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4" r:id="rId1"/>
    <p:sldMasterId id="2147483707" r:id="rId2"/>
    <p:sldMasterId id="2147483692" r:id="rId3"/>
  </p:sldMasterIdLst>
  <p:notesMasterIdLst>
    <p:notesMasterId r:id="rId64"/>
  </p:notesMasterIdLst>
  <p:handoutMasterIdLst>
    <p:handoutMasterId r:id="rId65"/>
  </p:handoutMasterIdLst>
  <p:sldIdLst>
    <p:sldId id="256" r:id="rId4"/>
    <p:sldId id="489" r:id="rId5"/>
    <p:sldId id="257" r:id="rId6"/>
    <p:sldId id="270" r:id="rId7"/>
    <p:sldId id="274" r:id="rId8"/>
    <p:sldId id="277" r:id="rId9"/>
    <p:sldId id="276" r:id="rId10"/>
    <p:sldId id="280" r:id="rId11"/>
    <p:sldId id="282" r:id="rId12"/>
    <p:sldId id="284" r:id="rId13"/>
    <p:sldId id="278" r:id="rId14"/>
    <p:sldId id="286" r:id="rId15"/>
    <p:sldId id="285" r:id="rId16"/>
    <p:sldId id="287" r:id="rId17"/>
    <p:sldId id="290" r:id="rId18"/>
    <p:sldId id="292" r:id="rId19"/>
    <p:sldId id="343" r:id="rId20"/>
    <p:sldId id="293" r:id="rId21"/>
    <p:sldId id="294" r:id="rId22"/>
    <p:sldId id="334" r:id="rId23"/>
    <p:sldId id="297" r:id="rId24"/>
    <p:sldId id="298" r:id="rId25"/>
    <p:sldId id="296" r:id="rId26"/>
    <p:sldId id="325" r:id="rId27"/>
    <p:sldId id="330" r:id="rId28"/>
    <p:sldId id="283" r:id="rId29"/>
    <p:sldId id="260" r:id="rId30"/>
    <p:sldId id="275" r:id="rId31"/>
    <p:sldId id="310" r:id="rId32"/>
    <p:sldId id="311" r:id="rId33"/>
    <p:sldId id="300" r:id="rId34"/>
    <p:sldId id="301" r:id="rId35"/>
    <p:sldId id="335" r:id="rId36"/>
    <p:sldId id="309" r:id="rId37"/>
    <p:sldId id="312" r:id="rId38"/>
    <p:sldId id="313" r:id="rId39"/>
    <p:sldId id="314" r:id="rId40"/>
    <p:sldId id="303" r:id="rId41"/>
    <p:sldId id="304" r:id="rId42"/>
    <p:sldId id="339" r:id="rId43"/>
    <p:sldId id="272" r:id="rId44"/>
    <p:sldId id="299" r:id="rId45"/>
    <p:sldId id="336" r:id="rId46"/>
    <p:sldId id="316" r:id="rId47"/>
    <p:sldId id="319" r:id="rId48"/>
    <p:sldId id="321" r:id="rId49"/>
    <p:sldId id="327" r:id="rId50"/>
    <p:sldId id="320" r:id="rId51"/>
    <p:sldId id="305" r:id="rId52"/>
    <p:sldId id="322" r:id="rId53"/>
    <p:sldId id="323" r:id="rId54"/>
    <p:sldId id="324" r:id="rId55"/>
    <p:sldId id="331" r:id="rId56"/>
    <p:sldId id="328" r:id="rId57"/>
    <p:sldId id="258" r:id="rId58"/>
    <p:sldId id="337" r:id="rId59"/>
    <p:sldId id="332" r:id="rId60"/>
    <p:sldId id="512" r:id="rId61"/>
    <p:sldId id="333" r:id="rId62"/>
    <p:sldId id="338" r:id="rId63"/>
  </p:sldIdLst>
  <p:sldSz cx="12192000" cy="6858000"/>
  <p:notesSz cx="6935788" cy="9220200"/>
  <p:defaultTex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Arial" charset="0"/>
        <a:ea typeface="ＭＳ Ｐゴシック" charset="0"/>
        <a:cs typeface="+mn-cs"/>
      </a:defRPr>
    </a:lvl5pPr>
    <a:lvl6pPr marL="2286000" algn="l" defTabSz="457200" rtl="0" eaLnBrk="1" latinLnBrk="0" hangingPunct="1">
      <a:defRPr sz="1400" kern="1200">
        <a:solidFill>
          <a:schemeClr val="tx1"/>
        </a:solidFill>
        <a:latin typeface="Arial" charset="0"/>
        <a:ea typeface="ＭＳ Ｐゴシック" charset="0"/>
        <a:cs typeface="+mn-cs"/>
      </a:defRPr>
    </a:lvl6pPr>
    <a:lvl7pPr marL="2743200" algn="l" defTabSz="457200" rtl="0" eaLnBrk="1" latinLnBrk="0" hangingPunct="1">
      <a:defRPr sz="1400" kern="1200">
        <a:solidFill>
          <a:schemeClr val="tx1"/>
        </a:solidFill>
        <a:latin typeface="Arial" charset="0"/>
        <a:ea typeface="ＭＳ Ｐゴシック" charset="0"/>
        <a:cs typeface="+mn-cs"/>
      </a:defRPr>
    </a:lvl7pPr>
    <a:lvl8pPr marL="3200400" algn="l" defTabSz="457200" rtl="0" eaLnBrk="1" latinLnBrk="0" hangingPunct="1">
      <a:defRPr sz="1400" kern="1200">
        <a:solidFill>
          <a:schemeClr val="tx1"/>
        </a:solidFill>
        <a:latin typeface="Arial" charset="0"/>
        <a:ea typeface="ＭＳ Ｐゴシック" charset="0"/>
        <a:cs typeface="+mn-cs"/>
      </a:defRPr>
    </a:lvl8pPr>
    <a:lvl9pPr marL="3657600" algn="l" defTabSz="457200" rtl="0" eaLnBrk="1" latinLnBrk="0" hangingPunct="1">
      <a:defRPr sz="1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4319" userDrawn="1">
          <p15:clr>
            <a:srgbClr val="A4A3A4"/>
          </p15:clr>
        </p15:guide>
        <p15:guide id="2" pos="7679" userDrawn="1">
          <p15:clr>
            <a:srgbClr val="A4A3A4"/>
          </p15:clr>
        </p15:guide>
      </p15:sldGuideLst>
    </p:ext>
    <p:ext uri="{2D200454-40CA-4A62-9FC3-DE9A4176ACB9}">
      <p15:notesGuideLst xmlns:p15="http://schemas.microsoft.com/office/powerpoint/2012/main">
        <p15:guide id="1" orient="horz" pos="2904">
          <p15:clr>
            <a:srgbClr val="A4A3A4"/>
          </p15:clr>
        </p15:guide>
        <p15:guide id="2" pos="218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ry Rosenberg" initials="LR" lastIdx="62" clrIdx="0">
    <p:extLst>
      <p:ext uri="{19B8F6BF-5375-455C-9EA6-DF929625EA0E}">
        <p15:presenceInfo xmlns:p15="http://schemas.microsoft.com/office/powerpoint/2012/main" userId="62e88f18910ccd2d" providerId="Windows Live"/>
      </p:ext>
    </p:extLst>
  </p:cmAuthor>
  <p:cmAuthor id="2" name="Amy Goodrich" initials="AG" lastIdx="14" clrIdx="1">
    <p:extLst>
      <p:ext uri="{19B8F6BF-5375-455C-9EA6-DF929625EA0E}">
        <p15:presenceInfo xmlns:p15="http://schemas.microsoft.com/office/powerpoint/2012/main" userId="S-1-5-21-1214440339-484763869-725345543-62183" providerId="AD"/>
      </p:ext>
    </p:extLst>
  </p:cmAuthor>
  <p:cmAuthor id="3" name="Amanda Thompson" initials="AT" lastIdx="15" clrIdx="2">
    <p:extLst>
      <p:ext uri="{19B8F6BF-5375-455C-9EA6-DF929625EA0E}">
        <p15:presenceInfo xmlns:p15="http://schemas.microsoft.com/office/powerpoint/2012/main" userId="Amanda Thompson" providerId="None"/>
      </p:ext>
    </p:extLst>
  </p:cmAuthor>
  <p:cmAuthor id="4" name="Keira Smith" initials="KS" lastIdx="11" clrIdx="3">
    <p:extLst>
      <p:ext uri="{19B8F6BF-5375-455C-9EA6-DF929625EA0E}">
        <p15:presenceInfo xmlns:p15="http://schemas.microsoft.com/office/powerpoint/2012/main" userId="S::ksmith@i3health.onmicrosoft.com::48cb1c97-c5ae-48e2-b4c1-b634a8821b82" providerId="AD"/>
      </p:ext>
    </p:extLst>
  </p:cmAuthor>
  <p:cmAuthor id="5" name="Sarah Williams" initials="SW" lastIdx="78" clrIdx="4">
    <p:extLst>
      <p:ext uri="{19B8F6BF-5375-455C-9EA6-DF929625EA0E}">
        <p15:presenceInfo xmlns:p15="http://schemas.microsoft.com/office/powerpoint/2012/main" userId="S::swilliams@i3health.onmicrosoft.com::491a3667-56c9-49e3-80e0-e7259a625f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C9F4D"/>
    <a:srgbClr val="3A74AE"/>
    <a:srgbClr val="C1D830"/>
    <a:srgbClr val="F4FBEE"/>
    <a:srgbClr val="F1FAF0"/>
    <a:srgbClr val="F9FDF6"/>
    <a:srgbClr val="F0FAF2"/>
    <a:srgbClr val="E9F1FB"/>
    <a:srgbClr val="E3F4D7"/>
    <a:srgbClr val="244A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82" autoAdjust="0"/>
    <p:restoredTop sz="93188" autoAdjust="0"/>
  </p:normalViewPr>
  <p:slideViewPr>
    <p:cSldViewPr snapToGrid="0" showGuides="1">
      <p:cViewPr varScale="1">
        <p:scale>
          <a:sx n="110" d="100"/>
          <a:sy n="110" d="100"/>
        </p:scale>
        <p:origin x="1688" y="184"/>
      </p:cViewPr>
      <p:guideLst>
        <p:guide orient="horz" pos="4319"/>
        <p:guide pos="7679"/>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4158"/>
    </p:cViewPr>
  </p:sorterViewPr>
  <p:notesViewPr>
    <p:cSldViewPr snapToObjects="1" showGuides="1">
      <p:cViewPr varScale="1">
        <p:scale>
          <a:sx n="94" d="100"/>
          <a:sy n="94" d="100"/>
        </p:scale>
        <p:origin x="1960" y="192"/>
      </p:cViewPr>
      <p:guideLst>
        <p:guide orient="horz" pos="2904"/>
        <p:guide pos="218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41" name="Rectangle 5"/>
          <p:cNvSpPr>
            <a:spLocks noGrp="1" noChangeArrowheads="1"/>
          </p:cNvSpPr>
          <p:nvPr>
            <p:ph type="sldNum" sz="quarter" idx="3"/>
          </p:nvPr>
        </p:nvSpPr>
        <p:spPr bwMode="auto">
          <a:xfrm>
            <a:off x="3929063" y="8758238"/>
            <a:ext cx="3006725" cy="4619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90" tIns="46044" rIns="92090" bIns="46044" numCol="1" anchor="b" anchorCtr="0" compatLnSpc="1">
            <a:prstTxWarp prst="textNoShape">
              <a:avLst/>
            </a:prstTxWarp>
          </a:bodyPr>
          <a:lstStyle>
            <a:lvl1pPr algn="r" defTabSz="922338">
              <a:defRPr sz="1200">
                <a:latin typeface="Times New Roman" charset="0"/>
              </a:defRPr>
            </a:lvl1pPr>
          </a:lstStyle>
          <a:p>
            <a:fld id="{2DEC5AC2-D796-6645-9FB8-C5E86EF024C8}" type="slidenum">
              <a:rPr lang="en-US">
                <a:latin typeface="News Gothic MT" charset="0"/>
                <a:ea typeface="News Gothic MT" charset="0"/>
                <a:cs typeface="News Gothic MT" charset="0"/>
              </a:rPr>
              <a:pPr/>
              <a:t>‹#›</a:t>
            </a:fld>
            <a:endParaRPr lang="en-US" dirty="0">
              <a:latin typeface="News Gothic MT" charset="0"/>
              <a:ea typeface="News Gothic MT" charset="0"/>
              <a:cs typeface="News Gothic MT" charset="0"/>
            </a:endParaRPr>
          </a:p>
        </p:txBody>
      </p:sp>
    </p:spTree>
    <p:extLst>
      <p:ext uri="{BB962C8B-B14F-4D97-AF65-F5344CB8AC3E}">
        <p14:creationId xmlns:p14="http://schemas.microsoft.com/office/powerpoint/2010/main" val="53204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6" name="Rectangle 4"/>
          <p:cNvSpPr>
            <a:spLocks noGrp="1" noRot="1" noChangeAspect="1" noChangeArrowheads="1" noTextEdit="1"/>
          </p:cNvSpPr>
          <p:nvPr>
            <p:ph type="sldImg" idx="2"/>
          </p:nvPr>
        </p:nvSpPr>
        <p:spPr bwMode="auto">
          <a:xfrm>
            <a:off x="395288" y="690563"/>
            <a:ext cx="6146800"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00357" name="Rectangle 5"/>
          <p:cNvSpPr>
            <a:spLocks noGrp="1" noChangeArrowheads="1"/>
          </p:cNvSpPr>
          <p:nvPr>
            <p:ph type="body" sz="quarter" idx="3"/>
          </p:nvPr>
        </p:nvSpPr>
        <p:spPr bwMode="auto">
          <a:xfrm>
            <a:off x="925513" y="4379913"/>
            <a:ext cx="5084762" cy="41497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90" tIns="46044" rIns="92090" bIns="4604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0359" name="Rectangle 7"/>
          <p:cNvSpPr>
            <a:spLocks noGrp="1" noChangeArrowheads="1"/>
          </p:cNvSpPr>
          <p:nvPr>
            <p:ph type="sldNum" sz="quarter" idx="5"/>
          </p:nvPr>
        </p:nvSpPr>
        <p:spPr bwMode="auto">
          <a:xfrm>
            <a:off x="3929063" y="8758238"/>
            <a:ext cx="3006725" cy="4619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90" tIns="46044" rIns="92090" bIns="46044" numCol="1" anchor="b" anchorCtr="0" compatLnSpc="1">
            <a:prstTxWarp prst="textNoShape">
              <a:avLst/>
            </a:prstTxWarp>
          </a:bodyPr>
          <a:lstStyle>
            <a:lvl1pPr algn="r" defTabSz="922338">
              <a:defRPr sz="1200">
                <a:latin typeface="News Gothic MT" charset="0"/>
                <a:ea typeface="News Gothic MT" charset="0"/>
                <a:cs typeface="News Gothic MT" charset="0"/>
              </a:defRPr>
            </a:lvl1pPr>
          </a:lstStyle>
          <a:p>
            <a:fld id="{B4376907-3CCC-7340-B687-6F094BC92014}" type="slidenum">
              <a:rPr lang="en-US" smtClean="0"/>
              <a:pPr/>
              <a:t>‹#›</a:t>
            </a:fld>
            <a:endParaRPr lang="en-US" dirty="0"/>
          </a:p>
        </p:txBody>
      </p:sp>
    </p:spTree>
    <p:extLst>
      <p:ext uri="{BB962C8B-B14F-4D97-AF65-F5344CB8AC3E}">
        <p14:creationId xmlns:p14="http://schemas.microsoft.com/office/powerpoint/2010/main" val="19012343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News Gothic MT" charset="0"/>
        <a:ea typeface="News Gothic MT" charset="0"/>
        <a:cs typeface="News Gothic MT" charset="0"/>
      </a:defRPr>
    </a:lvl1pPr>
    <a:lvl2pPr marL="457200" algn="l" rtl="0" fontAlgn="base">
      <a:spcBef>
        <a:spcPct val="30000"/>
      </a:spcBef>
      <a:spcAft>
        <a:spcPct val="0"/>
      </a:spcAft>
      <a:defRPr sz="1200" kern="1200">
        <a:solidFill>
          <a:schemeClr val="tx1"/>
        </a:solidFill>
        <a:latin typeface="News Gothic MT" charset="0"/>
        <a:ea typeface="News Gothic MT" charset="0"/>
        <a:cs typeface="News Gothic MT" charset="0"/>
      </a:defRPr>
    </a:lvl2pPr>
    <a:lvl3pPr marL="914400" algn="l" rtl="0" fontAlgn="base">
      <a:spcBef>
        <a:spcPct val="30000"/>
      </a:spcBef>
      <a:spcAft>
        <a:spcPct val="0"/>
      </a:spcAft>
      <a:defRPr sz="1200" kern="1200">
        <a:solidFill>
          <a:schemeClr val="tx1"/>
        </a:solidFill>
        <a:latin typeface="News Gothic MT" charset="0"/>
        <a:ea typeface="News Gothic MT" charset="0"/>
        <a:cs typeface="News Gothic MT" charset="0"/>
      </a:defRPr>
    </a:lvl3pPr>
    <a:lvl4pPr marL="1371600" algn="l" rtl="0" fontAlgn="base">
      <a:spcBef>
        <a:spcPct val="30000"/>
      </a:spcBef>
      <a:spcAft>
        <a:spcPct val="0"/>
      </a:spcAft>
      <a:defRPr sz="1200" kern="1200">
        <a:solidFill>
          <a:schemeClr val="tx1"/>
        </a:solidFill>
        <a:latin typeface="News Gothic MT" charset="0"/>
        <a:ea typeface="News Gothic MT" charset="0"/>
        <a:cs typeface="News Gothic MT" charset="0"/>
      </a:defRPr>
    </a:lvl4pPr>
    <a:lvl5pPr marL="1828800" algn="l" rtl="0" fontAlgn="base">
      <a:spcBef>
        <a:spcPct val="30000"/>
      </a:spcBef>
      <a:spcAft>
        <a:spcPct val="0"/>
      </a:spcAft>
      <a:defRPr sz="1200" kern="1200">
        <a:solidFill>
          <a:schemeClr val="tx1"/>
        </a:solidFill>
        <a:latin typeface="News Gothic MT" charset="0"/>
        <a:ea typeface="News Gothic MT" charset="0"/>
        <a:cs typeface="News Gothic MT"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0</a:t>
            </a:fld>
            <a:endParaRPr lang="en-US" dirty="0"/>
          </a:p>
        </p:txBody>
      </p:sp>
    </p:spTree>
    <p:extLst>
      <p:ext uri="{BB962C8B-B14F-4D97-AF65-F5344CB8AC3E}">
        <p14:creationId xmlns:p14="http://schemas.microsoft.com/office/powerpoint/2010/main" val="199903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12</a:t>
            </a:fld>
            <a:endParaRPr lang="en-US" dirty="0"/>
          </a:p>
        </p:txBody>
      </p:sp>
    </p:spTree>
    <p:extLst>
      <p:ext uri="{BB962C8B-B14F-4D97-AF65-F5344CB8AC3E}">
        <p14:creationId xmlns:p14="http://schemas.microsoft.com/office/powerpoint/2010/main" val="1915350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13</a:t>
            </a:fld>
            <a:endParaRPr lang="en-US" dirty="0"/>
          </a:p>
        </p:txBody>
      </p:sp>
    </p:spTree>
    <p:extLst>
      <p:ext uri="{BB962C8B-B14F-4D97-AF65-F5344CB8AC3E}">
        <p14:creationId xmlns:p14="http://schemas.microsoft.com/office/powerpoint/2010/main" val="420636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14</a:t>
            </a:fld>
            <a:endParaRPr lang="en-US" dirty="0"/>
          </a:p>
        </p:txBody>
      </p:sp>
    </p:spTree>
    <p:extLst>
      <p:ext uri="{BB962C8B-B14F-4D97-AF65-F5344CB8AC3E}">
        <p14:creationId xmlns:p14="http://schemas.microsoft.com/office/powerpoint/2010/main" val="1346278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dirty="0"/>
              <a:t>Correct answer is A: </a:t>
            </a:r>
            <a:r>
              <a:rPr lang="en-US" baseline="0" dirty="0"/>
              <a:t>Copanlisib is approved for R/R FL after 2 prior lines of therapy. </a:t>
            </a:r>
            <a:r>
              <a:rPr lang="en-US" dirty="0"/>
              <a:t>Bendamustine/obinutuzumab has already been approved</a:t>
            </a:r>
            <a:r>
              <a:rPr lang="en-US" baseline="0" dirty="0"/>
              <a:t> for first line therapy of FL</a:t>
            </a:r>
            <a:r>
              <a:rPr lang="en-US" dirty="0"/>
              <a:t>.</a:t>
            </a:r>
            <a:r>
              <a:rPr lang="en-US" baseline="0" dirty="0"/>
              <a:t> Venetoclax is not approved for FL (NCCN, 2020).</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15</a:t>
            </a:fld>
            <a:endParaRPr lang="en-US" dirty="0"/>
          </a:p>
        </p:txBody>
      </p:sp>
    </p:spTree>
    <p:extLst>
      <p:ext uri="{BB962C8B-B14F-4D97-AF65-F5344CB8AC3E}">
        <p14:creationId xmlns:p14="http://schemas.microsoft.com/office/powerpoint/2010/main" val="2960058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dirty="0"/>
              <a:t>C</a:t>
            </a:r>
            <a:r>
              <a:rPr lang="en-US" baseline="0" dirty="0"/>
              <a:t> is the correct answer: hypertension and hyperglycemia are unique adverse events with copanlisib.  A is significant with idelalisib and duvelisib. Lymphocytosis and tumor flare are uncommon with copanlisib. PI3K inhibitors are not associated with significant alopecia or vomiting (</a:t>
            </a:r>
            <a:r>
              <a:rPr lang="en-US" baseline="0" dirty="0" err="1"/>
              <a:t>Copiktra</a:t>
            </a:r>
            <a:r>
              <a:rPr lang="en-US" baseline="0" dirty="0"/>
              <a:t>® prescribing information, 2019; </a:t>
            </a:r>
            <a:r>
              <a:rPr lang="en-US" baseline="0" dirty="0" err="1"/>
              <a:t>Zydelig</a:t>
            </a:r>
            <a:r>
              <a:rPr lang="en-US" baseline="0" dirty="0"/>
              <a:t>® prescribing information, 2018; </a:t>
            </a:r>
            <a:r>
              <a:rPr lang="en-US" baseline="0" dirty="0" err="1"/>
              <a:t>Aliqopa</a:t>
            </a:r>
            <a:r>
              <a:rPr lang="en-US" baseline="0" dirty="0"/>
              <a:t>® prescribing information, 2020.</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17</a:t>
            </a:fld>
            <a:endParaRPr lang="en-US" dirty="0"/>
          </a:p>
        </p:txBody>
      </p:sp>
    </p:spTree>
    <p:extLst>
      <p:ext uri="{BB962C8B-B14F-4D97-AF65-F5344CB8AC3E}">
        <p14:creationId xmlns:p14="http://schemas.microsoft.com/office/powerpoint/2010/main" val="3903104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News Gothic MT" panose="020B0503020103020203" pitchFamily="34" charset="0"/>
                <a:ea typeface="+mn-ea"/>
                <a:cs typeface="+mn-cs"/>
              </a:rPr>
              <a:t>The primary end point was objective response rate; secondary end points included duration of response, progression-free survival, and overall survival. In addition, safety and gene expression were evaluated.</a:t>
            </a:r>
            <a:endParaRPr lang="en-US" dirty="0">
              <a:latin typeface="News Gothic MT" panose="020B0503020103020203" pitchFamily="34" charset="0"/>
            </a:endParaRPr>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2504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News Gothic MT" charset="0"/>
                <a:ea typeface="News Gothic MT" charset="0"/>
                <a:cs typeface="News Gothic MT" charset="0"/>
              </a:rPr>
              <a:t>In this phase 2 study, 142 patients with relapsed or refractory indolent lymphoma after ≥2 lines of therapy were enrolled to receive copanlisib 60 mg intravenously on Days 1, 8, and 15 of a 28-day cycle. The primary end point was objective response rate; secondary end points included duration of response, progression-free survival, and overall survival. In addition, safety and gene expression were evaluated.</a:t>
            </a:r>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56060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24</a:t>
            </a:fld>
            <a:endParaRPr lang="en-US" dirty="0"/>
          </a:p>
        </p:txBody>
      </p:sp>
    </p:spTree>
    <p:extLst>
      <p:ext uri="{BB962C8B-B14F-4D97-AF65-F5344CB8AC3E}">
        <p14:creationId xmlns:p14="http://schemas.microsoft.com/office/powerpoint/2010/main" val="2967004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25</a:t>
            </a:fld>
            <a:endParaRPr lang="en-US" dirty="0"/>
          </a:p>
        </p:txBody>
      </p:sp>
    </p:spTree>
    <p:extLst>
      <p:ext uri="{BB962C8B-B14F-4D97-AF65-F5344CB8AC3E}">
        <p14:creationId xmlns:p14="http://schemas.microsoft.com/office/powerpoint/2010/main" val="2354263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27</a:t>
            </a:fld>
            <a:endParaRPr lang="en-US" dirty="0"/>
          </a:p>
        </p:txBody>
      </p:sp>
    </p:spTree>
    <p:extLst>
      <p:ext uri="{BB962C8B-B14F-4D97-AF65-F5344CB8AC3E}">
        <p14:creationId xmlns:p14="http://schemas.microsoft.com/office/powerpoint/2010/main" val="357232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32ED77-FC35-F541-AB1B-2869081B225F}" type="slidenum">
              <a:rPr lang="en-US" smtClean="0"/>
              <a:t>1</a:t>
            </a:fld>
            <a:endParaRPr lang="en-US" dirty="0"/>
          </a:p>
        </p:txBody>
      </p:sp>
    </p:spTree>
    <p:extLst>
      <p:ext uri="{BB962C8B-B14F-4D97-AF65-F5344CB8AC3E}">
        <p14:creationId xmlns:p14="http://schemas.microsoft.com/office/powerpoint/2010/main" val="73291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28</a:t>
            </a:fld>
            <a:endParaRPr lang="en-US" dirty="0"/>
          </a:p>
        </p:txBody>
      </p:sp>
    </p:spTree>
    <p:extLst>
      <p:ext uri="{BB962C8B-B14F-4D97-AF65-F5344CB8AC3E}">
        <p14:creationId xmlns:p14="http://schemas.microsoft.com/office/powerpoint/2010/main" val="2542913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dirty="0"/>
              <a:t>B is</a:t>
            </a:r>
            <a:r>
              <a:rPr lang="en-US" baseline="0" dirty="0"/>
              <a:t> the correct answer. Mutated immunoglobulin heavy-chain variable (IGHV) is associated with longer survival and better response to therapy. TP53 and del(17p) are high-risk features associated with poor outcomes. ALK plays no role in prognostics for CLL (NCCN, 2020).</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29</a:t>
            </a:fld>
            <a:endParaRPr lang="en-US" dirty="0"/>
          </a:p>
        </p:txBody>
      </p:sp>
    </p:spTree>
    <p:extLst>
      <p:ext uri="{BB962C8B-B14F-4D97-AF65-F5344CB8AC3E}">
        <p14:creationId xmlns:p14="http://schemas.microsoft.com/office/powerpoint/2010/main" val="3937479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9D5C2-15A4-4919-A2FC-DCA6E311EE9C}" type="slidenum">
              <a:rPr lang="en-US" smtClean="0"/>
              <a:t>31</a:t>
            </a:fld>
            <a:endParaRPr lang="en-US" dirty="0"/>
          </a:p>
        </p:txBody>
      </p:sp>
    </p:spTree>
    <p:extLst>
      <p:ext uri="{BB962C8B-B14F-4D97-AF65-F5344CB8AC3E}">
        <p14:creationId xmlns:p14="http://schemas.microsoft.com/office/powerpoint/2010/main" val="86323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9D5C2-15A4-4919-A2FC-DCA6E311EE9C}" type="slidenum">
              <a:rPr lang="en-US" smtClean="0"/>
              <a:t>32</a:t>
            </a:fld>
            <a:endParaRPr lang="en-US" dirty="0"/>
          </a:p>
        </p:txBody>
      </p:sp>
    </p:spTree>
    <p:extLst>
      <p:ext uri="{BB962C8B-B14F-4D97-AF65-F5344CB8AC3E}">
        <p14:creationId xmlns:p14="http://schemas.microsoft.com/office/powerpoint/2010/main" val="1118483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33</a:t>
            </a:fld>
            <a:endParaRPr lang="en-US" dirty="0"/>
          </a:p>
        </p:txBody>
      </p:sp>
    </p:spTree>
    <p:extLst>
      <p:ext uri="{BB962C8B-B14F-4D97-AF65-F5344CB8AC3E}">
        <p14:creationId xmlns:p14="http://schemas.microsoft.com/office/powerpoint/2010/main" val="1381678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34</a:t>
            </a:fld>
            <a:endParaRPr lang="en-US" dirty="0"/>
          </a:p>
        </p:txBody>
      </p:sp>
    </p:spTree>
    <p:extLst>
      <p:ext uri="{BB962C8B-B14F-4D97-AF65-F5344CB8AC3E}">
        <p14:creationId xmlns:p14="http://schemas.microsoft.com/office/powerpoint/2010/main" val="2474808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35</a:t>
            </a:fld>
            <a:endParaRPr lang="en-US" dirty="0"/>
          </a:p>
        </p:txBody>
      </p:sp>
    </p:spTree>
    <p:extLst>
      <p:ext uri="{BB962C8B-B14F-4D97-AF65-F5344CB8AC3E}">
        <p14:creationId xmlns:p14="http://schemas.microsoft.com/office/powerpoint/2010/main" val="38831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dirty="0"/>
              <a:t>D</a:t>
            </a:r>
            <a:r>
              <a:rPr lang="en-US" baseline="0" dirty="0"/>
              <a:t> is the correct answer. C is most attractive, as Bruton tyrosine kinase (BTK) inhibitors are generally avoided in patients with a-fib and/or on anticoagulation (NCCN, 2019).</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36</a:t>
            </a:fld>
            <a:endParaRPr lang="en-US" dirty="0"/>
          </a:p>
        </p:txBody>
      </p:sp>
    </p:spTree>
    <p:extLst>
      <p:ext uri="{BB962C8B-B14F-4D97-AF65-F5344CB8AC3E}">
        <p14:creationId xmlns:p14="http://schemas.microsoft.com/office/powerpoint/2010/main" val="65486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dirty="0"/>
              <a:t>A is the correct</a:t>
            </a:r>
            <a:r>
              <a:rPr lang="en-US" baseline="0" dirty="0"/>
              <a:t> answer. Venetoclax is ramped up due to risk of TLS, and all patients require monitoring.  B-D are not significant issues with </a:t>
            </a:r>
            <a:r>
              <a:rPr lang="en-US" baseline="0" dirty="0" err="1"/>
              <a:t>venetoclax</a:t>
            </a:r>
            <a:r>
              <a:rPr lang="en-US" baseline="0" dirty="0"/>
              <a:t> (NCCN, 2019).</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43</a:t>
            </a:fld>
            <a:endParaRPr lang="en-US" dirty="0"/>
          </a:p>
        </p:txBody>
      </p:sp>
    </p:spTree>
    <p:extLst>
      <p:ext uri="{BB962C8B-B14F-4D97-AF65-F5344CB8AC3E}">
        <p14:creationId xmlns:p14="http://schemas.microsoft.com/office/powerpoint/2010/main" val="3017897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44</a:t>
            </a:fld>
            <a:endParaRPr lang="en-US" dirty="0"/>
          </a:p>
        </p:txBody>
      </p:sp>
    </p:spTree>
    <p:extLst>
      <p:ext uri="{BB962C8B-B14F-4D97-AF65-F5344CB8AC3E}">
        <p14:creationId xmlns:p14="http://schemas.microsoft.com/office/powerpoint/2010/main" val="4200649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6407D8F-68E0-E347-9399-2E6CE767E14B}" type="slidenum">
              <a:rPr lang="en-US" altLang="en-US" smtClean="0"/>
              <a:pPr/>
              <a:t>3</a:t>
            </a:fld>
            <a:endParaRPr lang="en-US" altLang="en-US" dirty="0"/>
          </a:p>
        </p:txBody>
      </p:sp>
    </p:spTree>
    <p:extLst>
      <p:ext uri="{BB962C8B-B14F-4D97-AF65-F5344CB8AC3E}">
        <p14:creationId xmlns:p14="http://schemas.microsoft.com/office/powerpoint/2010/main" val="1327791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116739" name="Notes Placeholder 2"/>
          <p:cNvSpPr>
            <a:spLocks noGrp="1"/>
          </p:cNvSpPr>
          <p:nvPr>
            <p:ph type="body" idx="1"/>
          </p:nvPr>
        </p:nvSpPr>
        <p:spPr>
          <a:noFill/>
        </p:spPr>
        <p:txBody>
          <a:bodyPr/>
          <a:lstStyle/>
          <a:p>
            <a:endParaRPr lang="en-US" altLang="en-US" dirty="0">
              <a:latin typeface="Arial" pitchFamily="34" charset="0"/>
              <a:ea typeface="ヒラギノ角ゴ Pro W3" charset="-128"/>
            </a:endParaRPr>
          </a:p>
        </p:txBody>
      </p:sp>
      <p:sp>
        <p:nvSpPr>
          <p:cNvPr id="1167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C745EC42-FD64-4945-A0FC-C56EA8888D22}" type="slidenum">
              <a:rPr lang="en-US" altLang="en-US" smtClean="0">
                <a:solidFill>
                  <a:prstClr val="black"/>
                </a:solidFill>
              </a:rPr>
              <a:pPr>
                <a:spcBef>
                  <a:spcPct val="0"/>
                </a:spcBef>
              </a:pPr>
              <a:t>46</a:t>
            </a:fld>
            <a:endParaRPr lang="en-US" altLang="en-US" dirty="0">
              <a:solidFill>
                <a:prstClr val="black"/>
              </a:solidFill>
            </a:endParaRPr>
          </a:p>
        </p:txBody>
      </p:sp>
    </p:spTree>
    <p:extLst>
      <p:ext uri="{BB962C8B-B14F-4D97-AF65-F5344CB8AC3E}">
        <p14:creationId xmlns:p14="http://schemas.microsoft.com/office/powerpoint/2010/main" val="510641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dirty="0"/>
              <a:t>C is the correct answer. BTK inhibitors (BTKi) have</a:t>
            </a:r>
            <a:r>
              <a:rPr lang="en-US" baseline="0" dirty="0"/>
              <a:t> black box warnings of a-fib and bleeding, putting her at risk of those toxicities. B is incorrect because patients of any age are eligible for BTKi therapy, A is incorrect, as there have been no head-to-head trials. D is incorrect because BTKi therapy is indicated for high- or low- risk patients (NCCN, 2019).</a:t>
            </a:r>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47</a:t>
            </a:fld>
            <a:endParaRPr lang="en-US" dirty="0"/>
          </a:p>
        </p:txBody>
      </p:sp>
    </p:spTree>
    <p:extLst>
      <p:ext uri="{BB962C8B-B14F-4D97-AF65-F5344CB8AC3E}">
        <p14:creationId xmlns:p14="http://schemas.microsoft.com/office/powerpoint/2010/main" val="1232990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baseline="0" dirty="0"/>
              <a:t>Schematic of BCR signaling. </a:t>
            </a:r>
          </a:p>
          <a:p>
            <a:endParaRPr lang="en-US" baseline="0" dirty="0"/>
          </a:p>
          <a:p>
            <a:r>
              <a:rPr lang="en-US" baseline="0" dirty="0"/>
              <a:t>Ligation of BCR activates Lyn and Syk, which activate BTK and initiate a downstream cascade that in a normal B cell can lead to proliferation, activation, anergy, or apoptosis. In many B-cell malignancies, the pathway is overexpressed, leading to proliferation and survival. BTK inhibitors block this pathway.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3FE8A-260F-FA4D-8944-73A79F356D6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6081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7687E16-0FD9-428C-973F-A298AFAB0C1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53</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48515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55</a:t>
            </a:fld>
            <a:endParaRPr lang="en-US" dirty="0"/>
          </a:p>
        </p:txBody>
      </p:sp>
    </p:spTree>
    <p:extLst>
      <p:ext uri="{BB962C8B-B14F-4D97-AF65-F5344CB8AC3E}">
        <p14:creationId xmlns:p14="http://schemas.microsoft.com/office/powerpoint/2010/main" val="2076350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57</a:t>
            </a:fld>
            <a:endParaRPr lang="en-US"/>
          </a:p>
        </p:txBody>
      </p:sp>
    </p:spTree>
    <p:extLst>
      <p:ext uri="{BB962C8B-B14F-4D97-AF65-F5344CB8AC3E}">
        <p14:creationId xmlns:p14="http://schemas.microsoft.com/office/powerpoint/2010/main" val="3625775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6407D8F-68E0-E347-9399-2E6CE767E14B}" type="slidenum">
              <a:rPr lang="en-US" altLang="en-US" smtClean="0"/>
              <a:pPr/>
              <a:t>58</a:t>
            </a:fld>
            <a:endParaRPr lang="en-US" altLang="en-US" dirty="0"/>
          </a:p>
        </p:txBody>
      </p:sp>
    </p:spTree>
    <p:extLst>
      <p:ext uri="{BB962C8B-B14F-4D97-AF65-F5344CB8AC3E}">
        <p14:creationId xmlns:p14="http://schemas.microsoft.com/office/powerpoint/2010/main" val="2804193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6407D8F-68E0-E347-9399-2E6CE767E14B}" type="slidenum">
              <a:rPr lang="en-US" altLang="en-US" smtClean="0"/>
              <a:pPr/>
              <a:t>59</a:t>
            </a:fld>
            <a:endParaRPr lang="en-US" altLang="en-US" dirty="0"/>
          </a:p>
        </p:txBody>
      </p:sp>
    </p:spTree>
    <p:extLst>
      <p:ext uri="{BB962C8B-B14F-4D97-AF65-F5344CB8AC3E}">
        <p14:creationId xmlns:p14="http://schemas.microsoft.com/office/powerpoint/2010/main" val="204240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6</a:t>
            </a:fld>
            <a:endParaRPr lang="en-US" dirty="0"/>
          </a:p>
        </p:txBody>
      </p:sp>
    </p:spTree>
    <p:extLst>
      <p:ext uri="{BB962C8B-B14F-4D97-AF65-F5344CB8AC3E}">
        <p14:creationId xmlns:p14="http://schemas.microsoft.com/office/powerpoint/2010/main" val="1796111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7</a:t>
            </a:fld>
            <a:endParaRPr lang="en-US" dirty="0"/>
          </a:p>
        </p:txBody>
      </p:sp>
    </p:spTree>
    <p:extLst>
      <p:ext uri="{BB962C8B-B14F-4D97-AF65-F5344CB8AC3E}">
        <p14:creationId xmlns:p14="http://schemas.microsoft.com/office/powerpoint/2010/main" val="263502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8</a:t>
            </a:fld>
            <a:endParaRPr lang="en-US" dirty="0"/>
          </a:p>
        </p:txBody>
      </p:sp>
    </p:spTree>
    <p:extLst>
      <p:ext uri="{BB962C8B-B14F-4D97-AF65-F5344CB8AC3E}">
        <p14:creationId xmlns:p14="http://schemas.microsoft.com/office/powerpoint/2010/main" val="255512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r>
              <a:rPr lang="en-US" dirty="0"/>
              <a:t>Correct answer is C: Bendamustine and obinutuzumab are approved</a:t>
            </a:r>
            <a:r>
              <a:rPr lang="en-US" baseline="0" dirty="0"/>
              <a:t> for first-line therapy of FL</a:t>
            </a:r>
            <a:r>
              <a:rPr lang="en-US" dirty="0"/>
              <a:t>.</a:t>
            </a:r>
            <a:r>
              <a:rPr lang="en-US" baseline="0" dirty="0"/>
              <a:t> Copanlisib is approved for R/R FL. Ibrutinib is not approved for FL (NCCN, 2020).</a:t>
            </a:r>
          </a:p>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9</a:t>
            </a:fld>
            <a:endParaRPr lang="en-US" dirty="0"/>
          </a:p>
        </p:txBody>
      </p:sp>
    </p:spTree>
    <p:extLst>
      <p:ext uri="{BB962C8B-B14F-4D97-AF65-F5344CB8AC3E}">
        <p14:creationId xmlns:p14="http://schemas.microsoft.com/office/powerpoint/2010/main" val="314828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76907-3CCC-7340-B687-6F094BC92014}" type="slidenum">
              <a:rPr lang="en-US" smtClean="0"/>
              <a:pPr/>
              <a:t>10</a:t>
            </a:fld>
            <a:endParaRPr lang="en-US" dirty="0"/>
          </a:p>
        </p:txBody>
      </p:sp>
    </p:spTree>
    <p:extLst>
      <p:ext uri="{BB962C8B-B14F-4D97-AF65-F5344CB8AC3E}">
        <p14:creationId xmlns:p14="http://schemas.microsoft.com/office/powerpoint/2010/main" val="130081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76907-3CCC-7340-B687-6F094BC92014}" type="slidenum">
              <a:rPr lang="en-US" smtClean="0"/>
              <a:pPr/>
              <a:t>11</a:t>
            </a:fld>
            <a:endParaRPr lang="en-US" dirty="0"/>
          </a:p>
        </p:txBody>
      </p:sp>
    </p:spTree>
    <p:extLst>
      <p:ext uri="{BB962C8B-B14F-4D97-AF65-F5344CB8AC3E}">
        <p14:creationId xmlns:p14="http://schemas.microsoft.com/office/powerpoint/2010/main" val="4086630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28"/>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hasCustomPrompt="1"/>
          </p:nvPr>
        </p:nvSpPr>
        <p:spPr bwMode="auto">
          <a:xfrm>
            <a:off x="609600" y="1604932"/>
            <a:ext cx="10972800"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178" indent="-457178">
              <a:buSzPct val="100000"/>
              <a:buFontTx/>
              <a:buBlip>
                <a:blip r:embed="rId2"/>
              </a:buBlip>
              <a:defRPr/>
            </a:lvl1pPr>
            <a:lvl2pPr marL="863557" indent="-406381">
              <a:buSzPct val="100000"/>
              <a:buFontTx/>
              <a:buBlip>
                <a:blip r:embed="rId3"/>
              </a:buBlip>
              <a:defRPr/>
            </a:lvl2pPr>
            <a:lvl3pPr>
              <a:buSzPct val="90000"/>
              <a:defRPr/>
            </a:lvl3pPr>
            <a:lvl4pPr marL="1828709" indent="-344470">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9"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19" name="Text Placeholder 18"/>
          <p:cNvSpPr>
            <a:spLocks noGrp="1"/>
          </p:cNvSpPr>
          <p:nvPr>
            <p:ph type="body" sz="quarter" idx="13" hasCustomPrompt="1"/>
          </p:nvPr>
        </p:nvSpPr>
        <p:spPr>
          <a:xfrm>
            <a:off x="622011" y="869761"/>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cxnSp>
        <p:nvCxnSpPr>
          <p:cNvPr id="7" name="Straight Connector 6">
            <a:extLst>
              <a:ext uri="{FF2B5EF4-FFF2-40B4-BE49-F238E27FC236}">
                <a16:creationId xmlns:a16="http://schemas.microsoft.com/office/drawing/2014/main" id="{DE4FBDE2-9501-9C4D-ABEC-30071E590A39}"/>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749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p>
            <a:r>
              <a:rPr lang="en-US" dirty="0"/>
              <a:t>Click to edit slide title</a:t>
            </a:r>
          </a:p>
        </p:txBody>
      </p:sp>
      <p:sp>
        <p:nvSpPr>
          <p:cNvPr id="13" name="Text Placeholder 12"/>
          <p:cNvSpPr>
            <a:spLocks noGrp="1"/>
          </p:cNvSpPr>
          <p:nvPr>
            <p:ph type="body" sz="quarter" idx="12" hasCustomPrompt="1"/>
          </p:nvPr>
        </p:nvSpPr>
        <p:spPr>
          <a:xfrm>
            <a:off x="193579"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EE4CE7B0-13C1-0944-8072-AC1E782B661C}"/>
              </a:ext>
            </a:extLst>
          </p:cNvPr>
          <p:cNvSpPr>
            <a:spLocks noGrp="1" noChangeArrowheads="1"/>
          </p:cNvSpPr>
          <p:nvPr>
            <p:ph idx="14"/>
          </p:nvPr>
        </p:nvSpPr>
        <p:spPr bwMode="auto">
          <a:xfrm>
            <a:off x="609610" y="1604932"/>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7">
            <a:extLst>
              <a:ext uri="{FF2B5EF4-FFF2-40B4-BE49-F238E27FC236}">
                <a16:creationId xmlns:a16="http://schemas.microsoft.com/office/drawing/2014/main" id="{573D3779-F5EC-2445-8913-6A6FA0699632}"/>
              </a:ext>
            </a:extLst>
          </p:cNvPr>
          <p:cNvSpPr>
            <a:spLocks noGrp="1" noChangeArrowheads="1"/>
          </p:cNvSpPr>
          <p:nvPr>
            <p:ph idx="15"/>
          </p:nvPr>
        </p:nvSpPr>
        <p:spPr bwMode="auto">
          <a:xfrm>
            <a:off x="6321098" y="1609350"/>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FBDBE82-66F9-2A45-9FD5-E586931C51A5}"/>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7118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233269"/>
            <a:ext cx="10972800" cy="646331"/>
          </a:xfrm>
        </p:spPr>
        <p:txBody>
          <a:bodyPr anchor="t" anchorCtr="0"/>
          <a:lstStyle/>
          <a:p>
            <a:r>
              <a:rPr lang="en-US" dirty="0"/>
              <a:t>Click to edit slide title</a:t>
            </a:r>
          </a:p>
        </p:txBody>
      </p:sp>
      <p:sp>
        <p:nvSpPr>
          <p:cNvPr id="17" name="Text Placeholder 12"/>
          <p:cNvSpPr>
            <a:spLocks noGrp="1"/>
          </p:cNvSpPr>
          <p:nvPr>
            <p:ph type="body" sz="quarter" idx="12" hasCustomPrompt="1"/>
          </p:nvPr>
        </p:nvSpPr>
        <p:spPr>
          <a:xfrm>
            <a:off x="195072" y="6574536"/>
            <a:ext cx="3333749" cy="153888"/>
          </a:xfrm>
        </p:spPr>
        <p:txBody>
          <a:bodyPr lIns="0" tIns="0" rIns="0" bIns="0" anchor="b" anchorCtr="0">
            <a:spAutoFit/>
          </a:bodyPr>
          <a:lstStyle>
            <a:lvl1pPr marL="0" indent="0">
              <a:buNone/>
              <a:defRPr sz="1000" baseline="0"/>
            </a:lvl1pPr>
          </a:lstStyle>
          <a:p>
            <a:pPr lvl="0"/>
            <a:r>
              <a:rPr lang="en-US" dirty="0"/>
              <a:t>Author et al, 2017.</a:t>
            </a:r>
          </a:p>
        </p:txBody>
      </p:sp>
      <p:cxnSp>
        <p:nvCxnSpPr>
          <p:cNvPr id="3" name="Straight Connector 2">
            <a:extLst>
              <a:ext uri="{FF2B5EF4-FFF2-40B4-BE49-F238E27FC236}">
                <a16:creationId xmlns:a16="http://schemas.microsoft.com/office/drawing/2014/main" id="{53194E30-95D2-6E48-AC86-BB043F36267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beve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11294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4B9661-BDCC-41F5-9338-F6C2444FAA7A}" type="datetimeFigureOut">
              <a:rPr lang="en-US" smtClean="0"/>
              <a:t>8/21/20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82E551-4928-4ACA-89FE-603F8E886E05}" type="slidenum">
              <a:rPr lang="en-US" smtClean="0"/>
              <a:t>‹#›</a:t>
            </a:fld>
            <a:endParaRPr lang="en-US" dirty="0"/>
          </a:p>
        </p:txBody>
      </p:sp>
    </p:spTree>
    <p:extLst>
      <p:ext uri="{BB962C8B-B14F-4D97-AF65-F5344CB8AC3E}">
        <p14:creationId xmlns:p14="http://schemas.microsoft.com/office/powerpoint/2010/main" val="324100886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B9661-BDCC-41F5-9338-F6C2444FAA7A}" type="datetimeFigureOut">
              <a:rPr lang="en-US" smtClean="0"/>
              <a:t>8/21/20</a:t>
            </a:fld>
            <a:endParaRPr lang="en-US" dirty="0"/>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D482E551-4928-4ACA-89FE-603F8E886E05}" type="slidenum">
              <a:rPr lang="en-US" smtClean="0"/>
              <a:t>‹#›</a:t>
            </a:fld>
            <a:endParaRPr lang="en-US" dirty="0"/>
          </a:p>
        </p:txBody>
      </p:sp>
      <p:cxnSp>
        <p:nvCxnSpPr>
          <p:cNvPr id="7" name="Straight Connector 6">
            <a:extLst>
              <a:ext uri="{FF2B5EF4-FFF2-40B4-BE49-F238E27FC236}">
                <a16:creationId xmlns:a16="http://schemas.microsoft.com/office/drawing/2014/main" id="{2D86E048-96C6-894B-9883-259D6B5BCF7D}"/>
              </a:ext>
            </a:extLst>
          </p:cNvPr>
          <p:cNvCxnSpPr/>
          <p:nvPr userDrawn="1"/>
        </p:nvCxnSpPr>
        <p:spPr>
          <a:xfrm>
            <a:off x="0" y="1066800"/>
            <a:ext cx="12192000" cy="0"/>
          </a:xfrm>
          <a:prstGeom prst="line">
            <a:avLst/>
          </a:prstGeom>
          <a:ln>
            <a:solidFill>
              <a:schemeClr val="tx2">
                <a:lumMod val="90000"/>
                <a:lumOff val="10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3948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B9661-BDCC-41F5-9338-F6C2444FAA7A}" type="datetimeFigureOut">
              <a:rPr lang="en-US" smtClean="0"/>
              <a:t>8/21/20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82E551-4928-4ACA-89FE-603F8E886E05}" type="slidenum">
              <a:rPr lang="en-US" smtClean="0"/>
              <a:t>‹#›</a:t>
            </a:fld>
            <a:endParaRPr lang="en-US" dirty="0"/>
          </a:p>
        </p:txBody>
      </p:sp>
    </p:spTree>
    <p:extLst>
      <p:ext uri="{BB962C8B-B14F-4D97-AF65-F5344CB8AC3E}">
        <p14:creationId xmlns:p14="http://schemas.microsoft.com/office/powerpoint/2010/main" val="288653477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47013-C7CE-45C2-A4EE-6AA8B6D55625}" type="datetimeFigureOut">
              <a:rPr lang="en-US" smtClean="0"/>
              <a:t>8/21/20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DE6A83-C9FC-4383-974E-B791DBECD338}" type="slidenum">
              <a:rPr lang="en-US" smtClean="0"/>
              <a:t>‹#›</a:t>
            </a:fld>
            <a:endParaRPr lang="en-US" dirty="0"/>
          </a:p>
        </p:txBody>
      </p:sp>
    </p:spTree>
    <p:extLst>
      <p:ext uri="{BB962C8B-B14F-4D97-AF65-F5344CB8AC3E}">
        <p14:creationId xmlns:p14="http://schemas.microsoft.com/office/powerpoint/2010/main" val="3604403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4B9661-BDCC-41F5-9338-F6C2444FAA7A}" type="datetimeFigureOut">
              <a:rPr lang="en-US" smtClean="0"/>
              <a:t>8/21/20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82E551-4928-4ACA-89FE-603F8E886E05}" type="slidenum">
              <a:rPr lang="en-US" smtClean="0"/>
              <a:t>‹#›</a:t>
            </a:fld>
            <a:endParaRPr lang="en-US" dirty="0"/>
          </a:p>
        </p:txBody>
      </p:sp>
    </p:spTree>
    <p:extLst>
      <p:ext uri="{BB962C8B-B14F-4D97-AF65-F5344CB8AC3E}">
        <p14:creationId xmlns:p14="http://schemas.microsoft.com/office/powerpoint/2010/main" val="13931961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4B9661-BDCC-41F5-9338-F6C2444FAA7A}" type="datetimeFigureOut">
              <a:rPr lang="en-US" smtClean="0"/>
              <a:t>8/21/20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82E551-4928-4ACA-89FE-603F8E886E05}" type="slidenum">
              <a:rPr lang="en-US" smtClean="0"/>
              <a:t>‹#›</a:t>
            </a:fld>
            <a:endParaRPr lang="en-US" dirty="0"/>
          </a:p>
        </p:txBody>
      </p:sp>
    </p:spTree>
    <p:extLst>
      <p:ext uri="{BB962C8B-B14F-4D97-AF65-F5344CB8AC3E}">
        <p14:creationId xmlns:p14="http://schemas.microsoft.com/office/powerpoint/2010/main" val="30875144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B9661-BDCC-41F5-9338-F6C2444FAA7A}" type="datetimeFigureOut">
              <a:rPr lang="en-US" smtClean="0"/>
              <a:t>8/21/20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82E551-4928-4ACA-89FE-603F8E886E05}" type="slidenum">
              <a:rPr lang="en-US" smtClean="0"/>
              <a:t>‹#›</a:t>
            </a:fld>
            <a:endParaRPr lang="en-US" dirty="0"/>
          </a:p>
        </p:txBody>
      </p:sp>
    </p:spTree>
    <p:extLst>
      <p:ext uri="{BB962C8B-B14F-4D97-AF65-F5344CB8AC3E}">
        <p14:creationId xmlns:p14="http://schemas.microsoft.com/office/powerpoint/2010/main" val="250044281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4B9661-BDCC-41F5-9338-F6C2444FAA7A}" type="datetimeFigureOut">
              <a:rPr lang="en-US" smtClean="0"/>
              <a:t>8/21/20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82E551-4928-4ACA-89FE-603F8E886E05}" type="slidenum">
              <a:rPr lang="en-US" smtClean="0"/>
              <a:t>‹#›</a:t>
            </a:fld>
            <a:endParaRPr lang="en-US" dirty="0"/>
          </a:p>
        </p:txBody>
      </p:sp>
    </p:spTree>
    <p:extLst>
      <p:ext uri="{BB962C8B-B14F-4D97-AF65-F5344CB8AC3E}">
        <p14:creationId xmlns:p14="http://schemas.microsoft.com/office/powerpoint/2010/main" val="282807994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28"/>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p:nvPr>
        </p:nvSpPr>
        <p:spPr bwMode="auto">
          <a:xfrm>
            <a:off x="609610" y="1604932"/>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9"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cxnSp>
        <p:nvCxnSpPr>
          <p:cNvPr id="14" name="Straight Connector 13"/>
          <p:cNvCxnSpPr/>
          <p:nvPr userDrawn="1"/>
        </p:nvCxnSpPr>
        <p:spPr>
          <a:xfrm>
            <a:off x="585168" y="889039"/>
            <a:ext cx="11026913" cy="0"/>
          </a:xfrm>
          <a:prstGeom prst="line">
            <a:avLst/>
          </a:prstGeom>
          <a:noFill/>
          <a:ln w="6350" cap="flat" cmpd="sng" algn="ctr">
            <a:solidFill>
              <a:srgbClr val="FFFFFF">
                <a:lumMod val="85000"/>
              </a:srgbClr>
            </a:solidFill>
            <a:prstDash val="solid"/>
            <a:miter lim="800000"/>
          </a:ln>
          <a:effectLst/>
        </p:spPr>
      </p:cxnSp>
      <p:sp>
        <p:nvSpPr>
          <p:cNvPr id="19" name="Text Placeholder 18"/>
          <p:cNvSpPr>
            <a:spLocks noGrp="1"/>
          </p:cNvSpPr>
          <p:nvPr>
            <p:ph type="body" sz="quarter" idx="13" hasCustomPrompt="1"/>
          </p:nvPr>
        </p:nvSpPr>
        <p:spPr>
          <a:xfrm>
            <a:off x="622011" y="869761"/>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sp>
        <p:nvSpPr>
          <p:cNvPr id="7" name="Rectangle 17"/>
          <p:cNvSpPr>
            <a:spLocks noGrp="1" noChangeArrowheads="1"/>
          </p:cNvSpPr>
          <p:nvPr>
            <p:ph idx="14"/>
          </p:nvPr>
        </p:nvSpPr>
        <p:spPr bwMode="auto">
          <a:xfrm>
            <a:off x="6321098" y="1609350"/>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E8625A1-6D95-5744-BE15-5D76FED74791}"/>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63778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4B9661-BDCC-41F5-9338-F6C2444FAA7A}" type="datetimeFigureOut">
              <a:rPr lang="en-US" smtClean="0"/>
              <a:t>8/21/20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82E551-4928-4ACA-89FE-603F8E886E05}" type="slidenum">
              <a:rPr lang="en-US" smtClean="0"/>
              <a:t>‹#›</a:t>
            </a:fld>
            <a:endParaRPr lang="en-US" dirty="0"/>
          </a:p>
        </p:txBody>
      </p:sp>
    </p:spTree>
    <p:extLst>
      <p:ext uri="{BB962C8B-B14F-4D97-AF65-F5344CB8AC3E}">
        <p14:creationId xmlns:p14="http://schemas.microsoft.com/office/powerpoint/2010/main" val="414783922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B9661-BDCC-41F5-9338-F6C2444FAA7A}" type="datetimeFigureOut">
              <a:rPr lang="en-US" smtClean="0"/>
              <a:t>8/21/20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82E551-4928-4ACA-89FE-603F8E886E05}" type="slidenum">
              <a:rPr lang="en-US" smtClean="0"/>
              <a:t>‹#›</a:t>
            </a:fld>
            <a:endParaRPr lang="en-US" dirty="0"/>
          </a:p>
        </p:txBody>
      </p:sp>
    </p:spTree>
    <p:extLst>
      <p:ext uri="{BB962C8B-B14F-4D97-AF65-F5344CB8AC3E}">
        <p14:creationId xmlns:p14="http://schemas.microsoft.com/office/powerpoint/2010/main" val="189589620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B9661-BDCC-41F5-9338-F6C2444FAA7A}" type="datetimeFigureOut">
              <a:rPr lang="en-US" smtClean="0"/>
              <a:t>8/21/20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82E551-4928-4ACA-89FE-603F8E886E05}" type="slidenum">
              <a:rPr lang="en-US" smtClean="0"/>
              <a:t>‹#›</a:t>
            </a:fld>
            <a:endParaRPr lang="en-US" dirty="0"/>
          </a:p>
        </p:txBody>
      </p:sp>
    </p:spTree>
    <p:extLst>
      <p:ext uri="{BB962C8B-B14F-4D97-AF65-F5344CB8AC3E}">
        <p14:creationId xmlns:p14="http://schemas.microsoft.com/office/powerpoint/2010/main" val="61772196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resentation and Speak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C9144E-EB3D-B243-8BFE-84EDD0BCE3F4}"/>
              </a:ext>
            </a:extLst>
          </p:cNvPr>
          <p:cNvPicPr>
            <a:picLocks noChangeAspect="1"/>
          </p:cNvPicPr>
          <p:nvPr userDrawn="1"/>
        </p:nvPicPr>
        <p:blipFill>
          <a:blip r:embed="rId2"/>
          <a:stretch>
            <a:fillRect/>
          </a:stretch>
        </p:blipFill>
        <p:spPr>
          <a:xfrm>
            <a:off x="0" y="9"/>
            <a:ext cx="12192000" cy="2385391"/>
          </a:xfrm>
          <a:prstGeom prst="rect">
            <a:avLst/>
          </a:prstGeom>
        </p:spPr>
      </p:pic>
      <p:sp>
        <p:nvSpPr>
          <p:cNvPr id="9" name="Title 1">
            <a:extLst>
              <a:ext uri="{FF2B5EF4-FFF2-40B4-BE49-F238E27FC236}">
                <a16:creationId xmlns:a16="http://schemas.microsoft.com/office/drawing/2014/main" id="{8C9B6D91-C2C6-0446-8FD0-55775D39B927}"/>
              </a:ext>
            </a:extLst>
          </p:cNvPr>
          <p:cNvSpPr>
            <a:spLocks noGrp="1"/>
          </p:cNvSpPr>
          <p:nvPr>
            <p:ph type="title"/>
          </p:nvPr>
        </p:nvSpPr>
        <p:spPr>
          <a:xfrm>
            <a:off x="1183340" y="3184355"/>
            <a:ext cx="9825317" cy="1754326"/>
          </a:xfrm>
        </p:spPr>
        <p:txBody>
          <a:bodyPr/>
          <a:lstStyle/>
          <a:p>
            <a:r>
              <a:rPr lang="en-US" dirty="0">
                <a:latin typeface="News Gothic MT" charset="0"/>
                <a:ea typeface="News Gothic MT" charset="0"/>
                <a:cs typeface="News Gothic MT" charset="0"/>
              </a:rPr>
              <a:t>Activity Title Activity Title Activity Activity Title Activity Title</a:t>
            </a:r>
          </a:p>
        </p:txBody>
      </p:sp>
      <p:sp>
        <p:nvSpPr>
          <p:cNvPr id="10" name="Text Placeholder 2">
            <a:extLst>
              <a:ext uri="{FF2B5EF4-FFF2-40B4-BE49-F238E27FC236}">
                <a16:creationId xmlns:a16="http://schemas.microsoft.com/office/drawing/2014/main" id="{5EB22640-5EA4-A948-9EFE-908A2C121B44}"/>
              </a:ext>
            </a:extLst>
          </p:cNvPr>
          <p:cNvSpPr>
            <a:spLocks noGrp="1"/>
          </p:cNvSpPr>
          <p:nvPr>
            <p:ph type="body" sz="quarter" idx="4294967295"/>
          </p:nvPr>
        </p:nvSpPr>
        <p:spPr>
          <a:xfrm>
            <a:off x="1183346" y="4790344"/>
            <a:ext cx="4155391" cy="1107996"/>
          </a:xfrm>
        </p:spPr>
        <p:txBody>
          <a:bodyPr>
            <a:normAutofit/>
          </a:bodyPr>
          <a:lstStyle>
            <a:lvl1pPr marL="0" indent="0" algn="l">
              <a:buNone/>
              <a:defRPr/>
            </a:lvl1pPr>
          </a:lstStyle>
          <a:p>
            <a:pPr marL="0" indent="0" algn="l">
              <a:buNone/>
            </a:pPr>
            <a:r>
              <a:rPr lang="en-US" sz="2000" dirty="0">
                <a:latin typeface="News Gothic MT" charset="0"/>
                <a:ea typeface="News Gothic MT" charset="0"/>
                <a:cs typeface="News Gothic MT" charset="0"/>
              </a:rPr>
              <a:t>John Doe, MD</a:t>
            </a:r>
          </a:p>
          <a:p>
            <a:pPr marL="0" indent="0" algn="l">
              <a:buNone/>
            </a:pPr>
            <a:r>
              <a:rPr lang="en-US" sz="2000" dirty="0">
                <a:latin typeface="News Gothic MT" charset="0"/>
                <a:ea typeface="News Gothic MT" charset="0"/>
                <a:cs typeface="News Gothic MT" charset="0"/>
              </a:rPr>
              <a:t>Professor</a:t>
            </a:r>
          </a:p>
          <a:p>
            <a:pPr marL="0" indent="0" algn="l">
              <a:buNone/>
            </a:pPr>
            <a:r>
              <a:rPr lang="en-US" sz="2000" dirty="0">
                <a:latin typeface="News Gothic MT" charset="0"/>
                <a:ea typeface="News Gothic MT" charset="0"/>
                <a:cs typeface="News Gothic MT" charset="0"/>
              </a:rPr>
              <a:t>i3 Health University</a:t>
            </a:r>
          </a:p>
        </p:txBody>
      </p:sp>
    </p:spTree>
    <p:extLst>
      <p:ext uri="{BB962C8B-B14F-4D97-AF65-F5344CB8AC3E}">
        <p14:creationId xmlns:p14="http://schemas.microsoft.com/office/powerpoint/2010/main" val="3670444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ransition">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9A277F-FD15-C040-AC1A-F7DD24CCC37B}"/>
              </a:ext>
            </a:extLst>
          </p:cNvPr>
          <p:cNvPicPr>
            <a:picLocks noChangeAspect="1"/>
          </p:cNvPicPr>
          <p:nvPr userDrawn="1"/>
        </p:nvPicPr>
        <p:blipFill>
          <a:blip r:embed="rId2"/>
          <a:stretch>
            <a:fillRect/>
          </a:stretch>
        </p:blipFill>
        <p:spPr>
          <a:xfrm>
            <a:off x="0" y="9"/>
            <a:ext cx="12192000" cy="2385391"/>
          </a:xfrm>
          <a:prstGeom prst="rect">
            <a:avLst/>
          </a:prstGeom>
        </p:spPr>
      </p:pic>
      <p:sp>
        <p:nvSpPr>
          <p:cNvPr id="8" name="Title 1">
            <a:extLst>
              <a:ext uri="{FF2B5EF4-FFF2-40B4-BE49-F238E27FC236}">
                <a16:creationId xmlns:a16="http://schemas.microsoft.com/office/drawing/2014/main" id="{0F960847-7FF9-B848-96DB-48173D890709}"/>
              </a:ext>
            </a:extLst>
          </p:cNvPr>
          <p:cNvSpPr>
            <a:spLocks noGrp="1"/>
          </p:cNvSpPr>
          <p:nvPr>
            <p:ph type="title" hasCustomPrompt="1"/>
          </p:nvPr>
        </p:nvSpPr>
        <p:spPr>
          <a:xfrm>
            <a:off x="4475549" y="3506863"/>
            <a:ext cx="6533113" cy="646331"/>
          </a:xfrm>
        </p:spPr>
        <p:txBody>
          <a:bodyPr/>
          <a:lstStyle/>
          <a:p>
            <a:r>
              <a:rPr lang="en-US" dirty="0">
                <a:latin typeface="News Gothic MT" charset="0"/>
                <a:ea typeface="News Gothic MT" charset="0"/>
                <a:cs typeface="News Gothic MT" charset="0"/>
              </a:rPr>
              <a:t>Transition Slide Title</a:t>
            </a:r>
          </a:p>
        </p:txBody>
      </p:sp>
      <p:pic>
        <p:nvPicPr>
          <p:cNvPr id="6" name="Picture 5">
            <a:extLst>
              <a:ext uri="{FF2B5EF4-FFF2-40B4-BE49-F238E27FC236}">
                <a16:creationId xmlns:a16="http://schemas.microsoft.com/office/drawing/2014/main" id="{7185DAB1-37C3-DC43-B5C9-88DD8159C463}"/>
              </a:ext>
            </a:extLst>
          </p:cNvPr>
          <p:cNvPicPr>
            <a:picLocks noChangeAspect="1"/>
          </p:cNvPicPr>
          <p:nvPr userDrawn="1"/>
        </p:nvPicPr>
        <p:blipFill>
          <a:blip r:embed="rId3"/>
          <a:stretch>
            <a:fillRect/>
          </a:stretch>
        </p:blipFill>
        <p:spPr>
          <a:xfrm>
            <a:off x="270935" y="3413567"/>
            <a:ext cx="3765973" cy="2824480"/>
          </a:xfrm>
          <a:prstGeom prst="rect">
            <a:avLst/>
          </a:prstGeom>
        </p:spPr>
      </p:pic>
    </p:spTree>
    <p:extLst>
      <p:ext uri="{BB962C8B-B14F-4D97-AF65-F5344CB8AC3E}">
        <p14:creationId xmlns:p14="http://schemas.microsoft.com/office/powerpoint/2010/main" val="1460643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lvl1pPr algn="l">
              <a:defRPr/>
            </a:lvl1pPr>
          </a:lstStyle>
          <a:p>
            <a:r>
              <a:rPr lang="en-US" dirty="0"/>
              <a:t>Click to edit slide title</a:t>
            </a:r>
          </a:p>
        </p:txBody>
      </p:sp>
      <p:sp>
        <p:nvSpPr>
          <p:cNvPr id="13" name="Text Placeholder 12"/>
          <p:cNvSpPr>
            <a:spLocks noGrp="1"/>
          </p:cNvSpPr>
          <p:nvPr>
            <p:ph type="body" sz="quarter" idx="12" hasCustomPrompt="1"/>
          </p:nvPr>
        </p:nvSpPr>
        <p:spPr>
          <a:xfrm>
            <a:off x="193575" y="6590479"/>
            <a:ext cx="974626" cy="138499"/>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3AA18D00-1C72-D84D-9631-D73F3B557115}"/>
              </a:ext>
            </a:extLst>
          </p:cNvPr>
          <p:cNvSpPr>
            <a:spLocks noGrp="1" noChangeArrowheads="1"/>
          </p:cNvSpPr>
          <p:nvPr>
            <p:ph idx="1" hasCustomPrompt="1"/>
          </p:nvPr>
        </p:nvSpPr>
        <p:spPr bwMode="auto">
          <a:xfrm>
            <a:off x="609600" y="1604932"/>
            <a:ext cx="10972800"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5785D92-8E9C-D24F-9ED8-194890326BA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76468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22"/>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hasCustomPrompt="1"/>
          </p:nvPr>
        </p:nvSpPr>
        <p:spPr bwMode="auto">
          <a:xfrm>
            <a:off x="609600" y="1604932"/>
            <a:ext cx="10972800"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5" y="6589933"/>
            <a:ext cx="974626" cy="138499"/>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19" name="Text Placeholder 18"/>
          <p:cNvSpPr>
            <a:spLocks noGrp="1"/>
          </p:cNvSpPr>
          <p:nvPr>
            <p:ph type="body" sz="quarter" idx="13" hasCustomPrompt="1"/>
          </p:nvPr>
        </p:nvSpPr>
        <p:spPr>
          <a:xfrm>
            <a:off x="622011" y="869755"/>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cxnSp>
        <p:nvCxnSpPr>
          <p:cNvPr id="7" name="Straight Connector 6">
            <a:extLst>
              <a:ext uri="{FF2B5EF4-FFF2-40B4-BE49-F238E27FC236}">
                <a16:creationId xmlns:a16="http://schemas.microsoft.com/office/drawing/2014/main" id="{DE4FBDE2-9501-9C4D-ABEC-30071E590A39}"/>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78518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22"/>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p:nvPr>
        </p:nvSpPr>
        <p:spPr bwMode="auto">
          <a:xfrm>
            <a:off x="609606" y="1604932"/>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5" y="6589933"/>
            <a:ext cx="974626" cy="138499"/>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cxnSp>
        <p:nvCxnSpPr>
          <p:cNvPr id="14" name="Straight Connector 13"/>
          <p:cNvCxnSpPr/>
          <p:nvPr userDrawn="1"/>
        </p:nvCxnSpPr>
        <p:spPr>
          <a:xfrm>
            <a:off x="585164" y="889039"/>
            <a:ext cx="11026913" cy="0"/>
          </a:xfrm>
          <a:prstGeom prst="line">
            <a:avLst/>
          </a:prstGeom>
          <a:noFill/>
          <a:ln w="6350" cap="flat" cmpd="sng" algn="ctr">
            <a:solidFill>
              <a:srgbClr val="FFFFFF">
                <a:lumMod val="85000"/>
              </a:srgbClr>
            </a:solidFill>
            <a:prstDash val="solid"/>
            <a:miter lim="800000"/>
          </a:ln>
          <a:effectLst/>
        </p:spPr>
      </p:cxnSp>
      <p:sp>
        <p:nvSpPr>
          <p:cNvPr id="19" name="Text Placeholder 18"/>
          <p:cNvSpPr>
            <a:spLocks noGrp="1"/>
          </p:cNvSpPr>
          <p:nvPr>
            <p:ph type="body" sz="quarter" idx="13" hasCustomPrompt="1"/>
          </p:nvPr>
        </p:nvSpPr>
        <p:spPr>
          <a:xfrm>
            <a:off x="622011" y="869755"/>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sp>
        <p:nvSpPr>
          <p:cNvPr id="7" name="Rectangle 17"/>
          <p:cNvSpPr>
            <a:spLocks noGrp="1" noChangeArrowheads="1"/>
          </p:cNvSpPr>
          <p:nvPr>
            <p:ph idx="14"/>
          </p:nvPr>
        </p:nvSpPr>
        <p:spPr bwMode="auto">
          <a:xfrm>
            <a:off x="6321094" y="1609350"/>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E8625A1-6D95-5744-BE15-5D76FED74791}"/>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25360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233263"/>
            <a:ext cx="10972800" cy="646331"/>
          </a:xfrm>
        </p:spPr>
        <p:txBody>
          <a:bodyPr anchor="t" anchorCtr="0"/>
          <a:lstStyle/>
          <a:p>
            <a:r>
              <a:rPr lang="en-US" dirty="0"/>
              <a:t>Click to edit slide title</a:t>
            </a:r>
          </a:p>
        </p:txBody>
      </p:sp>
      <p:sp>
        <p:nvSpPr>
          <p:cNvPr id="17" name="Text Placeholder 12"/>
          <p:cNvSpPr>
            <a:spLocks noGrp="1"/>
          </p:cNvSpPr>
          <p:nvPr>
            <p:ph type="body" sz="quarter" idx="12" hasCustomPrompt="1"/>
          </p:nvPr>
        </p:nvSpPr>
        <p:spPr>
          <a:xfrm>
            <a:off x="195072" y="6589933"/>
            <a:ext cx="3333749" cy="138499"/>
          </a:xfrm>
        </p:spPr>
        <p:txBody>
          <a:bodyPr lIns="0" tIns="0" rIns="0" bIns="0" anchor="b" anchorCtr="0">
            <a:spAutoFit/>
          </a:bodyPr>
          <a:lstStyle>
            <a:lvl1pPr marL="0" indent="0">
              <a:buNone/>
              <a:defRPr sz="1000" baseline="0"/>
            </a:lvl1pPr>
          </a:lstStyle>
          <a:p>
            <a:pPr lvl="0"/>
            <a:r>
              <a:rPr lang="en-US" dirty="0"/>
              <a:t>Author et al, 2017.</a:t>
            </a:r>
          </a:p>
        </p:txBody>
      </p:sp>
      <p:cxnSp>
        <p:nvCxnSpPr>
          <p:cNvPr id="3" name="Straight Connector 2">
            <a:extLst>
              <a:ext uri="{FF2B5EF4-FFF2-40B4-BE49-F238E27FC236}">
                <a16:creationId xmlns:a16="http://schemas.microsoft.com/office/drawing/2014/main" id="{53194E30-95D2-6E48-AC86-BB043F36267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beve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86202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cxnSp>
        <p:nvCxnSpPr>
          <p:cNvPr id="9" name="Straight Connector 8"/>
          <p:cNvCxnSpPr/>
          <p:nvPr userDrawn="1"/>
        </p:nvCxnSpPr>
        <p:spPr>
          <a:xfrm>
            <a:off x="0" y="1214436"/>
            <a:ext cx="12192000" cy="0"/>
          </a:xfrm>
          <a:prstGeom prst="line">
            <a:avLst/>
          </a:prstGeom>
          <a:ln>
            <a:solidFill>
              <a:schemeClr val="tx2">
                <a:lumMod val="90000"/>
                <a:lumOff val="10000"/>
              </a:schemeClr>
            </a:solidFill>
          </a:ln>
        </p:spPr>
        <p:style>
          <a:lnRef idx="2">
            <a:schemeClr val="accent2"/>
          </a:lnRef>
          <a:fillRef idx="0">
            <a:schemeClr val="accent2"/>
          </a:fillRef>
          <a:effectRef idx="1">
            <a:schemeClr val="accent2"/>
          </a:effectRef>
          <a:fontRef idx="minor">
            <a:schemeClr val="tx1"/>
          </a:fontRef>
        </p:style>
      </p:cxnSp>
      <p:sp>
        <p:nvSpPr>
          <p:cNvPr id="10" name="Title 1"/>
          <p:cNvSpPr>
            <a:spLocks noGrp="1"/>
          </p:cNvSpPr>
          <p:nvPr>
            <p:ph type="title"/>
          </p:nvPr>
        </p:nvSpPr>
        <p:spPr>
          <a:xfrm>
            <a:off x="243840" y="101600"/>
            <a:ext cx="11704320" cy="990600"/>
          </a:xfrm>
        </p:spPr>
        <p:txBody>
          <a:bodyPr>
            <a:noAutofit/>
          </a:bodyPr>
          <a:lstStyle>
            <a:lvl1pPr>
              <a:defRPr sz="2800" baseline="0"/>
            </a:lvl1pPr>
          </a:lstStyle>
          <a:p>
            <a:r>
              <a:rPr lang="en-US" dirty="0"/>
              <a:t>Click to edit Master title style</a:t>
            </a:r>
          </a:p>
        </p:txBody>
      </p:sp>
      <p:sp>
        <p:nvSpPr>
          <p:cNvPr id="11" name="Footer Placeholder 6"/>
          <p:cNvSpPr>
            <a:spLocks noGrp="1"/>
          </p:cNvSpPr>
          <p:nvPr>
            <p:ph type="ftr" sz="quarter" idx="13"/>
          </p:nvPr>
        </p:nvSpPr>
        <p:spPr>
          <a:xfrm>
            <a:off x="243840" y="6356361"/>
            <a:ext cx="9997440" cy="365125"/>
          </a:xfrm>
        </p:spPr>
        <p:txBody>
          <a:bodyPr lIns="45720" bIns="0"/>
          <a:lstStyle/>
          <a:p>
            <a:endParaRPr lang="en-US" dirty="0">
              <a:solidFill>
                <a:srgbClr val="000000"/>
              </a:solidFill>
            </a:endParaRPr>
          </a:p>
        </p:txBody>
      </p:sp>
    </p:spTree>
    <p:extLst>
      <p:ext uri="{BB962C8B-B14F-4D97-AF65-F5344CB8AC3E}">
        <p14:creationId xmlns:p14="http://schemas.microsoft.com/office/powerpoint/2010/main" val="236178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lvl1pPr algn="l">
              <a:defRPr/>
            </a:lvl1pPr>
          </a:lstStyle>
          <a:p>
            <a:r>
              <a:rPr lang="en-US" dirty="0"/>
              <a:t>Click to edit slide title</a:t>
            </a:r>
          </a:p>
        </p:txBody>
      </p:sp>
      <p:sp>
        <p:nvSpPr>
          <p:cNvPr id="13" name="Text Placeholder 12"/>
          <p:cNvSpPr>
            <a:spLocks noGrp="1"/>
          </p:cNvSpPr>
          <p:nvPr>
            <p:ph type="body" sz="quarter" idx="12" hasCustomPrompt="1"/>
          </p:nvPr>
        </p:nvSpPr>
        <p:spPr>
          <a:xfrm>
            <a:off x="193579"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3AA18D00-1C72-D84D-9631-D73F3B557115}"/>
              </a:ext>
            </a:extLst>
          </p:cNvPr>
          <p:cNvSpPr>
            <a:spLocks noGrp="1" noChangeArrowheads="1"/>
          </p:cNvSpPr>
          <p:nvPr>
            <p:ph idx="1" hasCustomPrompt="1"/>
          </p:nvPr>
        </p:nvSpPr>
        <p:spPr bwMode="auto">
          <a:xfrm>
            <a:off x="609600" y="1604932"/>
            <a:ext cx="10972800"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178" indent="-457178">
              <a:buSzPct val="100000"/>
              <a:buFontTx/>
              <a:buBlip>
                <a:blip r:embed="rId2"/>
              </a:buBlip>
              <a:defRPr/>
            </a:lvl1pPr>
            <a:lvl2pPr marL="863557" indent="-406381">
              <a:buSzPct val="100000"/>
              <a:buFontTx/>
              <a:buBlip>
                <a:blip r:embed="rId3"/>
              </a:buBlip>
              <a:defRPr/>
            </a:lvl2pPr>
            <a:lvl3pPr>
              <a:buSzPct val="90000"/>
              <a:defRPr/>
            </a:lvl3pPr>
            <a:lvl4pPr marL="1828709" indent="-344470">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5785D92-8E9C-D24F-9ED8-194890326BA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641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p>
            <a:r>
              <a:rPr lang="en-US" dirty="0"/>
              <a:t>Click to edit slide title</a:t>
            </a:r>
          </a:p>
        </p:txBody>
      </p:sp>
      <p:sp>
        <p:nvSpPr>
          <p:cNvPr id="13" name="Text Placeholder 12"/>
          <p:cNvSpPr>
            <a:spLocks noGrp="1"/>
          </p:cNvSpPr>
          <p:nvPr>
            <p:ph type="body" sz="quarter" idx="12" hasCustomPrompt="1"/>
          </p:nvPr>
        </p:nvSpPr>
        <p:spPr>
          <a:xfrm>
            <a:off x="193578" y="6590485"/>
            <a:ext cx="974626" cy="138499"/>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EE4CE7B0-13C1-0944-8072-AC1E782B661C}"/>
              </a:ext>
            </a:extLst>
          </p:cNvPr>
          <p:cNvSpPr>
            <a:spLocks noGrp="1" noChangeArrowheads="1"/>
          </p:cNvSpPr>
          <p:nvPr>
            <p:ph idx="14"/>
          </p:nvPr>
        </p:nvSpPr>
        <p:spPr bwMode="auto">
          <a:xfrm>
            <a:off x="609610" y="1604932"/>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7">
            <a:extLst>
              <a:ext uri="{FF2B5EF4-FFF2-40B4-BE49-F238E27FC236}">
                <a16:creationId xmlns:a16="http://schemas.microsoft.com/office/drawing/2014/main" id="{573D3779-F5EC-2445-8913-6A6FA0699632}"/>
              </a:ext>
            </a:extLst>
          </p:cNvPr>
          <p:cNvSpPr>
            <a:spLocks noGrp="1" noChangeArrowheads="1"/>
          </p:cNvSpPr>
          <p:nvPr>
            <p:ph idx="15"/>
          </p:nvPr>
        </p:nvSpPr>
        <p:spPr bwMode="auto">
          <a:xfrm>
            <a:off x="6321098" y="1609350"/>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FBDBE82-66F9-2A45-9FD5-E586931C51A5}"/>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0747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3"/>
            <a:ext cx="11582400" cy="4830763"/>
          </a:xfrm>
          <a:prstGeom prst="rect">
            <a:avLst/>
          </a:prstGeom>
        </p:spPr>
        <p:txBody>
          <a:bodyPr>
            <a:noAutofit/>
          </a:bodyPr>
          <a:lstStyle>
            <a:lvl1pPr marL="342882" indent="-342882">
              <a:lnSpc>
                <a:spcPct val="100000"/>
              </a:lnSpc>
              <a:buFont typeface="Arial" panose="020B0604020202020204" pitchFamily="34" charset="0"/>
              <a:buChar char="•"/>
              <a:defRPr sz="2400" baseline="0"/>
            </a:lvl1pPr>
            <a:lvl2pPr marL="800060" indent="-342882">
              <a:lnSpc>
                <a:spcPct val="100000"/>
              </a:lnSpc>
              <a:buFont typeface="Arial" panose="020B0604020202020204" pitchFamily="34" charset="0"/>
              <a:buChar char="–"/>
              <a:defRPr sz="2400"/>
            </a:lvl2pPr>
            <a:lvl3pPr marL="1257238" indent="-342882">
              <a:lnSpc>
                <a:spcPct val="100000"/>
              </a:lnSpc>
              <a:buSzPct val="70000"/>
              <a:buFont typeface="Wingdings" panose="05000000000000000000" pitchFamily="2" charset="2"/>
              <a:buChar char="Ø"/>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p:cNvCxnSpPr/>
          <p:nvPr userDrawn="1"/>
        </p:nvCxnSpPr>
        <p:spPr>
          <a:xfrm>
            <a:off x="0" y="1066800"/>
            <a:ext cx="12192000" cy="0"/>
          </a:xfrm>
          <a:prstGeom prst="line">
            <a:avLst/>
          </a:prstGeom>
          <a:ln>
            <a:solidFill>
              <a:schemeClr val="tx2">
                <a:lumMod val="90000"/>
                <a:lumOff val="10000"/>
              </a:schemeClr>
            </a:solidFill>
          </a:ln>
        </p:spPr>
        <p:style>
          <a:lnRef idx="2">
            <a:schemeClr val="accent2"/>
          </a:lnRef>
          <a:fillRef idx="0">
            <a:schemeClr val="accent2"/>
          </a:fillRef>
          <a:effectRef idx="1">
            <a:schemeClr val="accent2"/>
          </a:effectRef>
          <a:fontRef idx="minor">
            <a:schemeClr val="tx1"/>
          </a:fontRef>
        </p:style>
      </p:cxnSp>
      <p:sp>
        <p:nvSpPr>
          <p:cNvPr id="8" name="Title 1"/>
          <p:cNvSpPr>
            <a:spLocks noGrp="1"/>
          </p:cNvSpPr>
          <p:nvPr>
            <p:ph type="title"/>
          </p:nvPr>
        </p:nvSpPr>
        <p:spPr>
          <a:xfrm>
            <a:off x="121920" y="57150"/>
            <a:ext cx="11948160" cy="990600"/>
          </a:xfrm>
        </p:spPr>
        <p:txBody>
          <a:bodyPr>
            <a:noAutofit/>
          </a:bodyPr>
          <a:lstStyle>
            <a:lvl1pPr>
              <a:defRPr sz="2800" baseline="0"/>
            </a:lvl1pPr>
          </a:lstStyle>
          <a:p>
            <a:r>
              <a:rPr lang="en-US" dirty="0"/>
              <a:t>Click to edit Master title style</a:t>
            </a:r>
          </a:p>
        </p:txBody>
      </p:sp>
      <p:sp>
        <p:nvSpPr>
          <p:cNvPr id="9" name="Footer Placeholder 6"/>
          <p:cNvSpPr>
            <a:spLocks noGrp="1"/>
          </p:cNvSpPr>
          <p:nvPr>
            <p:ph type="ftr" sz="quarter" idx="13"/>
          </p:nvPr>
        </p:nvSpPr>
        <p:spPr>
          <a:xfrm>
            <a:off x="147319" y="6373951"/>
            <a:ext cx="10204704" cy="365125"/>
          </a:xfrm>
        </p:spPr>
        <p:txBody>
          <a:bodyPr lIns="45720" bIns="0"/>
          <a:lstStyle/>
          <a:p>
            <a:endParaRPr lang="en-US" dirty="0">
              <a:solidFill>
                <a:srgbClr val="000000"/>
              </a:solidFill>
            </a:endParaRPr>
          </a:p>
        </p:txBody>
      </p:sp>
    </p:spTree>
    <p:extLst>
      <p:ext uri="{BB962C8B-B14F-4D97-AF65-F5344CB8AC3E}">
        <p14:creationId xmlns:p14="http://schemas.microsoft.com/office/powerpoint/2010/main" val="1930499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14"/>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hasCustomPrompt="1"/>
          </p:nvPr>
        </p:nvSpPr>
        <p:spPr bwMode="auto">
          <a:xfrm>
            <a:off x="609600" y="1604926"/>
            <a:ext cx="10972800"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5"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19" name="Text Placeholder 18"/>
          <p:cNvSpPr>
            <a:spLocks noGrp="1"/>
          </p:cNvSpPr>
          <p:nvPr>
            <p:ph type="body" sz="quarter" idx="13" hasCustomPrompt="1"/>
          </p:nvPr>
        </p:nvSpPr>
        <p:spPr>
          <a:xfrm>
            <a:off x="622009" y="869747"/>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cxnSp>
        <p:nvCxnSpPr>
          <p:cNvPr id="7" name="Straight Connector 6">
            <a:extLst>
              <a:ext uri="{FF2B5EF4-FFF2-40B4-BE49-F238E27FC236}">
                <a16:creationId xmlns:a16="http://schemas.microsoft.com/office/drawing/2014/main" id="{DE4FBDE2-9501-9C4D-ABEC-30071E590A39}"/>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6340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p>
            <a:r>
              <a:rPr lang="en-US" dirty="0"/>
              <a:t>Click to edit slide title</a:t>
            </a:r>
          </a:p>
        </p:txBody>
      </p:sp>
      <p:sp>
        <p:nvSpPr>
          <p:cNvPr id="13" name="Text Placeholder 12"/>
          <p:cNvSpPr>
            <a:spLocks noGrp="1"/>
          </p:cNvSpPr>
          <p:nvPr>
            <p:ph type="body" sz="quarter" idx="12" hasCustomPrompt="1"/>
          </p:nvPr>
        </p:nvSpPr>
        <p:spPr>
          <a:xfrm>
            <a:off x="193579"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EE4CE7B0-13C1-0944-8072-AC1E782B661C}"/>
              </a:ext>
            </a:extLst>
          </p:cNvPr>
          <p:cNvSpPr>
            <a:spLocks noGrp="1" noChangeArrowheads="1"/>
          </p:cNvSpPr>
          <p:nvPr>
            <p:ph idx="14"/>
          </p:nvPr>
        </p:nvSpPr>
        <p:spPr bwMode="auto">
          <a:xfrm>
            <a:off x="609610" y="1604932"/>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7">
            <a:extLst>
              <a:ext uri="{FF2B5EF4-FFF2-40B4-BE49-F238E27FC236}">
                <a16:creationId xmlns:a16="http://schemas.microsoft.com/office/drawing/2014/main" id="{573D3779-F5EC-2445-8913-6A6FA0699632}"/>
              </a:ext>
            </a:extLst>
          </p:cNvPr>
          <p:cNvSpPr>
            <a:spLocks noGrp="1" noChangeArrowheads="1"/>
          </p:cNvSpPr>
          <p:nvPr>
            <p:ph idx="15"/>
          </p:nvPr>
        </p:nvSpPr>
        <p:spPr bwMode="auto">
          <a:xfrm>
            <a:off x="6321098" y="1609350"/>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FBDBE82-66F9-2A45-9FD5-E586931C51A5}"/>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32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233269"/>
            <a:ext cx="10972800" cy="646331"/>
          </a:xfrm>
        </p:spPr>
        <p:txBody>
          <a:bodyPr anchor="t" anchorCtr="0"/>
          <a:lstStyle/>
          <a:p>
            <a:r>
              <a:rPr lang="en-US" dirty="0"/>
              <a:t>Click to edit slide title</a:t>
            </a:r>
          </a:p>
        </p:txBody>
      </p:sp>
      <p:sp>
        <p:nvSpPr>
          <p:cNvPr id="17" name="Text Placeholder 12"/>
          <p:cNvSpPr>
            <a:spLocks noGrp="1"/>
          </p:cNvSpPr>
          <p:nvPr>
            <p:ph type="body" sz="quarter" idx="12" hasCustomPrompt="1"/>
          </p:nvPr>
        </p:nvSpPr>
        <p:spPr>
          <a:xfrm>
            <a:off x="195072" y="6574536"/>
            <a:ext cx="3333749" cy="153888"/>
          </a:xfrm>
        </p:spPr>
        <p:txBody>
          <a:bodyPr lIns="0" tIns="0" rIns="0" bIns="0" anchor="b" anchorCtr="0">
            <a:spAutoFit/>
          </a:bodyPr>
          <a:lstStyle>
            <a:lvl1pPr marL="0" indent="0">
              <a:buNone/>
              <a:defRPr sz="1000" baseline="0"/>
            </a:lvl1pPr>
          </a:lstStyle>
          <a:p>
            <a:pPr lvl="0"/>
            <a:r>
              <a:rPr lang="en-US" dirty="0"/>
              <a:t>Author et al, 2017.</a:t>
            </a:r>
          </a:p>
        </p:txBody>
      </p:sp>
      <p:cxnSp>
        <p:nvCxnSpPr>
          <p:cNvPr id="3" name="Straight Connector 2">
            <a:extLst>
              <a:ext uri="{FF2B5EF4-FFF2-40B4-BE49-F238E27FC236}">
                <a16:creationId xmlns:a16="http://schemas.microsoft.com/office/drawing/2014/main" id="{53194E30-95D2-6E48-AC86-BB043F36267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beve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96A0-C50D-7446-BD6C-04C0C7D57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9A153D-B669-BC49-9CB7-B673FEE82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5511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28"/>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hasCustomPrompt="1"/>
          </p:nvPr>
        </p:nvSpPr>
        <p:spPr bwMode="auto">
          <a:xfrm>
            <a:off x="609600" y="1604932"/>
            <a:ext cx="10972800"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178" indent="-457178">
              <a:buSzPct val="100000"/>
              <a:buFontTx/>
              <a:buBlip>
                <a:blip r:embed="rId2"/>
              </a:buBlip>
              <a:defRPr/>
            </a:lvl1pPr>
            <a:lvl2pPr marL="863557" indent="-406381">
              <a:buSzPct val="100000"/>
              <a:buFontTx/>
              <a:buBlip>
                <a:blip r:embed="rId3"/>
              </a:buBlip>
              <a:defRPr/>
            </a:lvl2pPr>
            <a:lvl3pPr>
              <a:buSzPct val="90000"/>
              <a:defRPr/>
            </a:lvl3pPr>
            <a:lvl4pPr marL="1828709" indent="-344470">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9"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19" name="Text Placeholder 18"/>
          <p:cNvSpPr>
            <a:spLocks noGrp="1"/>
          </p:cNvSpPr>
          <p:nvPr>
            <p:ph type="body" sz="quarter" idx="13" hasCustomPrompt="1"/>
          </p:nvPr>
        </p:nvSpPr>
        <p:spPr>
          <a:xfrm>
            <a:off x="622011" y="869761"/>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cxnSp>
        <p:nvCxnSpPr>
          <p:cNvPr id="7" name="Straight Connector 6">
            <a:extLst>
              <a:ext uri="{FF2B5EF4-FFF2-40B4-BE49-F238E27FC236}">
                <a16:creationId xmlns:a16="http://schemas.microsoft.com/office/drawing/2014/main" id="{DE4FBDE2-9501-9C4D-ABEC-30071E590A39}"/>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6583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28"/>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p:nvPr>
        </p:nvSpPr>
        <p:spPr bwMode="auto">
          <a:xfrm>
            <a:off x="609610" y="1604932"/>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9"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cxnSp>
        <p:nvCxnSpPr>
          <p:cNvPr id="14" name="Straight Connector 13"/>
          <p:cNvCxnSpPr/>
          <p:nvPr userDrawn="1"/>
        </p:nvCxnSpPr>
        <p:spPr>
          <a:xfrm>
            <a:off x="585168" y="889039"/>
            <a:ext cx="11026913" cy="0"/>
          </a:xfrm>
          <a:prstGeom prst="line">
            <a:avLst/>
          </a:prstGeom>
          <a:noFill/>
          <a:ln w="6350" cap="flat" cmpd="sng" algn="ctr">
            <a:solidFill>
              <a:srgbClr val="FFFFFF">
                <a:lumMod val="85000"/>
              </a:srgbClr>
            </a:solidFill>
            <a:prstDash val="solid"/>
            <a:miter lim="800000"/>
          </a:ln>
          <a:effectLst/>
        </p:spPr>
      </p:cxnSp>
      <p:sp>
        <p:nvSpPr>
          <p:cNvPr id="19" name="Text Placeholder 18"/>
          <p:cNvSpPr>
            <a:spLocks noGrp="1"/>
          </p:cNvSpPr>
          <p:nvPr>
            <p:ph type="body" sz="quarter" idx="13" hasCustomPrompt="1"/>
          </p:nvPr>
        </p:nvSpPr>
        <p:spPr>
          <a:xfrm>
            <a:off x="622011" y="869761"/>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sp>
        <p:nvSpPr>
          <p:cNvPr id="7" name="Rectangle 17"/>
          <p:cNvSpPr>
            <a:spLocks noGrp="1" noChangeArrowheads="1"/>
          </p:cNvSpPr>
          <p:nvPr>
            <p:ph idx="14"/>
          </p:nvPr>
        </p:nvSpPr>
        <p:spPr bwMode="auto">
          <a:xfrm>
            <a:off x="6321098" y="1609350"/>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E8625A1-6D95-5744-BE15-5D76FED74791}"/>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6404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lvl1pPr algn="l">
              <a:defRPr/>
            </a:lvl1pPr>
          </a:lstStyle>
          <a:p>
            <a:r>
              <a:rPr lang="en-US" dirty="0"/>
              <a:t>Click to edit slide title</a:t>
            </a:r>
          </a:p>
        </p:txBody>
      </p:sp>
      <p:sp>
        <p:nvSpPr>
          <p:cNvPr id="13" name="Text Placeholder 12"/>
          <p:cNvSpPr>
            <a:spLocks noGrp="1"/>
          </p:cNvSpPr>
          <p:nvPr>
            <p:ph type="body" sz="quarter" idx="12" hasCustomPrompt="1"/>
          </p:nvPr>
        </p:nvSpPr>
        <p:spPr>
          <a:xfrm>
            <a:off x="193579"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3AA18D00-1C72-D84D-9631-D73F3B557115}"/>
              </a:ext>
            </a:extLst>
          </p:cNvPr>
          <p:cNvSpPr>
            <a:spLocks noGrp="1" noChangeArrowheads="1"/>
          </p:cNvSpPr>
          <p:nvPr>
            <p:ph idx="1" hasCustomPrompt="1"/>
          </p:nvPr>
        </p:nvSpPr>
        <p:spPr bwMode="auto">
          <a:xfrm>
            <a:off x="609600" y="1604932"/>
            <a:ext cx="10972800"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178" indent="-457178">
              <a:buSzPct val="100000"/>
              <a:buFontTx/>
              <a:buBlip>
                <a:blip r:embed="rId2"/>
              </a:buBlip>
              <a:defRPr/>
            </a:lvl1pPr>
            <a:lvl2pPr marL="863557" indent="-406381">
              <a:buSzPct val="100000"/>
              <a:buFontTx/>
              <a:buBlip>
                <a:blip r:embed="rId3"/>
              </a:buBlip>
              <a:defRPr/>
            </a:lvl2pPr>
            <a:lvl3pPr>
              <a:buSzPct val="90000"/>
              <a:defRPr/>
            </a:lvl3pPr>
            <a:lvl4pPr marL="1828709" indent="-344470">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5785D92-8E9C-D24F-9ED8-194890326BA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617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oleObject" Target="../embeddings/oleObject1.bin"/><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vmlDrawing" Target="../drawings/vmlDrawing2.vml"/><Relationship Id="rId12"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11" Type="http://schemas.openxmlformats.org/officeDocument/2006/relationships/image" Target="../media/image4.png"/><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oleObject" Target="../embeddings/oleObject2.bin"/><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vmlDrawing" Target="../drawings/vmlDrawing3.v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graphicFrame>
        <p:nvGraphicFramePr>
          <p:cNvPr id="722952" name="Base" hidden="1"/>
          <p:cNvGraphicFramePr>
            <a:graphicFrameLocks/>
          </p:cNvGraphicFramePr>
          <p:nvPr userDrawn="1"/>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1218" r:id="rId9" imgW="0" imgH="0" progId="PowerPoint.Show.8">
                  <p:embed/>
                </p:oleObj>
              </mc:Choice>
              <mc:Fallback>
                <p:oleObj r:id="rId9"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a14="http://schemas.microsoft.com/office/drawing/2010/main" xmlns="">
                            <a:solidFill>
                              <a:srgbClr val="606BA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 name="Text Placeholder 28"/>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Placeholder 29"/>
          <p:cNvSpPr>
            <a:spLocks noGrp="1"/>
          </p:cNvSpPr>
          <p:nvPr>
            <p:ph type="title"/>
          </p:nvPr>
        </p:nvSpPr>
        <p:spPr>
          <a:xfrm>
            <a:off x="609600" y="233269"/>
            <a:ext cx="10972800" cy="646331"/>
          </a:xfrm>
          <a:prstGeom prst="rect">
            <a:avLst/>
          </a:prstGeom>
        </p:spPr>
        <p:txBody>
          <a:bodyPr vert="horz" lIns="91440" tIns="45720" rIns="91440" bIns="45720" rtlCol="0" anchor="t" anchorCtr="0">
            <a:spAutoFit/>
          </a:bodyPr>
          <a:lstStyle/>
          <a:p>
            <a:r>
              <a:rPr lang="en-US" dirty="0"/>
              <a:t>Click to edit slide title</a:t>
            </a:r>
          </a:p>
        </p:txBody>
      </p:sp>
      <p:sp>
        <p:nvSpPr>
          <p:cNvPr id="3" name="TextBox 2"/>
          <p:cNvSpPr txBox="1"/>
          <p:nvPr userDrawn="1"/>
        </p:nvSpPr>
        <p:spPr>
          <a:xfrm>
            <a:off x="592668" y="876300"/>
            <a:ext cx="11040533" cy="914400"/>
          </a:xfrm>
          <a:prstGeom prst="rect">
            <a:avLst/>
          </a:prstGeom>
        </p:spPr>
        <p:txBody>
          <a:bodyPr vert="horz" wrap="none" lIns="91440" tIns="45720" rIns="91440" bIns="45720" rtlCol="0" anchor="ctr">
            <a:normAutofit/>
          </a:bodyPr>
          <a:lstStyle/>
          <a:p>
            <a:endParaRPr lang="en-US" sz="2800" dirty="0"/>
          </a:p>
        </p:txBody>
      </p:sp>
      <p:pic>
        <p:nvPicPr>
          <p:cNvPr id="9" name="Picture 8" descr="i3_Health_Logo_800x200.png">
            <a:extLst>
              <a:ext uri="{FF2B5EF4-FFF2-40B4-BE49-F238E27FC236}">
                <a16:creationId xmlns:a16="http://schemas.microsoft.com/office/drawing/2014/main" id="{FA18C4F0-CC86-2B42-9179-C84FF4B1D76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536911" y="5960959"/>
            <a:ext cx="2655089" cy="663772"/>
          </a:xfrm>
          <a:prstGeom prst="rect">
            <a:avLst/>
          </a:prstGeom>
        </p:spPr>
      </p:pic>
    </p:spTree>
    <p:extLst>
      <p:ext uri="{BB962C8B-B14F-4D97-AF65-F5344CB8AC3E}">
        <p14:creationId xmlns:p14="http://schemas.microsoft.com/office/powerpoint/2010/main" val="4292209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713" r:id="rId6"/>
  </p:sldLayoutIdLst>
  <p:hf hdr="0" ftr="0" dt="0"/>
  <p:txStyles>
    <p:titleStyle>
      <a:lvl1pPr algn="l" rtl="0" eaLnBrk="1" fontAlgn="base" hangingPunct="1">
        <a:spcBef>
          <a:spcPct val="0"/>
        </a:spcBef>
        <a:spcAft>
          <a:spcPct val="0"/>
        </a:spcAft>
        <a:defRPr sz="3600" b="0">
          <a:solidFill>
            <a:schemeClr val="tx1"/>
          </a:solidFill>
          <a:effectLst/>
          <a:latin typeface="News Gothic MT" charset="0"/>
          <a:ea typeface="News Gothic MT" charset="0"/>
          <a:cs typeface="News Gothic MT" charset="0"/>
        </a:defRPr>
      </a:lvl1pPr>
      <a:lvl2pPr algn="l" rtl="0" eaLnBrk="1" fontAlgn="base" hangingPunct="1">
        <a:spcBef>
          <a:spcPct val="0"/>
        </a:spcBef>
        <a:spcAft>
          <a:spcPct val="0"/>
        </a:spcAft>
        <a:defRPr sz="2800" b="1">
          <a:solidFill>
            <a:srgbClr val="F77711"/>
          </a:solidFill>
          <a:latin typeface="Arial" charset="0"/>
          <a:ea typeface="ＭＳ Ｐゴシック" charset="0"/>
        </a:defRPr>
      </a:lvl2pPr>
      <a:lvl3pPr algn="l" rtl="0" eaLnBrk="1" fontAlgn="base" hangingPunct="1">
        <a:spcBef>
          <a:spcPct val="0"/>
        </a:spcBef>
        <a:spcAft>
          <a:spcPct val="0"/>
        </a:spcAft>
        <a:defRPr sz="2800" b="1">
          <a:solidFill>
            <a:srgbClr val="F77711"/>
          </a:solidFill>
          <a:latin typeface="Arial" charset="0"/>
          <a:ea typeface="ＭＳ Ｐゴシック" charset="0"/>
        </a:defRPr>
      </a:lvl3pPr>
      <a:lvl4pPr algn="l" rtl="0" eaLnBrk="1" fontAlgn="base" hangingPunct="1">
        <a:spcBef>
          <a:spcPct val="0"/>
        </a:spcBef>
        <a:spcAft>
          <a:spcPct val="0"/>
        </a:spcAft>
        <a:defRPr sz="2800" b="1">
          <a:solidFill>
            <a:srgbClr val="F77711"/>
          </a:solidFill>
          <a:latin typeface="Arial" charset="0"/>
          <a:ea typeface="ＭＳ Ｐゴシック" charset="0"/>
        </a:defRPr>
      </a:lvl4pPr>
      <a:lvl5pPr algn="l" rtl="0" eaLnBrk="1" fontAlgn="base" hangingPunct="1">
        <a:spcBef>
          <a:spcPct val="0"/>
        </a:spcBef>
        <a:spcAft>
          <a:spcPct val="0"/>
        </a:spcAft>
        <a:defRPr sz="2800" b="1">
          <a:solidFill>
            <a:srgbClr val="F77711"/>
          </a:solidFill>
          <a:latin typeface="Arial" charset="0"/>
          <a:ea typeface="ＭＳ Ｐゴシック" charset="0"/>
        </a:defRPr>
      </a:lvl5pPr>
      <a:lvl6pPr marL="457178" algn="l" rtl="0" eaLnBrk="1" fontAlgn="base" hangingPunct="1">
        <a:spcBef>
          <a:spcPct val="0"/>
        </a:spcBef>
        <a:spcAft>
          <a:spcPct val="0"/>
        </a:spcAft>
        <a:defRPr sz="2800" b="1">
          <a:solidFill>
            <a:srgbClr val="F77711"/>
          </a:solidFill>
          <a:latin typeface="Arial" charset="0"/>
          <a:ea typeface="ＭＳ Ｐゴシック" charset="0"/>
        </a:defRPr>
      </a:lvl6pPr>
      <a:lvl7pPr marL="914354" algn="l" rtl="0" eaLnBrk="1" fontAlgn="base" hangingPunct="1">
        <a:spcBef>
          <a:spcPct val="0"/>
        </a:spcBef>
        <a:spcAft>
          <a:spcPct val="0"/>
        </a:spcAft>
        <a:defRPr sz="2800" b="1">
          <a:solidFill>
            <a:srgbClr val="F77711"/>
          </a:solidFill>
          <a:latin typeface="Arial" charset="0"/>
          <a:ea typeface="ＭＳ Ｐゴシック" charset="0"/>
        </a:defRPr>
      </a:lvl7pPr>
      <a:lvl8pPr marL="1371532" algn="l" rtl="0" eaLnBrk="1" fontAlgn="base" hangingPunct="1">
        <a:spcBef>
          <a:spcPct val="0"/>
        </a:spcBef>
        <a:spcAft>
          <a:spcPct val="0"/>
        </a:spcAft>
        <a:defRPr sz="2800" b="1">
          <a:solidFill>
            <a:srgbClr val="F77711"/>
          </a:solidFill>
          <a:latin typeface="Arial" charset="0"/>
          <a:ea typeface="ＭＳ Ｐゴシック" charset="0"/>
        </a:defRPr>
      </a:lvl8pPr>
      <a:lvl9pPr marL="1828709" algn="l" rtl="0" eaLnBrk="1" fontAlgn="base" hangingPunct="1">
        <a:spcBef>
          <a:spcPct val="0"/>
        </a:spcBef>
        <a:spcAft>
          <a:spcPct val="0"/>
        </a:spcAft>
        <a:defRPr sz="2800" b="1">
          <a:solidFill>
            <a:srgbClr val="F77711"/>
          </a:solidFill>
          <a:latin typeface="Arial" charset="0"/>
          <a:ea typeface="ＭＳ Ｐゴシック" charset="0"/>
        </a:defRPr>
      </a:lvl9pPr>
    </p:titleStyle>
    <p:bodyStyle>
      <a:lvl1pPr marL="457178" indent="-457178" algn="l" rtl="0" eaLnBrk="1" fontAlgn="base" hangingPunct="1">
        <a:spcBef>
          <a:spcPts val="0"/>
        </a:spcBef>
        <a:spcAft>
          <a:spcPct val="0"/>
        </a:spcAft>
        <a:buClrTx/>
        <a:buSzPct val="100000"/>
        <a:buFontTx/>
        <a:buBlip>
          <a:blip r:embed="rId11"/>
        </a:buBlip>
        <a:defRPr sz="2600">
          <a:solidFill>
            <a:schemeClr val="tx1"/>
          </a:solidFill>
          <a:latin typeface="News Gothic MT" charset="0"/>
          <a:ea typeface="News Gothic MT" charset="0"/>
          <a:cs typeface="News Gothic MT" charset="0"/>
        </a:defRPr>
      </a:lvl1pPr>
      <a:lvl2pPr marL="863557" indent="-406381" algn="l" rtl="0" eaLnBrk="1" fontAlgn="base" hangingPunct="1">
        <a:spcBef>
          <a:spcPts val="0"/>
        </a:spcBef>
        <a:spcAft>
          <a:spcPct val="0"/>
        </a:spcAft>
        <a:buClrTx/>
        <a:buSzPct val="100000"/>
        <a:buFontTx/>
        <a:buBlip>
          <a:blip r:embed="rId12"/>
        </a:buBlip>
        <a:defRPr sz="2000" baseline="0">
          <a:solidFill>
            <a:schemeClr val="tx1"/>
          </a:solidFill>
          <a:latin typeface="News Gothic MT" charset="0"/>
          <a:ea typeface="News Gothic MT" charset="0"/>
          <a:cs typeface="News Gothic MT" charset="0"/>
        </a:defRPr>
      </a:lvl2pPr>
      <a:lvl3pPr marL="1252475" indent="-280974" algn="l" rtl="0" eaLnBrk="1" fontAlgn="base" hangingPunct="1">
        <a:spcBef>
          <a:spcPts val="0"/>
        </a:spcBef>
        <a:spcAft>
          <a:spcPct val="0"/>
        </a:spcAft>
        <a:buClr>
          <a:schemeClr val="tx1"/>
        </a:buClr>
        <a:buSzPct val="90000"/>
        <a:buFontTx/>
        <a:buBlip>
          <a:blip r:embed="rId13"/>
        </a:buBlip>
        <a:defRPr sz="1800">
          <a:solidFill>
            <a:schemeClr val="tx1"/>
          </a:solidFill>
          <a:latin typeface="News Gothic MT" charset="0"/>
          <a:ea typeface="News Gothic MT" charset="0"/>
          <a:cs typeface="News Gothic MT" charset="0"/>
        </a:defRPr>
      </a:lvl3pPr>
      <a:lvl4pPr marL="1828709" indent="-344470" algn="l" rtl="0" eaLnBrk="1" fontAlgn="base" hangingPunct="1">
        <a:spcBef>
          <a:spcPts val="0"/>
        </a:spcBef>
        <a:spcAft>
          <a:spcPct val="0"/>
        </a:spcAft>
        <a:buClr>
          <a:schemeClr val="tx1"/>
        </a:buClr>
        <a:buSzPct val="100000"/>
        <a:buFontTx/>
        <a:buBlip>
          <a:blip r:embed="rId14"/>
        </a:buBlip>
        <a:defRPr sz="1700">
          <a:solidFill>
            <a:schemeClr val="tx1"/>
          </a:solidFill>
          <a:latin typeface="News Gothic MT" charset="0"/>
          <a:ea typeface="News Gothic MT" charset="0"/>
          <a:cs typeface="News Gothic MT" charset="0"/>
        </a:defRPr>
      </a:lvl4pPr>
      <a:lvl5pPr marL="2057298" indent="-228589" algn="l" rtl="0" eaLnBrk="1" fontAlgn="base" hangingPunct="1">
        <a:spcBef>
          <a:spcPts val="0"/>
        </a:spcBef>
        <a:spcAft>
          <a:spcPct val="0"/>
        </a:spcAft>
        <a:buClrTx/>
        <a:buSzPct val="100000"/>
        <a:buFontTx/>
        <a:buBlip>
          <a:blip r:embed="rId15"/>
        </a:buBlip>
        <a:defRPr sz="1600">
          <a:solidFill>
            <a:schemeClr val="tx1"/>
          </a:solidFill>
          <a:latin typeface="News Gothic MT" charset="0"/>
          <a:ea typeface="News Gothic MT" charset="0"/>
          <a:cs typeface="News Gothic MT" charset="0"/>
        </a:defRPr>
      </a:lvl5pPr>
      <a:lvl6pPr marL="2514474" indent="-228589" algn="l" rtl="0" eaLnBrk="1" fontAlgn="base" hangingPunct="1">
        <a:spcBef>
          <a:spcPct val="20000"/>
        </a:spcBef>
        <a:spcAft>
          <a:spcPct val="0"/>
        </a:spcAft>
        <a:buChar char="•"/>
        <a:defRPr sz="1200">
          <a:solidFill>
            <a:schemeClr val="tx1"/>
          </a:solidFill>
          <a:latin typeface="+mn-lt"/>
          <a:ea typeface="+mn-ea"/>
        </a:defRPr>
      </a:lvl6pPr>
      <a:lvl7pPr marL="2971652" indent="-228589" algn="l" rtl="0" eaLnBrk="1" fontAlgn="base" hangingPunct="1">
        <a:spcBef>
          <a:spcPct val="20000"/>
        </a:spcBef>
        <a:spcAft>
          <a:spcPct val="0"/>
        </a:spcAft>
        <a:buChar char="•"/>
        <a:defRPr sz="1200">
          <a:solidFill>
            <a:schemeClr val="tx1"/>
          </a:solidFill>
          <a:latin typeface="+mn-lt"/>
          <a:ea typeface="+mn-ea"/>
        </a:defRPr>
      </a:lvl7pPr>
      <a:lvl8pPr marL="3428829" indent="-228589" algn="l" rtl="0" eaLnBrk="1" fontAlgn="base" hangingPunct="1">
        <a:spcBef>
          <a:spcPct val="20000"/>
        </a:spcBef>
        <a:spcAft>
          <a:spcPct val="0"/>
        </a:spcAft>
        <a:buChar char="•"/>
        <a:defRPr sz="1200">
          <a:solidFill>
            <a:schemeClr val="tx1"/>
          </a:solidFill>
          <a:latin typeface="+mn-lt"/>
          <a:ea typeface="+mn-ea"/>
        </a:defRPr>
      </a:lvl8pPr>
      <a:lvl9pPr marL="3886006" indent="-228589"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graphicFrame>
        <p:nvGraphicFramePr>
          <p:cNvPr id="722952" name="Base" hidden="1"/>
          <p:cNvGraphicFramePr>
            <a:graphicFrameLocks/>
          </p:cNvGraphicFramePr>
          <p:nvPr userDrawn="1"/>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733206" r:id="rId8" imgW="0" imgH="0" progId="PowerPoint.Show.8">
                  <p:embed/>
                </p:oleObj>
              </mc:Choice>
              <mc:Fallback>
                <p:oleObj r:id="rId8" imgW="0" imgH="0" progId="PowerPoint.Show.8">
                  <p:embed/>
                  <p:pic>
                    <p:nvPicPr>
                      <p:cNvPr id="722952"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a14="http://schemas.microsoft.com/office/drawing/2010/main" xmlns="">
                            <a:solidFill>
                              <a:srgbClr val="606BA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 name="Text Placeholder 28"/>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Placeholder 29"/>
          <p:cNvSpPr>
            <a:spLocks noGrp="1"/>
          </p:cNvSpPr>
          <p:nvPr>
            <p:ph type="title"/>
          </p:nvPr>
        </p:nvSpPr>
        <p:spPr>
          <a:xfrm>
            <a:off x="609600" y="233269"/>
            <a:ext cx="10972800" cy="646331"/>
          </a:xfrm>
          <a:prstGeom prst="rect">
            <a:avLst/>
          </a:prstGeom>
        </p:spPr>
        <p:txBody>
          <a:bodyPr vert="horz" lIns="91440" tIns="45720" rIns="91440" bIns="45720" rtlCol="0" anchor="t" anchorCtr="0">
            <a:spAutoFit/>
          </a:bodyPr>
          <a:lstStyle/>
          <a:p>
            <a:r>
              <a:rPr lang="en-US" dirty="0"/>
              <a:t>Click to edit slide title</a:t>
            </a:r>
          </a:p>
        </p:txBody>
      </p:sp>
      <p:sp>
        <p:nvSpPr>
          <p:cNvPr id="3" name="TextBox 2"/>
          <p:cNvSpPr txBox="1"/>
          <p:nvPr userDrawn="1"/>
        </p:nvSpPr>
        <p:spPr>
          <a:xfrm>
            <a:off x="592668" y="876300"/>
            <a:ext cx="11040533" cy="914400"/>
          </a:xfrm>
          <a:prstGeom prst="rect">
            <a:avLst/>
          </a:prstGeom>
        </p:spPr>
        <p:txBody>
          <a:bodyPr vert="horz" wrap="none" lIns="91440" tIns="45720" rIns="91440" bIns="45720" rtlCol="0" anchor="ctr">
            <a:normAutofit/>
          </a:bodyPr>
          <a:lstStyle/>
          <a:p>
            <a:endParaRPr lang="en-US" sz="2800" dirty="0"/>
          </a:p>
        </p:txBody>
      </p:sp>
    </p:spTree>
    <p:extLst>
      <p:ext uri="{BB962C8B-B14F-4D97-AF65-F5344CB8AC3E}">
        <p14:creationId xmlns:p14="http://schemas.microsoft.com/office/powerpoint/2010/main" val="425837929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hf hdr="0" ftr="0" dt="0"/>
  <p:txStyles>
    <p:titleStyle>
      <a:lvl1pPr algn="l" rtl="0" eaLnBrk="1" fontAlgn="base" hangingPunct="1">
        <a:spcBef>
          <a:spcPct val="0"/>
        </a:spcBef>
        <a:spcAft>
          <a:spcPct val="0"/>
        </a:spcAft>
        <a:defRPr sz="3600" b="0">
          <a:solidFill>
            <a:schemeClr val="tx1"/>
          </a:solidFill>
          <a:effectLst/>
          <a:latin typeface="News Gothic MT" charset="0"/>
          <a:ea typeface="News Gothic MT" charset="0"/>
          <a:cs typeface="News Gothic MT" charset="0"/>
        </a:defRPr>
      </a:lvl1pPr>
      <a:lvl2pPr algn="l" rtl="0" eaLnBrk="1" fontAlgn="base" hangingPunct="1">
        <a:spcBef>
          <a:spcPct val="0"/>
        </a:spcBef>
        <a:spcAft>
          <a:spcPct val="0"/>
        </a:spcAft>
        <a:defRPr sz="2800" b="1">
          <a:solidFill>
            <a:srgbClr val="F77711"/>
          </a:solidFill>
          <a:latin typeface="Arial" charset="0"/>
          <a:ea typeface="ＭＳ Ｐゴシック" charset="0"/>
        </a:defRPr>
      </a:lvl2pPr>
      <a:lvl3pPr algn="l" rtl="0" eaLnBrk="1" fontAlgn="base" hangingPunct="1">
        <a:spcBef>
          <a:spcPct val="0"/>
        </a:spcBef>
        <a:spcAft>
          <a:spcPct val="0"/>
        </a:spcAft>
        <a:defRPr sz="2800" b="1">
          <a:solidFill>
            <a:srgbClr val="F77711"/>
          </a:solidFill>
          <a:latin typeface="Arial" charset="0"/>
          <a:ea typeface="ＭＳ Ｐゴシック" charset="0"/>
        </a:defRPr>
      </a:lvl3pPr>
      <a:lvl4pPr algn="l" rtl="0" eaLnBrk="1" fontAlgn="base" hangingPunct="1">
        <a:spcBef>
          <a:spcPct val="0"/>
        </a:spcBef>
        <a:spcAft>
          <a:spcPct val="0"/>
        </a:spcAft>
        <a:defRPr sz="2800" b="1">
          <a:solidFill>
            <a:srgbClr val="F77711"/>
          </a:solidFill>
          <a:latin typeface="Arial" charset="0"/>
          <a:ea typeface="ＭＳ Ｐゴシック" charset="0"/>
        </a:defRPr>
      </a:lvl4pPr>
      <a:lvl5pPr algn="l" rtl="0" eaLnBrk="1" fontAlgn="base" hangingPunct="1">
        <a:spcBef>
          <a:spcPct val="0"/>
        </a:spcBef>
        <a:spcAft>
          <a:spcPct val="0"/>
        </a:spcAft>
        <a:defRPr sz="2800" b="1">
          <a:solidFill>
            <a:srgbClr val="F77711"/>
          </a:solidFill>
          <a:latin typeface="Arial" charset="0"/>
          <a:ea typeface="ＭＳ Ｐゴシック" charset="0"/>
        </a:defRPr>
      </a:lvl5pPr>
      <a:lvl6pPr marL="457178" algn="l" rtl="0" eaLnBrk="1" fontAlgn="base" hangingPunct="1">
        <a:spcBef>
          <a:spcPct val="0"/>
        </a:spcBef>
        <a:spcAft>
          <a:spcPct val="0"/>
        </a:spcAft>
        <a:defRPr sz="2800" b="1">
          <a:solidFill>
            <a:srgbClr val="F77711"/>
          </a:solidFill>
          <a:latin typeface="Arial" charset="0"/>
          <a:ea typeface="ＭＳ Ｐゴシック" charset="0"/>
        </a:defRPr>
      </a:lvl6pPr>
      <a:lvl7pPr marL="914354" algn="l" rtl="0" eaLnBrk="1" fontAlgn="base" hangingPunct="1">
        <a:spcBef>
          <a:spcPct val="0"/>
        </a:spcBef>
        <a:spcAft>
          <a:spcPct val="0"/>
        </a:spcAft>
        <a:defRPr sz="2800" b="1">
          <a:solidFill>
            <a:srgbClr val="F77711"/>
          </a:solidFill>
          <a:latin typeface="Arial" charset="0"/>
          <a:ea typeface="ＭＳ Ｐゴシック" charset="0"/>
        </a:defRPr>
      </a:lvl7pPr>
      <a:lvl8pPr marL="1371532" algn="l" rtl="0" eaLnBrk="1" fontAlgn="base" hangingPunct="1">
        <a:spcBef>
          <a:spcPct val="0"/>
        </a:spcBef>
        <a:spcAft>
          <a:spcPct val="0"/>
        </a:spcAft>
        <a:defRPr sz="2800" b="1">
          <a:solidFill>
            <a:srgbClr val="F77711"/>
          </a:solidFill>
          <a:latin typeface="Arial" charset="0"/>
          <a:ea typeface="ＭＳ Ｐゴシック" charset="0"/>
        </a:defRPr>
      </a:lvl8pPr>
      <a:lvl9pPr marL="1828709" algn="l" rtl="0" eaLnBrk="1" fontAlgn="base" hangingPunct="1">
        <a:spcBef>
          <a:spcPct val="0"/>
        </a:spcBef>
        <a:spcAft>
          <a:spcPct val="0"/>
        </a:spcAft>
        <a:defRPr sz="2800" b="1">
          <a:solidFill>
            <a:srgbClr val="F77711"/>
          </a:solidFill>
          <a:latin typeface="Arial" charset="0"/>
          <a:ea typeface="ＭＳ Ｐゴシック" charset="0"/>
        </a:defRPr>
      </a:lvl9pPr>
    </p:titleStyle>
    <p:bodyStyle>
      <a:lvl1pPr marL="457178" indent="-457178" algn="l" rtl="0" eaLnBrk="1" fontAlgn="base" hangingPunct="1">
        <a:spcBef>
          <a:spcPts val="0"/>
        </a:spcBef>
        <a:spcAft>
          <a:spcPct val="0"/>
        </a:spcAft>
        <a:buClrTx/>
        <a:buSzPct val="100000"/>
        <a:buFontTx/>
        <a:buBlip>
          <a:blip r:embed="rId9"/>
        </a:buBlip>
        <a:defRPr sz="2600">
          <a:solidFill>
            <a:schemeClr val="tx1"/>
          </a:solidFill>
          <a:latin typeface="News Gothic MT" charset="0"/>
          <a:ea typeface="News Gothic MT" charset="0"/>
          <a:cs typeface="News Gothic MT" charset="0"/>
        </a:defRPr>
      </a:lvl1pPr>
      <a:lvl2pPr marL="863557" indent="-406381" algn="l" rtl="0" eaLnBrk="1" fontAlgn="base" hangingPunct="1">
        <a:spcBef>
          <a:spcPts val="0"/>
        </a:spcBef>
        <a:spcAft>
          <a:spcPct val="0"/>
        </a:spcAft>
        <a:buClrTx/>
        <a:buSzPct val="100000"/>
        <a:buFontTx/>
        <a:buBlip>
          <a:blip r:embed="rId10"/>
        </a:buBlip>
        <a:defRPr sz="2000" baseline="0">
          <a:solidFill>
            <a:schemeClr val="tx1"/>
          </a:solidFill>
          <a:latin typeface="News Gothic MT" charset="0"/>
          <a:ea typeface="News Gothic MT" charset="0"/>
          <a:cs typeface="News Gothic MT" charset="0"/>
        </a:defRPr>
      </a:lvl2pPr>
      <a:lvl3pPr marL="1252475" indent="-280974" algn="l" rtl="0" eaLnBrk="1" fontAlgn="base" hangingPunct="1">
        <a:spcBef>
          <a:spcPts val="0"/>
        </a:spcBef>
        <a:spcAft>
          <a:spcPct val="0"/>
        </a:spcAft>
        <a:buClr>
          <a:schemeClr val="tx1"/>
        </a:buClr>
        <a:buSzPct val="90000"/>
        <a:buFontTx/>
        <a:buBlip>
          <a:blip r:embed="rId11"/>
        </a:buBlip>
        <a:defRPr sz="1800">
          <a:solidFill>
            <a:schemeClr val="tx1"/>
          </a:solidFill>
          <a:latin typeface="News Gothic MT" charset="0"/>
          <a:ea typeface="News Gothic MT" charset="0"/>
          <a:cs typeface="News Gothic MT" charset="0"/>
        </a:defRPr>
      </a:lvl3pPr>
      <a:lvl4pPr marL="1828709" indent="-344470" algn="l" rtl="0" eaLnBrk="1" fontAlgn="base" hangingPunct="1">
        <a:spcBef>
          <a:spcPts val="0"/>
        </a:spcBef>
        <a:spcAft>
          <a:spcPct val="0"/>
        </a:spcAft>
        <a:buClr>
          <a:schemeClr val="tx1"/>
        </a:buClr>
        <a:buSzPct val="100000"/>
        <a:buFontTx/>
        <a:buBlip>
          <a:blip r:embed="rId12"/>
        </a:buBlip>
        <a:defRPr sz="1700">
          <a:solidFill>
            <a:schemeClr val="tx1"/>
          </a:solidFill>
          <a:latin typeface="News Gothic MT" charset="0"/>
          <a:ea typeface="News Gothic MT" charset="0"/>
          <a:cs typeface="News Gothic MT" charset="0"/>
        </a:defRPr>
      </a:lvl4pPr>
      <a:lvl5pPr marL="2057298" indent="-228589" algn="l" rtl="0" eaLnBrk="1" fontAlgn="base" hangingPunct="1">
        <a:spcBef>
          <a:spcPts val="0"/>
        </a:spcBef>
        <a:spcAft>
          <a:spcPct val="0"/>
        </a:spcAft>
        <a:buClrTx/>
        <a:buSzPct val="100000"/>
        <a:buFontTx/>
        <a:buBlip>
          <a:blip r:embed="rId13"/>
        </a:buBlip>
        <a:defRPr sz="1600">
          <a:solidFill>
            <a:schemeClr val="tx1"/>
          </a:solidFill>
          <a:latin typeface="News Gothic MT" charset="0"/>
          <a:ea typeface="News Gothic MT" charset="0"/>
          <a:cs typeface="News Gothic MT" charset="0"/>
        </a:defRPr>
      </a:lvl5pPr>
      <a:lvl6pPr marL="2514474" indent="-228589" algn="l" rtl="0" eaLnBrk="1" fontAlgn="base" hangingPunct="1">
        <a:spcBef>
          <a:spcPct val="20000"/>
        </a:spcBef>
        <a:spcAft>
          <a:spcPct val="0"/>
        </a:spcAft>
        <a:buChar char="•"/>
        <a:defRPr sz="1200">
          <a:solidFill>
            <a:schemeClr val="tx1"/>
          </a:solidFill>
          <a:latin typeface="+mn-lt"/>
          <a:ea typeface="+mn-ea"/>
        </a:defRPr>
      </a:lvl6pPr>
      <a:lvl7pPr marL="2971652" indent="-228589" algn="l" rtl="0" eaLnBrk="1" fontAlgn="base" hangingPunct="1">
        <a:spcBef>
          <a:spcPct val="20000"/>
        </a:spcBef>
        <a:spcAft>
          <a:spcPct val="0"/>
        </a:spcAft>
        <a:buChar char="•"/>
        <a:defRPr sz="1200">
          <a:solidFill>
            <a:schemeClr val="tx1"/>
          </a:solidFill>
          <a:latin typeface="+mn-lt"/>
          <a:ea typeface="+mn-ea"/>
        </a:defRPr>
      </a:lvl7pPr>
      <a:lvl8pPr marL="3428829" indent="-228589" algn="l" rtl="0" eaLnBrk="1" fontAlgn="base" hangingPunct="1">
        <a:spcBef>
          <a:spcPct val="20000"/>
        </a:spcBef>
        <a:spcAft>
          <a:spcPct val="0"/>
        </a:spcAft>
        <a:buChar char="•"/>
        <a:defRPr sz="1200">
          <a:solidFill>
            <a:schemeClr val="tx1"/>
          </a:solidFill>
          <a:latin typeface="+mn-lt"/>
          <a:ea typeface="+mn-ea"/>
        </a:defRPr>
      </a:lvl8pPr>
      <a:lvl9pPr marL="3886006" indent="-228589"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8/21/20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dirty="0"/>
          </a:p>
        </p:txBody>
      </p:sp>
      <p:graphicFrame>
        <p:nvGraphicFramePr>
          <p:cNvPr id="7" name="Base" hidden="1">
            <a:extLst>
              <a:ext uri="{FF2B5EF4-FFF2-40B4-BE49-F238E27FC236}">
                <a16:creationId xmlns:a16="http://schemas.microsoft.com/office/drawing/2014/main" id="{88CBD83A-664D-F94D-A1D6-A308007E322E}"/>
              </a:ext>
            </a:extLst>
          </p:cNvPr>
          <p:cNvGraphicFramePr>
            <a:graphicFrameLocks/>
          </p:cNvGraphicFramePr>
          <p:nvPr userDrawn="1"/>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732262" r:id="rId24" imgW="0" imgH="0" progId="PowerPoint.Show.8">
                  <p:embed/>
                </p:oleObj>
              </mc:Choice>
              <mc:Fallback>
                <p:oleObj r:id="rId24" imgW="0" imgH="0" progId="PowerPoint.Show.8">
                  <p:embed/>
                  <p:pic>
                    <p:nvPicPr>
                      <p:cNvPr id="7"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a14="http://schemas.microsoft.com/office/drawing/2010/main" xmlns="">
                            <a:solidFill>
                              <a:srgbClr val="606BA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F6102A07-8622-564B-A525-AA8240D3862B}"/>
              </a:ext>
            </a:extLst>
          </p:cNvPr>
          <p:cNvSpPr txBox="1"/>
          <p:nvPr userDrawn="1"/>
        </p:nvSpPr>
        <p:spPr>
          <a:xfrm>
            <a:off x="592668" y="876300"/>
            <a:ext cx="11040533" cy="914400"/>
          </a:xfrm>
          <a:prstGeom prst="rect">
            <a:avLst/>
          </a:prstGeom>
        </p:spPr>
        <p:txBody>
          <a:bodyPr vert="horz" wrap="none" lIns="91440" tIns="45720" rIns="91440" bIns="45720" rtlCol="0" anchor="ctr">
            <a:normAutofit/>
          </a:bodyPr>
          <a:lstStyle/>
          <a:p>
            <a:endParaRPr lang="en-US" sz="2800" dirty="0"/>
          </a:p>
        </p:txBody>
      </p:sp>
      <p:pic>
        <p:nvPicPr>
          <p:cNvPr id="9" name="Picture 8" descr="i3_Health_Logo_800x200.png">
            <a:extLst>
              <a:ext uri="{FF2B5EF4-FFF2-40B4-BE49-F238E27FC236}">
                <a16:creationId xmlns:a16="http://schemas.microsoft.com/office/drawing/2014/main" id="{1C271564-EF6B-044B-B33A-0943712FB05E}"/>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9536911" y="5981700"/>
            <a:ext cx="2655089" cy="663772"/>
          </a:xfrm>
          <a:prstGeom prst="rect">
            <a:avLst/>
          </a:prstGeom>
        </p:spPr>
      </p:pic>
    </p:spTree>
    <p:extLst>
      <p:ext uri="{BB962C8B-B14F-4D97-AF65-F5344CB8AC3E}">
        <p14:creationId xmlns:p14="http://schemas.microsoft.com/office/powerpoint/2010/main" val="46932624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686" r:id="rId14"/>
    <p:sldLayoutId id="2147483687" r:id="rId15"/>
    <p:sldLayoutId id="2147483688" r:id="rId16"/>
    <p:sldLayoutId id="2147483689" r:id="rId17"/>
    <p:sldLayoutId id="2147483690" r:id="rId18"/>
    <p:sldLayoutId id="2147483663" r:id="rId19"/>
    <p:sldLayoutId id="2147483670" r:id="rId20"/>
    <p:sldLayoutId id="2147483706"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0" y="3200397"/>
            <a:ext cx="10622837" cy="1754326"/>
          </a:xfrm>
        </p:spPr>
        <p:txBody>
          <a:bodyPr>
            <a:normAutofit/>
          </a:bodyPr>
          <a:lstStyle/>
          <a:p>
            <a:pPr>
              <a:lnSpc>
                <a:spcPct val="100000"/>
              </a:lnSpc>
            </a:pPr>
            <a:r>
              <a:rPr lang="en-US" sz="3600" dirty="0">
                <a:latin typeface="News Gothic MT" panose="020B0503020103020203" pitchFamily="34" charset="0"/>
              </a:rPr>
              <a:t>Oncology Nursing Showdown: Advanced Non-Hodgkin Lymphoma Edition </a:t>
            </a:r>
            <a:endParaRPr lang="en-US" dirty="0">
              <a:latin typeface="News Gothic MT" panose="020B0503020103020203" pitchFamily="34" charset="0"/>
              <a:ea typeface="News Gothic MT" charset="0"/>
              <a:cs typeface="News Gothic MT" charset="0"/>
            </a:endParaRPr>
          </a:p>
        </p:txBody>
      </p:sp>
      <p:sp>
        <p:nvSpPr>
          <p:cNvPr id="3" name="Text Placeholder 2"/>
          <p:cNvSpPr>
            <a:spLocks noGrp="1"/>
          </p:cNvSpPr>
          <p:nvPr>
            <p:ph type="body" sz="quarter" idx="4294967295"/>
          </p:nvPr>
        </p:nvSpPr>
        <p:spPr>
          <a:xfrm>
            <a:off x="1183340" y="4720901"/>
            <a:ext cx="9957902" cy="1267556"/>
          </a:xfrm>
        </p:spPr>
        <p:txBody>
          <a:bodyPr>
            <a:noAutofit/>
          </a:bodyPr>
          <a:lstStyle/>
          <a:p>
            <a:pPr marL="0" indent="0">
              <a:lnSpc>
                <a:spcPct val="100000"/>
              </a:lnSpc>
              <a:spcBef>
                <a:spcPts val="0"/>
              </a:spcBef>
              <a:buNone/>
            </a:pPr>
            <a:r>
              <a:rPr lang="en-US" sz="2400" dirty="0">
                <a:latin typeface="News Gothic MT" panose="020B0503020103020203" pitchFamily="34" charset="0"/>
                <a:ea typeface="News Gothic MT" charset="0"/>
                <a:cs typeface="News Gothic MT" charset="0"/>
              </a:rPr>
              <a:t>Amy Goodrich, </a:t>
            </a:r>
            <a:r>
              <a:rPr lang="en-US" sz="2400" dirty="0">
                <a:latin typeface="News Gothic MT" panose="020B0503020103020203" pitchFamily="34" charset="0"/>
              </a:rPr>
              <a:t>RN, MSN, CRNP-AC </a:t>
            </a:r>
            <a:endParaRPr lang="en-US" sz="2400" dirty="0">
              <a:latin typeface="News Gothic MT" panose="020B0503020103020203" pitchFamily="34" charset="0"/>
              <a:ea typeface="News Gothic MT" charset="0"/>
              <a:cs typeface="News Gothic MT" charset="0"/>
            </a:endParaRPr>
          </a:p>
          <a:p>
            <a:pPr marL="0" indent="0">
              <a:lnSpc>
                <a:spcPct val="100000"/>
              </a:lnSpc>
              <a:spcBef>
                <a:spcPts val="0"/>
              </a:spcBef>
              <a:buNone/>
            </a:pPr>
            <a:r>
              <a:rPr lang="en-US" sz="2400" dirty="0">
                <a:latin typeface="News Gothic MT" panose="020B0503020103020203" pitchFamily="34" charset="0"/>
              </a:rPr>
              <a:t>Nurse Practitioner</a:t>
            </a:r>
          </a:p>
          <a:p>
            <a:pPr marL="0" indent="0">
              <a:lnSpc>
                <a:spcPct val="100000"/>
              </a:lnSpc>
              <a:spcBef>
                <a:spcPts val="0"/>
              </a:spcBef>
              <a:buNone/>
            </a:pPr>
            <a:r>
              <a:rPr lang="en-US" sz="2400">
                <a:latin typeface="News Gothic MT" panose="020B0503020103020203" pitchFamily="34" charset="0"/>
                <a:ea typeface="News Gothic MT" charset="0"/>
                <a:cs typeface="News Gothic MT" charset="0"/>
              </a:rPr>
              <a:t>Sidney </a:t>
            </a:r>
            <a:r>
              <a:rPr lang="en-US" sz="2400" dirty="0">
                <a:latin typeface="News Gothic MT" panose="020B0503020103020203" pitchFamily="34" charset="0"/>
                <a:ea typeface="News Gothic MT" charset="0"/>
                <a:cs typeface="News Gothic MT" charset="0"/>
              </a:rPr>
              <a:t>Kimmel Comprehensive Cancer Center at Johns Hopkins</a:t>
            </a:r>
            <a:endParaRPr lang="en-US" sz="2400" dirty="0">
              <a:latin typeface="News Gothic MT" panose="020B0503020103020203" pitchFamily="34" charset="0"/>
            </a:endParaRPr>
          </a:p>
        </p:txBody>
      </p:sp>
      <p:pic>
        <p:nvPicPr>
          <p:cNvPr id="13" name="Picture 12">
            <a:extLst>
              <a:ext uri="{FF2B5EF4-FFF2-40B4-BE49-F238E27FC236}">
                <a16:creationId xmlns:a16="http://schemas.microsoft.com/office/drawing/2014/main" id="{5383EAEC-1A66-0045-883A-BE5F6AF7CADD}"/>
              </a:ext>
            </a:extLst>
          </p:cNvPr>
          <p:cNvPicPr>
            <a:picLocks noChangeAspect="1"/>
          </p:cNvPicPr>
          <p:nvPr/>
        </p:nvPicPr>
        <p:blipFill>
          <a:blip r:embed="rId3"/>
          <a:stretch>
            <a:fillRect/>
          </a:stretch>
        </p:blipFill>
        <p:spPr>
          <a:xfrm>
            <a:off x="0" y="0"/>
            <a:ext cx="12192000" cy="2857500"/>
          </a:xfrm>
          <a:prstGeom prst="rect">
            <a:avLst/>
          </a:prstGeom>
        </p:spPr>
      </p:pic>
    </p:spTree>
    <p:extLst>
      <p:ext uri="{BB962C8B-B14F-4D97-AF65-F5344CB8AC3E}">
        <p14:creationId xmlns:p14="http://schemas.microsoft.com/office/powerpoint/2010/main" val="156456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Case Study 1: Mr. M (cont.)</a:t>
            </a:r>
          </a:p>
        </p:txBody>
      </p:sp>
      <p:sp>
        <p:nvSpPr>
          <p:cNvPr id="3" name="Content Placeholder 2"/>
          <p:cNvSpPr>
            <a:spLocks noGrp="1"/>
          </p:cNvSpPr>
          <p:nvPr>
            <p:ph idx="1"/>
          </p:nvPr>
        </p:nvSpPr>
        <p:spPr/>
        <p:txBody>
          <a:bodyPr/>
          <a:lstStyle/>
          <a:p>
            <a:r>
              <a:rPr lang="en-US" sz="2800" dirty="0">
                <a:latin typeface="News Gothic MT" panose="020B0503020103020203" pitchFamily="34" charset="0"/>
              </a:rPr>
              <a:t>What therapy is Mr. M most likely to receive?</a:t>
            </a:r>
          </a:p>
          <a:p>
            <a:pPr lvl="1"/>
            <a:r>
              <a:rPr lang="en-US" sz="2400" dirty="0">
                <a:latin typeface="News Gothic MT" panose="020B0503020103020203" pitchFamily="34" charset="0"/>
              </a:rPr>
              <a:t>A.) Copanlisib</a:t>
            </a:r>
          </a:p>
          <a:p>
            <a:pPr lvl="1"/>
            <a:r>
              <a:rPr lang="en-US" sz="2400" dirty="0">
                <a:latin typeface="News Gothic MT" panose="020B0503020103020203" pitchFamily="34" charset="0"/>
              </a:rPr>
              <a:t>B.) Ibrutinib +/- rituximab</a:t>
            </a:r>
          </a:p>
          <a:p>
            <a:pPr lvl="1"/>
            <a:r>
              <a:rPr lang="en-US" sz="2400" dirty="0">
                <a:latin typeface="News Gothic MT" panose="020B0503020103020203" pitchFamily="34" charset="0"/>
              </a:rPr>
              <a:t>C.) Bendamustine/obinutuzumab</a:t>
            </a:r>
          </a:p>
          <a:p>
            <a:pPr lvl="1"/>
            <a:r>
              <a:rPr lang="en-US" sz="2400" dirty="0">
                <a:latin typeface="News Gothic MT" panose="020B0503020103020203" pitchFamily="34" charset="0"/>
              </a:rPr>
              <a:t>D.) Any of the above</a:t>
            </a:r>
          </a:p>
          <a:p>
            <a:pPr marL="457178" lvl="1" indent="0">
              <a:buNone/>
            </a:pPr>
            <a:endParaRPr lang="en-US" dirty="0">
              <a:latin typeface="News Gothic MT" panose="020B0503020103020203" pitchFamily="34" charset="0"/>
            </a:endParaRPr>
          </a:p>
        </p:txBody>
      </p:sp>
    </p:spTree>
    <p:extLst>
      <p:ext uri="{BB962C8B-B14F-4D97-AF65-F5344CB8AC3E}">
        <p14:creationId xmlns:p14="http://schemas.microsoft.com/office/powerpoint/2010/main" val="195045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a:latin typeface="News Gothic MT" panose="020B0503020103020203" pitchFamily="34" charset="0"/>
              </a:rPr>
              <a:t>Advanced FL: Initial Treatment Options</a:t>
            </a:r>
          </a:p>
        </p:txBody>
      </p:sp>
      <p:sp>
        <p:nvSpPr>
          <p:cNvPr id="5" name="Text Placeholder 4"/>
          <p:cNvSpPr>
            <a:spLocks noGrp="1"/>
          </p:cNvSpPr>
          <p:nvPr>
            <p:ph type="body" sz="quarter" idx="12"/>
          </p:nvPr>
        </p:nvSpPr>
        <p:spPr>
          <a:xfrm>
            <a:off x="193579" y="6408369"/>
            <a:ext cx="8276305" cy="320601"/>
          </a:xfrm>
        </p:spPr>
        <p:txBody>
          <a:bodyPr/>
          <a:lstStyle/>
          <a:p>
            <a:pPr>
              <a:spcBef>
                <a:spcPts val="72"/>
              </a:spcBef>
            </a:pPr>
            <a:r>
              <a:rPr lang="en-US" dirty="0">
                <a:latin typeface="News Gothic MT" panose="020B0503020103020203" pitchFamily="34" charset="0"/>
              </a:rPr>
              <a:t>CHOP = cyclophosphamide/doxorubicin/vincristine/prednisone; CVP = cyclophosphamide/vincristine/prednisone; Q8W = every 8 weeks. </a:t>
            </a:r>
          </a:p>
          <a:p>
            <a:pPr>
              <a:spcBef>
                <a:spcPts val="72"/>
              </a:spcBef>
            </a:pPr>
            <a:r>
              <a:rPr lang="en-US" dirty="0">
                <a:latin typeface="News Gothic MT" panose="020B0503020103020203" pitchFamily="34" charset="0"/>
              </a:rPr>
              <a:t>NCCN, 2020.</a:t>
            </a:r>
          </a:p>
        </p:txBody>
      </p:sp>
      <p:graphicFrame>
        <p:nvGraphicFramePr>
          <p:cNvPr id="8" name="Content Placeholder 6">
            <a:extLst>
              <a:ext uri="{FF2B5EF4-FFF2-40B4-BE49-F238E27FC236}">
                <a16:creationId xmlns:a16="http://schemas.microsoft.com/office/drawing/2014/main" id="{7B053356-88FA-C944-BFCF-F450C946FE5A}"/>
              </a:ext>
            </a:extLst>
          </p:cNvPr>
          <p:cNvGraphicFramePr>
            <a:graphicFrameLocks/>
          </p:cNvGraphicFramePr>
          <p:nvPr>
            <p:extLst>
              <p:ext uri="{D42A27DB-BD31-4B8C-83A1-F6EECF244321}">
                <p14:modId xmlns:p14="http://schemas.microsoft.com/office/powerpoint/2010/main" val="1403711236"/>
              </p:ext>
            </p:extLst>
          </p:nvPr>
        </p:nvGraphicFramePr>
        <p:xfrm>
          <a:off x="1069168" y="1589212"/>
          <a:ext cx="10053663" cy="3679576"/>
        </p:xfrm>
        <a:graphic>
          <a:graphicData uri="http://schemas.openxmlformats.org/drawingml/2006/table">
            <a:tbl>
              <a:tblPr firstRow="1" bandRow="1">
                <a:tableStyleId>{5C22544A-7EE6-4342-B048-85BDC9FD1C3A}</a:tableStyleId>
              </a:tblPr>
              <a:tblGrid>
                <a:gridCol w="3138373">
                  <a:extLst>
                    <a:ext uri="{9D8B030D-6E8A-4147-A177-3AD203B41FA5}">
                      <a16:colId xmlns:a16="http://schemas.microsoft.com/office/drawing/2014/main" val="2703267689"/>
                    </a:ext>
                  </a:extLst>
                </a:gridCol>
                <a:gridCol w="2636604">
                  <a:extLst>
                    <a:ext uri="{9D8B030D-6E8A-4147-A177-3AD203B41FA5}">
                      <a16:colId xmlns:a16="http://schemas.microsoft.com/office/drawing/2014/main" val="1928618279"/>
                    </a:ext>
                  </a:extLst>
                </a:gridCol>
                <a:gridCol w="4278686">
                  <a:extLst>
                    <a:ext uri="{9D8B030D-6E8A-4147-A177-3AD203B41FA5}">
                      <a16:colId xmlns:a16="http://schemas.microsoft.com/office/drawing/2014/main" val="2763279832"/>
                    </a:ext>
                  </a:extLst>
                </a:gridCol>
              </a:tblGrid>
              <a:tr h="596265">
                <a:tc>
                  <a:txBody>
                    <a:bodyPr/>
                    <a:lstStyle/>
                    <a:p>
                      <a:pPr algn="ctr"/>
                      <a:r>
                        <a:rPr lang="en-US" sz="1800" dirty="0">
                          <a:latin typeface="News Gothic MT" panose="020B0503020103020203" pitchFamily="34" charset="0"/>
                        </a:rPr>
                        <a:t>First Line</a:t>
                      </a:r>
                    </a:p>
                  </a:txBody>
                  <a:tcPr anchor="ctr"/>
                </a:tc>
                <a:tc>
                  <a:txBody>
                    <a:bodyPr/>
                    <a:lstStyle/>
                    <a:p>
                      <a:pPr algn="ctr"/>
                      <a:r>
                        <a:rPr lang="en-US" sz="1800" dirty="0">
                          <a:latin typeface="News Gothic MT" panose="020B0503020103020203" pitchFamily="34" charset="0"/>
                        </a:rPr>
                        <a:t>Elderly or Infirm</a:t>
                      </a:r>
                    </a:p>
                  </a:txBody>
                  <a:tcPr anchor="ctr"/>
                </a:tc>
                <a:tc>
                  <a:txBody>
                    <a:bodyPr/>
                    <a:lstStyle/>
                    <a:p>
                      <a:pPr algn="ctr"/>
                      <a:r>
                        <a:rPr lang="en-US" sz="1800" dirty="0">
                          <a:latin typeface="News Gothic MT" panose="020B0503020103020203" pitchFamily="34" charset="0"/>
                        </a:rPr>
                        <a:t>Consolidation/</a:t>
                      </a:r>
                    </a:p>
                    <a:p>
                      <a:pPr algn="ctr"/>
                      <a:r>
                        <a:rPr lang="en-US" sz="1800" dirty="0">
                          <a:latin typeface="News Gothic MT" panose="020B0503020103020203" pitchFamily="34" charset="0"/>
                        </a:rPr>
                        <a:t>Extended Dosing</a:t>
                      </a:r>
                    </a:p>
                  </a:txBody>
                  <a:tcPr anchor="ctr"/>
                </a:tc>
                <a:extLst>
                  <a:ext uri="{0D108BD9-81ED-4DB2-BD59-A6C34878D82A}">
                    <a16:rowId xmlns:a16="http://schemas.microsoft.com/office/drawing/2014/main" val="356080752"/>
                  </a:ext>
                </a:extLst>
              </a:tr>
              <a:tr h="3039496">
                <a:tc>
                  <a:txBody>
                    <a:bodyPr/>
                    <a:lstStyle/>
                    <a:p>
                      <a:pPr algn="ctr"/>
                      <a:r>
                        <a:rPr lang="en-US" sz="1800" b="0" dirty="0">
                          <a:latin typeface="News Gothic MT" panose="020B0503020103020203" pitchFamily="34" charset="0"/>
                        </a:rPr>
                        <a:t>Chemoimmunotherapy:</a:t>
                      </a:r>
                    </a:p>
                    <a:p>
                      <a:pPr algn="ctr"/>
                      <a:r>
                        <a:rPr lang="en-US" sz="1800" dirty="0">
                          <a:latin typeface="News Gothic MT" panose="020B0503020103020203" pitchFamily="34" charset="0"/>
                        </a:rPr>
                        <a:t>Bendamustine, CHOP, or CVP </a:t>
                      </a:r>
                    </a:p>
                    <a:p>
                      <a:pPr algn="ctr"/>
                      <a:r>
                        <a:rPr lang="en-US" sz="1800" dirty="0">
                          <a:latin typeface="News Gothic MT" panose="020B0503020103020203" pitchFamily="34" charset="0"/>
                        </a:rPr>
                        <a:t>+ obinutuzumab or rituximab</a:t>
                      </a:r>
                    </a:p>
                    <a:p>
                      <a:pPr algn="ctr"/>
                      <a:endParaRPr lang="en-US" sz="1800" dirty="0">
                        <a:latin typeface="News Gothic MT" panose="020B0503020103020203" pitchFamily="34" charset="0"/>
                      </a:endParaRPr>
                    </a:p>
                    <a:p>
                      <a:pPr algn="ctr"/>
                      <a:r>
                        <a:rPr lang="en-US" sz="1800" dirty="0">
                          <a:latin typeface="News Gothic MT" panose="020B0503020103020203" pitchFamily="34" charset="0"/>
                        </a:rPr>
                        <a:t>Lenalidomide + anti-CD20</a:t>
                      </a:r>
                    </a:p>
                    <a:p>
                      <a:pPr algn="ctr"/>
                      <a:endParaRPr lang="en-US" sz="1800" dirty="0">
                        <a:latin typeface="News Gothic MT" panose="020B0503020103020203" pitchFamily="34" charset="0"/>
                      </a:endParaRPr>
                    </a:p>
                    <a:p>
                      <a:pPr algn="ctr"/>
                      <a:r>
                        <a:rPr lang="en-US" sz="1800" dirty="0">
                          <a:latin typeface="News Gothic MT" panose="020B0503020103020203" pitchFamily="34" charset="0"/>
                        </a:rPr>
                        <a:t>Rituximab</a:t>
                      </a:r>
                    </a:p>
                  </a:txBody>
                  <a:tcPr anchor="ctr"/>
                </a:tc>
                <a:tc>
                  <a:txBody>
                    <a:bodyPr/>
                    <a:lstStyle/>
                    <a:p>
                      <a:pPr algn="ctr"/>
                      <a:r>
                        <a:rPr lang="en-US" sz="1800" dirty="0">
                          <a:latin typeface="News Gothic MT" panose="020B0503020103020203" pitchFamily="34" charset="0"/>
                        </a:rPr>
                        <a:t>Rituximab</a:t>
                      </a:r>
                    </a:p>
                    <a:p>
                      <a:pPr algn="ctr"/>
                      <a:endParaRPr lang="en-US" sz="1800" dirty="0">
                        <a:latin typeface="News Gothic MT" panose="020B0503020103020203" pitchFamily="34" charset="0"/>
                      </a:endParaRPr>
                    </a:p>
                    <a:p>
                      <a:pPr algn="ctr"/>
                      <a:r>
                        <a:rPr lang="en-US" sz="1800" dirty="0">
                          <a:latin typeface="News Gothic MT" panose="020B0503020103020203" pitchFamily="34" charset="0"/>
                        </a:rPr>
                        <a:t>Chlorambucil ± rituximab</a:t>
                      </a:r>
                    </a:p>
                    <a:p>
                      <a:pPr algn="ctr"/>
                      <a:endParaRPr lang="en-US" sz="1800" dirty="0">
                        <a:latin typeface="News Gothic MT" panose="020B0503020103020203" pitchFamily="34" charset="0"/>
                      </a:endParaRPr>
                    </a:p>
                    <a:p>
                      <a:pPr algn="ctr"/>
                      <a:r>
                        <a:rPr lang="en-US" sz="1800" dirty="0">
                          <a:latin typeface="News Gothic MT" panose="020B0503020103020203" pitchFamily="34" charset="0"/>
                        </a:rPr>
                        <a:t>Cyclophosphamide ±</a:t>
                      </a:r>
                    </a:p>
                    <a:p>
                      <a:pPr algn="ctr"/>
                      <a:r>
                        <a:rPr lang="en-US" sz="1800" dirty="0">
                          <a:latin typeface="News Gothic MT" panose="020B0503020103020203" pitchFamily="34" charset="0"/>
                        </a:rPr>
                        <a:t>rituximab</a:t>
                      </a:r>
                    </a:p>
                    <a:p>
                      <a:pPr algn="ctr"/>
                      <a:endParaRPr lang="en-US" sz="1800" dirty="0">
                        <a:latin typeface="News Gothic MT" panose="020B0503020103020203" pitchFamily="34" charset="0"/>
                      </a:endParaRPr>
                    </a:p>
                    <a:p>
                      <a:pPr algn="ctr"/>
                      <a:r>
                        <a:rPr lang="en-US" sz="1800" dirty="0">
                          <a:latin typeface="News Gothic MT" panose="020B0503020103020203" pitchFamily="34" charset="0"/>
                        </a:rPr>
                        <a:t>Radioimmunotherapy</a:t>
                      </a:r>
                    </a:p>
                  </a:txBody>
                  <a:tcPr anchor="ctr"/>
                </a:tc>
                <a:tc>
                  <a:txBody>
                    <a:bodyPr/>
                    <a:lstStyle/>
                    <a:p>
                      <a:pPr algn="ctr"/>
                      <a:r>
                        <a:rPr lang="en-US" sz="1800" dirty="0">
                          <a:latin typeface="News Gothic MT" panose="020B0503020103020203" pitchFamily="34" charset="0"/>
                        </a:rPr>
                        <a:t>Rituximab every 8-12 weeks x 12 doses (high tumor burden)</a:t>
                      </a:r>
                    </a:p>
                    <a:p>
                      <a:pPr algn="ctr"/>
                      <a:endParaRPr lang="en-US" sz="1800" dirty="0">
                        <a:latin typeface="News Gothic MT" panose="020B0503020103020203" pitchFamily="34" charset="0"/>
                      </a:endParaRPr>
                    </a:p>
                    <a:p>
                      <a:pPr algn="ctr"/>
                      <a:r>
                        <a:rPr lang="en-US" sz="1800" dirty="0">
                          <a:latin typeface="News Gothic MT" panose="020B0503020103020203" pitchFamily="34" charset="0"/>
                        </a:rPr>
                        <a:t>Obinutuzumab Q8W x 12 doses</a:t>
                      </a:r>
                    </a:p>
                    <a:p>
                      <a:pPr algn="ctr"/>
                      <a:endParaRPr lang="en-US" sz="1800" dirty="0">
                        <a:latin typeface="News Gothic MT" panose="020B0503020103020203" pitchFamily="34" charset="0"/>
                      </a:endParaRPr>
                    </a:p>
                    <a:p>
                      <a:pPr algn="ctr"/>
                      <a:r>
                        <a:rPr lang="en-US" sz="1800" dirty="0">
                          <a:latin typeface="News Gothic MT" panose="020B0503020103020203" pitchFamily="34" charset="0"/>
                        </a:rPr>
                        <a:t>Rituximab Q8W x 4 doses (after rituximab monotherapy)</a:t>
                      </a:r>
                    </a:p>
                    <a:p>
                      <a:pPr algn="ctr"/>
                      <a:endParaRPr lang="en-US" sz="1800" dirty="0">
                        <a:latin typeface="News Gothic MT" panose="020B0503020103020203" pitchFamily="34" charset="0"/>
                      </a:endParaRPr>
                    </a:p>
                    <a:p>
                      <a:pPr algn="ctr"/>
                      <a:r>
                        <a:rPr lang="en-US" sz="1800" dirty="0">
                          <a:latin typeface="News Gothic MT" panose="020B0503020103020203" pitchFamily="34" charset="0"/>
                        </a:rPr>
                        <a:t>Radioimmunotherapy</a:t>
                      </a:r>
                    </a:p>
                  </a:txBody>
                  <a:tcPr anchor="ctr"/>
                </a:tc>
                <a:extLst>
                  <a:ext uri="{0D108BD9-81ED-4DB2-BD59-A6C34878D82A}">
                    <a16:rowId xmlns:a16="http://schemas.microsoft.com/office/drawing/2014/main" val="2327517970"/>
                  </a:ext>
                </a:extLst>
              </a:tr>
            </a:tbl>
          </a:graphicData>
        </a:graphic>
      </p:graphicFrame>
    </p:spTree>
    <p:extLst>
      <p:ext uri="{BB962C8B-B14F-4D97-AF65-F5344CB8AC3E}">
        <p14:creationId xmlns:p14="http://schemas.microsoft.com/office/powerpoint/2010/main" val="188442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92B2D4D-5583-A048-BBDA-2FF8D7D2B3E6}"/>
              </a:ext>
            </a:extLst>
          </p:cNvPr>
          <p:cNvSpPr>
            <a:spLocks noGrp="1"/>
          </p:cNvSpPr>
          <p:nvPr>
            <p:ph type="title"/>
          </p:nvPr>
        </p:nvSpPr>
        <p:spPr/>
        <p:txBody>
          <a:bodyPr>
            <a:noAutofit/>
          </a:bodyPr>
          <a:lstStyle/>
          <a:p>
            <a:pPr>
              <a:lnSpc>
                <a:spcPct val="100000"/>
              </a:lnSpc>
            </a:pPr>
            <a:r>
              <a:rPr lang="en-US" dirty="0"/>
              <a:t>Obinutuzumab/Chemo in Advanced FL</a:t>
            </a:r>
          </a:p>
        </p:txBody>
      </p:sp>
      <p:sp>
        <p:nvSpPr>
          <p:cNvPr id="11" name="Text Placeholder 10">
            <a:extLst>
              <a:ext uri="{FF2B5EF4-FFF2-40B4-BE49-F238E27FC236}">
                <a16:creationId xmlns:a16="http://schemas.microsoft.com/office/drawing/2014/main" id="{E66AC499-1B1C-D443-961A-0CD3B2163DFB}"/>
              </a:ext>
            </a:extLst>
          </p:cNvPr>
          <p:cNvSpPr>
            <a:spLocks noGrp="1"/>
          </p:cNvSpPr>
          <p:nvPr>
            <p:ph type="body" sz="quarter" idx="12"/>
          </p:nvPr>
        </p:nvSpPr>
        <p:spPr>
          <a:xfrm>
            <a:off x="193579" y="6421193"/>
            <a:ext cx="2691442" cy="307777"/>
          </a:xfrm>
        </p:spPr>
        <p:txBody>
          <a:bodyPr/>
          <a:lstStyle/>
          <a:p>
            <a:r>
              <a:rPr lang="en-US" dirty="0">
                <a:latin typeface="News Gothic MT" panose="020B0503020103020203" pitchFamily="34" charset="0"/>
              </a:rPr>
              <a:t>Chemo = chemotherapy; R = randomization.</a:t>
            </a:r>
          </a:p>
          <a:p>
            <a:r>
              <a:rPr lang="en-US" dirty="0">
                <a:latin typeface="News Gothic MT" panose="020B0503020103020203" pitchFamily="34" charset="0"/>
              </a:rPr>
              <a:t>Marcus et al, 2017.</a:t>
            </a:r>
          </a:p>
        </p:txBody>
      </p:sp>
      <p:sp>
        <p:nvSpPr>
          <p:cNvPr id="10" name="Content Placeholder 9">
            <a:extLst>
              <a:ext uri="{FF2B5EF4-FFF2-40B4-BE49-F238E27FC236}">
                <a16:creationId xmlns:a16="http://schemas.microsoft.com/office/drawing/2014/main" id="{579885CC-1888-8142-9672-5F2C75105678}"/>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sz="2400" dirty="0"/>
              <a:t>57% received bendamustine</a:t>
            </a:r>
          </a:p>
          <a:p>
            <a:r>
              <a:rPr lang="en-US" sz="2400" dirty="0"/>
              <a:t>33% received CHOP </a:t>
            </a:r>
          </a:p>
          <a:p>
            <a:r>
              <a:rPr lang="en-US" sz="2400" dirty="0"/>
              <a:t>10% received CVP</a:t>
            </a:r>
          </a:p>
        </p:txBody>
      </p:sp>
      <p:sp>
        <p:nvSpPr>
          <p:cNvPr id="12" name="Rounded Rectangle 11">
            <a:extLst>
              <a:ext uri="{FF2B5EF4-FFF2-40B4-BE49-F238E27FC236}">
                <a16:creationId xmlns:a16="http://schemas.microsoft.com/office/drawing/2014/main" id="{4DEFBA52-B2DB-0D48-9402-A0618455AB81}"/>
              </a:ext>
            </a:extLst>
          </p:cNvPr>
          <p:cNvSpPr/>
          <p:nvPr/>
        </p:nvSpPr>
        <p:spPr>
          <a:xfrm>
            <a:off x="2215297" y="2291939"/>
            <a:ext cx="1906520" cy="1137061"/>
          </a:xfrm>
          <a:prstGeom prst="roundRect">
            <a:avLst/>
          </a:prstGeom>
          <a:solidFill>
            <a:srgbClr val="6C9F4D"/>
          </a:solidFill>
        </p:spPr>
        <p:txBody>
          <a:bodyPr vert="horz" lIns="91440" tIns="45720" rIns="91440" bIns="45720" rtlCol="0" anchor="ctr">
            <a:noAutofit/>
          </a:bodyPr>
          <a:lstStyle/>
          <a:p>
            <a:pPr algn="ctr"/>
            <a:r>
              <a:rPr lang="en-US" sz="1600" b="1" dirty="0">
                <a:solidFill>
                  <a:schemeClr val="bg1"/>
                </a:solidFill>
                <a:latin typeface="News Gothic MT" panose="020B0503020103020203" pitchFamily="34" charset="0"/>
              </a:rPr>
              <a:t>1,202 patients with previously untreated FL</a:t>
            </a:r>
          </a:p>
        </p:txBody>
      </p:sp>
      <p:sp>
        <p:nvSpPr>
          <p:cNvPr id="13" name="Rounded Rectangle 12">
            <a:extLst>
              <a:ext uri="{FF2B5EF4-FFF2-40B4-BE49-F238E27FC236}">
                <a16:creationId xmlns:a16="http://schemas.microsoft.com/office/drawing/2014/main" id="{09AE594D-7142-B549-A5C3-07ABA8DCEBCA}"/>
              </a:ext>
            </a:extLst>
          </p:cNvPr>
          <p:cNvSpPr/>
          <p:nvPr/>
        </p:nvSpPr>
        <p:spPr>
          <a:xfrm>
            <a:off x="5356417" y="1578707"/>
            <a:ext cx="2027380" cy="991050"/>
          </a:xfrm>
          <a:prstGeom prst="roundRect">
            <a:avLst/>
          </a:prstGeom>
          <a:solidFill>
            <a:schemeClr val="accent2"/>
          </a:solidFill>
        </p:spPr>
        <p:txBody>
          <a:bodyPr vert="horz" lIns="91440" tIns="45720" rIns="91440" bIns="45720" rtlCol="0" anchor="ctr">
            <a:normAutofit/>
          </a:bodyPr>
          <a:lstStyle/>
          <a:p>
            <a:pPr algn="ctr"/>
            <a:r>
              <a:rPr lang="en-US" sz="1800" b="1" dirty="0">
                <a:solidFill>
                  <a:schemeClr val="bg1"/>
                </a:solidFill>
                <a:latin typeface="News Gothic MT" panose="020B0503020103020203" pitchFamily="34" charset="0"/>
              </a:rPr>
              <a:t>Rituximab/ chemo</a:t>
            </a:r>
          </a:p>
        </p:txBody>
      </p:sp>
      <p:sp>
        <p:nvSpPr>
          <p:cNvPr id="14" name="Rounded Rectangle 13">
            <a:extLst>
              <a:ext uri="{FF2B5EF4-FFF2-40B4-BE49-F238E27FC236}">
                <a16:creationId xmlns:a16="http://schemas.microsoft.com/office/drawing/2014/main" id="{F2B20475-B198-9D4D-BEB5-9B52FAF4C1E7}"/>
              </a:ext>
            </a:extLst>
          </p:cNvPr>
          <p:cNvSpPr/>
          <p:nvPr/>
        </p:nvSpPr>
        <p:spPr>
          <a:xfrm>
            <a:off x="5356417" y="3063492"/>
            <a:ext cx="2027381" cy="991050"/>
          </a:xfrm>
          <a:prstGeom prst="roundRect">
            <a:avLst/>
          </a:prstGeom>
          <a:solidFill>
            <a:schemeClr val="accent5">
              <a:lumMod val="50000"/>
            </a:schemeClr>
          </a:solidFill>
        </p:spPr>
        <p:txBody>
          <a:bodyPr vert="horz" lIns="91440" tIns="45720" rIns="91440" bIns="45720" rtlCol="0" anchor="ctr">
            <a:normAutofit/>
          </a:bodyPr>
          <a:lstStyle/>
          <a:p>
            <a:pPr algn="ctr"/>
            <a:r>
              <a:rPr lang="en-US" sz="1800" b="1" dirty="0">
                <a:solidFill>
                  <a:schemeClr val="bg1"/>
                </a:solidFill>
                <a:latin typeface="News Gothic MT" panose="020B0503020103020203" pitchFamily="34" charset="0"/>
              </a:rPr>
              <a:t>Obinutuzumab/chemo</a:t>
            </a:r>
          </a:p>
        </p:txBody>
      </p:sp>
      <p:sp>
        <p:nvSpPr>
          <p:cNvPr id="17" name="Oval 16">
            <a:extLst>
              <a:ext uri="{FF2B5EF4-FFF2-40B4-BE49-F238E27FC236}">
                <a16:creationId xmlns:a16="http://schemas.microsoft.com/office/drawing/2014/main" id="{990051BD-3460-CB4D-A2FB-CD45596ADD32}"/>
              </a:ext>
            </a:extLst>
          </p:cNvPr>
          <p:cNvSpPr/>
          <p:nvPr/>
        </p:nvSpPr>
        <p:spPr>
          <a:xfrm>
            <a:off x="4569505" y="2581974"/>
            <a:ext cx="491074" cy="510850"/>
          </a:xfrm>
          <a:prstGeom prst="ellipse">
            <a:avLst/>
          </a:prstGeom>
          <a:solidFill>
            <a:schemeClr val="tx1">
              <a:lumMod val="65000"/>
              <a:lumOff val="35000"/>
            </a:schemeClr>
          </a:solidFill>
        </p:spPr>
        <p:txBody>
          <a:bodyPr vert="horz" lIns="91440" tIns="45720" rIns="91440" bIns="45720" rtlCol="0" anchor="ctr">
            <a:noAutofit/>
          </a:bodyPr>
          <a:lstStyle/>
          <a:p>
            <a:pPr algn="ctr"/>
            <a:r>
              <a:rPr lang="en-US" sz="1600" b="1" dirty="0">
                <a:solidFill>
                  <a:schemeClr val="bg1"/>
                </a:solidFill>
                <a:latin typeface="News Gothic MT" panose="020B0503020103020203" pitchFamily="34" charset="0"/>
              </a:rPr>
              <a:t>R</a:t>
            </a:r>
          </a:p>
        </p:txBody>
      </p:sp>
      <p:cxnSp>
        <p:nvCxnSpPr>
          <p:cNvPr id="19" name="Straight Connector 18">
            <a:extLst>
              <a:ext uri="{FF2B5EF4-FFF2-40B4-BE49-F238E27FC236}">
                <a16:creationId xmlns:a16="http://schemas.microsoft.com/office/drawing/2014/main" id="{35DD31F2-02A1-B44A-8E64-DE12260FA5CF}"/>
              </a:ext>
            </a:extLst>
          </p:cNvPr>
          <p:cNvCxnSpPr>
            <a:cxnSpLocks/>
          </p:cNvCxnSpPr>
          <p:nvPr/>
        </p:nvCxnSpPr>
        <p:spPr bwMode="auto">
          <a:xfrm>
            <a:off x="4121817" y="2829318"/>
            <a:ext cx="447688" cy="0"/>
          </a:xfrm>
          <a:prstGeom prst="line">
            <a:avLst/>
          </a:prstGeom>
          <a:ln w="34925"/>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22" name="Elbow Connector 21">
            <a:extLst>
              <a:ext uri="{FF2B5EF4-FFF2-40B4-BE49-F238E27FC236}">
                <a16:creationId xmlns:a16="http://schemas.microsoft.com/office/drawing/2014/main" id="{DCE3B659-87F3-9D42-9A3D-4909F0921069}"/>
              </a:ext>
            </a:extLst>
          </p:cNvPr>
          <p:cNvCxnSpPr>
            <a:cxnSpLocks/>
            <a:stCxn id="17" idx="0"/>
          </p:cNvCxnSpPr>
          <p:nvPr/>
        </p:nvCxnSpPr>
        <p:spPr bwMode="auto">
          <a:xfrm rot="5400000" flipH="1" flipV="1">
            <a:off x="4857986" y="2083544"/>
            <a:ext cx="455487" cy="541375"/>
          </a:xfrm>
          <a:prstGeom prst="bentConnector2">
            <a:avLst/>
          </a:prstGeom>
          <a:ln w="34925">
            <a:tailEnd type="triangle"/>
          </a:ln>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28" name="Elbow Connector 27">
            <a:extLst>
              <a:ext uri="{FF2B5EF4-FFF2-40B4-BE49-F238E27FC236}">
                <a16:creationId xmlns:a16="http://schemas.microsoft.com/office/drawing/2014/main" id="{5A9934A5-7061-834C-8A8B-0006CF85A93D}"/>
              </a:ext>
            </a:extLst>
          </p:cNvPr>
          <p:cNvCxnSpPr>
            <a:cxnSpLocks/>
            <a:stCxn id="17" idx="4"/>
            <a:endCxn id="14" idx="1"/>
          </p:cNvCxnSpPr>
          <p:nvPr/>
        </p:nvCxnSpPr>
        <p:spPr bwMode="auto">
          <a:xfrm rot="16200000" flipH="1">
            <a:off x="4852633" y="3055232"/>
            <a:ext cx="466193" cy="541375"/>
          </a:xfrm>
          <a:prstGeom prst="bentConnector2">
            <a:avLst/>
          </a:prstGeom>
          <a:ln w="34925">
            <a:tailEnd type="triangle"/>
          </a:ln>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34" name="Rounded Rectangle 33">
            <a:extLst>
              <a:ext uri="{FF2B5EF4-FFF2-40B4-BE49-F238E27FC236}">
                <a16:creationId xmlns:a16="http://schemas.microsoft.com/office/drawing/2014/main" id="{FDC3A92B-67BC-1B4F-AC9C-9E477A0AB320}"/>
              </a:ext>
            </a:extLst>
          </p:cNvPr>
          <p:cNvSpPr/>
          <p:nvPr/>
        </p:nvSpPr>
        <p:spPr>
          <a:xfrm>
            <a:off x="8022193" y="1578707"/>
            <a:ext cx="1905365" cy="991050"/>
          </a:xfrm>
          <a:prstGeom prst="roundRect">
            <a:avLst/>
          </a:prstGeom>
          <a:solidFill>
            <a:schemeClr val="accent6">
              <a:lumMod val="75000"/>
            </a:schemeClr>
          </a:solidFill>
        </p:spPr>
        <p:txBody>
          <a:bodyPr vert="horz" lIns="91440" tIns="45720" rIns="91440" bIns="45720" rtlCol="0" anchor="ctr">
            <a:noAutofit/>
          </a:bodyPr>
          <a:lstStyle/>
          <a:p>
            <a:pPr algn="ctr"/>
            <a:r>
              <a:rPr lang="en-US" sz="1800" b="1" dirty="0">
                <a:solidFill>
                  <a:schemeClr val="bg1"/>
                </a:solidFill>
                <a:latin typeface="News Gothic MT" panose="020B0503020103020203" pitchFamily="34" charset="0"/>
              </a:rPr>
              <a:t>Rituximab maintenance x 2 years</a:t>
            </a:r>
          </a:p>
        </p:txBody>
      </p:sp>
      <p:cxnSp>
        <p:nvCxnSpPr>
          <p:cNvPr id="36" name="Straight Arrow Connector 35">
            <a:extLst>
              <a:ext uri="{FF2B5EF4-FFF2-40B4-BE49-F238E27FC236}">
                <a16:creationId xmlns:a16="http://schemas.microsoft.com/office/drawing/2014/main" id="{592B14BE-E849-B946-96C6-336E15BF19D5}"/>
              </a:ext>
            </a:extLst>
          </p:cNvPr>
          <p:cNvCxnSpPr>
            <a:cxnSpLocks/>
          </p:cNvCxnSpPr>
          <p:nvPr/>
        </p:nvCxnSpPr>
        <p:spPr bwMode="auto">
          <a:xfrm>
            <a:off x="7383797" y="1999018"/>
            <a:ext cx="638396" cy="0"/>
          </a:xfrm>
          <a:prstGeom prst="straightConnector1">
            <a:avLst/>
          </a:prstGeom>
          <a:ln w="34925">
            <a:tailEnd type="triangle"/>
          </a:ln>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5" name="Straight Arrow Connector 14">
            <a:extLst>
              <a:ext uri="{FF2B5EF4-FFF2-40B4-BE49-F238E27FC236}">
                <a16:creationId xmlns:a16="http://schemas.microsoft.com/office/drawing/2014/main" id="{592B14BE-E849-B946-96C6-336E15BF19D5}"/>
              </a:ext>
            </a:extLst>
          </p:cNvPr>
          <p:cNvCxnSpPr>
            <a:cxnSpLocks/>
          </p:cNvCxnSpPr>
          <p:nvPr/>
        </p:nvCxnSpPr>
        <p:spPr bwMode="auto">
          <a:xfrm>
            <a:off x="7383797" y="3514490"/>
            <a:ext cx="638396" cy="0"/>
          </a:xfrm>
          <a:prstGeom prst="straightConnector1">
            <a:avLst/>
          </a:prstGeom>
          <a:ln w="34925">
            <a:tailEnd type="triangle"/>
          </a:ln>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6" name="Rounded Rectangle 15">
            <a:extLst>
              <a:ext uri="{FF2B5EF4-FFF2-40B4-BE49-F238E27FC236}">
                <a16:creationId xmlns:a16="http://schemas.microsoft.com/office/drawing/2014/main" id="{FDC3A92B-67BC-1B4F-AC9C-9E477A0AB320}"/>
              </a:ext>
            </a:extLst>
          </p:cNvPr>
          <p:cNvSpPr/>
          <p:nvPr/>
        </p:nvSpPr>
        <p:spPr>
          <a:xfrm>
            <a:off x="8022193" y="3092822"/>
            <a:ext cx="1905365" cy="991048"/>
          </a:xfrm>
          <a:prstGeom prst="roundRect">
            <a:avLst/>
          </a:prstGeom>
          <a:solidFill>
            <a:schemeClr val="accent6">
              <a:lumMod val="75000"/>
            </a:schemeClr>
          </a:solidFill>
        </p:spPr>
        <p:txBody>
          <a:bodyPr vert="horz" lIns="91440" tIns="45720" rIns="91440" bIns="45720" rtlCol="0" anchor="ctr">
            <a:normAutofit lnSpcReduction="10000"/>
          </a:bodyPr>
          <a:lstStyle/>
          <a:p>
            <a:pPr algn="ctr"/>
            <a:r>
              <a:rPr lang="en-US" sz="1800" b="1" dirty="0">
                <a:solidFill>
                  <a:schemeClr val="bg1"/>
                </a:solidFill>
                <a:latin typeface="News Gothic MT" panose="020B0503020103020203" pitchFamily="34" charset="0"/>
              </a:rPr>
              <a:t>Obinutuzumab maintenance x 2 years</a:t>
            </a:r>
          </a:p>
        </p:txBody>
      </p:sp>
    </p:spTree>
    <p:extLst>
      <p:ext uri="{BB962C8B-B14F-4D97-AF65-F5344CB8AC3E}">
        <p14:creationId xmlns:p14="http://schemas.microsoft.com/office/powerpoint/2010/main" val="198150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t>Obinutuzumab/Chemo in Advanced FL (cont.)</a:t>
            </a:r>
          </a:p>
        </p:txBody>
      </p:sp>
      <p:sp>
        <p:nvSpPr>
          <p:cNvPr id="3" name="Text Placeholder 2">
            <a:extLst>
              <a:ext uri="{FF2B5EF4-FFF2-40B4-BE49-F238E27FC236}">
                <a16:creationId xmlns:a16="http://schemas.microsoft.com/office/drawing/2014/main" id="{DDF50F5C-B779-964A-86DB-AA0118D1A39B}"/>
              </a:ext>
            </a:extLst>
          </p:cNvPr>
          <p:cNvSpPr>
            <a:spLocks noGrp="1"/>
          </p:cNvSpPr>
          <p:nvPr>
            <p:ph type="body" sz="quarter" idx="12"/>
          </p:nvPr>
        </p:nvSpPr>
        <p:spPr>
          <a:xfrm>
            <a:off x="193579" y="6575082"/>
            <a:ext cx="1154162" cy="153888"/>
          </a:xfrm>
        </p:spPr>
        <p:txBody>
          <a:bodyPr/>
          <a:lstStyle/>
          <a:p>
            <a:r>
              <a:rPr lang="en-US" dirty="0"/>
              <a:t>Marcus et al, 2017.</a:t>
            </a:r>
          </a:p>
        </p:txBody>
      </p:sp>
      <p:sp>
        <p:nvSpPr>
          <p:cNvPr id="14" name="Content Placeholder 13"/>
          <p:cNvSpPr>
            <a:spLocks noGrp="1"/>
          </p:cNvSpPr>
          <p:nvPr>
            <p:ph idx="1"/>
          </p:nvPr>
        </p:nvSpPr>
        <p:spPr>
          <a:xfrm>
            <a:off x="609600" y="1307305"/>
            <a:ext cx="10972800" cy="1318846"/>
          </a:xfrm>
        </p:spPr>
        <p:txBody>
          <a:bodyPr>
            <a:normAutofit/>
          </a:bodyPr>
          <a:lstStyle/>
          <a:p>
            <a:pPr marL="285737" indent="-285737"/>
            <a:r>
              <a:rPr lang="en-US" sz="2200" dirty="0">
                <a:latin typeface="News Gothic MT" panose="020B0503020103020203" pitchFamily="34" charset="0"/>
              </a:rPr>
              <a:t>After a median follow-up of 34 months, analysis confirms that obinutuzumab/chemo prolongs PFS versus rituximab/chemo in initial treatment of FL</a:t>
            </a:r>
          </a:p>
          <a:p>
            <a:pPr marL="0" indent="0">
              <a:buNone/>
            </a:pPr>
            <a:endParaRPr lang="en-US" sz="1800" dirty="0">
              <a:latin typeface="News Gothic MT" panose="020B0503020103020203" pitchFamily="34" charset="0"/>
            </a:endParaRPr>
          </a:p>
          <a:p>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630055212"/>
              </p:ext>
            </p:extLst>
          </p:nvPr>
        </p:nvGraphicFramePr>
        <p:xfrm>
          <a:off x="2133633" y="2527214"/>
          <a:ext cx="7673307" cy="3409272"/>
        </p:xfrm>
        <a:graphic>
          <a:graphicData uri="http://schemas.openxmlformats.org/drawingml/2006/table">
            <a:tbl>
              <a:tblPr firstRow="1" bandRow="1">
                <a:tableStyleId>{5C22544A-7EE6-4342-B048-85BDC9FD1C3A}</a:tableStyleId>
              </a:tblPr>
              <a:tblGrid>
                <a:gridCol w="2147855">
                  <a:extLst>
                    <a:ext uri="{9D8B030D-6E8A-4147-A177-3AD203B41FA5}">
                      <a16:colId xmlns:a16="http://schemas.microsoft.com/office/drawing/2014/main" val="20000"/>
                    </a:ext>
                  </a:extLst>
                </a:gridCol>
                <a:gridCol w="2846112">
                  <a:extLst>
                    <a:ext uri="{9D8B030D-6E8A-4147-A177-3AD203B41FA5}">
                      <a16:colId xmlns:a16="http://schemas.microsoft.com/office/drawing/2014/main" val="20001"/>
                    </a:ext>
                  </a:extLst>
                </a:gridCol>
                <a:gridCol w="2679340">
                  <a:extLst>
                    <a:ext uri="{9D8B030D-6E8A-4147-A177-3AD203B41FA5}">
                      <a16:colId xmlns:a16="http://schemas.microsoft.com/office/drawing/2014/main" val="20002"/>
                    </a:ext>
                  </a:extLst>
                </a:gridCol>
              </a:tblGrid>
              <a:tr h="806224">
                <a:tc>
                  <a:txBody>
                    <a:bodyPr/>
                    <a:lstStyle/>
                    <a:p>
                      <a:endParaRPr lang="en-US" sz="1900" dirty="0">
                        <a:latin typeface="News Gothic MT" panose="020B0503020103020203" pitchFamily="34" charset="0"/>
                      </a:endParaRPr>
                    </a:p>
                  </a:txBody>
                  <a:tcPr marT="60960" marB="60960" anchor="ctr"/>
                </a:tc>
                <a:tc>
                  <a:txBody>
                    <a:bodyPr/>
                    <a:lstStyle/>
                    <a:p>
                      <a:pPr algn="ctr"/>
                      <a:r>
                        <a:rPr lang="en-US" sz="1900" dirty="0">
                          <a:latin typeface="News Gothic MT" panose="020B0503020103020203" pitchFamily="34" charset="0"/>
                        </a:rPr>
                        <a:t>Obinutuzumab/Chemo</a:t>
                      </a:r>
                    </a:p>
                  </a:txBody>
                  <a:tcPr marT="60960" marB="60960" anchor="ctr"/>
                </a:tc>
                <a:tc>
                  <a:txBody>
                    <a:bodyPr/>
                    <a:lstStyle/>
                    <a:p>
                      <a:pPr algn="ctr"/>
                      <a:r>
                        <a:rPr lang="en-US" sz="1900" dirty="0">
                          <a:latin typeface="News Gothic MT" panose="020B0503020103020203" pitchFamily="34" charset="0"/>
                        </a:rPr>
                        <a:t>Rituximab/Chemo</a:t>
                      </a:r>
                    </a:p>
                  </a:txBody>
                  <a:tcPr marT="60960" marB="60960" anchor="ctr"/>
                </a:tc>
                <a:extLst>
                  <a:ext uri="{0D108BD9-81ED-4DB2-BD59-A6C34878D82A}">
                    <a16:rowId xmlns:a16="http://schemas.microsoft.com/office/drawing/2014/main" val="10000"/>
                  </a:ext>
                </a:extLst>
              </a:tr>
              <a:tr h="806224">
                <a:tc>
                  <a:txBody>
                    <a:bodyPr/>
                    <a:lstStyle/>
                    <a:p>
                      <a:r>
                        <a:rPr lang="en-US" sz="1900" dirty="0">
                          <a:latin typeface="News Gothic MT" panose="020B0503020103020203" pitchFamily="34" charset="0"/>
                        </a:rPr>
                        <a:t>Overall</a:t>
                      </a:r>
                      <a:r>
                        <a:rPr lang="en-US" sz="1900" baseline="0" dirty="0">
                          <a:latin typeface="News Gothic MT" panose="020B0503020103020203" pitchFamily="34" charset="0"/>
                        </a:rPr>
                        <a:t> response rate</a:t>
                      </a:r>
                      <a:endParaRPr lang="en-US" sz="1900" b="0" dirty="0">
                        <a:latin typeface="News Gothic MT" panose="020B0503020103020203" pitchFamily="34" charset="0"/>
                      </a:endParaRPr>
                    </a:p>
                  </a:txBody>
                  <a:tcPr marT="60960" marB="60960" anchor="ctr"/>
                </a:tc>
                <a:tc>
                  <a:txBody>
                    <a:bodyPr/>
                    <a:lstStyle/>
                    <a:p>
                      <a:pPr algn="ctr"/>
                      <a:r>
                        <a:rPr lang="en-US" sz="1900" dirty="0">
                          <a:latin typeface="News Gothic MT" panose="020B0503020103020203" pitchFamily="34" charset="0"/>
                        </a:rPr>
                        <a:t>88.5%</a:t>
                      </a:r>
                    </a:p>
                  </a:txBody>
                  <a:tcPr marT="60960" marB="60960" anchor="ctr"/>
                </a:tc>
                <a:tc>
                  <a:txBody>
                    <a:bodyPr/>
                    <a:lstStyle/>
                    <a:p>
                      <a:pPr algn="ctr"/>
                      <a:r>
                        <a:rPr lang="en-US" sz="1900" dirty="0">
                          <a:latin typeface="News Gothic MT" panose="020B0503020103020203" pitchFamily="34" charset="0"/>
                        </a:rPr>
                        <a:t>86.9%</a:t>
                      </a:r>
                    </a:p>
                  </a:txBody>
                  <a:tcPr marT="60960" marB="60960" anchor="ctr"/>
                </a:tc>
                <a:extLst>
                  <a:ext uri="{0D108BD9-81ED-4DB2-BD59-A6C34878D82A}">
                    <a16:rowId xmlns:a16="http://schemas.microsoft.com/office/drawing/2014/main" val="1399949431"/>
                  </a:ext>
                </a:extLst>
              </a:tr>
              <a:tr h="806224">
                <a:tc>
                  <a:txBody>
                    <a:bodyPr/>
                    <a:lstStyle/>
                    <a:p>
                      <a:r>
                        <a:rPr lang="en-US" sz="1900" dirty="0">
                          <a:latin typeface="News Gothic MT" panose="020B0503020103020203" pitchFamily="34" charset="0"/>
                        </a:rPr>
                        <a:t>Estimated</a:t>
                      </a:r>
                      <a:r>
                        <a:rPr lang="en-US" sz="1900" baseline="0" dirty="0">
                          <a:latin typeface="News Gothic MT" panose="020B0503020103020203" pitchFamily="34" charset="0"/>
                        </a:rPr>
                        <a:t> 3-year PFS</a:t>
                      </a:r>
                      <a:endParaRPr lang="en-US" sz="1900" b="0" dirty="0">
                        <a:latin typeface="News Gothic MT" panose="020B0503020103020203" pitchFamily="34" charset="0"/>
                      </a:endParaRPr>
                    </a:p>
                  </a:txBody>
                  <a:tcPr marT="60960" marB="60960" anchor="ctr"/>
                </a:tc>
                <a:tc>
                  <a:txBody>
                    <a:bodyPr/>
                    <a:lstStyle/>
                    <a:p>
                      <a:pPr algn="ctr"/>
                      <a:r>
                        <a:rPr lang="en-US" sz="1900" dirty="0">
                          <a:latin typeface="News Gothic MT" panose="020B0503020103020203" pitchFamily="34" charset="0"/>
                        </a:rPr>
                        <a:t>80%</a:t>
                      </a:r>
                    </a:p>
                  </a:txBody>
                  <a:tcPr marT="60960" marB="60960" anchor="ctr"/>
                </a:tc>
                <a:tc>
                  <a:txBody>
                    <a:bodyPr/>
                    <a:lstStyle/>
                    <a:p>
                      <a:pPr algn="ctr"/>
                      <a:r>
                        <a:rPr lang="en-US" sz="1900" dirty="0">
                          <a:latin typeface="News Gothic MT" panose="020B0503020103020203" pitchFamily="34" charset="0"/>
                        </a:rPr>
                        <a:t>73.3%</a:t>
                      </a:r>
                    </a:p>
                  </a:txBody>
                  <a:tcPr marT="60960" marB="60960" anchor="ctr"/>
                </a:tc>
                <a:extLst>
                  <a:ext uri="{0D108BD9-81ED-4DB2-BD59-A6C34878D82A}">
                    <a16:rowId xmlns:a16="http://schemas.microsoft.com/office/drawing/2014/main" val="10001"/>
                  </a:ext>
                </a:extLst>
              </a:tr>
              <a:tr h="990600">
                <a:tc>
                  <a:txBody>
                    <a:bodyPr/>
                    <a:lstStyle/>
                    <a:p>
                      <a:r>
                        <a:rPr lang="en-US" sz="1900" dirty="0">
                          <a:latin typeface="News Gothic MT" panose="020B0503020103020203" pitchFamily="34" charset="0"/>
                        </a:rPr>
                        <a:t>Adverse</a:t>
                      </a:r>
                      <a:r>
                        <a:rPr lang="en-US" sz="1900" baseline="0" dirty="0">
                          <a:latin typeface="News Gothic MT" panose="020B0503020103020203" pitchFamily="34" charset="0"/>
                        </a:rPr>
                        <a:t> events (serious adverse events)</a:t>
                      </a:r>
                      <a:endParaRPr lang="en-US" sz="1900" b="0" dirty="0">
                        <a:latin typeface="News Gothic MT" panose="020B0503020103020203" pitchFamily="34" charset="0"/>
                      </a:endParaRPr>
                    </a:p>
                  </a:txBody>
                  <a:tcPr marT="60960" marB="60960" anchor="ctr"/>
                </a:tc>
                <a:tc>
                  <a:txBody>
                    <a:bodyPr/>
                    <a:lstStyle/>
                    <a:p>
                      <a:pPr algn="ctr"/>
                      <a:r>
                        <a:rPr lang="en-US" sz="1900" dirty="0">
                          <a:latin typeface="News Gothic MT" panose="020B0503020103020203" pitchFamily="34" charset="0"/>
                        </a:rPr>
                        <a:t>74.6% (46.6%)</a:t>
                      </a:r>
                    </a:p>
                  </a:txBody>
                  <a:tcPr marT="60960" marB="60960" anchor="ctr"/>
                </a:tc>
                <a:tc>
                  <a:txBody>
                    <a:bodyPr/>
                    <a:lstStyle/>
                    <a:p>
                      <a:pPr algn="ctr"/>
                      <a:r>
                        <a:rPr lang="en-US" sz="1900" dirty="0">
                          <a:latin typeface="News Gothic MT" panose="020B0503020103020203" pitchFamily="34" charset="0"/>
                        </a:rPr>
                        <a:t>67.8% (39.9%)</a:t>
                      </a:r>
                    </a:p>
                  </a:txBody>
                  <a:tcPr marT="60960" marB="6096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61315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dirty="0"/>
              <a:t>Case Study 1: Mr. M (cont.)</a:t>
            </a:r>
          </a:p>
        </p:txBody>
      </p:sp>
      <p:sp>
        <p:nvSpPr>
          <p:cNvPr id="6" name="Content Placeholder 5"/>
          <p:cNvSpPr>
            <a:spLocks noGrp="1"/>
          </p:cNvSpPr>
          <p:nvPr>
            <p:ph idx="1"/>
          </p:nvPr>
        </p:nvSpPr>
        <p:spPr/>
        <p:txBody>
          <a:bodyPr/>
          <a:lstStyle/>
          <a:p>
            <a:r>
              <a:rPr lang="en-US" dirty="0">
                <a:latin typeface="News Gothic MT" panose="020B0503020103020203" pitchFamily="34" charset="0"/>
              </a:rPr>
              <a:t>Mr. M receives 6 cycles of bendamustine and obinutuzumab</a:t>
            </a:r>
          </a:p>
          <a:p>
            <a:r>
              <a:rPr lang="en-US" dirty="0">
                <a:latin typeface="News Gothic MT" panose="020B0503020103020203" pitchFamily="34" charset="0"/>
              </a:rPr>
              <a:t>Requires early dose reduction due to neutropenic fever</a:t>
            </a:r>
          </a:p>
          <a:p>
            <a:r>
              <a:rPr lang="en-US" dirty="0">
                <a:latin typeface="News Gothic MT" panose="020B0503020103020203" pitchFamily="34" charset="0"/>
              </a:rPr>
              <a:t>Goes on to tolerate well after dose reduction</a:t>
            </a:r>
          </a:p>
          <a:p>
            <a:r>
              <a:rPr lang="en-US" dirty="0">
                <a:latin typeface="News Gothic MT" panose="020B0503020103020203" pitchFamily="34" charset="0"/>
              </a:rPr>
              <a:t>Achieves near complete response</a:t>
            </a:r>
          </a:p>
          <a:p>
            <a:r>
              <a:rPr lang="en-US" dirty="0">
                <a:latin typeface="News Gothic MT" panose="020B0503020103020203" pitchFamily="34" charset="0"/>
              </a:rPr>
              <a:t>Receives 2 years of obinutuzumab maintenance</a:t>
            </a:r>
          </a:p>
          <a:p>
            <a:r>
              <a:rPr lang="en-US" dirty="0">
                <a:latin typeface="News Gothic MT" panose="020B0503020103020203" pitchFamily="34" charset="0"/>
              </a:rPr>
              <a:t>Remains in remission for 3 years post maintenance </a:t>
            </a:r>
          </a:p>
          <a:p>
            <a:r>
              <a:rPr lang="en-US" dirty="0">
                <a:latin typeface="News Gothic MT" panose="020B0503020103020203" pitchFamily="34" charset="0"/>
              </a:rPr>
              <a:t>Develops bulky groin adenopathy, causing lower extremity edema</a:t>
            </a:r>
          </a:p>
          <a:p>
            <a:endParaRPr lang="en-US" dirty="0">
              <a:latin typeface="News Gothic MT" panose="020B0503020103020203" pitchFamily="34" charset="0"/>
            </a:endParaRPr>
          </a:p>
          <a:p>
            <a:pPr marL="0" indent="0">
              <a:buNone/>
            </a:pPr>
            <a:endParaRPr lang="en-US" dirty="0"/>
          </a:p>
        </p:txBody>
      </p:sp>
    </p:spTree>
    <p:extLst>
      <p:ext uri="{BB962C8B-B14F-4D97-AF65-F5344CB8AC3E}">
        <p14:creationId xmlns:p14="http://schemas.microsoft.com/office/powerpoint/2010/main" val="305026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dirty="0"/>
              <a:t>Case Study 1: Mr. M (cont.)</a:t>
            </a:r>
          </a:p>
        </p:txBody>
      </p:sp>
      <p:sp>
        <p:nvSpPr>
          <p:cNvPr id="6" name="Content Placeholder 5"/>
          <p:cNvSpPr>
            <a:spLocks noGrp="1"/>
          </p:cNvSpPr>
          <p:nvPr>
            <p:ph idx="1"/>
          </p:nvPr>
        </p:nvSpPr>
        <p:spPr/>
        <p:txBody>
          <a:bodyPr/>
          <a:lstStyle/>
          <a:p>
            <a:r>
              <a:rPr lang="en-US" dirty="0">
                <a:latin typeface="News Gothic MT" panose="020B0503020103020203" pitchFamily="34" charset="0"/>
              </a:rPr>
              <a:t>Mr. M requires further therapy</a:t>
            </a:r>
          </a:p>
          <a:p>
            <a:r>
              <a:rPr lang="en-US" dirty="0">
                <a:latin typeface="News Gothic MT" panose="020B0503020103020203" pitchFamily="34" charset="0"/>
              </a:rPr>
              <a:t>He is now 74 years old</a:t>
            </a:r>
          </a:p>
          <a:p>
            <a:r>
              <a:rPr lang="en-US" dirty="0">
                <a:latin typeface="News Gothic MT" panose="020B0503020103020203" pitchFamily="34" charset="0"/>
              </a:rPr>
              <a:t>Enrolls in a clinical trial using a BTK inhibitor</a:t>
            </a:r>
          </a:p>
          <a:p>
            <a:r>
              <a:rPr lang="en-US" dirty="0">
                <a:latin typeface="News Gothic MT" panose="020B0503020103020203" pitchFamily="34" charset="0"/>
              </a:rPr>
              <a:t>No response </a:t>
            </a:r>
          </a:p>
          <a:p>
            <a:pPr marL="0" indent="0">
              <a:buNone/>
            </a:pPr>
            <a:endParaRPr lang="en-US" dirty="0">
              <a:latin typeface="News Gothic MT" panose="020B0503020103020203" pitchFamily="34" charset="0"/>
            </a:endParaRPr>
          </a:p>
        </p:txBody>
      </p:sp>
      <p:sp>
        <p:nvSpPr>
          <p:cNvPr id="2" name="Text Placeholder 1">
            <a:extLst>
              <a:ext uri="{FF2B5EF4-FFF2-40B4-BE49-F238E27FC236}">
                <a16:creationId xmlns:a16="http://schemas.microsoft.com/office/drawing/2014/main" id="{DFBC5618-0540-A841-B1F1-D1F5D5C502C7}"/>
              </a:ext>
            </a:extLst>
          </p:cNvPr>
          <p:cNvSpPr>
            <a:spLocks noGrp="1"/>
          </p:cNvSpPr>
          <p:nvPr>
            <p:ph type="body" sz="quarter" idx="12"/>
          </p:nvPr>
        </p:nvSpPr>
        <p:spPr>
          <a:xfrm>
            <a:off x="193579" y="6574536"/>
            <a:ext cx="1798569" cy="153888"/>
          </a:xfrm>
        </p:spPr>
        <p:txBody>
          <a:bodyPr/>
          <a:lstStyle/>
          <a:p>
            <a:r>
              <a:rPr lang="en-US" dirty="0">
                <a:latin typeface="News Gothic MT" panose="020B0503020103020203" pitchFamily="34" charset="0"/>
              </a:rPr>
              <a:t>BTK = Bruton tyrosine kinase.</a:t>
            </a:r>
          </a:p>
        </p:txBody>
      </p:sp>
    </p:spTree>
    <p:extLst>
      <p:ext uri="{BB962C8B-B14F-4D97-AF65-F5344CB8AC3E}">
        <p14:creationId xmlns:p14="http://schemas.microsoft.com/office/powerpoint/2010/main" val="169120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Case Study 1: Mr. M (cont.)</a:t>
            </a:r>
          </a:p>
        </p:txBody>
      </p:sp>
      <p:sp>
        <p:nvSpPr>
          <p:cNvPr id="3" name="Content Placeholder 2"/>
          <p:cNvSpPr>
            <a:spLocks noGrp="1"/>
          </p:cNvSpPr>
          <p:nvPr>
            <p:ph idx="1"/>
          </p:nvPr>
        </p:nvSpPr>
        <p:spPr/>
        <p:txBody>
          <a:bodyPr>
            <a:normAutofit/>
          </a:bodyPr>
          <a:lstStyle/>
          <a:p>
            <a:pPr>
              <a:lnSpc>
                <a:spcPct val="100000"/>
              </a:lnSpc>
            </a:pPr>
            <a:r>
              <a:rPr lang="en-US" sz="2800" dirty="0">
                <a:latin typeface="News Gothic MT" panose="020B0503020103020203" pitchFamily="34" charset="0"/>
              </a:rPr>
              <a:t>What therapy is Mr. M most likely to receive (third line)?</a:t>
            </a:r>
          </a:p>
          <a:p>
            <a:pPr lvl="1">
              <a:lnSpc>
                <a:spcPct val="100000"/>
              </a:lnSpc>
            </a:pPr>
            <a:r>
              <a:rPr lang="en-US" sz="2400" dirty="0">
                <a:latin typeface="News Gothic MT" panose="020B0503020103020203" pitchFamily="34" charset="0"/>
              </a:rPr>
              <a:t>A.) Copanlisib</a:t>
            </a:r>
          </a:p>
          <a:p>
            <a:pPr lvl="1">
              <a:lnSpc>
                <a:spcPct val="100000"/>
              </a:lnSpc>
            </a:pPr>
            <a:r>
              <a:rPr lang="en-US" sz="2400" dirty="0">
                <a:latin typeface="News Gothic MT" panose="020B0503020103020203" pitchFamily="34" charset="0"/>
              </a:rPr>
              <a:t>B.) Venetoclax +/- rituximab</a:t>
            </a:r>
          </a:p>
          <a:p>
            <a:pPr lvl="1">
              <a:lnSpc>
                <a:spcPct val="100000"/>
              </a:lnSpc>
            </a:pPr>
            <a:r>
              <a:rPr lang="en-US" sz="2400" dirty="0">
                <a:latin typeface="News Gothic MT" panose="020B0503020103020203" pitchFamily="34" charset="0"/>
              </a:rPr>
              <a:t>C.) Bendamustine/obinutuzumab</a:t>
            </a:r>
          </a:p>
          <a:p>
            <a:pPr lvl="1">
              <a:lnSpc>
                <a:spcPct val="100000"/>
              </a:lnSpc>
            </a:pPr>
            <a:r>
              <a:rPr lang="en-US" sz="2400" dirty="0">
                <a:latin typeface="News Gothic MT" panose="020B0503020103020203" pitchFamily="34" charset="0"/>
              </a:rPr>
              <a:t>D.) Any of the above</a:t>
            </a:r>
          </a:p>
        </p:txBody>
      </p:sp>
    </p:spTree>
    <p:extLst>
      <p:ext uri="{BB962C8B-B14F-4D97-AF65-F5344CB8AC3E}">
        <p14:creationId xmlns:p14="http://schemas.microsoft.com/office/powerpoint/2010/main" val="1539516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Advanced FL (cont.)</a:t>
            </a:r>
          </a:p>
        </p:txBody>
      </p:sp>
      <p:sp>
        <p:nvSpPr>
          <p:cNvPr id="5" name="Text Placeholder 4"/>
          <p:cNvSpPr>
            <a:spLocks noGrp="1"/>
          </p:cNvSpPr>
          <p:nvPr>
            <p:ph type="body" sz="quarter" idx="12"/>
          </p:nvPr>
        </p:nvSpPr>
        <p:spPr>
          <a:xfrm>
            <a:off x="193579" y="6407823"/>
            <a:ext cx="2967159" cy="320601"/>
          </a:xfrm>
        </p:spPr>
        <p:txBody>
          <a:bodyPr/>
          <a:lstStyle/>
          <a:p>
            <a:pPr>
              <a:spcBef>
                <a:spcPts val="72"/>
              </a:spcBef>
            </a:pPr>
            <a:r>
              <a:rPr lang="en-US" dirty="0">
                <a:latin typeface="News Gothic MT" panose="020B0503020103020203" pitchFamily="34" charset="0"/>
              </a:rPr>
              <a:t>CAR T = chimeric antigen receptor T-cell therapy.</a:t>
            </a:r>
          </a:p>
          <a:p>
            <a:pPr>
              <a:spcBef>
                <a:spcPts val="72"/>
              </a:spcBef>
            </a:pPr>
            <a:r>
              <a:rPr lang="en-US" dirty="0">
                <a:latin typeface="News Gothic MT" panose="020B0503020103020203" pitchFamily="34" charset="0"/>
              </a:rPr>
              <a:t>NCCN, 2020.</a:t>
            </a:r>
          </a:p>
        </p:txBody>
      </p:sp>
      <p:sp>
        <p:nvSpPr>
          <p:cNvPr id="11" name="Text Placeholder 10">
            <a:extLst>
              <a:ext uri="{FF2B5EF4-FFF2-40B4-BE49-F238E27FC236}">
                <a16:creationId xmlns:a16="http://schemas.microsoft.com/office/drawing/2014/main" id="{57673A25-9DB1-A448-80D4-9B35BA300849}"/>
              </a:ext>
            </a:extLst>
          </p:cNvPr>
          <p:cNvSpPr>
            <a:spLocks noGrp="1"/>
          </p:cNvSpPr>
          <p:nvPr>
            <p:ph type="body" sz="quarter" idx="13"/>
          </p:nvPr>
        </p:nvSpPr>
        <p:spPr/>
        <p:txBody>
          <a:bodyPr/>
          <a:lstStyle/>
          <a:p>
            <a:r>
              <a:rPr lang="en-US" dirty="0"/>
              <a:t>Relapsed/Refractory Treatment Options</a:t>
            </a:r>
          </a:p>
        </p:txBody>
      </p:sp>
      <p:graphicFrame>
        <p:nvGraphicFramePr>
          <p:cNvPr id="3" name="Table 2">
            <a:extLst>
              <a:ext uri="{FF2B5EF4-FFF2-40B4-BE49-F238E27FC236}">
                <a16:creationId xmlns:a16="http://schemas.microsoft.com/office/drawing/2014/main" id="{A0E83C17-67BE-0540-8D83-3A5BFAEC8F48}"/>
              </a:ext>
            </a:extLst>
          </p:cNvPr>
          <p:cNvGraphicFramePr>
            <a:graphicFrameLocks noGrp="1"/>
          </p:cNvGraphicFramePr>
          <p:nvPr>
            <p:extLst>
              <p:ext uri="{D42A27DB-BD31-4B8C-83A1-F6EECF244321}">
                <p14:modId xmlns:p14="http://schemas.microsoft.com/office/powerpoint/2010/main" val="441987543"/>
              </p:ext>
            </p:extLst>
          </p:nvPr>
        </p:nvGraphicFramePr>
        <p:xfrm>
          <a:off x="624128" y="1834689"/>
          <a:ext cx="10958272" cy="4350482"/>
        </p:xfrm>
        <a:graphic>
          <a:graphicData uri="http://schemas.openxmlformats.org/drawingml/2006/table">
            <a:tbl>
              <a:tblPr firstRow="1" bandRow="1">
                <a:tableStyleId>{5C22544A-7EE6-4342-B048-85BDC9FD1C3A}</a:tableStyleId>
              </a:tblPr>
              <a:tblGrid>
                <a:gridCol w="3045047">
                  <a:extLst>
                    <a:ext uri="{9D8B030D-6E8A-4147-A177-3AD203B41FA5}">
                      <a16:colId xmlns:a16="http://schemas.microsoft.com/office/drawing/2014/main" val="2774898059"/>
                    </a:ext>
                  </a:extLst>
                </a:gridCol>
                <a:gridCol w="1890194">
                  <a:extLst>
                    <a:ext uri="{9D8B030D-6E8A-4147-A177-3AD203B41FA5}">
                      <a16:colId xmlns:a16="http://schemas.microsoft.com/office/drawing/2014/main" val="3247174690"/>
                    </a:ext>
                  </a:extLst>
                </a:gridCol>
                <a:gridCol w="3374830">
                  <a:extLst>
                    <a:ext uri="{9D8B030D-6E8A-4147-A177-3AD203B41FA5}">
                      <a16:colId xmlns:a16="http://schemas.microsoft.com/office/drawing/2014/main" val="3343120522"/>
                    </a:ext>
                  </a:extLst>
                </a:gridCol>
                <a:gridCol w="2648201">
                  <a:extLst>
                    <a:ext uri="{9D8B030D-6E8A-4147-A177-3AD203B41FA5}">
                      <a16:colId xmlns:a16="http://schemas.microsoft.com/office/drawing/2014/main" val="1497967446"/>
                    </a:ext>
                  </a:extLst>
                </a:gridCol>
              </a:tblGrid>
              <a:tr h="357602">
                <a:tc>
                  <a:txBody>
                    <a:bodyPr/>
                    <a:lstStyle/>
                    <a:p>
                      <a:pPr algn="ctr"/>
                      <a:r>
                        <a:rPr lang="en-US" sz="1600" dirty="0">
                          <a:latin typeface="News Gothic MT" panose="020B0503020103020203" pitchFamily="34" charset="0"/>
                        </a:rPr>
                        <a:t>Second Line and Beyond</a:t>
                      </a:r>
                    </a:p>
                  </a:txBody>
                  <a:tcPr anchor="ctr"/>
                </a:tc>
                <a:tc>
                  <a:txBody>
                    <a:bodyPr/>
                    <a:lstStyle/>
                    <a:p>
                      <a:pPr algn="ctr"/>
                      <a:r>
                        <a:rPr lang="en-US" sz="1600" dirty="0">
                          <a:latin typeface="News Gothic MT" panose="020B0503020103020203" pitchFamily="34" charset="0"/>
                        </a:rPr>
                        <a:t>Elderly or Infirm</a:t>
                      </a:r>
                    </a:p>
                  </a:txBody>
                  <a:tcPr anchor="ctr"/>
                </a:tc>
                <a:tc>
                  <a:txBody>
                    <a:bodyPr/>
                    <a:lstStyle/>
                    <a:p>
                      <a:pPr algn="ctr"/>
                      <a:r>
                        <a:rPr lang="en-US" sz="1600" dirty="0">
                          <a:latin typeface="News Gothic MT" panose="020B0503020103020203" pitchFamily="34" charset="0"/>
                        </a:rPr>
                        <a:t>Consolidation/Extended Dosing</a:t>
                      </a:r>
                    </a:p>
                  </a:txBody>
                  <a:tcPr anchor="ctr"/>
                </a:tc>
                <a:tc>
                  <a:txBody>
                    <a:bodyPr/>
                    <a:lstStyle/>
                    <a:p>
                      <a:pPr algn="ctr"/>
                      <a:r>
                        <a:rPr lang="en-US" sz="1600" dirty="0">
                          <a:latin typeface="News Gothic MT" panose="020B0503020103020203" pitchFamily="34" charset="0"/>
                        </a:rPr>
                        <a:t>Transformation to DLBCL</a:t>
                      </a:r>
                    </a:p>
                  </a:txBody>
                  <a:tcPr anchor="ctr"/>
                </a:tc>
                <a:extLst>
                  <a:ext uri="{0D108BD9-81ED-4DB2-BD59-A6C34878D82A}">
                    <a16:rowId xmlns:a16="http://schemas.microsoft.com/office/drawing/2014/main" val="3347983523"/>
                  </a:ext>
                </a:extLst>
              </a:tr>
              <a:tr h="2720187">
                <a:tc>
                  <a:txBody>
                    <a:bodyPr/>
                    <a:lstStyle/>
                    <a:p>
                      <a:pPr marL="285750" indent="-285750" algn="l">
                        <a:buFont typeface="Arial" panose="020B0604020202020204" pitchFamily="34" charset="0"/>
                        <a:buChar char="•"/>
                      </a:pPr>
                      <a:r>
                        <a:rPr lang="en-US" sz="1600" dirty="0">
                          <a:latin typeface="News Gothic MT" panose="020B0503020103020203" pitchFamily="34" charset="0"/>
                        </a:rPr>
                        <a:t>Any unused initial therapy options</a:t>
                      </a:r>
                    </a:p>
                    <a:p>
                      <a:pPr marL="285750" indent="-285750" algn="l">
                        <a:buFont typeface="Arial" panose="020B0604020202020204" pitchFamily="34" charset="0"/>
                        <a:buChar char="•"/>
                      </a:pPr>
                      <a:endParaRPr lang="en-US" sz="1600" dirty="0">
                        <a:latin typeface="News Gothic MT" panose="020B0503020103020203" pitchFamily="34" charset="0"/>
                      </a:endParaRPr>
                    </a:p>
                    <a:p>
                      <a:pPr marL="285750" indent="-285750" algn="l">
                        <a:buFont typeface="Arial" panose="020B0604020202020204" pitchFamily="34" charset="0"/>
                        <a:buChar char="•"/>
                      </a:pPr>
                      <a:r>
                        <a:rPr lang="en-US" sz="1600" dirty="0" err="1">
                          <a:latin typeface="News Gothic MT" panose="020B0503020103020203" pitchFamily="34" charset="0"/>
                        </a:rPr>
                        <a:t>Obinutuzumab</a:t>
                      </a:r>
                      <a:endParaRPr lang="en-US" sz="1600" dirty="0">
                        <a:latin typeface="News Gothic MT" panose="020B0503020103020203" pitchFamily="34" charset="0"/>
                      </a:endParaRPr>
                    </a:p>
                    <a:p>
                      <a:pPr marL="285750" indent="-285750" algn="l">
                        <a:buFont typeface="Arial" panose="020B0604020202020204" pitchFamily="34" charset="0"/>
                        <a:buChar char="•"/>
                      </a:pPr>
                      <a:endParaRPr lang="en-US" sz="1600" dirty="0">
                        <a:latin typeface="News Gothic MT" panose="020B0503020103020203" pitchFamily="34" charset="0"/>
                      </a:endParaRPr>
                    </a:p>
                    <a:p>
                      <a:pPr marL="285750" indent="-285750" algn="l">
                        <a:buFont typeface="Arial" panose="020B0604020202020204" pitchFamily="34" charset="0"/>
                        <a:buChar char="•"/>
                      </a:pPr>
                      <a:r>
                        <a:rPr lang="en-US" sz="1600" dirty="0">
                          <a:latin typeface="News Gothic MT" panose="020B0503020103020203" pitchFamily="34" charset="0"/>
                        </a:rPr>
                        <a:t>Lenalidomide</a:t>
                      </a:r>
                      <a:r>
                        <a:rPr lang="en-US" sz="1600" baseline="0" dirty="0">
                          <a:latin typeface="News Gothic MT" panose="020B0503020103020203" pitchFamily="34" charset="0"/>
                        </a:rPr>
                        <a:t> +/- </a:t>
                      </a:r>
                      <a:r>
                        <a:rPr lang="en-US" sz="1600" baseline="0" dirty="0" err="1">
                          <a:latin typeface="News Gothic MT" panose="020B0503020103020203" pitchFamily="34" charset="0"/>
                        </a:rPr>
                        <a:t>obinutuzumab</a:t>
                      </a:r>
                      <a:endParaRPr lang="en-US" sz="1600" dirty="0">
                        <a:latin typeface="News Gothic MT" panose="020B0503020103020203" pitchFamily="34" charset="0"/>
                      </a:endParaRPr>
                    </a:p>
                    <a:p>
                      <a:pPr marL="285750" marR="0" lvl="0" indent="-285750" algn="l" defTabSz="4571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latin typeface="News Gothic MT" panose="020B0503020103020203" pitchFamily="34" charset="0"/>
                      </a:endParaRPr>
                    </a:p>
                    <a:p>
                      <a:pPr marL="285750" marR="0" lvl="0" indent="-285750" algn="l" defTabSz="4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News Gothic MT" panose="020B0503020103020203" pitchFamily="34" charset="0"/>
                        </a:rPr>
                        <a:t>PI3 kinase inhibitors after 2 therapies: copanlisib, duvelisib, idelalisib</a:t>
                      </a:r>
                    </a:p>
                    <a:p>
                      <a:pPr marL="285750" marR="0" lvl="0" indent="-285750" algn="l" defTabSz="4571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latin typeface="News Gothic MT" panose="020B0503020103020203" pitchFamily="34" charset="0"/>
                      </a:endParaRPr>
                    </a:p>
                    <a:p>
                      <a:pPr marL="285750" marR="0" lvl="0" indent="-285750" algn="l" defTabSz="4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latin typeface="News Gothic MT" panose="020B0503020103020203" pitchFamily="34" charset="0"/>
                        </a:rPr>
                        <a:t>Tazemetostat</a:t>
                      </a:r>
                      <a:r>
                        <a:rPr lang="en-US" sz="1600" dirty="0">
                          <a:latin typeface="News Gothic MT" panose="020B0503020103020203" pitchFamily="34" charset="0"/>
                        </a:rPr>
                        <a:t> after 2 therapies or no other</a:t>
                      </a:r>
                      <a:r>
                        <a:rPr lang="en-US" sz="1600" baseline="0" dirty="0">
                          <a:latin typeface="News Gothic MT" panose="020B0503020103020203" pitchFamily="34" charset="0"/>
                        </a:rPr>
                        <a:t> options</a:t>
                      </a:r>
                      <a:endParaRPr lang="en-US" sz="1600" dirty="0">
                        <a:latin typeface="News Gothic MT" panose="020B0503020103020203" pitchFamily="34" charset="0"/>
                      </a:endParaRPr>
                    </a:p>
                    <a:p>
                      <a:pPr marL="285750" marR="0" lvl="0" indent="-285750" algn="l" defTabSz="4571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latin typeface="News Gothic MT" panose="020B0503020103020203" pitchFamily="34" charset="0"/>
                      </a:endParaRPr>
                    </a:p>
                  </a:txBody>
                  <a:tcPr anchor="ctr"/>
                </a:tc>
                <a:tc>
                  <a:txBody>
                    <a:bodyPr/>
                    <a:lstStyle/>
                    <a:p>
                      <a:pPr marL="285750" indent="-285750" algn="l">
                        <a:buFont typeface="Arial" panose="020B0604020202020204" pitchFamily="34" charset="0"/>
                        <a:buChar char="•"/>
                      </a:pPr>
                      <a:r>
                        <a:rPr lang="en-US" sz="1600" dirty="0">
                          <a:latin typeface="News Gothic MT" panose="020B0503020103020203" pitchFamily="34" charset="0"/>
                        </a:rPr>
                        <a:t>Any unused initial therapy options</a:t>
                      </a:r>
                    </a:p>
                  </a:txBody>
                  <a:tcPr anchor="ctr"/>
                </a:tc>
                <a:tc>
                  <a:txBody>
                    <a:bodyPr/>
                    <a:lstStyle/>
                    <a:p>
                      <a:pPr marL="285750" indent="-285750" algn="l">
                        <a:buFont typeface="Arial" panose="020B0604020202020204" pitchFamily="34" charset="0"/>
                        <a:buChar char="•"/>
                      </a:pPr>
                      <a:r>
                        <a:rPr lang="en-US" sz="1600" dirty="0">
                          <a:latin typeface="News Gothic MT" panose="020B0503020103020203" pitchFamily="34" charset="0"/>
                        </a:rPr>
                        <a:t>Rituximab every 12 weeks x 2 years</a:t>
                      </a:r>
                    </a:p>
                    <a:p>
                      <a:pPr marL="285750" indent="-285750" algn="l">
                        <a:buFont typeface="Arial" panose="020B0604020202020204" pitchFamily="34" charset="0"/>
                        <a:buChar char="•"/>
                      </a:pPr>
                      <a:endParaRPr lang="en-US" sz="1600" dirty="0">
                        <a:latin typeface="News Gothic MT" panose="020B0503020103020203" pitchFamily="34" charset="0"/>
                      </a:endParaRPr>
                    </a:p>
                    <a:p>
                      <a:pPr marL="285750" indent="-285750" algn="l">
                        <a:buFont typeface="Arial" panose="020B0604020202020204" pitchFamily="34" charset="0"/>
                        <a:buChar char="•"/>
                      </a:pPr>
                      <a:r>
                        <a:rPr lang="en-US" sz="1600" dirty="0">
                          <a:latin typeface="News Gothic MT" panose="020B0503020103020203" pitchFamily="34" charset="0"/>
                        </a:rPr>
                        <a:t>Obinutuzumab every 8 weeks x 12 doses</a:t>
                      </a:r>
                    </a:p>
                    <a:p>
                      <a:pPr marL="285750" indent="-285750" algn="l">
                        <a:buFont typeface="Arial" panose="020B0604020202020204" pitchFamily="34" charset="0"/>
                        <a:buChar char="•"/>
                      </a:pPr>
                      <a:endParaRPr lang="en-US" sz="1600" dirty="0">
                        <a:latin typeface="News Gothic MT" panose="020B0503020103020203" pitchFamily="34" charset="0"/>
                      </a:endParaRPr>
                    </a:p>
                    <a:p>
                      <a:pPr marL="285750" indent="-285750" algn="l">
                        <a:buFont typeface="Arial" panose="020B0604020202020204" pitchFamily="34" charset="0"/>
                        <a:buChar char="•"/>
                      </a:pPr>
                      <a:r>
                        <a:rPr lang="en-US" sz="1600" dirty="0">
                          <a:latin typeface="News Gothic MT" panose="020B0503020103020203" pitchFamily="34" charset="0"/>
                        </a:rPr>
                        <a:t>Rituximab every 8 weeks x 4 doses (after rituximab monotherapy)</a:t>
                      </a:r>
                    </a:p>
                    <a:p>
                      <a:pPr marL="285750" indent="-285750" algn="l">
                        <a:buFont typeface="Arial" panose="020B0604020202020204" pitchFamily="34" charset="0"/>
                        <a:buChar char="•"/>
                      </a:pPr>
                      <a:endParaRPr lang="en-US" sz="1600" dirty="0">
                        <a:latin typeface="News Gothic MT" panose="020B0503020103020203" pitchFamily="34" charset="0"/>
                      </a:endParaRPr>
                    </a:p>
                    <a:p>
                      <a:pPr marL="285750" indent="-285750" algn="l">
                        <a:buFont typeface="Arial" panose="020B0604020202020204" pitchFamily="34" charset="0"/>
                        <a:buChar char="•"/>
                      </a:pPr>
                      <a:r>
                        <a:rPr lang="en-US" sz="1600" dirty="0">
                          <a:latin typeface="News Gothic MT" panose="020B0503020103020203" pitchFamily="34" charset="0"/>
                        </a:rPr>
                        <a:t>Radioimmunotherapy</a:t>
                      </a:r>
                    </a:p>
                    <a:p>
                      <a:pPr marL="285750" indent="-285750" algn="l">
                        <a:buFont typeface="Arial" panose="020B0604020202020204" pitchFamily="34" charset="0"/>
                        <a:buChar char="•"/>
                      </a:pPr>
                      <a:endParaRPr lang="en-US" sz="1600" dirty="0">
                        <a:latin typeface="News Gothic MT" panose="020B0503020103020203" pitchFamily="34" charset="0"/>
                      </a:endParaRPr>
                    </a:p>
                    <a:p>
                      <a:pPr marL="285750" indent="-285750" algn="l">
                        <a:buFont typeface="Arial" panose="020B0604020202020204" pitchFamily="34" charset="0"/>
                        <a:buChar char="•"/>
                      </a:pPr>
                      <a:r>
                        <a:rPr lang="en-US" sz="1600" dirty="0">
                          <a:latin typeface="News Gothic MT" panose="020B0503020103020203" pitchFamily="34" charset="0"/>
                        </a:rPr>
                        <a:t>Autologous or allogeneic stem cell transplant (select patients)</a:t>
                      </a:r>
                    </a:p>
                  </a:txBody>
                  <a:tcPr anchor="ctr"/>
                </a:tc>
                <a:tc>
                  <a:txBody>
                    <a:bodyPr/>
                    <a:lstStyle/>
                    <a:p>
                      <a:pPr marL="285750" indent="-285750" algn="l">
                        <a:buFont typeface="Arial" panose="020B0604020202020204" pitchFamily="34" charset="0"/>
                        <a:buChar char="•"/>
                      </a:pPr>
                      <a:r>
                        <a:rPr lang="en-US" sz="1600" dirty="0">
                          <a:latin typeface="News Gothic MT" panose="020B0503020103020203" pitchFamily="34" charset="0"/>
                        </a:rPr>
                        <a:t>CAR T: </a:t>
                      </a:r>
                      <a:r>
                        <a:rPr lang="en-US" sz="1600" dirty="0" err="1">
                          <a:latin typeface="News Gothic MT" panose="020B0503020103020203" pitchFamily="34" charset="0"/>
                        </a:rPr>
                        <a:t>axicabtagene</a:t>
                      </a:r>
                      <a:r>
                        <a:rPr lang="en-US" sz="1600" dirty="0">
                          <a:latin typeface="News Gothic MT" panose="020B0503020103020203" pitchFamily="34" charset="0"/>
                        </a:rPr>
                        <a:t> </a:t>
                      </a:r>
                      <a:r>
                        <a:rPr lang="en-US" sz="1600" dirty="0" err="1">
                          <a:latin typeface="News Gothic MT" panose="020B0503020103020203" pitchFamily="34" charset="0"/>
                        </a:rPr>
                        <a:t>ciloleucel</a:t>
                      </a:r>
                      <a:r>
                        <a:rPr lang="en-US" sz="1600" dirty="0">
                          <a:latin typeface="News Gothic MT" panose="020B0503020103020203" pitchFamily="34" charset="0"/>
                        </a:rPr>
                        <a:t> or </a:t>
                      </a:r>
                      <a:r>
                        <a:rPr lang="en-US" sz="1600" dirty="0" err="1">
                          <a:latin typeface="News Gothic MT" panose="020B0503020103020203" pitchFamily="34" charset="0"/>
                        </a:rPr>
                        <a:t>tisagenlecleucel</a:t>
                      </a:r>
                      <a:r>
                        <a:rPr lang="en-US" sz="1600" dirty="0">
                          <a:latin typeface="News Gothic MT" panose="020B0503020103020203" pitchFamily="34" charset="0"/>
                        </a:rPr>
                        <a:t> (only after ≥2 prior chemoimmunotherapy regimens)</a:t>
                      </a:r>
                    </a:p>
                  </a:txBody>
                  <a:tcPr anchor="ctr"/>
                </a:tc>
                <a:extLst>
                  <a:ext uri="{0D108BD9-81ED-4DB2-BD59-A6C34878D82A}">
                    <a16:rowId xmlns:a16="http://schemas.microsoft.com/office/drawing/2014/main" val="1744317192"/>
                  </a:ext>
                </a:extLst>
              </a:tr>
            </a:tbl>
          </a:graphicData>
        </a:graphic>
      </p:graphicFrame>
    </p:spTree>
    <p:extLst>
      <p:ext uri="{BB962C8B-B14F-4D97-AF65-F5344CB8AC3E}">
        <p14:creationId xmlns:p14="http://schemas.microsoft.com/office/powerpoint/2010/main" val="321192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dirty="0">
                <a:latin typeface="News Gothic MT" panose="020B0503020103020203" pitchFamily="34" charset="0"/>
              </a:rPr>
              <a:t>Case Study 1: Mr. M (cont.)</a:t>
            </a:r>
          </a:p>
        </p:txBody>
      </p:sp>
      <p:sp>
        <p:nvSpPr>
          <p:cNvPr id="6" name="Content Placeholder 5"/>
          <p:cNvSpPr>
            <a:spLocks noGrp="1"/>
          </p:cNvSpPr>
          <p:nvPr>
            <p:ph idx="1"/>
          </p:nvPr>
        </p:nvSpPr>
        <p:spPr/>
        <p:txBody>
          <a:bodyPr>
            <a:normAutofit/>
          </a:bodyPr>
          <a:lstStyle/>
          <a:p>
            <a:pPr>
              <a:lnSpc>
                <a:spcPct val="100000"/>
              </a:lnSpc>
            </a:pPr>
            <a:r>
              <a:rPr lang="en-US" sz="2800" dirty="0">
                <a:latin typeface="News Gothic MT" panose="020B0503020103020203" pitchFamily="34" charset="0"/>
              </a:rPr>
              <a:t>Mr. M arrives to begin copanlisib</a:t>
            </a:r>
          </a:p>
          <a:p>
            <a:pPr>
              <a:lnSpc>
                <a:spcPct val="100000"/>
              </a:lnSpc>
            </a:pPr>
            <a:r>
              <a:rPr lang="en-US" sz="2800" dirty="0">
                <a:latin typeface="News Gothic MT" panose="020B0503020103020203" pitchFamily="34" charset="0"/>
              </a:rPr>
              <a:t>What are you going to most closely monitor and educate Mr. M about today?</a:t>
            </a:r>
          </a:p>
          <a:p>
            <a:pPr marL="914376" lvl="1" indent="-457200">
              <a:lnSpc>
                <a:spcPct val="100000"/>
              </a:lnSpc>
              <a:buFont typeface="+mj-lt"/>
              <a:buAutoNum type="alphaLcParenR"/>
            </a:pPr>
            <a:r>
              <a:rPr lang="en-US" sz="2400" dirty="0">
                <a:latin typeface="News Gothic MT" panose="020B0503020103020203" pitchFamily="34" charset="0"/>
              </a:rPr>
              <a:t>Rash/dermatitis and transaminitis</a:t>
            </a:r>
          </a:p>
          <a:p>
            <a:pPr marL="914376" lvl="1" indent="-457200">
              <a:lnSpc>
                <a:spcPct val="100000"/>
              </a:lnSpc>
              <a:buFont typeface="+mj-lt"/>
              <a:buAutoNum type="alphaLcParenR"/>
            </a:pPr>
            <a:r>
              <a:rPr lang="en-US" sz="2400" dirty="0">
                <a:latin typeface="News Gothic MT" panose="020B0503020103020203" pitchFamily="34" charset="0"/>
              </a:rPr>
              <a:t>Lymphocytosis and tumor flare</a:t>
            </a:r>
          </a:p>
          <a:p>
            <a:pPr marL="914376" lvl="1" indent="-457200">
              <a:lnSpc>
                <a:spcPct val="100000"/>
              </a:lnSpc>
              <a:buFont typeface="+mj-lt"/>
              <a:buAutoNum type="alphaLcParenR"/>
            </a:pPr>
            <a:r>
              <a:rPr lang="en-US" sz="2400" dirty="0">
                <a:latin typeface="News Gothic MT" panose="020B0503020103020203" pitchFamily="34" charset="0"/>
              </a:rPr>
              <a:t>Hypertension and hyperglycemia</a:t>
            </a:r>
          </a:p>
          <a:p>
            <a:pPr marL="914376" lvl="1" indent="-457200">
              <a:lnSpc>
                <a:spcPct val="100000"/>
              </a:lnSpc>
              <a:buFont typeface="+mj-lt"/>
              <a:buAutoNum type="alphaLcParenR"/>
            </a:pPr>
            <a:r>
              <a:rPr lang="en-US" sz="2400" dirty="0">
                <a:latin typeface="News Gothic MT" panose="020B0503020103020203" pitchFamily="34" charset="0"/>
              </a:rPr>
              <a:t>Alopecia and vomiting</a:t>
            </a:r>
          </a:p>
        </p:txBody>
      </p:sp>
    </p:spTree>
    <p:extLst>
      <p:ext uri="{BB962C8B-B14F-4D97-AF65-F5344CB8AC3E}">
        <p14:creationId xmlns:p14="http://schemas.microsoft.com/office/powerpoint/2010/main" val="587079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t>Copanlisib in Relapsed/Refractory FL</a:t>
            </a:r>
            <a:endParaRPr lang="en-US" noProof="0" dirty="0"/>
          </a:p>
        </p:txBody>
      </p:sp>
      <p:sp>
        <p:nvSpPr>
          <p:cNvPr id="13" name="Content Placeholder 5">
            <a:extLst>
              <a:ext uri="{FF2B5EF4-FFF2-40B4-BE49-F238E27FC236}">
                <a16:creationId xmlns:a16="http://schemas.microsoft.com/office/drawing/2014/main" id="{CADF5C4A-616F-0442-845C-9D129F2BBA78}"/>
              </a:ext>
            </a:extLst>
          </p:cNvPr>
          <p:cNvSpPr>
            <a:spLocks noGrp="1"/>
          </p:cNvSpPr>
          <p:nvPr>
            <p:ph idx="1"/>
          </p:nvPr>
        </p:nvSpPr>
        <p:spPr>
          <a:xfrm>
            <a:off x="1928843" y="3885146"/>
            <a:ext cx="8542347" cy="1824068"/>
          </a:xfrm>
        </p:spPr>
        <p:txBody>
          <a:bodyPr>
            <a:normAutofit/>
          </a:bodyPr>
          <a:lstStyle/>
          <a:p>
            <a:r>
              <a:rPr lang="en-US" sz="2400" dirty="0">
                <a:latin typeface="News Gothic MT" panose="020B0503020103020203" pitchFamily="34" charset="0"/>
              </a:rPr>
              <a:t>Copanlisib was active in R/R indolent NHL with an objective response rate of 59% (84 of 142 patients)</a:t>
            </a:r>
          </a:p>
          <a:p>
            <a:r>
              <a:rPr lang="en-US" sz="2400" dirty="0">
                <a:latin typeface="News Gothic MT" panose="020B0503020103020203" pitchFamily="34" charset="0"/>
              </a:rPr>
              <a:t>Activity confirmed in updated analysis</a:t>
            </a:r>
          </a:p>
          <a:p>
            <a:pPr lvl="1"/>
            <a:r>
              <a:rPr lang="en-US" sz="2400" dirty="0">
                <a:latin typeface="News Gothic MT" panose="020B0503020103020203" pitchFamily="34" charset="0"/>
              </a:rPr>
              <a:t>Median PFS of 11.3 months</a:t>
            </a:r>
            <a:endParaRPr lang="en-US" dirty="0">
              <a:latin typeface="News Gothic MT" panose="020B0503020103020203" pitchFamily="34" charset="0"/>
            </a:endParaRPr>
          </a:p>
          <a:p>
            <a:pPr marL="0" indent="0">
              <a:buNone/>
            </a:pPr>
            <a:endParaRPr lang="en-US" dirty="0"/>
          </a:p>
        </p:txBody>
      </p:sp>
      <p:sp>
        <p:nvSpPr>
          <p:cNvPr id="5" name="Text Placeholder 4">
            <a:extLst>
              <a:ext uri="{FF2B5EF4-FFF2-40B4-BE49-F238E27FC236}">
                <a16:creationId xmlns:a16="http://schemas.microsoft.com/office/drawing/2014/main" id="{C84A9D5A-5CA9-5145-8BC6-BAFAE0322101}"/>
              </a:ext>
            </a:extLst>
          </p:cNvPr>
          <p:cNvSpPr>
            <a:spLocks noGrp="1"/>
          </p:cNvSpPr>
          <p:nvPr>
            <p:ph type="body" sz="quarter" idx="12"/>
          </p:nvPr>
        </p:nvSpPr>
        <p:spPr/>
        <p:txBody>
          <a:bodyPr/>
          <a:lstStyle/>
          <a:p>
            <a:r>
              <a:rPr lang="en-US" dirty="0">
                <a:latin typeface="News Gothic MT" panose="020B0503020103020203" pitchFamily="34" charset="0"/>
              </a:rPr>
              <a:t>R/R = relapsed/refractory.</a:t>
            </a:r>
          </a:p>
          <a:p>
            <a:r>
              <a:rPr lang="en-US" dirty="0">
                <a:latin typeface="News Gothic MT" panose="020B0503020103020203" pitchFamily="34" charset="0"/>
              </a:rPr>
              <a:t>Dreyling et al, 2017</a:t>
            </a:r>
          </a:p>
        </p:txBody>
      </p:sp>
      <p:sp>
        <p:nvSpPr>
          <p:cNvPr id="7" name="Text Placeholder 6">
            <a:extLst>
              <a:ext uri="{FF2B5EF4-FFF2-40B4-BE49-F238E27FC236}">
                <a16:creationId xmlns:a16="http://schemas.microsoft.com/office/drawing/2014/main" id="{1D1C249C-AAE8-9046-9287-E46503CD72FE}"/>
              </a:ext>
            </a:extLst>
          </p:cNvPr>
          <p:cNvSpPr>
            <a:spLocks noGrp="1"/>
          </p:cNvSpPr>
          <p:nvPr>
            <p:ph type="body" sz="quarter" idx="13"/>
          </p:nvPr>
        </p:nvSpPr>
        <p:spPr/>
        <p:txBody>
          <a:bodyPr/>
          <a:lstStyle/>
          <a:p>
            <a:pPr>
              <a:lnSpc>
                <a:spcPct val="100000"/>
              </a:lnSpc>
            </a:pPr>
            <a:r>
              <a:rPr lang="en-US" dirty="0">
                <a:latin typeface="News Gothic MT" panose="020B0503020103020203" pitchFamily="34" charset="0"/>
              </a:rPr>
              <a:t>CHRONOS-1</a:t>
            </a:r>
          </a:p>
        </p:txBody>
      </p:sp>
      <p:sp>
        <p:nvSpPr>
          <p:cNvPr id="8" name="TextBox 7"/>
          <p:cNvSpPr txBox="1"/>
          <p:nvPr/>
        </p:nvSpPr>
        <p:spPr>
          <a:xfrm>
            <a:off x="2403953" y="1802912"/>
            <a:ext cx="7384093" cy="1631216"/>
          </a:xfrm>
          <a:prstGeom prst="rect">
            <a:avLst/>
          </a:prstGeom>
          <a:solidFill>
            <a:schemeClr val="accent1"/>
          </a:solidFill>
          <a:ln>
            <a:noFill/>
          </a:ln>
          <a:effectLst>
            <a:outerShdw blurRad="50800" dist="38100" dir="5400000" algn="t" rotWithShape="0">
              <a:prstClr val="black">
                <a:alpha val="40000"/>
              </a:prstClr>
            </a:outerShdw>
          </a:effectLst>
        </p:spPr>
        <p:txBody>
          <a:bodyPr wrap="square">
            <a:spAutoFit/>
          </a:bodyPr>
          <a:lstStyle/>
          <a:p>
            <a:pPr lvl="0" fontAlgn="base">
              <a:spcAft>
                <a:spcPct val="0"/>
              </a:spcAft>
              <a:buClr>
                <a:schemeClr val="bg1"/>
              </a:buClr>
            </a:pPr>
            <a:r>
              <a:rPr lang="en-US" sz="2000" b="1" dirty="0">
                <a:solidFill>
                  <a:schemeClr val="bg1"/>
                </a:solidFill>
                <a:latin typeface="News Gothic MT" panose="020B0503020103020203" pitchFamily="34" charset="0"/>
                <a:cs typeface="Arial" panose="020B0604020202020204" pitchFamily="34" charset="0"/>
              </a:rPr>
              <a:t>Phase 2 study</a:t>
            </a:r>
          </a:p>
          <a:p>
            <a:pPr marL="285729" indent="-285729">
              <a:buClr>
                <a:schemeClr val="bg1"/>
              </a:buClr>
              <a:buFont typeface="Arial" panose="020B0604020202020204" pitchFamily="34" charset="0"/>
              <a:buChar char="•"/>
            </a:pPr>
            <a:r>
              <a:rPr lang="en-US" sz="2000" b="1" dirty="0">
                <a:solidFill>
                  <a:schemeClr val="bg1"/>
                </a:solidFill>
                <a:latin typeface="News Gothic MT" panose="020B0503020103020203" pitchFamily="34" charset="0"/>
                <a:cs typeface="Arial" panose="020B0604020202020204" pitchFamily="34" charset="0"/>
              </a:rPr>
              <a:t>142 patients with relapsed or refractory indolent lymphoma after ≥2 lines of therapy</a:t>
            </a:r>
          </a:p>
          <a:p>
            <a:pPr marL="285729" indent="-285729">
              <a:buClr>
                <a:schemeClr val="bg1"/>
              </a:buClr>
              <a:buFont typeface="Arial" panose="020B0604020202020204" pitchFamily="34" charset="0"/>
              <a:buChar char="•"/>
            </a:pPr>
            <a:r>
              <a:rPr lang="en-US" sz="2000" b="1" dirty="0">
                <a:solidFill>
                  <a:prstClr val="white"/>
                </a:solidFill>
                <a:latin typeface="News Gothic MT" panose="020B0503020103020203" pitchFamily="34" charset="0"/>
              </a:rPr>
              <a:t>Copanlisib 60 mg </a:t>
            </a:r>
            <a:r>
              <a:rPr lang="en-US" sz="2000" b="1" u="sng" dirty="0">
                <a:solidFill>
                  <a:prstClr val="white"/>
                </a:solidFill>
                <a:latin typeface="News Gothic MT" panose="020B0503020103020203" pitchFamily="34" charset="0"/>
              </a:rPr>
              <a:t>intravenously</a:t>
            </a:r>
            <a:r>
              <a:rPr lang="en-US" sz="2000" b="1" dirty="0">
                <a:solidFill>
                  <a:prstClr val="white"/>
                </a:solidFill>
                <a:latin typeface="News Gothic MT" panose="020B0503020103020203" pitchFamily="34" charset="0"/>
              </a:rPr>
              <a:t> on days 1, 8, and 15 of a 28-day cycle </a:t>
            </a:r>
          </a:p>
        </p:txBody>
      </p:sp>
    </p:spTree>
    <p:extLst>
      <p:ext uri="{BB962C8B-B14F-4D97-AF65-F5344CB8AC3E}">
        <p14:creationId xmlns:p14="http://schemas.microsoft.com/office/powerpoint/2010/main" val="285020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25B177-1FB9-004E-BE95-2C138EAABDB7}"/>
              </a:ext>
            </a:extLst>
          </p:cNvPr>
          <p:cNvSpPr txBox="1"/>
          <p:nvPr/>
        </p:nvSpPr>
        <p:spPr>
          <a:xfrm>
            <a:off x="274749" y="735966"/>
            <a:ext cx="11642501" cy="4970591"/>
          </a:xfrm>
          <a:prstGeom prst="rect">
            <a:avLst/>
          </a:prstGeom>
        </p:spPr>
        <p:txBody>
          <a:bodyPr wrap="square" lIns="0" tIns="0" rIns="0" bIns="0" rtlCol="0">
            <a:spAutoFit/>
          </a:bodyPr>
          <a:lstStyle/>
          <a:p>
            <a:r>
              <a:rPr lang="en-US" sz="1800" b="1" dirty="0">
                <a:latin typeface="News Gothic MT" panose="020B0503020103020203" pitchFamily="34" charset="0"/>
              </a:rPr>
              <a:t>Accreditation:</a:t>
            </a:r>
            <a:r>
              <a:rPr lang="en-US" sz="1800" dirty="0">
                <a:latin typeface="News Gothic MT" panose="020B0503020103020203" pitchFamily="34" charset="0"/>
              </a:rPr>
              <a:t> i3 Health is accredited with distinction as a provider of nursing continuing professional development by the American Nurses Credentialing Center's Commission on Accreditation. A maximum of 1.0 contact hour may be earned by learners who successfully complete this nursing continuing professional development activity. Provider approved by the California Board of Registered Nursing, Provider Number 15824, for 1.0 contact hour.</a:t>
            </a:r>
          </a:p>
          <a:p>
            <a:endParaRPr lang="en-US" sz="1800" dirty="0">
              <a:latin typeface="News Gothic MT" panose="020B0503020103020203" pitchFamily="34" charset="0"/>
            </a:endParaRPr>
          </a:p>
          <a:p>
            <a:r>
              <a:rPr lang="en-US" sz="1800" b="1" dirty="0">
                <a:latin typeface="News Gothic MT" panose="020B0503020103020203" pitchFamily="34" charset="0"/>
              </a:rPr>
              <a:t>How to Claim NCPD Credit:</a:t>
            </a:r>
            <a:r>
              <a:rPr lang="en-US" sz="1800" dirty="0">
                <a:latin typeface="News Gothic MT" panose="020B0503020103020203" pitchFamily="34" charset="0"/>
              </a:rPr>
              <a:t> Your certificate of attendance will be emailed to you within 7 days. Please also complete an evaluation online at </a:t>
            </a:r>
            <a:r>
              <a:rPr lang="en-US" sz="1800" b="1" dirty="0">
                <a:latin typeface="News Gothic MT" panose="020B0503020103020203" pitchFamily="34" charset="0"/>
              </a:rPr>
              <a:t>www.i3Health.com</a:t>
            </a:r>
            <a:r>
              <a:rPr lang="en-US" sz="1800" b="1">
                <a:latin typeface="News Gothic MT" panose="020B0503020103020203" pitchFamily="34" charset="0"/>
              </a:rPr>
              <a:t>/GLAONS-NHL</a:t>
            </a:r>
            <a:endParaRPr lang="en-US" sz="1800" b="1" dirty="0">
              <a:latin typeface="News Gothic MT" panose="020B0503020103020203" pitchFamily="34" charset="0"/>
            </a:endParaRPr>
          </a:p>
          <a:p>
            <a:endParaRPr lang="en-US" sz="1800" dirty="0">
              <a:latin typeface="News Gothic MT" panose="020B0503020103020203" pitchFamily="34" charset="0"/>
            </a:endParaRPr>
          </a:p>
          <a:p>
            <a:r>
              <a:rPr lang="en-US" sz="1800" b="1" dirty="0">
                <a:latin typeface="News Gothic MT" panose="020B0503020103020203" pitchFamily="34" charset="0"/>
              </a:rPr>
              <a:t>Commercial Support:</a:t>
            </a:r>
            <a:r>
              <a:rPr lang="en-US" sz="1800" dirty="0">
                <a:latin typeface="News Gothic MT" panose="020B0503020103020203" pitchFamily="34" charset="0"/>
              </a:rPr>
              <a:t> This activity is supported by an independent educational grant from </a:t>
            </a:r>
            <a:r>
              <a:rPr lang="en-US" sz="1800" dirty="0" err="1">
                <a:latin typeface="News Gothic MT" panose="020B0503020103020203" pitchFamily="34" charset="0"/>
              </a:rPr>
              <a:t>Verastem</a:t>
            </a:r>
            <a:r>
              <a:rPr lang="en-US" sz="1800" dirty="0">
                <a:latin typeface="News Gothic MT" panose="020B0503020103020203" pitchFamily="34" charset="0"/>
              </a:rPr>
              <a:t>. Aggregate participant data will be shared with commercial supporters of this activity.</a:t>
            </a:r>
          </a:p>
          <a:p>
            <a:endParaRPr lang="en-US" sz="1500" dirty="0">
              <a:latin typeface="News Gothic MT" panose="020B0503020103020203" pitchFamily="34" charset="0"/>
            </a:endParaRPr>
          </a:p>
          <a:p>
            <a:r>
              <a:rPr lang="en-US" sz="1100" b="1" dirty="0">
                <a:latin typeface="News Gothic MT" panose="020B0503020103020203" pitchFamily="34" charset="0"/>
              </a:rPr>
              <a:t>Unapproved Use Disclosure: </a:t>
            </a:r>
            <a:r>
              <a:rPr lang="en-US" sz="1100" dirty="0">
                <a:latin typeface="News Gothic MT" panose="020B0503020103020203" pitchFamily="34" charset="0"/>
              </a:rPr>
              <a:t>i3 Health requires NCPD faculty (speakers) to disclose to attendees when products or procedures being discussed are off-label, unlabeled, experimental, and/or investigational (not FDA approved), as well as any limitations on the information that is presented, such as data that are preliminary or that represent ongoing research, interim analyses, and/or unsupported opinion. Faculty may discuss information about pharmaceutical agents that is outside of U.S. Food and Drug Administration approved labeling.</a:t>
            </a:r>
          </a:p>
          <a:p>
            <a:endParaRPr lang="en-US" sz="1100" dirty="0">
              <a:latin typeface="News Gothic MT" panose="020B0503020103020203" pitchFamily="34" charset="0"/>
            </a:endParaRPr>
          </a:p>
          <a:p>
            <a:r>
              <a:rPr lang="en-US" sz="1100" dirty="0">
                <a:latin typeface="News Gothic MT" panose="020B0503020103020203" pitchFamily="34" charset="0"/>
              </a:rPr>
              <a:t>This information is intended solely for continuing education and is not intended to promote off-label use of these medications. If you have questions, contact the medical affairs department of the manufacturer for the most recent prescribing information.</a:t>
            </a:r>
          </a:p>
          <a:p>
            <a:endParaRPr lang="en-US" sz="1100" dirty="0">
              <a:latin typeface="News Gothic MT" panose="020B0503020103020203" pitchFamily="34" charset="0"/>
            </a:endParaRPr>
          </a:p>
          <a:p>
            <a:r>
              <a:rPr lang="en-US" sz="1100" b="1" dirty="0">
                <a:latin typeface="News Gothic MT" panose="020B0503020103020203" pitchFamily="34" charset="0"/>
              </a:rPr>
              <a:t>Disclaimer: </a:t>
            </a:r>
            <a:r>
              <a:rPr lang="en-US" sz="1100" dirty="0">
                <a:latin typeface="News Gothic MT" panose="020B0503020103020203" pitchFamily="34" charset="0"/>
              </a:rPr>
              <a:t>The information provided at this NCPD activity is for continuing education purposes only and is not meant to substitute for the independent medical/clinical judgment of a healthcare provider relative to diagnostic and treatment options of a specific patient’s medical condition.</a:t>
            </a:r>
          </a:p>
        </p:txBody>
      </p:sp>
    </p:spTree>
    <p:extLst>
      <p:ext uri="{BB962C8B-B14F-4D97-AF65-F5344CB8AC3E}">
        <p14:creationId xmlns:p14="http://schemas.microsoft.com/office/powerpoint/2010/main" val="72795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t>Copanlisib in R/R FL (cont.)</a:t>
            </a:r>
            <a:endParaRPr lang="en-US" noProof="0" dirty="0"/>
          </a:p>
        </p:txBody>
      </p:sp>
      <p:sp>
        <p:nvSpPr>
          <p:cNvPr id="5" name="Text Placeholder 4">
            <a:extLst>
              <a:ext uri="{FF2B5EF4-FFF2-40B4-BE49-F238E27FC236}">
                <a16:creationId xmlns:a16="http://schemas.microsoft.com/office/drawing/2014/main" id="{C84A9D5A-5CA9-5145-8BC6-BAFAE0322101}"/>
              </a:ext>
            </a:extLst>
          </p:cNvPr>
          <p:cNvSpPr>
            <a:spLocks noGrp="1"/>
          </p:cNvSpPr>
          <p:nvPr>
            <p:ph type="body" sz="quarter" idx="12"/>
          </p:nvPr>
        </p:nvSpPr>
        <p:spPr>
          <a:xfrm>
            <a:off x="193579" y="6420647"/>
            <a:ext cx="9941824" cy="307777"/>
          </a:xfrm>
        </p:spPr>
        <p:txBody>
          <a:bodyPr/>
          <a:lstStyle/>
          <a:p>
            <a:r>
              <a:rPr lang="en-US" dirty="0">
                <a:latin typeface="News Gothic MT" panose="020B0503020103020203" pitchFamily="34" charset="0"/>
              </a:rPr>
              <a:t>MZL = marginal zone lymphoma; LPL = lymphoplasmacytic lymphoma; WM = Waldenstrom macroglobulinemia; SLL = small lymphocytic lymphoma; N = number.</a:t>
            </a:r>
          </a:p>
          <a:p>
            <a:r>
              <a:rPr lang="en-US" dirty="0">
                <a:latin typeface="News Gothic MT" panose="020B0503020103020203" pitchFamily="34" charset="0"/>
              </a:rPr>
              <a:t>Dreyling et al, 2017.</a:t>
            </a:r>
          </a:p>
        </p:txBody>
      </p:sp>
      <p:sp>
        <p:nvSpPr>
          <p:cNvPr id="7" name="Text Placeholder 6">
            <a:extLst>
              <a:ext uri="{FF2B5EF4-FFF2-40B4-BE49-F238E27FC236}">
                <a16:creationId xmlns:a16="http://schemas.microsoft.com/office/drawing/2014/main" id="{1D1C249C-AAE8-9046-9287-E46503CD72FE}"/>
              </a:ext>
            </a:extLst>
          </p:cNvPr>
          <p:cNvSpPr>
            <a:spLocks noGrp="1"/>
          </p:cNvSpPr>
          <p:nvPr>
            <p:ph type="body" sz="quarter" idx="13"/>
          </p:nvPr>
        </p:nvSpPr>
        <p:spPr/>
        <p:txBody>
          <a:bodyPr/>
          <a:lstStyle/>
          <a:p>
            <a:pPr>
              <a:lnSpc>
                <a:spcPct val="100000"/>
              </a:lnSpc>
            </a:pPr>
            <a:r>
              <a:rPr lang="en-US" dirty="0">
                <a:latin typeface="News Gothic MT" panose="020B0503020103020203" pitchFamily="34" charset="0"/>
              </a:rPr>
              <a:t>CHRONOS-1</a:t>
            </a:r>
          </a:p>
        </p:txBody>
      </p:sp>
      <p:pic>
        <p:nvPicPr>
          <p:cNvPr id="9" name="Picture 8" descr="150204877_Formatting_1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381" y="1516092"/>
            <a:ext cx="8613022" cy="4238842"/>
          </a:xfrm>
          <a:prstGeom prst="rect">
            <a:avLst/>
          </a:prstGeom>
        </p:spPr>
      </p:pic>
    </p:spTree>
    <p:extLst>
      <p:ext uri="{BB962C8B-B14F-4D97-AF65-F5344CB8AC3E}">
        <p14:creationId xmlns:p14="http://schemas.microsoft.com/office/powerpoint/2010/main" val="379573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 Unique to Copanlisib</a:t>
            </a:r>
          </a:p>
        </p:txBody>
      </p:sp>
      <p:sp>
        <p:nvSpPr>
          <p:cNvPr id="3" name="Content Placeholder 2"/>
          <p:cNvSpPr>
            <a:spLocks noGrp="1"/>
          </p:cNvSpPr>
          <p:nvPr>
            <p:ph idx="1"/>
          </p:nvPr>
        </p:nvSpPr>
        <p:spPr/>
        <p:txBody>
          <a:bodyPr>
            <a:normAutofit/>
          </a:bodyPr>
          <a:lstStyle/>
          <a:p>
            <a:pPr>
              <a:lnSpc>
                <a:spcPct val="110000"/>
              </a:lnSpc>
            </a:pPr>
            <a:r>
              <a:rPr lang="en-US" dirty="0"/>
              <a:t>Elevation begins during infusion</a:t>
            </a:r>
          </a:p>
          <a:p>
            <a:pPr lvl="1">
              <a:lnSpc>
                <a:spcPct val="110000"/>
              </a:lnSpc>
            </a:pPr>
            <a:r>
              <a:rPr lang="en-US" dirty="0"/>
              <a:t>Peaks 2 hours post infusion</a:t>
            </a:r>
          </a:p>
          <a:p>
            <a:pPr lvl="1">
              <a:lnSpc>
                <a:spcPct val="110000"/>
              </a:lnSpc>
            </a:pPr>
            <a:r>
              <a:rPr lang="en-US" dirty="0"/>
              <a:t>Remains elevated for 6-8 hours after start of infusion </a:t>
            </a:r>
          </a:p>
          <a:p>
            <a:pPr>
              <a:lnSpc>
                <a:spcPct val="110000"/>
              </a:lnSpc>
            </a:pPr>
            <a:r>
              <a:rPr lang="en-US" dirty="0"/>
              <a:t>Pre- and post-infusion BP checks recommended</a:t>
            </a:r>
          </a:p>
          <a:p>
            <a:pPr lvl="1">
              <a:lnSpc>
                <a:spcPct val="110000"/>
              </a:lnSpc>
            </a:pPr>
            <a:r>
              <a:rPr lang="en-US" dirty="0"/>
              <a:t>Hold if pre-dose BP &gt;150/90; consider dose reduction</a:t>
            </a:r>
          </a:p>
          <a:p>
            <a:pPr>
              <a:lnSpc>
                <a:spcPct val="110000"/>
              </a:lnSpc>
            </a:pPr>
            <a:r>
              <a:rPr lang="en-US" dirty="0"/>
              <a:t>26% will have systolic &gt;160 mmHg or diastolic &gt;100 mmHg</a:t>
            </a:r>
          </a:p>
          <a:p>
            <a:pPr lvl="1">
              <a:lnSpc>
                <a:spcPct val="110000"/>
              </a:lnSpc>
            </a:pPr>
            <a:r>
              <a:rPr lang="en-US" dirty="0"/>
              <a:t>0.9% rate of serious or life-threatening hypertension</a:t>
            </a:r>
          </a:p>
          <a:p>
            <a:pPr>
              <a:lnSpc>
                <a:spcPct val="120000"/>
              </a:lnSpc>
            </a:pPr>
            <a:r>
              <a:rPr lang="en-US" dirty="0"/>
              <a:t>Patients may require anti-hypertensives or changes to existing regimens</a:t>
            </a:r>
          </a:p>
          <a:p>
            <a:pPr>
              <a:lnSpc>
                <a:spcPct val="120000"/>
              </a:lnSpc>
            </a:pPr>
            <a:r>
              <a:rPr lang="en-US" dirty="0"/>
              <a:t>Consider patient monitoring at home</a:t>
            </a:r>
          </a:p>
          <a:p>
            <a:pPr>
              <a:lnSpc>
                <a:spcPct val="110000"/>
              </a:lnSpc>
            </a:pPr>
            <a:endParaRPr lang="en-US" dirty="0"/>
          </a:p>
          <a:p>
            <a:pPr marL="0" indent="0">
              <a:buNone/>
            </a:pPr>
            <a:endParaRPr lang="en-US" dirty="0"/>
          </a:p>
        </p:txBody>
      </p:sp>
      <p:sp>
        <p:nvSpPr>
          <p:cNvPr id="6" name="Text Placeholder 5"/>
          <p:cNvSpPr>
            <a:spLocks noGrp="1"/>
          </p:cNvSpPr>
          <p:nvPr>
            <p:ph type="body" sz="quarter" idx="12"/>
          </p:nvPr>
        </p:nvSpPr>
        <p:spPr/>
        <p:txBody>
          <a:bodyPr/>
          <a:lstStyle/>
          <a:p>
            <a:r>
              <a:rPr lang="en-US" dirty="0"/>
              <a:t>BP = blood pressure.</a:t>
            </a:r>
          </a:p>
          <a:p>
            <a:r>
              <a:rPr lang="en-US" dirty="0"/>
              <a:t>Aliqopa</a:t>
            </a:r>
            <a:r>
              <a:rPr lang="en-US" baseline="30000" dirty="0"/>
              <a:t>®</a:t>
            </a:r>
            <a:r>
              <a:rPr lang="en-US" dirty="0"/>
              <a:t> prescribing information, 2020.</a:t>
            </a:r>
          </a:p>
        </p:txBody>
      </p:sp>
      <p:sp>
        <p:nvSpPr>
          <p:cNvPr id="4" name="Text Placeholder 3">
            <a:extLst>
              <a:ext uri="{FF2B5EF4-FFF2-40B4-BE49-F238E27FC236}">
                <a16:creationId xmlns:a16="http://schemas.microsoft.com/office/drawing/2014/main" id="{9EE6E242-1159-B647-BF3C-D021DA1602CB}"/>
              </a:ext>
            </a:extLst>
          </p:cNvPr>
          <p:cNvSpPr>
            <a:spLocks noGrp="1"/>
          </p:cNvSpPr>
          <p:nvPr>
            <p:ph type="body" sz="quarter" idx="13"/>
          </p:nvPr>
        </p:nvSpPr>
        <p:spPr/>
        <p:txBody>
          <a:bodyPr/>
          <a:lstStyle/>
          <a:p>
            <a:r>
              <a:rPr lang="en-US" dirty="0"/>
              <a:t>Infusion-Related Hypertension</a:t>
            </a:r>
          </a:p>
        </p:txBody>
      </p:sp>
    </p:spTree>
    <p:extLst>
      <p:ext uri="{BB962C8B-B14F-4D97-AF65-F5344CB8AC3E}">
        <p14:creationId xmlns:p14="http://schemas.microsoft.com/office/powerpoint/2010/main" val="2496903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 Unique to Copanlisib</a:t>
            </a:r>
          </a:p>
        </p:txBody>
      </p:sp>
      <p:sp>
        <p:nvSpPr>
          <p:cNvPr id="3" name="Content Placeholder 2"/>
          <p:cNvSpPr>
            <a:spLocks noGrp="1"/>
          </p:cNvSpPr>
          <p:nvPr>
            <p:ph idx="1"/>
          </p:nvPr>
        </p:nvSpPr>
        <p:spPr/>
        <p:txBody>
          <a:bodyPr>
            <a:noAutofit/>
          </a:bodyPr>
          <a:lstStyle/>
          <a:p>
            <a:pPr>
              <a:lnSpc>
                <a:spcPct val="110000"/>
              </a:lnSpc>
            </a:pPr>
            <a:r>
              <a:rPr lang="en-US" dirty="0"/>
              <a:t>Hold if pre-dose fasting glucose </a:t>
            </a:r>
            <a:r>
              <a:rPr lang="en-US" u="sng" dirty="0"/>
              <a:t>&gt;</a:t>
            </a:r>
            <a:r>
              <a:rPr lang="en-US" dirty="0"/>
              <a:t>160 mg/dL or non-fasting </a:t>
            </a:r>
            <a:r>
              <a:rPr lang="en-US" u="sng" dirty="0"/>
              <a:t>&gt;</a:t>
            </a:r>
            <a:r>
              <a:rPr lang="en-US" dirty="0"/>
              <a:t>200 mg/dL; consider dose reduction</a:t>
            </a:r>
          </a:p>
          <a:p>
            <a:pPr lvl="1">
              <a:lnSpc>
                <a:spcPct val="110000"/>
              </a:lnSpc>
            </a:pPr>
            <a:r>
              <a:rPr lang="en-US" dirty="0"/>
              <a:t>Glucose peaks 5-8 hours post infusion</a:t>
            </a:r>
          </a:p>
          <a:p>
            <a:pPr lvl="1">
              <a:lnSpc>
                <a:spcPct val="110000"/>
              </a:lnSpc>
            </a:pPr>
            <a:r>
              <a:rPr lang="en-US" dirty="0"/>
              <a:t>Most return to baseline; 17.7% remain elevated 1 day after infusion</a:t>
            </a:r>
          </a:p>
          <a:p>
            <a:pPr>
              <a:lnSpc>
                <a:spcPct val="110000"/>
              </a:lnSpc>
            </a:pPr>
            <a:r>
              <a:rPr lang="en-US" dirty="0"/>
              <a:t>41% with blood glucose </a:t>
            </a:r>
            <a:r>
              <a:rPr lang="en-US" u="sng" dirty="0"/>
              <a:t>&gt;</a:t>
            </a:r>
            <a:r>
              <a:rPr lang="en-US" dirty="0"/>
              <a:t>250 mg/dL</a:t>
            </a:r>
          </a:p>
          <a:p>
            <a:pPr lvl="1">
              <a:lnSpc>
                <a:spcPct val="110000"/>
              </a:lnSpc>
            </a:pPr>
            <a:r>
              <a:rPr lang="en-US" dirty="0"/>
              <a:t>2.8% with serious or life-threatening hyperglycemia</a:t>
            </a:r>
          </a:p>
          <a:p>
            <a:pPr>
              <a:lnSpc>
                <a:spcPct val="110000"/>
              </a:lnSpc>
            </a:pPr>
            <a:r>
              <a:rPr lang="en-US" dirty="0"/>
              <a:t>10% of patients with baseline normal hemoglobin A1c developed abnormal levels</a:t>
            </a:r>
          </a:p>
          <a:p>
            <a:pPr>
              <a:lnSpc>
                <a:spcPct val="110000"/>
              </a:lnSpc>
            </a:pPr>
            <a:r>
              <a:rPr lang="en-US" dirty="0"/>
              <a:t>Patients with diabetes should monitor glucose closely </a:t>
            </a:r>
          </a:p>
        </p:txBody>
      </p:sp>
      <p:sp>
        <p:nvSpPr>
          <p:cNvPr id="7" name="Text Placeholder 5"/>
          <p:cNvSpPr>
            <a:spLocks noGrp="1"/>
          </p:cNvSpPr>
          <p:nvPr>
            <p:ph type="body" sz="quarter" idx="12"/>
          </p:nvPr>
        </p:nvSpPr>
        <p:spPr/>
        <p:txBody>
          <a:bodyPr/>
          <a:lstStyle/>
          <a:p>
            <a:r>
              <a:rPr lang="en-US" dirty="0"/>
              <a:t>Aliqopa</a:t>
            </a:r>
            <a:r>
              <a:rPr lang="en-US" baseline="30000" dirty="0"/>
              <a:t>®</a:t>
            </a:r>
            <a:r>
              <a:rPr lang="en-US" dirty="0"/>
              <a:t> prescribing information, 2020.</a:t>
            </a:r>
          </a:p>
        </p:txBody>
      </p:sp>
      <p:sp>
        <p:nvSpPr>
          <p:cNvPr id="4" name="Text Placeholder 3">
            <a:extLst>
              <a:ext uri="{FF2B5EF4-FFF2-40B4-BE49-F238E27FC236}">
                <a16:creationId xmlns:a16="http://schemas.microsoft.com/office/drawing/2014/main" id="{D4894414-1C2A-1C47-8AC7-B358C942067B}"/>
              </a:ext>
            </a:extLst>
          </p:cNvPr>
          <p:cNvSpPr>
            <a:spLocks noGrp="1"/>
          </p:cNvSpPr>
          <p:nvPr>
            <p:ph type="body" sz="quarter" idx="13"/>
          </p:nvPr>
        </p:nvSpPr>
        <p:spPr/>
        <p:txBody>
          <a:bodyPr/>
          <a:lstStyle/>
          <a:p>
            <a:r>
              <a:rPr lang="en-US" dirty="0"/>
              <a:t>Infusion-Related Hyperglycemia</a:t>
            </a:r>
          </a:p>
        </p:txBody>
      </p:sp>
    </p:spTree>
    <p:extLst>
      <p:ext uri="{BB962C8B-B14F-4D97-AF65-F5344CB8AC3E}">
        <p14:creationId xmlns:p14="http://schemas.microsoft.com/office/powerpoint/2010/main" val="292716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C621D-AD3D-451E-BCE1-9F916B7B2490}"/>
              </a:ext>
            </a:extLst>
          </p:cNvPr>
          <p:cNvSpPr>
            <a:spLocks noGrp="1"/>
          </p:cNvSpPr>
          <p:nvPr>
            <p:ph type="title"/>
          </p:nvPr>
        </p:nvSpPr>
        <p:spPr/>
        <p:txBody>
          <a:bodyPr>
            <a:normAutofit/>
          </a:bodyPr>
          <a:lstStyle/>
          <a:p>
            <a:r>
              <a:rPr lang="en-US" dirty="0"/>
              <a:t>PI3K Inhibitors</a:t>
            </a:r>
          </a:p>
        </p:txBody>
      </p:sp>
      <p:sp>
        <p:nvSpPr>
          <p:cNvPr id="2" name="Text Placeholder 1">
            <a:extLst>
              <a:ext uri="{FF2B5EF4-FFF2-40B4-BE49-F238E27FC236}">
                <a16:creationId xmlns:a16="http://schemas.microsoft.com/office/drawing/2014/main" id="{345C7863-3C46-D543-B910-FECBE82F1331}"/>
              </a:ext>
            </a:extLst>
          </p:cNvPr>
          <p:cNvSpPr>
            <a:spLocks noGrp="1"/>
          </p:cNvSpPr>
          <p:nvPr>
            <p:ph type="body" sz="quarter" idx="12"/>
          </p:nvPr>
        </p:nvSpPr>
        <p:spPr>
          <a:xfrm>
            <a:off x="193579" y="6421193"/>
            <a:ext cx="7338547" cy="307777"/>
          </a:xfrm>
        </p:spPr>
        <p:txBody>
          <a:bodyPr/>
          <a:lstStyle/>
          <a:p>
            <a:r>
              <a:rPr lang="en-US" dirty="0"/>
              <a:t>d = day.</a:t>
            </a:r>
          </a:p>
          <a:p>
            <a:r>
              <a:rPr lang="en-US" dirty="0"/>
              <a:t>Aliqopa</a:t>
            </a:r>
            <a:r>
              <a:rPr lang="en-US" baseline="30000" dirty="0"/>
              <a:t>®</a:t>
            </a:r>
            <a:r>
              <a:rPr lang="en-US" dirty="0"/>
              <a:t> prescribing information, 2020; Copiktra</a:t>
            </a:r>
            <a:r>
              <a:rPr lang="en-US" baseline="30000" dirty="0"/>
              <a:t>® </a:t>
            </a:r>
            <a:r>
              <a:rPr lang="en-US" dirty="0"/>
              <a:t>prescribing information, 2019; Zydelig</a:t>
            </a:r>
            <a:r>
              <a:rPr lang="en-US" baseline="30000" dirty="0"/>
              <a:t>®</a:t>
            </a:r>
            <a:r>
              <a:rPr lang="en-US" dirty="0"/>
              <a:t> prescribing information, 2018. </a:t>
            </a:r>
          </a:p>
        </p:txBody>
      </p:sp>
      <p:graphicFrame>
        <p:nvGraphicFramePr>
          <p:cNvPr id="4" name="Content Placeholder 3">
            <a:extLst>
              <a:ext uri="{FF2B5EF4-FFF2-40B4-BE49-F238E27FC236}">
                <a16:creationId xmlns:a16="http://schemas.microsoft.com/office/drawing/2014/main" id="{2F5B0AB2-6278-4B36-87A3-1D2471E108B0}"/>
              </a:ext>
            </a:extLst>
          </p:cNvPr>
          <p:cNvGraphicFramePr>
            <a:graphicFrameLocks noGrp="1"/>
          </p:cNvGraphicFramePr>
          <p:nvPr>
            <p:ph idx="1"/>
            <p:extLst>
              <p:ext uri="{D42A27DB-BD31-4B8C-83A1-F6EECF244321}">
                <p14:modId xmlns:p14="http://schemas.microsoft.com/office/powerpoint/2010/main" val="2821618771"/>
              </p:ext>
            </p:extLst>
          </p:nvPr>
        </p:nvGraphicFramePr>
        <p:xfrm>
          <a:off x="609046" y="1037813"/>
          <a:ext cx="10973354" cy="4587005"/>
        </p:xfrm>
        <a:graphic>
          <a:graphicData uri="http://schemas.openxmlformats.org/drawingml/2006/table">
            <a:tbl>
              <a:tblPr firstRow="1" bandRow="1">
                <a:tableStyleId>{5C22544A-7EE6-4342-B048-85BDC9FD1C3A}</a:tableStyleId>
              </a:tblPr>
              <a:tblGrid>
                <a:gridCol w="1694767">
                  <a:extLst>
                    <a:ext uri="{9D8B030D-6E8A-4147-A177-3AD203B41FA5}">
                      <a16:colId xmlns:a16="http://schemas.microsoft.com/office/drawing/2014/main" val="1142329205"/>
                    </a:ext>
                  </a:extLst>
                </a:gridCol>
                <a:gridCol w="3586177">
                  <a:extLst>
                    <a:ext uri="{9D8B030D-6E8A-4147-A177-3AD203B41FA5}">
                      <a16:colId xmlns:a16="http://schemas.microsoft.com/office/drawing/2014/main" val="526445741"/>
                    </a:ext>
                  </a:extLst>
                </a:gridCol>
                <a:gridCol w="2753728">
                  <a:extLst>
                    <a:ext uri="{9D8B030D-6E8A-4147-A177-3AD203B41FA5}">
                      <a16:colId xmlns:a16="http://schemas.microsoft.com/office/drawing/2014/main" val="1425671718"/>
                    </a:ext>
                  </a:extLst>
                </a:gridCol>
                <a:gridCol w="2938682">
                  <a:extLst>
                    <a:ext uri="{9D8B030D-6E8A-4147-A177-3AD203B41FA5}">
                      <a16:colId xmlns:a16="http://schemas.microsoft.com/office/drawing/2014/main" val="1053167705"/>
                    </a:ext>
                  </a:extLst>
                </a:gridCol>
              </a:tblGrid>
              <a:tr h="382260">
                <a:tc>
                  <a:txBody>
                    <a:bodyPr/>
                    <a:lstStyle/>
                    <a:p>
                      <a:endParaRPr lang="en-US" sz="1500" dirty="0">
                        <a:latin typeface="News Gothic MT" panose="020B0503020103020203" pitchFamily="34" charset="0"/>
                      </a:endParaRPr>
                    </a:p>
                  </a:txBody>
                  <a:tcPr marL="101558" marR="101558" marT="34291" marB="34291" anchor="ctr" anchorCtr="1"/>
                </a:tc>
                <a:tc>
                  <a:txBody>
                    <a:bodyPr/>
                    <a:lstStyle/>
                    <a:p>
                      <a:pPr algn="ctr"/>
                      <a:r>
                        <a:rPr lang="en-US" sz="1500" dirty="0">
                          <a:latin typeface="News Gothic MT" panose="020B0503020103020203" pitchFamily="34" charset="0"/>
                        </a:rPr>
                        <a:t>Idelalisib</a:t>
                      </a:r>
                    </a:p>
                  </a:txBody>
                  <a:tcPr marL="101558" marR="101558" marT="34291" marB="34291" anchor="ctr" anchorCtr="1"/>
                </a:tc>
                <a:tc>
                  <a:txBody>
                    <a:bodyPr/>
                    <a:lstStyle/>
                    <a:p>
                      <a:pPr algn="ctr"/>
                      <a:r>
                        <a:rPr lang="en-US" sz="1500" dirty="0">
                          <a:latin typeface="News Gothic MT" panose="020B0503020103020203" pitchFamily="34" charset="0"/>
                        </a:rPr>
                        <a:t>Duvelisib</a:t>
                      </a:r>
                    </a:p>
                  </a:txBody>
                  <a:tcPr marL="101558" marR="101558" marT="34291" marB="34291" anchor="ctr" anchorCtr="1"/>
                </a:tc>
                <a:tc>
                  <a:txBody>
                    <a:bodyPr/>
                    <a:lstStyle/>
                    <a:p>
                      <a:pPr algn="ctr"/>
                      <a:r>
                        <a:rPr lang="en-US" sz="1500" dirty="0">
                          <a:latin typeface="News Gothic MT" panose="020B0503020103020203" pitchFamily="34" charset="0"/>
                        </a:rPr>
                        <a:t>Copanlisib</a:t>
                      </a:r>
                    </a:p>
                  </a:txBody>
                  <a:tcPr marL="101558" marR="101558" marT="34291" marB="34291" anchor="ctr" anchorCtr="1"/>
                </a:tc>
                <a:extLst>
                  <a:ext uri="{0D108BD9-81ED-4DB2-BD59-A6C34878D82A}">
                    <a16:rowId xmlns:a16="http://schemas.microsoft.com/office/drawing/2014/main" val="4166033936"/>
                  </a:ext>
                </a:extLst>
              </a:tr>
              <a:tr h="415705">
                <a:tc>
                  <a:txBody>
                    <a:bodyPr/>
                    <a:lstStyle/>
                    <a:p>
                      <a:pPr marL="0" algn="l" defTabSz="457178" rtl="0" eaLnBrk="1" latinLnBrk="0" hangingPunct="1"/>
                      <a:r>
                        <a:rPr lang="en-US" sz="1500" b="1" kern="1200" dirty="0">
                          <a:solidFill>
                            <a:schemeClr val="lt1"/>
                          </a:solidFill>
                          <a:latin typeface="News Gothic MT" panose="020B0503020103020203" pitchFamily="34" charset="0"/>
                          <a:ea typeface="+mn-ea"/>
                          <a:cs typeface="+mn-cs"/>
                        </a:rPr>
                        <a:t>Dose</a:t>
                      </a:r>
                    </a:p>
                  </a:txBody>
                  <a:tcPr marL="101558" marR="101558" marT="34291" marB="34291" anchor="ctr">
                    <a:solidFill>
                      <a:srgbClr val="6C9F4D"/>
                    </a:solidFill>
                  </a:tcPr>
                </a:tc>
                <a:tc>
                  <a:txBody>
                    <a:bodyPr/>
                    <a:lstStyle/>
                    <a:p>
                      <a:pPr algn="ctr"/>
                      <a:r>
                        <a:rPr lang="en-US" sz="1500" dirty="0">
                          <a:latin typeface="News Gothic MT" panose="020B0503020103020203" pitchFamily="34" charset="0"/>
                        </a:rPr>
                        <a:t>150 mg orally twice daily</a:t>
                      </a:r>
                    </a:p>
                  </a:txBody>
                  <a:tcPr marL="101558" marR="101558" marT="34291" marB="34291" anchor="ctr" anchorCtr="1"/>
                </a:tc>
                <a:tc>
                  <a:txBody>
                    <a:bodyPr/>
                    <a:lstStyle/>
                    <a:p>
                      <a:pPr algn="ctr"/>
                      <a:r>
                        <a:rPr lang="en-US" sz="1500" dirty="0">
                          <a:latin typeface="News Gothic MT" panose="020B0503020103020203" pitchFamily="34" charset="0"/>
                        </a:rPr>
                        <a:t>25 mg orally twice daily</a:t>
                      </a:r>
                    </a:p>
                  </a:txBody>
                  <a:tcPr marL="101558" marR="101558" marT="34291" marB="34291" anchor="ctr" anchorCtr="1"/>
                </a:tc>
                <a:tc>
                  <a:txBody>
                    <a:bodyPr/>
                    <a:lstStyle/>
                    <a:p>
                      <a:pPr algn="ctr"/>
                      <a:r>
                        <a:rPr lang="en-US" sz="1500" dirty="0">
                          <a:latin typeface="News Gothic MT" panose="020B0503020103020203" pitchFamily="34" charset="0"/>
                        </a:rPr>
                        <a:t>60 mg infusion on d1, 8, 15 in 28-day cycle</a:t>
                      </a:r>
                    </a:p>
                  </a:txBody>
                  <a:tcPr marL="101558" marR="101558" marT="34291" marB="34291" anchor="ctr" anchorCtr="1"/>
                </a:tc>
                <a:extLst>
                  <a:ext uri="{0D108BD9-81ED-4DB2-BD59-A6C34878D82A}">
                    <a16:rowId xmlns:a16="http://schemas.microsoft.com/office/drawing/2014/main" val="2035573209"/>
                  </a:ext>
                </a:extLst>
              </a:tr>
              <a:tr h="592890">
                <a:tc>
                  <a:txBody>
                    <a:bodyPr/>
                    <a:lstStyle/>
                    <a:p>
                      <a:pPr marL="0" algn="l" defTabSz="457178" rtl="0" eaLnBrk="1" latinLnBrk="0" hangingPunct="1"/>
                      <a:r>
                        <a:rPr lang="en-US" sz="1500" b="1" kern="1200" dirty="0">
                          <a:solidFill>
                            <a:schemeClr val="lt1"/>
                          </a:solidFill>
                          <a:latin typeface="News Gothic MT" panose="020B0503020103020203" pitchFamily="34" charset="0"/>
                          <a:ea typeface="+mn-ea"/>
                          <a:cs typeface="+mn-cs"/>
                        </a:rPr>
                        <a:t>Dosage form</a:t>
                      </a:r>
                    </a:p>
                  </a:txBody>
                  <a:tcPr marL="101558" marR="101558" marT="34291" marB="34291" anchor="ctr">
                    <a:solidFill>
                      <a:srgbClr val="6C9F4D"/>
                    </a:solidFill>
                  </a:tcPr>
                </a:tc>
                <a:tc>
                  <a:txBody>
                    <a:bodyPr/>
                    <a:lstStyle/>
                    <a:p>
                      <a:pPr algn="ctr"/>
                      <a:r>
                        <a:rPr lang="en-US" sz="1500" dirty="0">
                          <a:latin typeface="News Gothic MT" panose="020B0503020103020203" pitchFamily="34" charset="0"/>
                        </a:rPr>
                        <a:t>Tablets: 150 mg, 100 mg</a:t>
                      </a:r>
                    </a:p>
                  </a:txBody>
                  <a:tcPr marL="101558" marR="101558" marT="34291" marB="34291" anchor="ctr" anchorCtr="1"/>
                </a:tc>
                <a:tc>
                  <a:txBody>
                    <a:bodyPr/>
                    <a:lstStyle/>
                    <a:p>
                      <a:pPr algn="ctr"/>
                      <a:r>
                        <a:rPr lang="en-US" sz="1500" dirty="0">
                          <a:latin typeface="News Gothic MT" panose="020B0503020103020203" pitchFamily="34" charset="0"/>
                        </a:rPr>
                        <a:t>Capsules: 25 mg, 15 mg</a:t>
                      </a:r>
                    </a:p>
                  </a:txBody>
                  <a:tcPr marL="101558" marR="101558" marT="34291" marB="34291" anchor="ctr" anchorCtr="1"/>
                </a:tc>
                <a:tc>
                  <a:txBody>
                    <a:bodyPr/>
                    <a:lstStyle/>
                    <a:p>
                      <a:pPr algn="ctr"/>
                      <a:r>
                        <a:rPr lang="en-US" sz="1500" dirty="0">
                          <a:latin typeface="News Gothic MT" panose="020B0503020103020203" pitchFamily="34" charset="0"/>
                        </a:rPr>
                        <a:t>For injection as lyophilized solid in single-dose vial for reconstitution</a:t>
                      </a:r>
                    </a:p>
                  </a:txBody>
                  <a:tcPr marL="101558" marR="101558" marT="34291" marB="34291" anchor="ctr" anchorCtr="1"/>
                </a:tc>
                <a:extLst>
                  <a:ext uri="{0D108BD9-81ED-4DB2-BD59-A6C34878D82A}">
                    <a16:rowId xmlns:a16="http://schemas.microsoft.com/office/drawing/2014/main" val="3667068877"/>
                  </a:ext>
                </a:extLst>
              </a:tr>
              <a:tr h="1478815">
                <a:tc>
                  <a:txBody>
                    <a:bodyPr/>
                    <a:lstStyle/>
                    <a:p>
                      <a:pPr marL="0" algn="l" defTabSz="457178" rtl="0" eaLnBrk="1" latinLnBrk="0" hangingPunct="1"/>
                      <a:r>
                        <a:rPr lang="en-US" sz="1500" b="1" kern="1200" dirty="0">
                          <a:solidFill>
                            <a:schemeClr val="lt1"/>
                          </a:solidFill>
                          <a:latin typeface="News Gothic MT" panose="020B0503020103020203" pitchFamily="34" charset="0"/>
                          <a:ea typeface="+mn-ea"/>
                          <a:cs typeface="+mn-cs"/>
                        </a:rPr>
                        <a:t>Most common adverse events (&gt;20%)</a:t>
                      </a:r>
                    </a:p>
                  </a:txBody>
                  <a:tcPr marL="101558" marR="101558" marT="34291" marB="34291" anchor="ctr">
                    <a:solidFill>
                      <a:srgbClr val="6C9F4D"/>
                    </a:solidFill>
                  </a:tcPr>
                </a:tc>
                <a:tc>
                  <a:txBody>
                    <a:bodyPr/>
                    <a:lstStyle/>
                    <a:p>
                      <a:pPr algn="ctr"/>
                      <a:r>
                        <a:rPr lang="en-US" sz="1500" dirty="0">
                          <a:latin typeface="News Gothic MT" panose="020B0503020103020203" pitchFamily="34" charset="0"/>
                        </a:rPr>
                        <a:t>Diarrhea, fatigue, nausea, cough, pyrexia, abdominal pain, pneumonia, rash</a:t>
                      </a:r>
                    </a:p>
                  </a:txBody>
                  <a:tcPr marL="101558" marR="101558" marT="34291" marB="34291" anchor="ctr" anchorCtr="1"/>
                </a:tc>
                <a:tc>
                  <a:txBody>
                    <a:bodyPr/>
                    <a:lstStyle/>
                    <a:p>
                      <a:pPr algn="ctr"/>
                      <a:r>
                        <a:rPr lang="en-US" sz="1500" dirty="0">
                          <a:latin typeface="News Gothic MT" panose="020B0503020103020203" pitchFamily="34" charset="0"/>
                        </a:rPr>
                        <a:t>Diarrhea or colitis, neutropenia, rash, fatigue, pyrexia, cough, nausea, upper respiratory infection, pneumonia, musculoskeletal pain, anemia</a:t>
                      </a:r>
                    </a:p>
                  </a:txBody>
                  <a:tcPr marL="101558" marR="101558" marT="34291" marB="34291" anchor="ctr" anchorCtr="1"/>
                </a:tc>
                <a:tc>
                  <a:txBody>
                    <a:bodyPr/>
                    <a:lstStyle/>
                    <a:p>
                      <a:pPr algn="ctr"/>
                      <a:r>
                        <a:rPr lang="en-US" sz="1500" dirty="0">
                          <a:latin typeface="News Gothic MT" panose="020B0503020103020203" pitchFamily="34" charset="0"/>
                        </a:rPr>
                        <a:t>Hyperglycemia, diarrhea, decreased general strength and energy, hypertension, leukopenia, neutropenia, nausea, lower respiratory tract infection, thrombocytopenia</a:t>
                      </a:r>
                    </a:p>
                  </a:txBody>
                  <a:tcPr marL="101558" marR="101558" marT="34291" marB="34291" anchor="ctr" anchorCtr="1"/>
                </a:tc>
                <a:extLst>
                  <a:ext uri="{0D108BD9-81ED-4DB2-BD59-A6C34878D82A}">
                    <a16:rowId xmlns:a16="http://schemas.microsoft.com/office/drawing/2014/main" val="1850635131"/>
                  </a:ext>
                </a:extLst>
              </a:tr>
              <a:tr h="1124445">
                <a:tc>
                  <a:txBody>
                    <a:bodyPr/>
                    <a:lstStyle/>
                    <a:p>
                      <a:pPr marL="0" algn="l" defTabSz="457178" rtl="0" eaLnBrk="1" latinLnBrk="0" hangingPunct="1"/>
                      <a:r>
                        <a:rPr lang="en-US" sz="1500" b="1" kern="1200" dirty="0">
                          <a:solidFill>
                            <a:schemeClr val="lt1"/>
                          </a:solidFill>
                          <a:latin typeface="News Gothic MT" panose="020B0503020103020203" pitchFamily="34" charset="0"/>
                          <a:ea typeface="+mn-ea"/>
                          <a:cs typeface="+mn-cs"/>
                        </a:rPr>
                        <a:t>Warnings/ precautions</a:t>
                      </a:r>
                    </a:p>
                  </a:txBody>
                  <a:tcPr marL="101558" marR="101558" marT="34291" marB="34291" anchor="ctr">
                    <a:solidFill>
                      <a:srgbClr val="6C9F4D"/>
                    </a:solidFill>
                  </a:tcPr>
                </a:tc>
                <a:tc>
                  <a:txBody>
                    <a:bodyPr/>
                    <a:lstStyle/>
                    <a:p>
                      <a:pPr algn="ctr"/>
                      <a:r>
                        <a:rPr lang="en-US" sz="1500" dirty="0">
                          <a:latin typeface="News Gothic MT" panose="020B0503020103020203" pitchFamily="34" charset="0"/>
                        </a:rPr>
                        <a:t>Severe cutaneous reactions, anaphylaxis, neutropenia, embryo-fetal toxicity</a:t>
                      </a:r>
                    </a:p>
                  </a:txBody>
                  <a:tcPr marL="101558" marR="101558" marT="34291" marB="34291" anchor="ctr" anchorCtr="1"/>
                </a:tc>
                <a:tc>
                  <a:txBody>
                    <a:bodyPr/>
                    <a:lstStyle/>
                    <a:p>
                      <a:pPr algn="ctr"/>
                      <a:r>
                        <a:rPr lang="en-US" sz="1500" dirty="0">
                          <a:latin typeface="News Gothic MT" panose="020B0503020103020203" pitchFamily="34" charset="0"/>
                        </a:rPr>
                        <a:t>Hepatotoxicity, neutropenia, embryo-fetal toxicity</a:t>
                      </a:r>
                    </a:p>
                  </a:txBody>
                  <a:tcPr marL="101558" marR="101558" marT="34291" marB="34291" anchor="ctr" anchorCtr="1"/>
                </a:tc>
                <a:tc>
                  <a:txBody>
                    <a:bodyPr/>
                    <a:lstStyle/>
                    <a:p>
                      <a:pPr algn="ctr"/>
                      <a:r>
                        <a:rPr lang="en-US" sz="1500" dirty="0">
                          <a:latin typeface="News Gothic MT" panose="020B0503020103020203" pitchFamily="34" charset="0"/>
                        </a:rPr>
                        <a:t>Infections, hyperglycemia, hypertension, noninfectious pneumonitis, neutropenia, severe cutaneous reactions, embryo-fetal toxicity</a:t>
                      </a:r>
                    </a:p>
                  </a:txBody>
                  <a:tcPr marL="101558" marR="101558" marT="34291" marB="34291" anchor="ctr" anchorCtr="1"/>
                </a:tc>
                <a:extLst>
                  <a:ext uri="{0D108BD9-81ED-4DB2-BD59-A6C34878D82A}">
                    <a16:rowId xmlns:a16="http://schemas.microsoft.com/office/drawing/2014/main" val="2957617666"/>
                  </a:ext>
                </a:extLst>
              </a:tr>
              <a:tr h="592890">
                <a:tc>
                  <a:txBody>
                    <a:bodyPr/>
                    <a:lstStyle/>
                    <a:p>
                      <a:pPr marL="0" algn="l" defTabSz="457178" rtl="0" eaLnBrk="1" latinLnBrk="0" hangingPunct="1"/>
                      <a:r>
                        <a:rPr lang="en-US" sz="1500" b="1" kern="1200" dirty="0">
                          <a:solidFill>
                            <a:schemeClr val="lt1"/>
                          </a:solidFill>
                          <a:latin typeface="News Gothic MT" panose="020B0503020103020203" pitchFamily="34" charset="0"/>
                          <a:ea typeface="+mn-ea"/>
                          <a:cs typeface="+mn-cs"/>
                        </a:rPr>
                        <a:t>Drug interactions </a:t>
                      </a:r>
                    </a:p>
                  </a:txBody>
                  <a:tcPr marL="101558" marR="101558" marT="34291" marB="34291" anchor="ctr">
                    <a:solidFill>
                      <a:srgbClr val="6C9F4D"/>
                    </a:solidFill>
                  </a:tcPr>
                </a:tc>
                <a:tc>
                  <a:txBody>
                    <a:bodyPr/>
                    <a:lstStyle/>
                    <a:p>
                      <a:pPr algn="ctr"/>
                      <a:r>
                        <a:rPr lang="en-US" sz="1500" dirty="0">
                          <a:latin typeface="News Gothic MT" panose="020B0503020103020203" pitchFamily="34" charset="0"/>
                        </a:rPr>
                        <a:t>Strong CYP3A inhibitors and inducers, CYP3A substrates</a:t>
                      </a:r>
                    </a:p>
                  </a:txBody>
                  <a:tcPr marL="101558" marR="101558" marT="34291" marB="34291" anchor="ctr" anchorCtr="1"/>
                </a:tc>
                <a:tc>
                  <a:txBody>
                    <a:bodyPr/>
                    <a:lstStyle/>
                    <a:p>
                      <a:pPr algn="ctr"/>
                      <a:r>
                        <a:rPr lang="en-US" sz="1500" dirty="0">
                          <a:latin typeface="News Gothic MT" panose="020B0503020103020203" pitchFamily="34" charset="0"/>
                        </a:rPr>
                        <a:t>CYP3A inhibitors or inducers, CYP3A substrates</a:t>
                      </a:r>
                    </a:p>
                  </a:txBody>
                  <a:tcPr marL="101558" marR="101558" marT="34291" marB="34291" anchor="ctr" anchorCtr="1"/>
                </a:tc>
                <a:tc>
                  <a:txBody>
                    <a:bodyPr/>
                    <a:lstStyle/>
                    <a:p>
                      <a:pPr algn="ctr"/>
                      <a:r>
                        <a:rPr lang="en-US" sz="1500" dirty="0">
                          <a:latin typeface="News Gothic MT" panose="020B0503020103020203" pitchFamily="34" charset="0"/>
                        </a:rPr>
                        <a:t>CYP3A inhibitors or inducers</a:t>
                      </a:r>
                    </a:p>
                  </a:txBody>
                  <a:tcPr marL="101558" marR="101558" marT="34291" marB="34291" anchor="ctr" anchorCtr="1"/>
                </a:tc>
                <a:extLst>
                  <a:ext uri="{0D108BD9-81ED-4DB2-BD59-A6C34878D82A}">
                    <a16:rowId xmlns:a16="http://schemas.microsoft.com/office/drawing/2014/main" val="126484969"/>
                  </a:ext>
                </a:extLst>
              </a:tr>
            </a:tbl>
          </a:graphicData>
        </a:graphic>
      </p:graphicFrame>
    </p:spTree>
    <p:extLst>
      <p:ext uri="{BB962C8B-B14F-4D97-AF65-F5344CB8AC3E}">
        <p14:creationId xmlns:p14="http://schemas.microsoft.com/office/powerpoint/2010/main" val="58453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Unique Adverse Events with PI3K Inhibitors </a:t>
            </a:r>
          </a:p>
        </p:txBody>
      </p:sp>
      <p:sp>
        <p:nvSpPr>
          <p:cNvPr id="2" name="Text Placeholder 1">
            <a:extLst>
              <a:ext uri="{FF2B5EF4-FFF2-40B4-BE49-F238E27FC236}">
                <a16:creationId xmlns:a16="http://schemas.microsoft.com/office/drawing/2014/main" id="{9B1157C3-685C-9B40-9329-CA1C176DEDC3}"/>
              </a:ext>
            </a:extLst>
          </p:cNvPr>
          <p:cNvSpPr>
            <a:spLocks noGrp="1"/>
          </p:cNvSpPr>
          <p:nvPr>
            <p:ph type="body" sz="quarter" idx="12"/>
          </p:nvPr>
        </p:nvSpPr>
        <p:spPr>
          <a:xfrm>
            <a:off x="193578" y="6421193"/>
            <a:ext cx="7338547" cy="307777"/>
          </a:xfrm>
        </p:spPr>
        <p:txBody>
          <a:bodyPr/>
          <a:lstStyle/>
          <a:p>
            <a:r>
              <a:rPr lang="en-US" dirty="0"/>
              <a:t>ALT = alanine aminotransferase; AST = aspartate aminotransferase; ULN = upper limit of normal. </a:t>
            </a:r>
          </a:p>
          <a:p>
            <a:r>
              <a:rPr lang="en-US" dirty="0"/>
              <a:t>Aliqopa</a:t>
            </a:r>
            <a:r>
              <a:rPr lang="en-US" baseline="30000" dirty="0"/>
              <a:t>®</a:t>
            </a:r>
            <a:r>
              <a:rPr lang="en-US" dirty="0"/>
              <a:t> prescribing information, 2020; Copiktra</a:t>
            </a:r>
            <a:r>
              <a:rPr lang="en-US" baseline="30000" dirty="0"/>
              <a:t>® </a:t>
            </a:r>
            <a:r>
              <a:rPr lang="en-US" dirty="0"/>
              <a:t>prescribing information, 2019; Zydelig</a:t>
            </a:r>
            <a:r>
              <a:rPr lang="en-US" baseline="30000" dirty="0"/>
              <a:t>®</a:t>
            </a:r>
            <a:r>
              <a:rPr lang="en-US" dirty="0"/>
              <a:t> prescribing information, 2018.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5845021"/>
              </p:ext>
            </p:extLst>
          </p:nvPr>
        </p:nvGraphicFramePr>
        <p:xfrm>
          <a:off x="609600" y="1004408"/>
          <a:ext cx="10971722" cy="4849184"/>
        </p:xfrm>
        <a:graphic>
          <a:graphicData uri="http://schemas.openxmlformats.org/drawingml/2006/table">
            <a:tbl>
              <a:tblPr firstRow="1" bandRow="1">
                <a:tableStyleId>{5C22544A-7EE6-4342-B048-85BDC9FD1C3A}</a:tableStyleId>
              </a:tblPr>
              <a:tblGrid>
                <a:gridCol w="1599210">
                  <a:extLst>
                    <a:ext uri="{9D8B030D-6E8A-4147-A177-3AD203B41FA5}">
                      <a16:colId xmlns:a16="http://schemas.microsoft.com/office/drawing/2014/main" val="20000"/>
                    </a:ext>
                  </a:extLst>
                </a:gridCol>
                <a:gridCol w="1947554">
                  <a:extLst>
                    <a:ext uri="{9D8B030D-6E8A-4147-A177-3AD203B41FA5}">
                      <a16:colId xmlns:a16="http://schemas.microsoft.com/office/drawing/2014/main" val="20001"/>
                    </a:ext>
                  </a:extLst>
                </a:gridCol>
                <a:gridCol w="3930361">
                  <a:extLst>
                    <a:ext uri="{9D8B030D-6E8A-4147-A177-3AD203B41FA5}">
                      <a16:colId xmlns:a16="http://schemas.microsoft.com/office/drawing/2014/main" val="20002"/>
                    </a:ext>
                  </a:extLst>
                </a:gridCol>
                <a:gridCol w="3494597">
                  <a:extLst>
                    <a:ext uri="{9D8B030D-6E8A-4147-A177-3AD203B41FA5}">
                      <a16:colId xmlns:a16="http://schemas.microsoft.com/office/drawing/2014/main" val="20003"/>
                    </a:ext>
                  </a:extLst>
                </a:gridCol>
              </a:tblGrid>
              <a:tr h="350602">
                <a:tc>
                  <a:txBody>
                    <a:bodyPr/>
                    <a:lstStyle/>
                    <a:p>
                      <a:r>
                        <a:rPr lang="en-US" sz="1500" dirty="0">
                          <a:latin typeface="News Gothic MT" panose="020B0503020103020203" pitchFamily="34" charset="0"/>
                        </a:rPr>
                        <a:t>Adverse Event</a:t>
                      </a:r>
                    </a:p>
                  </a:txBody>
                  <a:tcPr marL="101743" marR="101743" marT="34291" marB="34291" anchor="ctr"/>
                </a:tc>
                <a:tc>
                  <a:txBody>
                    <a:bodyPr/>
                    <a:lstStyle/>
                    <a:p>
                      <a:pPr algn="ctr"/>
                      <a:r>
                        <a:rPr lang="en-US" sz="1500" dirty="0">
                          <a:latin typeface="News Gothic MT" panose="020B0503020103020203" pitchFamily="34" charset="0"/>
                        </a:rPr>
                        <a:t>Incidence</a:t>
                      </a:r>
                    </a:p>
                  </a:txBody>
                  <a:tcPr marL="101743" marR="101743" marT="34291" marB="34291" anchor="ctr"/>
                </a:tc>
                <a:tc>
                  <a:txBody>
                    <a:bodyPr/>
                    <a:lstStyle/>
                    <a:p>
                      <a:pPr algn="ctr"/>
                      <a:r>
                        <a:rPr lang="en-US" sz="1500" dirty="0">
                          <a:latin typeface="News Gothic MT" panose="020B0503020103020203" pitchFamily="34" charset="0"/>
                        </a:rPr>
                        <a:t>Considerations</a:t>
                      </a:r>
                    </a:p>
                  </a:txBody>
                  <a:tcPr marL="101743" marR="101743" marT="34291" marB="34291" anchor="ctr"/>
                </a:tc>
                <a:tc>
                  <a:txBody>
                    <a:bodyPr/>
                    <a:lstStyle/>
                    <a:p>
                      <a:pPr algn="ctr"/>
                      <a:r>
                        <a:rPr lang="en-US" sz="1500" dirty="0">
                          <a:latin typeface="News Gothic MT" panose="020B0503020103020203" pitchFamily="34" charset="0"/>
                        </a:rPr>
                        <a:t>Issues</a:t>
                      </a:r>
                    </a:p>
                  </a:txBody>
                  <a:tcPr marL="101743" marR="101743" marT="34291" marB="34291" anchor="ctr"/>
                </a:tc>
                <a:extLst>
                  <a:ext uri="{0D108BD9-81ED-4DB2-BD59-A6C34878D82A}">
                    <a16:rowId xmlns:a16="http://schemas.microsoft.com/office/drawing/2014/main" val="10000"/>
                  </a:ext>
                </a:extLst>
              </a:tr>
              <a:tr h="1776793">
                <a:tc>
                  <a:txBody>
                    <a:bodyPr/>
                    <a:lstStyle/>
                    <a:p>
                      <a:r>
                        <a:rPr lang="en-US" sz="1500" dirty="0">
                          <a:latin typeface="News Gothic MT" panose="020B0503020103020203" pitchFamily="34" charset="0"/>
                        </a:rPr>
                        <a:t>Diarrhea</a:t>
                      </a:r>
                    </a:p>
                  </a:txBody>
                  <a:tcPr marL="101743" marR="101743" marT="34291" marB="34291" anchor="ctr"/>
                </a:tc>
                <a:tc>
                  <a:txBody>
                    <a:bodyPr/>
                    <a:lstStyle/>
                    <a:p>
                      <a:pPr algn="ctr"/>
                      <a:r>
                        <a:rPr lang="en-US" sz="1500" dirty="0">
                          <a:latin typeface="News Gothic MT" panose="020B0503020103020203" pitchFamily="34" charset="0"/>
                        </a:rPr>
                        <a:t>Idelalisib: 14%</a:t>
                      </a:r>
                    </a:p>
                    <a:p>
                      <a:pPr algn="ctr"/>
                      <a:r>
                        <a:rPr lang="en-US" sz="1500" dirty="0">
                          <a:latin typeface="News Gothic MT" panose="020B0503020103020203" pitchFamily="34" charset="0"/>
                        </a:rPr>
                        <a:t>Duvelisib: 18%</a:t>
                      </a:r>
                    </a:p>
                    <a:p>
                      <a:pPr algn="ctr"/>
                      <a:r>
                        <a:rPr lang="en-US" sz="1500" dirty="0">
                          <a:latin typeface="News Gothic MT" panose="020B0503020103020203" pitchFamily="34" charset="0"/>
                        </a:rPr>
                        <a:t>Copanlisib: 36%</a:t>
                      </a:r>
                    </a:p>
                  </a:txBody>
                  <a:tcPr marL="101743" marR="101743" marT="34291" marB="34291" anchor="ctr" anchorCtr="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aseline="0" dirty="0">
                          <a:latin typeface="News Gothic MT" panose="020B0503020103020203" pitchFamily="34" charset="0"/>
                        </a:rPr>
                        <a:t>Interrupt idelalisib and administer corticosteroids </a:t>
                      </a:r>
                      <a:endParaRPr lang="en-US" sz="1500" dirty="0">
                        <a:latin typeface="News Gothic MT" panose="020B0503020103020203" pitchFamily="34" charset="0"/>
                      </a:endParaRPr>
                    </a:p>
                    <a:p>
                      <a:pPr algn="ctr"/>
                      <a:endParaRPr lang="en-US" sz="1500" dirty="0">
                        <a:latin typeface="News Gothic MT" panose="020B0503020103020203" pitchFamily="34" charset="0"/>
                      </a:endParaRPr>
                    </a:p>
                  </a:txBody>
                  <a:tcPr marL="101743" marR="101743" marT="34291" marB="34291" anchor="ctr" anchorCtr="1"/>
                </a:tc>
                <a:tc>
                  <a:txBody>
                    <a:bodyPr/>
                    <a:lstStyle/>
                    <a:p>
                      <a:pPr algn="ctr"/>
                      <a:r>
                        <a:rPr lang="en-US" sz="1500" dirty="0">
                          <a:latin typeface="News Gothic MT" panose="020B0503020103020203" pitchFamily="34" charset="0"/>
                        </a:rPr>
                        <a:t>Can occur at any time. Avoid other drugs</a:t>
                      </a:r>
                      <a:r>
                        <a:rPr lang="en-US" sz="1500" baseline="0" dirty="0">
                          <a:latin typeface="News Gothic MT" panose="020B0503020103020203" pitchFamily="34" charset="0"/>
                        </a:rPr>
                        <a:t> that cause diarrhea.  Diarrhea from idelalisib responds poorly to antimotility. Median time to resolution: 1 week to 1 month</a:t>
                      </a:r>
                      <a:endParaRPr lang="en-US" sz="1500" dirty="0">
                        <a:latin typeface="News Gothic MT" panose="020B0503020103020203" pitchFamily="34" charset="0"/>
                      </a:endParaRPr>
                    </a:p>
                  </a:txBody>
                  <a:tcPr marL="101743" marR="101743" marT="34291" marB="34291" anchor="ctr" anchorCtr="1"/>
                </a:tc>
                <a:extLst>
                  <a:ext uri="{0D108BD9-81ED-4DB2-BD59-A6C34878D82A}">
                    <a16:rowId xmlns:a16="http://schemas.microsoft.com/office/drawing/2014/main" val="10001"/>
                  </a:ext>
                </a:extLst>
              </a:tr>
              <a:tr h="633111">
                <a:tc>
                  <a:txBody>
                    <a:bodyPr/>
                    <a:lstStyle/>
                    <a:p>
                      <a:r>
                        <a:rPr lang="en-US" sz="1500" dirty="0">
                          <a:latin typeface="News Gothic MT" panose="020B0503020103020203" pitchFamily="34" charset="0"/>
                        </a:rPr>
                        <a:t>Pneumonitis</a:t>
                      </a:r>
                    </a:p>
                  </a:txBody>
                  <a:tcPr marL="101743" marR="101743" marT="34291" marB="34291" anchor="ctr"/>
                </a:tc>
                <a:tc>
                  <a:txBody>
                    <a:bodyPr/>
                    <a:lstStyle/>
                    <a:p>
                      <a:pPr algn="ctr"/>
                      <a:r>
                        <a:rPr lang="en-US" sz="1500" dirty="0">
                          <a:latin typeface="News Gothic MT" panose="020B0503020103020203" pitchFamily="34" charset="0"/>
                        </a:rPr>
                        <a:t>Idelalisib: 4%</a:t>
                      </a:r>
                    </a:p>
                    <a:p>
                      <a:pPr algn="ctr"/>
                      <a:r>
                        <a:rPr lang="en-US" sz="1500" dirty="0">
                          <a:latin typeface="News Gothic MT" panose="020B0503020103020203" pitchFamily="34" charset="0"/>
                        </a:rPr>
                        <a:t>Duvelisib: 5%</a:t>
                      </a:r>
                    </a:p>
                    <a:p>
                      <a:pPr algn="ctr"/>
                      <a:r>
                        <a:rPr lang="en-US" sz="1500" dirty="0">
                          <a:latin typeface="News Gothic MT" panose="020B0503020103020203" pitchFamily="34" charset="0"/>
                        </a:rPr>
                        <a:t>Copanlisib: 5%</a:t>
                      </a:r>
                    </a:p>
                  </a:txBody>
                  <a:tcPr marL="101743" marR="101743" marT="34291" marB="34291" anchor="ctr" anchorCtr="1"/>
                </a:tc>
                <a:tc>
                  <a:txBody>
                    <a:bodyPr/>
                    <a:lstStyle/>
                    <a:p>
                      <a:pPr algn="ctr"/>
                      <a:r>
                        <a:rPr lang="en-US" sz="1500" dirty="0">
                          <a:latin typeface="News Gothic MT" panose="020B0503020103020203" pitchFamily="34" charset="0"/>
                        </a:rPr>
                        <a:t>Monitor patients for pulmonary</a:t>
                      </a:r>
                      <a:r>
                        <a:rPr lang="en-US" sz="1500" baseline="0" dirty="0">
                          <a:latin typeface="News Gothic MT" panose="020B0503020103020203" pitchFamily="34" charset="0"/>
                        </a:rPr>
                        <a:t> symptoms. Interrupt drug, initiate steroids</a:t>
                      </a:r>
                      <a:endParaRPr lang="en-US" sz="1500" dirty="0">
                        <a:latin typeface="News Gothic MT" panose="020B0503020103020203" pitchFamily="34" charset="0"/>
                      </a:endParaRPr>
                    </a:p>
                  </a:txBody>
                  <a:tcPr marL="101743" marR="101743" marT="34291" marB="34291" anchor="ctr" anchorCtr="1"/>
                </a:tc>
                <a:tc>
                  <a:txBody>
                    <a:bodyPr/>
                    <a:lstStyle/>
                    <a:p>
                      <a:pPr algn="ctr"/>
                      <a:r>
                        <a:rPr lang="en-US" sz="1500" dirty="0">
                          <a:latin typeface="News Gothic MT" panose="020B0503020103020203" pitchFamily="34" charset="0"/>
                        </a:rPr>
                        <a:t>Time to onset &lt;1-15 months </a:t>
                      </a:r>
                    </a:p>
                  </a:txBody>
                  <a:tcPr marL="101743" marR="101743" marT="34291" marB="34291" anchor="ctr" anchorCtr="1"/>
                </a:tc>
                <a:extLst>
                  <a:ext uri="{0D108BD9-81ED-4DB2-BD59-A6C34878D82A}">
                    <a16:rowId xmlns:a16="http://schemas.microsoft.com/office/drawing/2014/main" val="10002"/>
                  </a:ext>
                </a:extLst>
              </a:tr>
              <a:tr h="1967407">
                <a:tc>
                  <a:txBody>
                    <a:bodyPr/>
                    <a:lstStyle/>
                    <a:p>
                      <a:r>
                        <a:rPr lang="en-US" sz="1500" dirty="0">
                          <a:latin typeface="News Gothic MT" panose="020B0503020103020203" pitchFamily="34" charset="0"/>
                        </a:rPr>
                        <a:t>Hepatitis/</a:t>
                      </a:r>
                    </a:p>
                    <a:p>
                      <a:r>
                        <a:rPr lang="en-US" sz="1500" dirty="0">
                          <a:latin typeface="News Gothic MT" panose="020B0503020103020203" pitchFamily="34" charset="0"/>
                        </a:rPr>
                        <a:t>hepatotoxicity</a:t>
                      </a:r>
                    </a:p>
                  </a:txBody>
                  <a:tcPr marL="101743" marR="101743" marT="34291" marB="34291" anchor="ctr"/>
                </a:tc>
                <a:tc>
                  <a:txBody>
                    <a:bodyPr/>
                    <a:lstStyle/>
                    <a:p>
                      <a:pPr algn="ctr"/>
                      <a:r>
                        <a:rPr lang="en-US" sz="1500" dirty="0">
                          <a:latin typeface="News Gothic MT" panose="020B0503020103020203" pitchFamily="34" charset="0"/>
                        </a:rPr>
                        <a:t>Idelalisib: 18%</a:t>
                      </a:r>
                    </a:p>
                    <a:p>
                      <a:pPr algn="ctr"/>
                      <a:r>
                        <a:rPr lang="en-US" sz="1500" dirty="0">
                          <a:latin typeface="News Gothic MT" panose="020B0503020103020203" pitchFamily="34" charset="0"/>
                        </a:rPr>
                        <a:t>Duvelisib: 8%</a:t>
                      </a:r>
                    </a:p>
                    <a:p>
                      <a:pPr algn="ctr"/>
                      <a:endParaRPr lang="en-US" sz="1500" dirty="0">
                        <a:latin typeface="News Gothic MT" panose="020B0503020103020203" pitchFamily="34" charset="0"/>
                      </a:endParaRPr>
                    </a:p>
                  </a:txBody>
                  <a:tcPr marL="101743" marR="101743" marT="34291" marB="34291" anchor="ctr" anchorCtr="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latin typeface="News Gothic MT" panose="020B0503020103020203" pitchFamily="34" charset="0"/>
                        </a:rPr>
                        <a:t>Idelalisib: after re-initiation of drug at lower dose, 26% of patients had recurrence.</a:t>
                      </a:r>
                      <a:r>
                        <a:rPr lang="en-US" sz="1500" baseline="0" dirty="0">
                          <a:latin typeface="News Gothic MT" panose="020B0503020103020203" pitchFamily="34" charset="0"/>
                        </a:rPr>
                        <a:t> Discontinue idelalisib for recurrent hepatotoxicity. Monitor ALT/AST every 2 weeks for 3 months, every 4 weeks for next 3 months, then every 1-3 months thereafter</a:t>
                      </a:r>
                      <a:endParaRPr lang="en-US" sz="1500" dirty="0">
                        <a:latin typeface="News Gothic MT" panose="020B0503020103020203" pitchFamily="34" charset="0"/>
                      </a:endParaRPr>
                    </a:p>
                    <a:p>
                      <a:pPr algn="ctr"/>
                      <a:endParaRPr lang="en-US" sz="1500" dirty="0">
                        <a:latin typeface="News Gothic MT" panose="020B0503020103020203" pitchFamily="34" charset="0"/>
                      </a:endParaRPr>
                    </a:p>
                  </a:txBody>
                  <a:tcPr marL="101743" marR="101743" marT="34291" marB="34291" anchor="ctr" anchorCtr="1"/>
                </a:tc>
                <a:tc>
                  <a:txBody>
                    <a:bodyPr/>
                    <a:lstStyle/>
                    <a:p>
                      <a:pPr algn="ctr"/>
                      <a:r>
                        <a:rPr lang="en-US" sz="1500" dirty="0">
                          <a:latin typeface="News Gothic MT" panose="020B0503020103020203" pitchFamily="34" charset="0"/>
                        </a:rPr>
                        <a:t>Idelalisib: increased AST/ALT to &gt;5x ULN has occurred, usually in first 12 weeks of treatment. Usually resolves with drug interruption. Avoid concurrent use of other drugs that cause hepatotoxicity</a:t>
                      </a:r>
                      <a:r>
                        <a:rPr lang="en-US" sz="1500" baseline="0" dirty="0">
                          <a:latin typeface="News Gothic MT" panose="020B0503020103020203" pitchFamily="34" charset="0"/>
                        </a:rPr>
                        <a:t> </a:t>
                      </a:r>
                      <a:r>
                        <a:rPr lang="en-US" sz="1500" dirty="0">
                          <a:latin typeface="News Gothic MT" panose="020B0503020103020203" pitchFamily="34" charset="0"/>
                        </a:rPr>
                        <a:t> </a:t>
                      </a:r>
                    </a:p>
                  </a:txBody>
                  <a:tcPr marL="101743" marR="101743" marT="34291" marB="34291"/>
                </a:tc>
                <a:extLst>
                  <a:ext uri="{0D108BD9-81ED-4DB2-BD59-A6C34878D82A}">
                    <a16:rowId xmlns:a16="http://schemas.microsoft.com/office/drawing/2014/main" val="2124789531"/>
                  </a:ext>
                </a:extLst>
              </a:tr>
            </a:tbl>
          </a:graphicData>
        </a:graphic>
      </p:graphicFrame>
    </p:spTree>
    <p:extLst>
      <p:ext uri="{BB962C8B-B14F-4D97-AF65-F5344CB8AC3E}">
        <p14:creationId xmlns:p14="http://schemas.microsoft.com/office/powerpoint/2010/main" val="180659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1: Mr. M (cont.)</a:t>
            </a:r>
          </a:p>
        </p:txBody>
      </p:sp>
      <p:sp>
        <p:nvSpPr>
          <p:cNvPr id="6" name="Content Placeholder 5"/>
          <p:cNvSpPr>
            <a:spLocks noGrp="1"/>
          </p:cNvSpPr>
          <p:nvPr>
            <p:ph idx="1"/>
          </p:nvPr>
        </p:nvSpPr>
        <p:spPr/>
        <p:txBody>
          <a:bodyPr/>
          <a:lstStyle/>
          <a:p>
            <a:r>
              <a:rPr lang="en-US" dirty="0"/>
              <a:t>Mr. M is doing well on copanlisib</a:t>
            </a:r>
          </a:p>
          <a:p>
            <a:r>
              <a:rPr lang="en-US" dirty="0"/>
              <a:t>Has achieved a partial response (&lt;50% tumor burden reduction)</a:t>
            </a:r>
          </a:p>
          <a:p>
            <a:r>
              <a:rPr lang="en-US" dirty="0"/>
              <a:t>Will remain on therapy until progression or unacceptable toxicity</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40260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Advanced Follicular Lymphoma </a:t>
            </a:r>
          </a:p>
        </p:txBody>
      </p:sp>
      <p:sp>
        <p:nvSpPr>
          <p:cNvPr id="4" name="Content Placeholder 3"/>
          <p:cNvSpPr>
            <a:spLocks noGrp="1"/>
          </p:cNvSpPr>
          <p:nvPr>
            <p:ph idx="1"/>
          </p:nvPr>
        </p:nvSpPr>
        <p:spPr/>
        <p:txBody>
          <a:bodyPr>
            <a:normAutofit/>
          </a:bodyPr>
          <a:lstStyle/>
          <a:p>
            <a:r>
              <a:rPr lang="en-US" dirty="0"/>
              <a:t>Chemoimmunotherapy regimens remain important options in the treatment of advanced FL</a:t>
            </a:r>
          </a:p>
          <a:p>
            <a:r>
              <a:rPr lang="en-US" dirty="0"/>
              <a:t>Novel agents are active; treatment options are increasing</a:t>
            </a:r>
          </a:p>
          <a:p>
            <a:r>
              <a:rPr lang="en-US" dirty="0"/>
              <a:t>PI3K inhibitors: 3 agents approved in FL</a:t>
            </a:r>
          </a:p>
          <a:p>
            <a:r>
              <a:rPr lang="en-US" dirty="0"/>
              <a:t>Anti-CD20 options: obinutuzumab and rituximab </a:t>
            </a:r>
          </a:p>
          <a:p>
            <a:r>
              <a:rPr lang="en-US" dirty="0"/>
              <a:t>Novel agents carry unique side effect profiles</a:t>
            </a:r>
          </a:p>
          <a:p>
            <a:r>
              <a:rPr lang="en-US" dirty="0"/>
              <a:t>Oncology nurses play a critical role in adverse event identification and patient education</a:t>
            </a:r>
          </a:p>
          <a:p>
            <a:r>
              <a:rPr lang="en-US" dirty="0"/>
              <a:t>Successful side effect management is key to optimizing patient outcomes</a:t>
            </a:r>
          </a:p>
        </p:txBody>
      </p:sp>
      <p:sp>
        <p:nvSpPr>
          <p:cNvPr id="5" name="Text Placeholder 4">
            <a:extLst>
              <a:ext uri="{FF2B5EF4-FFF2-40B4-BE49-F238E27FC236}">
                <a16:creationId xmlns:a16="http://schemas.microsoft.com/office/drawing/2014/main" id="{86F45D66-F361-8E4C-816F-4B5B1D5A655E}"/>
              </a:ext>
            </a:extLst>
          </p:cNvPr>
          <p:cNvSpPr>
            <a:spLocks noGrp="1"/>
          </p:cNvSpPr>
          <p:nvPr>
            <p:ph type="body" sz="quarter" idx="13"/>
          </p:nvPr>
        </p:nvSpPr>
        <p:spPr/>
        <p:txBody>
          <a:bodyPr/>
          <a:lstStyle/>
          <a:p>
            <a:r>
              <a:rPr lang="en-US" dirty="0"/>
              <a:t>Takeaways</a:t>
            </a:r>
          </a:p>
        </p:txBody>
      </p:sp>
    </p:spTree>
    <p:extLst>
      <p:ext uri="{BB962C8B-B14F-4D97-AF65-F5344CB8AC3E}">
        <p14:creationId xmlns:p14="http://schemas.microsoft.com/office/powerpoint/2010/main" val="402718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667" y="3506869"/>
            <a:ext cx="6925510" cy="1815155"/>
          </a:xfrm>
        </p:spPr>
        <p:txBody>
          <a:bodyPr>
            <a:normAutofit fontScale="90000"/>
          </a:bodyPr>
          <a:lstStyle/>
          <a:p>
            <a:r>
              <a:rPr lang="en-US" dirty="0"/>
              <a:t>Chronic Lymphocytic Leukemia/ Small Lymphocytic Lymphoma (CLL/SLL)</a:t>
            </a:r>
          </a:p>
        </p:txBody>
      </p:sp>
      <p:pic>
        <p:nvPicPr>
          <p:cNvPr id="3" name="Picture 2">
            <a:extLst>
              <a:ext uri="{FF2B5EF4-FFF2-40B4-BE49-F238E27FC236}">
                <a16:creationId xmlns:a16="http://schemas.microsoft.com/office/drawing/2014/main" id="{700944A8-BDBE-D74A-8058-1B8AEDEA3131}"/>
              </a:ext>
            </a:extLst>
          </p:cNvPr>
          <p:cNvPicPr>
            <a:picLocks noChangeAspect="1"/>
          </p:cNvPicPr>
          <p:nvPr/>
        </p:nvPicPr>
        <p:blipFill>
          <a:blip r:embed="rId2"/>
          <a:stretch>
            <a:fillRect/>
          </a:stretch>
        </p:blipFill>
        <p:spPr>
          <a:xfrm>
            <a:off x="0" y="0"/>
            <a:ext cx="12192000" cy="2857500"/>
          </a:xfrm>
          <a:prstGeom prst="rect">
            <a:avLst/>
          </a:prstGeom>
        </p:spPr>
      </p:pic>
    </p:spTree>
    <p:extLst>
      <p:ext uri="{BB962C8B-B14F-4D97-AF65-F5344CB8AC3E}">
        <p14:creationId xmlns:p14="http://schemas.microsoft.com/office/powerpoint/2010/main" val="3730522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Chronic Lymphocytic Leukemia</a:t>
            </a:r>
          </a:p>
        </p:txBody>
      </p:sp>
      <p:sp>
        <p:nvSpPr>
          <p:cNvPr id="3" name="Content Placeholder 2"/>
          <p:cNvSpPr>
            <a:spLocks noGrp="1"/>
          </p:cNvSpPr>
          <p:nvPr>
            <p:ph idx="1"/>
          </p:nvPr>
        </p:nvSpPr>
        <p:spPr/>
        <p:txBody>
          <a:bodyPr>
            <a:normAutofit/>
          </a:bodyPr>
          <a:lstStyle/>
          <a:p>
            <a:r>
              <a:rPr lang="en-US" dirty="0"/>
              <a:t>2020 estimated CLL incidence </a:t>
            </a:r>
          </a:p>
          <a:p>
            <a:pPr lvl="1"/>
            <a:r>
              <a:rPr lang="en-US" sz="2200" dirty="0"/>
              <a:t>21,040 diagnosed</a:t>
            </a:r>
          </a:p>
          <a:p>
            <a:pPr lvl="1"/>
            <a:r>
              <a:rPr lang="en-US" sz="2200" dirty="0"/>
              <a:t>4,060 deaths</a:t>
            </a:r>
            <a:endParaRPr lang="en-US" sz="2200" b="1" dirty="0">
              <a:solidFill>
                <a:schemeClr val="accent1"/>
              </a:solidFill>
            </a:endParaRPr>
          </a:p>
          <a:p>
            <a:r>
              <a:rPr lang="en-US" dirty="0"/>
              <a:t>Most common adult leukemia in the Western world</a:t>
            </a:r>
          </a:p>
          <a:p>
            <a:r>
              <a:rPr lang="en-US" dirty="0"/>
              <a:t>Median age: 72 years</a:t>
            </a:r>
          </a:p>
          <a:p>
            <a:r>
              <a:rPr lang="en-US" dirty="0"/>
              <a:t>M:F ratio 1.6:1</a:t>
            </a:r>
          </a:p>
          <a:p>
            <a:r>
              <a:rPr lang="en-US" dirty="0"/>
              <a:t>70% will require treatment</a:t>
            </a:r>
          </a:p>
          <a:p>
            <a:r>
              <a:rPr lang="en-US" dirty="0"/>
              <a:t>Most require treatment 4-5 years after diagnosis</a:t>
            </a:r>
          </a:p>
          <a:p>
            <a:r>
              <a:rPr lang="en-US" dirty="0"/>
              <a:t>2%-9% incidence of Richter transformation to DLBCL</a:t>
            </a:r>
          </a:p>
          <a:p>
            <a:pPr lvl="1"/>
            <a:r>
              <a:rPr lang="en-US" sz="2200" dirty="0"/>
              <a:t>May also transform to Hodgkin lymphoma or T-cell lymphoma</a:t>
            </a:r>
          </a:p>
          <a:p>
            <a:pPr marL="0" indent="0">
              <a:buNone/>
            </a:pPr>
            <a:endParaRPr lang="en-US" dirty="0"/>
          </a:p>
        </p:txBody>
      </p:sp>
      <p:sp>
        <p:nvSpPr>
          <p:cNvPr id="5" name="Text Placeholder 5"/>
          <p:cNvSpPr>
            <a:spLocks noGrp="1"/>
          </p:cNvSpPr>
          <p:nvPr>
            <p:ph type="body" sz="quarter" idx="12"/>
          </p:nvPr>
        </p:nvSpPr>
        <p:spPr>
          <a:xfrm>
            <a:off x="193579" y="6574536"/>
            <a:ext cx="1904367" cy="153888"/>
          </a:xfrm>
        </p:spPr>
        <p:txBody>
          <a:bodyPr/>
          <a:lstStyle/>
          <a:p>
            <a:r>
              <a:rPr lang="en-US" dirty="0"/>
              <a:t>Siegel et al, 2020; NCCN, 2019.</a:t>
            </a:r>
          </a:p>
        </p:txBody>
      </p:sp>
      <p:sp>
        <p:nvSpPr>
          <p:cNvPr id="4" name="Text Placeholder 3">
            <a:extLst>
              <a:ext uri="{FF2B5EF4-FFF2-40B4-BE49-F238E27FC236}">
                <a16:creationId xmlns:a16="http://schemas.microsoft.com/office/drawing/2014/main" id="{79D2D9D3-FB6F-3F44-ACD9-9FA9A331FC92}"/>
              </a:ext>
            </a:extLst>
          </p:cNvPr>
          <p:cNvSpPr>
            <a:spLocks noGrp="1"/>
          </p:cNvSpPr>
          <p:nvPr>
            <p:ph type="body" sz="quarter" idx="13"/>
          </p:nvPr>
        </p:nvSpPr>
        <p:spPr/>
        <p:txBody>
          <a:bodyPr/>
          <a:lstStyle/>
          <a:p>
            <a:r>
              <a:rPr lang="en-US" dirty="0"/>
              <a:t>Impact and Significance</a:t>
            </a:r>
          </a:p>
        </p:txBody>
      </p:sp>
    </p:spTree>
    <p:extLst>
      <p:ext uri="{BB962C8B-B14F-4D97-AF65-F5344CB8AC3E}">
        <p14:creationId xmlns:p14="http://schemas.microsoft.com/office/powerpoint/2010/main" val="3369924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2</a:t>
            </a:r>
          </a:p>
        </p:txBody>
      </p:sp>
      <p:sp>
        <p:nvSpPr>
          <p:cNvPr id="2" name="Text Placeholder 1">
            <a:extLst>
              <a:ext uri="{FF2B5EF4-FFF2-40B4-BE49-F238E27FC236}">
                <a16:creationId xmlns:a16="http://schemas.microsoft.com/office/drawing/2014/main" id="{0B34B298-081D-D944-8FF4-7C03E3BD2872}"/>
              </a:ext>
            </a:extLst>
          </p:cNvPr>
          <p:cNvSpPr>
            <a:spLocks noGrp="1"/>
          </p:cNvSpPr>
          <p:nvPr>
            <p:ph type="body" sz="quarter" idx="12"/>
          </p:nvPr>
        </p:nvSpPr>
        <p:spPr>
          <a:xfrm>
            <a:off x="193579" y="6575082"/>
            <a:ext cx="6557885" cy="153888"/>
          </a:xfrm>
        </p:spPr>
        <p:txBody>
          <a:bodyPr/>
          <a:lstStyle/>
          <a:p>
            <a:r>
              <a:rPr lang="en-US" dirty="0"/>
              <a:t>WBC = white blood cell count; ALC = absolute lymphocyte count; hgb = hemoglobin; a-fib = atrial fibrillation.</a:t>
            </a:r>
          </a:p>
        </p:txBody>
      </p:sp>
      <p:sp>
        <p:nvSpPr>
          <p:cNvPr id="6" name="Content Placeholder 5"/>
          <p:cNvSpPr>
            <a:spLocks noGrp="1"/>
          </p:cNvSpPr>
          <p:nvPr>
            <p:ph idx="1"/>
          </p:nvPr>
        </p:nvSpPr>
        <p:spPr/>
        <p:txBody>
          <a:bodyPr>
            <a:normAutofit/>
          </a:bodyPr>
          <a:lstStyle/>
          <a:p>
            <a:r>
              <a:rPr lang="en-US" dirty="0"/>
              <a:t>Ms. B is a 61-year-old woman with newly diagnosed CLL</a:t>
            </a:r>
          </a:p>
          <a:p>
            <a:r>
              <a:rPr lang="en-US" dirty="0"/>
              <a:t>Noted lump on neck, biopsy consistent with CLL/SLL</a:t>
            </a:r>
          </a:p>
          <a:p>
            <a:r>
              <a:rPr lang="en-US" dirty="0"/>
              <a:t>WBC 32,000/µL; ALC 28,000/µL; hgb 13 g/dL; platelets 125x10</a:t>
            </a:r>
            <a:r>
              <a:rPr lang="en-US" baseline="30000" dirty="0"/>
              <a:t>9</a:t>
            </a:r>
            <a:r>
              <a:rPr lang="en-US" dirty="0"/>
              <a:t>/L</a:t>
            </a:r>
          </a:p>
          <a:p>
            <a:r>
              <a:rPr lang="en-US" dirty="0"/>
              <a:t>Feels entirely well</a:t>
            </a:r>
          </a:p>
          <a:p>
            <a:r>
              <a:rPr lang="en-US" dirty="0"/>
              <a:t>Staging workup reveals widespread adenopathy, up to 4 cm</a:t>
            </a:r>
          </a:p>
          <a:p>
            <a:r>
              <a:rPr lang="en-US" dirty="0"/>
              <a:t>PMH includes a-fib (on multiple meds, also on warfarin) and stable glaucoma</a:t>
            </a:r>
          </a:p>
          <a:p>
            <a:r>
              <a:rPr lang="en-US" dirty="0"/>
              <a:t>Biomarkers pending</a:t>
            </a:r>
          </a:p>
        </p:txBody>
      </p:sp>
    </p:spTree>
    <p:extLst>
      <p:ext uri="{BB962C8B-B14F-4D97-AF65-F5344CB8AC3E}">
        <p14:creationId xmlns:p14="http://schemas.microsoft.com/office/powerpoint/2010/main" val="78971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latin typeface="News Gothic MT" charset="0"/>
                <a:ea typeface="News Gothic MT" charset="0"/>
                <a:cs typeface="News Gothic MT" charset="0"/>
              </a:rPr>
              <a:t>Disclosures</a:t>
            </a:r>
          </a:p>
        </p:txBody>
      </p:sp>
      <p:sp>
        <p:nvSpPr>
          <p:cNvPr id="6" name="Content Placeholder 5">
            <a:extLst>
              <a:ext uri="{FF2B5EF4-FFF2-40B4-BE49-F238E27FC236}">
                <a16:creationId xmlns:a16="http://schemas.microsoft.com/office/drawing/2014/main" id="{79001BAC-66B9-0448-806E-EC00B361C524}"/>
              </a:ext>
            </a:extLst>
          </p:cNvPr>
          <p:cNvSpPr>
            <a:spLocks noGrp="1"/>
          </p:cNvSpPr>
          <p:nvPr>
            <p:ph idx="1"/>
          </p:nvPr>
        </p:nvSpPr>
        <p:spPr/>
        <p:txBody>
          <a:bodyPr/>
          <a:lstStyle/>
          <a:p>
            <a:r>
              <a:rPr lang="en-US" dirty="0"/>
              <a:t>Amy Goodrich discloses the following commercial relationships:</a:t>
            </a:r>
          </a:p>
          <a:p>
            <a:pPr lvl="1"/>
            <a:r>
              <a:rPr lang="en-US" sz="2400" dirty="0"/>
              <a:t>Advisory board or panel: AstraZeneca, Janssen</a:t>
            </a:r>
          </a:p>
          <a:p>
            <a:pPr lvl="1"/>
            <a:r>
              <a:rPr lang="en-US" sz="2400" dirty="0"/>
              <a:t>Consultant: Abbvie, Janssen</a:t>
            </a:r>
          </a:p>
        </p:txBody>
      </p:sp>
    </p:spTree>
    <p:extLst>
      <p:ext uri="{BB962C8B-B14F-4D97-AF65-F5344CB8AC3E}">
        <p14:creationId xmlns:p14="http://schemas.microsoft.com/office/powerpoint/2010/main" val="3944018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2 (cont.)</a:t>
            </a:r>
          </a:p>
        </p:txBody>
      </p:sp>
      <p:sp>
        <p:nvSpPr>
          <p:cNvPr id="4" name="Text Placeholder 3">
            <a:extLst>
              <a:ext uri="{FF2B5EF4-FFF2-40B4-BE49-F238E27FC236}">
                <a16:creationId xmlns:a16="http://schemas.microsoft.com/office/drawing/2014/main" id="{DEBD8382-77C3-064E-829E-61343CAC88BA}"/>
              </a:ext>
            </a:extLst>
          </p:cNvPr>
          <p:cNvSpPr>
            <a:spLocks noGrp="1"/>
          </p:cNvSpPr>
          <p:nvPr>
            <p:ph type="body" sz="quarter" idx="12"/>
          </p:nvPr>
        </p:nvSpPr>
        <p:spPr>
          <a:xfrm>
            <a:off x="193579" y="6575082"/>
            <a:ext cx="4943661" cy="153888"/>
          </a:xfrm>
        </p:spPr>
        <p:txBody>
          <a:bodyPr/>
          <a:lstStyle/>
          <a:p>
            <a:r>
              <a:rPr lang="en-US" dirty="0"/>
              <a:t>IGHV = immunoglobulin heavy-chain variable; ALK = anaplastic lymphoma kinase.</a:t>
            </a:r>
          </a:p>
        </p:txBody>
      </p:sp>
      <p:sp>
        <p:nvSpPr>
          <p:cNvPr id="3" name="Content Placeholder 2"/>
          <p:cNvSpPr>
            <a:spLocks noGrp="1"/>
          </p:cNvSpPr>
          <p:nvPr>
            <p:ph idx="1"/>
          </p:nvPr>
        </p:nvSpPr>
        <p:spPr/>
        <p:txBody>
          <a:bodyPr/>
          <a:lstStyle/>
          <a:p>
            <a:r>
              <a:rPr lang="en-US" sz="2800" dirty="0"/>
              <a:t>Favorable prognostic molecular biomarkers for CLL include which of the following?</a:t>
            </a:r>
          </a:p>
          <a:p>
            <a:pPr marL="914376" lvl="1" indent="-457200">
              <a:buFont typeface="+mj-lt"/>
              <a:buAutoNum type="alphaLcParenR"/>
            </a:pPr>
            <a:r>
              <a:rPr lang="en-US" sz="2400" dirty="0"/>
              <a:t>TP53 mutations</a:t>
            </a:r>
          </a:p>
          <a:p>
            <a:pPr marL="914376" lvl="1" indent="-457200">
              <a:buFont typeface="+mj-lt"/>
              <a:buAutoNum type="alphaLcParenR"/>
            </a:pPr>
            <a:r>
              <a:rPr lang="en-US" sz="2400" dirty="0"/>
              <a:t>Mutated IGHV</a:t>
            </a:r>
          </a:p>
          <a:p>
            <a:pPr marL="914376" lvl="1" indent="-457200">
              <a:buFont typeface="+mj-lt"/>
              <a:buAutoNum type="alphaLcParenR"/>
            </a:pPr>
            <a:r>
              <a:rPr lang="en-US" sz="2400" dirty="0"/>
              <a:t>ALK amplification</a:t>
            </a:r>
          </a:p>
          <a:p>
            <a:pPr marL="914376" lvl="1" indent="-457200">
              <a:buFont typeface="+mj-lt"/>
              <a:buAutoNum type="alphaLcParenR"/>
            </a:pPr>
            <a:r>
              <a:rPr lang="en-US" sz="2400" dirty="0"/>
              <a:t>Del(17p)</a:t>
            </a:r>
          </a:p>
          <a:p>
            <a:pPr marL="0" indent="0">
              <a:buNone/>
            </a:pPr>
            <a:endParaRPr lang="en-US" sz="2400" dirty="0"/>
          </a:p>
        </p:txBody>
      </p:sp>
    </p:spTree>
    <p:extLst>
      <p:ext uri="{BB962C8B-B14F-4D97-AF65-F5344CB8AC3E}">
        <p14:creationId xmlns:p14="http://schemas.microsoft.com/office/powerpoint/2010/main" val="177140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5A09ECC8-B77B-488B-A9A2-2E860D88C714}"/>
              </a:ext>
            </a:extLst>
          </p:cNvPr>
          <p:cNvGraphicFramePr>
            <a:graphicFrameLocks noGrp="1"/>
          </p:cNvGraphicFramePr>
          <p:nvPr>
            <p:extLst>
              <p:ext uri="{D42A27DB-BD31-4B8C-83A1-F6EECF244321}">
                <p14:modId xmlns:p14="http://schemas.microsoft.com/office/powerpoint/2010/main" val="1153727603"/>
              </p:ext>
            </p:extLst>
          </p:nvPr>
        </p:nvGraphicFramePr>
        <p:xfrm>
          <a:off x="1631765" y="1335765"/>
          <a:ext cx="8928469" cy="4186470"/>
        </p:xfrm>
        <a:graphic>
          <a:graphicData uri="http://schemas.openxmlformats.org/drawingml/2006/table">
            <a:tbl>
              <a:tblPr firstRow="1" bandRow="1">
                <a:tableStyleId>{5C22544A-7EE6-4342-B048-85BDC9FD1C3A}</a:tableStyleId>
              </a:tblPr>
              <a:tblGrid>
                <a:gridCol w="1533466">
                  <a:extLst>
                    <a:ext uri="{9D8B030D-6E8A-4147-A177-3AD203B41FA5}">
                      <a16:colId xmlns:a16="http://schemas.microsoft.com/office/drawing/2014/main" val="895115459"/>
                    </a:ext>
                  </a:extLst>
                </a:gridCol>
                <a:gridCol w="2309446">
                  <a:extLst>
                    <a:ext uri="{9D8B030D-6E8A-4147-A177-3AD203B41FA5}">
                      <a16:colId xmlns:a16="http://schemas.microsoft.com/office/drawing/2014/main" val="3863808281"/>
                    </a:ext>
                  </a:extLst>
                </a:gridCol>
                <a:gridCol w="1992923">
                  <a:extLst>
                    <a:ext uri="{9D8B030D-6E8A-4147-A177-3AD203B41FA5}">
                      <a16:colId xmlns:a16="http://schemas.microsoft.com/office/drawing/2014/main" val="3032832664"/>
                    </a:ext>
                  </a:extLst>
                </a:gridCol>
                <a:gridCol w="3092634">
                  <a:extLst>
                    <a:ext uri="{9D8B030D-6E8A-4147-A177-3AD203B41FA5}">
                      <a16:colId xmlns:a16="http://schemas.microsoft.com/office/drawing/2014/main" val="1059826315"/>
                    </a:ext>
                  </a:extLst>
                </a:gridCol>
              </a:tblGrid>
              <a:tr h="471969">
                <a:tc>
                  <a:txBody>
                    <a:bodyPr/>
                    <a:lstStyle/>
                    <a:p>
                      <a:endParaRPr lang="en-US" sz="1900" dirty="0">
                        <a:latin typeface="News Gothic MT" panose="020B0503020103020203" pitchFamily="34" charset="0"/>
                      </a:endParaRPr>
                    </a:p>
                  </a:txBody>
                  <a:tcPr marL="68580" marR="68580" marT="34291" marB="34291"/>
                </a:tc>
                <a:tc>
                  <a:txBody>
                    <a:bodyPr/>
                    <a:lstStyle/>
                    <a:p>
                      <a:pPr algn="ctr"/>
                      <a:r>
                        <a:rPr lang="en-US" sz="1900" dirty="0">
                          <a:latin typeface="News Gothic MT" panose="020B0503020103020203" pitchFamily="34" charset="0"/>
                        </a:rPr>
                        <a:t>FISH</a:t>
                      </a:r>
                    </a:p>
                  </a:txBody>
                  <a:tcPr marL="68580" marR="68580" marT="34291" marB="34291" anchor="ctr" anchorCtr="1"/>
                </a:tc>
                <a:tc>
                  <a:txBody>
                    <a:bodyPr/>
                    <a:lstStyle/>
                    <a:p>
                      <a:pPr algn="ctr"/>
                      <a:r>
                        <a:rPr lang="en-US" sz="1900" dirty="0">
                          <a:latin typeface="News Gothic MT" panose="020B0503020103020203" pitchFamily="34" charset="0"/>
                        </a:rPr>
                        <a:t>Karyotype</a:t>
                      </a:r>
                    </a:p>
                  </a:txBody>
                  <a:tcPr marL="68580" marR="68580" marT="34291" marB="34291" anchor="ctr" anchorCtr="1"/>
                </a:tc>
                <a:tc>
                  <a:txBody>
                    <a:bodyPr/>
                    <a:lstStyle/>
                    <a:p>
                      <a:pPr algn="ctr"/>
                      <a:r>
                        <a:rPr lang="en-US" sz="1900" dirty="0">
                          <a:latin typeface="News Gothic MT" panose="020B0503020103020203" pitchFamily="34" charset="0"/>
                        </a:rPr>
                        <a:t>Mutations</a:t>
                      </a:r>
                    </a:p>
                  </a:txBody>
                  <a:tcPr marL="68580" marR="68580" marT="34291" marB="34291" anchor="ctr" anchorCtr="1"/>
                </a:tc>
                <a:extLst>
                  <a:ext uri="{0D108BD9-81ED-4DB2-BD59-A6C34878D82A}">
                    <a16:rowId xmlns:a16="http://schemas.microsoft.com/office/drawing/2014/main" val="2457469034"/>
                  </a:ext>
                </a:extLst>
              </a:tr>
              <a:tr h="2095503">
                <a:tc>
                  <a:txBody>
                    <a:bodyPr/>
                    <a:lstStyle/>
                    <a:p>
                      <a:r>
                        <a:rPr lang="en-US" sz="1900" b="0" dirty="0">
                          <a:latin typeface="News Gothic MT" panose="020B0503020103020203" pitchFamily="34" charset="0"/>
                        </a:rPr>
                        <a:t>Unfavorable</a:t>
                      </a:r>
                    </a:p>
                  </a:txBody>
                  <a:tcPr marL="68580" marR="68580" marT="34291" marB="34291" anchor="ctr"/>
                </a:tc>
                <a:tc>
                  <a:txBody>
                    <a:bodyPr/>
                    <a:lstStyle/>
                    <a:p>
                      <a:pPr algn="ctr"/>
                      <a:r>
                        <a:rPr lang="en-US" sz="1900" dirty="0">
                          <a:solidFill>
                            <a:srgbClr val="FF0000"/>
                          </a:solidFill>
                          <a:latin typeface="News Gothic MT" panose="020B0503020103020203" pitchFamily="34" charset="0"/>
                        </a:rPr>
                        <a:t>del(17p)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latin typeface="News Gothic MT" panose="020B0503020103020203" pitchFamily="34" charset="0"/>
                        </a:rPr>
                        <a:t>del(11q)</a:t>
                      </a:r>
                    </a:p>
                  </a:txBody>
                  <a:tcPr marL="68580" marR="68580" marT="34291" marB="34291" anchor="ctr" anchorCtr="1"/>
                </a:tc>
                <a:tc>
                  <a:txBody>
                    <a:bodyPr/>
                    <a:lstStyle/>
                    <a:p>
                      <a:pPr algn="ctr"/>
                      <a:r>
                        <a:rPr lang="en-US" sz="1900" dirty="0">
                          <a:latin typeface="News Gothic MT" panose="020B0503020103020203" pitchFamily="34" charset="0"/>
                        </a:rPr>
                        <a:t>Complex (&gt;3 abnormalities)</a:t>
                      </a:r>
                    </a:p>
                    <a:p>
                      <a:pPr algn="ctr"/>
                      <a:r>
                        <a:rPr lang="en-US" sz="1900" dirty="0">
                          <a:latin typeface="News Gothic MT" panose="020B0503020103020203" pitchFamily="34" charset="0"/>
                        </a:rPr>
                        <a:t>(&gt;5?)</a:t>
                      </a:r>
                    </a:p>
                  </a:txBody>
                  <a:tcPr marL="68580" marR="68580" marT="34291" marB="34291" anchor="ctr" anchorCtr="1"/>
                </a:tc>
                <a:tc>
                  <a:txBody>
                    <a:bodyPr/>
                    <a:lstStyle/>
                    <a:p>
                      <a:pPr algn="ctr"/>
                      <a:r>
                        <a:rPr lang="en-US" sz="1900" i="0" dirty="0">
                          <a:solidFill>
                            <a:srgbClr val="FF0000"/>
                          </a:solidFill>
                          <a:latin typeface="News Gothic MT" panose="020B0503020103020203" pitchFamily="34" charset="0"/>
                        </a:rPr>
                        <a:t>TP53</a:t>
                      </a:r>
                    </a:p>
                    <a:p>
                      <a:pPr algn="ctr"/>
                      <a:r>
                        <a:rPr lang="en-US" sz="1900" dirty="0">
                          <a:solidFill>
                            <a:srgbClr val="FF0000"/>
                          </a:solidFill>
                          <a:latin typeface="News Gothic MT" panose="020B0503020103020203" pitchFamily="34" charset="0"/>
                        </a:rPr>
                        <a:t>Unmutated </a:t>
                      </a:r>
                      <a:r>
                        <a:rPr lang="en-US" sz="1900" i="0" dirty="0">
                          <a:solidFill>
                            <a:srgbClr val="FF0000"/>
                          </a:solidFill>
                          <a:latin typeface="News Gothic MT" panose="020B0503020103020203" pitchFamily="34" charset="0"/>
                        </a:rPr>
                        <a:t>IGHV</a:t>
                      </a:r>
                      <a:r>
                        <a:rPr lang="en-US" sz="1900" dirty="0">
                          <a:solidFill>
                            <a:srgbClr val="FF0000"/>
                          </a:solidFill>
                          <a:latin typeface="News Gothic MT" panose="020B0503020103020203" pitchFamily="34" charset="0"/>
                        </a:rPr>
                        <a:t> (≤2%)</a:t>
                      </a:r>
                    </a:p>
                    <a:p>
                      <a:pPr algn="ctr"/>
                      <a:r>
                        <a:rPr lang="en-US" sz="1900" dirty="0">
                          <a:latin typeface="News Gothic MT" panose="020B0503020103020203" pitchFamily="34" charset="0"/>
                        </a:rPr>
                        <a:t>NOTCH-1</a:t>
                      </a:r>
                    </a:p>
                    <a:p>
                      <a:pPr algn="ctr"/>
                      <a:r>
                        <a:rPr lang="en-US" sz="1900" dirty="0">
                          <a:latin typeface="News Gothic MT" panose="020B0503020103020203" pitchFamily="34" charset="0"/>
                        </a:rPr>
                        <a:t>SF3B1</a:t>
                      </a:r>
                    </a:p>
                    <a:p>
                      <a:pPr algn="ctr"/>
                      <a:r>
                        <a:rPr lang="en-US" sz="1900" dirty="0">
                          <a:latin typeface="News Gothic MT" panose="020B0503020103020203" pitchFamily="34" charset="0"/>
                        </a:rPr>
                        <a:t>BIRC3</a:t>
                      </a:r>
                    </a:p>
                    <a:p>
                      <a:pPr algn="ctr"/>
                      <a:r>
                        <a:rPr lang="en-US" sz="1900" dirty="0">
                          <a:latin typeface="News Gothic MT" panose="020B0503020103020203" pitchFamily="34" charset="0"/>
                        </a:rPr>
                        <a:t>ATM</a:t>
                      </a:r>
                    </a:p>
                  </a:txBody>
                  <a:tcPr marL="68580" marR="68580" marT="34291" marB="34291" anchor="ctr" anchorCtr="1"/>
                </a:tc>
                <a:extLst>
                  <a:ext uri="{0D108BD9-81ED-4DB2-BD59-A6C34878D82A}">
                    <a16:rowId xmlns:a16="http://schemas.microsoft.com/office/drawing/2014/main" val="268484642"/>
                  </a:ext>
                </a:extLst>
              </a:tr>
              <a:tr h="681735">
                <a:tc>
                  <a:txBody>
                    <a:bodyPr/>
                    <a:lstStyle/>
                    <a:p>
                      <a:r>
                        <a:rPr lang="en-US" sz="1900" b="0" dirty="0">
                          <a:latin typeface="News Gothic MT" panose="020B0503020103020203" pitchFamily="34" charset="0"/>
                        </a:rPr>
                        <a:t>Neutral</a:t>
                      </a:r>
                    </a:p>
                  </a:txBody>
                  <a:tcPr marL="68580" marR="68580" marT="34291" marB="34291" anchor="ctr"/>
                </a:tc>
                <a:tc>
                  <a:txBody>
                    <a:bodyPr/>
                    <a:lstStyle/>
                    <a:p>
                      <a:pPr algn="ctr"/>
                      <a:r>
                        <a:rPr lang="en-US" sz="1900" dirty="0">
                          <a:latin typeface="News Gothic MT" panose="020B0503020103020203" pitchFamily="34" charset="0"/>
                        </a:rPr>
                        <a:t>Normal</a:t>
                      </a:r>
                    </a:p>
                    <a:p>
                      <a:pPr algn="ctr"/>
                      <a:r>
                        <a:rPr lang="en-US" sz="1900" dirty="0">
                          <a:latin typeface="News Gothic MT" panose="020B0503020103020203" pitchFamily="34" charset="0"/>
                        </a:rPr>
                        <a:t>+12</a:t>
                      </a:r>
                    </a:p>
                  </a:txBody>
                  <a:tcPr marL="68580" marR="68580" marT="34291" marB="34291" anchor="ctr" anchorCtr="1"/>
                </a:tc>
                <a:tc>
                  <a:txBody>
                    <a:bodyPr/>
                    <a:lstStyle/>
                    <a:p>
                      <a:pPr algn="ctr"/>
                      <a:endParaRPr lang="en-US" sz="1900" dirty="0">
                        <a:latin typeface="News Gothic MT" panose="020B0503020103020203" pitchFamily="34" charset="0"/>
                      </a:endParaRPr>
                    </a:p>
                  </a:txBody>
                  <a:tcPr marL="68580" marR="68580" marT="34291" marB="34291" anchor="ctr" anchorCtr="1"/>
                </a:tc>
                <a:tc>
                  <a:txBody>
                    <a:bodyPr/>
                    <a:lstStyle/>
                    <a:p>
                      <a:pPr algn="ctr"/>
                      <a:endParaRPr lang="en-US" sz="1900" dirty="0">
                        <a:latin typeface="News Gothic MT" panose="020B0503020103020203" pitchFamily="34" charset="0"/>
                      </a:endParaRPr>
                    </a:p>
                  </a:txBody>
                  <a:tcPr marL="68580" marR="68580" marT="34291" marB="34291" anchor="ctr" anchorCtr="1"/>
                </a:tc>
                <a:extLst>
                  <a:ext uri="{0D108BD9-81ED-4DB2-BD59-A6C34878D82A}">
                    <a16:rowId xmlns:a16="http://schemas.microsoft.com/office/drawing/2014/main" val="3014890929"/>
                  </a:ext>
                </a:extLst>
              </a:tr>
              <a:tr h="937263">
                <a:tc>
                  <a:txBody>
                    <a:bodyPr/>
                    <a:lstStyle/>
                    <a:p>
                      <a:r>
                        <a:rPr lang="en-US" sz="1900" b="0" dirty="0">
                          <a:latin typeface="News Gothic MT" panose="020B0503020103020203" pitchFamily="34" charset="0"/>
                        </a:rPr>
                        <a:t>Favorable</a:t>
                      </a:r>
                    </a:p>
                  </a:txBody>
                  <a:tcPr marL="68580" marR="68580" marT="34291" marB="34291" anchor="ctr"/>
                </a:tc>
                <a:tc>
                  <a:txBody>
                    <a:bodyPr/>
                    <a:lstStyle/>
                    <a:p>
                      <a:pPr algn="ctr"/>
                      <a:r>
                        <a:rPr lang="en-US" sz="1900" dirty="0">
                          <a:latin typeface="News Gothic MT" panose="020B0503020103020203" pitchFamily="34" charset="0"/>
                        </a:rPr>
                        <a:t>del(13q)</a:t>
                      </a:r>
                    </a:p>
                    <a:p>
                      <a:pPr algn="ctr"/>
                      <a:r>
                        <a:rPr lang="en-US" sz="1900" dirty="0">
                          <a:latin typeface="News Gothic MT" panose="020B0503020103020203" pitchFamily="34" charset="0"/>
                        </a:rPr>
                        <a:t>(sole abnormality)</a:t>
                      </a:r>
                    </a:p>
                  </a:txBody>
                  <a:tcPr marL="68580" marR="68580" marT="34291" marB="34291" anchor="ctr" anchorCtr="1"/>
                </a:tc>
                <a:tc>
                  <a:txBody>
                    <a:bodyPr/>
                    <a:lstStyle/>
                    <a:p>
                      <a:pPr algn="ctr"/>
                      <a:endParaRPr lang="en-US" sz="1900" dirty="0">
                        <a:latin typeface="News Gothic MT" panose="020B0503020103020203" pitchFamily="34" charset="0"/>
                      </a:endParaRPr>
                    </a:p>
                  </a:txBody>
                  <a:tcPr marL="68580" marR="68580" marT="34291" marB="34291" anchor="ctr" anchorCtr="1"/>
                </a:tc>
                <a:tc>
                  <a:txBody>
                    <a:bodyPr/>
                    <a:lstStyle/>
                    <a:p>
                      <a:pPr algn="ctr"/>
                      <a:r>
                        <a:rPr lang="en-US" sz="1900" dirty="0">
                          <a:latin typeface="News Gothic MT" panose="020B0503020103020203" pitchFamily="34" charset="0"/>
                        </a:rPr>
                        <a:t>Mutated </a:t>
                      </a:r>
                      <a:r>
                        <a:rPr lang="en-US" sz="1900" i="0" dirty="0">
                          <a:latin typeface="News Gothic MT" panose="020B0503020103020203" pitchFamily="34" charset="0"/>
                        </a:rPr>
                        <a:t>IGHV</a:t>
                      </a:r>
                      <a:r>
                        <a:rPr lang="en-US" sz="1900" dirty="0">
                          <a:latin typeface="News Gothic MT" panose="020B0503020103020203" pitchFamily="34" charset="0"/>
                        </a:rPr>
                        <a:t> (&gt;2%)</a:t>
                      </a:r>
                    </a:p>
                  </a:txBody>
                  <a:tcPr marL="68580" marR="68580" marT="34291" marB="34291" anchor="ctr" anchorCtr="1"/>
                </a:tc>
                <a:extLst>
                  <a:ext uri="{0D108BD9-81ED-4DB2-BD59-A6C34878D82A}">
                    <a16:rowId xmlns:a16="http://schemas.microsoft.com/office/drawing/2014/main" val="1724855269"/>
                  </a:ext>
                </a:extLst>
              </a:tr>
            </a:tbl>
          </a:graphicData>
        </a:graphic>
      </p:graphicFrame>
      <p:sp>
        <p:nvSpPr>
          <p:cNvPr id="4" name="Title 1"/>
          <p:cNvSpPr>
            <a:spLocks noGrp="1"/>
          </p:cNvSpPr>
          <p:nvPr>
            <p:ph type="title"/>
          </p:nvPr>
        </p:nvSpPr>
        <p:spPr/>
        <p:txBody>
          <a:bodyPr/>
          <a:lstStyle/>
          <a:p>
            <a:r>
              <a:rPr lang="en-US" dirty="0"/>
              <a:t>CLL Prognostic Factors</a:t>
            </a:r>
          </a:p>
        </p:txBody>
      </p:sp>
      <p:sp>
        <p:nvSpPr>
          <p:cNvPr id="7" name="Text Placeholder 6">
            <a:extLst>
              <a:ext uri="{FF2B5EF4-FFF2-40B4-BE49-F238E27FC236}">
                <a16:creationId xmlns:a16="http://schemas.microsoft.com/office/drawing/2014/main" id="{D03A67BF-89AB-EA43-9416-A547FBA231E5}"/>
              </a:ext>
            </a:extLst>
          </p:cNvPr>
          <p:cNvSpPr>
            <a:spLocks noGrp="1"/>
          </p:cNvSpPr>
          <p:nvPr>
            <p:ph type="body" sz="quarter" idx="12"/>
          </p:nvPr>
        </p:nvSpPr>
        <p:spPr/>
        <p:txBody>
          <a:bodyPr/>
          <a:lstStyle/>
          <a:p>
            <a:r>
              <a:rPr lang="en-US" dirty="0"/>
              <a:t>FISH = fluorescence in situ hybridization.</a:t>
            </a:r>
          </a:p>
          <a:p>
            <a:r>
              <a:rPr lang="en-US" dirty="0"/>
              <a:t>NCCN, 2019.</a:t>
            </a:r>
          </a:p>
        </p:txBody>
      </p:sp>
    </p:spTree>
    <p:extLst>
      <p:ext uri="{BB962C8B-B14F-4D97-AF65-F5344CB8AC3E}">
        <p14:creationId xmlns:p14="http://schemas.microsoft.com/office/powerpoint/2010/main" val="3389761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reen Shot 2014-11-07 at 9.06.29 PM.png"/>
          <p:cNvPicPr>
            <a:picLocks noChangeAspect="1"/>
          </p:cNvPicPr>
          <p:nvPr/>
        </p:nvPicPr>
        <p:blipFill rotWithShape="1">
          <a:blip r:embed="rId3">
            <a:extLst>
              <a:ext uri="{28A0092B-C50C-407E-A947-70E740481C1C}">
                <a14:useLocalDpi xmlns:a14="http://schemas.microsoft.com/office/drawing/2010/main" val="0"/>
              </a:ext>
            </a:extLst>
          </a:blip>
          <a:srcRect t="13650" b="7706"/>
          <a:stretch/>
        </p:blipFill>
        <p:spPr>
          <a:xfrm>
            <a:off x="3337400" y="1646341"/>
            <a:ext cx="5517221" cy="4068567"/>
          </a:xfrm>
          <a:prstGeom prst="rect">
            <a:avLst/>
          </a:prstGeom>
          <a:solidFill>
            <a:srgbClr val="FF0000"/>
          </a:solidFill>
        </p:spPr>
      </p:pic>
      <p:sp>
        <p:nvSpPr>
          <p:cNvPr id="5" name="TextBox 4"/>
          <p:cNvSpPr txBox="1"/>
          <p:nvPr/>
        </p:nvSpPr>
        <p:spPr>
          <a:xfrm>
            <a:off x="5369152" y="1866033"/>
            <a:ext cx="3879707" cy="531043"/>
          </a:xfrm>
          <a:prstGeom prst="rect">
            <a:avLst/>
          </a:prstGeom>
          <a:noFill/>
        </p:spPr>
        <p:txBody>
          <a:bodyPr wrap="square" rtlCol="0">
            <a:spAutoFit/>
          </a:bodyPr>
          <a:lstStyle/>
          <a:p>
            <a:r>
              <a:rPr lang="en-US" sz="1800" dirty="0">
                <a:solidFill>
                  <a:srgbClr val="FFFF00"/>
                </a:solidFill>
                <a:latin typeface="News Gothic MT" panose="020B0503020103020203" pitchFamily="34" charset="0"/>
              </a:rPr>
              <a:t>(248 with no prior treatment)</a:t>
            </a:r>
          </a:p>
          <a:p>
            <a:endParaRPr lang="en-US" sz="1051" dirty="0"/>
          </a:p>
        </p:txBody>
      </p:sp>
      <p:sp>
        <p:nvSpPr>
          <p:cNvPr id="3" name="Notched Right Arrow 2"/>
          <p:cNvSpPr/>
          <p:nvPr/>
        </p:nvSpPr>
        <p:spPr>
          <a:xfrm rot="19709021">
            <a:off x="3577859" y="4321954"/>
            <a:ext cx="1660207" cy="21920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18" name="Title 17">
            <a:extLst>
              <a:ext uri="{FF2B5EF4-FFF2-40B4-BE49-F238E27FC236}">
                <a16:creationId xmlns:a16="http://schemas.microsoft.com/office/drawing/2014/main" id="{F7AA19D8-CE94-1E4E-8602-034E84663A71}"/>
              </a:ext>
            </a:extLst>
          </p:cNvPr>
          <p:cNvSpPr>
            <a:spLocks noGrp="1"/>
          </p:cNvSpPr>
          <p:nvPr>
            <p:ph type="title"/>
          </p:nvPr>
        </p:nvSpPr>
        <p:spPr/>
        <p:txBody>
          <a:bodyPr/>
          <a:lstStyle/>
          <a:p>
            <a:r>
              <a:rPr lang="en-US" dirty="0"/>
              <a:t>Prognostic Value of FISH for CLL</a:t>
            </a:r>
          </a:p>
        </p:txBody>
      </p:sp>
      <p:sp>
        <p:nvSpPr>
          <p:cNvPr id="20" name="Text Placeholder 19">
            <a:extLst>
              <a:ext uri="{FF2B5EF4-FFF2-40B4-BE49-F238E27FC236}">
                <a16:creationId xmlns:a16="http://schemas.microsoft.com/office/drawing/2014/main" id="{C8CAF9B8-A96A-554F-A9D3-B1340379BAFB}"/>
              </a:ext>
            </a:extLst>
          </p:cNvPr>
          <p:cNvSpPr>
            <a:spLocks noGrp="1"/>
          </p:cNvSpPr>
          <p:nvPr>
            <p:ph type="body" sz="quarter" idx="12"/>
          </p:nvPr>
        </p:nvSpPr>
        <p:spPr/>
        <p:txBody>
          <a:bodyPr/>
          <a:lstStyle/>
          <a:p>
            <a:r>
              <a:rPr lang="es-ES" altLang="en-US" dirty="0">
                <a:latin typeface="News Gothic MT" panose="020B0503020103020203" pitchFamily="34" charset="0"/>
                <a:cs typeface="Arial" panose="020B0604020202020204" pitchFamily="34" charset="0"/>
              </a:rPr>
              <a:t>Döhner et al, 2000. </a:t>
            </a:r>
            <a:endParaRPr lang="en-US" dirty="0"/>
          </a:p>
        </p:txBody>
      </p:sp>
      <p:sp>
        <p:nvSpPr>
          <p:cNvPr id="22" name="TextBox 21">
            <a:extLst>
              <a:ext uri="{FF2B5EF4-FFF2-40B4-BE49-F238E27FC236}">
                <a16:creationId xmlns:a16="http://schemas.microsoft.com/office/drawing/2014/main" id="{352C2CCC-4218-C842-A07F-C537942BC977}"/>
              </a:ext>
            </a:extLst>
          </p:cNvPr>
          <p:cNvSpPr txBox="1"/>
          <p:nvPr/>
        </p:nvSpPr>
        <p:spPr>
          <a:xfrm>
            <a:off x="3106230" y="1141984"/>
            <a:ext cx="6544637" cy="461665"/>
          </a:xfrm>
          <a:prstGeom prst="rect">
            <a:avLst/>
          </a:prstGeom>
          <a:noFill/>
        </p:spPr>
        <p:txBody>
          <a:bodyPr wrap="square" rtlCol="0">
            <a:spAutoFit/>
          </a:bodyPr>
          <a:lstStyle/>
          <a:p>
            <a:r>
              <a:rPr lang="en-US" sz="2400" dirty="0">
                <a:latin typeface="News Gothic MT" panose="020B0503020103020203" pitchFamily="34" charset="0"/>
              </a:rPr>
              <a:t>Survival from Time of Diagnosis (n=325)</a:t>
            </a:r>
          </a:p>
        </p:txBody>
      </p:sp>
      <p:sp>
        <p:nvSpPr>
          <p:cNvPr id="23" name="TextBox 22">
            <a:extLst>
              <a:ext uri="{FF2B5EF4-FFF2-40B4-BE49-F238E27FC236}">
                <a16:creationId xmlns:a16="http://schemas.microsoft.com/office/drawing/2014/main" id="{F96A69AA-4C3B-0941-9AFD-6D476D28B7CD}"/>
              </a:ext>
            </a:extLst>
          </p:cNvPr>
          <p:cNvSpPr txBox="1"/>
          <p:nvPr/>
        </p:nvSpPr>
        <p:spPr>
          <a:xfrm>
            <a:off x="4312247" y="5792626"/>
            <a:ext cx="3879707" cy="369332"/>
          </a:xfrm>
          <a:prstGeom prst="rect">
            <a:avLst/>
          </a:prstGeom>
          <a:noFill/>
        </p:spPr>
        <p:txBody>
          <a:bodyPr wrap="square" rtlCol="0">
            <a:spAutoFit/>
          </a:bodyPr>
          <a:lstStyle/>
          <a:p>
            <a:pPr algn="ctr"/>
            <a:r>
              <a:rPr lang="en-US" sz="1800" dirty="0">
                <a:latin typeface="News Gothic MT" panose="020B0503020103020203" pitchFamily="34" charset="0"/>
              </a:rPr>
              <a:t>Survival in Months</a:t>
            </a:r>
          </a:p>
        </p:txBody>
      </p:sp>
    </p:spTree>
    <p:extLst>
      <p:ext uri="{BB962C8B-B14F-4D97-AF65-F5344CB8AC3E}">
        <p14:creationId xmlns:p14="http://schemas.microsoft.com/office/powerpoint/2010/main" val="1232436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4F802701-12DB-4273-85CD-BD2F69FEDB98}"/>
              </a:ext>
            </a:extLst>
          </p:cNvPr>
          <p:cNvGraphicFramePr>
            <a:graphicFrameLocks noGrp="1"/>
          </p:cNvGraphicFramePr>
          <p:nvPr>
            <p:extLst>
              <p:ext uri="{D42A27DB-BD31-4B8C-83A1-F6EECF244321}">
                <p14:modId xmlns:p14="http://schemas.microsoft.com/office/powerpoint/2010/main" val="96437674"/>
              </p:ext>
            </p:extLst>
          </p:nvPr>
        </p:nvGraphicFramePr>
        <p:xfrm>
          <a:off x="2564191" y="1730640"/>
          <a:ext cx="7063618" cy="3396720"/>
        </p:xfrm>
        <a:graphic>
          <a:graphicData uri="http://schemas.openxmlformats.org/drawingml/2006/table">
            <a:tbl>
              <a:tblPr firstRow="1" bandRow="1">
                <a:tableStyleId>{5C22544A-7EE6-4342-B048-85BDC9FD1C3A}</a:tableStyleId>
              </a:tblPr>
              <a:tblGrid>
                <a:gridCol w="1892042">
                  <a:extLst>
                    <a:ext uri="{9D8B030D-6E8A-4147-A177-3AD203B41FA5}">
                      <a16:colId xmlns:a16="http://schemas.microsoft.com/office/drawing/2014/main" val="4257316873"/>
                    </a:ext>
                  </a:extLst>
                </a:gridCol>
                <a:gridCol w="1387496">
                  <a:extLst>
                    <a:ext uri="{9D8B030D-6E8A-4147-A177-3AD203B41FA5}">
                      <a16:colId xmlns:a16="http://schemas.microsoft.com/office/drawing/2014/main" val="888786155"/>
                    </a:ext>
                  </a:extLst>
                </a:gridCol>
                <a:gridCol w="2144311">
                  <a:extLst>
                    <a:ext uri="{9D8B030D-6E8A-4147-A177-3AD203B41FA5}">
                      <a16:colId xmlns:a16="http://schemas.microsoft.com/office/drawing/2014/main" val="2861592544"/>
                    </a:ext>
                  </a:extLst>
                </a:gridCol>
                <a:gridCol w="1639769">
                  <a:extLst>
                    <a:ext uri="{9D8B030D-6E8A-4147-A177-3AD203B41FA5}">
                      <a16:colId xmlns:a16="http://schemas.microsoft.com/office/drawing/2014/main" val="3296389872"/>
                    </a:ext>
                  </a:extLst>
                </a:gridCol>
              </a:tblGrid>
              <a:tr h="929759">
                <a:tc>
                  <a:txBody>
                    <a:bodyPr/>
                    <a:lstStyle/>
                    <a:p>
                      <a:r>
                        <a:rPr lang="en-US" sz="1800" dirty="0">
                          <a:latin typeface="News Gothic MT" panose="020B0503020103020203" pitchFamily="34" charset="0"/>
                        </a:rPr>
                        <a:t>Abnormality</a:t>
                      </a:r>
                    </a:p>
                  </a:txBody>
                  <a:tcPr marL="68580" marR="68580" marT="34291" marB="34291" anchor="ctr"/>
                </a:tc>
                <a:tc>
                  <a:txBody>
                    <a:bodyPr/>
                    <a:lstStyle/>
                    <a:p>
                      <a:pPr algn="ctr"/>
                      <a:r>
                        <a:rPr lang="en-US" sz="1800" dirty="0">
                          <a:latin typeface="News Gothic MT" panose="020B0503020103020203" pitchFamily="34" charset="0"/>
                        </a:rPr>
                        <a:t>Patients, %</a:t>
                      </a:r>
                    </a:p>
                  </a:txBody>
                  <a:tcPr marL="68580" marR="68580" marT="34291" marB="34291" anchor="ctr" anchorCtr="1"/>
                </a:tc>
                <a:tc>
                  <a:txBody>
                    <a:bodyPr/>
                    <a:lstStyle/>
                    <a:p>
                      <a:pPr algn="ctr"/>
                      <a:r>
                        <a:rPr lang="en-US" sz="1800" dirty="0">
                          <a:latin typeface="News Gothic MT" panose="020B0503020103020203" pitchFamily="34" charset="0"/>
                        </a:rPr>
                        <a:t>Median Time to Treatment, mos</a:t>
                      </a:r>
                    </a:p>
                  </a:txBody>
                  <a:tcPr marL="68580" marR="68580" marT="34291" marB="34291" anchor="ctr" anchorCtr="1"/>
                </a:tc>
                <a:tc>
                  <a:txBody>
                    <a:bodyPr/>
                    <a:lstStyle/>
                    <a:p>
                      <a:pPr algn="ctr"/>
                      <a:r>
                        <a:rPr lang="en-US" sz="1800" dirty="0">
                          <a:latin typeface="News Gothic MT" panose="020B0503020103020203" pitchFamily="34" charset="0"/>
                        </a:rPr>
                        <a:t>Median OS, mos</a:t>
                      </a:r>
                    </a:p>
                  </a:txBody>
                  <a:tcPr marL="68580" marR="68580" marT="34291" marB="34291" anchor="ctr" anchorCtr="1"/>
                </a:tc>
                <a:extLst>
                  <a:ext uri="{0D108BD9-81ED-4DB2-BD59-A6C34878D82A}">
                    <a16:rowId xmlns:a16="http://schemas.microsoft.com/office/drawing/2014/main" val="3027849099"/>
                  </a:ext>
                </a:extLst>
              </a:tr>
              <a:tr h="452483">
                <a:tc>
                  <a:txBody>
                    <a:bodyPr/>
                    <a:lstStyle/>
                    <a:p>
                      <a:r>
                        <a:rPr lang="en-US" sz="1800" dirty="0">
                          <a:latin typeface="News Gothic MT" panose="020B0503020103020203" pitchFamily="34" charset="0"/>
                        </a:rPr>
                        <a:t>del(17)(p13.1)</a:t>
                      </a:r>
                    </a:p>
                  </a:txBody>
                  <a:tcPr marL="68580" marR="68580" marT="34291" marB="34291" anchor="ctr"/>
                </a:tc>
                <a:tc>
                  <a:txBody>
                    <a:bodyPr/>
                    <a:lstStyle/>
                    <a:p>
                      <a:pPr algn="ctr"/>
                      <a:r>
                        <a:rPr lang="en-US" sz="1800" dirty="0">
                          <a:latin typeface="News Gothic MT" panose="020B0503020103020203" pitchFamily="34" charset="0"/>
                        </a:rPr>
                        <a:t>7</a:t>
                      </a:r>
                    </a:p>
                  </a:txBody>
                  <a:tcPr marL="68580" marR="68580" marT="34291" marB="34291" anchor="ctr" anchorCtr="1"/>
                </a:tc>
                <a:tc>
                  <a:txBody>
                    <a:bodyPr/>
                    <a:lstStyle/>
                    <a:p>
                      <a:pPr algn="ctr"/>
                      <a:r>
                        <a:rPr lang="en-US" sz="1800" dirty="0">
                          <a:latin typeface="News Gothic MT" panose="020B0503020103020203" pitchFamily="34" charset="0"/>
                        </a:rPr>
                        <a:t>9</a:t>
                      </a:r>
                    </a:p>
                  </a:txBody>
                  <a:tcPr marL="68580" marR="68580" marT="34291" marB="34291" anchor="ctr" anchorCtr="1"/>
                </a:tc>
                <a:tc>
                  <a:txBody>
                    <a:bodyPr/>
                    <a:lstStyle/>
                    <a:p>
                      <a:pPr algn="ctr"/>
                      <a:r>
                        <a:rPr lang="en-US" sz="1800" dirty="0">
                          <a:latin typeface="News Gothic MT" panose="020B0503020103020203" pitchFamily="34" charset="0"/>
                        </a:rPr>
                        <a:t>32</a:t>
                      </a:r>
                    </a:p>
                  </a:txBody>
                  <a:tcPr marL="68580" marR="68580" marT="34291" marB="34291" anchor="ctr" anchorCtr="1"/>
                </a:tc>
                <a:extLst>
                  <a:ext uri="{0D108BD9-81ED-4DB2-BD59-A6C34878D82A}">
                    <a16:rowId xmlns:a16="http://schemas.microsoft.com/office/drawing/2014/main" val="2817915023"/>
                  </a:ext>
                </a:extLst>
              </a:tr>
              <a:tr h="452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News Gothic MT" panose="020B0503020103020203" pitchFamily="34" charset="0"/>
                        </a:rPr>
                        <a:t>del(11)(q22.3)</a:t>
                      </a:r>
                    </a:p>
                  </a:txBody>
                  <a:tcPr marL="68580" marR="68580" marT="34291" marB="34291" anchor="ctr"/>
                </a:tc>
                <a:tc>
                  <a:txBody>
                    <a:bodyPr/>
                    <a:lstStyle/>
                    <a:p>
                      <a:pPr algn="ctr"/>
                      <a:r>
                        <a:rPr lang="en-US" sz="1800" dirty="0">
                          <a:latin typeface="News Gothic MT" panose="020B0503020103020203" pitchFamily="34" charset="0"/>
                        </a:rPr>
                        <a:t>18</a:t>
                      </a:r>
                    </a:p>
                  </a:txBody>
                  <a:tcPr marL="68580" marR="68580" marT="34291" marB="34291" anchor="ctr" anchorCtr="1"/>
                </a:tc>
                <a:tc>
                  <a:txBody>
                    <a:bodyPr/>
                    <a:lstStyle/>
                    <a:p>
                      <a:pPr algn="ctr"/>
                      <a:r>
                        <a:rPr lang="en-US" sz="1800" dirty="0">
                          <a:latin typeface="News Gothic MT" panose="020B0503020103020203" pitchFamily="34" charset="0"/>
                        </a:rPr>
                        <a:t>13</a:t>
                      </a:r>
                    </a:p>
                  </a:txBody>
                  <a:tcPr marL="68580" marR="68580" marT="34291" marB="34291" anchor="ctr" anchorCtr="1"/>
                </a:tc>
                <a:tc>
                  <a:txBody>
                    <a:bodyPr/>
                    <a:lstStyle/>
                    <a:p>
                      <a:pPr algn="ctr"/>
                      <a:r>
                        <a:rPr lang="en-US" sz="1800" dirty="0">
                          <a:latin typeface="News Gothic MT" panose="020B0503020103020203" pitchFamily="34" charset="0"/>
                        </a:rPr>
                        <a:t>79</a:t>
                      </a:r>
                    </a:p>
                  </a:txBody>
                  <a:tcPr marL="68580" marR="68580" marT="34291" marB="34291" anchor="ctr" anchorCtr="1"/>
                </a:tc>
                <a:extLst>
                  <a:ext uri="{0D108BD9-81ED-4DB2-BD59-A6C34878D82A}">
                    <a16:rowId xmlns:a16="http://schemas.microsoft.com/office/drawing/2014/main" val="960976406"/>
                  </a:ext>
                </a:extLst>
              </a:tr>
              <a:tr h="452483">
                <a:tc>
                  <a:txBody>
                    <a:bodyPr/>
                    <a:lstStyle/>
                    <a:p>
                      <a:r>
                        <a:rPr lang="en-US" sz="1800" dirty="0">
                          <a:latin typeface="News Gothic MT" panose="020B0503020103020203" pitchFamily="34" charset="0"/>
                        </a:rPr>
                        <a:t>Trisomy 12</a:t>
                      </a:r>
                    </a:p>
                  </a:txBody>
                  <a:tcPr marL="68580" marR="68580" marT="34291" marB="34291" anchor="ctr"/>
                </a:tc>
                <a:tc>
                  <a:txBody>
                    <a:bodyPr/>
                    <a:lstStyle/>
                    <a:p>
                      <a:pPr algn="ctr"/>
                      <a:r>
                        <a:rPr lang="en-US" sz="1800" dirty="0">
                          <a:latin typeface="News Gothic MT" panose="020B0503020103020203" pitchFamily="34" charset="0"/>
                        </a:rPr>
                        <a:t>16</a:t>
                      </a:r>
                    </a:p>
                  </a:txBody>
                  <a:tcPr marL="68580" marR="68580" marT="34291" marB="34291" anchor="ctr" anchorCtr="1"/>
                </a:tc>
                <a:tc>
                  <a:txBody>
                    <a:bodyPr/>
                    <a:lstStyle/>
                    <a:p>
                      <a:pPr algn="ctr"/>
                      <a:r>
                        <a:rPr lang="en-US" sz="1800" dirty="0">
                          <a:latin typeface="News Gothic MT" panose="020B0503020103020203" pitchFamily="34" charset="0"/>
                        </a:rPr>
                        <a:t>33</a:t>
                      </a:r>
                    </a:p>
                  </a:txBody>
                  <a:tcPr marL="68580" marR="68580" marT="34291" marB="34291" anchor="ctr" anchorCtr="1"/>
                </a:tc>
                <a:tc>
                  <a:txBody>
                    <a:bodyPr/>
                    <a:lstStyle/>
                    <a:p>
                      <a:pPr algn="ctr"/>
                      <a:r>
                        <a:rPr lang="en-US" sz="1800" dirty="0">
                          <a:latin typeface="News Gothic MT" panose="020B0503020103020203" pitchFamily="34" charset="0"/>
                        </a:rPr>
                        <a:t>114</a:t>
                      </a:r>
                    </a:p>
                  </a:txBody>
                  <a:tcPr marL="68580" marR="68580" marT="34291" marB="34291" anchor="ctr" anchorCtr="1"/>
                </a:tc>
                <a:extLst>
                  <a:ext uri="{0D108BD9-81ED-4DB2-BD59-A6C34878D82A}">
                    <a16:rowId xmlns:a16="http://schemas.microsoft.com/office/drawing/2014/main" val="3289343476"/>
                  </a:ext>
                </a:extLst>
              </a:tr>
              <a:tr h="452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News Gothic MT" panose="020B0503020103020203" pitchFamily="34" charset="0"/>
                        </a:rPr>
                        <a:t>del(13)(q14)</a:t>
                      </a:r>
                    </a:p>
                  </a:txBody>
                  <a:tcPr marL="68580" marR="68580" marT="34291" marB="34291" anchor="ctr"/>
                </a:tc>
                <a:tc>
                  <a:txBody>
                    <a:bodyPr/>
                    <a:lstStyle/>
                    <a:p>
                      <a:pPr algn="ctr"/>
                      <a:r>
                        <a:rPr lang="en-US" sz="1800" dirty="0">
                          <a:latin typeface="News Gothic MT" panose="020B0503020103020203" pitchFamily="34" charset="0"/>
                        </a:rPr>
                        <a:t>55</a:t>
                      </a:r>
                    </a:p>
                  </a:txBody>
                  <a:tcPr marL="68580" marR="68580" marT="34291" marB="34291" anchor="ctr" anchorCtr="1"/>
                </a:tc>
                <a:tc>
                  <a:txBody>
                    <a:bodyPr/>
                    <a:lstStyle/>
                    <a:p>
                      <a:pPr algn="ctr"/>
                      <a:r>
                        <a:rPr lang="en-US" sz="1800" dirty="0">
                          <a:latin typeface="News Gothic MT" panose="020B0503020103020203" pitchFamily="34" charset="0"/>
                        </a:rPr>
                        <a:t>49</a:t>
                      </a:r>
                    </a:p>
                  </a:txBody>
                  <a:tcPr marL="68580" marR="68580" marT="34291" marB="34291" anchor="ctr" anchorCtr="1"/>
                </a:tc>
                <a:tc>
                  <a:txBody>
                    <a:bodyPr/>
                    <a:lstStyle/>
                    <a:p>
                      <a:pPr algn="ctr"/>
                      <a:r>
                        <a:rPr lang="en-US" sz="1800" dirty="0">
                          <a:latin typeface="News Gothic MT" panose="020B0503020103020203" pitchFamily="34" charset="0"/>
                        </a:rPr>
                        <a:t>133</a:t>
                      </a:r>
                    </a:p>
                  </a:txBody>
                  <a:tcPr marL="68580" marR="68580" marT="34291" marB="34291" anchor="ctr" anchorCtr="1"/>
                </a:tc>
                <a:extLst>
                  <a:ext uri="{0D108BD9-81ED-4DB2-BD59-A6C34878D82A}">
                    <a16:rowId xmlns:a16="http://schemas.microsoft.com/office/drawing/2014/main" val="821082831"/>
                  </a:ext>
                </a:extLst>
              </a:tr>
              <a:tr h="657029">
                <a:tc>
                  <a:txBody>
                    <a:bodyPr/>
                    <a:lstStyle/>
                    <a:p>
                      <a:r>
                        <a:rPr lang="en-US" sz="1800" dirty="0">
                          <a:latin typeface="News Gothic MT" panose="020B0503020103020203" pitchFamily="34" charset="0"/>
                        </a:rPr>
                        <a:t>None detected</a:t>
                      </a:r>
                    </a:p>
                  </a:txBody>
                  <a:tcPr marL="68580" marR="68580" marT="34291" marB="34291" anchor="ctr"/>
                </a:tc>
                <a:tc>
                  <a:txBody>
                    <a:bodyPr/>
                    <a:lstStyle/>
                    <a:p>
                      <a:pPr algn="ctr"/>
                      <a:r>
                        <a:rPr lang="en-US" sz="1800" dirty="0">
                          <a:latin typeface="News Gothic MT" panose="020B0503020103020203" pitchFamily="34" charset="0"/>
                        </a:rPr>
                        <a:t>18</a:t>
                      </a:r>
                    </a:p>
                  </a:txBody>
                  <a:tcPr marL="68580" marR="68580" marT="34291" marB="34291" anchor="ctr" anchorCtr="1"/>
                </a:tc>
                <a:tc>
                  <a:txBody>
                    <a:bodyPr/>
                    <a:lstStyle/>
                    <a:p>
                      <a:pPr algn="ctr"/>
                      <a:r>
                        <a:rPr lang="en-US" sz="1800" dirty="0">
                          <a:latin typeface="News Gothic MT" panose="020B0503020103020203" pitchFamily="34" charset="0"/>
                        </a:rPr>
                        <a:t>92</a:t>
                      </a:r>
                    </a:p>
                  </a:txBody>
                  <a:tcPr marL="68580" marR="68580" marT="34291" marB="34291" anchor="ctr" anchorCtr="1"/>
                </a:tc>
                <a:tc>
                  <a:txBody>
                    <a:bodyPr/>
                    <a:lstStyle/>
                    <a:p>
                      <a:pPr algn="ctr"/>
                      <a:r>
                        <a:rPr lang="en-US" sz="1800" dirty="0">
                          <a:latin typeface="News Gothic MT" panose="020B0503020103020203" pitchFamily="34" charset="0"/>
                        </a:rPr>
                        <a:t>111</a:t>
                      </a:r>
                    </a:p>
                  </a:txBody>
                  <a:tcPr marL="68580" marR="68580" marT="34291" marB="34291" anchor="ctr" anchorCtr="1"/>
                </a:tc>
                <a:extLst>
                  <a:ext uri="{0D108BD9-81ED-4DB2-BD59-A6C34878D82A}">
                    <a16:rowId xmlns:a16="http://schemas.microsoft.com/office/drawing/2014/main" val="3279883239"/>
                  </a:ext>
                </a:extLst>
              </a:tr>
            </a:tbl>
          </a:graphicData>
        </a:graphic>
      </p:graphicFrame>
      <p:sp>
        <p:nvSpPr>
          <p:cNvPr id="18" name="Title 17">
            <a:extLst>
              <a:ext uri="{FF2B5EF4-FFF2-40B4-BE49-F238E27FC236}">
                <a16:creationId xmlns:a16="http://schemas.microsoft.com/office/drawing/2014/main" id="{F7AA19D8-CE94-1E4E-8602-034E84663A71}"/>
              </a:ext>
            </a:extLst>
          </p:cNvPr>
          <p:cNvSpPr>
            <a:spLocks noGrp="1"/>
          </p:cNvSpPr>
          <p:nvPr>
            <p:ph type="title"/>
          </p:nvPr>
        </p:nvSpPr>
        <p:spPr/>
        <p:txBody>
          <a:bodyPr/>
          <a:lstStyle/>
          <a:p>
            <a:r>
              <a:rPr lang="en-US" dirty="0"/>
              <a:t>Prognostic Value of FISH for CLL (cont.)</a:t>
            </a:r>
          </a:p>
        </p:txBody>
      </p:sp>
      <p:sp>
        <p:nvSpPr>
          <p:cNvPr id="20" name="Text Placeholder 19">
            <a:extLst>
              <a:ext uri="{FF2B5EF4-FFF2-40B4-BE49-F238E27FC236}">
                <a16:creationId xmlns:a16="http://schemas.microsoft.com/office/drawing/2014/main" id="{C8CAF9B8-A96A-554F-A9D3-B1340379BAFB}"/>
              </a:ext>
            </a:extLst>
          </p:cNvPr>
          <p:cNvSpPr>
            <a:spLocks noGrp="1"/>
          </p:cNvSpPr>
          <p:nvPr>
            <p:ph type="body" sz="quarter" idx="12"/>
          </p:nvPr>
        </p:nvSpPr>
        <p:spPr>
          <a:xfrm>
            <a:off x="193579" y="6421193"/>
            <a:ext cx="1197444" cy="307777"/>
          </a:xfrm>
        </p:spPr>
        <p:txBody>
          <a:bodyPr/>
          <a:lstStyle/>
          <a:p>
            <a:r>
              <a:rPr lang="es-ES" altLang="en-US" dirty="0">
                <a:latin typeface="News Gothic MT" panose="020B0503020103020203" pitchFamily="34" charset="0"/>
                <a:cs typeface="Arial" panose="020B0604020202020204" pitchFamily="34" charset="0"/>
              </a:rPr>
              <a:t>mos = </a:t>
            </a:r>
            <a:r>
              <a:rPr lang="en-US" altLang="en-US" dirty="0">
                <a:latin typeface="News Gothic MT" panose="020B0503020103020203" pitchFamily="34" charset="0"/>
                <a:cs typeface="Arial" panose="020B0604020202020204" pitchFamily="34" charset="0"/>
              </a:rPr>
              <a:t>months</a:t>
            </a:r>
            <a:r>
              <a:rPr lang="es-ES" altLang="en-US" dirty="0">
                <a:latin typeface="News Gothic MT" panose="020B0503020103020203" pitchFamily="34" charset="0"/>
                <a:cs typeface="Arial" panose="020B0604020202020204" pitchFamily="34" charset="0"/>
              </a:rPr>
              <a:t>.</a:t>
            </a:r>
          </a:p>
          <a:p>
            <a:r>
              <a:rPr lang="es-ES" altLang="en-US" dirty="0">
                <a:latin typeface="News Gothic MT" panose="020B0503020103020203" pitchFamily="34" charset="0"/>
                <a:cs typeface="Arial" panose="020B0604020202020204" pitchFamily="34" charset="0"/>
              </a:rPr>
              <a:t>Döhner et al, 2000. </a:t>
            </a:r>
            <a:endParaRPr lang="en-US" dirty="0"/>
          </a:p>
        </p:txBody>
      </p:sp>
    </p:spTree>
    <p:extLst>
      <p:ext uri="{BB962C8B-B14F-4D97-AF65-F5344CB8AC3E}">
        <p14:creationId xmlns:p14="http://schemas.microsoft.com/office/powerpoint/2010/main" val="3238375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2018 International Workshop on CLL </a:t>
            </a:r>
            <a:br>
              <a:rPr lang="en-US" dirty="0"/>
            </a:br>
            <a:endParaRPr lang="en-US" dirty="0"/>
          </a:p>
        </p:txBody>
      </p:sp>
      <p:graphicFrame>
        <p:nvGraphicFramePr>
          <p:cNvPr id="7" name="Content Placeholder 3">
            <a:extLst>
              <a:ext uri="{FF2B5EF4-FFF2-40B4-BE49-F238E27FC236}">
                <a16:creationId xmlns:a16="http://schemas.microsoft.com/office/drawing/2014/main" id="{81B64DA6-DB32-4774-BDE8-D485E1F56BAF}"/>
              </a:ext>
            </a:extLst>
          </p:cNvPr>
          <p:cNvGraphicFramePr>
            <a:graphicFrameLocks noGrp="1"/>
          </p:cNvGraphicFramePr>
          <p:nvPr>
            <p:ph idx="1"/>
            <p:extLst>
              <p:ext uri="{D42A27DB-BD31-4B8C-83A1-F6EECF244321}">
                <p14:modId xmlns:p14="http://schemas.microsoft.com/office/powerpoint/2010/main" val="579489029"/>
              </p:ext>
            </p:extLst>
          </p:nvPr>
        </p:nvGraphicFramePr>
        <p:xfrm>
          <a:off x="624127" y="1493065"/>
          <a:ext cx="10972800" cy="4460488"/>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2236614797"/>
                    </a:ext>
                  </a:extLst>
                </a:gridCol>
              </a:tblGrid>
              <a:tr h="434835">
                <a:tc>
                  <a:txBody>
                    <a:bodyPr/>
                    <a:lstStyle/>
                    <a:p>
                      <a:r>
                        <a:rPr lang="en-US" sz="1800" dirty="0">
                          <a:latin typeface="News Gothic MT" panose="020B0503020103020203" pitchFamily="34" charset="0"/>
                        </a:rPr>
                        <a:t>Any One of the Following Criteria Should Be Met to Initiate CLL Therapy:</a:t>
                      </a:r>
                      <a:endParaRPr lang="en-US" sz="1800" dirty="0">
                        <a:solidFill>
                          <a:schemeClr val="tx1"/>
                        </a:solidFill>
                        <a:latin typeface="News Gothic MT" panose="020B0503020103020203" pitchFamily="34" charset="0"/>
                      </a:endParaRPr>
                    </a:p>
                  </a:txBody>
                  <a:tcPr marL="106980" marR="106980" marT="34291" marB="34291" anchor="ctr" anchorCtr="1"/>
                </a:tc>
                <a:extLst>
                  <a:ext uri="{0D108BD9-81ED-4DB2-BD59-A6C34878D82A}">
                    <a16:rowId xmlns:a16="http://schemas.microsoft.com/office/drawing/2014/main" val="692172927"/>
                  </a:ext>
                </a:extLst>
              </a:tr>
              <a:tr h="411480">
                <a:tc>
                  <a:txBody>
                    <a:bodyPr/>
                    <a:lstStyle/>
                    <a:p>
                      <a:r>
                        <a:rPr lang="en-US" sz="1800" dirty="0">
                          <a:latin typeface="News Gothic MT" panose="020B0503020103020203" pitchFamily="34" charset="0"/>
                        </a:rPr>
                        <a:t>Progressive marrow failure, hemoglobin &lt;10 g/dL, or platelets &lt;100x10</a:t>
                      </a:r>
                      <a:r>
                        <a:rPr lang="en-US" sz="1800" baseline="30000" dirty="0">
                          <a:latin typeface="News Gothic MT" panose="020B0503020103020203" pitchFamily="34" charset="0"/>
                        </a:rPr>
                        <a:t>9</a:t>
                      </a:r>
                      <a:r>
                        <a:rPr lang="en-US" sz="1800" baseline="0" dirty="0">
                          <a:latin typeface="News Gothic MT" panose="020B0503020103020203" pitchFamily="34" charset="0"/>
                        </a:rPr>
                        <a:t>/L</a:t>
                      </a:r>
                      <a:endParaRPr lang="en-US" sz="1800" dirty="0">
                        <a:latin typeface="News Gothic MT" panose="020B0503020103020203" pitchFamily="34" charset="0"/>
                      </a:endParaRPr>
                    </a:p>
                  </a:txBody>
                  <a:tcPr marL="106980" marR="106980" marT="34291" marB="34291" anchor="ctr" anchorCtr="1"/>
                </a:tc>
                <a:extLst>
                  <a:ext uri="{0D108BD9-81ED-4DB2-BD59-A6C34878D82A}">
                    <a16:rowId xmlns:a16="http://schemas.microsoft.com/office/drawing/2014/main" val="2394331262"/>
                  </a:ext>
                </a:extLst>
              </a:tr>
              <a:tr h="411480">
                <a:tc>
                  <a:txBody>
                    <a:bodyPr/>
                    <a:lstStyle/>
                    <a:p>
                      <a:pPr algn="l"/>
                      <a:r>
                        <a:rPr lang="en-US" sz="1800" dirty="0">
                          <a:latin typeface="News Gothic MT" panose="020B0503020103020203" pitchFamily="34" charset="0"/>
                        </a:rPr>
                        <a:t>Massive (≥</a:t>
                      </a:r>
                      <a:r>
                        <a:rPr lang="en-US" sz="1800" u="none" dirty="0">
                          <a:latin typeface="News Gothic MT" panose="020B0503020103020203" pitchFamily="34" charset="0"/>
                        </a:rPr>
                        <a:t>6 cm below the left costal margin) or progressive or symptomatic splenomegaly</a:t>
                      </a:r>
                    </a:p>
                  </a:txBody>
                  <a:tcPr marL="106980" marR="106980" marT="34291" marB="34291" anchor="ctr" anchorCtr="1"/>
                </a:tc>
                <a:extLst>
                  <a:ext uri="{0D108BD9-81ED-4DB2-BD59-A6C34878D82A}">
                    <a16:rowId xmlns:a16="http://schemas.microsoft.com/office/drawing/2014/main" val="3024281412"/>
                  </a:ext>
                </a:extLst>
              </a:tr>
              <a:tr h="411480">
                <a:tc>
                  <a:txBody>
                    <a:bodyPr/>
                    <a:lstStyle/>
                    <a:p>
                      <a:r>
                        <a:rPr lang="en-US" sz="1800" dirty="0">
                          <a:latin typeface="News Gothic MT" panose="020B0503020103020203" pitchFamily="34" charset="0"/>
                        </a:rPr>
                        <a:t>Massive (≥</a:t>
                      </a:r>
                      <a:r>
                        <a:rPr lang="en-US" sz="1800" u="none" dirty="0">
                          <a:latin typeface="News Gothic MT" panose="020B0503020103020203" pitchFamily="34" charset="0"/>
                        </a:rPr>
                        <a:t>10 cm in longest diameter) or progressive or symptomatic lymphadenopathy</a:t>
                      </a:r>
                      <a:endParaRPr lang="en-US" sz="1800" u="sng" dirty="0">
                        <a:latin typeface="News Gothic MT" panose="020B0503020103020203" pitchFamily="34" charset="0"/>
                      </a:endParaRPr>
                    </a:p>
                  </a:txBody>
                  <a:tcPr marL="106980" marR="106980" marT="34291" marB="34291" anchor="ctr" anchorCtr="1"/>
                </a:tc>
                <a:extLst>
                  <a:ext uri="{0D108BD9-81ED-4DB2-BD59-A6C34878D82A}">
                    <a16:rowId xmlns:a16="http://schemas.microsoft.com/office/drawing/2014/main" val="2166099123"/>
                  </a:ext>
                </a:extLst>
              </a:tr>
              <a:tr h="411480">
                <a:tc>
                  <a:txBody>
                    <a:bodyPr/>
                    <a:lstStyle/>
                    <a:p>
                      <a:r>
                        <a:rPr lang="en-US" sz="1800" dirty="0">
                          <a:latin typeface="News Gothic MT" panose="020B0503020103020203" pitchFamily="34" charset="0"/>
                        </a:rPr>
                        <a:t>Autoimmune complications of CLL that are poorly responsive to corticosteroids</a:t>
                      </a:r>
                    </a:p>
                  </a:txBody>
                  <a:tcPr marL="106980" marR="106980" marT="34291" marB="34291" anchor="ctr" anchorCtr="1"/>
                </a:tc>
                <a:extLst>
                  <a:ext uri="{0D108BD9-81ED-4DB2-BD59-A6C34878D82A}">
                    <a16:rowId xmlns:a16="http://schemas.microsoft.com/office/drawing/2014/main" val="2966224038"/>
                  </a:ext>
                </a:extLst>
              </a:tr>
              <a:tr h="411480">
                <a:tc>
                  <a:txBody>
                    <a:bodyPr/>
                    <a:lstStyle/>
                    <a:p>
                      <a:r>
                        <a:rPr lang="en-US" sz="1800" dirty="0">
                          <a:latin typeface="News Gothic MT" panose="020B0503020103020203" pitchFamily="34" charset="0"/>
                        </a:rPr>
                        <a:t>Symptomatic extranodal involvement (eg, skin, kidney, lung, spine)</a:t>
                      </a:r>
                    </a:p>
                  </a:txBody>
                  <a:tcPr marL="106980" marR="106980" marT="34291" marB="34291" anchor="ctr" anchorCtr="1"/>
                </a:tc>
                <a:extLst>
                  <a:ext uri="{0D108BD9-81ED-4DB2-BD59-A6C34878D82A}">
                    <a16:rowId xmlns:a16="http://schemas.microsoft.com/office/drawing/2014/main" val="1308262467"/>
                  </a:ext>
                </a:extLst>
              </a:tr>
              <a:tr h="411480">
                <a:tc>
                  <a:txBody>
                    <a:bodyPr/>
                    <a:lstStyle/>
                    <a:p>
                      <a:r>
                        <a:rPr lang="en-US" sz="1800" dirty="0">
                          <a:latin typeface="News Gothic MT" panose="020B0503020103020203" pitchFamily="34" charset="0"/>
                        </a:rPr>
                        <a:t>Increased pace of </a:t>
                      </a:r>
                      <a:r>
                        <a:rPr lang="en-US" sz="1800" dirty="0" err="1">
                          <a:latin typeface="News Gothic MT" panose="020B0503020103020203" pitchFamily="34" charset="0"/>
                        </a:rPr>
                        <a:t>progression</a:t>
                      </a:r>
                      <a:r>
                        <a:rPr lang="en-US" sz="1800" baseline="30000" dirty="0" err="1">
                          <a:latin typeface="News Gothic MT" panose="020B0503020103020203" pitchFamily="34" charset="0"/>
                        </a:rPr>
                        <a:t>a</a:t>
                      </a:r>
                      <a:endParaRPr lang="en-US" sz="1800" dirty="0">
                        <a:latin typeface="News Gothic MT" panose="020B0503020103020203" pitchFamily="34" charset="0"/>
                      </a:endParaRPr>
                    </a:p>
                  </a:txBody>
                  <a:tcPr marL="106980" marR="106980" marT="34291" marB="34291" anchor="ctr" anchorCtr="1"/>
                </a:tc>
                <a:extLst>
                  <a:ext uri="{0D108BD9-81ED-4DB2-BD59-A6C34878D82A}">
                    <a16:rowId xmlns:a16="http://schemas.microsoft.com/office/drawing/2014/main" val="1801881048"/>
                  </a:ext>
                </a:extLst>
              </a:tr>
              <a:tr h="1556773">
                <a:tc>
                  <a:txBody>
                    <a:bodyPr/>
                    <a:lstStyle/>
                    <a:p>
                      <a:r>
                        <a:rPr lang="en-US" sz="1800" dirty="0">
                          <a:latin typeface="News Gothic MT" panose="020B0503020103020203" pitchFamily="34" charset="0"/>
                        </a:rPr>
                        <a:t>Disease-related symptoms:</a:t>
                      </a:r>
                    </a:p>
                    <a:p>
                      <a:pPr marL="274320" indent="-182880">
                        <a:buClr>
                          <a:schemeClr val="tx1"/>
                        </a:buClr>
                        <a:buFont typeface="Arial" panose="020B0604020202020204" pitchFamily="34" charset="0"/>
                        <a:buChar char="•"/>
                      </a:pPr>
                      <a:r>
                        <a:rPr lang="en-US" sz="1800" dirty="0">
                          <a:latin typeface="News Gothic MT" panose="020B0503020103020203" pitchFamily="34" charset="0"/>
                        </a:rPr>
                        <a:t>Unintentional weight loss of ≥</a:t>
                      </a:r>
                      <a:r>
                        <a:rPr lang="en-US" sz="1800" u="none" dirty="0">
                          <a:latin typeface="News Gothic MT" panose="020B0503020103020203" pitchFamily="34" charset="0"/>
                        </a:rPr>
                        <a:t>10% within the previous 6 months</a:t>
                      </a:r>
                    </a:p>
                    <a:p>
                      <a:pPr marL="274320" indent="-182880">
                        <a:buClr>
                          <a:schemeClr val="tx1"/>
                        </a:buClr>
                        <a:buFont typeface="Arial" panose="020B0604020202020204" pitchFamily="34" charset="0"/>
                        <a:buChar char="•"/>
                      </a:pPr>
                      <a:r>
                        <a:rPr lang="en-US" sz="1800" u="none" dirty="0">
                          <a:latin typeface="News Gothic MT" panose="020B0503020103020203" pitchFamily="34" charset="0"/>
                        </a:rPr>
                        <a:t>Significant fatigue</a:t>
                      </a:r>
                    </a:p>
                    <a:p>
                      <a:pPr marL="274320" indent="-182880">
                        <a:buClr>
                          <a:schemeClr val="tx1"/>
                        </a:buClr>
                        <a:buFont typeface="Arial" panose="020B0604020202020204" pitchFamily="34" charset="0"/>
                        <a:buChar char="•"/>
                      </a:pPr>
                      <a:r>
                        <a:rPr lang="en-US" sz="1800" u="none" dirty="0">
                          <a:latin typeface="News Gothic MT" panose="020B0503020103020203" pitchFamily="34" charset="0"/>
                        </a:rPr>
                        <a:t>Fever ≥100.5⁰ F for ≥2 weeks without evidence of infection</a:t>
                      </a:r>
                    </a:p>
                    <a:p>
                      <a:pPr marL="274320" indent="-182880">
                        <a:buClr>
                          <a:schemeClr val="tx1"/>
                        </a:buClr>
                        <a:buFont typeface="Arial" panose="020B0604020202020204" pitchFamily="34" charset="0"/>
                        <a:buChar char="•"/>
                      </a:pPr>
                      <a:r>
                        <a:rPr lang="en-US" sz="1800" u="none" dirty="0">
                          <a:latin typeface="News Gothic MT" panose="020B0503020103020203" pitchFamily="34" charset="0"/>
                        </a:rPr>
                        <a:t>Night sweats for ≥1 month without evidence of infection</a:t>
                      </a:r>
                      <a:endParaRPr lang="en-US" sz="1800" u="sng" dirty="0">
                        <a:latin typeface="News Gothic MT" panose="020B0503020103020203" pitchFamily="34" charset="0"/>
                      </a:endParaRPr>
                    </a:p>
                  </a:txBody>
                  <a:tcPr marL="106980" marR="106980" marT="34291" marB="34291" anchor="ctr" anchorCtr="1"/>
                </a:tc>
                <a:extLst>
                  <a:ext uri="{0D108BD9-81ED-4DB2-BD59-A6C34878D82A}">
                    <a16:rowId xmlns:a16="http://schemas.microsoft.com/office/drawing/2014/main" val="2887069170"/>
                  </a:ext>
                </a:extLst>
              </a:tr>
            </a:tbl>
          </a:graphicData>
        </a:graphic>
      </p:graphicFrame>
      <p:sp>
        <p:nvSpPr>
          <p:cNvPr id="9" name="Text Placeholder 8">
            <a:extLst>
              <a:ext uri="{FF2B5EF4-FFF2-40B4-BE49-F238E27FC236}">
                <a16:creationId xmlns:a16="http://schemas.microsoft.com/office/drawing/2014/main" id="{32FDF96B-3E75-D947-AC84-1C1169108FFC}"/>
              </a:ext>
            </a:extLst>
          </p:cNvPr>
          <p:cNvSpPr>
            <a:spLocks noGrp="1"/>
          </p:cNvSpPr>
          <p:nvPr>
            <p:ph type="body" sz="quarter" idx="12"/>
          </p:nvPr>
        </p:nvSpPr>
        <p:spPr>
          <a:xfrm>
            <a:off x="193579" y="6112871"/>
            <a:ext cx="11916724" cy="615553"/>
          </a:xfrm>
        </p:spPr>
        <p:txBody>
          <a:bodyPr/>
          <a:lstStyle/>
          <a:p>
            <a:r>
              <a:rPr lang="en-US" baseline="30000" dirty="0" err="1"/>
              <a:t>a</a:t>
            </a:r>
            <a:r>
              <a:rPr lang="en-US" dirty="0" err="1"/>
              <a:t>Progressive</a:t>
            </a:r>
            <a:r>
              <a:rPr lang="en-US" dirty="0"/>
              <a:t> lymphocytosis with an increase of ≥50% over a 2-month period, or lymphocyte doubling time (LDT) ≤6 months. LDT can be obtained by linear regression extrapolation of absolute </a:t>
            </a:r>
          </a:p>
          <a:p>
            <a:r>
              <a:rPr lang="en-US" dirty="0"/>
              <a:t>lymphocyte counts obtained at intervals of 2 weeks over an observation period of 2 to 3 months; patients with initial blood lymphocyte counts &lt;30 x 10^9/L may require a longer observation period </a:t>
            </a:r>
          </a:p>
          <a:p>
            <a:r>
              <a:rPr lang="en-US" dirty="0"/>
              <a:t>to determine the LDT. Factors contributing to lymphocytosis other than CLL (</a:t>
            </a:r>
            <a:r>
              <a:rPr lang="en-US" dirty="0" err="1"/>
              <a:t>eg</a:t>
            </a:r>
            <a:r>
              <a:rPr lang="en-US" dirty="0"/>
              <a:t>, infections, steroid administration) should be excluded.</a:t>
            </a:r>
          </a:p>
          <a:p>
            <a:r>
              <a:rPr lang="en-US" dirty="0" err="1"/>
              <a:t>Hallek</a:t>
            </a:r>
            <a:r>
              <a:rPr lang="en-US" dirty="0"/>
              <a:t> et al, 2018.</a:t>
            </a:r>
          </a:p>
        </p:txBody>
      </p:sp>
      <p:sp>
        <p:nvSpPr>
          <p:cNvPr id="6" name="Text Placeholder 5">
            <a:extLst>
              <a:ext uri="{FF2B5EF4-FFF2-40B4-BE49-F238E27FC236}">
                <a16:creationId xmlns:a16="http://schemas.microsoft.com/office/drawing/2014/main" id="{2680E42F-B6B2-8A4A-9CDA-DE2CF102DC86}"/>
              </a:ext>
            </a:extLst>
          </p:cNvPr>
          <p:cNvSpPr>
            <a:spLocks noGrp="1"/>
          </p:cNvSpPr>
          <p:nvPr>
            <p:ph type="body" sz="quarter" idx="13"/>
          </p:nvPr>
        </p:nvSpPr>
        <p:spPr/>
        <p:txBody>
          <a:bodyPr/>
          <a:lstStyle/>
          <a:p>
            <a:r>
              <a:rPr lang="en-US" dirty="0"/>
              <a:t>Guidelines to Initiate Therapy</a:t>
            </a:r>
          </a:p>
        </p:txBody>
      </p:sp>
    </p:spTree>
    <p:extLst>
      <p:ext uri="{BB962C8B-B14F-4D97-AF65-F5344CB8AC3E}">
        <p14:creationId xmlns:p14="http://schemas.microsoft.com/office/powerpoint/2010/main" val="52165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2 (cont.)</a:t>
            </a:r>
          </a:p>
        </p:txBody>
      </p:sp>
      <p:sp>
        <p:nvSpPr>
          <p:cNvPr id="6" name="Content Placeholder 5"/>
          <p:cNvSpPr>
            <a:spLocks noGrp="1"/>
          </p:cNvSpPr>
          <p:nvPr>
            <p:ph idx="1"/>
          </p:nvPr>
        </p:nvSpPr>
        <p:spPr/>
        <p:txBody>
          <a:bodyPr/>
          <a:lstStyle/>
          <a:p>
            <a:r>
              <a:rPr lang="en-US" dirty="0"/>
              <a:t>Ms. B’s biomarkers reveal mutated IGHV and normal FISH findings</a:t>
            </a:r>
          </a:p>
          <a:p>
            <a:r>
              <a:rPr lang="en-US" dirty="0"/>
              <a:t>She has favorable prognostic results</a:t>
            </a:r>
          </a:p>
          <a:p>
            <a:r>
              <a:rPr lang="en-US" dirty="0"/>
              <a:t>She is asymptomatic</a:t>
            </a:r>
          </a:p>
          <a:p>
            <a:r>
              <a:rPr lang="en-US" dirty="0"/>
              <a:t>Observed for 4 years</a:t>
            </a:r>
          </a:p>
          <a:p>
            <a:r>
              <a:rPr lang="en-US" dirty="0"/>
              <a:t>Develops splenomegaly with progressive thrombocytopenia</a:t>
            </a:r>
          </a:p>
          <a:p>
            <a:r>
              <a:rPr lang="en-US" dirty="0"/>
              <a:t>Loses 10 lbs due to early satiety</a:t>
            </a:r>
          </a:p>
          <a:p>
            <a:r>
              <a:rPr lang="en-US" dirty="0"/>
              <a:t>Platelets 88x10</a:t>
            </a:r>
            <a:r>
              <a:rPr lang="en-US" baseline="30000" dirty="0"/>
              <a:t>9</a:t>
            </a:r>
            <a:r>
              <a:rPr lang="en-US" dirty="0"/>
              <a:t>/L</a:t>
            </a:r>
          </a:p>
          <a:p>
            <a:endParaRPr lang="en-US" dirty="0"/>
          </a:p>
          <a:p>
            <a:pPr marL="0" indent="0">
              <a:buNone/>
            </a:pPr>
            <a:endParaRPr lang="en-US" dirty="0"/>
          </a:p>
        </p:txBody>
      </p:sp>
    </p:spTree>
    <p:extLst>
      <p:ext uri="{BB962C8B-B14F-4D97-AF65-F5344CB8AC3E}">
        <p14:creationId xmlns:p14="http://schemas.microsoft.com/office/powerpoint/2010/main" val="2929895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2 (cont.)</a:t>
            </a:r>
          </a:p>
        </p:txBody>
      </p:sp>
      <p:sp>
        <p:nvSpPr>
          <p:cNvPr id="6" name="Content Placeholder 5"/>
          <p:cNvSpPr>
            <a:spLocks noGrp="1"/>
          </p:cNvSpPr>
          <p:nvPr>
            <p:ph idx="1"/>
          </p:nvPr>
        </p:nvSpPr>
        <p:spPr/>
        <p:txBody>
          <a:bodyPr/>
          <a:lstStyle/>
          <a:p>
            <a:r>
              <a:rPr lang="en-US" dirty="0"/>
              <a:t>Ms. B requires therapy due to her symptomatic splenomegaly and thrombocytopenia</a:t>
            </a:r>
          </a:p>
          <a:p>
            <a:r>
              <a:rPr lang="en-US" dirty="0"/>
              <a:t>Repeat FISH studies reveal unchanged, normal findings</a:t>
            </a:r>
          </a:p>
          <a:p>
            <a:r>
              <a:rPr lang="en-US" dirty="0"/>
              <a:t>Treatment options discussed</a:t>
            </a:r>
          </a:p>
          <a:p>
            <a:pPr marL="0" indent="0">
              <a:buNone/>
            </a:pP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55396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2 (cont.)</a:t>
            </a:r>
          </a:p>
        </p:txBody>
      </p:sp>
      <p:sp>
        <p:nvSpPr>
          <p:cNvPr id="3" name="Content Placeholder 2"/>
          <p:cNvSpPr>
            <a:spLocks noGrp="1"/>
          </p:cNvSpPr>
          <p:nvPr>
            <p:ph idx="1"/>
          </p:nvPr>
        </p:nvSpPr>
        <p:spPr>
          <a:xfrm>
            <a:off x="609600" y="1619680"/>
            <a:ext cx="10972800" cy="4373563"/>
          </a:xfrm>
        </p:spPr>
        <p:txBody>
          <a:bodyPr/>
          <a:lstStyle/>
          <a:p>
            <a:r>
              <a:rPr lang="en-US" sz="2800" dirty="0"/>
              <a:t>What treatment do you anticipate her to be receiving?</a:t>
            </a:r>
          </a:p>
          <a:p>
            <a:pPr marL="914376" lvl="1" indent="-457200">
              <a:buFont typeface="+mj-lt"/>
              <a:buAutoNum type="alphaLcParenR"/>
            </a:pPr>
            <a:r>
              <a:rPr lang="en-US" sz="2400" dirty="0"/>
              <a:t>Ibrutinib</a:t>
            </a:r>
          </a:p>
          <a:p>
            <a:pPr marL="914376" lvl="1" indent="-457200">
              <a:buFont typeface="+mj-lt"/>
              <a:buAutoNum type="alphaLcParenR"/>
            </a:pPr>
            <a:r>
              <a:rPr lang="en-US" sz="2400" dirty="0"/>
              <a:t>Acalabrutinib</a:t>
            </a:r>
          </a:p>
          <a:p>
            <a:pPr marL="914376" lvl="1" indent="-457200">
              <a:buFont typeface="+mj-lt"/>
              <a:buAutoNum type="alphaLcParenR"/>
            </a:pPr>
            <a:r>
              <a:rPr lang="en-US" sz="2400" dirty="0"/>
              <a:t>Venetoclax/obinutuzumab</a:t>
            </a:r>
          </a:p>
          <a:p>
            <a:pPr marL="914376" lvl="1" indent="-457200">
              <a:buFont typeface="+mj-lt"/>
              <a:buAutoNum type="alphaLcParenR"/>
            </a:pPr>
            <a:r>
              <a:rPr lang="en-US" sz="2400" dirty="0"/>
              <a:t>Any of the above</a:t>
            </a:r>
          </a:p>
        </p:txBody>
      </p:sp>
    </p:spTree>
    <p:extLst>
      <p:ext uri="{BB962C8B-B14F-4D97-AF65-F5344CB8AC3E}">
        <p14:creationId xmlns:p14="http://schemas.microsoft.com/office/powerpoint/2010/main" val="3574353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48EC-3E14-D049-92B7-E3B91AA2D22F}"/>
              </a:ext>
            </a:extLst>
          </p:cNvPr>
          <p:cNvSpPr>
            <a:spLocks noGrp="1"/>
          </p:cNvSpPr>
          <p:nvPr>
            <p:ph type="title"/>
          </p:nvPr>
        </p:nvSpPr>
        <p:spPr/>
        <p:txBody>
          <a:bodyPr>
            <a:noAutofit/>
          </a:bodyPr>
          <a:lstStyle/>
          <a:p>
            <a:pPr>
              <a:lnSpc>
                <a:spcPct val="100000"/>
              </a:lnSpc>
            </a:pPr>
            <a:r>
              <a:rPr lang="en-US" dirty="0"/>
              <a:t>CLL/SLL Without Del(17p)/TP53 Mutation</a:t>
            </a:r>
          </a:p>
        </p:txBody>
      </p:sp>
      <p:graphicFrame>
        <p:nvGraphicFramePr>
          <p:cNvPr id="4" name="Content Placeholder 3">
            <a:extLst>
              <a:ext uri="{FF2B5EF4-FFF2-40B4-BE49-F238E27FC236}">
                <a16:creationId xmlns:a16="http://schemas.microsoft.com/office/drawing/2014/main" id="{0AA423BD-2B6C-42B0-9D0A-1C9BB91B0638}"/>
              </a:ext>
            </a:extLst>
          </p:cNvPr>
          <p:cNvGraphicFramePr>
            <a:graphicFrameLocks noGrp="1"/>
          </p:cNvGraphicFramePr>
          <p:nvPr>
            <p:ph idx="1"/>
            <p:extLst>
              <p:ext uri="{D42A27DB-BD31-4B8C-83A1-F6EECF244321}">
                <p14:modId xmlns:p14="http://schemas.microsoft.com/office/powerpoint/2010/main" val="1767850747"/>
              </p:ext>
            </p:extLst>
          </p:nvPr>
        </p:nvGraphicFramePr>
        <p:xfrm>
          <a:off x="609600" y="1604963"/>
          <a:ext cx="10974288" cy="4375520"/>
        </p:xfrm>
        <a:graphic>
          <a:graphicData uri="http://schemas.openxmlformats.org/drawingml/2006/table">
            <a:tbl>
              <a:tblPr firstRow="1" bandRow="1">
                <a:tableStyleId>{5C22544A-7EE6-4342-B048-85BDC9FD1C3A}</a:tableStyleId>
              </a:tblPr>
              <a:tblGrid>
                <a:gridCol w="5510738">
                  <a:extLst>
                    <a:ext uri="{9D8B030D-6E8A-4147-A177-3AD203B41FA5}">
                      <a16:colId xmlns:a16="http://schemas.microsoft.com/office/drawing/2014/main" val="2570298003"/>
                    </a:ext>
                  </a:extLst>
                </a:gridCol>
                <a:gridCol w="5463550">
                  <a:extLst>
                    <a:ext uri="{9D8B030D-6E8A-4147-A177-3AD203B41FA5}">
                      <a16:colId xmlns:a16="http://schemas.microsoft.com/office/drawing/2014/main" val="3213918514"/>
                    </a:ext>
                  </a:extLst>
                </a:gridCol>
              </a:tblGrid>
              <a:tr h="688489">
                <a:tc>
                  <a:txBody>
                    <a:bodyPr/>
                    <a:lstStyle/>
                    <a:p>
                      <a:pPr algn="ctr"/>
                      <a:r>
                        <a:rPr lang="en-US" sz="1600" dirty="0">
                          <a:latin typeface="News Gothic MT" panose="020B0503020103020203" pitchFamily="34" charset="0"/>
                        </a:rPr>
                        <a:t>Frail With Significant Comorbidity</a:t>
                      </a:r>
                      <a:r>
                        <a:rPr lang="en-US" sz="1600" baseline="0" dirty="0">
                          <a:latin typeface="News Gothic MT" panose="020B0503020103020203" pitchFamily="34" charset="0"/>
                        </a:rPr>
                        <a:t> OR </a:t>
                      </a:r>
                      <a:r>
                        <a:rPr lang="en-US" sz="1600" dirty="0">
                          <a:latin typeface="News Gothic MT" panose="020B0503020103020203" pitchFamily="34" charset="0"/>
                        </a:rPr>
                        <a:t>Age </a:t>
                      </a:r>
                      <a:r>
                        <a:rPr lang="en-US" sz="1600" u="sng" dirty="0">
                          <a:latin typeface="News Gothic MT" panose="020B0503020103020203" pitchFamily="34" charset="0"/>
                        </a:rPr>
                        <a:t>&gt;</a:t>
                      </a:r>
                      <a:r>
                        <a:rPr lang="en-US" sz="1600" dirty="0">
                          <a:latin typeface="News Gothic MT" panose="020B0503020103020203" pitchFamily="34" charset="0"/>
                        </a:rPr>
                        <a:t>65; Younger Patients With Significant Comorbidities </a:t>
                      </a:r>
                    </a:p>
                  </a:txBody>
                  <a:tcPr marL="109419" marR="109419" marT="34291" marB="34291" anchor="ctr"/>
                </a:tc>
                <a:tc>
                  <a:txBody>
                    <a:bodyPr/>
                    <a:lstStyle/>
                    <a:p>
                      <a:pPr algn="ctr"/>
                      <a:r>
                        <a:rPr lang="en-US" sz="1600" dirty="0">
                          <a:latin typeface="News Gothic MT" panose="020B0503020103020203" pitchFamily="34" charset="0"/>
                        </a:rPr>
                        <a:t>Age &lt;65 Without Significant Comorbidities</a:t>
                      </a:r>
                    </a:p>
                  </a:txBody>
                  <a:tcPr marL="109419" marR="109419" marT="34291" marB="34291" anchor="ctr"/>
                </a:tc>
                <a:extLst>
                  <a:ext uri="{0D108BD9-81ED-4DB2-BD59-A6C34878D82A}">
                    <a16:rowId xmlns:a16="http://schemas.microsoft.com/office/drawing/2014/main" val="1687661505"/>
                  </a:ext>
                </a:extLst>
              </a:tr>
              <a:tr h="422039">
                <a:tc>
                  <a:txBody>
                    <a:bodyPr/>
                    <a:lstStyle/>
                    <a:p>
                      <a:pPr marL="0" indent="0" algn="ctr">
                        <a:buFont typeface="Arial" panose="020B0604020202020204" pitchFamily="34" charset="0"/>
                        <a:buNone/>
                      </a:pPr>
                      <a:r>
                        <a:rPr lang="en-US" sz="1600" b="1" dirty="0">
                          <a:latin typeface="News Gothic MT" panose="020B0503020103020203" pitchFamily="34" charset="0"/>
                        </a:rPr>
                        <a:t>Preferred first</a:t>
                      </a:r>
                      <a:r>
                        <a:rPr lang="en-US" sz="1600" b="1" baseline="0" dirty="0">
                          <a:latin typeface="News Gothic MT" panose="020B0503020103020203" pitchFamily="34" charset="0"/>
                        </a:rPr>
                        <a:t>-line </a:t>
                      </a:r>
                      <a:r>
                        <a:rPr lang="en-US" sz="1600" b="1" dirty="0">
                          <a:latin typeface="News Gothic MT" panose="020B0503020103020203" pitchFamily="34" charset="0"/>
                        </a:rPr>
                        <a:t>regimens:</a:t>
                      </a:r>
                    </a:p>
                  </a:txBody>
                  <a:tcPr marL="109419" marR="109419" marT="34291" marB="34291" anchor="ctr"/>
                </a:tc>
                <a:tc>
                  <a:txBody>
                    <a:bodyPr/>
                    <a:lstStyle/>
                    <a:p>
                      <a:pPr marL="0" indent="0" algn="ctr">
                        <a:buFont typeface="Arial" panose="020B0604020202020204" pitchFamily="34" charset="0"/>
                        <a:buNone/>
                      </a:pPr>
                      <a:r>
                        <a:rPr lang="en-US" sz="1600" b="1" dirty="0">
                          <a:latin typeface="News Gothic MT" panose="020B0503020103020203" pitchFamily="34" charset="0"/>
                        </a:rPr>
                        <a:t>Preferred first-line</a:t>
                      </a:r>
                      <a:r>
                        <a:rPr lang="en-US" sz="1600" b="1" baseline="0" dirty="0">
                          <a:latin typeface="News Gothic MT" panose="020B0503020103020203" pitchFamily="34" charset="0"/>
                        </a:rPr>
                        <a:t> </a:t>
                      </a:r>
                      <a:r>
                        <a:rPr lang="en-US" sz="1600" b="1" dirty="0">
                          <a:latin typeface="News Gothic MT" panose="020B0503020103020203" pitchFamily="34" charset="0"/>
                        </a:rPr>
                        <a:t>regimens:</a:t>
                      </a:r>
                    </a:p>
                  </a:txBody>
                  <a:tcPr marL="109419" marR="109419" marT="34291" marB="34291" anchor="ctr"/>
                </a:tc>
                <a:extLst>
                  <a:ext uri="{0D108BD9-81ED-4DB2-BD59-A6C34878D82A}">
                    <a16:rowId xmlns:a16="http://schemas.microsoft.com/office/drawing/2014/main" val="965975854"/>
                  </a:ext>
                </a:extLst>
              </a:tr>
              <a:tr h="770778">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latin typeface="News Gothic MT" panose="020B0503020103020203" pitchFamily="34" charset="0"/>
                        </a:rPr>
                        <a:t>Ibrutinib</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err="1">
                          <a:latin typeface="News Gothic MT" panose="020B0503020103020203" pitchFamily="34" charset="0"/>
                        </a:rPr>
                        <a:t>Acalabrutinib</a:t>
                      </a:r>
                      <a:r>
                        <a:rPr lang="en-US" sz="1600" b="0" dirty="0">
                          <a:latin typeface="News Gothic MT" panose="020B0503020103020203" pitchFamily="34" charset="0"/>
                        </a:rPr>
                        <a:t> ± obinutuzumab</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latin typeface="News Gothic MT" panose="020B0503020103020203" pitchFamily="34" charset="0"/>
                        </a:rPr>
                        <a:t>Venetoclax/obinutuzumab</a:t>
                      </a:r>
                    </a:p>
                  </a:txBody>
                  <a:tcPr marL="109419" marR="109419"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latin typeface="News Gothic MT" panose="020B0503020103020203" pitchFamily="34" charset="0"/>
                        </a:rPr>
                        <a:t>Ibrutinib</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err="1">
                          <a:latin typeface="News Gothic MT" panose="020B0503020103020203" pitchFamily="34" charset="0"/>
                        </a:rPr>
                        <a:t>Acalabrutinib</a:t>
                      </a:r>
                      <a:r>
                        <a:rPr lang="en-US" sz="1600" b="0" dirty="0">
                          <a:latin typeface="News Gothic MT" panose="020B0503020103020203" pitchFamily="34" charset="0"/>
                        </a:rPr>
                        <a:t> ± obinutuzumab</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latin typeface="News Gothic MT" panose="020B0503020103020203" pitchFamily="34" charset="0"/>
                        </a:rPr>
                        <a:t>Venetoclax/obinutuzumab</a:t>
                      </a:r>
                    </a:p>
                  </a:txBody>
                  <a:tcPr marL="109419" marR="109419" marT="34291" marB="34291" anchor="ctr"/>
                </a:tc>
                <a:extLst>
                  <a:ext uri="{0D108BD9-81ED-4DB2-BD59-A6C34878D82A}">
                    <a16:rowId xmlns:a16="http://schemas.microsoft.com/office/drawing/2014/main" val="1567292733"/>
                  </a:ext>
                </a:extLst>
              </a:tr>
              <a:tr h="445588">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latin typeface="News Gothic MT" panose="020B0503020103020203" pitchFamily="34" charset="0"/>
                        </a:rPr>
                        <a:t>Other</a:t>
                      </a:r>
                      <a:r>
                        <a:rPr lang="en-US" sz="1600" b="1" baseline="0" dirty="0">
                          <a:latin typeface="News Gothic MT" panose="020B0503020103020203" pitchFamily="34" charset="0"/>
                        </a:rPr>
                        <a:t> recommended regimens</a:t>
                      </a:r>
                      <a:r>
                        <a:rPr lang="en-US" sz="1600" b="1" dirty="0">
                          <a:latin typeface="News Gothic MT" panose="020B0503020103020203" pitchFamily="34" charset="0"/>
                        </a:rPr>
                        <a:t>:</a:t>
                      </a:r>
                    </a:p>
                  </a:txBody>
                  <a:tcPr marL="109419" marR="109419"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latin typeface="News Gothic MT" panose="020B0503020103020203" pitchFamily="34" charset="0"/>
                        </a:rPr>
                        <a:t>Other</a:t>
                      </a:r>
                      <a:r>
                        <a:rPr lang="en-US" sz="1600" b="1" baseline="0" dirty="0">
                          <a:latin typeface="News Gothic MT" panose="020B0503020103020203" pitchFamily="34" charset="0"/>
                        </a:rPr>
                        <a:t> recommended regimens</a:t>
                      </a:r>
                      <a:r>
                        <a:rPr lang="en-US" sz="1600" b="1" dirty="0">
                          <a:latin typeface="News Gothic MT" panose="020B0503020103020203" pitchFamily="34" charset="0"/>
                        </a:rPr>
                        <a:t>:</a:t>
                      </a:r>
                    </a:p>
                  </a:txBody>
                  <a:tcPr marL="109419" marR="109419" marT="34291" marB="34291" anchor="ctr"/>
                </a:tc>
                <a:extLst>
                  <a:ext uri="{0D108BD9-81ED-4DB2-BD59-A6C34878D82A}">
                    <a16:rowId xmlns:a16="http://schemas.microsoft.com/office/drawing/2014/main" val="100556608"/>
                  </a:ext>
                </a:extLst>
              </a:tr>
              <a:tr h="1769260">
                <a:tc>
                  <a:txBody>
                    <a:bodyPr/>
                    <a:lstStyle/>
                    <a:p>
                      <a:pPr marL="0" indent="0" algn="ctr">
                        <a:buFont typeface="Arial" panose="020B0604020202020204" pitchFamily="34" charset="0"/>
                        <a:buNone/>
                      </a:pPr>
                      <a:r>
                        <a:rPr lang="en-US" sz="1600" b="0" baseline="0" dirty="0">
                          <a:latin typeface="News Gothic MT" panose="020B0503020103020203" pitchFamily="34" charset="0"/>
                        </a:rPr>
                        <a:t>Bendamustine + anti-CD20 monoclonal antibody (not recommended for frail patients)</a:t>
                      </a:r>
                    </a:p>
                    <a:p>
                      <a:pPr marL="0" marR="0" lvl="0" indent="0" algn="ctr"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baseline="0" dirty="0">
                          <a:latin typeface="News Gothic MT" panose="020B0503020103020203" pitchFamily="34" charset="0"/>
                        </a:rPr>
                        <a:t>Chlorambucil + anti-CD20 monoclonal antibody</a:t>
                      </a:r>
                    </a:p>
                    <a:p>
                      <a:pPr marL="0" marR="0" lvl="0" indent="0" algn="ctr"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baseline="0" dirty="0">
                          <a:latin typeface="News Gothic MT" panose="020B0503020103020203" pitchFamily="34" charset="0"/>
                        </a:rPr>
                        <a:t>High-dose methylprednisolone (HDMP)/rituximab</a:t>
                      </a:r>
                    </a:p>
                    <a:p>
                      <a:pPr marL="0" marR="0" lvl="0" indent="0" algn="ctr"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baseline="0" dirty="0">
                          <a:latin typeface="News Gothic MT" panose="020B0503020103020203" pitchFamily="34" charset="0"/>
                        </a:rPr>
                        <a:t>Ibrutinib/obinutuzumab</a:t>
                      </a:r>
                    </a:p>
                    <a:p>
                      <a:pPr marL="0" indent="0" algn="ctr">
                        <a:buFont typeface="Arial" panose="020B0604020202020204" pitchFamily="34" charset="0"/>
                        <a:buNone/>
                      </a:pPr>
                      <a:r>
                        <a:rPr lang="en-US" sz="1600" b="0" baseline="0" dirty="0">
                          <a:latin typeface="News Gothic MT" panose="020B0503020103020203" pitchFamily="34" charset="0"/>
                        </a:rPr>
                        <a:t>Obinutuzumab</a:t>
                      </a:r>
                      <a:endParaRPr lang="en-US" sz="1600" b="0" dirty="0">
                        <a:latin typeface="News Gothic MT" panose="020B0503020103020203" pitchFamily="34" charset="0"/>
                      </a:endParaRPr>
                    </a:p>
                    <a:p>
                      <a:pPr marL="0" indent="0" algn="ctr">
                        <a:buFont typeface="Arial" panose="020B0604020202020204" pitchFamily="34" charset="0"/>
                        <a:buNone/>
                      </a:pPr>
                      <a:r>
                        <a:rPr lang="en-US" sz="1600" b="0" baseline="0" dirty="0">
                          <a:latin typeface="News Gothic MT" panose="020B0503020103020203" pitchFamily="34" charset="0"/>
                        </a:rPr>
                        <a:t>Chlorambucil</a:t>
                      </a:r>
                      <a:endParaRPr lang="en-US" sz="1600" b="0" dirty="0">
                        <a:latin typeface="News Gothic MT" panose="020B0503020103020203" pitchFamily="34" charset="0"/>
                      </a:endParaRPr>
                    </a:p>
                    <a:p>
                      <a:pPr marL="0" indent="0" algn="ctr">
                        <a:buFont typeface="Arial" panose="020B0604020202020204" pitchFamily="34" charset="0"/>
                        <a:buNone/>
                      </a:pPr>
                      <a:r>
                        <a:rPr lang="en-US" sz="1600" b="0" baseline="0" dirty="0">
                          <a:latin typeface="News Gothic MT" panose="020B0503020103020203" pitchFamily="34" charset="0"/>
                        </a:rPr>
                        <a:t>Rituximab</a:t>
                      </a:r>
                      <a:endParaRPr lang="en-US" sz="1600" b="0" dirty="0">
                        <a:latin typeface="News Gothic MT" panose="020B0503020103020203" pitchFamily="34" charset="0"/>
                      </a:endParaRPr>
                    </a:p>
                  </a:txBody>
                  <a:tcPr marL="109419" marR="109419"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latin typeface="News Gothic MT" panose="020B0503020103020203" pitchFamily="34" charset="0"/>
                        </a:rPr>
                        <a:t>Bendamustine + anti-CD20 monoclonal antibody</a:t>
                      </a:r>
                    </a:p>
                    <a:p>
                      <a:pPr marL="0" marR="0" lvl="0" indent="0" algn="ctr"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latin typeface="News Gothic MT" panose="020B0503020103020203" pitchFamily="34" charset="0"/>
                        </a:rPr>
                        <a:t>FCR (fludarabine/cyclophosphamide/rituximab)</a:t>
                      </a:r>
                    </a:p>
                    <a:p>
                      <a:pPr marL="0" marR="0" lvl="0" indent="0" algn="ctr"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latin typeface="News Gothic MT" panose="020B0503020103020203" pitchFamily="34" charset="0"/>
                        </a:rPr>
                        <a:t>FR (fludarabine/rituximab)</a:t>
                      </a:r>
                    </a:p>
                    <a:p>
                      <a:pPr marL="0" marR="0" lvl="0" indent="0" algn="ctr"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baseline="0" dirty="0">
                          <a:latin typeface="News Gothic MT" panose="020B0503020103020203" pitchFamily="34" charset="0"/>
                        </a:rPr>
                        <a:t>HDMP/rituximab</a:t>
                      </a:r>
                    </a:p>
                    <a:p>
                      <a:pPr marL="0" marR="0" lvl="0" indent="0" algn="ctr"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latin typeface="News Gothic MT" panose="020B0503020103020203" pitchFamily="34" charset="0"/>
                        </a:rPr>
                        <a:t>Ibrutinib/rituximab</a:t>
                      </a:r>
                    </a:p>
                    <a:p>
                      <a:pPr marL="0" marR="0" lvl="0" indent="0" algn="ctr"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latin typeface="News Gothic MT" panose="020B0503020103020203" pitchFamily="34" charset="0"/>
                        </a:rPr>
                        <a:t>PCR</a:t>
                      </a:r>
                      <a:r>
                        <a:rPr lang="en-US" sz="1600" b="0" baseline="0" dirty="0">
                          <a:latin typeface="News Gothic MT" panose="020B0503020103020203" pitchFamily="34" charset="0"/>
                        </a:rPr>
                        <a:t> (pentostatin/cyclophosphamide/rituximab)</a:t>
                      </a:r>
                      <a:endParaRPr lang="en-US" sz="1600" b="0" dirty="0">
                        <a:latin typeface="News Gothic MT" panose="020B0503020103020203" pitchFamily="34" charset="0"/>
                      </a:endParaRPr>
                    </a:p>
                  </a:txBody>
                  <a:tcPr marL="109419" marR="109419" marT="34291" marB="34291" anchor="ctr"/>
                </a:tc>
                <a:extLst>
                  <a:ext uri="{0D108BD9-81ED-4DB2-BD59-A6C34878D82A}">
                    <a16:rowId xmlns:a16="http://schemas.microsoft.com/office/drawing/2014/main" val="2896355611"/>
                  </a:ext>
                </a:extLst>
              </a:tr>
            </a:tbl>
          </a:graphicData>
        </a:graphic>
      </p:graphicFrame>
      <p:sp>
        <p:nvSpPr>
          <p:cNvPr id="3" name="Text Placeholder 2">
            <a:extLst>
              <a:ext uri="{FF2B5EF4-FFF2-40B4-BE49-F238E27FC236}">
                <a16:creationId xmlns:a16="http://schemas.microsoft.com/office/drawing/2014/main" id="{7037A001-3012-C141-A09B-A338E84C09ED}"/>
              </a:ext>
            </a:extLst>
          </p:cNvPr>
          <p:cNvSpPr>
            <a:spLocks noGrp="1"/>
          </p:cNvSpPr>
          <p:nvPr>
            <p:ph type="body" sz="quarter" idx="12"/>
          </p:nvPr>
        </p:nvSpPr>
        <p:spPr>
          <a:xfrm>
            <a:off x="193579" y="6420647"/>
            <a:ext cx="2401298" cy="307777"/>
          </a:xfrm>
        </p:spPr>
        <p:txBody>
          <a:bodyPr/>
          <a:lstStyle/>
          <a:p>
            <a:r>
              <a:rPr lang="en-US" dirty="0"/>
              <a:t>HDMP = high-dose methylprednisolone.</a:t>
            </a:r>
            <a:br>
              <a:rPr lang="en-US" dirty="0"/>
            </a:br>
            <a:r>
              <a:rPr lang="en-US" dirty="0"/>
              <a:t>NCCN, 2019.</a:t>
            </a:r>
          </a:p>
        </p:txBody>
      </p:sp>
      <p:sp>
        <p:nvSpPr>
          <p:cNvPr id="5" name="Text Placeholder 4">
            <a:extLst>
              <a:ext uri="{FF2B5EF4-FFF2-40B4-BE49-F238E27FC236}">
                <a16:creationId xmlns:a16="http://schemas.microsoft.com/office/drawing/2014/main" id="{7F0B9676-0F60-724F-8D38-6207DDA50993}"/>
              </a:ext>
            </a:extLst>
          </p:cNvPr>
          <p:cNvSpPr>
            <a:spLocks noGrp="1"/>
          </p:cNvSpPr>
          <p:nvPr>
            <p:ph type="body" sz="quarter" idx="13"/>
          </p:nvPr>
        </p:nvSpPr>
        <p:spPr/>
        <p:txBody>
          <a:bodyPr/>
          <a:lstStyle/>
          <a:p>
            <a:pPr>
              <a:lnSpc>
                <a:spcPct val="100000"/>
              </a:lnSpc>
            </a:pPr>
            <a:r>
              <a:rPr lang="en-US" dirty="0">
                <a:latin typeface="News Gothic MT" panose="020B0503020103020203" pitchFamily="34" charset="0"/>
              </a:rPr>
              <a:t>Suggested Regimens for Front-Line Treatment</a:t>
            </a:r>
          </a:p>
        </p:txBody>
      </p:sp>
    </p:spTree>
    <p:extLst>
      <p:ext uri="{BB962C8B-B14F-4D97-AF65-F5344CB8AC3E}">
        <p14:creationId xmlns:p14="http://schemas.microsoft.com/office/powerpoint/2010/main" val="1431578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CE2602-44A6-B949-93A4-FB842F6D5C6B}"/>
              </a:ext>
            </a:extLst>
          </p:cNvPr>
          <p:cNvSpPr>
            <a:spLocks noGrp="1"/>
          </p:cNvSpPr>
          <p:nvPr>
            <p:ph type="title"/>
          </p:nvPr>
        </p:nvSpPr>
        <p:spPr>
          <a:xfrm>
            <a:off x="609600" y="231328"/>
            <a:ext cx="10972800" cy="646331"/>
          </a:xfrm>
        </p:spPr>
        <p:txBody>
          <a:bodyPr/>
          <a:lstStyle/>
          <a:p>
            <a:r>
              <a:rPr lang="en-US" dirty="0"/>
              <a:t>CLL/SLL Without Del(17p)/TP53 Mutation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699968"/>
              </p:ext>
            </p:extLst>
          </p:nvPr>
        </p:nvGraphicFramePr>
        <p:xfrm>
          <a:off x="765909" y="1712069"/>
          <a:ext cx="10687120" cy="3174584"/>
        </p:xfrm>
        <a:graphic>
          <a:graphicData uri="http://schemas.openxmlformats.org/drawingml/2006/table">
            <a:tbl>
              <a:tblPr firstRow="1" bandRow="1">
                <a:tableStyleId>{5C22544A-7EE6-4342-B048-85BDC9FD1C3A}</a:tableStyleId>
              </a:tblPr>
              <a:tblGrid>
                <a:gridCol w="4190523">
                  <a:extLst>
                    <a:ext uri="{9D8B030D-6E8A-4147-A177-3AD203B41FA5}">
                      <a16:colId xmlns:a16="http://schemas.microsoft.com/office/drawing/2014/main" val="3949057521"/>
                    </a:ext>
                  </a:extLst>
                </a:gridCol>
                <a:gridCol w="4416304">
                  <a:extLst>
                    <a:ext uri="{9D8B030D-6E8A-4147-A177-3AD203B41FA5}">
                      <a16:colId xmlns:a16="http://schemas.microsoft.com/office/drawing/2014/main" val="3959284403"/>
                    </a:ext>
                  </a:extLst>
                </a:gridCol>
                <a:gridCol w="2080293">
                  <a:extLst>
                    <a:ext uri="{9D8B030D-6E8A-4147-A177-3AD203B41FA5}">
                      <a16:colId xmlns:a16="http://schemas.microsoft.com/office/drawing/2014/main" val="1292324559"/>
                    </a:ext>
                  </a:extLst>
                </a:gridCol>
              </a:tblGrid>
              <a:tr h="1039065">
                <a:tc>
                  <a:txBody>
                    <a:bodyPr/>
                    <a:lstStyle/>
                    <a:p>
                      <a:pPr algn="ctr"/>
                      <a:r>
                        <a:rPr lang="en-US" sz="1600" b="1" dirty="0">
                          <a:latin typeface="News Gothic MT" panose="020B0503020103020203" pitchFamily="34" charset="0"/>
                        </a:rPr>
                        <a:t>Frail With Significant Comorbidity</a:t>
                      </a:r>
                      <a:r>
                        <a:rPr lang="en-US" sz="1600" b="1" baseline="0" dirty="0">
                          <a:latin typeface="News Gothic MT" panose="020B0503020103020203" pitchFamily="34" charset="0"/>
                        </a:rPr>
                        <a:t> OR</a:t>
                      </a:r>
                    </a:p>
                    <a:p>
                      <a:pPr algn="ctr"/>
                      <a:r>
                        <a:rPr lang="en-US" sz="1600" b="1" dirty="0">
                          <a:latin typeface="News Gothic MT" panose="020B0503020103020203" pitchFamily="34" charset="0"/>
                        </a:rPr>
                        <a:t>Age </a:t>
                      </a:r>
                      <a:r>
                        <a:rPr lang="en-US" sz="1600" b="1" u="sng" dirty="0">
                          <a:latin typeface="News Gothic MT" panose="020B0503020103020203" pitchFamily="34" charset="0"/>
                        </a:rPr>
                        <a:t>&gt;</a:t>
                      </a:r>
                      <a:r>
                        <a:rPr lang="en-US" sz="1600" b="1" dirty="0">
                          <a:latin typeface="News Gothic MT" panose="020B0503020103020203" pitchFamily="34" charset="0"/>
                        </a:rPr>
                        <a:t>65; Younger Patients with Significant Comorbidities</a:t>
                      </a:r>
                    </a:p>
                  </a:txBody>
                  <a:tcPr marL="91688" marR="91688" marT="34291" marB="34291" anchor="ctr"/>
                </a:tc>
                <a:tc>
                  <a:txBody>
                    <a:bodyPr/>
                    <a:lstStyle/>
                    <a:p>
                      <a:pPr algn="ctr"/>
                      <a:r>
                        <a:rPr lang="en-US" sz="1600" b="1" dirty="0">
                          <a:latin typeface="News Gothic MT" panose="020B0503020103020203" pitchFamily="34" charset="0"/>
                        </a:rPr>
                        <a:t>Age &lt;65 Without Significant Comorbidities</a:t>
                      </a:r>
                    </a:p>
                  </a:txBody>
                  <a:tcPr marL="91688" marR="91688" marT="34291" marB="34291" anchor="ctr"/>
                </a:tc>
                <a:tc>
                  <a:txBody>
                    <a:bodyPr/>
                    <a:lstStyle/>
                    <a:p>
                      <a:pPr algn="ctr"/>
                      <a:r>
                        <a:rPr lang="en-US" sz="1600" b="1" baseline="0" dirty="0">
                          <a:latin typeface="News Gothic MT" panose="020B0503020103020203" pitchFamily="34" charset="0"/>
                        </a:rPr>
                        <a:t>Maintenance Therapy</a:t>
                      </a:r>
                      <a:endParaRPr lang="en-US" sz="1600" b="1" dirty="0">
                        <a:latin typeface="News Gothic MT" panose="020B0503020103020203" pitchFamily="34" charset="0"/>
                      </a:endParaRPr>
                    </a:p>
                  </a:txBody>
                  <a:tcPr marL="91688" marR="91688" marT="34291" marB="34291" anchor="ctr"/>
                </a:tc>
                <a:extLst>
                  <a:ext uri="{0D108BD9-81ED-4DB2-BD59-A6C34878D82A}">
                    <a16:rowId xmlns:a16="http://schemas.microsoft.com/office/drawing/2014/main" val="1893034307"/>
                  </a:ext>
                </a:extLst>
              </a:tr>
              <a:tr h="463121">
                <a:tc>
                  <a:txBody>
                    <a:bodyPr/>
                    <a:lstStyle/>
                    <a:p>
                      <a:pPr marL="0" indent="0" algn="ctr">
                        <a:buFont typeface="Arial" panose="020B0604020202020204" pitchFamily="34" charset="0"/>
                        <a:buNone/>
                      </a:pPr>
                      <a:r>
                        <a:rPr lang="en-US" sz="1600" b="1" dirty="0">
                          <a:latin typeface="News Gothic MT" panose="020B0503020103020203" pitchFamily="34" charset="0"/>
                        </a:rPr>
                        <a:t>Preferred relapsed/refractory regimens:</a:t>
                      </a:r>
                    </a:p>
                  </a:txBody>
                  <a:tcPr marL="91688" marR="91688"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latin typeface="News Gothic MT" panose="020B0503020103020203" pitchFamily="34" charset="0"/>
                        </a:rPr>
                        <a:t>Preferred relapsed/refractory regimens:</a:t>
                      </a:r>
                    </a:p>
                  </a:txBody>
                  <a:tcPr marL="91688" marR="91688" marT="34291" marB="34291" anchor="ctr"/>
                </a:tc>
                <a:tc>
                  <a:txBody>
                    <a:bodyPr/>
                    <a:lstStyle/>
                    <a:p>
                      <a:pPr marL="0" indent="0" algn="ctr">
                        <a:buFont typeface="Arial" panose="020B0604020202020204" pitchFamily="34" charset="0"/>
                        <a:buNone/>
                      </a:pPr>
                      <a:r>
                        <a:rPr lang="en-US" sz="1600" b="1" dirty="0">
                          <a:latin typeface="News Gothic MT" panose="020B0503020103020203" pitchFamily="34" charset="0"/>
                        </a:rPr>
                        <a:t>Post second-line:</a:t>
                      </a:r>
                      <a:r>
                        <a:rPr lang="en-US" sz="1600" b="1" baseline="0" dirty="0">
                          <a:latin typeface="News Gothic MT" panose="020B0503020103020203" pitchFamily="34" charset="0"/>
                        </a:rPr>
                        <a:t> </a:t>
                      </a:r>
                      <a:endParaRPr lang="en-US" sz="1600" b="1" dirty="0">
                        <a:latin typeface="News Gothic MT" panose="020B0503020103020203" pitchFamily="34" charset="0"/>
                      </a:endParaRPr>
                    </a:p>
                  </a:txBody>
                  <a:tcPr marL="91688" marR="91688" marT="34291" marB="34291" anchor="ctr"/>
                </a:tc>
                <a:extLst>
                  <a:ext uri="{0D108BD9-81ED-4DB2-BD59-A6C34878D82A}">
                    <a16:rowId xmlns:a16="http://schemas.microsoft.com/office/drawing/2014/main" val="2586794506"/>
                  </a:ext>
                </a:extLst>
              </a:tr>
              <a:tr h="1672398">
                <a:tc>
                  <a:txBody>
                    <a:bodyPr/>
                    <a:lstStyle/>
                    <a:p>
                      <a:pPr marL="0" indent="0" algn="ctr">
                        <a:buFont typeface="Arial" panose="020B0604020202020204" pitchFamily="34" charset="0"/>
                        <a:buNone/>
                      </a:pPr>
                      <a:r>
                        <a:rPr lang="en-US" sz="1600" b="0" dirty="0">
                          <a:latin typeface="News Gothic MT" panose="020B0503020103020203" pitchFamily="34" charset="0"/>
                        </a:rPr>
                        <a:t>Acalabrutinib</a:t>
                      </a:r>
                    </a:p>
                    <a:p>
                      <a:pPr marL="0" indent="0" algn="ctr">
                        <a:buFont typeface="Arial" panose="020B0604020202020204" pitchFamily="34" charset="0"/>
                        <a:buNone/>
                      </a:pPr>
                      <a:r>
                        <a:rPr lang="en-US" sz="1600" b="0" dirty="0">
                          <a:latin typeface="News Gothic MT" panose="020B0503020103020203" pitchFamily="34" charset="0"/>
                        </a:rPr>
                        <a:t>Ibrutinib</a:t>
                      </a:r>
                    </a:p>
                    <a:p>
                      <a:pPr marL="0" indent="0" algn="ctr">
                        <a:buFont typeface="Arial" panose="020B0604020202020204" pitchFamily="34" charset="0"/>
                        <a:buNone/>
                      </a:pPr>
                      <a:r>
                        <a:rPr lang="en-US" sz="1600" b="0" dirty="0">
                          <a:latin typeface="News Gothic MT" panose="020B0503020103020203" pitchFamily="34" charset="0"/>
                        </a:rPr>
                        <a:t>Venetoclax</a:t>
                      </a:r>
                      <a:r>
                        <a:rPr lang="en-US" sz="1600" b="0" baseline="0" dirty="0">
                          <a:latin typeface="News Gothic MT" panose="020B0503020103020203" pitchFamily="34" charset="0"/>
                        </a:rPr>
                        <a:t>/rituximab</a:t>
                      </a:r>
                    </a:p>
                    <a:p>
                      <a:pPr marL="0" indent="0" algn="ctr">
                        <a:buFont typeface="Arial" panose="020B0604020202020204" pitchFamily="34" charset="0"/>
                        <a:buNone/>
                      </a:pPr>
                      <a:r>
                        <a:rPr lang="en-US" sz="1600" b="0" baseline="0" dirty="0">
                          <a:latin typeface="News Gothic MT" panose="020B0503020103020203" pitchFamily="34" charset="0"/>
                        </a:rPr>
                        <a:t>Duvelisib</a:t>
                      </a:r>
                    </a:p>
                    <a:p>
                      <a:pPr marL="0" indent="0" algn="ctr">
                        <a:buFont typeface="Arial" panose="020B0604020202020204" pitchFamily="34" charset="0"/>
                        <a:buNone/>
                      </a:pPr>
                      <a:r>
                        <a:rPr lang="en-US" sz="1600" b="0" baseline="0" dirty="0">
                          <a:latin typeface="News Gothic MT" panose="020B0503020103020203" pitchFamily="34" charset="0"/>
                        </a:rPr>
                        <a:t>Idelalisib/rituximab</a:t>
                      </a:r>
                      <a:endParaRPr lang="en-US" sz="1600" b="0" dirty="0">
                        <a:latin typeface="News Gothic MT" panose="020B0503020103020203" pitchFamily="34" charset="0"/>
                      </a:endParaRPr>
                    </a:p>
                  </a:txBody>
                  <a:tcPr marL="91688" marR="91688" marT="34291" marB="34291" anchor="ctr"/>
                </a:tc>
                <a:tc>
                  <a:txBody>
                    <a:bodyPr/>
                    <a:lstStyle/>
                    <a:p>
                      <a:pPr marL="0" indent="0" algn="ctr">
                        <a:buFont typeface="Arial" panose="020B0604020202020204" pitchFamily="34" charset="0"/>
                        <a:buNone/>
                      </a:pPr>
                      <a:r>
                        <a:rPr lang="en-US" sz="1600" b="0" dirty="0">
                          <a:latin typeface="News Gothic MT" panose="020B0503020103020203" pitchFamily="34" charset="0"/>
                        </a:rPr>
                        <a:t>Acalabrutinib</a:t>
                      </a:r>
                    </a:p>
                    <a:p>
                      <a:pPr marL="0" indent="0" algn="ctr">
                        <a:buFont typeface="Arial" panose="020B0604020202020204" pitchFamily="34" charset="0"/>
                        <a:buNone/>
                      </a:pPr>
                      <a:r>
                        <a:rPr lang="en-US" sz="1600" b="0" dirty="0">
                          <a:latin typeface="News Gothic MT" panose="020B0503020103020203" pitchFamily="34" charset="0"/>
                        </a:rPr>
                        <a:t>Ibrutinib</a:t>
                      </a:r>
                    </a:p>
                    <a:p>
                      <a:pPr marL="0" indent="0" algn="ctr">
                        <a:buFont typeface="Arial" panose="020B0604020202020204" pitchFamily="34" charset="0"/>
                        <a:buNone/>
                      </a:pPr>
                      <a:r>
                        <a:rPr lang="en-US" sz="1600" b="0" dirty="0">
                          <a:latin typeface="News Gothic MT" panose="020B0503020103020203" pitchFamily="34" charset="0"/>
                        </a:rPr>
                        <a:t>Venetoclax</a:t>
                      </a:r>
                      <a:r>
                        <a:rPr lang="en-US" sz="1600" b="0" baseline="0" dirty="0">
                          <a:latin typeface="News Gothic MT" panose="020B0503020103020203" pitchFamily="34" charset="0"/>
                        </a:rPr>
                        <a:t>/rituximab</a:t>
                      </a:r>
                    </a:p>
                    <a:p>
                      <a:pPr marL="0" indent="0" algn="ctr">
                        <a:buFont typeface="Arial" panose="020B0604020202020204" pitchFamily="34" charset="0"/>
                        <a:buNone/>
                      </a:pPr>
                      <a:r>
                        <a:rPr lang="en-US" sz="1600" b="0" baseline="0" dirty="0">
                          <a:latin typeface="News Gothic MT" panose="020B0503020103020203" pitchFamily="34" charset="0"/>
                        </a:rPr>
                        <a:t>Duvelisib</a:t>
                      </a:r>
                    </a:p>
                    <a:p>
                      <a:pPr marL="0" indent="0" algn="ctr">
                        <a:buFont typeface="Arial" panose="020B0604020202020204" pitchFamily="34" charset="0"/>
                        <a:buNone/>
                      </a:pPr>
                      <a:r>
                        <a:rPr lang="en-US" sz="1600" b="0" baseline="0" dirty="0">
                          <a:latin typeface="News Gothic MT" panose="020B0503020103020203" pitchFamily="34" charset="0"/>
                        </a:rPr>
                        <a:t>Idelalisib/rituximab</a:t>
                      </a:r>
                      <a:endParaRPr lang="en-US" sz="1600" b="0" dirty="0">
                        <a:latin typeface="News Gothic MT" panose="020B0503020103020203" pitchFamily="34" charset="0"/>
                      </a:endParaRPr>
                    </a:p>
                  </a:txBody>
                  <a:tcPr marL="91688" marR="91688" marT="34291" marB="34291" anchor="ctr"/>
                </a:tc>
                <a:tc>
                  <a:txBody>
                    <a:bodyPr/>
                    <a:lstStyle/>
                    <a:p>
                      <a:pPr marL="0" indent="0" algn="ctr">
                        <a:buFont typeface="Arial" panose="020B0604020202020204" pitchFamily="34" charset="0"/>
                        <a:buNone/>
                      </a:pPr>
                      <a:r>
                        <a:rPr lang="en-US" sz="1600" b="0" dirty="0">
                          <a:latin typeface="News Gothic MT" panose="020B0503020103020203" pitchFamily="34" charset="0"/>
                        </a:rPr>
                        <a:t>Lenalidomide</a:t>
                      </a:r>
                    </a:p>
                    <a:p>
                      <a:pPr marL="0" indent="0" algn="ctr">
                        <a:buFont typeface="Arial" panose="020B0604020202020204" pitchFamily="34" charset="0"/>
                        <a:buNone/>
                      </a:pPr>
                      <a:r>
                        <a:rPr lang="en-US" sz="1600" b="0" dirty="0">
                          <a:latin typeface="News Gothic MT" panose="020B0503020103020203" pitchFamily="34" charset="0"/>
                        </a:rPr>
                        <a:t>Ofatumumab</a:t>
                      </a:r>
                    </a:p>
                  </a:txBody>
                  <a:tcPr marL="91688" marR="91688" marT="34291" marB="34291" anchor="ctr"/>
                </a:tc>
                <a:extLst>
                  <a:ext uri="{0D108BD9-81ED-4DB2-BD59-A6C34878D82A}">
                    <a16:rowId xmlns:a16="http://schemas.microsoft.com/office/drawing/2014/main" val="4221325035"/>
                  </a:ext>
                </a:extLst>
              </a:tr>
            </a:tbl>
          </a:graphicData>
        </a:graphic>
      </p:graphicFrame>
      <p:sp>
        <p:nvSpPr>
          <p:cNvPr id="9" name="Text Placeholder 8">
            <a:extLst>
              <a:ext uri="{FF2B5EF4-FFF2-40B4-BE49-F238E27FC236}">
                <a16:creationId xmlns:a16="http://schemas.microsoft.com/office/drawing/2014/main" id="{B7FAC0E8-CC2B-134F-89D8-892F3DB43CDE}"/>
              </a:ext>
            </a:extLst>
          </p:cNvPr>
          <p:cNvSpPr>
            <a:spLocks noGrp="1"/>
          </p:cNvSpPr>
          <p:nvPr>
            <p:ph type="body" sz="quarter" idx="12"/>
          </p:nvPr>
        </p:nvSpPr>
        <p:spPr>
          <a:xfrm>
            <a:off x="193579" y="6574536"/>
            <a:ext cx="782265" cy="153888"/>
          </a:xfrm>
        </p:spPr>
        <p:txBody>
          <a:bodyPr/>
          <a:lstStyle/>
          <a:p>
            <a:r>
              <a:rPr lang="en-US" dirty="0"/>
              <a:t>NCCN, 2019.</a:t>
            </a:r>
          </a:p>
        </p:txBody>
      </p:sp>
      <p:sp>
        <p:nvSpPr>
          <p:cNvPr id="10" name="Text Placeholder 9">
            <a:extLst>
              <a:ext uri="{FF2B5EF4-FFF2-40B4-BE49-F238E27FC236}">
                <a16:creationId xmlns:a16="http://schemas.microsoft.com/office/drawing/2014/main" id="{32D571D0-3BEB-DD45-BC5B-A62F585DC26F}"/>
              </a:ext>
            </a:extLst>
          </p:cNvPr>
          <p:cNvSpPr>
            <a:spLocks noGrp="1"/>
          </p:cNvSpPr>
          <p:nvPr>
            <p:ph type="body" sz="quarter" idx="13"/>
          </p:nvPr>
        </p:nvSpPr>
        <p:spPr/>
        <p:txBody>
          <a:bodyPr/>
          <a:lstStyle/>
          <a:p>
            <a:r>
              <a:rPr lang="en-US" dirty="0"/>
              <a:t>Suggested Regimens for Relapsed/Refractory Treatment</a:t>
            </a:r>
          </a:p>
        </p:txBody>
      </p:sp>
    </p:spTree>
    <p:extLst>
      <p:ext uri="{BB962C8B-B14F-4D97-AF65-F5344CB8AC3E}">
        <p14:creationId xmlns:p14="http://schemas.microsoft.com/office/powerpoint/2010/main" val="84690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latin typeface="News Gothic MT" panose="020B0503020103020203" pitchFamily="34" charset="0"/>
              </a:rPr>
              <a:t>Learning Objectives</a:t>
            </a:r>
          </a:p>
        </p:txBody>
      </p:sp>
      <p:sp>
        <p:nvSpPr>
          <p:cNvPr id="4" name="Text Placeholder 3">
            <a:extLst>
              <a:ext uri="{FF2B5EF4-FFF2-40B4-BE49-F238E27FC236}">
                <a16:creationId xmlns:a16="http://schemas.microsoft.com/office/drawing/2014/main" id="{8241DD08-3BB9-3C42-8F51-053F55F9ED71}"/>
              </a:ext>
            </a:extLst>
          </p:cNvPr>
          <p:cNvSpPr>
            <a:spLocks noGrp="1"/>
          </p:cNvSpPr>
          <p:nvPr>
            <p:ph type="body" sz="quarter" idx="12"/>
          </p:nvPr>
        </p:nvSpPr>
        <p:spPr>
          <a:xfrm>
            <a:off x="193578" y="6575083"/>
            <a:ext cx="1955664" cy="153888"/>
          </a:xfrm>
        </p:spPr>
        <p:txBody>
          <a:bodyPr/>
          <a:lstStyle/>
          <a:p>
            <a:r>
              <a:rPr lang="en-US" dirty="0">
                <a:latin typeface="News Gothic MT" panose="020B0503020103020203" pitchFamily="34" charset="0"/>
              </a:rPr>
              <a:t>NHL = non-Hodgkin lymphoma. </a:t>
            </a:r>
          </a:p>
        </p:txBody>
      </p:sp>
      <p:sp>
        <p:nvSpPr>
          <p:cNvPr id="3" name="Content Placeholder 2"/>
          <p:cNvSpPr>
            <a:spLocks noGrp="1"/>
          </p:cNvSpPr>
          <p:nvPr>
            <p:ph idx="1"/>
          </p:nvPr>
        </p:nvSpPr>
        <p:spPr/>
        <p:txBody>
          <a:bodyPr>
            <a:normAutofit/>
          </a:bodyPr>
          <a:lstStyle/>
          <a:p>
            <a:r>
              <a:rPr lang="en-US" sz="2400" dirty="0">
                <a:latin typeface="News Gothic MT" panose="020B0503020103020203" pitchFamily="34" charset="0"/>
              </a:rPr>
              <a:t>Evaluate guideline recommendations for the management of individual patients with advanced NHL</a:t>
            </a:r>
          </a:p>
          <a:p>
            <a:r>
              <a:rPr lang="en-US" sz="2400" dirty="0">
                <a:latin typeface="News Gothic MT" panose="020B0503020103020203" pitchFamily="34" charset="0"/>
              </a:rPr>
              <a:t>Assess emerging efficacy and safety data on novel therapies for advanced NHL</a:t>
            </a:r>
          </a:p>
          <a:p>
            <a:r>
              <a:rPr lang="en-US" sz="2400" dirty="0">
                <a:latin typeface="News Gothic MT" panose="020B0503020103020203" pitchFamily="34" charset="0"/>
              </a:rPr>
              <a:t>Apply strategies to manage adverse events and optimize treatment experiences for patients receiving novel therapies for advanced NHL </a:t>
            </a:r>
          </a:p>
        </p:txBody>
      </p:sp>
    </p:spTree>
    <p:extLst>
      <p:ext uri="{BB962C8B-B14F-4D97-AF65-F5344CB8AC3E}">
        <p14:creationId xmlns:p14="http://schemas.microsoft.com/office/powerpoint/2010/main" val="1986057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CE2602-44A6-B949-93A4-FB842F6D5C6B}"/>
              </a:ext>
            </a:extLst>
          </p:cNvPr>
          <p:cNvSpPr>
            <a:spLocks noGrp="1"/>
          </p:cNvSpPr>
          <p:nvPr>
            <p:ph type="title"/>
          </p:nvPr>
        </p:nvSpPr>
        <p:spPr>
          <a:xfrm>
            <a:off x="609600" y="231328"/>
            <a:ext cx="10972800" cy="646331"/>
          </a:xfrm>
        </p:spPr>
        <p:txBody>
          <a:bodyPr/>
          <a:lstStyle/>
          <a:p>
            <a:r>
              <a:rPr lang="en-US" dirty="0"/>
              <a:t>CLL/SLL Without Del(17p)/TP53 Mutation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5440224"/>
              </p:ext>
            </p:extLst>
          </p:nvPr>
        </p:nvGraphicFramePr>
        <p:xfrm>
          <a:off x="686790" y="1516092"/>
          <a:ext cx="10818420" cy="4288962"/>
        </p:xfrm>
        <a:graphic>
          <a:graphicData uri="http://schemas.openxmlformats.org/drawingml/2006/table">
            <a:tbl>
              <a:tblPr firstRow="1" bandRow="1">
                <a:tableStyleId>{5C22544A-7EE6-4342-B048-85BDC9FD1C3A}</a:tableStyleId>
              </a:tblPr>
              <a:tblGrid>
                <a:gridCol w="5854535">
                  <a:extLst>
                    <a:ext uri="{9D8B030D-6E8A-4147-A177-3AD203B41FA5}">
                      <a16:colId xmlns:a16="http://schemas.microsoft.com/office/drawing/2014/main" val="3949057521"/>
                    </a:ext>
                  </a:extLst>
                </a:gridCol>
                <a:gridCol w="4963885">
                  <a:extLst>
                    <a:ext uri="{9D8B030D-6E8A-4147-A177-3AD203B41FA5}">
                      <a16:colId xmlns:a16="http://schemas.microsoft.com/office/drawing/2014/main" val="3959284403"/>
                    </a:ext>
                  </a:extLst>
                </a:gridCol>
              </a:tblGrid>
              <a:tr h="820243">
                <a:tc>
                  <a:txBody>
                    <a:bodyPr/>
                    <a:lstStyle/>
                    <a:p>
                      <a:pPr algn="ctr"/>
                      <a:r>
                        <a:rPr lang="en-US" sz="1600" b="1" dirty="0">
                          <a:latin typeface="News Gothic MT" panose="020B0503020103020203" pitchFamily="34" charset="0"/>
                        </a:rPr>
                        <a:t>Frail With Significant Comorbidity</a:t>
                      </a:r>
                      <a:r>
                        <a:rPr lang="en-US" sz="1600" b="1" baseline="0" dirty="0">
                          <a:latin typeface="News Gothic MT" panose="020B0503020103020203" pitchFamily="34" charset="0"/>
                        </a:rPr>
                        <a:t> OR</a:t>
                      </a:r>
                    </a:p>
                    <a:p>
                      <a:pPr algn="ctr"/>
                      <a:r>
                        <a:rPr lang="en-US" sz="1600" b="1" dirty="0">
                          <a:latin typeface="News Gothic MT" panose="020B0503020103020203" pitchFamily="34" charset="0"/>
                        </a:rPr>
                        <a:t>Age </a:t>
                      </a:r>
                      <a:r>
                        <a:rPr lang="en-US" sz="1600" b="1" u="sng" dirty="0">
                          <a:latin typeface="News Gothic MT" panose="020B0503020103020203" pitchFamily="34" charset="0"/>
                        </a:rPr>
                        <a:t>&gt;</a:t>
                      </a:r>
                      <a:r>
                        <a:rPr lang="en-US" sz="1600" b="1" dirty="0">
                          <a:latin typeface="News Gothic MT" panose="020B0503020103020203" pitchFamily="34" charset="0"/>
                        </a:rPr>
                        <a:t>65; Younger Patients With Significant Comorbidities</a:t>
                      </a:r>
                    </a:p>
                  </a:txBody>
                  <a:tcPr marL="91688" marR="91688" marT="34291" marB="34291" anchor="ctr"/>
                </a:tc>
                <a:tc>
                  <a:txBody>
                    <a:bodyPr/>
                    <a:lstStyle/>
                    <a:p>
                      <a:pPr algn="ctr"/>
                      <a:r>
                        <a:rPr lang="en-US" sz="1600" b="1" dirty="0">
                          <a:latin typeface="News Gothic MT" panose="020B0503020103020203" pitchFamily="34" charset="0"/>
                        </a:rPr>
                        <a:t>Age &lt;65 Without Significant Comorbidities</a:t>
                      </a:r>
                    </a:p>
                  </a:txBody>
                  <a:tcPr marL="91688" marR="91688" marT="34291" marB="34291" anchor="ctr"/>
                </a:tc>
                <a:extLst>
                  <a:ext uri="{0D108BD9-81ED-4DB2-BD59-A6C34878D82A}">
                    <a16:rowId xmlns:a16="http://schemas.microsoft.com/office/drawing/2014/main" val="1893034307"/>
                  </a:ext>
                </a:extLst>
              </a:tr>
              <a:tr h="398670">
                <a:tc>
                  <a:txBody>
                    <a:bodyPr/>
                    <a:lstStyle/>
                    <a:p>
                      <a:pPr marL="0" indent="0" algn="ctr">
                        <a:buFont typeface="Arial" panose="020B0604020202020204" pitchFamily="34" charset="0"/>
                        <a:buNone/>
                      </a:pPr>
                      <a:r>
                        <a:rPr lang="en-US" sz="1600" b="1" dirty="0">
                          <a:latin typeface="News Gothic MT" panose="020B0503020103020203" pitchFamily="34" charset="0"/>
                        </a:rPr>
                        <a:t>Other</a:t>
                      </a:r>
                      <a:r>
                        <a:rPr lang="en-US" sz="1600" b="1" baseline="0" dirty="0">
                          <a:latin typeface="News Gothic MT" panose="020B0503020103020203" pitchFamily="34" charset="0"/>
                        </a:rPr>
                        <a:t> recommended regimens:</a:t>
                      </a:r>
                      <a:endParaRPr lang="en-US" sz="1600" b="1" dirty="0">
                        <a:latin typeface="News Gothic MT" panose="020B0503020103020203" pitchFamily="34" charset="0"/>
                      </a:endParaRPr>
                    </a:p>
                  </a:txBody>
                  <a:tcPr marL="91688" marR="91688"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latin typeface="News Gothic MT" panose="020B0503020103020203" pitchFamily="34" charset="0"/>
                        </a:rPr>
                        <a:t>Other</a:t>
                      </a:r>
                      <a:r>
                        <a:rPr lang="en-US" sz="1600" b="1" baseline="0" dirty="0">
                          <a:latin typeface="News Gothic MT" panose="020B0503020103020203" pitchFamily="34" charset="0"/>
                        </a:rPr>
                        <a:t> recommended regimens:</a:t>
                      </a:r>
                      <a:endParaRPr lang="en-US" sz="1600" b="1" dirty="0">
                        <a:latin typeface="News Gothic MT" panose="020B0503020103020203" pitchFamily="34" charset="0"/>
                      </a:endParaRPr>
                    </a:p>
                  </a:txBody>
                  <a:tcPr marL="91688" marR="91688" marT="34291" marB="34291" anchor="ctr"/>
                </a:tc>
                <a:extLst>
                  <a:ext uri="{0D108BD9-81ED-4DB2-BD59-A6C34878D82A}">
                    <a16:rowId xmlns:a16="http://schemas.microsoft.com/office/drawing/2014/main" val="3143738320"/>
                  </a:ext>
                </a:extLst>
              </a:tr>
              <a:tr h="3070049">
                <a:tc>
                  <a:txBody>
                    <a:bodyPr/>
                    <a:lstStyle/>
                    <a:p>
                      <a:pPr marL="0" indent="0" algn="ctr">
                        <a:buFont typeface="Arial" panose="020B0604020202020204" pitchFamily="34" charset="0"/>
                        <a:buNone/>
                      </a:pPr>
                      <a:r>
                        <a:rPr lang="en-US" sz="1600" b="0" dirty="0">
                          <a:latin typeface="News Gothic MT" panose="020B0503020103020203" pitchFamily="34" charset="0"/>
                        </a:rPr>
                        <a:t>Alemtuzumab</a:t>
                      </a:r>
                      <a:r>
                        <a:rPr lang="en-US" sz="1600" b="0" baseline="0" dirty="0">
                          <a:latin typeface="News Gothic MT" panose="020B0503020103020203" pitchFamily="34" charset="0"/>
                        </a:rPr>
                        <a:t> ± rituximab</a:t>
                      </a:r>
                    </a:p>
                    <a:p>
                      <a:pPr marL="0" indent="0" algn="ctr">
                        <a:buFont typeface="Arial" panose="020B0604020202020204" pitchFamily="34" charset="0"/>
                        <a:buNone/>
                      </a:pPr>
                      <a:r>
                        <a:rPr lang="en-US" sz="1600" b="0" baseline="0" dirty="0">
                          <a:latin typeface="News Gothic MT" panose="020B0503020103020203" pitchFamily="34" charset="0"/>
                        </a:rPr>
                        <a:t>Chlorambucil/rituximab</a:t>
                      </a:r>
                    </a:p>
                    <a:p>
                      <a:pPr marL="0" indent="0" algn="ctr">
                        <a:buFont typeface="Arial" panose="020B0604020202020204" pitchFamily="34" charset="0"/>
                        <a:buNone/>
                      </a:pPr>
                      <a:r>
                        <a:rPr lang="en-US" sz="1600" b="0" dirty="0">
                          <a:latin typeface="News Gothic MT" panose="020B0503020103020203" pitchFamily="34" charset="0"/>
                        </a:rPr>
                        <a:t>Reduced-dose FCR or</a:t>
                      </a:r>
                      <a:r>
                        <a:rPr lang="en-US" sz="1600" b="0" baseline="0" dirty="0">
                          <a:latin typeface="News Gothic MT" panose="020B0503020103020203" pitchFamily="34" charset="0"/>
                        </a:rPr>
                        <a:t> PCR</a:t>
                      </a:r>
                      <a:endParaRPr lang="en-US" sz="1600" b="0" dirty="0">
                        <a:latin typeface="News Gothic MT" panose="020B0503020103020203" pitchFamily="34" charset="0"/>
                      </a:endParaRPr>
                    </a:p>
                    <a:p>
                      <a:pPr marL="0" indent="0" algn="ctr">
                        <a:buFont typeface="Arial" panose="020B0604020202020204" pitchFamily="34" charset="0"/>
                        <a:buNone/>
                      </a:pPr>
                      <a:r>
                        <a:rPr lang="en-US" sz="1600" b="0" dirty="0">
                          <a:latin typeface="News Gothic MT" panose="020B0503020103020203" pitchFamily="34" charset="0"/>
                        </a:rPr>
                        <a:t>HDMP/rituximab</a:t>
                      </a:r>
                    </a:p>
                    <a:p>
                      <a:pPr marL="0" indent="0" algn="ctr">
                        <a:buFont typeface="Arial" panose="020B0604020202020204" pitchFamily="34" charset="0"/>
                        <a:buNone/>
                      </a:pPr>
                      <a:r>
                        <a:rPr lang="en-US" sz="1600" b="0" dirty="0">
                          <a:latin typeface="News Gothic MT" panose="020B0503020103020203" pitchFamily="34" charset="0"/>
                        </a:rPr>
                        <a:t>Idelalisib</a:t>
                      </a:r>
                    </a:p>
                    <a:p>
                      <a:pPr marL="0" indent="0" algn="ctr">
                        <a:buFont typeface="Arial" panose="020B0604020202020204" pitchFamily="34" charset="0"/>
                        <a:buNone/>
                      </a:pPr>
                      <a:r>
                        <a:rPr lang="en-US" sz="1600" b="0" dirty="0">
                          <a:latin typeface="News Gothic MT" panose="020B0503020103020203" pitchFamily="34" charset="0"/>
                        </a:rPr>
                        <a:t>Lenalidomide </a:t>
                      </a:r>
                      <a:r>
                        <a:rPr lang="en-US" sz="1600" b="0" baseline="0" dirty="0">
                          <a:latin typeface="News Gothic MT" panose="020B0503020103020203" pitchFamily="34" charset="0"/>
                        </a:rPr>
                        <a:t>± rituximab</a:t>
                      </a:r>
                    </a:p>
                    <a:p>
                      <a:pPr marL="0" indent="0" algn="ctr">
                        <a:buFont typeface="Arial" panose="020B0604020202020204" pitchFamily="34" charset="0"/>
                        <a:buNone/>
                      </a:pPr>
                      <a:r>
                        <a:rPr lang="en-US" sz="1600" b="0" baseline="0" dirty="0">
                          <a:latin typeface="News Gothic MT" panose="020B0503020103020203" pitchFamily="34" charset="0"/>
                        </a:rPr>
                        <a:t>Obinutuzumab</a:t>
                      </a:r>
                    </a:p>
                    <a:p>
                      <a:pPr marL="0" indent="0" algn="ctr">
                        <a:buFont typeface="Arial" panose="020B0604020202020204" pitchFamily="34" charset="0"/>
                        <a:buNone/>
                      </a:pPr>
                      <a:r>
                        <a:rPr lang="en-US" sz="1600" b="0" baseline="0" dirty="0">
                          <a:latin typeface="News Gothic MT" panose="020B0503020103020203" pitchFamily="34" charset="0"/>
                        </a:rPr>
                        <a:t>Ofatumumab </a:t>
                      </a:r>
                    </a:p>
                    <a:p>
                      <a:pPr marL="0" indent="0" algn="ctr">
                        <a:buFont typeface="Arial" panose="020B0604020202020204" pitchFamily="34" charset="0"/>
                        <a:buNone/>
                      </a:pPr>
                      <a:r>
                        <a:rPr lang="en-US" sz="1600" b="0" baseline="0" dirty="0">
                          <a:latin typeface="News Gothic MT" panose="020B0503020103020203" pitchFamily="34" charset="0"/>
                        </a:rPr>
                        <a:t>Venetoclax</a:t>
                      </a:r>
                    </a:p>
                    <a:p>
                      <a:pPr marL="0" indent="0" algn="ctr">
                        <a:buFont typeface="Arial" panose="020B0604020202020204" pitchFamily="34" charset="0"/>
                        <a:buNone/>
                      </a:pPr>
                      <a:r>
                        <a:rPr lang="en-US" sz="1600" b="0" baseline="0" dirty="0">
                          <a:latin typeface="News Gothic MT" panose="020B0503020103020203" pitchFamily="34" charset="0"/>
                        </a:rPr>
                        <a:t>Dose-dense rituximab</a:t>
                      </a:r>
                    </a:p>
                    <a:p>
                      <a:pPr marL="0" indent="0" algn="ctr">
                        <a:buFont typeface="Arial" panose="020B0604020202020204" pitchFamily="34" charset="0"/>
                        <a:buNone/>
                      </a:pPr>
                      <a:r>
                        <a:rPr lang="en-US" sz="1600" b="0" baseline="0" dirty="0">
                          <a:latin typeface="News Gothic MT" panose="020B0503020103020203" pitchFamily="34" charset="0"/>
                        </a:rPr>
                        <a:t>Bendamustine/rituximab ± ibrutinib or idelalisib</a:t>
                      </a:r>
                      <a:endParaRPr lang="en-US" sz="1600" b="0" dirty="0">
                        <a:latin typeface="News Gothic MT" panose="020B0503020103020203" pitchFamily="34" charset="0"/>
                      </a:endParaRPr>
                    </a:p>
                  </a:txBody>
                  <a:tcPr marL="91688" marR="91688" marT="34291" marB="34291" anchor="ctr"/>
                </a:tc>
                <a:tc>
                  <a:txBody>
                    <a:bodyPr/>
                    <a:lstStyle/>
                    <a:p>
                      <a:pPr marL="0" indent="0" algn="ctr">
                        <a:buFont typeface="Arial" panose="020B0604020202020204" pitchFamily="34" charset="0"/>
                        <a:buNone/>
                      </a:pPr>
                      <a:r>
                        <a:rPr lang="en-US" sz="1600" b="0" dirty="0">
                          <a:latin typeface="News Gothic MT" panose="020B0503020103020203" pitchFamily="34" charset="0"/>
                        </a:rPr>
                        <a:t>Alemtuzumab </a:t>
                      </a:r>
                      <a:r>
                        <a:rPr lang="en-US" sz="1600" b="0" baseline="0" dirty="0">
                          <a:latin typeface="News Gothic MT" panose="020B0503020103020203" pitchFamily="34" charset="0"/>
                        </a:rPr>
                        <a:t>±</a:t>
                      </a:r>
                      <a:r>
                        <a:rPr lang="en-US" sz="1600" b="0" dirty="0">
                          <a:latin typeface="News Gothic MT" panose="020B0503020103020203" pitchFamily="34" charset="0"/>
                        </a:rPr>
                        <a:t> rituximab</a:t>
                      </a:r>
                    </a:p>
                    <a:p>
                      <a:pPr marL="0" indent="0" algn="ctr">
                        <a:buFont typeface="Arial" panose="020B0604020202020204" pitchFamily="34" charset="0"/>
                        <a:buNone/>
                      </a:pPr>
                      <a:r>
                        <a:rPr lang="en-US" sz="1600" b="0" dirty="0">
                          <a:latin typeface="News Gothic MT" panose="020B0503020103020203" pitchFamily="34" charset="0"/>
                        </a:rPr>
                        <a:t>Bendamustine</a:t>
                      </a:r>
                      <a:r>
                        <a:rPr lang="en-US" sz="1600" b="0" baseline="0" dirty="0">
                          <a:latin typeface="News Gothic MT" panose="020B0503020103020203" pitchFamily="34" charset="0"/>
                        </a:rPr>
                        <a:t>/rituximab</a:t>
                      </a:r>
                    </a:p>
                    <a:p>
                      <a:pPr marL="0" indent="0" algn="ctr">
                        <a:buFont typeface="Arial" panose="020B0604020202020204" pitchFamily="34" charset="0"/>
                        <a:buNone/>
                      </a:pPr>
                      <a:r>
                        <a:rPr lang="en-US" sz="1600" b="0" baseline="0" dirty="0">
                          <a:latin typeface="News Gothic MT" panose="020B0503020103020203" pitchFamily="34" charset="0"/>
                        </a:rPr>
                        <a:t>FC/ofatumumab</a:t>
                      </a:r>
                    </a:p>
                    <a:p>
                      <a:pPr marL="0" indent="0" algn="ctr">
                        <a:buFont typeface="Arial" panose="020B0604020202020204" pitchFamily="34" charset="0"/>
                        <a:buNone/>
                      </a:pPr>
                      <a:r>
                        <a:rPr lang="en-US" sz="1600" b="0" baseline="0" dirty="0">
                          <a:latin typeface="News Gothic MT" panose="020B0503020103020203" pitchFamily="34" charset="0"/>
                        </a:rPr>
                        <a:t>FCR</a:t>
                      </a:r>
                    </a:p>
                    <a:p>
                      <a:pPr marL="0" indent="0" algn="ctr">
                        <a:buFont typeface="Arial" panose="020B0604020202020204" pitchFamily="34" charset="0"/>
                        <a:buNone/>
                      </a:pPr>
                      <a:r>
                        <a:rPr lang="en-US" sz="1600" b="0" baseline="0" dirty="0">
                          <a:latin typeface="News Gothic MT" panose="020B0503020103020203" pitchFamily="34" charset="0"/>
                        </a:rPr>
                        <a:t>HDMP/rituximab</a:t>
                      </a:r>
                    </a:p>
                    <a:p>
                      <a:pPr marL="0" indent="0" algn="ctr">
                        <a:buFont typeface="Arial" panose="020B0604020202020204" pitchFamily="34" charset="0"/>
                        <a:buNone/>
                      </a:pPr>
                      <a:r>
                        <a:rPr lang="en-US" sz="1600" b="0" baseline="0" dirty="0">
                          <a:latin typeface="News Gothic MT" panose="020B0503020103020203" pitchFamily="34" charset="0"/>
                        </a:rPr>
                        <a:t>Idelalisib</a:t>
                      </a:r>
                    </a:p>
                    <a:p>
                      <a:pPr marL="0" indent="0" algn="ctr">
                        <a:buFont typeface="Arial" panose="020B0604020202020204" pitchFamily="34" charset="0"/>
                        <a:buNone/>
                      </a:pPr>
                      <a:r>
                        <a:rPr lang="en-US" sz="1600" b="0" baseline="0" dirty="0">
                          <a:latin typeface="News Gothic MT" panose="020B0503020103020203" pitchFamily="34" charset="0"/>
                        </a:rPr>
                        <a:t>Lenalidomide ± rituximab</a:t>
                      </a:r>
                    </a:p>
                    <a:p>
                      <a:pPr marL="0" indent="0" algn="ctr">
                        <a:buFont typeface="Arial" panose="020B0604020202020204" pitchFamily="34" charset="0"/>
                        <a:buNone/>
                      </a:pPr>
                      <a:r>
                        <a:rPr lang="en-US" sz="1600" b="0" baseline="0" dirty="0">
                          <a:latin typeface="News Gothic MT" panose="020B0503020103020203" pitchFamily="34" charset="0"/>
                        </a:rPr>
                        <a:t>Obinutuzumab</a:t>
                      </a:r>
                    </a:p>
                    <a:p>
                      <a:pPr marL="0" indent="0" algn="ctr">
                        <a:buFont typeface="Arial" panose="020B0604020202020204" pitchFamily="34" charset="0"/>
                        <a:buNone/>
                      </a:pPr>
                      <a:r>
                        <a:rPr lang="en-US" sz="1600" b="0" baseline="0" dirty="0">
                          <a:latin typeface="News Gothic MT" panose="020B0503020103020203" pitchFamily="34" charset="0"/>
                        </a:rPr>
                        <a:t>Ofatumumab</a:t>
                      </a:r>
                    </a:p>
                    <a:p>
                      <a:pPr marL="0" indent="0" algn="ctr">
                        <a:buFont typeface="Arial" panose="020B0604020202020204" pitchFamily="34" charset="0"/>
                        <a:buNone/>
                      </a:pPr>
                      <a:r>
                        <a:rPr lang="en-US" sz="1600" b="0" baseline="0" dirty="0">
                          <a:latin typeface="News Gothic MT" panose="020B0503020103020203" pitchFamily="34" charset="0"/>
                        </a:rPr>
                        <a:t>PCR</a:t>
                      </a:r>
                    </a:p>
                    <a:p>
                      <a:pPr marL="0" indent="0" algn="ctr">
                        <a:buFont typeface="Arial" panose="020B0604020202020204" pitchFamily="34" charset="0"/>
                        <a:buNone/>
                      </a:pPr>
                      <a:r>
                        <a:rPr lang="en-US" sz="1600" b="0" baseline="0" dirty="0">
                          <a:latin typeface="News Gothic MT" panose="020B0503020103020203" pitchFamily="34" charset="0"/>
                        </a:rPr>
                        <a:t>Venetoclax</a:t>
                      </a:r>
                    </a:p>
                    <a:p>
                      <a:pPr marL="0" indent="0" algn="ctr">
                        <a:buFont typeface="Arial" panose="020B0604020202020204" pitchFamily="34" charset="0"/>
                        <a:buNone/>
                      </a:pPr>
                      <a:r>
                        <a:rPr lang="en-US" sz="1600" b="0" baseline="0" dirty="0">
                          <a:latin typeface="News Gothic MT" panose="020B0503020103020203" pitchFamily="34" charset="0"/>
                        </a:rPr>
                        <a:t>Bendamustine/rituximab ± ibrutinib or idelalisib</a:t>
                      </a:r>
                      <a:endParaRPr lang="en-US" sz="1600" b="0" dirty="0">
                        <a:latin typeface="News Gothic MT" panose="020B0503020103020203" pitchFamily="34" charset="0"/>
                      </a:endParaRPr>
                    </a:p>
                  </a:txBody>
                  <a:tcPr marL="91688" marR="91688" marT="34291" marB="34291" anchor="ctr"/>
                </a:tc>
                <a:extLst>
                  <a:ext uri="{0D108BD9-81ED-4DB2-BD59-A6C34878D82A}">
                    <a16:rowId xmlns:a16="http://schemas.microsoft.com/office/drawing/2014/main" val="108029690"/>
                  </a:ext>
                </a:extLst>
              </a:tr>
            </a:tbl>
          </a:graphicData>
        </a:graphic>
      </p:graphicFrame>
      <p:sp>
        <p:nvSpPr>
          <p:cNvPr id="9" name="Text Placeholder 8">
            <a:extLst>
              <a:ext uri="{FF2B5EF4-FFF2-40B4-BE49-F238E27FC236}">
                <a16:creationId xmlns:a16="http://schemas.microsoft.com/office/drawing/2014/main" id="{B7FAC0E8-CC2B-134F-89D8-892F3DB43CDE}"/>
              </a:ext>
            </a:extLst>
          </p:cNvPr>
          <p:cNvSpPr>
            <a:spLocks noGrp="1"/>
          </p:cNvSpPr>
          <p:nvPr>
            <p:ph type="body" sz="quarter" idx="12"/>
          </p:nvPr>
        </p:nvSpPr>
        <p:spPr>
          <a:xfrm>
            <a:off x="193579" y="6420647"/>
            <a:ext cx="2258632" cy="307777"/>
          </a:xfrm>
        </p:spPr>
        <p:txBody>
          <a:bodyPr/>
          <a:lstStyle/>
          <a:p>
            <a:r>
              <a:rPr lang="en-US" dirty="0"/>
              <a:t>FC = fludarabine/cyclophosphamide. </a:t>
            </a:r>
          </a:p>
          <a:p>
            <a:r>
              <a:rPr lang="en-US" dirty="0"/>
              <a:t>NCCN, 2019.</a:t>
            </a:r>
          </a:p>
        </p:txBody>
      </p:sp>
      <p:sp>
        <p:nvSpPr>
          <p:cNvPr id="10" name="Text Placeholder 9">
            <a:extLst>
              <a:ext uri="{FF2B5EF4-FFF2-40B4-BE49-F238E27FC236}">
                <a16:creationId xmlns:a16="http://schemas.microsoft.com/office/drawing/2014/main" id="{32D571D0-3BEB-DD45-BC5B-A62F585DC26F}"/>
              </a:ext>
            </a:extLst>
          </p:cNvPr>
          <p:cNvSpPr>
            <a:spLocks noGrp="1"/>
          </p:cNvSpPr>
          <p:nvPr>
            <p:ph type="body" sz="quarter" idx="13"/>
          </p:nvPr>
        </p:nvSpPr>
        <p:spPr/>
        <p:txBody>
          <a:bodyPr/>
          <a:lstStyle/>
          <a:p>
            <a:r>
              <a:rPr lang="en-US" dirty="0"/>
              <a:t>Suggested Regimens for Relapsed/Refractory Treatment (cont.)</a:t>
            </a:r>
          </a:p>
        </p:txBody>
      </p:sp>
    </p:spTree>
    <p:extLst>
      <p:ext uri="{BB962C8B-B14F-4D97-AF65-F5344CB8AC3E}">
        <p14:creationId xmlns:p14="http://schemas.microsoft.com/office/powerpoint/2010/main" val="3943812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92B2D4D-5583-A048-BBDA-2FF8D7D2B3E6}"/>
              </a:ext>
            </a:extLst>
          </p:cNvPr>
          <p:cNvSpPr>
            <a:spLocks noGrp="1"/>
          </p:cNvSpPr>
          <p:nvPr>
            <p:ph type="title"/>
          </p:nvPr>
        </p:nvSpPr>
        <p:spPr/>
        <p:txBody>
          <a:bodyPr/>
          <a:lstStyle/>
          <a:p>
            <a:r>
              <a:rPr lang="en-US" dirty="0"/>
              <a:t>CLL14: Venetoclax/G vs CHL/G</a:t>
            </a:r>
          </a:p>
        </p:txBody>
      </p:sp>
      <p:sp>
        <p:nvSpPr>
          <p:cNvPr id="10" name="Content Placeholder 9">
            <a:extLst>
              <a:ext uri="{FF2B5EF4-FFF2-40B4-BE49-F238E27FC236}">
                <a16:creationId xmlns:a16="http://schemas.microsoft.com/office/drawing/2014/main" id="{579885CC-1888-8142-9672-5F2C75105678}"/>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12% with TP53 abnormality</a:t>
            </a:r>
          </a:p>
        </p:txBody>
      </p:sp>
      <p:sp>
        <p:nvSpPr>
          <p:cNvPr id="2" name="Text Placeholder 1">
            <a:extLst>
              <a:ext uri="{FF2B5EF4-FFF2-40B4-BE49-F238E27FC236}">
                <a16:creationId xmlns:a16="http://schemas.microsoft.com/office/drawing/2014/main" id="{2F6A69ED-F868-B848-A995-7668C27A45EE}"/>
              </a:ext>
            </a:extLst>
          </p:cNvPr>
          <p:cNvSpPr>
            <a:spLocks noGrp="1"/>
          </p:cNvSpPr>
          <p:nvPr>
            <p:ph type="body" sz="quarter" idx="12"/>
          </p:nvPr>
        </p:nvSpPr>
        <p:spPr>
          <a:xfrm>
            <a:off x="193579" y="6420647"/>
            <a:ext cx="2444580" cy="307777"/>
          </a:xfrm>
        </p:spPr>
        <p:txBody>
          <a:bodyPr/>
          <a:lstStyle/>
          <a:p>
            <a:r>
              <a:rPr lang="en-US" dirty="0"/>
              <a:t>G = obinutuzumab; CHL = chlorambucil.</a:t>
            </a:r>
          </a:p>
          <a:p>
            <a:r>
              <a:rPr lang="en-US" dirty="0"/>
              <a:t>Fischer et al, 2019. </a:t>
            </a:r>
          </a:p>
        </p:txBody>
      </p:sp>
      <p:sp>
        <p:nvSpPr>
          <p:cNvPr id="3" name="Text Placeholder 2">
            <a:extLst>
              <a:ext uri="{FF2B5EF4-FFF2-40B4-BE49-F238E27FC236}">
                <a16:creationId xmlns:a16="http://schemas.microsoft.com/office/drawing/2014/main" id="{91FDBDF7-9ACA-184D-9DB7-686C386129FE}"/>
              </a:ext>
            </a:extLst>
          </p:cNvPr>
          <p:cNvSpPr>
            <a:spLocks noGrp="1"/>
          </p:cNvSpPr>
          <p:nvPr>
            <p:ph type="body" sz="quarter" idx="13"/>
          </p:nvPr>
        </p:nvSpPr>
        <p:spPr/>
        <p:txBody>
          <a:bodyPr/>
          <a:lstStyle/>
          <a:p>
            <a:r>
              <a:rPr lang="en-US" dirty="0"/>
              <a:t>First-Line CLL With Comorbidities</a:t>
            </a:r>
          </a:p>
        </p:txBody>
      </p:sp>
      <p:sp>
        <p:nvSpPr>
          <p:cNvPr id="34" name="Rounded Rectangle 33">
            <a:extLst>
              <a:ext uri="{FF2B5EF4-FFF2-40B4-BE49-F238E27FC236}">
                <a16:creationId xmlns:a16="http://schemas.microsoft.com/office/drawing/2014/main" id="{FDC3A92B-67BC-1B4F-AC9C-9E477A0AB320}"/>
              </a:ext>
            </a:extLst>
          </p:cNvPr>
          <p:cNvSpPr/>
          <p:nvPr/>
        </p:nvSpPr>
        <p:spPr>
          <a:xfrm>
            <a:off x="8510304" y="2224909"/>
            <a:ext cx="2024365" cy="2076253"/>
          </a:xfrm>
          <a:prstGeom prst="roundRect">
            <a:avLst/>
          </a:prstGeom>
          <a:solidFill>
            <a:schemeClr val="accent6">
              <a:lumMod val="75000"/>
            </a:schemeClr>
          </a:solidFill>
          <a:ln>
            <a:solidFill>
              <a:schemeClr val="dk1">
                <a:shade val="95000"/>
                <a:satMod val="105000"/>
              </a:schemeClr>
            </a:solidFill>
          </a:ln>
        </p:spPr>
        <p:txBody>
          <a:bodyPr vert="horz" lIns="91440" tIns="45720" rIns="91440" bIns="45720" rtlCol="0" anchor="ctr">
            <a:noAutofit/>
          </a:bodyPr>
          <a:lstStyle/>
          <a:p>
            <a:pPr algn="ctr"/>
            <a:r>
              <a:rPr lang="en-US" sz="1600" b="1" dirty="0">
                <a:solidFill>
                  <a:schemeClr val="bg1"/>
                </a:solidFill>
                <a:latin typeface="News Gothic MT" panose="020B0503020103020203" pitchFamily="34" charset="0"/>
              </a:rPr>
              <a:t>Follow-up phase</a:t>
            </a:r>
          </a:p>
        </p:txBody>
      </p:sp>
      <p:sp>
        <p:nvSpPr>
          <p:cNvPr id="12" name="Rounded Rectangle 11">
            <a:extLst>
              <a:ext uri="{FF2B5EF4-FFF2-40B4-BE49-F238E27FC236}">
                <a16:creationId xmlns:a16="http://schemas.microsoft.com/office/drawing/2014/main" id="{4DEFBA52-B2DB-0D48-9402-A0618455AB81}"/>
              </a:ext>
            </a:extLst>
          </p:cNvPr>
          <p:cNvSpPr/>
          <p:nvPr/>
        </p:nvSpPr>
        <p:spPr>
          <a:xfrm>
            <a:off x="1633870" y="2526480"/>
            <a:ext cx="2199275" cy="1550992"/>
          </a:xfrm>
          <a:prstGeom prst="roundRect">
            <a:avLst/>
          </a:prstGeom>
          <a:solidFill>
            <a:srgbClr val="6C9F4D"/>
          </a:solidFill>
          <a:ln>
            <a:solidFill>
              <a:schemeClr val="dk1">
                <a:shade val="95000"/>
                <a:satMod val="105000"/>
              </a:schemeClr>
            </a:solidFill>
          </a:ln>
        </p:spPr>
        <p:txBody>
          <a:bodyPr vert="horz" lIns="91440" tIns="45720" rIns="91440" bIns="45720" rtlCol="0" anchor="ctr">
            <a:noAutofit/>
          </a:bodyPr>
          <a:lstStyle/>
          <a:p>
            <a:pPr algn="ctr"/>
            <a:r>
              <a:rPr lang="en-US" sz="1600" b="1" dirty="0">
                <a:solidFill>
                  <a:schemeClr val="bg1"/>
                </a:solidFill>
                <a:latin typeface="News Gothic MT" panose="020B0503020103020203" pitchFamily="34" charset="0"/>
              </a:rPr>
              <a:t>Previously untreated CLL with coexisting medical conditions (n=445)</a:t>
            </a:r>
          </a:p>
        </p:txBody>
      </p:sp>
      <p:sp>
        <p:nvSpPr>
          <p:cNvPr id="13" name="Rounded Rectangle 12">
            <a:extLst>
              <a:ext uri="{FF2B5EF4-FFF2-40B4-BE49-F238E27FC236}">
                <a16:creationId xmlns:a16="http://schemas.microsoft.com/office/drawing/2014/main" id="{09AE594D-7142-B549-A5C3-07ABA8DCEBCA}"/>
              </a:ext>
            </a:extLst>
          </p:cNvPr>
          <p:cNvSpPr/>
          <p:nvPr/>
        </p:nvSpPr>
        <p:spPr>
          <a:xfrm>
            <a:off x="5185530" y="1794046"/>
            <a:ext cx="2669968" cy="1468990"/>
          </a:xfrm>
          <a:prstGeom prst="roundRect">
            <a:avLst/>
          </a:prstGeom>
          <a:solidFill>
            <a:schemeClr val="accent2"/>
          </a:solidFill>
          <a:ln>
            <a:solidFill>
              <a:schemeClr val="dk1">
                <a:shade val="95000"/>
                <a:satMod val="105000"/>
              </a:schemeClr>
            </a:solidFill>
          </a:ln>
        </p:spPr>
        <p:txBody>
          <a:bodyPr vert="horz" lIns="91440" tIns="45720" rIns="91440" bIns="45720" rtlCol="0" anchor="ctr">
            <a:noAutofit/>
          </a:bodyPr>
          <a:lstStyle/>
          <a:p>
            <a:pPr algn="ctr"/>
            <a:r>
              <a:rPr lang="en-US" sz="1600" b="1" dirty="0">
                <a:solidFill>
                  <a:schemeClr val="bg1"/>
                </a:solidFill>
                <a:latin typeface="News Gothic MT" panose="020B0503020103020203" pitchFamily="34" charset="0"/>
              </a:rPr>
              <a:t>Obinutuzumab/</a:t>
            </a:r>
          </a:p>
          <a:p>
            <a:pPr algn="ctr"/>
            <a:r>
              <a:rPr lang="en-US" sz="1600" b="1" dirty="0">
                <a:solidFill>
                  <a:schemeClr val="bg1"/>
                </a:solidFill>
                <a:latin typeface="News Gothic MT" panose="020B0503020103020203" pitchFamily="34" charset="0"/>
              </a:rPr>
              <a:t>venetoclax (6 mos) + venetoclax (6 mos)</a:t>
            </a:r>
          </a:p>
        </p:txBody>
      </p:sp>
      <p:sp>
        <p:nvSpPr>
          <p:cNvPr id="14" name="Rounded Rectangle 13">
            <a:extLst>
              <a:ext uri="{FF2B5EF4-FFF2-40B4-BE49-F238E27FC236}">
                <a16:creationId xmlns:a16="http://schemas.microsoft.com/office/drawing/2014/main" id="{F2B20475-B198-9D4D-BEB5-9B52FAF4C1E7}"/>
              </a:ext>
            </a:extLst>
          </p:cNvPr>
          <p:cNvSpPr/>
          <p:nvPr/>
        </p:nvSpPr>
        <p:spPr>
          <a:xfrm>
            <a:off x="5176327" y="3345506"/>
            <a:ext cx="2679171" cy="1501684"/>
          </a:xfrm>
          <a:prstGeom prst="roundRect">
            <a:avLst/>
          </a:prstGeom>
          <a:solidFill>
            <a:schemeClr val="accent5">
              <a:lumMod val="50000"/>
            </a:schemeClr>
          </a:solidFill>
          <a:ln>
            <a:solidFill>
              <a:schemeClr val="dk1">
                <a:shade val="95000"/>
                <a:satMod val="105000"/>
              </a:schemeClr>
            </a:solidFill>
          </a:ln>
        </p:spPr>
        <p:txBody>
          <a:bodyPr vert="horz" lIns="91440" tIns="45720" rIns="91440" bIns="45720" rtlCol="0" anchor="ctr">
            <a:noAutofit/>
          </a:bodyPr>
          <a:lstStyle/>
          <a:p>
            <a:pPr algn="ctr"/>
            <a:r>
              <a:rPr lang="en-US" sz="1600" b="1" dirty="0">
                <a:solidFill>
                  <a:schemeClr val="bg1"/>
                </a:solidFill>
                <a:latin typeface="News Gothic MT" panose="020B0503020103020203" pitchFamily="34" charset="0"/>
              </a:rPr>
              <a:t>Obinutuzumab/</a:t>
            </a:r>
          </a:p>
          <a:p>
            <a:pPr algn="ctr"/>
            <a:r>
              <a:rPr lang="en-US" sz="1600" b="1" dirty="0">
                <a:solidFill>
                  <a:schemeClr val="bg1"/>
                </a:solidFill>
                <a:latin typeface="News Gothic MT" panose="020B0503020103020203" pitchFamily="34" charset="0"/>
              </a:rPr>
              <a:t>chlorambucil (6 mos) + chlorambucil (6 mos)</a:t>
            </a:r>
          </a:p>
        </p:txBody>
      </p:sp>
      <p:sp>
        <p:nvSpPr>
          <p:cNvPr id="17" name="Oval 16">
            <a:extLst>
              <a:ext uri="{FF2B5EF4-FFF2-40B4-BE49-F238E27FC236}">
                <a16:creationId xmlns:a16="http://schemas.microsoft.com/office/drawing/2014/main" id="{990051BD-3460-CB4D-A2FB-CD45596ADD32}"/>
              </a:ext>
            </a:extLst>
          </p:cNvPr>
          <p:cNvSpPr/>
          <p:nvPr/>
        </p:nvSpPr>
        <p:spPr>
          <a:xfrm>
            <a:off x="4345543" y="3054582"/>
            <a:ext cx="521744" cy="612834"/>
          </a:xfrm>
          <a:prstGeom prst="ellipse">
            <a:avLst/>
          </a:prstGeom>
          <a:solidFill>
            <a:schemeClr val="tx1">
              <a:lumMod val="65000"/>
              <a:lumOff val="35000"/>
            </a:schemeClr>
          </a:solidFill>
          <a:ln>
            <a:solidFill>
              <a:schemeClr val="dk1">
                <a:shade val="95000"/>
                <a:satMod val="105000"/>
              </a:schemeClr>
            </a:solidFill>
          </a:ln>
        </p:spPr>
        <p:txBody>
          <a:bodyPr vert="horz" lIns="91440" tIns="45720" rIns="91440" bIns="45720" rtlCol="0" anchor="ctr">
            <a:noAutofit/>
          </a:bodyPr>
          <a:lstStyle/>
          <a:p>
            <a:pPr algn="ctr"/>
            <a:r>
              <a:rPr lang="en-US" sz="1600" b="1" dirty="0">
                <a:solidFill>
                  <a:schemeClr val="bg1"/>
                </a:solidFill>
                <a:latin typeface="News Gothic MT" panose="020B0503020103020203" pitchFamily="34" charset="0"/>
              </a:rPr>
              <a:t>R</a:t>
            </a:r>
          </a:p>
        </p:txBody>
      </p:sp>
      <p:cxnSp>
        <p:nvCxnSpPr>
          <p:cNvPr id="19" name="Straight Connector 18">
            <a:extLst>
              <a:ext uri="{FF2B5EF4-FFF2-40B4-BE49-F238E27FC236}">
                <a16:creationId xmlns:a16="http://schemas.microsoft.com/office/drawing/2014/main" id="{35DD31F2-02A1-B44A-8E64-DE12260FA5CF}"/>
              </a:ext>
            </a:extLst>
          </p:cNvPr>
          <p:cNvCxnSpPr>
            <a:cxnSpLocks/>
          </p:cNvCxnSpPr>
          <p:nvPr/>
        </p:nvCxnSpPr>
        <p:spPr bwMode="auto">
          <a:xfrm>
            <a:off x="3833145" y="3347506"/>
            <a:ext cx="500874" cy="0"/>
          </a:xfrm>
          <a:prstGeom prst="line">
            <a:avLst/>
          </a:prstGeom>
          <a:ln w="34925"/>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22" name="Elbow Connector 21">
            <a:extLst>
              <a:ext uri="{FF2B5EF4-FFF2-40B4-BE49-F238E27FC236}">
                <a16:creationId xmlns:a16="http://schemas.microsoft.com/office/drawing/2014/main" id="{DCE3B659-87F3-9D42-9A3D-4909F0921069}"/>
              </a:ext>
            </a:extLst>
          </p:cNvPr>
          <p:cNvCxnSpPr>
            <a:cxnSpLocks/>
            <a:stCxn id="17" idx="0"/>
          </p:cNvCxnSpPr>
          <p:nvPr/>
        </p:nvCxnSpPr>
        <p:spPr bwMode="auto">
          <a:xfrm rot="5400000" flipH="1" flipV="1">
            <a:off x="4708019" y="2599476"/>
            <a:ext cx="353503" cy="556710"/>
          </a:xfrm>
          <a:prstGeom prst="bentConnector2">
            <a:avLst/>
          </a:prstGeom>
          <a:ln w="34925">
            <a:tailEnd type="triangle"/>
          </a:ln>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28" name="Elbow Connector 27">
            <a:extLst>
              <a:ext uri="{FF2B5EF4-FFF2-40B4-BE49-F238E27FC236}">
                <a16:creationId xmlns:a16="http://schemas.microsoft.com/office/drawing/2014/main" id="{5A9934A5-7061-834C-8A8B-0006CF85A93D}"/>
              </a:ext>
            </a:extLst>
          </p:cNvPr>
          <p:cNvCxnSpPr>
            <a:cxnSpLocks/>
            <a:stCxn id="17" idx="4"/>
            <a:endCxn id="14" idx="1"/>
          </p:cNvCxnSpPr>
          <p:nvPr/>
        </p:nvCxnSpPr>
        <p:spPr bwMode="auto">
          <a:xfrm rot="16200000" flipH="1">
            <a:off x="4676905" y="3596926"/>
            <a:ext cx="428932" cy="569912"/>
          </a:xfrm>
          <a:prstGeom prst="bentConnector2">
            <a:avLst/>
          </a:prstGeom>
          <a:ln w="34925">
            <a:tailEnd type="triangle"/>
          </a:ln>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36" name="Straight Arrow Connector 35">
            <a:extLst>
              <a:ext uri="{FF2B5EF4-FFF2-40B4-BE49-F238E27FC236}">
                <a16:creationId xmlns:a16="http://schemas.microsoft.com/office/drawing/2014/main" id="{592B14BE-E849-B946-96C6-336E15BF19D5}"/>
              </a:ext>
            </a:extLst>
          </p:cNvPr>
          <p:cNvCxnSpPr>
            <a:cxnSpLocks/>
          </p:cNvCxnSpPr>
          <p:nvPr/>
        </p:nvCxnSpPr>
        <p:spPr bwMode="auto">
          <a:xfrm>
            <a:off x="7855498" y="2524072"/>
            <a:ext cx="678267" cy="0"/>
          </a:xfrm>
          <a:prstGeom prst="straightConnector1">
            <a:avLst/>
          </a:prstGeom>
          <a:ln w="34925">
            <a:tailEnd type="triangle"/>
          </a:ln>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592B14BE-E849-B946-96C6-336E15BF19D5}"/>
              </a:ext>
            </a:extLst>
          </p:cNvPr>
          <p:cNvCxnSpPr>
            <a:cxnSpLocks/>
          </p:cNvCxnSpPr>
          <p:nvPr/>
        </p:nvCxnSpPr>
        <p:spPr bwMode="auto">
          <a:xfrm>
            <a:off x="7855498" y="4077472"/>
            <a:ext cx="678267" cy="0"/>
          </a:xfrm>
          <a:prstGeom prst="straightConnector1">
            <a:avLst/>
          </a:prstGeom>
          <a:ln w="34925">
            <a:tailEnd type="triangle"/>
          </a:ln>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24512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CLL14: Venetoclax/G vs CHL/G (cont.)</a:t>
            </a:r>
          </a:p>
        </p:txBody>
      </p:sp>
      <p:pic>
        <p:nvPicPr>
          <p:cNvPr id="8" name="Content Placeholder 7">
            <a:extLst>
              <a:ext uri="{FF2B5EF4-FFF2-40B4-BE49-F238E27FC236}">
                <a16:creationId xmlns:a16="http://schemas.microsoft.com/office/drawing/2014/main" id="{1BF1A529-5F3B-489B-B3CE-3B8C6A6A2F8A}"/>
              </a:ext>
            </a:extLst>
          </p:cNvPr>
          <p:cNvPicPr>
            <a:picLocks noGrp="1" noChangeAspect="1"/>
          </p:cNvPicPr>
          <p:nvPr>
            <p:ph idx="1"/>
          </p:nvPr>
        </p:nvPicPr>
        <p:blipFill rotWithShape="1">
          <a:blip r:embed="rId2"/>
          <a:srcRect t="8811"/>
          <a:stretch/>
        </p:blipFill>
        <p:spPr>
          <a:xfrm>
            <a:off x="351692" y="1678313"/>
            <a:ext cx="8092678" cy="4493882"/>
          </a:xfrm>
          <a:prstGeom prst="rect">
            <a:avLst/>
          </a:prstGeom>
          <a:ln w="28575">
            <a:noFill/>
          </a:ln>
        </p:spPr>
      </p:pic>
      <p:sp>
        <p:nvSpPr>
          <p:cNvPr id="4" name="TextBox 18">
            <a:extLst>
              <a:ext uri="{FF2B5EF4-FFF2-40B4-BE49-F238E27FC236}">
                <a16:creationId xmlns:a16="http://schemas.microsoft.com/office/drawing/2014/main" id="{C2542774-6BDA-4DF8-A1D4-726BC333355A}"/>
              </a:ext>
            </a:extLst>
          </p:cNvPr>
          <p:cNvSpPr txBox="1">
            <a:spLocks noGrp="1" noChangeArrowheads="1"/>
          </p:cNvSpPr>
          <p:nvPr>
            <p:ph type="body" sz="quarter" idx="12"/>
          </p:nvPr>
        </p:nvSpPr>
        <p:spPr bwMode="auto">
          <a:xfrm>
            <a:off x="193578" y="6420647"/>
            <a:ext cx="4549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en-US" sz="1000" dirty="0">
                <a:latin typeface="News Gothic MT" panose="020B0503020103020203" pitchFamily="34" charset="0"/>
                <a:cs typeface="Arial" panose="020B0604020202020204" pitchFamily="34" charset="0"/>
              </a:rPr>
              <a:t>Ven = venetoclax; MRD = minimal residual disease; CI = confidence interval.</a:t>
            </a:r>
          </a:p>
          <a:p>
            <a:pPr fontAlgn="base">
              <a:spcBef>
                <a:spcPct val="0"/>
              </a:spcBef>
              <a:spcAft>
                <a:spcPct val="0"/>
              </a:spcAft>
            </a:pPr>
            <a:r>
              <a:rPr lang="en-US" altLang="en-US" sz="1000" dirty="0">
                <a:latin typeface="News Gothic MT" panose="020B0503020103020203" pitchFamily="34" charset="0"/>
                <a:cs typeface="Arial" panose="020B0604020202020204" pitchFamily="34" charset="0"/>
              </a:rPr>
              <a:t>Fischer et al, 2019.</a:t>
            </a:r>
          </a:p>
        </p:txBody>
      </p:sp>
      <p:sp>
        <p:nvSpPr>
          <p:cNvPr id="3" name="Text Placeholder 2">
            <a:extLst>
              <a:ext uri="{FF2B5EF4-FFF2-40B4-BE49-F238E27FC236}">
                <a16:creationId xmlns:a16="http://schemas.microsoft.com/office/drawing/2014/main" id="{E90A0089-AA11-6E49-922A-9281C27F92E5}"/>
              </a:ext>
            </a:extLst>
          </p:cNvPr>
          <p:cNvSpPr>
            <a:spLocks noGrp="1"/>
          </p:cNvSpPr>
          <p:nvPr>
            <p:ph type="body" sz="quarter" idx="13"/>
          </p:nvPr>
        </p:nvSpPr>
        <p:spPr/>
        <p:txBody>
          <a:bodyPr/>
          <a:lstStyle/>
          <a:p>
            <a:r>
              <a:rPr lang="en-US" dirty="0"/>
              <a:t>First-Line CLL With Comorbidities</a:t>
            </a:r>
          </a:p>
          <a:p>
            <a:endParaRPr lang="en-US" dirty="0"/>
          </a:p>
        </p:txBody>
      </p:sp>
      <p:sp>
        <p:nvSpPr>
          <p:cNvPr id="10" name="TextBox 9">
            <a:extLst>
              <a:ext uri="{FF2B5EF4-FFF2-40B4-BE49-F238E27FC236}">
                <a16:creationId xmlns:a16="http://schemas.microsoft.com/office/drawing/2014/main" id="{86AB3DD1-8920-4036-B022-66B907EDE4C9}"/>
              </a:ext>
            </a:extLst>
          </p:cNvPr>
          <p:cNvSpPr txBox="1"/>
          <p:nvPr/>
        </p:nvSpPr>
        <p:spPr>
          <a:xfrm>
            <a:off x="8274904" y="2760995"/>
            <a:ext cx="2514602" cy="1400383"/>
          </a:xfrm>
          <a:prstGeom prst="rect">
            <a:avLst/>
          </a:prstGeom>
          <a:noFill/>
        </p:spPr>
        <p:txBody>
          <a:bodyPr wrap="square" rtlCol="0">
            <a:spAutoFit/>
          </a:bodyPr>
          <a:lstStyle/>
          <a:p>
            <a:pPr algn="ctr"/>
            <a:r>
              <a:rPr lang="en-US" sz="1700" b="1" dirty="0">
                <a:latin typeface="News Gothic MT" panose="020B0503020103020203" pitchFamily="34" charset="0"/>
              </a:rPr>
              <a:t>24-month PFS: </a:t>
            </a:r>
          </a:p>
          <a:p>
            <a:pPr algn="ctr"/>
            <a:r>
              <a:rPr lang="en-US" sz="1700" b="1" dirty="0">
                <a:latin typeface="News Gothic MT" panose="020B0503020103020203" pitchFamily="34" charset="0"/>
              </a:rPr>
              <a:t>Ven/G: 88% </a:t>
            </a:r>
          </a:p>
          <a:p>
            <a:pPr algn="ctr"/>
            <a:r>
              <a:rPr lang="en-US" sz="1700" b="1" dirty="0">
                <a:latin typeface="News Gothic MT" panose="020B0503020103020203" pitchFamily="34" charset="0"/>
              </a:rPr>
              <a:t>CHL/G: 64%</a:t>
            </a:r>
          </a:p>
          <a:p>
            <a:pPr algn="ctr"/>
            <a:r>
              <a:rPr lang="en-US" sz="1700" b="1" dirty="0">
                <a:latin typeface="News Gothic MT" panose="020B0503020103020203" pitchFamily="34" charset="0"/>
              </a:rPr>
              <a:t>MRD negative: 57% in </a:t>
            </a:r>
            <a:r>
              <a:rPr lang="en-US" sz="1700" b="1" dirty="0" err="1">
                <a:latin typeface="News Gothic MT" panose="020B0503020103020203" pitchFamily="34" charset="0"/>
              </a:rPr>
              <a:t>venetoclax</a:t>
            </a:r>
            <a:r>
              <a:rPr lang="en-US" sz="1700" b="1" dirty="0">
                <a:latin typeface="News Gothic MT" panose="020B0503020103020203" pitchFamily="34" charset="0"/>
              </a:rPr>
              <a:t> arm</a:t>
            </a:r>
          </a:p>
        </p:txBody>
      </p:sp>
      <p:sp>
        <p:nvSpPr>
          <p:cNvPr id="11" name="TextBox 10">
            <a:extLst>
              <a:ext uri="{FF2B5EF4-FFF2-40B4-BE49-F238E27FC236}">
                <a16:creationId xmlns:a16="http://schemas.microsoft.com/office/drawing/2014/main" id="{8C9AAF48-257B-0F45-BA4F-E06B80824BE6}"/>
              </a:ext>
            </a:extLst>
          </p:cNvPr>
          <p:cNvSpPr txBox="1"/>
          <p:nvPr/>
        </p:nvSpPr>
        <p:spPr>
          <a:xfrm>
            <a:off x="3387969" y="1573527"/>
            <a:ext cx="2829648" cy="338554"/>
          </a:xfrm>
          <a:prstGeom prst="rect">
            <a:avLst/>
          </a:prstGeom>
          <a:noFill/>
        </p:spPr>
        <p:txBody>
          <a:bodyPr wrap="square" rtlCol="0">
            <a:spAutoFit/>
          </a:bodyPr>
          <a:lstStyle/>
          <a:p>
            <a:r>
              <a:rPr lang="en-US" sz="1600" b="1" dirty="0">
                <a:latin typeface="News Gothic MT" panose="020B0503020103020203" pitchFamily="34" charset="0"/>
              </a:rPr>
              <a:t>Progression-Free Survival</a:t>
            </a:r>
          </a:p>
        </p:txBody>
      </p:sp>
    </p:spTree>
    <p:extLst>
      <p:ext uri="{BB962C8B-B14F-4D97-AF65-F5344CB8AC3E}">
        <p14:creationId xmlns:p14="http://schemas.microsoft.com/office/powerpoint/2010/main" val="334821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CLL14: Venetoclax/G vs CHL/G (cont.)</a:t>
            </a:r>
          </a:p>
        </p:txBody>
      </p:sp>
      <p:pic>
        <p:nvPicPr>
          <p:cNvPr id="9" name="Content Placeholder 8">
            <a:extLst>
              <a:ext uri="{FF2B5EF4-FFF2-40B4-BE49-F238E27FC236}">
                <a16:creationId xmlns:a16="http://schemas.microsoft.com/office/drawing/2014/main" id="{6CE47330-C670-47AE-8A0A-F13CFE84A023}"/>
              </a:ext>
            </a:extLst>
          </p:cNvPr>
          <p:cNvPicPr>
            <a:picLocks noGrp="1" noChangeAspect="1"/>
          </p:cNvPicPr>
          <p:nvPr>
            <p:ph idx="1"/>
          </p:nvPr>
        </p:nvPicPr>
        <p:blipFill rotWithShape="1">
          <a:blip r:embed="rId2"/>
          <a:srcRect t="9463"/>
          <a:stretch/>
        </p:blipFill>
        <p:spPr>
          <a:xfrm>
            <a:off x="1770500" y="1604052"/>
            <a:ext cx="8462993" cy="4749401"/>
          </a:xfrm>
          <a:prstGeom prst="rect">
            <a:avLst/>
          </a:prstGeom>
        </p:spPr>
      </p:pic>
      <p:sp>
        <p:nvSpPr>
          <p:cNvPr id="4" name="TextBox 18">
            <a:extLst>
              <a:ext uri="{FF2B5EF4-FFF2-40B4-BE49-F238E27FC236}">
                <a16:creationId xmlns:a16="http://schemas.microsoft.com/office/drawing/2014/main" id="{C2542774-6BDA-4DF8-A1D4-726BC333355A}"/>
              </a:ext>
            </a:extLst>
          </p:cNvPr>
          <p:cNvSpPr txBox="1">
            <a:spLocks noGrp="1" noChangeArrowheads="1"/>
          </p:cNvSpPr>
          <p:nvPr>
            <p:ph type="body" sz="quarter" idx="12"/>
          </p:nvPr>
        </p:nvSpPr>
        <p:spPr bwMode="auto">
          <a:xfrm>
            <a:off x="193578" y="6574536"/>
            <a:ext cx="18696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en-US" sz="1000" dirty="0">
                <a:latin typeface="News Gothic MT" panose="020B0503020103020203" pitchFamily="34" charset="0"/>
                <a:cs typeface="Arial" panose="020B0604020202020204" pitchFamily="34" charset="0"/>
              </a:rPr>
              <a:t>Fischer et al, 2019.</a:t>
            </a:r>
          </a:p>
        </p:txBody>
      </p:sp>
      <p:sp>
        <p:nvSpPr>
          <p:cNvPr id="3" name="Text Placeholder 2">
            <a:extLst>
              <a:ext uri="{FF2B5EF4-FFF2-40B4-BE49-F238E27FC236}">
                <a16:creationId xmlns:a16="http://schemas.microsoft.com/office/drawing/2014/main" id="{E90A0089-AA11-6E49-922A-9281C27F92E5}"/>
              </a:ext>
            </a:extLst>
          </p:cNvPr>
          <p:cNvSpPr>
            <a:spLocks noGrp="1"/>
          </p:cNvSpPr>
          <p:nvPr>
            <p:ph type="body" sz="quarter" idx="13"/>
          </p:nvPr>
        </p:nvSpPr>
        <p:spPr/>
        <p:txBody>
          <a:bodyPr/>
          <a:lstStyle/>
          <a:p>
            <a:r>
              <a:rPr lang="en-US" dirty="0"/>
              <a:t>First-Line CLL With Comorbidities</a:t>
            </a:r>
          </a:p>
          <a:p>
            <a:endParaRPr lang="en-US" dirty="0"/>
          </a:p>
        </p:txBody>
      </p:sp>
      <p:sp>
        <p:nvSpPr>
          <p:cNvPr id="11" name="TextBox 10">
            <a:extLst>
              <a:ext uri="{FF2B5EF4-FFF2-40B4-BE49-F238E27FC236}">
                <a16:creationId xmlns:a16="http://schemas.microsoft.com/office/drawing/2014/main" id="{01D60663-B5CC-0D46-81F7-9B6FAD75EA80}"/>
              </a:ext>
            </a:extLst>
          </p:cNvPr>
          <p:cNvSpPr txBox="1"/>
          <p:nvPr/>
        </p:nvSpPr>
        <p:spPr>
          <a:xfrm>
            <a:off x="5524248" y="1543353"/>
            <a:ext cx="2829648" cy="338554"/>
          </a:xfrm>
          <a:prstGeom prst="rect">
            <a:avLst/>
          </a:prstGeom>
          <a:noFill/>
        </p:spPr>
        <p:txBody>
          <a:bodyPr wrap="square" rtlCol="0">
            <a:spAutoFit/>
          </a:bodyPr>
          <a:lstStyle/>
          <a:p>
            <a:r>
              <a:rPr lang="en-US" sz="1600" b="1" dirty="0">
                <a:latin typeface="News Gothic MT" panose="020B0503020103020203" pitchFamily="34" charset="0"/>
              </a:rPr>
              <a:t>Overall Survival</a:t>
            </a:r>
          </a:p>
        </p:txBody>
      </p:sp>
    </p:spTree>
    <p:extLst>
      <p:ext uri="{BB962C8B-B14F-4D97-AF65-F5344CB8AC3E}">
        <p14:creationId xmlns:p14="http://schemas.microsoft.com/office/powerpoint/2010/main" val="2960390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2 (cont.)</a:t>
            </a:r>
          </a:p>
        </p:txBody>
      </p:sp>
      <p:sp>
        <p:nvSpPr>
          <p:cNvPr id="3" name="Content Placeholder 2"/>
          <p:cNvSpPr>
            <a:spLocks noGrp="1"/>
          </p:cNvSpPr>
          <p:nvPr>
            <p:ph idx="1"/>
          </p:nvPr>
        </p:nvSpPr>
        <p:spPr/>
        <p:txBody>
          <a:bodyPr/>
          <a:lstStyle/>
          <a:p>
            <a:r>
              <a:rPr lang="en-US" sz="2800" dirty="0"/>
              <a:t>What is your primary concern and teaching focus with Ms. B starting venetoclax?</a:t>
            </a:r>
          </a:p>
          <a:p>
            <a:pPr marL="914376" lvl="1" indent="-457200">
              <a:buFont typeface="+mj-lt"/>
              <a:buAutoNum type="alphaLcParenR"/>
            </a:pPr>
            <a:r>
              <a:rPr lang="en-US" sz="2400" dirty="0"/>
              <a:t>Tumor lysis syndrome</a:t>
            </a:r>
          </a:p>
          <a:p>
            <a:pPr marL="914376" lvl="1" indent="-457200">
              <a:buFont typeface="+mj-lt"/>
              <a:buAutoNum type="alphaLcParenR"/>
            </a:pPr>
            <a:r>
              <a:rPr lang="en-US" sz="2400" dirty="0"/>
              <a:t>Pneumonitis</a:t>
            </a:r>
          </a:p>
          <a:p>
            <a:pPr marL="914376" lvl="1" indent="-457200">
              <a:buFont typeface="+mj-lt"/>
              <a:buAutoNum type="alphaLcParenR"/>
            </a:pPr>
            <a:r>
              <a:rPr lang="en-US" sz="2400" dirty="0"/>
              <a:t>Diarrhea/colitis</a:t>
            </a:r>
          </a:p>
          <a:p>
            <a:pPr marL="914376" lvl="1" indent="-457200">
              <a:buFont typeface="+mj-lt"/>
              <a:buAutoNum type="alphaLcParenR"/>
            </a:pPr>
            <a:r>
              <a:rPr lang="en-US" sz="2400" dirty="0"/>
              <a:t>Rash</a:t>
            </a:r>
          </a:p>
          <a:p>
            <a:pPr marL="0" indent="0">
              <a:buNone/>
            </a:pPr>
            <a:endParaRPr lang="en-US" sz="2400" dirty="0"/>
          </a:p>
        </p:txBody>
      </p:sp>
    </p:spTree>
    <p:extLst>
      <p:ext uri="{BB962C8B-B14F-4D97-AF65-F5344CB8AC3E}">
        <p14:creationId xmlns:p14="http://schemas.microsoft.com/office/powerpoint/2010/main" val="2824286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64C983-2807-4C35-A0B8-6DE9DF0BF9E3}"/>
              </a:ext>
            </a:extLst>
          </p:cNvPr>
          <p:cNvSpPr>
            <a:spLocks noGrp="1"/>
          </p:cNvSpPr>
          <p:nvPr>
            <p:ph type="title"/>
          </p:nvPr>
        </p:nvSpPr>
        <p:spPr/>
        <p:txBody>
          <a:bodyPr>
            <a:normAutofit/>
          </a:bodyPr>
          <a:lstStyle/>
          <a:p>
            <a:r>
              <a:rPr lang="en-US" dirty="0"/>
              <a:t>Venetoclax</a:t>
            </a:r>
          </a:p>
        </p:txBody>
      </p:sp>
      <p:sp>
        <p:nvSpPr>
          <p:cNvPr id="4" name="Text Placeholder 3">
            <a:extLst>
              <a:ext uri="{FF2B5EF4-FFF2-40B4-BE49-F238E27FC236}">
                <a16:creationId xmlns:a16="http://schemas.microsoft.com/office/drawing/2014/main" id="{988385D0-2C01-874F-8E64-A0D8ABBA01BE}"/>
              </a:ext>
            </a:extLst>
          </p:cNvPr>
          <p:cNvSpPr>
            <a:spLocks noGrp="1"/>
          </p:cNvSpPr>
          <p:nvPr>
            <p:ph type="body" sz="quarter" idx="12"/>
          </p:nvPr>
        </p:nvSpPr>
        <p:spPr/>
        <p:txBody>
          <a:bodyPr/>
          <a:lstStyle/>
          <a:p>
            <a:r>
              <a:rPr lang="en-US" dirty="0"/>
              <a:t>P-gp = P-glycoprotein.</a:t>
            </a:r>
          </a:p>
          <a:p>
            <a:r>
              <a:rPr lang="en-US" dirty="0"/>
              <a:t>Venclexta</a:t>
            </a:r>
            <a:r>
              <a:rPr lang="en-US" baseline="30000" dirty="0"/>
              <a:t>®</a:t>
            </a:r>
            <a:r>
              <a:rPr lang="en-US" dirty="0"/>
              <a:t> prescribing information, 2019.</a:t>
            </a:r>
          </a:p>
        </p:txBody>
      </p:sp>
      <p:graphicFrame>
        <p:nvGraphicFramePr>
          <p:cNvPr id="9" name="Content Placeholder 3">
            <a:extLst>
              <a:ext uri="{FF2B5EF4-FFF2-40B4-BE49-F238E27FC236}">
                <a16:creationId xmlns:a16="http://schemas.microsoft.com/office/drawing/2014/main" id="{412EB6CE-A570-4E42-B9F4-ACC5E522B216}"/>
              </a:ext>
            </a:extLst>
          </p:cNvPr>
          <p:cNvGraphicFramePr>
            <a:graphicFrameLocks/>
          </p:cNvGraphicFramePr>
          <p:nvPr>
            <p:extLst>
              <p:ext uri="{D42A27DB-BD31-4B8C-83A1-F6EECF244321}">
                <p14:modId xmlns:p14="http://schemas.microsoft.com/office/powerpoint/2010/main" val="3875942381"/>
              </p:ext>
            </p:extLst>
          </p:nvPr>
        </p:nvGraphicFramePr>
        <p:xfrm>
          <a:off x="2095686" y="1108421"/>
          <a:ext cx="8000627" cy="4641157"/>
        </p:xfrm>
        <a:graphic>
          <a:graphicData uri="http://schemas.openxmlformats.org/drawingml/2006/table">
            <a:tbl>
              <a:tblPr firstRow="1" bandRow="1">
                <a:tableStyleId>{5C22544A-7EE6-4342-B048-85BDC9FD1C3A}</a:tableStyleId>
              </a:tblPr>
              <a:tblGrid>
                <a:gridCol w="2844427">
                  <a:extLst>
                    <a:ext uri="{9D8B030D-6E8A-4147-A177-3AD203B41FA5}">
                      <a16:colId xmlns:a16="http://schemas.microsoft.com/office/drawing/2014/main" val="345619579"/>
                    </a:ext>
                  </a:extLst>
                </a:gridCol>
                <a:gridCol w="5156200">
                  <a:extLst>
                    <a:ext uri="{9D8B030D-6E8A-4147-A177-3AD203B41FA5}">
                      <a16:colId xmlns:a16="http://schemas.microsoft.com/office/drawing/2014/main" val="579678690"/>
                    </a:ext>
                  </a:extLst>
                </a:gridCol>
              </a:tblGrid>
              <a:tr h="433435">
                <a:tc>
                  <a:txBody>
                    <a:bodyPr/>
                    <a:lstStyle/>
                    <a:p>
                      <a:endParaRPr lang="en-US" sz="1700" dirty="0">
                        <a:latin typeface="News Gothic MT" panose="020B0503020103020203" pitchFamily="34" charset="0"/>
                      </a:endParaRPr>
                    </a:p>
                  </a:txBody>
                  <a:tcPr marL="42695" marR="42695" marT="34291" marB="34291" anchor="ctr"/>
                </a:tc>
                <a:tc>
                  <a:txBody>
                    <a:bodyPr/>
                    <a:lstStyle/>
                    <a:p>
                      <a:pPr algn="ctr"/>
                      <a:r>
                        <a:rPr lang="en-US" sz="1700" dirty="0">
                          <a:latin typeface="News Gothic MT" panose="020B0503020103020203" pitchFamily="34" charset="0"/>
                        </a:rPr>
                        <a:t>Venetoclax</a:t>
                      </a:r>
                    </a:p>
                  </a:txBody>
                  <a:tcPr marL="42695" marR="42695" marT="34291" marB="34291" anchor="ctr"/>
                </a:tc>
                <a:extLst>
                  <a:ext uri="{0D108BD9-81ED-4DB2-BD59-A6C34878D82A}">
                    <a16:rowId xmlns:a16="http://schemas.microsoft.com/office/drawing/2014/main" val="2599667254"/>
                  </a:ext>
                </a:extLst>
              </a:tr>
              <a:tr h="699484">
                <a:tc>
                  <a:txBody>
                    <a:bodyPr/>
                    <a:lstStyle/>
                    <a:p>
                      <a:r>
                        <a:rPr lang="en-US" sz="1700" dirty="0">
                          <a:latin typeface="News Gothic MT" panose="020B0503020103020203" pitchFamily="34" charset="0"/>
                        </a:rPr>
                        <a:t>Dose</a:t>
                      </a:r>
                    </a:p>
                  </a:txBody>
                  <a:tcPr marL="42695" marR="42695" marT="34291" marB="34291" anchor="ctr"/>
                </a:tc>
                <a:tc>
                  <a:txBody>
                    <a:bodyPr/>
                    <a:lstStyle/>
                    <a:p>
                      <a:pPr algn="ctr"/>
                      <a:r>
                        <a:rPr lang="en-US" sz="1700" dirty="0">
                          <a:latin typeface="News Gothic MT" panose="020B0503020103020203" pitchFamily="34" charset="0"/>
                        </a:rPr>
                        <a:t>Ramp up for first 5 weeks, then 400 mg daily</a:t>
                      </a:r>
                    </a:p>
                  </a:txBody>
                  <a:tcPr marL="42695" marR="42695" marT="34291" marB="34291" anchor="ctr"/>
                </a:tc>
                <a:extLst>
                  <a:ext uri="{0D108BD9-81ED-4DB2-BD59-A6C34878D82A}">
                    <a16:rowId xmlns:a16="http://schemas.microsoft.com/office/drawing/2014/main" val="356841630"/>
                  </a:ext>
                </a:extLst>
              </a:tr>
              <a:tr h="565135">
                <a:tc>
                  <a:txBody>
                    <a:bodyPr/>
                    <a:lstStyle/>
                    <a:p>
                      <a:r>
                        <a:rPr lang="en-US" sz="1700" dirty="0">
                          <a:latin typeface="News Gothic MT" panose="020B0503020103020203" pitchFamily="34" charset="0"/>
                        </a:rPr>
                        <a:t>Dosage form</a:t>
                      </a:r>
                    </a:p>
                  </a:txBody>
                  <a:tcPr marL="42695" marR="42695" marT="34291" marB="34291" anchor="ctr"/>
                </a:tc>
                <a:tc>
                  <a:txBody>
                    <a:bodyPr/>
                    <a:lstStyle/>
                    <a:p>
                      <a:pPr algn="ctr"/>
                      <a:r>
                        <a:rPr lang="en-US" sz="1700" dirty="0">
                          <a:latin typeface="News Gothic MT" panose="020B0503020103020203" pitchFamily="34" charset="0"/>
                        </a:rPr>
                        <a:t>Tablets: 10 mg, 50 mg, 100 mg</a:t>
                      </a:r>
                    </a:p>
                  </a:txBody>
                  <a:tcPr marL="42695" marR="42695" marT="34291" marB="34291" anchor="ctr"/>
                </a:tc>
                <a:extLst>
                  <a:ext uri="{0D108BD9-81ED-4DB2-BD59-A6C34878D82A}">
                    <a16:rowId xmlns:a16="http://schemas.microsoft.com/office/drawing/2014/main" val="3532325889"/>
                  </a:ext>
                </a:extLst>
              </a:tr>
              <a:tr h="10642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News Gothic MT" panose="020B0503020103020203" pitchFamily="34" charset="0"/>
                        </a:rPr>
                        <a:t>Most common adverse events (&gt;20%)</a:t>
                      </a:r>
                    </a:p>
                  </a:txBody>
                  <a:tcPr marL="42695" marR="42695" marT="34291" marB="34291" anchor="ctr"/>
                </a:tc>
                <a:tc>
                  <a:txBody>
                    <a:bodyPr/>
                    <a:lstStyle/>
                    <a:p>
                      <a:pPr algn="ctr"/>
                      <a:r>
                        <a:rPr lang="en-US" sz="1700" dirty="0">
                          <a:latin typeface="News Gothic MT" panose="020B0503020103020203" pitchFamily="34" charset="0"/>
                        </a:rPr>
                        <a:t>Neutropenia, diarrhea, upper respiratory tract infection, fatigue, cough, nausea</a:t>
                      </a:r>
                    </a:p>
                  </a:txBody>
                  <a:tcPr marL="42695" marR="42695" marT="34291" marB="34291" anchor="ctr"/>
                </a:tc>
                <a:extLst>
                  <a:ext uri="{0D108BD9-81ED-4DB2-BD59-A6C34878D82A}">
                    <a16:rowId xmlns:a16="http://schemas.microsoft.com/office/drawing/2014/main" val="2492885502"/>
                  </a:ext>
                </a:extLst>
              </a:tr>
              <a:tr h="10642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News Gothic MT" panose="020B0503020103020203" pitchFamily="34" charset="0"/>
                        </a:rPr>
                        <a:t>Warnings/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News Gothic MT" panose="020B0503020103020203" pitchFamily="34" charset="0"/>
                        </a:rPr>
                        <a:t>precautions</a:t>
                      </a:r>
                    </a:p>
                  </a:txBody>
                  <a:tcPr marL="42695" marR="42695" marT="34291" marB="34291" anchor="ctr"/>
                </a:tc>
                <a:tc>
                  <a:txBody>
                    <a:bodyPr/>
                    <a:lstStyle/>
                    <a:p>
                      <a:pPr algn="ctr"/>
                      <a:r>
                        <a:rPr lang="en-US" sz="1700" dirty="0">
                          <a:latin typeface="News Gothic MT" panose="020B0503020103020203" pitchFamily="34" charset="0"/>
                        </a:rPr>
                        <a:t>Tumor lysis syndrome, neutropenia, immunizations, embryo-fetal toxicity</a:t>
                      </a:r>
                    </a:p>
                  </a:txBody>
                  <a:tcPr marL="42695" marR="42695" marT="34291" marB="34291" anchor="ctr"/>
                </a:tc>
                <a:extLst>
                  <a:ext uri="{0D108BD9-81ED-4DB2-BD59-A6C34878D82A}">
                    <a16:rowId xmlns:a16="http://schemas.microsoft.com/office/drawing/2014/main" val="4021343671"/>
                  </a:ext>
                </a:extLst>
              </a:tr>
              <a:tr h="814675">
                <a:tc>
                  <a:txBody>
                    <a:bodyPr/>
                    <a:lstStyle/>
                    <a:p>
                      <a:r>
                        <a:rPr lang="en-US" sz="1700" dirty="0">
                          <a:latin typeface="News Gothic MT" panose="020B0503020103020203" pitchFamily="34" charset="0"/>
                        </a:rPr>
                        <a:t>Drug interactions</a:t>
                      </a:r>
                    </a:p>
                  </a:txBody>
                  <a:tcPr marL="42695" marR="42695" marT="34291" marB="34291" anchor="ctr"/>
                </a:tc>
                <a:tc>
                  <a:txBody>
                    <a:bodyPr/>
                    <a:lstStyle/>
                    <a:p>
                      <a:pPr algn="ctr"/>
                      <a:r>
                        <a:rPr lang="en-US" sz="1700" dirty="0">
                          <a:latin typeface="News Gothic MT" panose="020B0503020103020203" pitchFamily="34" charset="0"/>
                        </a:rPr>
                        <a:t>Strong or moderate CYP3A inhibitors, </a:t>
                      </a:r>
                    </a:p>
                    <a:p>
                      <a:pPr algn="ctr"/>
                      <a:r>
                        <a:rPr lang="en-US" sz="1700" dirty="0">
                          <a:latin typeface="News Gothic MT" panose="020B0503020103020203" pitchFamily="34" charset="0"/>
                        </a:rPr>
                        <a:t>P-gp inhibitors</a:t>
                      </a:r>
                    </a:p>
                  </a:txBody>
                  <a:tcPr marL="42695" marR="42695" marT="34291" marB="34291" anchor="ctr"/>
                </a:tc>
                <a:extLst>
                  <a:ext uri="{0D108BD9-81ED-4DB2-BD59-A6C34878D82A}">
                    <a16:rowId xmlns:a16="http://schemas.microsoft.com/office/drawing/2014/main" val="3795709602"/>
                  </a:ext>
                </a:extLst>
              </a:tr>
            </a:tbl>
          </a:graphicData>
        </a:graphic>
      </p:graphicFrame>
    </p:spTree>
    <p:extLst>
      <p:ext uri="{BB962C8B-B14F-4D97-AF65-F5344CB8AC3E}">
        <p14:creationId xmlns:p14="http://schemas.microsoft.com/office/powerpoint/2010/main" val="871541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400" dirty="0"/>
              <a:t>TLS Prophylaxis Based on Tumor Burden: CLL/SLL</a:t>
            </a:r>
          </a:p>
        </p:txBody>
      </p:sp>
      <p:sp>
        <p:nvSpPr>
          <p:cNvPr id="3" name="Text Placeholder 2">
            <a:extLst>
              <a:ext uri="{FF2B5EF4-FFF2-40B4-BE49-F238E27FC236}">
                <a16:creationId xmlns:a16="http://schemas.microsoft.com/office/drawing/2014/main" id="{DDDB9062-F91E-494F-9183-08618B53B3B9}"/>
              </a:ext>
            </a:extLst>
          </p:cNvPr>
          <p:cNvSpPr>
            <a:spLocks noGrp="1"/>
          </p:cNvSpPr>
          <p:nvPr>
            <p:ph type="body" sz="quarter" idx="12"/>
          </p:nvPr>
        </p:nvSpPr>
        <p:spPr>
          <a:xfrm>
            <a:off x="193579" y="6420647"/>
            <a:ext cx="4675960" cy="307777"/>
          </a:xfrm>
        </p:spPr>
        <p:txBody>
          <a:bodyPr/>
          <a:lstStyle/>
          <a:p>
            <a:r>
              <a:rPr lang="en-US" dirty="0"/>
              <a:t>TLS = tumor lysis syndrome; LN = lymph nodes; CrCl = creatinine clearance.  </a:t>
            </a:r>
          </a:p>
          <a:p>
            <a:r>
              <a:rPr lang="en-US" dirty="0"/>
              <a:t>Venclexta</a:t>
            </a:r>
            <a:r>
              <a:rPr lang="en-US" baseline="30000" dirty="0"/>
              <a:t>®</a:t>
            </a:r>
            <a:r>
              <a:rPr lang="en-US" dirty="0"/>
              <a:t> prescribing information, 2019. </a:t>
            </a:r>
          </a:p>
        </p:txBody>
      </p:sp>
      <p:graphicFrame>
        <p:nvGraphicFramePr>
          <p:cNvPr id="11" name="Content Placeholder 3">
            <a:extLst>
              <a:ext uri="{FF2B5EF4-FFF2-40B4-BE49-F238E27FC236}">
                <a16:creationId xmlns:a16="http://schemas.microsoft.com/office/drawing/2014/main" id="{704A81DB-250F-444C-932C-53789779C690}"/>
              </a:ext>
            </a:extLst>
          </p:cNvPr>
          <p:cNvGraphicFramePr>
            <a:graphicFrameLocks/>
          </p:cNvGraphicFramePr>
          <p:nvPr>
            <p:extLst>
              <p:ext uri="{D42A27DB-BD31-4B8C-83A1-F6EECF244321}">
                <p14:modId xmlns:p14="http://schemas.microsoft.com/office/powerpoint/2010/main" val="3683812557"/>
              </p:ext>
            </p:extLst>
          </p:nvPr>
        </p:nvGraphicFramePr>
        <p:xfrm>
          <a:off x="467520" y="1144752"/>
          <a:ext cx="11256959" cy="4258472"/>
        </p:xfrm>
        <a:graphic>
          <a:graphicData uri="http://schemas.openxmlformats.org/drawingml/2006/table">
            <a:tbl>
              <a:tblPr firstRow="1" bandRow="1">
                <a:tableStyleId>{5C22544A-7EE6-4342-B048-85BDC9FD1C3A}</a:tableStyleId>
              </a:tblPr>
              <a:tblGrid>
                <a:gridCol w="900260">
                  <a:extLst>
                    <a:ext uri="{9D8B030D-6E8A-4147-A177-3AD203B41FA5}">
                      <a16:colId xmlns:a16="http://schemas.microsoft.com/office/drawing/2014/main" val="2964392518"/>
                    </a:ext>
                  </a:extLst>
                </a:gridCol>
                <a:gridCol w="1569024">
                  <a:extLst>
                    <a:ext uri="{9D8B030D-6E8A-4147-A177-3AD203B41FA5}">
                      <a16:colId xmlns:a16="http://schemas.microsoft.com/office/drawing/2014/main" val="3733802193"/>
                    </a:ext>
                  </a:extLst>
                </a:gridCol>
                <a:gridCol w="1723356">
                  <a:extLst>
                    <a:ext uri="{9D8B030D-6E8A-4147-A177-3AD203B41FA5}">
                      <a16:colId xmlns:a16="http://schemas.microsoft.com/office/drawing/2014/main" val="3230613792"/>
                    </a:ext>
                  </a:extLst>
                </a:gridCol>
                <a:gridCol w="2030324">
                  <a:extLst>
                    <a:ext uri="{9D8B030D-6E8A-4147-A177-3AD203B41FA5}">
                      <a16:colId xmlns:a16="http://schemas.microsoft.com/office/drawing/2014/main" val="1700643899"/>
                    </a:ext>
                  </a:extLst>
                </a:gridCol>
                <a:gridCol w="5033995">
                  <a:extLst>
                    <a:ext uri="{9D8B030D-6E8A-4147-A177-3AD203B41FA5}">
                      <a16:colId xmlns:a16="http://schemas.microsoft.com/office/drawing/2014/main" val="4259394732"/>
                    </a:ext>
                  </a:extLst>
                </a:gridCol>
              </a:tblGrid>
              <a:tr h="359187">
                <a:tc gridSpan="2">
                  <a:txBody>
                    <a:bodyPr/>
                    <a:lstStyle/>
                    <a:p>
                      <a:pPr algn="ctr"/>
                      <a:r>
                        <a:rPr lang="en-US" sz="1450" dirty="0">
                          <a:latin typeface="News Gothic MT" panose="020B0503020103020203" pitchFamily="34" charset="0"/>
                        </a:rPr>
                        <a:t>Tumor Burden</a:t>
                      </a:r>
                    </a:p>
                  </a:txBody>
                  <a:tcPr marL="68580" marR="68580" marT="34291" marB="34291" anchor="ctr"/>
                </a:tc>
                <a:tc hMerge="1">
                  <a:txBody>
                    <a:bodyPr/>
                    <a:lstStyle/>
                    <a:p>
                      <a:endParaRPr lang="en-US"/>
                    </a:p>
                  </a:txBody>
                  <a:tcPr/>
                </a:tc>
                <a:tc gridSpan="2">
                  <a:txBody>
                    <a:bodyPr/>
                    <a:lstStyle/>
                    <a:p>
                      <a:pPr algn="ctr"/>
                      <a:r>
                        <a:rPr lang="en-US" sz="1450" dirty="0">
                          <a:latin typeface="News Gothic MT" panose="020B0503020103020203" pitchFamily="34" charset="0"/>
                        </a:rPr>
                        <a:t>Prophylaxis</a:t>
                      </a:r>
                    </a:p>
                  </a:txBody>
                  <a:tcPr marL="68580" marR="68580" marT="34291" marB="34291" anchor="ctr"/>
                </a:tc>
                <a:tc hMerge="1">
                  <a:txBody>
                    <a:bodyPr/>
                    <a:lstStyle/>
                    <a:p>
                      <a:endParaRPr lang="en-US"/>
                    </a:p>
                  </a:txBody>
                  <a:tcPr/>
                </a:tc>
                <a:tc>
                  <a:txBody>
                    <a:bodyPr/>
                    <a:lstStyle/>
                    <a:p>
                      <a:pPr algn="ctr"/>
                      <a:r>
                        <a:rPr lang="en-US" sz="1450" dirty="0">
                          <a:latin typeface="News Gothic MT" panose="020B0503020103020203" pitchFamily="34" charset="0"/>
                        </a:rPr>
                        <a:t>Blood Chemistry Monitoring</a:t>
                      </a:r>
                    </a:p>
                  </a:txBody>
                  <a:tcPr marL="68580" marR="68580" marT="34291" marB="34291" anchor="ctr"/>
                </a:tc>
                <a:extLst>
                  <a:ext uri="{0D108BD9-81ED-4DB2-BD59-A6C34878D82A}">
                    <a16:rowId xmlns:a16="http://schemas.microsoft.com/office/drawing/2014/main" val="1238495693"/>
                  </a:ext>
                </a:extLst>
              </a:tr>
              <a:tr h="407389">
                <a:tc>
                  <a:txBody>
                    <a:bodyPr/>
                    <a:lstStyle/>
                    <a:p>
                      <a:endParaRPr lang="en-US" sz="1450" dirty="0">
                        <a:latin typeface="News Gothic MT" panose="020B0503020103020203" pitchFamily="34" charset="0"/>
                      </a:endParaRPr>
                    </a:p>
                  </a:txBody>
                  <a:tcPr marL="68580" marR="68580" marT="34291" marB="34291" anchor="ctr"/>
                </a:tc>
                <a:tc>
                  <a:txBody>
                    <a:bodyPr/>
                    <a:lstStyle/>
                    <a:p>
                      <a:pPr algn="ctr"/>
                      <a:endParaRPr lang="en-US" sz="1450" dirty="0">
                        <a:latin typeface="News Gothic MT" panose="020B0503020103020203" pitchFamily="34" charset="0"/>
                      </a:endParaRPr>
                    </a:p>
                  </a:txBody>
                  <a:tcPr marL="68580" marR="68580" marT="34291" marB="34291" anchor="ctr"/>
                </a:tc>
                <a:tc>
                  <a:txBody>
                    <a:bodyPr/>
                    <a:lstStyle/>
                    <a:p>
                      <a:pPr algn="ctr"/>
                      <a:r>
                        <a:rPr lang="en-US" sz="1450" b="1" dirty="0">
                          <a:latin typeface="News Gothic MT" panose="020B0503020103020203" pitchFamily="34" charset="0"/>
                        </a:rPr>
                        <a:t>Hydration</a:t>
                      </a:r>
                    </a:p>
                  </a:txBody>
                  <a:tcPr marL="68580" marR="68580" marT="34291" marB="34291" anchor="ctr"/>
                </a:tc>
                <a:tc>
                  <a:txBody>
                    <a:bodyPr/>
                    <a:lstStyle/>
                    <a:p>
                      <a:pPr algn="ctr"/>
                      <a:r>
                        <a:rPr lang="en-US" sz="1450" b="1" dirty="0">
                          <a:latin typeface="News Gothic MT" panose="020B0503020103020203" pitchFamily="34" charset="0"/>
                        </a:rPr>
                        <a:t>Antihyperuricemics</a:t>
                      </a:r>
                    </a:p>
                  </a:txBody>
                  <a:tcPr marL="68580" marR="68580" marT="34291" marB="34291" anchor="ctr"/>
                </a:tc>
                <a:tc>
                  <a:txBody>
                    <a:bodyPr/>
                    <a:lstStyle/>
                    <a:p>
                      <a:pPr algn="ctr"/>
                      <a:r>
                        <a:rPr lang="en-US" sz="1450" b="1" dirty="0">
                          <a:latin typeface="News Gothic MT" panose="020B0503020103020203" pitchFamily="34" charset="0"/>
                        </a:rPr>
                        <a:t>Setting and Frequency of Assessments</a:t>
                      </a:r>
                    </a:p>
                  </a:txBody>
                  <a:tcPr marL="68580" marR="68580" marT="34291" marB="34291" anchor="ctr"/>
                </a:tc>
                <a:extLst>
                  <a:ext uri="{0D108BD9-81ED-4DB2-BD59-A6C34878D82A}">
                    <a16:rowId xmlns:a16="http://schemas.microsoft.com/office/drawing/2014/main" val="130730761"/>
                  </a:ext>
                </a:extLst>
              </a:tr>
              <a:tr h="931173">
                <a:tc>
                  <a:txBody>
                    <a:bodyPr/>
                    <a:lstStyle/>
                    <a:p>
                      <a:r>
                        <a:rPr lang="en-US" sz="1450" dirty="0">
                          <a:latin typeface="News Gothic MT" panose="020B0503020103020203" pitchFamily="34" charset="0"/>
                        </a:rPr>
                        <a:t>Low</a:t>
                      </a:r>
                    </a:p>
                  </a:txBody>
                  <a:tcPr marL="68580" marR="68580" marT="34291" marB="34291" anchor="ctr"/>
                </a:tc>
                <a:tc>
                  <a:txBody>
                    <a:bodyPr/>
                    <a:lstStyle/>
                    <a:p>
                      <a:pPr algn="ctr"/>
                      <a:r>
                        <a:rPr lang="en-US" sz="1450" dirty="0">
                          <a:latin typeface="News Gothic MT" panose="020B0503020103020203" pitchFamily="34" charset="0"/>
                        </a:rPr>
                        <a:t>All LN &lt;5 cm AND </a:t>
                      </a:r>
                    </a:p>
                    <a:p>
                      <a:pPr algn="ctr"/>
                      <a:r>
                        <a:rPr lang="en-US" sz="1450" dirty="0">
                          <a:latin typeface="News Gothic MT" panose="020B0503020103020203" pitchFamily="34" charset="0"/>
                        </a:rPr>
                        <a:t>ALC &lt;25x10</a:t>
                      </a:r>
                      <a:r>
                        <a:rPr lang="en-US" sz="1450" baseline="30000" dirty="0">
                          <a:latin typeface="News Gothic MT" panose="020B0503020103020203" pitchFamily="34" charset="0"/>
                        </a:rPr>
                        <a:t>9</a:t>
                      </a:r>
                      <a:r>
                        <a:rPr lang="en-US" sz="1450" baseline="0" dirty="0">
                          <a:latin typeface="News Gothic MT" panose="020B0503020103020203" pitchFamily="34" charset="0"/>
                        </a:rPr>
                        <a:t>/L</a:t>
                      </a:r>
                      <a:endParaRPr lang="en-US" sz="1450" dirty="0">
                        <a:latin typeface="News Gothic MT" panose="020B0503020103020203" pitchFamily="34" charset="0"/>
                      </a:endParaRPr>
                    </a:p>
                  </a:txBody>
                  <a:tcPr marL="68580" marR="68580" marT="34291" marB="34291" anchor="ctr"/>
                </a:tc>
                <a:tc>
                  <a:txBody>
                    <a:bodyPr/>
                    <a:lstStyle/>
                    <a:p>
                      <a:pPr algn="ctr"/>
                      <a:r>
                        <a:rPr lang="en-US" sz="1450" dirty="0">
                          <a:latin typeface="News Gothic MT" panose="020B0503020103020203" pitchFamily="34" charset="0"/>
                        </a:rPr>
                        <a:t>Oral (1.5-2 L)</a:t>
                      </a:r>
                    </a:p>
                  </a:txBody>
                  <a:tcPr marL="68580" marR="68580" marT="34291" marB="34291" anchor="ctr"/>
                </a:tc>
                <a:tc>
                  <a:txBody>
                    <a:bodyPr/>
                    <a:lstStyle/>
                    <a:p>
                      <a:pPr algn="ctr"/>
                      <a:r>
                        <a:rPr lang="en-US" sz="1450" dirty="0">
                          <a:latin typeface="News Gothic MT" panose="020B0503020103020203" pitchFamily="34" charset="0"/>
                        </a:rPr>
                        <a:t>Allopurinol</a:t>
                      </a:r>
                    </a:p>
                  </a:txBody>
                  <a:tcPr marL="68580" marR="68580" marT="34291" marB="34291" anchor="ctr"/>
                </a:tc>
                <a:tc>
                  <a:txBody>
                    <a:bodyPr/>
                    <a:lstStyle/>
                    <a:p>
                      <a:pPr algn="ctr"/>
                      <a:r>
                        <a:rPr lang="en-US" sz="1450" b="1" dirty="0">
                          <a:latin typeface="News Gothic MT" panose="020B0503020103020203" pitchFamily="34" charset="0"/>
                        </a:rPr>
                        <a:t>Outpatient</a:t>
                      </a:r>
                    </a:p>
                    <a:p>
                      <a:pPr marL="285750" indent="-285750" algn="ctr">
                        <a:buFont typeface="Arial" panose="020B0604020202020204" pitchFamily="34" charset="0"/>
                        <a:buChar char="•"/>
                      </a:pPr>
                      <a:r>
                        <a:rPr lang="en-US" sz="1450" dirty="0">
                          <a:latin typeface="News Gothic MT" panose="020B0503020103020203" pitchFamily="34" charset="0"/>
                        </a:rPr>
                        <a:t>For first dose of 20 mg and 50 mg: pre-dose 6-8 hours, 24 hours</a:t>
                      </a:r>
                    </a:p>
                    <a:p>
                      <a:pPr marL="285750" indent="-285750" algn="ctr">
                        <a:buFont typeface="Arial" panose="020B0604020202020204" pitchFamily="34" charset="0"/>
                        <a:buChar char="•"/>
                      </a:pPr>
                      <a:r>
                        <a:rPr lang="en-US" sz="1450" dirty="0">
                          <a:latin typeface="News Gothic MT" panose="020B0503020103020203" pitchFamily="34" charset="0"/>
                        </a:rPr>
                        <a:t>For subsequent ramp-up doses: pre-dose</a:t>
                      </a:r>
                    </a:p>
                  </a:txBody>
                  <a:tcPr marL="68580" marR="68580" marT="34291" marB="34291" anchor="ctr"/>
                </a:tc>
                <a:extLst>
                  <a:ext uri="{0D108BD9-81ED-4DB2-BD59-A6C34878D82A}">
                    <a16:rowId xmlns:a16="http://schemas.microsoft.com/office/drawing/2014/main" val="2174222411"/>
                  </a:ext>
                </a:extLst>
              </a:tr>
              <a:tr h="1454956">
                <a:tc>
                  <a:txBody>
                    <a:bodyPr/>
                    <a:lstStyle/>
                    <a:p>
                      <a:r>
                        <a:rPr lang="en-US" sz="1450" dirty="0">
                          <a:latin typeface="News Gothic MT" panose="020B0503020103020203" pitchFamily="34" charset="0"/>
                        </a:rPr>
                        <a:t>Medium</a:t>
                      </a:r>
                    </a:p>
                  </a:txBody>
                  <a:tcPr marL="68580" marR="68580"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50" dirty="0">
                          <a:latin typeface="News Gothic MT" panose="020B0503020103020203" pitchFamily="34" charset="0"/>
                        </a:rPr>
                        <a:t>Any LN 5-10 cm OR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50" dirty="0">
                          <a:latin typeface="News Gothic MT" panose="020B0503020103020203" pitchFamily="34" charset="0"/>
                        </a:rPr>
                        <a:t>ALC </a:t>
                      </a:r>
                      <a:r>
                        <a:rPr lang="en-US" sz="1450" u="sng" dirty="0">
                          <a:latin typeface="News Gothic MT" panose="020B0503020103020203" pitchFamily="34" charset="0"/>
                        </a:rPr>
                        <a:t>&gt;</a:t>
                      </a:r>
                      <a:r>
                        <a:rPr lang="en-US" sz="1450" dirty="0">
                          <a:latin typeface="News Gothic MT" panose="020B0503020103020203" pitchFamily="34" charset="0"/>
                        </a:rPr>
                        <a:t>25x10</a:t>
                      </a:r>
                      <a:r>
                        <a:rPr lang="en-US" sz="1450" baseline="30000" dirty="0">
                          <a:latin typeface="News Gothic MT" panose="020B0503020103020203" pitchFamily="34" charset="0"/>
                        </a:rPr>
                        <a:t>9</a:t>
                      </a:r>
                      <a:r>
                        <a:rPr lang="en-US" sz="1450" baseline="0" dirty="0">
                          <a:latin typeface="News Gothic MT" panose="020B0503020103020203" pitchFamily="34" charset="0"/>
                        </a:rPr>
                        <a:t>/L</a:t>
                      </a:r>
                      <a:endParaRPr lang="en-US" sz="1450" dirty="0">
                        <a:latin typeface="News Gothic MT" panose="020B0503020103020203" pitchFamily="34" charset="0"/>
                      </a:endParaRPr>
                    </a:p>
                    <a:p>
                      <a:pPr algn="ctr"/>
                      <a:endParaRPr lang="en-US" sz="1450" dirty="0">
                        <a:latin typeface="News Gothic MT" panose="020B0503020103020203" pitchFamily="34" charset="0"/>
                      </a:endParaRPr>
                    </a:p>
                  </a:txBody>
                  <a:tcPr marL="68580" marR="68580" marT="34291" marB="34291" anchor="ctr"/>
                </a:tc>
                <a:tc>
                  <a:txBody>
                    <a:bodyPr/>
                    <a:lstStyle/>
                    <a:p>
                      <a:pPr algn="ctr"/>
                      <a:r>
                        <a:rPr lang="en-US" sz="1450" dirty="0">
                          <a:latin typeface="News Gothic MT" panose="020B0503020103020203" pitchFamily="34" charset="0"/>
                        </a:rPr>
                        <a:t>Oral (1.5-2 L); consider additional intravenous</a:t>
                      </a:r>
                    </a:p>
                  </a:txBody>
                  <a:tcPr marL="68580" marR="68580" marT="34291" marB="34291" anchor="ctr"/>
                </a:tc>
                <a:tc>
                  <a:txBody>
                    <a:bodyPr/>
                    <a:lstStyle/>
                    <a:p>
                      <a:pPr algn="ctr"/>
                      <a:r>
                        <a:rPr lang="en-US" sz="1450" dirty="0">
                          <a:latin typeface="News Gothic MT" panose="020B0503020103020203" pitchFamily="34" charset="0"/>
                        </a:rPr>
                        <a:t>Allopurinol</a:t>
                      </a:r>
                    </a:p>
                  </a:txBody>
                  <a:tcPr marL="68580" marR="68580" marT="34291" marB="34291" anchor="ctr"/>
                </a:tc>
                <a:tc>
                  <a:txBody>
                    <a:bodyPr/>
                    <a:lstStyle/>
                    <a:p>
                      <a:pPr algn="ctr"/>
                      <a:r>
                        <a:rPr lang="en-US" sz="1450" b="1" dirty="0">
                          <a:latin typeface="News Gothic MT" panose="020B0503020103020203" pitchFamily="34" charset="0"/>
                        </a:rPr>
                        <a:t>Outpatient</a:t>
                      </a:r>
                    </a:p>
                    <a:p>
                      <a:pPr marL="285750" indent="-285750" algn="ctr">
                        <a:buFont typeface="Arial" panose="020B0604020202020204" pitchFamily="34" charset="0"/>
                        <a:buChar char="•"/>
                      </a:pPr>
                      <a:r>
                        <a:rPr lang="en-US" sz="1450" dirty="0">
                          <a:latin typeface="News Gothic MT" panose="020B0503020103020203" pitchFamily="34" charset="0"/>
                        </a:rPr>
                        <a:t>For first dose of 20 mg and 50 mg: pre-dose 6-8 hours, 24 hours</a:t>
                      </a:r>
                    </a:p>
                    <a:p>
                      <a:pPr marL="285750" indent="-285750" algn="ctr">
                        <a:buFont typeface="Arial" panose="020B0604020202020204" pitchFamily="34" charset="0"/>
                        <a:buChar char="•"/>
                      </a:pPr>
                      <a:r>
                        <a:rPr lang="en-US" sz="1450" dirty="0">
                          <a:latin typeface="News Gothic MT" panose="020B0503020103020203" pitchFamily="34" charset="0"/>
                        </a:rPr>
                        <a:t>For subsequent ramp-up doses: pre-dose</a:t>
                      </a:r>
                    </a:p>
                    <a:p>
                      <a:pPr marL="285750" indent="-285750" algn="ctr">
                        <a:buFont typeface="Arial" panose="020B0604020202020204" pitchFamily="34" charset="0"/>
                        <a:buChar char="•"/>
                      </a:pPr>
                      <a:r>
                        <a:rPr lang="en-US" sz="1450" dirty="0">
                          <a:latin typeface="News Gothic MT" panose="020B0503020103020203" pitchFamily="34" charset="0"/>
                        </a:rPr>
                        <a:t>For first dose of 20 mg and 50 mg: consider hospitalization for patients with CrCL &lt;80 ml/min</a:t>
                      </a:r>
                    </a:p>
                  </a:txBody>
                  <a:tcPr marL="68580" marR="68580" marT="34291" marB="34291" anchor="ctr"/>
                </a:tc>
                <a:extLst>
                  <a:ext uri="{0D108BD9-81ED-4DB2-BD59-A6C34878D82A}">
                    <a16:rowId xmlns:a16="http://schemas.microsoft.com/office/drawing/2014/main" val="4028747707"/>
                  </a:ext>
                </a:extLst>
              </a:tr>
              <a:tr h="1105767">
                <a:tc>
                  <a:txBody>
                    <a:bodyPr/>
                    <a:lstStyle/>
                    <a:p>
                      <a:r>
                        <a:rPr lang="en-US" sz="1450" dirty="0">
                          <a:latin typeface="News Gothic MT" panose="020B0503020103020203" pitchFamily="34" charset="0"/>
                        </a:rPr>
                        <a:t>High</a:t>
                      </a:r>
                    </a:p>
                  </a:txBody>
                  <a:tcPr marL="68580" marR="68580"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50" dirty="0">
                          <a:latin typeface="News Gothic MT" panose="020B0503020103020203" pitchFamily="34" charset="0"/>
                        </a:rPr>
                        <a:t>Any LN </a:t>
                      </a:r>
                      <a:r>
                        <a:rPr lang="en-US" sz="1450" u="sng" dirty="0">
                          <a:latin typeface="News Gothic MT" panose="020B0503020103020203" pitchFamily="34" charset="0"/>
                        </a:rPr>
                        <a:t>&gt;</a:t>
                      </a:r>
                      <a:r>
                        <a:rPr lang="en-US" sz="1450" dirty="0">
                          <a:latin typeface="News Gothic MT" panose="020B0503020103020203" pitchFamily="34" charset="0"/>
                        </a:rPr>
                        <a:t>10 cm OR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50" dirty="0">
                          <a:latin typeface="News Gothic MT" panose="020B0503020103020203" pitchFamily="34" charset="0"/>
                        </a:rPr>
                        <a:t>ALC </a:t>
                      </a:r>
                      <a:r>
                        <a:rPr lang="en-US" sz="1450" u="sng" dirty="0">
                          <a:latin typeface="News Gothic MT" panose="020B0503020103020203" pitchFamily="34" charset="0"/>
                        </a:rPr>
                        <a:t>&gt;</a:t>
                      </a:r>
                      <a:r>
                        <a:rPr lang="en-US" sz="1450" dirty="0">
                          <a:latin typeface="News Gothic MT" panose="020B0503020103020203" pitchFamily="34" charset="0"/>
                        </a:rPr>
                        <a:t>25x10</a:t>
                      </a:r>
                      <a:r>
                        <a:rPr lang="en-US" sz="1450" baseline="30000" dirty="0">
                          <a:latin typeface="News Gothic MT" panose="020B0503020103020203" pitchFamily="34" charset="0"/>
                        </a:rPr>
                        <a:t>9</a:t>
                      </a:r>
                      <a:r>
                        <a:rPr lang="en-US" sz="1450" baseline="0" dirty="0">
                          <a:latin typeface="News Gothic MT" panose="020B0503020103020203" pitchFamily="34" charset="0"/>
                        </a:rPr>
                        <a:t>/L AND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50" baseline="0" dirty="0">
                          <a:latin typeface="News Gothic MT" panose="020B0503020103020203" pitchFamily="34" charset="0"/>
                        </a:rPr>
                        <a:t>any LN </a:t>
                      </a:r>
                      <a:r>
                        <a:rPr lang="en-US" sz="1450" u="sng" baseline="0" dirty="0">
                          <a:latin typeface="News Gothic MT" panose="020B0503020103020203" pitchFamily="34" charset="0"/>
                        </a:rPr>
                        <a:t>&gt;</a:t>
                      </a:r>
                      <a:r>
                        <a:rPr lang="en-US" sz="1450" baseline="0" dirty="0">
                          <a:latin typeface="News Gothic MT" panose="020B0503020103020203" pitchFamily="34" charset="0"/>
                        </a:rPr>
                        <a:t>5 cm</a:t>
                      </a:r>
                      <a:endParaRPr lang="en-US" sz="1450" dirty="0">
                        <a:latin typeface="News Gothic MT" panose="020B0503020103020203" pitchFamily="34" charset="0"/>
                      </a:endParaRPr>
                    </a:p>
                    <a:p>
                      <a:pPr algn="ctr"/>
                      <a:endParaRPr lang="en-US" sz="1450" dirty="0">
                        <a:latin typeface="News Gothic MT" panose="020B0503020103020203" pitchFamily="34" charset="0"/>
                      </a:endParaRPr>
                    </a:p>
                  </a:txBody>
                  <a:tcPr marL="68580" marR="68580" marT="34291" marB="34291" anchor="ctr"/>
                </a:tc>
                <a:tc>
                  <a:txBody>
                    <a:bodyPr/>
                    <a:lstStyle/>
                    <a:p>
                      <a:pPr algn="ctr"/>
                      <a:r>
                        <a:rPr lang="en-US" sz="1450" dirty="0">
                          <a:latin typeface="News Gothic MT" panose="020B0503020103020203" pitchFamily="34" charset="0"/>
                        </a:rPr>
                        <a:t>Oral (1.5-2 L) and intravenous (150-200 mL/hr as tolerated)</a:t>
                      </a:r>
                    </a:p>
                  </a:txBody>
                  <a:tcPr marL="68580" marR="68580" marT="34291" marB="34291" anchor="ctr"/>
                </a:tc>
                <a:tc>
                  <a:txBody>
                    <a:bodyPr/>
                    <a:lstStyle/>
                    <a:p>
                      <a:pPr algn="ctr"/>
                      <a:r>
                        <a:rPr lang="en-US" sz="1450" dirty="0">
                          <a:latin typeface="News Gothic MT" panose="020B0503020103020203" pitchFamily="34" charset="0"/>
                        </a:rPr>
                        <a:t>Allopurinol: consider rasburicase if baseline uric acid is elevated</a:t>
                      </a:r>
                    </a:p>
                  </a:txBody>
                  <a:tcPr marL="68580" marR="68580" marT="34291" marB="34291" anchor="ctr"/>
                </a:tc>
                <a:tc>
                  <a:txBody>
                    <a:bodyPr/>
                    <a:lstStyle/>
                    <a:p>
                      <a:pPr algn="ctr"/>
                      <a:r>
                        <a:rPr lang="en-US" sz="1450" b="1" dirty="0">
                          <a:latin typeface="News Gothic MT" panose="020B0503020103020203" pitchFamily="34" charset="0"/>
                        </a:rPr>
                        <a:t>In hospital:</a:t>
                      </a:r>
                    </a:p>
                    <a:p>
                      <a:pPr marL="171450" indent="-171450" algn="ctr">
                        <a:buFont typeface="Arial" panose="020B0604020202020204" pitchFamily="34" charset="0"/>
                        <a:buChar char="•"/>
                      </a:pPr>
                      <a:r>
                        <a:rPr lang="en-US" sz="1450" dirty="0">
                          <a:latin typeface="News Gothic MT" panose="020B0503020103020203" pitchFamily="34" charset="0"/>
                        </a:rPr>
                        <a:t>For first dose of 20 mg and 50 mg: pre-dose 4, 8, 12, 24 hours</a:t>
                      </a:r>
                    </a:p>
                    <a:p>
                      <a:pPr marL="0" indent="0" algn="ctr">
                        <a:buFont typeface="Arial" panose="020B0604020202020204" pitchFamily="34" charset="0"/>
                        <a:buNone/>
                      </a:pPr>
                      <a:r>
                        <a:rPr lang="en-US" sz="1450" b="1" dirty="0">
                          <a:latin typeface="News Gothic MT" panose="020B0503020103020203" pitchFamily="34" charset="0"/>
                        </a:rPr>
                        <a:t>Outpatient</a:t>
                      </a:r>
                    </a:p>
                    <a:p>
                      <a:pPr marL="171450" indent="-171450" algn="ctr">
                        <a:buFont typeface="Arial" panose="020B0604020202020204" pitchFamily="34" charset="0"/>
                        <a:buChar char="•"/>
                      </a:pPr>
                      <a:r>
                        <a:rPr lang="en-US" sz="1450" dirty="0">
                          <a:latin typeface="News Gothic MT" panose="020B0503020103020203" pitchFamily="34" charset="0"/>
                        </a:rPr>
                        <a:t>For subsequent ramp-up doses: pre-dose 6-8 hours, 24 hours</a:t>
                      </a:r>
                    </a:p>
                  </a:txBody>
                  <a:tcPr marL="68580" marR="68580" marT="34291" marB="34291" anchor="ctr"/>
                </a:tc>
                <a:extLst>
                  <a:ext uri="{0D108BD9-81ED-4DB2-BD59-A6C34878D82A}">
                    <a16:rowId xmlns:a16="http://schemas.microsoft.com/office/drawing/2014/main" val="1150580435"/>
                  </a:ext>
                </a:extLst>
              </a:tr>
            </a:tbl>
          </a:graphicData>
        </a:graphic>
      </p:graphicFrame>
    </p:spTree>
    <p:extLst>
      <p:ext uri="{BB962C8B-B14F-4D97-AF65-F5344CB8AC3E}">
        <p14:creationId xmlns:p14="http://schemas.microsoft.com/office/powerpoint/2010/main" val="626728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defRPr/>
            </a:pPr>
            <a:r>
              <a:rPr lang="en-US" altLang="en-US" spc="-31" dirty="0"/>
              <a:t>Novel Anti-CD20 Antibodies: Obinutuzumab</a:t>
            </a:r>
            <a:endParaRPr lang="en-US" altLang="en-US" spc="-31" baseline="30000" dirty="0"/>
          </a:p>
        </p:txBody>
      </p:sp>
      <p:sp>
        <p:nvSpPr>
          <p:cNvPr id="4" name="Text Placeholder 3">
            <a:extLst>
              <a:ext uri="{FF2B5EF4-FFF2-40B4-BE49-F238E27FC236}">
                <a16:creationId xmlns:a16="http://schemas.microsoft.com/office/drawing/2014/main" id="{375D5601-4AD0-B04D-8EB0-D4ADD7284C45}"/>
              </a:ext>
            </a:extLst>
          </p:cNvPr>
          <p:cNvSpPr>
            <a:spLocks noGrp="1"/>
          </p:cNvSpPr>
          <p:nvPr>
            <p:ph type="body" sz="quarter" idx="12"/>
          </p:nvPr>
        </p:nvSpPr>
        <p:spPr>
          <a:xfrm>
            <a:off x="193579" y="6420647"/>
            <a:ext cx="3226845" cy="307777"/>
          </a:xfrm>
        </p:spPr>
        <p:txBody>
          <a:bodyPr/>
          <a:lstStyle/>
          <a:p>
            <a:r>
              <a:rPr lang="en-US" dirty="0"/>
              <a:t>GI: gastrointestinal.</a:t>
            </a:r>
            <a:br>
              <a:rPr lang="en-US" dirty="0"/>
            </a:br>
            <a:r>
              <a:rPr lang="en-US" dirty="0"/>
              <a:t>NCCN, 2020; Gazyva</a:t>
            </a:r>
            <a:r>
              <a:rPr lang="en-US" baseline="30000" dirty="0"/>
              <a:t>® </a:t>
            </a:r>
            <a:r>
              <a:rPr lang="en-US" dirty="0"/>
              <a:t>prescribing information, 2020. </a:t>
            </a:r>
          </a:p>
        </p:txBody>
      </p:sp>
      <p:sp>
        <p:nvSpPr>
          <p:cNvPr id="5" name="Text Placeholder 4">
            <a:extLst>
              <a:ext uri="{FF2B5EF4-FFF2-40B4-BE49-F238E27FC236}">
                <a16:creationId xmlns:a16="http://schemas.microsoft.com/office/drawing/2014/main" id="{2A368B5B-41E9-094D-9B93-BC811BD538C5}"/>
              </a:ext>
            </a:extLst>
          </p:cNvPr>
          <p:cNvSpPr>
            <a:spLocks noGrp="1"/>
          </p:cNvSpPr>
          <p:nvPr>
            <p:ph type="body" sz="quarter" idx="13"/>
          </p:nvPr>
        </p:nvSpPr>
        <p:spPr/>
        <p:txBody>
          <a:bodyPr/>
          <a:lstStyle/>
          <a:p>
            <a:r>
              <a:rPr lang="en-US" dirty="0"/>
              <a:t>Special Considerations for Use</a:t>
            </a:r>
          </a:p>
        </p:txBody>
      </p:sp>
      <p:sp>
        <p:nvSpPr>
          <p:cNvPr id="7" name="Content Placeholder 6">
            <a:extLst>
              <a:ext uri="{FF2B5EF4-FFF2-40B4-BE49-F238E27FC236}">
                <a16:creationId xmlns:a16="http://schemas.microsoft.com/office/drawing/2014/main" id="{27048888-35F7-9E4C-B5F7-A896EEFB23C2}"/>
              </a:ext>
            </a:extLst>
          </p:cNvPr>
          <p:cNvSpPr>
            <a:spLocks noGrp="1"/>
          </p:cNvSpPr>
          <p:nvPr>
            <p:ph idx="14"/>
          </p:nvPr>
        </p:nvSpPr>
        <p:spPr>
          <a:xfrm>
            <a:off x="5829300" y="1609350"/>
            <a:ext cx="5696845" cy="4373563"/>
          </a:xfrm>
        </p:spPr>
        <p:txBody>
          <a:bodyPr>
            <a:normAutofit fontScale="92500"/>
          </a:bodyPr>
          <a:lstStyle/>
          <a:p>
            <a:r>
              <a:rPr lang="en-US" sz="2800" dirty="0"/>
              <a:t>Minimize infusion reactions</a:t>
            </a:r>
          </a:p>
          <a:p>
            <a:pPr lvl="1"/>
            <a:r>
              <a:rPr lang="en-US" sz="2400" dirty="0"/>
              <a:t>Divide initial dose over 2 days</a:t>
            </a:r>
          </a:p>
          <a:p>
            <a:pPr lvl="1"/>
            <a:r>
              <a:rPr lang="en-US" sz="2400" dirty="0"/>
              <a:t>Premedicate with steroids/antihistamines</a:t>
            </a:r>
          </a:p>
          <a:p>
            <a:pPr marL="457178" lvl="1" indent="-457178">
              <a:buBlip>
                <a:blip r:embed="rId3"/>
              </a:buBlip>
            </a:pPr>
            <a:r>
              <a:rPr lang="en-US" sz="2800" dirty="0"/>
              <a:t>Anticipate TLS</a:t>
            </a:r>
          </a:p>
          <a:p>
            <a:pPr lvl="1"/>
            <a:r>
              <a:rPr lang="en-US" sz="2400" dirty="0"/>
              <a:t>Premedicate patients with </a:t>
            </a:r>
            <a:r>
              <a:rPr lang="en-US" sz="2400" dirty="0" err="1"/>
              <a:t>antihyperuricemics</a:t>
            </a:r>
            <a:r>
              <a:rPr lang="en-US" sz="2400" dirty="0"/>
              <a:t> and adequate hydration, especially those with high tumor burden and/or high circulating lymphocyte count</a:t>
            </a:r>
          </a:p>
          <a:p>
            <a:pPr marL="457178" lvl="1" indent="-457178" defTabSz="457178">
              <a:buBlip>
                <a:blip r:embed="rId3"/>
              </a:buBlip>
              <a:defRPr/>
            </a:pPr>
            <a:r>
              <a:rPr lang="en-US" sz="2800" dirty="0"/>
              <a:t>Monitor for infections, </a:t>
            </a:r>
            <a:r>
              <a:rPr lang="en-US" sz="2800" dirty="0" err="1"/>
              <a:t>cytopenias</a:t>
            </a:r>
            <a:r>
              <a:rPr lang="en-US" sz="2800" dirty="0"/>
              <a:t>, GI events</a:t>
            </a:r>
          </a:p>
          <a:p>
            <a:pPr marL="0" indent="0">
              <a:buNone/>
            </a:pPr>
            <a:endParaRPr lang="en-US" dirty="0"/>
          </a:p>
        </p:txBody>
      </p:sp>
      <p:graphicFrame>
        <p:nvGraphicFramePr>
          <p:cNvPr id="6" name="Table 5">
            <a:extLst>
              <a:ext uri="{FF2B5EF4-FFF2-40B4-BE49-F238E27FC236}">
                <a16:creationId xmlns:a16="http://schemas.microsoft.com/office/drawing/2014/main" id="{143A8A40-A90F-264B-BE87-B403CF8926FB}"/>
              </a:ext>
            </a:extLst>
          </p:cNvPr>
          <p:cNvGraphicFramePr>
            <a:graphicFrameLocks noGrp="1"/>
          </p:cNvGraphicFramePr>
          <p:nvPr>
            <p:extLst>
              <p:ext uri="{D42A27DB-BD31-4B8C-83A1-F6EECF244321}">
                <p14:modId xmlns:p14="http://schemas.microsoft.com/office/powerpoint/2010/main" val="782317115"/>
              </p:ext>
            </p:extLst>
          </p:nvPr>
        </p:nvGraphicFramePr>
        <p:xfrm>
          <a:off x="665855" y="1780540"/>
          <a:ext cx="4838989" cy="2748280"/>
        </p:xfrm>
        <a:graphic>
          <a:graphicData uri="http://schemas.openxmlformats.org/drawingml/2006/table">
            <a:tbl>
              <a:tblPr firstRow="1" bandRow="1">
                <a:tableStyleId>{5C22544A-7EE6-4342-B048-85BDC9FD1C3A}</a:tableStyleId>
              </a:tblPr>
              <a:tblGrid>
                <a:gridCol w="4838989">
                  <a:extLst>
                    <a:ext uri="{9D8B030D-6E8A-4147-A177-3AD203B41FA5}">
                      <a16:colId xmlns:a16="http://schemas.microsoft.com/office/drawing/2014/main" val="3741593270"/>
                    </a:ext>
                  </a:extLst>
                </a:gridCol>
              </a:tblGrid>
              <a:tr h="370840">
                <a:tc>
                  <a:txBody>
                    <a:bodyPr/>
                    <a:lstStyle/>
                    <a:p>
                      <a:pPr algn="ctr"/>
                      <a:r>
                        <a:rPr lang="en-US" b="1" dirty="0">
                          <a:latin typeface="News Gothic MT" panose="020B0503020103020203" pitchFamily="34" charset="0"/>
                        </a:rPr>
                        <a:t>Single-Agent Dosing</a:t>
                      </a:r>
                    </a:p>
                  </a:txBody>
                  <a:tcPr/>
                </a:tc>
                <a:extLst>
                  <a:ext uri="{0D108BD9-81ED-4DB2-BD59-A6C34878D82A}">
                    <a16:rowId xmlns:a16="http://schemas.microsoft.com/office/drawing/2014/main" val="312095643"/>
                  </a:ext>
                </a:extLst>
              </a:tr>
              <a:tr h="370840">
                <a:tc>
                  <a:txBody>
                    <a:bodyPr/>
                    <a:lstStyle/>
                    <a:p>
                      <a:pPr marL="0" indent="0" algn="ctr">
                        <a:buFont typeface="Arial" panose="020B0604020202020204" pitchFamily="34" charset="0"/>
                        <a:buNone/>
                      </a:pPr>
                      <a:r>
                        <a:rPr lang="en-US" sz="1800" b="1" dirty="0">
                          <a:solidFill>
                            <a:schemeClr val="tx1"/>
                          </a:solidFill>
                          <a:latin typeface="News Gothic MT" panose="020B0503020103020203" pitchFamily="34" charset="0"/>
                        </a:rPr>
                        <a:t>CLL</a:t>
                      </a:r>
                      <a:endParaRPr lang="en-US" sz="1800" dirty="0">
                        <a:solidFill>
                          <a:schemeClr val="tx1"/>
                        </a:solidFill>
                        <a:latin typeface="News Gothic MT" panose="020B0503020103020203" pitchFamily="34" charset="0"/>
                      </a:endParaRPr>
                    </a:p>
                    <a:p>
                      <a:pPr marL="285750" indent="-285750">
                        <a:buFont typeface="Arial" panose="020B0604020202020204" pitchFamily="34" charset="0"/>
                        <a:buChar char="•"/>
                      </a:pPr>
                      <a:r>
                        <a:rPr lang="en-US" sz="1800" dirty="0">
                          <a:solidFill>
                            <a:schemeClr val="tx1"/>
                          </a:solidFill>
                          <a:latin typeface="News Gothic MT" panose="020B0503020103020203" pitchFamily="34" charset="0"/>
                        </a:rPr>
                        <a:t>Cycle 1: 100 mg on Day 1; 900 mg on Day 2; 1,000 mg on Days 8, 15 </a:t>
                      </a:r>
                    </a:p>
                    <a:p>
                      <a:pPr marL="285750" indent="-285750">
                        <a:buFont typeface="Arial" panose="020B0604020202020204" pitchFamily="34" charset="0"/>
                        <a:buChar char="•"/>
                      </a:pPr>
                      <a:r>
                        <a:rPr lang="en-US" sz="1800" dirty="0">
                          <a:solidFill>
                            <a:schemeClr val="tx1"/>
                          </a:solidFill>
                          <a:latin typeface="News Gothic MT" panose="020B0503020103020203" pitchFamily="34" charset="0"/>
                        </a:rPr>
                        <a:t>Cycles 2-6: 1,000 mg on Day 1</a:t>
                      </a:r>
                      <a:endParaRPr lang="en-US" dirty="0">
                        <a:latin typeface="News Gothic MT" panose="020B0503020103020203" pitchFamily="34" charset="0"/>
                      </a:endParaRPr>
                    </a:p>
                  </a:txBody>
                  <a:tcPr/>
                </a:tc>
                <a:extLst>
                  <a:ext uri="{0D108BD9-81ED-4DB2-BD59-A6C34878D82A}">
                    <a16:rowId xmlns:a16="http://schemas.microsoft.com/office/drawing/2014/main" val="2894170475"/>
                  </a:ext>
                </a:extLst>
              </a:tr>
              <a:tr h="741680">
                <a:tc>
                  <a:txBody>
                    <a:bodyPr/>
                    <a:lstStyle/>
                    <a:p>
                      <a:pPr marL="0" marR="0" lvl="0" indent="0" algn="ctr" defTabSz="4571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tx1"/>
                          </a:solidFill>
                          <a:latin typeface="News Gothic MT" panose="020B0503020103020203" pitchFamily="34" charset="0"/>
                        </a:rPr>
                        <a:t>FL</a:t>
                      </a:r>
                      <a:endParaRPr lang="en-US" sz="1800" dirty="0">
                        <a:solidFill>
                          <a:schemeClr val="tx1"/>
                        </a:solidFill>
                        <a:latin typeface="News Gothic MT" panose="020B0503020103020203" pitchFamily="34" charset="0"/>
                      </a:endParaRPr>
                    </a:p>
                    <a:p>
                      <a:pPr marL="285750" marR="0" lvl="0" indent="-285750" algn="l" defTabSz="4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News Gothic MT" panose="020B0503020103020203" pitchFamily="34" charset="0"/>
                        </a:rPr>
                        <a:t>Cycle 1: 1,000 mg on Days 1, 8, 15</a:t>
                      </a:r>
                    </a:p>
                    <a:p>
                      <a:pPr marL="285750" marR="0" lvl="0" indent="-285750" algn="l" defTabSz="4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News Gothic MT" panose="020B0503020103020203" pitchFamily="34" charset="0"/>
                        </a:rPr>
                        <a:t>Cycles 2-6 OR cycles 2-8: 1,000 mg on Day 1</a:t>
                      </a:r>
                    </a:p>
                    <a:p>
                      <a:pPr marL="285750" marR="0" lvl="0" indent="-285750" algn="l" defTabSz="4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News Gothic MT" panose="020B0503020103020203" pitchFamily="34" charset="0"/>
                        </a:rPr>
                        <a:t>Then 1,000 mg every 2 months for up to 2 years</a:t>
                      </a:r>
                      <a:endParaRPr lang="en-US" altLang="en-US" sz="1800" dirty="0">
                        <a:latin typeface="News Gothic MT" panose="020B0503020103020203" pitchFamily="34" charset="0"/>
                        <a:ea typeface="ヒラギノ角ゴ Pro W3" charset="-128"/>
                      </a:endParaRPr>
                    </a:p>
                  </a:txBody>
                  <a:tcPr/>
                </a:tc>
                <a:extLst>
                  <a:ext uri="{0D108BD9-81ED-4DB2-BD59-A6C34878D82A}">
                    <a16:rowId xmlns:a16="http://schemas.microsoft.com/office/drawing/2014/main" val="945672832"/>
                  </a:ext>
                </a:extLst>
              </a:tr>
            </a:tbl>
          </a:graphicData>
        </a:graphic>
      </p:graphicFrame>
      <p:sp>
        <p:nvSpPr>
          <p:cNvPr id="3" name="Rectangle 2">
            <a:extLst>
              <a:ext uri="{FF2B5EF4-FFF2-40B4-BE49-F238E27FC236}">
                <a16:creationId xmlns:a16="http://schemas.microsoft.com/office/drawing/2014/main" id="{8A968FD0-335F-6644-81F7-FF45FFF3747A}"/>
              </a:ext>
            </a:extLst>
          </p:cNvPr>
          <p:cNvSpPr/>
          <p:nvPr/>
        </p:nvSpPr>
        <p:spPr>
          <a:xfrm>
            <a:off x="10501312" y="4209023"/>
            <a:ext cx="6096000" cy="523220"/>
          </a:xfrm>
          <a:prstGeom prst="rect">
            <a:avLst/>
          </a:prstGeom>
        </p:spPr>
        <p:txBody>
          <a:bodyPr>
            <a:spAutoFit/>
          </a:bodyPr>
          <a:lstStyle/>
          <a:p>
            <a:pPr lvl="0" defTabSz="457178" eaLnBrk="1" fontAlgn="auto" hangingPunct="1">
              <a:spcBef>
                <a:spcPts val="0"/>
              </a:spcBef>
              <a:spcAft>
                <a:spcPts val="0"/>
              </a:spcAft>
              <a:defRPr/>
            </a:pPr>
            <a:endParaRPr lang="en-US" b="1" dirty="0">
              <a:latin typeface="News Gothic MT" panose="020B0503020103020203" pitchFamily="34" charset="0"/>
            </a:endParaRPr>
          </a:p>
          <a:p>
            <a:pPr lvl="0" defTabSz="457178" eaLnBrk="1" fontAlgn="auto" hangingPunct="1">
              <a:spcBef>
                <a:spcPts val="0"/>
              </a:spcBef>
              <a:spcAft>
                <a:spcPts val="0"/>
              </a:spcAft>
              <a:defRPr/>
            </a:pPr>
            <a:endParaRPr lang="en-US" dirty="0">
              <a:latin typeface="News Gothic MT" panose="020B0503020103020203" pitchFamily="34" charset="0"/>
            </a:endParaRPr>
          </a:p>
        </p:txBody>
      </p:sp>
    </p:spTree>
    <p:extLst>
      <p:ext uri="{BB962C8B-B14F-4D97-AF65-F5344CB8AC3E}">
        <p14:creationId xmlns:p14="http://schemas.microsoft.com/office/powerpoint/2010/main" val="829746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2 (cont.)</a:t>
            </a:r>
          </a:p>
        </p:txBody>
      </p:sp>
      <p:sp>
        <p:nvSpPr>
          <p:cNvPr id="3" name="Content Placeholder 2"/>
          <p:cNvSpPr>
            <a:spLocks noGrp="1"/>
          </p:cNvSpPr>
          <p:nvPr>
            <p:ph idx="1"/>
          </p:nvPr>
        </p:nvSpPr>
        <p:spPr/>
        <p:txBody>
          <a:bodyPr>
            <a:normAutofit/>
          </a:bodyPr>
          <a:lstStyle/>
          <a:p>
            <a:r>
              <a:rPr lang="en-US" dirty="0"/>
              <a:t>Ms. B tolerated venetoclax and obinutuzumab without significant toxicity and remains in a complete remission</a:t>
            </a:r>
          </a:p>
          <a:p>
            <a:endParaRPr lang="en-US" dirty="0"/>
          </a:p>
          <a:p>
            <a:r>
              <a:rPr lang="en-US" dirty="0"/>
              <a:t>What is the primary reason ibrutinib or acalabrutinib were not used in the first-line setting for Ms. B?</a:t>
            </a:r>
          </a:p>
          <a:p>
            <a:pPr marL="914376" lvl="1" indent="-457200">
              <a:buFont typeface="+mj-lt"/>
              <a:buAutoNum type="alphaLcParenR"/>
            </a:pPr>
            <a:r>
              <a:rPr lang="en-US" sz="2200" dirty="0"/>
              <a:t>Venetoclax/obinutuzumab has better overall survival than ibrutinib or acalabrutinib</a:t>
            </a:r>
          </a:p>
          <a:p>
            <a:pPr marL="914376" lvl="1" indent="-457200">
              <a:buFont typeface="+mj-lt"/>
              <a:buAutoNum type="alphaLcParenR"/>
            </a:pPr>
            <a:r>
              <a:rPr lang="en-US" sz="2200" dirty="0"/>
              <a:t>Ms. B is not elderly or infirm so was ineligible for ibrutinib or acalabrutinib</a:t>
            </a:r>
          </a:p>
          <a:p>
            <a:pPr marL="914376" lvl="1" indent="-457200">
              <a:buFont typeface="+mj-lt"/>
              <a:buAutoNum type="alphaLcParenR"/>
            </a:pPr>
            <a:r>
              <a:rPr lang="en-US" sz="2200" dirty="0"/>
              <a:t>Ms. B has a history of a-fib and is on warfarin</a:t>
            </a:r>
          </a:p>
          <a:p>
            <a:pPr marL="914376" lvl="1" indent="-457200">
              <a:buFont typeface="+mj-lt"/>
              <a:buAutoNum type="alphaLcParenR"/>
            </a:pPr>
            <a:r>
              <a:rPr lang="en-US" sz="2200" dirty="0"/>
              <a:t>Ms. B does not have high-risk features of 17p(del) or unmutated IGHV</a:t>
            </a:r>
          </a:p>
        </p:txBody>
      </p:sp>
    </p:spTree>
    <p:extLst>
      <p:ext uri="{BB962C8B-B14F-4D97-AF65-F5344CB8AC3E}">
        <p14:creationId xmlns:p14="http://schemas.microsoft.com/office/powerpoint/2010/main" val="800273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0869-142D-5046-975B-3EE05EC65664}"/>
              </a:ext>
            </a:extLst>
          </p:cNvPr>
          <p:cNvSpPr>
            <a:spLocks noGrp="1"/>
          </p:cNvSpPr>
          <p:nvPr>
            <p:ph type="title"/>
          </p:nvPr>
        </p:nvSpPr>
        <p:spPr/>
        <p:txBody>
          <a:bodyPr/>
          <a:lstStyle/>
          <a:p>
            <a:r>
              <a:rPr lang="en-US" dirty="0"/>
              <a:t>CLL/SLL With Del(17p)/TP53 Mutation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8708764"/>
              </p:ext>
            </p:extLst>
          </p:nvPr>
        </p:nvGraphicFramePr>
        <p:xfrm>
          <a:off x="942109" y="1516092"/>
          <a:ext cx="10307782" cy="4306000"/>
        </p:xfrm>
        <a:graphic>
          <a:graphicData uri="http://schemas.openxmlformats.org/drawingml/2006/table">
            <a:tbl>
              <a:tblPr firstRow="1" bandRow="1">
                <a:tableStyleId>{5C22544A-7EE6-4342-B048-85BDC9FD1C3A}</a:tableStyleId>
              </a:tblPr>
              <a:tblGrid>
                <a:gridCol w="5153891">
                  <a:extLst>
                    <a:ext uri="{9D8B030D-6E8A-4147-A177-3AD203B41FA5}">
                      <a16:colId xmlns:a16="http://schemas.microsoft.com/office/drawing/2014/main" val="3790694904"/>
                    </a:ext>
                  </a:extLst>
                </a:gridCol>
                <a:gridCol w="5153891">
                  <a:extLst>
                    <a:ext uri="{9D8B030D-6E8A-4147-A177-3AD203B41FA5}">
                      <a16:colId xmlns:a16="http://schemas.microsoft.com/office/drawing/2014/main" val="2679933459"/>
                    </a:ext>
                  </a:extLst>
                </a:gridCol>
              </a:tblGrid>
              <a:tr h="374076">
                <a:tc>
                  <a:txBody>
                    <a:bodyPr/>
                    <a:lstStyle/>
                    <a:p>
                      <a:pPr algn="ctr"/>
                      <a:r>
                        <a:rPr lang="en-US" sz="1700" dirty="0">
                          <a:latin typeface="News Gothic MT" panose="020B0503020103020203" pitchFamily="34" charset="0"/>
                        </a:rPr>
                        <a:t>First Line</a:t>
                      </a:r>
                    </a:p>
                  </a:txBody>
                  <a:tcPr marL="97216" marR="97216" marT="34291" marB="34291" anchor="ctr"/>
                </a:tc>
                <a:tc>
                  <a:txBody>
                    <a:bodyPr/>
                    <a:lstStyle/>
                    <a:p>
                      <a:pPr algn="ctr"/>
                      <a:r>
                        <a:rPr lang="en-US" sz="1700" dirty="0">
                          <a:latin typeface="News Gothic MT" panose="020B0503020103020203" pitchFamily="34" charset="0"/>
                        </a:rPr>
                        <a:t>Relapsed/Refractory</a:t>
                      </a:r>
                    </a:p>
                  </a:txBody>
                  <a:tcPr marL="97216" marR="97216" marT="34291" marB="34291" anchor="ctr"/>
                </a:tc>
                <a:extLst>
                  <a:ext uri="{0D108BD9-81ED-4DB2-BD59-A6C34878D82A}">
                    <a16:rowId xmlns:a16="http://schemas.microsoft.com/office/drawing/2014/main" val="2789963466"/>
                  </a:ext>
                </a:extLst>
              </a:tr>
              <a:tr h="342900">
                <a:tc>
                  <a:txBody>
                    <a:bodyPr/>
                    <a:lstStyle/>
                    <a:p>
                      <a:pPr algn="ctr"/>
                      <a:r>
                        <a:rPr lang="en-US" sz="1700" b="1" dirty="0">
                          <a:latin typeface="News Gothic MT" panose="020B0503020103020203" pitchFamily="34" charset="0"/>
                        </a:rPr>
                        <a:t>Preferred regimens</a:t>
                      </a:r>
                    </a:p>
                  </a:txBody>
                  <a:tcPr marL="97216" marR="97216" marT="34291" marB="34291" anchor="ctr"/>
                </a:tc>
                <a:tc>
                  <a:txBody>
                    <a:bodyPr/>
                    <a:lstStyle/>
                    <a:p>
                      <a:pPr algn="ctr"/>
                      <a:r>
                        <a:rPr lang="en-US" sz="1700" b="1" dirty="0">
                          <a:latin typeface="News Gothic MT" panose="020B0503020103020203" pitchFamily="34" charset="0"/>
                        </a:rPr>
                        <a:t>Preferred regimens</a:t>
                      </a:r>
                    </a:p>
                  </a:txBody>
                  <a:tcPr marL="97216" marR="97216" marT="34291" marB="34291" anchor="ctr"/>
                </a:tc>
                <a:extLst>
                  <a:ext uri="{0D108BD9-81ED-4DB2-BD59-A6C34878D82A}">
                    <a16:rowId xmlns:a16="http://schemas.microsoft.com/office/drawing/2014/main" val="821621497"/>
                  </a:ext>
                </a:extLst>
              </a:tr>
              <a:tr h="1440183">
                <a:tc>
                  <a:txBody>
                    <a:bodyPr/>
                    <a:lstStyle/>
                    <a:p>
                      <a:pPr marL="0" indent="0" algn="ctr">
                        <a:buFont typeface="Arial" panose="020B0604020202020204" pitchFamily="34" charset="0"/>
                        <a:buNone/>
                      </a:pPr>
                      <a:r>
                        <a:rPr lang="en-US" sz="1700" b="0" dirty="0" err="1">
                          <a:latin typeface="News Gothic MT" panose="020B0503020103020203" pitchFamily="34" charset="0"/>
                        </a:rPr>
                        <a:t>Acalabrutinib</a:t>
                      </a:r>
                      <a:r>
                        <a:rPr lang="en-US" sz="1700" b="0" baseline="0" dirty="0">
                          <a:latin typeface="News Gothic MT" panose="020B0503020103020203" pitchFamily="34" charset="0"/>
                        </a:rPr>
                        <a:t> </a:t>
                      </a:r>
                      <a:r>
                        <a:rPr lang="en-US" sz="1700" b="0" u="none" baseline="0" dirty="0">
                          <a:latin typeface="News Gothic MT" panose="020B0503020103020203" pitchFamily="34" charset="0"/>
                        </a:rPr>
                        <a:t>± </a:t>
                      </a:r>
                      <a:r>
                        <a:rPr lang="en-US" sz="1700" b="0" u="none" baseline="0" dirty="0" err="1">
                          <a:latin typeface="News Gothic MT" panose="020B0503020103020203" pitchFamily="34" charset="0"/>
                        </a:rPr>
                        <a:t>obinutuzumab</a:t>
                      </a:r>
                      <a:endParaRPr lang="en-US" sz="1700" b="0" dirty="0">
                        <a:latin typeface="News Gothic MT" panose="020B0503020103020203" pitchFamily="34" charset="0"/>
                      </a:endParaRPr>
                    </a:p>
                    <a:p>
                      <a:pPr marL="0" indent="0" algn="ctr">
                        <a:buFont typeface="Arial" panose="020B0604020202020204" pitchFamily="34" charset="0"/>
                        <a:buNone/>
                      </a:pPr>
                      <a:r>
                        <a:rPr lang="en-US" sz="1700" b="0" dirty="0">
                          <a:latin typeface="News Gothic MT" panose="020B0503020103020203" pitchFamily="34" charset="0"/>
                        </a:rPr>
                        <a:t>Ibrutinib</a:t>
                      </a:r>
                    </a:p>
                    <a:p>
                      <a:pPr marL="0" indent="0" algn="ctr">
                        <a:buFont typeface="Arial" panose="020B0604020202020204" pitchFamily="34" charset="0"/>
                        <a:buNone/>
                      </a:pPr>
                      <a:r>
                        <a:rPr lang="en-US" sz="1700" b="0" dirty="0">
                          <a:latin typeface="News Gothic MT" panose="020B0503020103020203" pitchFamily="34" charset="0"/>
                        </a:rPr>
                        <a:t>Venetoclax/obinutuzumab</a:t>
                      </a:r>
                    </a:p>
                  </a:txBody>
                  <a:tcPr marL="97216" marR="97216" marT="34291" marB="34291" anchor="ctr"/>
                </a:tc>
                <a:tc>
                  <a:txBody>
                    <a:bodyPr/>
                    <a:lstStyle/>
                    <a:p>
                      <a:pPr marL="0" indent="0" algn="ctr">
                        <a:buFont typeface="Arial" panose="020B0604020202020204" pitchFamily="34" charset="0"/>
                        <a:buNone/>
                      </a:pPr>
                      <a:r>
                        <a:rPr lang="en-US" sz="1700" b="0" dirty="0">
                          <a:latin typeface="News Gothic MT" panose="020B0503020103020203" pitchFamily="34" charset="0"/>
                        </a:rPr>
                        <a:t>Acalabrutinib</a:t>
                      </a:r>
                    </a:p>
                    <a:p>
                      <a:pPr marL="0" indent="0" algn="ctr">
                        <a:buFont typeface="Arial" panose="020B0604020202020204" pitchFamily="34" charset="0"/>
                        <a:buNone/>
                      </a:pPr>
                      <a:r>
                        <a:rPr lang="en-US" sz="1700" b="0" dirty="0">
                          <a:latin typeface="News Gothic MT" panose="020B0503020103020203" pitchFamily="34" charset="0"/>
                        </a:rPr>
                        <a:t>Ibrutinib</a:t>
                      </a:r>
                    </a:p>
                    <a:p>
                      <a:pPr marL="0" indent="0" algn="ctr">
                        <a:buFont typeface="Arial" panose="020B0604020202020204" pitchFamily="34" charset="0"/>
                        <a:buNone/>
                      </a:pPr>
                      <a:r>
                        <a:rPr lang="en-US" sz="1700" b="0" dirty="0">
                          <a:latin typeface="News Gothic MT" panose="020B0503020103020203" pitchFamily="34" charset="0"/>
                        </a:rPr>
                        <a:t>Venetoclax</a:t>
                      </a:r>
                      <a:r>
                        <a:rPr lang="en-US" sz="1700" b="0" baseline="0" dirty="0">
                          <a:latin typeface="News Gothic MT" panose="020B0503020103020203" pitchFamily="34" charset="0"/>
                        </a:rPr>
                        <a:t>/rituximab</a:t>
                      </a:r>
                    </a:p>
                    <a:p>
                      <a:pPr marL="0" indent="0" algn="ctr">
                        <a:buFont typeface="Arial" panose="020B0604020202020204" pitchFamily="34" charset="0"/>
                        <a:buNone/>
                      </a:pPr>
                      <a:r>
                        <a:rPr lang="en-US" sz="1700" b="0" baseline="0" dirty="0">
                          <a:latin typeface="News Gothic MT" panose="020B0503020103020203" pitchFamily="34" charset="0"/>
                        </a:rPr>
                        <a:t>Duvelisib</a:t>
                      </a:r>
                    </a:p>
                    <a:p>
                      <a:pPr marL="0" indent="0" algn="ctr">
                        <a:buFont typeface="Arial" panose="020B0604020202020204" pitchFamily="34" charset="0"/>
                        <a:buNone/>
                      </a:pPr>
                      <a:r>
                        <a:rPr lang="en-US" sz="1700" b="0" baseline="0" dirty="0">
                          <a:latin typeface="News Gothic MT" panose="020B0503020103020203" pitchFamily="34" charset="0"/>
                        </a:rPr>
                        <a:t>Idelalisib/rituximab</a:t>
                      </a:r>
                    </a:p>
                    <a:p>
                      <a:pPr marL="0" indent="0" algn="ctr">
                        <a:buFont typeface="Arial" panose="020B0604020202020204" pitchFamily="34" charset="0"/>
                        <a:buNone/>
                      </a:pPr>
                      <a:r>
                        <a:rPr lang="en-US" sz="1700" b="0" baseline="0" dirty="0">
                          <a:latin typeface="News Gothic MT" panose="020B0503020103020203" pitchFamily="34" charset="0"/>
                        </a:rPr>
                        <a:t>Venetoclax</a:t>
                      </a:r>
                      <a:endParaRPr lang="en-US" sz="1700" b="0" dirty="0">
                        <a:latin typeface="News Gothic MT" panose="020B0503020103020203" pitchFamily="34" charset="0"/>
                      </a:endParaRPr>
                    </a:p>
                  </a:txBody>
                  <a:tcPr marL="97216" marR="97216" marT="34291" marB="34291" anchor="ctr"/>
                </a:tc>
                <a:extLst>
                  <a:ext uri="{0D108BD9-81ED-4DB2-BD59-A6C34878D82A}">
                    <a16:rowId xmlns:a16="http://schemas.microsoft.com/office/drawing/2014/main" val="2942945059"/>
                  </a:ext>
                </a:extLst>
              </a:tr>
              <a:tr h="342900">
                <a:tc>
                  <a:txBody>
                    <a:bodyPr/>
                    <a:lstStyle/>
                    <a:p>
                      <a:pPr algn="ctr"/>
                      <a:r>
                        <a:rPr lang="en-US" sz="1700" b="1" dirty="0">
                          <a:latin typeface="News Gothic MT" panose="020B0503020103020203" pitchFamily="34" charset="0"/>
                        </a:rPr>
                        <a:t>Other recommended regimens</a:t>
                      </a:r>
                    </a:p>
                  </a:txBody>
                  <a:tcPr marL="97216" marR="97216" marT="34291" marB="34291"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b="1" dirty="0">
                          <a:latin typeface="News Gothic MT" panose="020B0503020103020203" pitchFamily="34" charset="0"/>
                        </a:rPr>
                        <a:t>Other recommended regimens</a:t>
                      </a:r>
                    </a:p>
                  </a:txBody>
                  <a:tcPr marL="97216" marR="97216" marT="34291" marB="34291" anchor="ctr"/>
                </a:tc>
                <a:extLst>
                  <a:ext uri="{0D108BD9-81ED-4DB2-BD59-A6C34878D82A}">
                    <a16:rowId xmlns:a16="http://schemas.microsoft.com/office/drawing/2014/main" val="2515054922"/>
                  </a:ext>
                </a:extLst>
              </a:tr>
              <a:tr h="1440183">
                <a:tc>
                  <a:txBody>
                    <a:bodyPr/>
                    <a:lstStyle/>
                    <a:p>
                      <a:pPr marL="0" indent="0" algn="ctr">
                        <a:buFont typeface="Arial" panose="020B0604020202020204" pitchFamily="34" charset="0"/>
                        <a:buNone/>
                      </a:pPr>
                      <a:r>
                        <a:rPr lang="en-US" sz="1700" b="0" dirty="0">
                          <a:latin typeface="News Gothic MT" panose="020B0503020103020203" pitchFamily="34" charset="0"/>
                        </a:rPr>
                        <a:t>Alemtuzumab </a:t>
                      </a:r>
                      <a:r>
                        <a:rPr lang="en-US" sz="1700" b="0" u="none" baseline="0" dirty="0">
                          <a:latin typeface="News Gothic MT" panose="020B0503020103020203" pitchFamily="34" charset="0"/>
                        </a:rPr>
                        <a:t>± </a:t>
                      </a:r>
                      <a:r>
                        <a:rPr lang="en-US" sz="1700" b="0" dirty="0">
                          <a:latin typeface="News Gothic MT" panose="020B0503020103020203" pitchFamily="34" charset="0"/>
                        </a:rPr>
                        <a:t>rituximab</a:t>
                      </a:r>
                    </a:p>
                    <a:p>
                      <a:pPr marL="0" indent="0" algn="ctr">
                        <a:buFont typeface="Arial" panose="020B0604020202020204" pitchFamily="34" charset="0"/>
                        <a:buNone/>
                      </a:pPr>
                      <a:r>
                        <a:rPr lang="en-US" sz="1700" b="0" dirty="0">
                          <a:latin typeface="News Gothic MT" panose="020B0503020103020203" pitchFamily="34" charset="0"/>
                        </a:rPr>
                        <a:t>HDMP/rituximab</a:t>
                      </a:r>
                    </a:p>
                    <a:p>
                      <a:pPr marL="0" indent="0" algn="ctr">
                        <a:buFont typeface="Arial" panose="020B0604020202020204" pitchFamily="34" charset="0"/>
                        <a:buNone/>
                      </a:pPr>
                      <a:r>
                        <a:rPr lang="en-US" sz="1700" b="0" dirty="0">
                          <a:latin typeface="News Gothic MT" panose="020B0503020103020203" pitchFamily="34" charset="0"/>
                        </a:rPr>
                        <a:t>Obinutuzumab</a:t>
                      </a:r>
                    </a:p>
                  </a:txBody>
                  <a:tcPr marL="97216" marR="97216" marT="34291" marB="34291" anchor="ctr"/>
                </a:tc>
                <a:tc>
                  <a:txBody>
                    <a:bodyPr/>
                    <a:lstStyle/>
                    <a:p>
                      <a:pPr marL="0" indent="0" algn="ctr">
                        <a:buFont typeface="Arial" panose="020B0604020202020204" pitchFamily="34" charset="0"/>
                        <a:buNone/>
                      </a:pPr>
                      <a:r>
                        <a:rPr lang="en-US" sz="1700" b="0" dirty="0">
                          <a:latin typeface="News Gothic MT" panose="020B0503020103020203" pitchFamily="34" charset="0"/>
                        </a:rPr>
                        <a:t>Acalabrutinib</a:t>
                      </a:r>
                    </a:p>
                    <a:p>
                      <a:pPr marL="0" indent="0" algn="ctr">
                        <a:buFont typeface="Arial" panose="020B0604020202020204" pitchFamily="34" charset="0"/>
                        <a:buNone/>
                      </a:pPr>
                      <a:r>
                        <a:rPr lang="en-US" sz="1700" b="0" dirty="0">
                          <a:latin typeface="News Gothic MT" panose="020B0503020103020203" pitchFamily="34" charset="0"/>
                        </a:rPr>
                        <a:t>Alemtuzumab </a:t>
                      </a:r>
                      <a:r>
                        <a:rPr lang="en-US" sz="1700" b="0" u="none" baseline="0" dirty="0">
                          <a:latin typeface="News Gothic MT" panose="020B0503020103020203" pitchFamily="34" charset="0"/>
                        </a:rPr>
                        <a:t>±</a:t>
                      </a:r>
                      <a:r>
                        <a:rPr lang="en-US" sz="1700" b="0" dirty="0">
                          <a:latin typeface="News Gothic MT" panose="020B0503020103020203" pitchFamily="34" charset="0"/>
                        </a:rPr>
                        <a:t> rituximab</a:t>
                      </a:r>
                    </a:p>
                    <a:p>
                      <a:pPr marL="0" indent="0" algn="ctr">
                        <a:buFont typeface="Arial" panose="020B0604020202020204" pitchFamily="34" charset="0"/>
                        <a:buNone/>
                      </a:pPr>
                      <a:r>
                        <a:rPr lang="en-US" sz="1700" b="0" dirty="0">
                          <a:latin typeface="News Gothic MT" panose="020B0503020103020203" pitchFamily="34" charset="0"/>
                        </a:rPr>
                        <a:t>HDMP</a:t>
                      </a:r>
                      <a:r>
                        <a:rPr lang="en-US" sz="1700" b="0" baseline="0" dirty="0">
                          <a:latin typeface="News Gothic MT" panose="020B0503020103020203" pitchFamily="34" charset="0"/>
                        </a:rPr>
                        <a:t>/rituximab</a:t>
                      </a:r>
                    </a:p>
                    <a:p>
                      <a:pPr marL="0" indent="0" algn="ctr">
                        <a:buFont typeface="Arial" panose="020B0604020202020204" pitchFamily="34" charset="0"/>
                        <a:buNone/>
                      </a:pPr>
                      <a:r>
                        <a:rPr lang="en-US" sz="1700" b="0" baseline="0" dirty="0">
                          <a:latin typeface="News Gothic MT" panose="020B0503020103020203" pitchFamily="34" charset="0"/>
                        </a:rPr>
                        <a:t>Idelalisib</a:t>
                      </a:r>
                    </a:p>
                    <a:p>
                      <a:pPr marL="0" indent="0" algn="ctr">
                        <a:buFont typeface="Arial" panose="020B0604020202020204" pitchFamily="34" charset="0"/>
                        <a:buNone/>
                      </a:pPr>
                      <a:r>
                        <a:rPr lang="en-US" sz="1700" b="0" baseline="0" dirty="0">
                          <a:latin typeface="News Gothic MT" panose="020B0503020103020203" pitchFamily="34" charset="0"/>
                        </a:rPr>
                        <a:t>Lenalidomide </a:t>
                      </a:r>
                      <a:r>
                        <a:rPr lang="en-US" sz="1700" b="0" u="none" baseline="0" dirty="0">
                          <a:latin typeface="News Gothic MT" panose="020B0503020103020203" pitchFamily="34" charset="0"/>
                        </a:rPr>
                        <a:t>± </a:t>
                      </a:r>
                      <a:r>
                        <a:rPr lang="en-US" sz="1700" b="0" baseline="0" dirty="0">
                          <a:latin typeface="News Gothic MT" panose="020B0503020103020203" pitchFamily="34" charset="0"/>
                        </a:rPr>
                        <a:t>rituximab</a:t>
                      </a:r>
                    </a:p>
                    <a:p>
                      <a:pPr marL="0" indent="0" algn="ctr">
                        <a:buFont typeface="Arial" panose="020B0604020202020204" pitchFamily="34" charset="0"/>
                        <a:buNone/>
                      </a:pPr>
                      <a:r>
                        <a:rPr lang="en-US" sz="1700" b="0" baseline="0" dirty="0">
                          <a:latin typeface="News Gothic MT" panose="020B0503020103020203" pitchFamily="34" charset="0"/>
                        </a:rPr>
                        <a:t>Ofatumumab</a:t>
                      </a:r>
                      <a:endParaRPr lang="en-US" sz="1700" b="0" dirty="0">
                        <a:latin typeface="News Gothic MT" panose="020B0503020103020203" pitchFamily="34" charset="0"/>
                      </a:endParaRPr>
                    </a:p>
                  </a:txBody>
                  <a:tcPr marL="97216" marR="97216" marT="34291" marB="34291" anchor="ctr"/>
                </a:tc>
                <a:extLst>
                  <a:ext uri="{0D108BD9-81ED-4DB2-BD59-A6C34878D82A}">
                    <a16:rowId xmlns:a16="http://schemas.microsoft.com/office/drawing/2014/main" val="2860980674"/>
                  </a:ext>
                </a:extLst>
              </a:tr>
            </a:tbl>
          </a:graphicData>
        </a:graphic>
      </p:graphicFrame>
      <p:sp>
        <p:nvSpPr>
          <p:cNvPr id="3" name="Text Placeholder 2">
            <a:extLst>
              <a:ext uri="{FF2B5EF4-FFF2-40B4-BE49-F238E27FC236}">
                <a16:creationId xmlns:a16="http://schemas.microsoft.com/office/drawing/2014/main" id="{4014DA3F-C7E0-2442-A8C1-AD630ED588E8}"/>
              </a:ext>
            </a:extLst>
          </p:cNvPr>
          <p:cNvSpPr>
            <a:spLocks noGrp="1"/>
          </p:cNvSpPr>
          <p:nvPr>
            <p:ph type="body" sz="quarter" idx="12"/>
          </p:nvPr>
        </p:nvSpPr>
        <p:spPr/>
        <p:txBody>
          <a:bodyPr/>
          <a:lstStyle/>
          <a:p>
            <a:r>
              <a:rPr lang="en-US" dirty="0"/>
              <a:t>NCCN, 2019. </a:t>
            </a:r>
          </a:p>
        </p:txBody>
      </p:sp>
      <p:sp>
        <p:nvSpPr>
          <p:cNvPr id="5" name="Text Placeholder 4">
            <a:extLst>
              <a:ext uri="{FF2B5EF4-FFF2-40B4-BE49-F238E27FC236}">
                <a16:creationId xmlns:a16="http://schemas.microsoft.com/office/drawing/2014/main" id="{B74E5DE7-4E25-0646-A30C-726FA12ED0D5}"/>
              </a:ext>
            </a:extLst>
          </p:cNvPr>
          <p:cNvSpPr>
            <a:spLocks noGrp="1"/>
          </p:cNvSpPr>
          <p:nvPr>
            <p:ph type="body" sz="quarter" idx="13"/>
          </p:nvPr>
        </p:nvSpPr>
        <p:spPr/>
        <p:txBody>
          <a:bodyPr/>
          <a:lstStyle/>
          <a:p>
            <a:r>
              <a:rPr lang="en-US" dirty="0"/>
              <a:t>Suggested Regimens: Complete Absence of Chemotherapy</a:t>
            </a:r>
          </a:p>
        </p:txBody>
      </p:sp>
    </p:spTree>
    <p:extLst>
      <p:ext uri="{BB962C8B-B14F-4D97-AF65-F5344CB8AC3E}">
        <p14:creationId xmlns:p14="http://schemas.microsoft.com/office/powerpoint/2010/main" val="288944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a:t>Advanced Follicular Lymphoma</a:t>
            </a:r>
          </a:p>
        </p:txBody>
      </p:sp>
      <p:sp>
        <p:nvSpPr>
          <p:cNvPr id="3" name="Content Placeholder 2"/>
          <p:cNvSpPr>
            <a:spLocks noGrp="1"/>
          </p:cNvSpPr>
          <p:nvPr>
            <p:ph idx="1"/>
          </p:nvPr>
        </p:nvSpPr>
        <p:spPr/>
        <p:txBody>
          <a:bodyPr>
            <a:normAutofit lnSpcReduction="10000"/>
          </a:bodyPr>
          <a:lstStyle/>
          <a:p>
            <a:r>
              <a:rPr lang="en-US" sz="2800" dirty="0">
                <a:latin typeface="News Gothic MT" panose="020B0503020103020203" pitchFamily="34" charset="0"/>
              </a:rPr>
              <a:t>2020 estimated NHL incidence (US)</a:t>
            </a:r>
          </a:p>
          <a:p>
            <a:pPr lvl="1"/>
            <a:r>
              <a:rPr lang="en-US" sz="2400" dirty="0">
                <a:latin typeface="News Gothic MT" panose="020B0503020103020203" pitchFamily="34" charset="0"/>
              </a:rPr>
              <a:t>77,420 diagnosed</a:t>
            </a:r>
          </a:p>
          <a:p>
            <a:pPr lvl="1"/>
            <a:r>
              <a:rPr lang="en-US" sz="2400" dirty="0">
                <a:latin typeface="News Gothic MT" panose="020B0503020103020203" pitchFamily="34" charset="0"/>
              </a:rPr>
              <a:t>19,940 deaths</a:t>
            </a:r>
            <a:endParaRPr lang="en-US" sz="2400" b="1" dirty="0">
              <a:solidFill>
                <a:schemeClr val="accent1"/>
              </a:solidFill>
              <a:latin typeface="News Gothic MT" panose="020B0503020103020203" pitchFamily="34" charset="0"/>
            </a:endParaRPr>
          </a:p>
          <a:p>
            <a:r>
              <a:rPr lang="en-US" sz="2800" dirty="0">
                <a:latin typeface="News Gothic MT" panose="020B0503020103020203" pitchFamily="34" charset="0"/>
              </a:rPr>
              <a:t>Follicular lymphoma: second most common NHL diagnosis worldwide</a:t>
            </a:r>
          </a:p>
          <a:p>
            <a:pPr lvl="1"/>
            <a:r>
              <a:rPr lang="en-US" sz="2400" dirty="0">
                <a:latin typeface="News Gothic MT" panose="020B0503020103020203" pitchFamily="34" charset="0"/>
              </a:rPr>
              <a:t>35% of all NHL</a:t>
            </a:r>
          </a:p>
          <a:p>
            <a:pPr lvl="1"/>
            <a:r>
              <a:rPr lang="en-US" sz="2400" dirty="0">
                <a:latin typeface="News Gothic MT" panose="020B0503020103020203" pitchFamily="34" charset="0"/>
              </a:rPr>
              <a:t>70% of indolent NHL</a:t>
            </a:r>
          </a:p>
          <a:p>
            <a:pPr lvl="1"/>
            <a:r>
              <a:rPr lang="en-US" sz="2400" dirty="0">
                <a:latin typeface="News Gothic MT" panose="020B0503020103020203" pitchFamily="34" charset="0"/>
              </a:rPr>
              <a:t>Median age 65 years</a:t>
            </a:r>
          </a:p>
          <a:p>
            <a:pPr lvl="1"/>
            <a:r>
              <a:rPr lang="en-US" sz="2400" dirty="0">
                <a:latin typeface="News Gothic MT" panose="020B0503020103020203" pitchFamily="34" charset="0"/>
              </a:rPr>
              <a:t>M:F ratio 1.2:1</a:t>
            </a:r>
          </a:p>
          <a:p>
            <a:pPr lvl="1"/>
            <a:r>
              <a:rPr lang="en-US" sz="2400" dirty="0">
                <a:latin typeface="News Gothic MT" panose="020B0503020103020203" pitchFamily="34" charset="0"/>
              </a:rPr>
              <a:t>Grades 1-3, with grades 1, 2, and 3A being indolent</a:t>
            </a:r>
          </a:p>
          <a:p>
            <a:pPr lvl="1"/>
            <a:r>
              <a:rPr lang="en-US" sz="2400" dirty="0">
                <a:latin typeface="News Gothic MT" panose="020B0503020103020203" pitchFamily="34" charset="0"/>
              </a:rPr>
              <a:t>70%-85% have advanced disease at diagnosis</a:t>
            </a:r>
          </a:p>
          <a:p>
            <a:pPr lvl="1"/>
            <a:r>
              <a:rPr lang="en-US" sz="2400" dirty="0">
                <a:latin typeface="News Gothic MT" panose="020B0503020103020203" pitchFamily="34" charset="0"/>
              </a:rPr>
              <a:t>2%-3% annual incidence of transformation to DLBCL</a:t>
            </a:r>
          </a:p>
        </p:txBody>
      </p:sp>
      <p:sp>
        <p:nvSpPr>
          <p:cNvPr id="6" name="Text Placeholder 5"/>
          <p:cNvSpPr>
            <a:spLocks noGrp="1"/>
          </p:cNvSpPr>
          <p:nvPr>
            <p:ph type="body" sz="quarter" idx="12"/>
          </p:nvPr>
        </p:nvSpPr>
        <p:spPr>
          <a:xfrm>
            <a:off x="193578" y="6420646"/>
            <a:ext cx="5360442" cy="307777"/>
          </a:xfrm>
        </p:spPr>
        <p:txBody>
          <a:bodyPr/>
          <a:lstStyle/>
          <a:p>
            <a:r>
              <a:rPr lang="en-US" dirty="0">
                <a:latin typeface="News Gothic MT" panose="020B0503020103020203" pitchFamily="34" charset="0"/>
              </a:rPr>
              <a:t>FL = follicular lymphoma; M = male; F = female; DLBCL = diffuse large B-cell lymphoma.</a:t>
            </a:r>
          </a:p>
          <a:p>
            <a:r>
              <a:rPr lang="en-US" dirty="0">
                <a:latin typeface="News Gothic MT" panose="020B0503020103020203" pitchFamily="34" charset="0"/>
              </a:rPr>
              <a:t>Siegel et al, 2020; Dada, 2019.</a:t>
            </a:r>
          </a:p>
        </p:txBody>
      </p:sp>
      <p:sp>
        <p:nvSpPr>
          <p:cNvPr id="4" name="Text Placeholder 3">
            <a:extLst>
              <a:ext uri="{FF2B5EF4-FFF2-40B4-BE49-F238E27FC236}">
                <a16:creationId xmlns:a16="http://schemas.microsoft.com/office/drawing/2014/main" id="{8A8B4B1B-AAF3-5848-8C0F-836FFB945455}"/>
              </a:ext>
            </a:extLst>
          </p:cNvPr>
          <p:cNvSpPr>
            <a:spLocks noGrp="1"/>
          </p:cNvSpPr>
          <p:nvPr>
            <p:ph type="body" sz="quarter" idx="13"/>
          </p:nvPr>
        </p:nvSpPr>
        <p:spPr/>
        <p:txBody>
          <a:bodyPr/>
          <a:lstStyle/>
          <a:p>
            <a:pPr>
              <a:lnSpc>
                <a:spcPct val="100000"/>
              </a:lnSpc>
            </a:pPr>
            <a:r>
              <a:rPr lang="en-US" dirty="0">
                <a:latin typeface="News Gothic MT" panose="020B0503020103020203" pitchFamily="34" charset="0"/>
              </a:rPr>
              <a:t>Impact and Significance</a:t>
            </a:r>
          </a:p>
        </p:txBody>
      </p:sp>
    </p:spTree>
    <p:extLst>
      <p:ext uri="{BB962C8B-B14F-4D97-AF65-F5344CB8AC3E}">
        <p14:creationId xmlns:p14="http://schemas.microsoft.com/office/powerpoint/2010/main" val="874833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2DD136-9085-4F02-8766-19A0AB174F9C}"/>
              </a:ext>
            </a:extLst>
          </p:cNvPr>
          <p:cNvSpPr>
            <a:spLocks noGrp="1"/>
          </p:cNvSpPr>
          <p:nvPr>
            <p:ph type="title"/>
          </p:nvPr>
        </p:nvSpPr>
        <p:spPr/>
        <p:txBody>
          <a:bodyPr>
            <a:noAutofit/>
          </a:bodyPr>
          <a:lstStyle/>
          <a:p>
            <a:r>
              <a:rPr lang="en-US" dirty="0"/>
              <a:t>Unique Adverse Events With BTK Inhibitors</a:t>
            </a:r>
          </a:p>
        </p:txBody>
      </p:sp>
      <p:graphicFrame>
        <p:nvGraphicFramePr>
          <p:cNvPr id="4" name="Content Placeholder 3">
            <a:extLst>
              <a:ext uri="{FF2B5EF4-FFF2-40B4-BE49-F238E27FC236}">
                <a16:creationId xmlns:a16="http://schemas.microsoft.com/office/drawing/2014/main" id="{E4D5D2E7-31F5-4977-B952-A213D7FE66F9}"/>
              </a:ext>
            </a:extLst>
          </p:cNvPr>
          <p:cNvGraphicFramePr>
            <a:graphicFrameLocks noGrp="1"/>
          </p:cNvGraphicFramePr>
          <p:nvPr>
            <p:ph idx="1"/>
            <p:extLst>
              <p:ext uri="{D42A27DB-BD31-4B8C-83A1-F6EECF244321}">
                <p14:modId xmlns:p14="http://schemas.microsoft.com/office/powerpoint/2010/main" val="2991497757"/>
              </p:ext>
            </p:extLst>
          </p:nvPr>
        </p:nvGraphicFramePr>
        <p:xfrm>
          <a:off x="609600" y="1269298"/>
          <a:ext cx="10971949" cy="4652833"/>
        </p:xfrm>
        <a:graphic>
          <a:graphicData uri="http://schemas.openxmlformats.org/drawingml/2006/table">
            <a:tbl>
              <a:tblPr firstRow="1" bandRow="1">
                <a:tableStyleId>{5C22544A-7EE6-4342-B048-85BDC9FD1C3A}</a:tableStyleId>
              </a:tblPr>
              <a:tblGrid>
                <a:gridCol w="1547813">
                  <a:extLst>
                    <a:ext uri="{9D8B030D-6E8A-4147-A177-3AD203B41FA5}">
                      <a16:colId xmlns:a16="http://schemas.microsoft.com/office/drawing/2014/main" val="1403702267"/>
                    </a:ext>
                  </a:extLst>
                </a:gridCol>
                <a:gridCol w="2343150">
                  <a:extLst>
                    <a:ext uri="{9D8B030D-6E8A-4147-A177-3AD203B41FA5}">
                      <a16:colId xmlns:a16="http://schemas.microsoft.com/office/drawing/2014/main" val="2210584797"/>
                    </a:ext>
                  </a:extLst>
                </a:gridCol>
                <a:gridCol w="2314575">
                  <a:extLst>
                    <a:ext uri="{9D8B030D-6E8A-4147-A177-3AD203B41FA5}">
                      <a16:colId xmlns:a16="http://schemas.microsoft.com/office/drawing/2014/main" val="3976549968"/>
                    </a:ext>
                  </a:extLst>
                </a:gridCol>
                <a:gridCol w="2286000">
                  <a:extLst>
                    <a:ext uri="{9D8B030D-6E8A-4147-A177-3AD203B41FA5}">
                      <a16:colId xmlns:a16="http://schemas.microsoft.com/office/drawing/2014/main" val="2509805780"/>
                    </a:ext>
                  </a:extLst>
                </a:gridCol>
                <a:gridCol w="2480411">
                  <a:extLst>
                    <a:ext uri="{9D8B030D-6E8A-4147-A177-3AD203B41FA5}">
                      <a16:colId xmlns:a16="http://schemas.microsoft.com/office/drawing/2014/main" val="3644102494"/>
                    </a:ext>
                  </a:extLst>
                </a:gridCol>
              </a:tblGrid>
              <a:tr h="570944">
                <a:tc>
                  <a:txBody>
                    <a:bodyPr/>
                    <a:lstStyle/>
                    <a:p>
                      <a:r>
                        <a:rPr lang="en-US" sz="1700" dirty="0">
                          <a:latin typeface="News Gothic MT" panose="020B0503020103020203" pitchFamily="34" charset="0"/>
                        </a:rPr>
                        <a:t>Adverse Event</a:t>
                      </a:r>
                    </a:p>
                  </a:txBody>
                  <a:tcPr marL="103737" marR="103737" marT="34291" marB="34291" anchor="ctr"/>
                </a:tc>
                <a:tc>
                  <a:txBody>
                    <a:bodyPr/>
                    <a:lstStyle/>
                    <a:p>
                      <a:pPr algn="ctr"/>
                      <a:r>
                        <a:rPr lang="en-US" sz="1700" dirty="0">
                          <a:latin typeface="News Gothic MT" panose="020B0503020103020203" pitchFamily="34" charset="0"/>
                        </a:rPr>
                        <a:t>Incidence</a:t>
                      </a:r>
                    </a:p>
                  </a:txBody>
                  <a:tcPr marL="103737" marR="103737" marT="34291" marB="34291" anchor="ctr"/>
                </a:tc>
                <a:tc>
                  <a:txBody>
                    <a:bodyPr/>
                    <a:lstStyle/>
                    <a:p>
                      <a:pPr algn="ctr"/>
                      <a:r>
                        <a:rPr lang="en-US" sz="1700" dirty="0">
                          <a:latin typeface="News Gothic MT" panose="020B0503020103020203" pitchFamily="34" charset="0"/>
                        </a:rPr>
                        <a:t>Mechanism</a:t>
                      </a:r>
                    </a:p>
                  </a:txBody>
                  <a:tcPr marL="103737" marR="103737" marT="34291" marB="34291" anchor="ctr"/>
                </a:tc>
                <a:tc>
                  <a:txBody>
                    <a:bodyPr/>
                    <a:lstStyle/>
                    <a:p>
                      <a:pPr algn="ctr"/>
                      <a:r>
                        <a:rPr lang="en-US" sz="1700" dirty="0">
                          <a:latin typeface="News Gothic MT" panose="020B0503020103020203" pitchFamily="34" charset="0"/>
                        </a:rPr>
                        <a:t>Considerations</a:t>
                      </a:r>
                    </a:p>
                  </a:txBody>
                  <a:tcPr marL="103737" marR="103737" marT="34291" marB="34291" anchor="ctr"/>
                </a:tc>
                <a:tc>
                  <a:txBody>
                    <a:bodyPr/>
                    <a:lstStyle/>
                    <a:p>
                      <a:pPr algn="ctr"/>
                      <a:r>
                        <a:rPr lang="en-US" sz="1700" dirty="0">
                          <a:latin typeface="News Gothic MT" panose="020B0503020103020203" pitchFamily="34" charset="0"/>
                        </a:rPr>
                        <a:t>Issues</a:t>
                      </a:r>
                    </a:p>
                  </a:txBody>
                  <a:tcPr marL="103737" marR="103737" marT="34291" marB="34291" anchor="ctr"/>
                </a:tc>
                <a:extLst>
                  <a:ext uri="{0D108BD9-81ED-4DB2-BD59-A6C34878D82A}">
                    <a16:rowId xmlns:a16="http://schemas.microsoft.com/office/drawing/2014/main" val="3601135591"/>
                  </a:ext>
                </a:extLst>
              </a:tr>
              <a:tr h="1102145">
                <a:tc>
                  <a:txBody>
                    <a:bodyPr/>
                    <a:lstStyle/>
                    <a:p>
                      <a:r>
                        <a:rPr lang="en-US" sz="1600" dirty="0">
                          <a:latin typeface="News Gothic MT" panose="020B0503020103020203" pitchFamily="34" charset="0"/>
                        </a:rPr>
                        <a:t>Atrial fibrillation</a:t>
                      </a:r>
                    </a:p>
                  </a:txBody>
                  <a:tcPr marL="103737" marR="103737" marT="34291" marB="34291" anchor="ctr"/>
                </a:tc>
                <a:tc>
                  <a:txBody>
                    <a:bodyPr/>
                    <a:lstStyle/>
                    <a:p>
                      <a:pPr algn="l"/>
                      <a:r>
                        <a:rPr lang="en-US" sz="1600" dirty="0">
                          <a:latin typeface="News Gothic MT" panose="020B0503020103020203" pitchFamily="34" charset="0"/>
                        </a:rPr>
                        <a:t>Ibrutinib: 4%</a:t>
                      </a:r>
                    </a:p>
                    <a:p>
                      <a:pPr algn="l"/>
                      <a:r>
                        <a:rPr lang="en-US" sz="1600" dirty="0">
                          <a:latin typeface="News Gothic MT" panose="020B0503020103020203" pitchFamily="34" charset="0"/>
                        </a:rPr>
                        <a:t>Acalabrutinib: 3%</a:t>
                      </a:r>
                    </a:p>
                  </a:txBody>
                  <a:tcPr marL="103737" marR="103737" marT="34291" marB="34291" anchor="ctr"/>
                </a:tc>
                <a:tc>
                  <a:txBody>
                    <a:bodyPr/>
                    <a:lstStyle/>
                    <a:p>
                      <a:pPr algn="l"/>
                      <a:r>
                        <a:rPr lang="en-US" sz="1600" dirty="0">
                          <a:latin typeface="News Gothic MT" panose="020B0503020103020203" pitchFamily="34" charset="0"/>
                        </a:rPr>
                        <a:t>? Related to BTK and TEC kinase inhibition that are expressed in human heart</a:t>
                      </a:r>
                    </a:p>
                  </a:txBody>
                  <a:tcPr marL="103737" marR="103737" marT="34291" marB="34291" anchor="ctr"/>
                </a:tc>
                <a:tc>
                  <a:txBody>
                    <a:bodyPr/>
                    <a:lstStyle/>
                    <a:p>
                      <a:pPr algn="l"/>
                      <a:r>
                        <a:rPr lang="en-US" sz="1600" dirty="0">
                          <a:latin typeface="News Gothic MT" panose="020B0503020103020203" pitchFamily="34" charset="0"/>
                        </a:rPr>
                        <a:t>63% of those on ibrutinib who developed a-fib returned to NSR</a:t>
                      </a:r>
                    </a:p>
                  </a:txBody>
                  <a:tcPr marL="103737" marR="103737" marT="34291" marB="34291" anchor="ctr"/>
                </a:tc>
                <a:tc>
                  <a:txBody>
                    <a:bodyPr/>
                    <a:lstStyle/>
                    <a:p>
                      <a:pPr algn="l"/>
                      <a:r>
                        <a:rPr lang="en-US" sz="1600" dirty="0">
                          <a:latin typeface="News Gothic MT" panose="020B0503020103020203" pitchFamily="34" charset="0"/>
                        </a:rPr>
                        <a:t>Drug interactions between ibrutinib and antiarrhythmic agents, anticoagulants</a:t>
                      </a:r>
                    </a:p>
                  </a:txBody>
                  <a:tcPr marL="103737" marR="103737" marT="34291" marB="34291" anchor="ctr"/>
                </a:tc>
                <a:extLst>
                  <a:ext uri="{0D108BD9-81ED-4DB2-BD59-A6C34878D82A}">
                    <a16:rowId xmlns:a16="http://schemas.microsoft.com/office/drawing/2014/main" val="1749120158"/>
                  </a:ext>
                </a:extLst>
              </a:tr>
              <a:tr h="1727658">
                <a:tc>
                  <a:txBody>
                    <a:bodyPr/>
                    <a:lstStyle/>
                    <a:p>
                      <a:r>
                        <a:rPr lang="en-US" sz="1600" dirty="0">
                          <a:latin typeface="News Gothic MT" panose="020B0503020103020203" pitchFamily="34" charset="0"/>
                        </a:rPr>
                        <a:t>Bleeding/</a:t>
                      </a:r>
                    </a:p>
                    <a:p>
                      <a:r>
                        <a:rPr lang="en-US" sz="1600" dirty="0">
                          <a:latin typeface="News Gothic MT" panose="020B0503020103020203" pitchFamily="34" charset="0"/>
                        </a:rPr>
                        <a:t>hemorrhage</a:t>
                      </a:r>
                    </a:p>
                  </a:txBody>
                  <a:tcPr marL="103737" marR="103737" marT="34291" marB="34291" anchor="ctr"/>
                </a:tc>
                <a:tc>
                  <a:txBody>
                    <a:bodyPr/>
                    <a:lstStyle/>
                    <a:p>
                      <a:pPr marL="0" indent="0" algn="l">
                        <a:buFont typeface="Arial" panose="020B0604020202020204" pitchFamily="34" charset="0"/>
                        <a:buNone/>
                      </a:pPr>
                      <a:r>
                        <a:rPr lang="en-US" sz="1600" dirty="0">
                          <a:latin typeface="News Gothic MT" panose="020B0503020103020203" pitchFamily="34" charset="0"/>
                        </a:rPr>
                        <a:t>Any grade</a:t>
                      </a:r>
                    </a:p>
                    <a:p>
                      <a:pPr marL="285750" indent="-285750" algn="l">
                        <a:buFont typeface="Arial" panose="020B0604020202020204" pitchFamily="34" charset="0"/>
                        <a:buChar char="•"/>
                      </a:pPr>
                      <a:r>
                        <a:rPr lang="en-US" sz="1600" dirty="0">
                          <a:latin typeface="News Gothic MT" panose="020B0503020103020203" pitchFamily="34" charset="0"/>
                        </a:rPr>
                        <a:t>Ibrutinib: 39%</a:t>
                      </a:r>
                    </a:p>
                    <a:p>
                      <a:pPr marL="285750" indent="-285750" algn="l">
                        <a:buFont typeface="Arial" panose="020B0604020202020204" pitchFamily="34" charset="0"/>
                        <a:buChar char="•"/>
                      </a:pPr>
                      <a:r>
                        <a:rPr lang="en-US" sz="1600" dirty="0">
                          <a:latin typeface="News Gothic MT" panose="020B0503020103020203" pitchFamily="34" charset="0"/>
                        </a:rPr>
                        <a:t>Acalabrutinib: 50%</a:t>
                      </a:r>
                    </a:p>
                    <a:p>
                      <a:pPr marL="0" indent="0" algn="l">
                        <a:buFont typeface="Arial" panose="020B0604020202020204" pitchFamily="34" charset="0"/>
                        <a:buNone/>
                      </a:pPr>
                      <a:endParaRPr lang="en-US" sz="1600" dirty="0">
                        <a:latin typeface="News Gothic MT" panose="020B0503020103020203" pitchFamily="34" charset="0"/>
                      </a:endParaRPr>
                    </a:p>
                    <a:p>
                      <a:pPr marL="0" indent="0" algn="l">
                        <a:buFont typeface="Arial" panose="020B0604020202020204" pitchFamily="34" charset="0"/>
                        <a:buNone/>
                      </a:pPr>
                      <a:r>
                        <a:rPr lang="en-US" sz="1600" dirty="0">
                          <a:latin typeface="News Gothic MT" panose="020B0503020103020203" pitchFamily="34" charset="0"/>
                        </a:rPr>
                        <a:t>Grade ≥3</a:t>
                      </a:r>
                    </a:p>
                    <a:p>
                      <a:pPr marL="285750" indent="-285750" algn="l">
                        <a:buFont typeface="Arial" panose="020B0604020202020204" pitchFamily="34" charset="0"/>
                        <a:buChar char="•"/>
                      </a:pPr>
                      <a:r>
                        <a:rPr lang="en-US" sz="1600" dirty="0">
                          <a:latin typeface="News Gothic MT" panose="020B0503020103020203" pitchFamily="34" charset="0"/>
                        </a:rPr>
                        <a:t>Ibrutinib: 4%</a:t>
                      </a:r>
                    </a:p>
                    <a:p>
                      <a:pPr marL="285750" indent="-285750" algn="l">
                        <a:buFont typeface="Arial" panose="020B0604020202020204" pitchFamily="34" charset="0"/>
                        <a:buChar char="•"/>
                      </a:pPr>
                      <a:r>
                        <a:rPr lang="en-US" sz="1600" dirty="0">
                          <a:latin typeface="News Gothic MT" panose="020B0503020103020203" pitchFamily="34" charset="0"/>
                        </a:rPr>
                        <a:t>Acalabrutinib: 3%</a:t>
                      </a:r>
                    </a:p>
                  </a:txBody>
                  <a:tcPr marL="103737" marR="103737" marT="34291" marB="34291" anchor="ctr"/>
                </a:tc>
                <a:tc>
                  <a:txBody>
                    <a:bodyPr/>
                    <a:lstStyle/>
                    <a:p>
                      <a:pPr algn="l"/>
                      <a:r>
                        <a:rPr lang="en-US" sz="1600" dirty="0">
                          <a:latin typeface="News Gothic MT" panose="020B0503020103020203" pitchFamily="34" charset="0"/>
                        </a:rPr>
                        <a:t>BTK also expressed in other hematopoietic lineages, including platelets</a:t>
                      </a:r>
                    </a:p>
                  </a:txBody>
                  <a:tcPr marL="103737" marR="103737" marT="34291" marB="34291" anchor="ctr"/>
                </a:tc>
                <a:tc>
                  <a:txBody>
                    <a:bodyPr/>
                    <a:lstStyle/>
                    <a:p>
                      <a:pPr algn="l"/>
                      <a:r>
                        <a:rPr lang="en-US" sz="1600" dirty="0">
                          <a:latin typeface="News Gothic MT" panose="020B0503020103020203" pitchFamily="34" charset="0"/>
                        </a:rPr>
                        <a:t>Hold</a:t>
                      </a:r>
                      <a:r>
                        <a:rPr lang="en-US" sz="1600" baseline="0" dirty="0">
                          <a:latin typeface="News Gothic MT" panose="020B0503020103020203" pitchFamily="34" charset="0"/>
                        </a:rPr>
                        <a:t> for 3 days before and after minor procedures; hold for 7 days before and after major procedures</a:t>
                      </a:r>
                      <a:endParaRPr lang="en-US" sz="1600" dirty="0">
                        <a:latin typeface="News Gothic MT" panose="020B0503020103020203" pitchFamily="34" charset="0"/>
                      </a:endParaRPr>
                    </a:p>
                  </a:txBody>
                  <a:tcPr marL="103737" marR="103737" marT="34291" marB="34291" anchor="ctr"/>
                </a:tc>
                <a:tc>
                  <a:txBody>
                    <a:bodyPr/>
                    <a:lstStyle/>
                    <a:p>
                      <a:pPr algn="l"/>
                      <a:r>
                        <a:rPr lang="en-US" sz="1600" dirty="0">
                          <a:latin typeface="News Gothic MT" panose="020B0503020103020203" pitchFamily="34" charset="0"/>
                        </a:rPr>
                        <a:t>Increased risk of bleeding on concomitant anticoagulant or antiplatelet therapy</a:t>
                      </a:r>
                    </a:p>
                  </a:txBody>
                  <a:tcPr marL="103737" marR="103737" marT="34291" marB="34291" anchor="ctr"/>
                </a:tc>
                <a:extLst>
                  <a:ext uri="{0D108BD9-81ED-4DB2-BD59-A6C34878D82A}">
                    <a16:rowId xmlns:a16="http://schemas.microsoft.com/office/drawing/2014/main" val="238980987"/>
                  </a:ext>
                </a:extLst>
              </a:tr>
              <a:tr h="1204282">
                <a:tc>
                  <a:txBody>
                    <a:bodyPr/>
                    <a:lstStyle/>
                    <a:p>
                      <a:pPr algn="l"/>
                      <a:r>
                        <a:rPr lang="en-US" sz="1600" dirty="0">
                          <a:latin typeface="News Gothic MT" panose="020B0503020103020203" pitchFamily="34" charset="0"/>
                        </a:rPr>
                        <a:t>Transient lymphocytosis </a:t>
                      </a:r>
                    </a:p>
                  </a:txBody>
                  <a:tcPr marL="86798" marR="86798" marT="34291" marB="34291" anchor="ctr"/>
                </a:tc>
                <a:tc>
                  <a:txBody>
                    <a:bodyPr/>
                    <a:lstStyle/>
                    <a:p>
                      <a:pPr algn="l"/>
                      <a:r>
                        <a:rPr lang="en-US" sz="1600" dirty="0">
                          <a:latin typeface="News Gothic MT" panose="020B0503020103020203" pitchFamily="34" charset="0"/>
                        </a:rPr>
                        <a:t>Ibrutinib: 77% in CLL</a:t>
                      </a:r>
                    </a:p>
                    <a:p>
                      <a:pPr algn="l"/>
                      <a:r>
                        <a:rPr lang="en-US" sz="1600" dirty="0">
                          <a:latin typeface="News Gothic MT" panose="020B0503020103020203" pitchFamily="34" charset="0"/>
                        </a:rPr>
                        <a:t>Acalabrutinib: 53%</a:t>
                      </a:r>
                    </a:p>
                  </a:txBody>
                  <a:tcPr marL="86798" marR="86798" marT="34291" marB="34291" anchor="ctr"/>
                </a:tc>
                <a:tc>
                  <a:txBody>
                    <a:bodyPr/>
                    <a:lstStyle/>
                    <a:p>
                      <a:pPr algn="l"/>
                      <a:r>
                        <a:rPr lang="en-US" sz="1600" dirty="0">
                          <a:latin typeface="News Gothic MT" panose="020B0503020103020203" pitchFamily="34" charset="0"/>
                        </a:rPr>
                        <a:t>Egress of lymphocytes</a:t>
                      </a:r>
                      <a:r>
                        <a:rPr lang="en-US" sz="1600" baseline="0" dirty="0">
                          <a:latin typeface="News Gothic MT" panose="020B0503020103020203" pitchFamily="34" charset="0"/>
                        </a:rPr>
                        <a:t> from lymph nodes into peripheral blood</a:t>
                      </a:r>
                      <a:endParaRPr lang="en-US" sz="1600" dirty="0">
                        <a:latin typeface="News Gothic MT" panose="020B0503020103020203" pitchFamily="34" charset="0"/>
                      </a:endParaRPr>
                    </a:p>
                  </a:txBody>
                  <a:tcPr marL="86798" marR="86798" marT="34291" marB="34291" anchor="ctr"/>
                </a:tc>
                <a:tc>
                  <a:txBody>
                    <a:bodyPr/>
                    <a:lstStyle/>
                    <a:p>
                      <a:pPr marL="0" indent="0" algn="l">
                        <a:buFont typeface="Arial" panose="020B0604020202020204" pitchFamily="34" charset="0"/>
                        <a:buNone/>
                      </a:pPr>
                      <a:r>
                        <a:rPr lang="en-US" sz="1600" dirty="0">
                          <a:latin typeface="News Gothic MT" panose="020B0503020103020203" pitchFamily="34" charset="0"/>
                        </a:rPr>
                        <a:t>Typically</a:t>
                      </a:r>
                      <a:r>
                        <a:rPr lang="en-US" sz="1600" baseline="0" dirty="0">
                          <a:latin typeface="News Gothic MT" panose="020B0503020103020203" pitchFamily="34" charset="0"/>
                        </a:rPr>
                        <a:t> begins in first few weeks; typically resolves by 6 months</a:t>
                      </a:r>
                      <a:endParaRPr lang="en-US" sz="1600" dirty="0">
                        <a:latin typeface="News Gothic MT" panose="020B0503020103020203" pitchFamily="34" charset="0"/>
                      </a:endParaRPr>
                    </a:p>
                  </a:txBody>
                  <a:tcPr marL="86798" marR="86798" marT="34291" marB="34291" anchor="ctr"/>
                </a:tc>
                <a:tc>
                  <a:txBody>
                    <a:bodyPr/>
                    <a:lstStyle/>
                    <a:p>
                      <a:pPr algn="l"/>
                      <a:r>
                        <a:rPr lang="en-US" sz="1600" dirty="0">
                          <a:latin typeface="News Gothic MT" panose="020B0503020103020203" pitchFamily="34" charset="0"/>
                        </a:rPr>
                        <a:t>Not always </a:t>
                      </a:r>
                      <a:r>
                        <a:rPr lang="en-US" sz="1600" baseline="0" dirty="0">
                          <a:latin typeface="News Gothic MT" panose="020B0503020103020203" pitchFamily="34" charset="0"/>
                        </a:rPr>
                        <a:t>progression; no correlation with response to BTK therapy</a:t>
                      </a:r>
                      <a:endParaRPr lang="en-US" sz="1600" dirty="0">
                        <a:latin typeface="News Gothic MT" panose="020B0503020103020203" pitchFamily="34" charset="0"/>
                      </a:endParaRPr>
                    </a:p>
                  </a:txBody>
                  <a:tcPr marL="86798" marR="86798" marT="34291" marB="34291" anchor="ctr"/>
                </a:tc>
                <a:extLst>
                  <a:ext uri="{0D108BD9-81ED-4DB2-BD59-A6C34878D82A}">
                    <a16:rowId xmlns:a16="http://schemas.microsoft.com/office/drawing/2014/main" val="3782183176"/>
                  </a:ext>
                </a:extLst>
              </a:tr>
            </a:tbl>
          </a:graphicData>
        </a:graphic>
      </p:graphicFrame>
      <p:sp>
        <p:nvSpPr>
          <p:cNvPr id="2" name="Text Placeholder 1">
            <a:extLst>
              <a:ext uri="{FF2B5EF4-FFF2-40B4-BE49-F238E27FC236}">
                <a16:creationId xmlns:a16="http://schemas.microsoft.com/office/drawing/2014/main" id="{BD97A03B-3802-A84B-A73A-FCA318E4384D}"/>
              </a:ext>
            </a:extLst>
          </p:cNvPr>
          <p:cNvSpPr>
            <a:spLocks noGrp="1"/>
          </p:cNvSpPr>
          <p:nvPr>
            <p:ph type="body" sz="quarter" idx="12"/>
          </p:nvPr>
        </p:nvSpPr>
        <p:spPr>
          <a:xfrm>
            <a:off x="193579" y="6420647"/>
            <a:ext cx="6445675" cy="307777"/>
          </a:xfrm>
        </p:spPr>
        <p:txBody>
          <a:bodyPr/>
          <a:lstStyle/>
          <a:p>
            <a:r>
              <a:rPr lang="en-US" dirty="0"/>
              <a:t>NSR = normal sinus rhythm. </a:t>
            </a:r>
          </a:p>
          <a:p>
            <a:r>
              <a:rPr lang="en-US" dirty="0"/>
              <a:t>Calquence</a:t>
            </a:r>
            <a:r>
              <a:rPr lang="en-US" baseline="30000" dirty="0"/>
              <a:t>® </a:t>
            </a:r>
            <a:r>
              <a:rPr lang="en-US" dirty="0"/>
              <a:t>prescribing information, 2019; Imbruvica prescribing information, 2020; Rogers &amp; Khan, 2017.</a:t>
            </a:r>
          </a:p>
        </p:txBody>
      </p:sp>
    </p:spTree>
    <p:extLst>
      <p:ext uri="{BB962C8B-B14F-4D97-AF65-F5344CB8AC3E}">
        <p14:creationId xmlns:p14="http://schemas.microsoft.com/office/powerpoint/2010/main" val="2590636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2DD136-9085-4F02-8766-19A0AB174F9C}"/>
              </a:ext>
            </a:extLst>
          </p:cNvPr>
          <p:cNvSpPr>
            <a:spLocks noGrp="1"/>
          </p:cNvSpPr>
          <p:nvPr>
            <p:ph type="title"/>
          </p:nvPr>
        </p:nvSpPr>
        <p:spPr/>
        <p:txBody>
          <a:bodyPr>
            <a:normAutofit/>
          </a:bodyPr>
          <a:lstStyle/>
          <a:p>
            <a:r>
              <a:rPr lang="en-US" dirty="0"/>
              <a:t>Unique Adverse Events With BTK Inhibitors (cont.)</a:t>
            </a:r>
          </a:p>
        </p:txBody>
      </p:sp>
      <p:graphicFrame>
        <p:nvGraphicFramePr>
          <p:cNvPr id="4" name="Content Placeholder 3">
            <a:extLst>
              <a:ext uri="{FF2B5EF4-FFF2-40B4-BE49-F238E27FC236}">
                <a16:creationId xmlns:a16="http://schemas.microsoft.com/office/drawing/2014/main" id="{E4D5D2E7-31F5-4977-B952-A213D7FE66F9}"/>
              </a:ext>
            </a:extLst>
          </p:cNvPr>
          <p:cNvGraphicFramePr>
            <a:graphicFrameLocks noGrp="1"/>
          </p:cNvGraphicFramePr>
          <p:nvPr>
            <p:ph idx="1"/>
            <p:extLst>
              <p:ext uri="{D42A27DB-BD31-4B8C-83A1-F6EECF244321}">
                <p14:modId xmlns:p14="http://schemas.microsoft.com/office/powerpoint/2010/main" val="1497387967"/>
              </p:ext>
            </p:extLst>
          </p:nvPr>
        </p:nvGraphicFramePr>
        <p:xfrm>
          <a:off x="609599" y="996263"/>
          <a:ext cx="10860912" cy="3927983"/>
        </p:xfrm>
        <a:graphic>
          <a:graphicData uri="http://schemas.openxmlformats.org/drawingml/2006/table">
            <a:tbl>
              <a:tblPr firstRow="1" bandRow="1">
                <a:tableStyleId>{5C22544A-7EE6-4342-B048-85BDC9FD1C3A}</a:tableStyleId>
              </a:tblPr>
              <a:tblGrid>
                <a:gridCol w="1526790">
                  <a:extLst>
                    <a:ext uri="{9D8B030D-6E8A-4147-A177-3AD203B41FA5}">
                      <a16:colId xmlns:a16="http://schemas.microsoft.com/office/drawing/2014/main" val="1403702267"/>
                    </a:ext>
                  </a:extLst>
                </a:gridCol>
                <a:gridCol w="3592899">
                  <a:extLst>
                    <a:ext uri="{9D8B030D-6E8A-4147-A177-3AD203B41FA5}">
                      <a16:colId xmlns:a16="http://schemas.microsoft.com/office/drawing/2014/main" val="2210584797"/>
                    </a:ext>
                  </a:extLst>
                </a:gridCol>
                <a:gridCol w="1534994">
                  <a:extLst>
                    <a:ext uri="{9D8B030D-6E8A-4147-A177-3AD203B41FA5}">
                      <a16:colId xmlns:a16="http://schemas.microsoft.com/office/drawing/2014/main" val="3976549968"/>
                    </a:ext>
                  </a:extLst>
                </a:gridCol>
                <a:gridCol w="2660961">
                  <a:extLst>
                    <a:ext uri="{9D8B030D-6E8A-4147-A177-3AD203B41FA5}">
                      <a16:colId xmlns:a16="http://schemas.microsoft.com/office/drawing/2014/main" val="2509805780"/>
                    </a:ext>
                  </a:extLst>
                </a:gridCol>
                <a:gridCol w="1545268">
                  <a:extLst>
                    <a:ext uri="{9D8B030D-6E8A-4147-A177-3AD203B41FA5}">
                      <a16:colId xmlns:a16="http://schemas.microsoft.com/office/drawing/2014/main" val="3644102494"/>
                    </a:ext>
                  </a:extLst>
                </a:gridCol>
              </a:tblGrid>
              <a:tr h="377059">
                <a:tc>
                  <a:txBody>
                    <a:bodyPr/>
                    <a:lstStyle/>
                    <a:p>
                      <a:r>
                        <a:rPr lang="en-US" sz="1600" dirty="0">
                          <a:latin typeface="News Gothic MT" panose="020B0503020103020203" pitchFamily="34" charset="0"/>
                        </a:rPr>
                        <a:t>Adverse Event</a:t>
                      </a:r>
                    </a:p>
                  </a:txBody>
                  <a:tcPr marL="86798" marR="86798" marT="34291" marB="34291" anchor="ctr"/>
                </a:tc>
                <a:tc>
                  <a:txBody>
                    <a:bodyPr/>
                    <a:lstStyle/>
                    <a:p>
                      <a:pPr algn="ctr"/>
                      <a:r>
                        <a:rPr lang="en-US" sz="1600" dirty="0">
                          <a:latin typeface="News Gothic MT" panose="020B0503020103020203" pitchFamily="34" charset="0"/>
                        </a:rPr>
                        <a:t>Incidence</a:t>
                      </a:r>
                    </a:p>
                  </a:txBody>
                  <a:tcPr marL="86798" marR="86798" marT="34291" marB="34291" anchor="ctr"/>
                </a:tc>
                <a:tc>
                  <a:txBody>
                    <a:bodyPr/>
                    <a:lstStyle/>
                    <a:p>
                      <a:pPr algn="ctr"/>
                      <a:r>
                        <a:rPr lang="en-US" sz="1600" dirty="0">
                          <a:latin typeface="News Gothic MT" panose="020B0503020103020203" pitchFamily="34" charset="0"/>
                        </a:rPr>
                        <a:t>Mechanism</a:t>
                      </a:r>
                    </a:p>
                  </a:txBody>
                  <a:tcPr marL="86798" marR="86798" marT="34291" marB="34291" anchor="ctr"/>
                </a:tc>
                <a:tc>
                  <a:txBody>
                    <a:bodyPr/>
                    <a:lstStyle/>
                    <a:p>
                      <a:pPr algn="ctr"/>
                      <a:r>
                        <a:rPr lang="en-US" sz="1600" dirty="0">
                          <a:latin typeface="News Gothic MT" panose="020B0503020103020203" pitchFamily="34" charset="0"/>
                        </a:rPr>
                        <a:t>Considerations</a:t>
                      </a:r>
                    </a:p>
                  </a:txBody>
                  <a:tcPr marL="86798" marR="86798" marT="34291" marB="34291" anchor="ctr"/>
                </a:tc>
                <a:tc>
                  <a:txBody>
                    <a:bodyPr/>
                    <a:lstStyle/>
                    <a:p>
                      <a:pPr algn="ctr"/>
                      <a:r>
                        <a:rPr lang="en-US" sz="1600" dirty="0">
                          <a:latin typeface="News Gothic MT" panose="020B0503020103020203" pitchFamily="34" charset="0"/>
                        </a:rPr>
                        <a:t>Issues</a:t>
                      </a:r>
                    </a:p>
                  </a:txBody>
                  <a:tcPr marL="86798" marR="86798" marT="34291" marB="34291" anchor="ctr"/>
                </a:tc>
                <a:extLst>
                  <a:ext uri="{0D108BD9-81ED-4DB2-BD59-A6C34878D82A}">
                    <a16:rowId xmlns:a16="http://schemas.microsoft.com/office/drawing/2014/main" val="3601135591"/>
                  </a:ext>
                </a:extLst>
              </a:tr>
              <a:tr h="1687059">
                <a:tc>
                  <a:txBody>
                    <a:bodyPr/>
                    <a:lstStyle/>
                    <a:p>
                      <a:pPr algn="l"/>
                      <a:r>
                        <a:rPr lang="en-US" sz="1600" dirty="0">
                          <a:latin typeface="News Gothic MT" panose="020B0503020103020203" pitchFamily="34" charset="0"/>
                        </a:rPr>
                        <a:t>GI toxicity</a:t>
                      </a:r>
                      <a:r>
                        <a:rPr lang="en-US" sz="1600" baseline="0" dirty="0">
                          <a:latin typeface="News Gothic MT" panose="020B0503020103020203" pitchFamily="34" charset="0"/>
                        </a:rPr>
                        <a:t> (nausea, vomiting, diarrhea)</a:t>
                      </a:r>
                      <a:endParaRPr lang="en-US" sz="1600" dirty="0">
                        <a:latin typeface="News Gothic MT" panose="020B0503020103020203" pitchFamily="34" charset="0"/>
                      </a:endParaRPr>
                    </a:p>
                  </a:txBody>
                  <a:tcPr marL="86798" marR="86798" marT="34291" marB="34291" anchor="ctr"/>
                </a:tc>
                <a:tc>
                  <a:txBody>
                    <a:bodyPr/>
                    <a:lstStyle/>
                    <a:p>
                      <a:pPr marL="0" indent="0" algn="l">
                        <a:buFont typeface="Arial" panose="020B0604020202020204" pitchFamily="34" charset="0"/>
                        <a:buNone/>
                      </a:pPr>
                      <a:r>
                        <a:rPr lang="en-US" sz="1600" dirty="0">
                          <a:latin typeface="News Gothic MT" panose="020B0503020103020203" pitchFamily="34" charset="0"/>
                        </a:rPr>
                        <a:t>Any grade</a:t>
                      </a:r>
                    </a:p>
                    <a:p>
                      <a:pPr marL="285750" indent="-285750" algn="l">
                        <a:buFont typeface="Arial" panose="020B0604020202020204" pitchFamily="34" charset="0"/>
                        <a:buChar char="•"/>
                      </a:pPr>
                      <a:r>
                        <a:rPr lang="en-US" sz="1600" dirty="0">
                          <a:latin typeface="News Gothic MT" panose="020B0503020103020203" pitchFamily="34" charset="0"/>
                        </a:rPr>
                        <a:t>Ibrutinib:201%, 18%, 59%</a:t>
                      </a:r>
                    </a:p>
                    <a:p>
                      <a:pPr marL="285750" indent="-285750" algn="l">
                        <a:buFont typeface="Arial" panose="020B0604020202020204" pitchFamily="34" charset="0"/>
                        <a:buChar char="•"/>
                      </a:pPr>
                      <a:r>
                        <a:rPr lang="en-US" sz="1600" dirty="0">
                          <a:latin typeface="News Gothic MT" panose="020B0503020103020203" pitchFamily="34" charset="0"/>
                        </a:rPr>
                        <a:t>Acalabrutinib: 19%,</a:t>
                      </a:r>
                      <a:r>
                        <a:rPr lang="en-US" sz="1600" baseline="0" dirty="0">
                          <a:latin typeface="News Gothic MT" panose="020B0503020103020203" pitchFamily="34" charset="0"/>
                        </a:rPr>
                        <a:t> 13%, 31%</a:t>
                      </a:r>
                      <a:endParaRPr lang="en-US" sz="1600" dirty="0">
                        <a:latin typeface="News Gothic MT" panose="020B0503020103020203" pitchFamily="34" charset="0"/>
                      </a:endParaRPr>
                    </a:p>
                    <a:p>
                      <a:pPr marL="0" indent="0" algn="l">
                        <a:buFont typeface="Arial" panose="020B0604020202020204" pitchFamily="34" charset="0"/>
                        <a:buNone/>
                      </a:pPr>
                      <a:endParaRPr lang="en-US" sz="1600" dirty="0">
                        <a:latin typeface="News Gothic MT" panose="020B0503020103020203" pitchFamily="34" charset="0"/>
                      </a:endParaRPr>
                    </a:p>
                    <a:p>
                      <a:pPr marL="0" indent="0" algn="l">
                        <a:buFont typeface="Arial" panose="020B0604020202020204" pitchFamily="34" charset="0"/>
                        <a:buNone/>
                      </a:pPr>
                      <a:r>
                        <a:rPr lang="en-US" sz="1600" dirty="0">
                          <a:latin typeface="News Gothic MT" panose="020B0503020103020203" pitchFamily="34" charset="0"/>
                        </a:rPr>
                        <a:t>Grade ≥3</a:t>
                      </a:r>
                    </a:p>
                    <a:p>
                      <a:pPr marL="285750" indent="-285750" algn="l">
                        <a:buFont typeface="Arial" panose="020B0604020202020204" pitchFamily="34" charset="0"/>
                        <a:buChar char="•"/>
                      </a:pPr>
                      <a:r>
                        <a:rPr lang="en-US" sz="1600" dirty="0">
                          <a:latin typeface="News Gothic MT" panose="020B0503020103020203" pitchFamily="34" charset="0"/>
                        </a:rPr>
                        <a:t>Ibrutinib: 2%,</a:t>
                      </a:r>
                      <a:r>
                        <a:rPr lang="en-US" sz="1600" baseline="0" dirty="0">
                          <a:latin typeface="News Gothic MT" panose="020B0503020103020203" pitchFamily="34" charset="0"/>
                        </a:rPr>
                        <a:t> 2%, 4</a:t>
                      </a:r>
                      <a:r>
                        <a:rPr lang="en-US" sz="1600" dirty="0">
                          <a:latin typeface="News Gothic MT" panose="020B0503020103020203" pitchFamily="34" charset="0"/>
                        </a:rPr>
                        <a:t>%</a:t>
                      </a:r>
                    </a:p>
                    <a:p>
                      <a:pPr marL="285750" indent="-285750" algn="l">
                        <a:buFont typeface="Arial" panose="020B0604020202020204" pitchFamily="34" charset="0"/>
                        <a:buChar char="•"/>
                      </a:pPr>
                      <a:r>
                        <a:rPr lang="en-US" sz="1600" dirty="0">
                          <a:latin typeface="News Gothic MT" panose="020B0503020103020203" pitchFamily="34" charset="0"/>
                        </a:rPr>
                        <a:t>Acalabrutinib: 0.8%, 1.6%, 3.2%</a:t>
                      </a:r>
                    </a:p>
                  </a:txBody>
                  <a:tcPr marL="86798" marR="86798" marT="34291" marB="34291" anchor="ctr"/>
                </a:tc>
                <a:tc>
                  <a:txBody>
                    <a:bodyPr/>
                    <a:lstStyle/>
                    <a:p>
                      <a:pPr algn="l"/>
                      <a:r>
                        <a:rPr lang="en-US" sz="1600" dirty="0">
                          <a:latin typeface="News Gothic MT" panose="020B0503020103020203" pitchFamily="34" charset="0"/>
                        </a:rPr>
                        <a:t>? Off-target effect, resulting from other TK blockade </a:t>
                      </a:r>
                    </a:p>
                  </a:txBody>
                  <a:tcPr marL="86798" marR="86798" marT="34291" marB="34291" anchor="ctr"/>
                </a:tc>
                <a:tc>
                  <a:txBody>
                    <a:bodyPr/>
                    <a:lstStyle/>
                    <a:p>
                      <a:pPr marL="285750" indent="-285750" algn="l">
                        <a:buFont typeface="Arial" panose="020B0604020202020204" pitchFamily="34" charset="0"/>
                        <a:buChar char="•"/>
                      </a:pPr>
                      <a:r>
                        <a:rPr lang="en-US" sz="1600" dirty="0">
                          <a:latin typeface="News Gothic MT" panose="020B0503020103020203" pitchFamily="34" charset="0"/>
                        </a:rPr>
                        <a:t>Most improve with time</a:t>
                      </a:r>
                    </a:p>
                    <a:p>
                      <a:pPr marL="285750" indent="-285750" algn="l">
                        <a:buFont typeface="Arial" panose="020B0604020202020204" pitchFamily="34" charset="0"/>
                        <a:buChar char="•"/>
                      </a:pPr>
                      <a:r>
                        <a:rPr lang="en-US" sz="1600" dirty="0">
                          <a:latin typeface="News Gothic MT" panose="020B0503020103020203" pitchFamily="34" charset="0"/>
                        </a:rPr>
                        <a:t>Support</a:t>
                      </a:r>
                      <a:r>
                        <a:rPr lang="en-US" sz="1600" baseline="0" dirty="0">
                          <a:latin typeface="News Gothic MT" panose="020B0503020103020203" pitchFamily="34" charset="0"/>
                        </a:rPr>
                        <a:t> with antiemetics and antidiarrheals</a:t>
                      </a:r>
                    </a:p>
                    <a:p>
                      <a:pPr marL="285750" indent="-285750" algn="l">
                        <a:buFont typeface="Arial" panose="020B0604020202020204" pitchFamily="34" charset="0"/>
                        <a:buChar char="•"/>
                      </a:pPr>
                      <a:r>
                        <a:rPr lang="en-US" sz="1600" baseline="0" dirty="0">
                          <a:latin typeface="News Gothic MT" panose="020B0503020103020203" pitchFamily="34" charset="0"/>
                        </a:rPr>
                        <a:t>Evening dosing with antiemetic premed and morning antidiarrheal</a:t>
                      </a:r>
                    </a:p>
                    <a:p>
                      <a:pPr marL="285750" indent="-285750" algn="l">
                        <a:buFont typeface="Arial" panose="020B0604020202020204" pitchFamily="34" charset="0"/>
                        <a:buChar char="•"/>
                      </a:pPr>
                      <a:r>
                        <a:rPr lang="en-US" sz="1600" baseline="0" dirty="0">
                          <a:latin typeface="News Gothic MT" panose="020B0503020103020203" pitchFamily="34" charset="0"/>
                        </a:rPr>
                        <a:t>Dietary modifications</a:t>
                      </a:r>
                      <a:endParaRPr lang="en-US" sz="1600" dirty="0">
                        <a:latin typeface="News Gothic MT" panose="020B0503020103020203" pitchFamily="34" charset="0"/>
                      </a:endParaRPr>
                    </a:p>
                  </a:txBody>
                  <a:tcPr marL="86798" marR="86798" marT="34291" marB="3429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News Gothic MT" panose="020B0503020103020203" pitchFamily="34" charset="0"/>
                        </a:rPr>
                        <a:t>Less off-target</a:t>
                      </a:r>
                      <a:r>
                        <a:rPr lang="en-US" sz="1600" baseline="0" dirty="0">
                          <a:latin typeface="News Gothic MT" panose="020B0503020103020203" pitchFamily="34" charset="0"/>
                        </a:rPr>
                        <a:t> side effects </a:t>
                      </a:r>
                      <a:r>
                        <a:rPr lang="en-US" sz="1600" dirty="0">
                          <a:latin typeface="News Gothic MT" panose="020B0503020103020203" pitchFamily="34" charset="0"/>
                        </a:rPr>
                        <a:t>with second generation: acalabrutinib</a:t>
                      </a:r>
                    </a:p>
                    <a:p>
                      <a:pPr algn="l"/>
                      <a:endParaRPr lang="en-US" sz="1600" dirty="0">
                        <a:latin typeface="News Gothic MT" panose="020B0503020103020203" pitchFamily="34" charset="0"/>
                      </a:endParaRPr>
                    </a:p>
                  </a:txBody>
                  <a:tcPr marL="86798" marR="86798" marT="34291" marB="34291" anchor="ctr"/>
                </a:tc>
                <a:extLst>
                  <a:ext uri="{0D108BD9-81ED-4DB2-BD59-A6C34878D82A}">
                    <a16:rowId xmlns:a16="http://schemas.microsoft.com/office/drawing/2014/main" val="238980987"/>
                  </a:ext>
                </a:extLst>
              </a:tr>
              <a:tr h="1155958">
                <a:tc>
                  <a:txBody>
                    <a:bodyPr/>
                    <a:lstStyle/>
                    <a:p>
                      <a:pPr algn="l"/>
                      <a:r>
                        <a:rPr lang="en-US" sz="1600" dirty="0">
                          <a:latin typeface="News Gothic MT" panose="020B0503020103020203" pitchFamily="34" charset="0"/>
                        </a:rPr>
                        <a:t>Headache</a:t>
                      </a:r>
                    </a:p>
                  </a:txBody>
                  <a:tcPr marL="86798" marR="86798" marT="34291" marB="34291" anchor="ctr"/>
                </a:tc>
                <a:tc>
                  <a:txBody>
                    <a:bodyPr/>
                    <a:lstStyle/>
                    <a:p>
                      <a:pPr marL="0" indent="0" algn="l">
                        <a:buFont typeface="Arial" panose="020B0604020202020204" pitchFamily="34" charset="0"/>
                        <a:buNone/>
                      </a:pPr>
                      <a:r>
                        <a:rPr lang="en-US" sz="1600" dirty="0">
                          <a:latin typeface="News Gothic MT" panose="020B0503020103020203" pitchFamily="34" charset="0"/>
                        </a:rPr>
                        <a:t>Any grade</a:t>
                      </a:r>
                    </a:p>
                    <a:p>
                      <a:pPr marL="285750" indent="-285750" algn="l">
                        <a:buFont typeface="Arial" panose="020B0604020202020204" pitchFamily="34" charset="0"/>
                        <a:buChar char="•"/>
                      </a:pPr>
                      <a:r>
                        <a:rPr lang="en-US" sz="1600" dirty="0">
                          <a:latin typeface="News Gothic MT" panose="020B0503020103020203" pitchFamily="34" charset="0"/>
                        </a:rPr>
                        <a:t>Ibrutinib: 14%</a:t>
                      </a:r>
                    </a:p>
                    <a:p>
                      <a:pPr marL="285750" indent="-285750" algn="l">
                        <a:buFont typeface="Arial" panose="020B0604020202020204" pitchFamily="34" charset="0"/>
                        <a:buChar char="•"/>
                      </a:pPr>
                      <a:r>
                        <a:rPr lang="en-US" sz="1600" dirty="0">
                          <a:latin typeface="News Gothic MT" panose="020B0503020103020203" pitchFamily="34" charset="0"/>
                        </a:rPr>
                        <a:t>Acalabrutinib: 39%</a:t>
                      </a:r>
                    </a:p>
                    <a:p>
                      <a:pPr marL="0" indent="0" algn="l">
                        <a:buFont typeface="Arial" panose="020B0604020202020204" pitchFamily="34" charset="0"/>
                        <a:buNone/>
                      </a:pPr>
                      <a:endParaRPr lang="en-US" sz="1600" dirty="0">
                        <a:latin typeface="News Gothic MT" panose="020B0503020103020203" pitchFamily="34" charset="0"/>
                      </a:endParaRPr>
                    </a:p>
                    <a:p>
                      <a:pPr marL="0" indent="0" algn="l">
                        <a:buFont typeface="Arial" panose="020B0604020202020204" pitchFamily="34" charset="0"/>
                        <a:buNone/>
                      </a:pPr>
                      <a:r>
                        <a:rPr lang="en-US" sz="1600" dirty="0">
                          <a:latin typeface="News Gothic MT" panose="020B0503020103020203" pitchFamily="34" charset="0"/>
                        </a:rPr>
                        <a:t>Grade ≥3</a:t>
                      </a:r>
                    </a:p>
                    <a:p>
                      <a:pPr marL="285750" indent="-285750" algn="l">
                        <a:buFont typeface="Arial" panose="020B0604020202020204" pitchFamily="34" charset="0"/>
                        <a:buChar char="•"/>
                      </a:pPr>
                      <a:r>
                        <a:rPr lang="en-US" sz="1600" dirty="0">
                          <a:latin typeface="News Gothic MT" panose="020B0503020103020203" pitchFamily="34" charset="0"/>
                        </a:rPr>
                        <a:t>Ibrutinib: 1%</a:t>
                      </a:r>
                    </a:p>
                    <a:p>
                      <a:pPr marL="285750" indent="-285750" algn="l">
                        <a:buFont typeface="Arial" panose="020B0604020202020204" pitchFamily="34" charset="0"/>
                        <a:buChar char="•"/>
                      </a:pPr>
                      <a:r>
                        <a:rPr lang="en-US" sz="1600" dirty="0">
                          <a:latin typeface="News Gothic MT" panose="020B0503020103020203" pitchFamily="34" charset="0"/>
                        </a:rPr>
                        <a:t>Acalabrutinib: 1.6%</a:t>
                      </a:r>
                    </a:p>
                  </a:txBody>
                  <a:tcPr marL="86798" marR="86798" marT="34291" marB="34291" anchor="ctr"/>
                </a:tc>
                <a:tc>
                  <a:txBody>
                    <a:bodyPr/>
                    <a:lstStyle/>
                    <a:p>
                      <a:pPr algn="l"/>
                      <a:r>
                        <a:rPr lang="en-US" sz="1600" dirty="0">
                          <a:latin typeface="News Gothic MT" panose="020B0503020103020203" pitchFamily="34" charset="0"/>
                        </a:rPr>
                        <a:t>Unknown</a:t>
                      </a:r>
                    </a:p>
                  </a:txBody>
                  <a:tcPr marL="86798" marR="86798" marT="34291" marB="34291" anchor="ctr"/>
                </a:tc>
                <a:tc>
                  <a:txBody>
                    <a:bodyPr/>
                    <a:lstStyle/>
                    <a:p>
                      <a:pPr marL="285750" indent="-285750" algn="l">
                        <a:buFont typeface="Arial" panose="020B0604020202020204" pitchFamily="34" charset="0"/>
                        <a:buChar char="•"/>
                      </a:pPr>
                      <a:r>
                        <a:rPr lang="en-US" sz="1600" dirty="0">
                          <a:latin typeface="News Gothic MT" panose="020B0503020103020203" pitchFamily="34" charset="0"/>
                        </a:rPr>
                        <a:t>Supportive</a:t>
                      </a:r>
                      <a:r>
                        <a:rPr lang="en-US" sz="1600" baseline="0" dirty="0">
                          <a:latin typeface="News Gothic MT" panose="020B0503020103020203" pitchFamily="34" charset="0"/>
                        </a:rPr>
                        <a:t> care</a:t>
                      </a:r>
                    </a:p>
                    <a:p>
                      <a:pPr marL="285750" indent="-285750" algn="l">
                        <a:buFont typeface="Arial" panose="020B0604020202020204" pitchFamily="34" charset="0"/>
                        <a:buChar char="•"/>
                      </a:pPr>
                      <a:r>
                        <a:rPr lang="en-US" sz="1600" baseline="0" dirty="0">
                          <a:latin typeface="News Gothic MT" panose="020B0503020103020203" pitchFamily="34" charset="0"/>
                        </a:rPr>
                        <a:t>Lifestyle changes</a:t>
                      </a:r>
                      <a:endParaRPr lang="en-US" sz="1600" dirty="0">
                        <a:latin typeface="News Gothic MT" panose="020B0503020103020203" pitchFamily="34" charset="0"/>
                      </a:endParaRPr>
                    </a:p>
                  </a:txBody>
                  <a:tcPr marL="86798" marR="86798" marT="34291" marB="34291" anchor="ctr"/>
                </a:tc>
                <a:tc>
                  <a:txBody>
                    <a:bodyPr/>
                    <a:lstStyle/>
                    <a:p>
                      <a:pPr algn="l"/>
                      <a:r>
                        <a:rPr lang="en-US" sz="1600" dirty="0">
                          <a:latin typeface="News Gothic MT" panose="020B0503020103020203" pitchFamily="34" charset="0"/>
                        </a:rPr>
                        <a:t>Typically transient</a:t>
                      </a:r>
                    </a:p>
                  </a:txBody>
                  <a:tcPr marL="86798" marR="86798" marT="34291" marB="34291" anchor="ctr"/>
                </a:tc>
                <a:extLst>
                  <a:ext uri="{0D108BD9-81ED-4DB2-BD59-A6C34878D82A}">
                    <a16:rowId xmlns:a16="http://schemas.microsoft.com/office/drawing/2014/main" val="2978242193"/>
                  </a:ext>
                </a:extLst>
              </a:tr>
            </a:tbl>
          </a:graphicData>
        </a:graphic>
      </p:graphicFrame>
      <p:sp>
        <p:nvSpPr>
          <p:cNvPr id="2" name="Text Placeholder 1">
            <a:extLst>
              <a:ext uri="{FF2B5EF4-FFF2-40B4-BE49-F238E27FC236}">
                <a16:creationId xmlns:a16="http://schemas.microsoft.com/office/drawing/2014/main" id="{278F5DFE-7416-0A4A-A601-33DD98C472B9}"/>
              </a:ext>
            </a:extLst>
          </p:cNvPr>
          <p:cNvSpPr>
            <a:spLocks noGrp="1"/>
          </p:cNvSpPr>
          <p:nvPr>
            <p:ph type="body" sz="quarter" idx="12"/>
          </p:nvPr>
        </p:nvSpPr>
        <p:spPr>
          <a:xfrm>
            <a:off x="193579" y="6420647"/>
            <a:ext cx="6445675" cy="307777"/>
          </a:xfrm>
        </p:spPr>
        <p:txBody>
          <a:bodyPr/>
          <a:lstStyle/>
          <a:p>
            <a:r>
              <a:rPr lang="en-US" dirty="0"/>
              <a:t>TK = tyrosine kinase; premed = premedication. </a:t>
            </a:r>
          </a:p>
          <a:p>
            <a:r>
              <a:rPr lang="en-US" dirty="0"/>
              <a:t>Calquence</a:t>
            </a:r>
            <a:r>
              <a:rPr lang="en-US" baseline="30000" dirty="0"/>
              <a:t>® </a:t>
            </a:r>
            <a:r>
              <a:rPr lang="en-US" dirty="0"/>
              <a:t>prescribing information, 2019; Imbruvica prescribing information, 2020; Rogers &amp; Khan, 2017.</a:t>
            </a:r>
          </a:p>
        </p:txBody>
      </p:sp>
    </p:spTree>
    <p:extLst>
      <p:ext uri="{BB962C8B-B14F-4D97-AF65-F5344CB8AC3E}">
        <p14:creationId xmlns:p14="http://schemas.microsoft.com/office/powerpoint/2010/main" val="563803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543A56-7555-47EA-865B-2EB635DFE89E}"/>
              </a:ext>
            </a:extLst>
          </p:cNvPr>
          <p:cNvSpPr>
            <a:spLocks noGrp="1"/>
          </p:cNvSpPr>
          <p:nvPr>
            <p:ph type="title"/>
          </p:nvPr>
        </p:nvSpPr>
        <p:spPr/>
        <p:txBody>
          <a:bodyPr>
            <a:noAutofit/>
          </a:bodyPr>
          <a:lstStyle/>
          <a:p>
            <a:r>
              <a:rPr lang="en-US" dirty="0"/>
              <a:t>Unique Adverse Events With BTK Inhibitors (cont.)</a:t>
            </a:r>
          </a:p>
        </p:txBody>
      </p:sp>
      <p:graphicFrame>
        <p:nvGraphicFramePr>
          <p:cNvPr id="4" name="Content Placeholder 3">
            <a:extLst>
              <a:ext uri="{FF2B5EF4-FFF2-40B4-BE49-F238E27FC236}">
                <a16:creationId xmlns:a16="http://schemas.microsoft.com/office/drawing/2014/main" id="{74BA9488-DA85-4AF4-8B6E-322A56B298E2}"/>
              </a:ext>
            </a:extLst>
          </p:cNvPr>
          <p:cNvGraphicFramePr>
            <a:graphicFrameLocks noGrp="1"/>
          </p:cNvGraphicFramePr>
          <p:nvPr>
            <p:ph idx="1"/>
            <p:extLst>
              <p:ext uri="{D42A27DB-BD31-4B8C-83A1-F6EECF244321}">
                <p14:modId xmlns:p14="http://schemas.microsoft.com/office/powerpoint/2010/main" val="3356734965"/>
              </p:ext>
            </p:extLst>
          </p:nvPr>
        </p:nvGraphicFramePr>
        <p:xfrm>
          <a:off x="609600" y="1496291"/>
          <a:ext cx="10971792" cy="3717780"/>
        </p:xfrm>
        <a:graphic>
          <a:graphicData uri="http://schemas.openxmlformats.org/drawingml/2006/table">
            <a:tbl>
              <a:tblPr firstRow="1" bandRow="1">
                <a:tableStyleId>{5C22544A-7EE6-4342-B048-85BDC9FD1C3A}</a:tableStyleId>
              </a:tblPr>
              <a:tblGrid>
                <a:gridCol w="1928878">
                  <a:extLst>
                    <a:ext uri="{9D8B030D-6E8A-4147-A177-3AD203B41FA5}">
                      <a16:colId xmlns:a16="http://schemas.microsoft.com/office/drawing/2014/main" val="3667531291"/>
                    </a:ext>
                  </a:extLst>
                </a:gridCol>
                <a:gridCol w="2585666">
                  <a:extLst>
                    <a:ext uri="{9D8B030D-6E8A-4147-A177-3AD203B41FA5}">
                      <a16:colId xmlns:a16="http://schemas.microsoft.com/office/drawing/2014/main" val="3810854661"/>
                    </a:ext>
                  </a:extLst>
                </a:gridCol>
                <a:gridCol w="2751589">
                  <a:extLst>
                    <a:ext uri="{9D8B030D-6E8A-4147-A177-3AD203B41FA5}">
                      <a16:colId xmlns:a16="http://schemas.microsoft.com/office/drawing/2014/main" val="2409978312"/>
                    </a:ext>
                  </a:extLst>
                </a:gridCol>
                <a:gridCol w="3705659">
                  <a:extLst>
                    <a:ext uri="{9D8B030D-6E8A-4147-A177-3AD203B41FA5}">
                      <a16:colId xmlns:a16="http://schemas.microsoft.com/office/drawing/2014/main" val="1564351836"/>
                    </a:ext>
                  </a:extLst>
                </a:gridCol>
              </a:tblGrid>
              <a:tr h="454184">
                <a:tc>
                  <a:txBody>
                    <a:bodyPr/>
                    <a:lstStyle/>
                    <a:p>
                      <a:r>
                        <a:rPr lang="en-US" sz="1600" dirty="0">
                          <a:latin typeface="News Gothic MT" panose="020B0503020103020203" pitchFamily="34" charset="0"/>
                        </a:rPr>
                        <a:t>Adverse Event</a:t>
                      </a:r>
                    </a:p>
                  </a:txBody>
                  <a:tcPr marL="106856" marR="106856" marT="34291" marB="34291" anchor="ctr"/>
                </a:tc>
                <a:tc>
                  <a:txBody>
                    <a:bodyPr/>
                    <a:lstStyle/>
                    <a:p>
                      <a:pPr algn="ctr"/>
                      <a:r>
                        <a:rPr lang="en-US" sz="1600" dirty="0">
                          <a:latin typeface="News Gothic MT" panose="020B0503020103020203" pitchFamily="34" charset="0"/>
                        </a:rPr>
                        <a:t>Incidence</a:t>
                      </a:r>
                    </a:p>
                  </a:txBody>
                  <a:tcPr marL="106856" marR="106856" marT="34291" marB="34291" anchor="ctr"/>
                </a:tc>
                <a:tc>
                  <a:txBody>
                    <a:bodyPr/>
                    <a:lstStyle/>
                    <a:p>
                      <a:pPr algn="ctr"/>
                      <a:r>
                        <a:rPr lang="en-US" sz="1600" dirty="0">
                          <a:latin typeface="News Gothic MT" panose="020B0503020103020203" pitchFamily="34" charset="0"/>
                        </a:rPr>
                        <a:t>Considerations</a:t>
                      </a:r>
                    </a:p>
                  </a:txBody>
                  <a:tcPr marL="106856" marR="106856" marT="34291" marB="34291" anchor="ctr"/>
                </a:tc>
                <a:tc>
                  <a:txBody>
                    <a:bodyPr/>
                    <a:lstStyle/>
                    <a:p>
                      <a:pPr algn="ctr"/>
                      <a:r>
                        <a:rPr lang="en-US" sz="1600" dirty="0">
                          <a:latin typeface="News Gothic MT" panose="020B0503020103020203" pitchFamily="34" charset="0"/>
                        </a:rPr>
                        <a:t>Issues</a:t>
                      </a:r>
                    </a:p>
                  </a:txBody>
                  <a:tcPr marL="106856" marR="106856" marT="34291" marB="34291" anchor="ctr"/>
                </a:tc>
                <a:extLst>
                  <a:ext uri="{0D108BD9-81ED-4DB2-BD59-A6C34878D82A}">
                    <a16:rowId xmlns:a16="http://schemas.microsoft.com/office/drawing/2014/main" val="3277099049"/>
                  </a:ext>
                </a:extLst>
              </a:tr>
              <a:tr h="1321363">
                <a:tc>
                  <a:txBody>
                    <a:bodyPr/>
                    <a:lstStyle/>
                    <a:p>
                      <a:pPr algn="l"/>
                      <a:r>
                        <a:rPr lang="en-US" sz="1600" dirty="0">
                          <a:latin typeface="News Gothic MT" panose="020B0503020103020203" pitchFamily="34" charset="0"/>
                        </a:rPr>
                        <a:t>Infections</a:t>
                      </a:r>
                    </a:p>
                    <a:p>
                      <a:pPr algn="l"/>
                      <a:r>
                        <a:rPr lang="en-US" sz="1600" dirty="0">
                          <a:latin typeface="News Gothic MT" panose="020B0503020103020203" pitchFamily="34" charset="0"/>
                        </a:rPr>
                        <a:t>(grade ≥3)</a:t>
                      </a:r>
                    </a:p>
                  </a:txBody>
                  <a:tcPr marL="106856" marR="106856" marT="34291" marB="34291" anchor="ctr"/>
                </a:tc>
                <a:tc>
                  <a:txBody>
                    <a:bodyPr/>
                    <a:lstStyle/>
                    <a:p>
                      <a:pPr marL="0" indent="0" algn="l">
                        <a:buFont typeface="Arial" panose="020B0604020202020204" pitchFamily="34" charset="0"/>
                        <a:buNone/>
                      </a:pPr>
                      <a:r>
                        <a:rPr lang="en-US" sz="1600" dirty="0">
                          <a:latin typeface="News Gothic MT" panose="020B0503020103020203" pitchFamily="34" charset="0"/>
                        </a:rPr>
                        <a:t>Ibrutinib: 21%</a:t>
                      </a:r>
                    </a:p>
                    <a:p>
                      <a:pPr marL="0" indent="0" algn="l">
                        <a:buFont typeface="Arial" panose="020B0604020202020204" pitchFamily="34" charset="0"/>
                        <a:buNone/>
                      </a:pPr>
                      <a:r>
                        <a:rPr lang="en-US" sz="1600" dirty="0">
                          <a:latin typeface="News Gothic MT" panose="020B0503020103020203" pitchFamily="34" charset="0"/>
                        </a:rPr>
                        <a:t>Acalabrutinib: 19%</a:t>
                      </a:r>
                    </a:p>
                  </a:txBody>
                  <a:tcPr marL="106856" marR="106856" marT="34291" marB="34291" anchor="ctr"/>
                </a:tc>
                <a:tc>
                  <a:txBody>
                    <a:bodyPr/>
                    <a:lstStyle/>
                    <a:p>
                      <a:pPr algn="l"/>
                      <a:r>
                        <a:rPr lang="en-US" sz="1600" dirty="0">
                          <a:latin typeface="News Gothic MT" panose="020B0503020103020203" pitchFamily="34" charset="0"/>
                        </a:rPr>
                        <a:t>Consider prophylaxis</a:t>
                      </a:r>
                    </a:p>
                  </a:txBody>
                  <a:tcPr marL="106856" marR="106856" marT="34291" marB="34291" anchor="ctr"/>
                </a:tc>
                <a:tc>
                  <a:txBody>
                    <a:bodyPr/>
                    <a:lstStyle/>
                    <a:p>
                      <a:pPr algn="l"/>
                      <a:r>
                        <a:rPr lang="en-US" sz="1600" dirty="0">
                          <a:latin typeface="News Gothic MT" panose="020B0503020103020203" pitchFamily="34" charset="0"/>
                        </a:rPr>
                        <a:t>Cases of progressive multifocal leukoencephalopathy (PML) and pneumocystis jirovecii pneumonia (PJP) have occurred</a:t>
                      </a:r>
                    </a:p>
                  </a:txBody>
                  <a:tcPr marL="106856" marR="106856" marT="34291" marB="34291" anchor="ctr"/>
                </a:tc>
                <a:extLst>
                  <a:ext uri="{0D108BD9-81ED-4DB2-BD59-A6C34878D82A}">
                    <a16:rowId xmlns:a16="http://schemas.microsoft.com/office/drawing/2014/main" val="294310102"/>
                  </a:ext>
                </a:extLst>
              </a:tr>
              <a:tr h="1119903">
                <a:tc>
                  <a:txBody>
                    <a:bodyPr/>
                    <a:lstStyle/>
                    <a:p>
                      <a:pPr algn="l"/>
                      <a:r>
                        <a:rPr lang="en-US" sz="1600" dirty="0">
                          <a:latin typeface="News Gothic MT" panose="020B0503020103020203" pitchFamily="34" charset="0"/>
                        </a:rPr>
                        <a:t>Second malignancies</a:t>
                      </a:r>
                    </a:p>
                  </a:txBody>
                  <a:tcPr marL="106856" marR="106856" marT="34291" marB="34291" anchor="ctr"/>
                </a:tc>
                <a:tc>
                  <a:txBody>
                    <a:bodyPr/>
                    <a:lstStyle/>
                    <a:p>
                      <a:pPr algn="l"/>
                      <a:r>
                        <a:rPr lang="en-US" sz="1600" dirty="0">
                          <a:latin typeface="News Gothic MT" panose="020B0503020103020203" pitchFamily="34" charset="0"/>
                        </a:rPr>
                        <a:t>Ibrutinib: 10%</a:t>
                      </a:r>
                    </a:p>
                    <a:p>
                      <a:pPr algn="l"/>
                      <a:r>
                        <a:rPr lang="en-US" sz="1600" dirty="0">
                          <a:latin typeface="News Gothic MT" panose="020B0503020103020203" pitchFamily="34" charset="0"/>
                        </a:rPr>
                        <a:t>Acalabrutinib: 12%</a:t>
                      </a:r>
                    </a:p>
                  </a:txBody>
                  <a:tcPr marL="106856" marR="106856" marT="34291" marB="34291" anchor="ctr"/>
                </a:tc>
                <a:tc>
                  <a:txBody>
                    <a:bodyPr/>
                    <a:lstStyle/>
                    <a:p>
                      <a:pPr algn="l"/>
                      <a:r>
                        <a:rPr lang="en-US" sz="1600" dirty="0">
                          <a:latin typeface="News Gothic MT" panose="020B0503020103020203" pitchFamily="34" charset="0"/>
                        </a:rPr>
                        <a:t>Advise protection from sun exposure</a:t>
                      </a:r>
                    </a:p>
                  </a:txBody>
                  <a:tcPr marL="106856" marR="106856" marT="34291" marB="34291" anchor="ctr"/>
                </a:tc>
                <a:tc>
                  <a:txBody>
                    <a:bodyPr/>
                    <a:lstStyle/>
                    <a:p>
                      <a:pPr algn="l"/>
                      <a:r>
                        <a:rPr lang="en-US" sz="1600" dirty="0">
                          <a:latin typeface="News Gothic MT" panose="020B0503020103020203" pitchFamily="34" charset="0"/>
                        </a:rPr>
                        <a:t>Most common site of second malignancy was skin cancer: </a:t>
                      </a:r>
                    </a:p>
                    <a:p>
                      <a:pPr algn="l"/>
                      <a:r>
                        <a:rPr lang="en-US" sz="1600" dirty="0">
                          <a:latin typeface="News Gothic MT" panose="020B0503020103020203" pitchFamily="34" charset="0"/>
                        </a:rPr>
                        <a:t>6% with ibrutinib, 7% with acalabrutinib</a:t>
                      </a:r>
                    </a:p>
                  </a:txBody>
                  <a:tcPr marL="106856" marR="106856" marT="34291" marB="34291" anchor="ctr"/>
                </a:tc>
                <a:extLst>
                  <a:ext uri="{0D108BD9-81ED-4DB2-BD59-A6C34878D82A}">
                    <a16:rowId xmlns:a16="http://schemas.microsoft.com/office/drawing/2014/main" val="3368696961"/>
                  </a:ext>
                </a:extLst>
              </a:tr>
              <a:tr h="822330">
                <a:tc>
                  <a:txBody>
                    <a:bodyPr/>
                    <a:lstStyle/>
                    <a:p>
                      <a:pPr algn="l"/>
                      <a:r>
                        <a:rPr lang="en-US" sz="1600" dirty="0">
                          <a:latin typeface="News Gothic MT" panose="020B0503020103020203" pitchFamily="34" charset="0"/>
                        </a:rPr>
                        <a:t>Hypertension</a:t>
                      </a:r>
                    </a:p>
                  </a:txBody>
                  <a:tcPr marL="106856" marR="106856" marT="34291" marB="34291" anchor="ctr"/>
                </a:tc>
                <a:tc>
                  <a:txBody>
                    <a:bodyPr/>
                    <a:lstStyle/>
                    <a:p>
                      <a:pPr algn="l"/>
                      <a:r>
                        <a:rPr lang="en-US" sz="1600" dirty="0">
                          <a:latin typeface="News Gothic MT" panose="020B0503020103020203" pitchFamily="34" charset="0"/>
                        </a:rPr>
                        <a:t>Ibrutinib: 19%</a:t>
                      </a:r>
                    </a:p>
                    <a:p>
                      <a:pPr algn="l"/>
                      <a:r>
                        <a:rPr lang="en-US" sz="1600" dirty="0">
                          <a:latin typeface="News Gothic MT" panose="020B0503020103020203" pitchFamily="34" charset="0"/>
                        </a:rPr>
                        <a:t>Acalabrutinib: 3%</a:t>
                      </a:r>
                    </a:p>
                  </a:txBody>
                  <a:tcPr marL="106856" marR="106856" marT="34291" marB="34291" anchor="ctr"/>
                </a:tc>
                <a:tc>
                  <a:txBody>
                    <a:bodyPr/>
                    <a:lstStyle/>
                    <a:p>
                      <a:pPr algn="l"/>
                      <a:r>
                        <a:rPr lang="en-US" sz="1600" dirty="0">
                          <a:latin typeface="News Gothic MT" panose="020B0503020103020203" pitchFamily="34" charset="0"/>
                        </a:rPr>
                        <a:t>Monitor for new/uncontrolled hypertension</a:t>
                      </a:r>
                    </a:p>
                  </a:txBody>
                  <a:tcPr marL="106856" marR="106856" marT="34291" marB="34291" anchor="ctr"/>
                </a:tc>
                <a:tc>
                  <a:txBody>
                    <a:bodyPr/>
                    <a:lstStyle/>
                    <a:p>
                      <a:pPr algn="l"/>
                      <a:r>
                        <a:rPr lang="en-US" sz="1600" dirty="0">
                          <a:latin typeface="News Gothic MT" panose="020B0503020103020203" pitchFamily="34" charset="0"/>
                        </a:rPr>
                        <a:t>Initiate antihypertensives as needed</a:t>
                      </a:r>
                    </a:p>
                  </a:txBody>
                  <a:tcPr marL="106856" marR="106856" marT="34291" marB="34291" anchor="ctr"/>
                </a:tc>
                <a:extLst>
                  <a:ext uri="{0D108BD9-81ED-4DB2-BD59-A6C34878D82A}">
                    <a16:rowId xmlns:a16="http://schemas.microsoft.com/office/drawing/2014/main" val="1266364"/>
                  </a:ext>
                </a:extLst>
              </a:tr>
            </a:tbl>
          </a:graphicData>
        </a:graphic>
      </p:graphicFrame>
      <p:sp>
        <p:nvSpPr>
          <p:cNvPr id="2" name="Text Placeholder 1">
            <a:extLst>
              <a:ext uri="{FF2B5EF4-FFF2-40B4-BE49-F238E27FC236}">
                <a16:creationId xmlns:a16="http://schemas.microsoft.com/office/drawing/2014/main" id="{3BD1936B-ACAE-EA4D-9231-E23D95FA0337}"/>
              </a:ext>
            </a:extLst>
          </p:cNvPr>
          <p:cNvSpPr>
            <a:spLocks noGrp="1"/>
          </p:cNvSpPr>
          <p:nvPr>
            <p:ph type="body" sz="quarter" idx="12"/>
          </p:nvPr>
        </p:nvSpPr>
        <p:spPr>
          <a:xfrm>
            <a:off x="193579" y="6420647"/>
            <a:ext cx="6445675" cy="307777"/>
          </a:xfrm>
        </p:spPr>
        <p:txBody>
          <a:bodyPr/>
          <a:lstStyle/>
          <a:p>
            <a:r>
              <a:rPr lang="en-US" dirty="0"/>
              <a:t>NR = not reported. </a:t>
            </a:r>
          </a:p>
          <a:p>
            <a:r>
              <a:rPr lang="en-US" dirty="0"/>
              <a:t>Calquence</a:t>
            </a:r>
            <a:r>
              <a:rPr lang="en-US" baseline="30000" dirty="0"/>
              <a:t>® </a:t>
            </a:r>
            <a:r>
              <a:rPr lang="en-US" dirty="0"/>
              <a:t>prescribing information, 2019; Imbruvica prescribing information, 2020; Rogers &amp; Khan, 2017.</a:t>
            </a:r>
          </a:p>
        </p:txBody>
      </p:sp>
    </p:spTree>
    <p:extLst>
      <p:ext uri="{BB962C8B-B14F-4D97-AF65-F5344CB8AC3E}">
        <p14:creationId xmlns:p14="http://schemas.microsoft.com/office/powerpoint/2010/main" val="1838824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2417386" y="1327746"/>
            <a:ext cx="7098539" cy="4399903"/>
            <a:chOff x="755413" y="1348992"/>
            <a:chExt cx="7633174" cy="4698664"/>
          </a:xfrm>
        </p:grpSpPr>
        <p:grpSp>
          <p:nvGrpSpPr>
            <p:cNvPr id="62" name="Group 61"/>
            <p:cNvGrpSpPr/>
            <p:nvPr/>
          </p:nvGrpSpPr>
          <p:grpSpPr>
            <a:xfrm>
              <a:off x="755413" y="1363667"/>
              <a:ext cx="7633174" cy="4667885"/>
              <a:chOff x="755413" y="1363667"/>
              <a:chExt cx="7633174" cy="4667885"/>
            </a:xfrm>
          </p:grpSpPr>
          <p:pic>
            <p:nvPicPr>
              <p:cNvPr id="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13" y="1363667"/>
                <a:ext cx="7633174" cy="4667885"/>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6" name="Rectangle 75"/>
              <p:cNvSpPr/>
              <p:nvPr/>
            </p:nvSpPr>
            <p:spPr>
              <a:xfrm>
                <a:off x="4700900" y="2364863"/>
                <a:ext cx="1184817" cy="108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2">
                  <a:defRPr/>
                </a:pPr>
                <a:r>
                  <a:rPr lang="en-US" sz="675" b="1" dirty="0">
                    <a:solidFill>
                      <a:srgbClr val="FF0000"/>
                    </a:solidFill>
                    <a:latin typeface="News Gothic MT" panose="020B0503020103020203" pitchFamily="34" charset="0"/>
                  </a:rPr>
                  <a:t>Acalabrutinib</a:t>
                </a:r>
              </a:p>
            </p:txBody>
          </p:sp>
          <p:sp>
            <p:nvSpPr>
              <p:cNvPr id="77" name="Rectangle 76"/>
              <p:cNvSpPr/>
              <p:nvPr/>
            </p:nvSpPr>
            <p:spPr>
              <a:xfrm>
                <a:off x="6242433" y="5610911"/>
                <a:ext cx="1769423" cy="273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2">
                  <a:defRPr/>
                </a:pPr>
                <a:r>
                  <a:rPr lang="en-US" sz="751" b="1" dirty="0">
                    <a:solidFill>
                      <a:srgbClr val="FF3300"/>
                    </a:solidFill>
                    <a:latin typeface="News Gothic MT" panose="020B0503020103020203" pitchFamily="34" charset="0"/>
                  </a:rPr>
                  <a:t>Venetoclax, ABT-737, obatoclax, oblimersen</a:t>
                </a:r>
              </a:p>
            </p:txBody>
          </p:sp>
          <p:pic>
            <p:nvPicPr>
              <p:cNvPr id="7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796" t="24260" r="6748" b="66056"/>
              <a:stretch/>
            </p:blipFill>
            <p:spPr bwMode="auto">
              <a:xfrm>
                <a:off x="6186562" y="2497352"/>
                <a:ext cx="1027074" cy="451992"/>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796" t="24260" r="6748" b="66056"/>
              <a:stretch/>
            </p:blipFill>
            <p:spPr bwMode="auto">
              <a:xfrm>
                <a:off x="4811077" y="2496418"/>
                <a:ext cx="1027074" cy="451992"/>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796" t="24260" r="6748" b="66056"/>
              <a:stretch/>
            </p:blipFill>
            <p:spPr bwMode="auto">
              <a:xfrm>
                <a:off x="4119023" y="2496418"/>
                <a:ext cx="1027074" cy="451992"/>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2" name="Rectangle 81"/>
              <p:cNvSpPr/>
              <p:nvPr/>
            </p:nvSpPr>
            <p:spPr>
              <a:xfrm>
                <a:off x="4387587" y="1686301"/>
                <a:ext cx="3170894" cy="8137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83" name="Rectangle 82"/>
              <p:cNvSpPr/>
              <p:nvPr/>
            </p:nvSpPr>
            <p:spPr>
              <a:xfrm>
                <a:off x="6426409" y="5307535"/>
                <a:ext cx="1652189" cy="69995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84" name="Rectangle 83"/>
              <p:cNvSpPr/>
              <p:nvPr/>
            </p:nvSpPr>
            <p:spPr>
              <a:xfrm>
                <a:off x="1451295" y="3973981"/>
                <a:ext cx="926029" cy="5644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85" name="Rectangle 84"/>
              <p:cNvSpPr/>
              <p:nvPr/>
            </p:nvSpPr>
            <p:spPr>
              <a:xfrm>
                <a:off x="5158130" y="3616992"/>
                <a:ext cx="680022" cy="1415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86" name="Rectangle 85"/>
              <p:cNvSpPr/>
              <p:nvPr/>
            </p:nvSpPr>
            <p:spPr>
              <a:xfrm>
                <a:off x="6326760" y="2961262"/>
                <a:ext cx="291045" cy="1415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87" name="Rectangle 86"/>
              <p:cNvSpPr/>
              <p:nvPr/>
            </p:nvSpPr>
            <p:spPr>
              <a:xfrm>
                <a:off x="5498140" y="3548544"/>
                <a:ext cx="291045" cy="5167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88" name="Rectangle 87"/>
              <p:cNvSpPr/>
              <p:nvPr/>
            </p:nvSpPr>
            <p:spPr>
              <a:xfrm>
                <a:off x="5498140" y="4609253"/>
                <a:ext cx="672982" cy="3268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89" name="Rectangle 88"/>
              <p:cNvSpPr/>
              <p:nvPr/>
            </p:nvSpPr>
            <p:spPr>
              <a:xfrm rot="1426547">
                <a:off x="5024853" y="4280591"/>
                <a:ext cx="672982" cy="2814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90" name="Rectangle 89"/>
              <p:cNvSpPr/>
              <p:nvPr/>
            </p:nvSpPr>
            <p:spPr>
              <a:xfrm rot="1426547" flipH="1">
                <a:off x="4977684" y="4325968"/>
                <a:ext cx="45719" cy="2814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91" name="Rectangle 90"/>
              <p:cNvSpPr/>
              <p:nvPr/>
            </p:nvSpPr>
            <p:spPr>
              <a:xfrm>
                <a:off x="3192566" y="3836485"/>
                <a:ext cx="683148" cy="3623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92" name="Rectangle 91"/>
              <p:cNvSpPr/>
              <p:nvPr/>
            </p:nvSpPr>
            <p:spPr>
              <a:xfrm rot="18811614">
                <a:off x="3976891" y="3672160"/>
                <a:ext cx="45719" cy="3623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93" name="Rectangle 92"/>
              <p:cNvSpPr/>
              <p:nvPr/>
            </p:nvSpPr>
            <p:spPr>
              <a:xfrm>
                <a:off x="3842592" y="3689270"/>
                <a:ext cx="61801" cy="1472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sp>
            <p:nvSpPr>
              <p:cNvPr id="94" name="Rectangle 93"/>
              <p:cNvSpPr/>
              <p:nvPr/>
            </p:nvSpPr>
            <p:spPr>
              <a:xfrm rot="18811614">
                <a:off x="4593550" y="2921062"/>
                <a:ext cx="45719" cy="2607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342882">
                  <a:defRPr/>
                </a:pPr>
                <a:endParaRPr lang="en-US" sz="1051" dirty="0">
                  <a:solidFill>
                    <a:prstClr val="black"/>
                  </a:solidFill>
                  <a:latin typeface="News Gothic MT" panose="020B0503020103020203" pitchFamily="34" charset="0"/>
                </a:endParaRPr>
              </a:p>
            </p:txBody>
          </p:sp>
        </p:grpSp>
        <p:grpSp>
          <p:nvGrpSpPr>
            <p:cNvPr id="63" name="Group 62"/>
            <p:cNvGrpSpPr/>
            <p:nvPr/>
          </p:nvGrpSpPr>
          <p:grpSpPr>
            <a:xfrm rot="18846598">
              <a:off x="4392034" y="2405441"/>
              <a:ext cx="1054937" cy="411724"/>
              <a:chOff x="738635" y="4772672"/>
              <a:chExt cx="728039" cy="411724"/>
            </a:xfrm>
          </p:grpSpPr>
          <p:cxnSp>
            <p:nvCxnSpPr>
              <p:cNvPr id="73" name="Straight Connector 72"/>
              <p:cNvCxnSpPr/>
              <p:nvPr/>
            </p:nvCxnSpPr>
            <p:spPr>
              <a:xfrm>
                <a:off x="738635" y="4772672"/>
                <a:ext cx="1" cy="411724"/>
              </a:xfrm>
              <a:prstGeom prst="line">
                <a:avLst/>
              </a:prstGeom>
              <a:ln w="38100">
                <a:solidFill>
                  <a:srgbClr val="ED7D31"/>
                </a:solidFill>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flipH="1">
                <a:off x="747024" y="4978534"/>
                <a:ext cx="719650" cy="0"/>
              </a:xfrm>
              <a:prstGeom prst="line">
                <a:avLst/>
              </a:prstGeom>
              <a:ln w="38100">
                <a:solidFill>
                  <a:srgbClr val="ED7D31"/>
                </a:solidFill>
              </a:ln>
            </p:spPr>
            <p:style>
              <a:lnRef idx="1">
                <a:schemeClr val="dk1"/>
              </a:lnRef>
              <a:fillRef idx="0">
                <a:schemeClr val="dk1"/>
              </a:fillRef>
              <a:effectRef idx="0">
                <a:schemeClr val="dk1"/>
              </a:effectRef>
              <a:fontRef idx="minor">
                <a:schemeClr val="tx1"/>
              </a:fontRef>
            </p:style>
          </p:cxnSp>
        </p:grpSp>
        <p:grpSp>
          <p:nvGrpSpPr>
            <p:cNvPr id="64" name="Group 63"/>
            <p:cNvGrpSpPr/>
            <p:nvPr/>
          </p:nvGrpSpPr>
          <p:grpSpPr>
            <a:xfrm rot="18846598">
              <a:off x="5328495" y="2288094"/>
              <a:ext cx="1054937" cy="411724"/>
              <a:chOff x="738635" y="4772672"/>
              <a:chExt cx="728039" cy="411724"/>
            </a:xfrm>
          </p:grpSpPr>
          <p:cxnSp>
            <p:nvCxnSpPr>
              <p:cNvPr id="71" name="Straight Connector 70"/>
              <p:cNvCxnSpPr/>
              <p:nvPr/>
            </p:nvCxnSpPr>
            <p:spPr>
              <a:xfrm>
                <a:off x="738635" y="4772672"/>
                <a:ext cx="1" cy="411724"/>
              </a:xfrm>
              <a:prstGeom prst="line">
                <a:avLst/>
              </a:prstGeom>
              <a:ln w="38100">
                <a:solidFill>
                  <a:srgbClr val="ED7D31"/>
                </a:solidFill>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H="1">
                <a:off x="747024" y="4978534"/>
                <a:ext cx="719650" cy="0"/>
              </a:xfrm>
              <a:prstGeom prst="line">
                <a:avLst/>
              </a:prstGeom>
              <a:ln w="38100">
                <a:solidFill>
                  <a:srgbClr val="ED7D31"/>
                </a:solidFill>
              </a:ln>
            </p:spPr>
            <p:style>
              <a:lnRef idx="1">
                <a:schemeClr val="dk1"/>
              </a:lnRef>
              <a:fillRef idx="0">
                <a:schemeClr val="dk1"/>
              </a:fillRef>
              <a:effectRef idx="0">
                <a:schemeClr val="dk1"/>
              </a:effectRef>
              <a:fontRef idx="minor">
                <a:schemeClr val="tx1"/>
              </a:fontRef>
            </p:style>
          </p:cxnSp>
        </p:grpSp>
        <p:grpSp>
          <p:nvGrpSpPr>
            <p:cNvPr id="65" name="Group 64"/>
            <p:cNvGrpSpPr/>
            <p:nvPr/>
          </p:nvGrpSpPr>
          <p:grpSpPr>
            <a:xfrm rot="5400000">
              <a:off x="7171075" y="5328875"/>
              <a:ext cx="356333" cy="411724"/>
              <a:chOff x="738635" y="4772672"/>
              <a:chExt cx="728039" cy="411724"/>
            </a:xfrm>
          </p:grpSpPr>
          <p:cxnSp>
            <p:nvCxnSpPr>
              <p:cNvPr id="69" name="Straight Connector 68"/>
              <p:cNvCxnSpPr/>
              <p:nvPr/>
            </p:nvCxnSpPr>
            <p:spPr>
              <a:xfrm>
                <a:off x="738635" y="4772672"/>
                <a:ext cx="1" cy="411724"/>
              </a:xfrm>
              <a:prstGeom prst="line">
                <a:avLst/>
              </a:prstGeom>
              <a:ln w="38100">
                <a:solidFill>
                  <a:srgbClr val="ED7D31"/>
                </a:solidFill>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a:off x="747024" y="4978534"/>
                <a:ext cx="719650" cy="0"/>
              </a:xfrm>
              <a:prstGeom prst="line">
                <a:avLst/>
              </a:prstGeom>
              <a:ln w="38100">
                <a:solidFill>
                  <a:srgbClr val="ED7D31"/>
                </a:solidFill>
              </a:ln>
            </p:spPr>
            <p:style>
              <a:lnRef idx="1">
                <a:schemeClr val="dk1"/>
              </a:lnRef>
              <a:fillRef idx="0">
                <a:schemeClr val="dk1"/>
              </a:fillRef>
              <a:effectRef idx="0">
                <a:schemeClr val="dk1"/>
              </a:effectRef>
              <a:fontRef idx="minor">
                <a:schemeClr val="tx1"/>
              </a:fontRef>
            </p:style>
          </p:cxnSp>
        </p:grpSp>
        <p:sp>
          <p:nvSpPr>
            <p:cNvPr id="66" name="TextBox 65"/>
            <p:cNvSpPr txBox="1"/>
            <p:nvPr/>
          </p:nvSpPr>
          <p:spPr>
            <a:xfrm>
              <a:off x="4600089" y="1638540"/>
              <a:ext cx="1617209" cy="571894"/>
            </a:xfrm>
            <a:prstGeom prst="rect">
              <a:avLst/>
            </a:prstGeom>
            <a:noFill/>
          </p:spPr>
          <p:txBody>
            <a:bodyPr wrap="none" rtlCol="0">
              <a:spAutoFit/>
            </a:bodyPr>
            <a:lstStyle/>
            <a:p>
              <a:pPr algn="ctr" defTabSz="342882">
                <a:lnSpc>
                  <a:spcPct val="90000"/>
                </a:lnSpc>
                <a:defRPr/>
              </a:pPr>
              <a:r>
                <a:rPr lang="en-US" sz="1600" b="1" dirty="0">
                  <a:solidFill>
                    <a:prstClr val="black"/>
                  </a:solidFill>
                  <a:latin typeface="News Gothic MT" panose="020B0503020103020203" pitchFamily="34" charset="0"/>
                </a:rPr>
                <a:t>Ibrutinib</a:t>
              </a:r>
            </a:p>
            <a:p>
              <a:pPr algn="ctr" defTabSz="342882">
                <a:lnSpc>
                  <a:spcPct val="90000"/>
                </a:lnSpc>
                <a:defRPr/>
              </a:pPr>
              <a:r>
                <a:rPr lang="en-US" sz="1600" b="1" dirty="0">
                  <a:solidFill>
                    <a:prstClr val="black"/>
                  </a:solidFill>
                  <a:latin typeface="News Gothic MT" panose="020B0503020103020203" pitchFamily="34" charset="0"/>
                </a:rPr>
                <a:t>Acalabrutinib</a:t>
              </a:r>
            </a:p>
          </p:txBody>
        </p:sp>
        <p:sp>
          <p:nvSpPr>
            <p:cNvPr id="67" name="TextBox 66"/>
            <p:cNvSpPr txBox="1"/>
            <p:nvPr/>
          </p:nvSpPr>
          <p:spPr>
            <a:xfrm>
              <a:off x="6171752" y="1348992"/>
              <a:ext cx="1310384" cy="808540"/>
            </a:xfrm>
            <a:prstGeom prst="rect">
              <a:avLst/>
            </a:prstGeom>
            <a:noFill/>
          </p:spPr>
          <p:txBody>
            <a:bodyPr wrap="none" rtlCol="0">
              <a:spAutoFit/>
            </a:bodyPr>
            <a:lstStyle/>
            <a:p>
              <a:pPr algn="ctr" defTabSz="342882">
                <a:lnSpc>
                  <a:spcPct val="90000"/>
                </a:lnSpc>
                <a:defRPr/>
              </a:pPr>
              <a:r>
                <a:rPr lang="en-US" sz="1600" b="1" dirty="0">
                  <a:solidFill>
                    <a:prstClr val="black"/>
                  </a:solidFill>
                  <a:latin typeface="News Gothic MT" panose="020B0503020103020203" pitchFamily="34" charset="0"/>
                </a:rPr>
                <a:t>Idelalisib</a:t>
              </a:r>
            </a:p>
            <a:p>
              <a:pPr algn="ctr" defTabSz="342882">
                <a:lnSpc>
                  <a:spcPct val="90000"/>
                </a:lnSpc>
                <a:defRPr/>
              </a:pPr>
              <a:r>
                <a:rPr lang="en-US" sz="1600" b="1" dirty="0">
                  <a:solidFill>
                    <a:prstClr val="black"/>
                  </a:solidFill>
                  <a:latin typeface="News Gothic MT" panose="020B0503020103020203" pitchFamily="34" charset="0"/>
                </a:rPr>
                <a:t>Duvelisib</a:t>
              </a:r>
            </a:p>
            <a:p>
              <a:pPr algn="ctr" defTabSz="342882">
                <a:lnSpc>
                  <a:spcPct val="90000"/>
                </a:lnSpc>
                <a:defRPr/>
              </a:pPr>
              <a:r>
                <a:rPr lang="en-US" sz="1600" b="1" dirty="0">
                  <a:solidFill>
                    <a:prstClr val="black"/>
                  </a:solidFill>
                  <a:latin typeface="News Gothic MT" panose="020B0503020103020203" pitchFamily="34" charset="0"/>
                </a:rPr>
                <a:t>Copanlisib</a:t>
              </a:r>
            </a:p>
          </p:txBody>
        </p:sp>
        <p:sp>
          <p:nvSpPr>
            <p:cNvPr id="68" name="TextBox 67"/>
            <p:cNvSpPr txBox="1"/>
            <p:nvPr/>
          </p:nvSpPr>
          <p:spPr>
            <a:xfrm>
              <a:off x="6674790" y="5686114"/>
              <a:ext cx="1337066" cy="361542"/>
            </a:xfrm>
            <a:prstGeom prst="rect">
              <a:avLst/>
            </a:prstGeom>
            <a:noFill/>
          </p:spPr>
          <p:txBody>
            <a:bodyPr wrap="none" rtlCol="0">
              <a:spAutoFit/>
            </a:bodyPr>
            <a:lstStyle/>
            <a:p>
              <a:pPr algn="ctr" defTabSz="342882">
                <a:defRPr/>
              </a:pPr>
              <a:r>
                <a:rPr lang="en-US" sz="1600" b="1" dirty="0">
                  <a:solidFill>
                    <a:prstClr val="black"/>
                  </a:solidFill>
                  <a:latin typeface="News Gothic MT" panose="020B0503020103020203" pitchFamily="34" charset="0"/>
                </a:rPr>
                <a:t>Venetoclax</a:t>
              </a:r>
            </a:p>
          </p:txBody>
        </p:sp>
      </p:grpSp>
      <p:sp>
        <p:nvSpPr>
          <p:cNvPr id="7" name="Title 6">
            <a:extLst>
              <a:ext uri="{FF2B5EF4-FFF2-40B4-BE49-F238E27FC236}">
                <a16:creationId xmlns:a16="http://schemas.microsoft.com/office/drawing/2014/main" id="{627ABEAF-E282-0945-A151-4A7057F59D87}"/>
              </a:ext>
            </a:extLst>
          </p:cNvPr>
          <p:cNvSpPr>
            <a:spLocks noGrp="1"/>
          </p:cNvSpPr>
          <p:nvPr>
            <p:ph type="title"/>
          </p:nvPr>
        </p:nvSpPr>
        <p:spPr/>
        <p:txBody>
          <a:bodyPr/>
          <a:lstStyle/>
          <a:p>
            <a:r>
              <a:rPr lang="en-US" dirty="0"/>
              <a:t>Pathways of Current Novel Agents</a:t>
            </a:r>
          </a:p>
        </p:txBody>
      </p:sp>
      <p:sp>
        <p:nvSpPr>
          <p:cNvPr id="9" name="Text Placeholder 8">
            <a:extLst>
              <a:ext uri="{FF2B5EF4-FFF2-40B4-BE49-F238E27FC236}">
                <a16:creationId xmlns:a16="http://schemas.microsoft.com/office/drawing/2014/main" id="{81BE49FB-031A-784C-94D3-49E096412C2D}"/>
              </a:ext>
            </a:extLst>
          </p:cNvPr>
          <p:cNvSpPr>
            <a:spLocks noGrp="1"/>
          </p:cNvSpPr>
          <p:nvPr>
            <p:ph type="body" sz="quarter" idx="12"/>
          </p:nvPr>
        </p:nvSpPr>
        <p:spPr>
          <a:xfrm>
            <a:off x="193579" y="6575082"/>
            <a:ext cx="825547" cy="153888"/>
          </a:xfrm>
        </p:spPr>
        <p:txBody>
          <a:bodyPr/>
          <a:lstStyle/>
          <a:p>
            <a:r>
              <a:rPr lang="en-US" dirty="0"/>
              <a:t>Hallek, 2013. </a:t>
            </a:r>
          </a:p>
        </p:txBody>
      </p:sp>
    </p:spTree>
    <p:extLst>
      <p:ext uri="{BB962C8B-B14F-4D97-AF65-F5344CB8AC3E}">
        <p14:creationId xmlns:p14="http://schemas.microsoft.com/office/powerpoint/2010/main" val="3205098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72163" y="2371682"/>
            <a:ext cx="6445364" cy="3628568"/>
            <a:chOff x="1273393" y="1137649"/>
            <a:chExt cx="6597217" cy="3269373"/>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2108"/>
            <a:stretch/>
          </p:blipFill>
          <p:spPr>
            <a:xfrm>
              <a:off x="2191708" y="1137649"/>
              <a:ext cx="4760583" cy="2031944"/>
            </a:xfrm>
            <a:prstGeom prst="rect">
              <a:avLst/>
            </a:prstGeom>
          </p:spPr>
        </p:pic>
        <p:grpSp>
          <p:nvGrpSpPr>
            <p:cNvPr id="34833" name="Group 34832"/>
            <p:cNvGrpSpPr/>
            <p:nvPr/>
          </p:nvGrpSpPr>
          <p:grpSpPr>
            <a:xfrm>
              <a:off x="1273393" y="1650590"/>
              <a:ext cx="6597217" cy="2756432"/>
              <a:chOff x="245013" y="1791382"/>
              <a:chExt cx="11728386" cy="4900324"/>
            </a:xfrm>
          </p:grpSpPr>
          <p:grpSp>
            <p:nvGrpSpPr>
              <p:cNvPr id="4" name="Group 3"/>
              <p:cNvGrpSpPr/>
              <p:nvPr/>
            </p:nvGrpSpPr>
            <p:grpSpPr>
              <a:xfrm>
                <a:off x="245013" y="1791382"/>
                <a:ext cx="1917936" cy="4900324"/>
                <a:chOff x="245013" y="1708578"/>
                <a:chExt cx="1917936" cy="4900324"/>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196" y="1708578"/>
                  <a:ext cx="1207573" cy="4124567"/>
                </a:xfrm>
                <a:prstGeom prst="rect">
                  <a:avLst/>
                </a:prstGeom>
              </p:spPr>
            </p:pic>
            <p:sp>
              <p:nvSpPr>
                <p:cNvPr id="10" name="Rectangle 9"/>
                <p:cNvSpPr/>
                <p:nvPr/>
              </p:nvSpPr>
              <p:spPr>
                <a:xfrm>
                  <a:off x="245013" y="5843819"/>
                  <a:ext cx="1917936" cy="765083"/>
                </a:xfrm>
                <a:prstGeom prst="rect">
                  <a:avLst/>
                </a:prstGeom>
              </p:spPr>
              <p:txBody>
                <a:bodyPr wrap="none">
                  <a:spAutoFit/>
                </a:bodyPr>
                <a:lstStyle/>
                <a:p>
                  <a:r>
                    <a:rPr lang="en-US" sz="1800" dirty="0">
                      <a:solidFill>
                        <a:srgbClr val="123054"/>
                      </a:solidFill>
                      <a:latin typeface="News Gothic MT" panose="020B0503020103020203" pitchFamily="34" charset="0"/>
                      <a:cs typeface="Arial" panose="020B0604020202020204" pitchFamily="34" charset="0"/>
                    </a:rPr>
                    <a:t>Patient</a:t>
                  </a:r>
                  <a:endParaRPr lang="en-US" sz="1800" dirty="0">
                    <a:latin typeface="News Gothic MT" panose="020B0503020103020203" pitchFamily="34" charset="0"/>
                  </a:endParaRPr>
                </a:p>
              </p:txBody>
            </p:sp>
          </p:grpSp>
          <p:grpSp>
            <p:nvGrpSpPr>
              <p:cNvPr id="3" name="Group 2"/>
              <p:cNvGrpSpPr/>
              <p:nvPr/>
            </p:nvGrpSpPr>
            <p:grpSpPr>
              <a:xfrm>
                <a:off x="10055463" y="1791382"/>
                <a:ext cx="1917936" cy="4900324"/>
                <a:chOff x="10055463" y="1708578"/>
                <a:chExt cx="1917936" cy="4900324"/>
              </a:xfrm>
            </p:grpSpPr>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10646" y="1708578"/>
                  <a:ext cx="1207573" cy="4124567"/>
                </a:xfrm>
                <a:prstGeom prst="rect">
                  <a:avLst/>
                </a:prstGeom>
              </p:spPr>
            </p:pic>
            <p:sp>
              <p:nvSpPr>
                <p:cNvPr id="16" name="Rectangle 15"/>
                <p:cNvSpPr/>
                <p:nvPr/>
              </p:nvSpPr>
              <p:spPr>
                <a:xfrm>
                  <a:off x="10055463" y="5843819"/>
                  <a:ext cx="1917936" cy="765083"/>
                </a:xfrm>
                <a:prstGeom prst="rect">
                  <a:avLst/>
                </a:prstGeom>
              </p:spPr>
              <p:txBody>
                <a:bodyPr wrap="none">
                  <a:spAutoFit/>
                </a:bodyPr>
                <a:lstStyle/>
                <a:p>
                  <a:r>
                    <a:rPr lang="en-US" sz="1800" dirty="0">
                      <a:solidFill>
                        <a:srgbClr val="123054"/>
                      </a:solidFill>
                      <a:latin typeface="News Gothic MT" panose="020B0503020103020203" pitchFamily="34" charset="0"/>
                      <a:cs typeface="Arial" panose="020B0604020202020204" pitchFamily="34" charset="0"/>
                    </a:rPr>
                    <a:t>Patient</a:t>
                  </a:r>
                  <a:endParaRPr lang="en-US" sz="1800" dirty="0">
                    <a:latin typeface="News Gothic MT" panose="020B0503020103020203" pitchFamily="34" charset="0"/>
                  </a:endParaRPr>
                </a:p>
              </p:txBody>
            </p:sp>
          </p:grpSp>
        </p:grpSp>
        <p:sp>
          <p:nvSpPr>
            <p:cNvPr id="126" name="Rectangle 125"/>
            <p:cNvSpPr/>
            <p:nvPr/>
          </p:nvSpPr>
          <p:spPr>
            <a:xfrm>
              <a:off x="2873497" y="3155808"/>
              <a:ext cx="3495825" cy="284244"/>
            </a:xfrm>
            <a:prstGeom prst="rect">
              <a:avLst/>
            </a:prstGeom>
          </p:spPr>
          <p:txBody>
            <a:bodyPr wrap="none" lIns="68580" tIns="34291" rIns="68580" bIns="34291">
              <a:spAutoFit/>
            </a:bodyPr>
            <a:lstStyle/>
            <a:p>
              <a:r>
                <a:rPr lang="en-US" sz="1600" dirty="0">
                  <a:solidFill>
                    <a:srgbClr val="123054"/>
                  </a:solidFill>
                  <a:latin typeface="News Gothic MT" panose="020B0503020103020203" pitchFamily="34" charset="0"/>
                  <a:cs typeface="Arial" panose="020B0604020202020204" pitchFamily="34" charset="0"/>
                </a:rPr>
                <a:t>Tumor Infiltrating Leukocytes (TIL)</a:t>
              </a:r>
              <a:endParaRPr lang="en-US" sz="1600" dirty="0">
                <a:latin typeface="News Gothic MT" panose="020B0503020103020203" pitchFamily="34" charset="0"/>
              </a:endParaRPr>
            </a:p>
          </p:txBody>
        </p:sp>
        <p:sp>
          <p:nvSpPr>
            <p:cNvPr id="164" name="Rectangle 163"/>
            <p:cNvSpPr/>
            <p:nvPr/>
          </p:nvSpPr>
          <p:spPr>
            <a:xfrm>
              <a:off x="6424415" y="3522359"/>
              <a:ext cx="707953" cy="395168"/>
            </a:xfrm>
            <a:prstGeom prst="rect">
              <a:avLst/>
            </a:prstGeom>
          </p:spPr>
          <p:txBody>
            <a:bodyPr wrap="square" lIns="68580" tIns="34291" rIns="68580" bIns="34291">
              <a:spAutoFit/>
            </a:bodyPr>
            <a:lstStyle/>
            <a:p>
              <a:pPr algn="ctr"/>
              <a:r>
                <a:rPr lang="en-US" sz="1200" dirty="0">
                  <a:solidFill>
                    <a:srgbClr val="123054"/>
                  </a:solidFill>
                  <a:latin typeface="News Gothic MT" panose="020B0503020103020203" pitchFamily="34" charset="0"/>
                  <a:cs typeface="Arial" panose="020B0604020202020204" pitchFamily="34" charset="0"/>
                </a:rPr>
                <a:t>2-3 months</a:t>
              </a:r>
              <a:endParaRPr lang="en-US" sz="1200" dirty="0">
                <a:latin typeface="News Gothic MT" panose="020B0503020103020203" pitchFamily="34" charset="0"/>
              </a:endParaRPr>
            </a:p>
          </p:txBody>
        </p:sp>
        <p:sp>
          <p:nvSpPr>
            <p:cNvPr id="165" name="Rectangle 164"/>
            <p:cNvSpPr/>
            <p:nvPr/>
          </p:nvSpPr>
          <p:spPr>
            <a:xfrm>
              <a:off x="6176964" y="2550355"/>
              <a:ext cx="794752" cy="228782"/>
            </a:xfrm>
            <a:prstGeom prst="rect">
              <a:avLst/>
            </a:prstGeom>
          </p:spPr>
          <p:txBody>
            <a:bodyPr wrap="square" lIns="68580" tIns="34291" rIns="68580" bIns="34291">
              <a:spAutoFit/>
            </a:bodyPr>
            <a:lstStyle/>
            <a:p>
              <a:pPr algn="ctr"/>
              <a:r>
                <a:rPr lang="en-US" sz="1200" dirty="0">
                  <a:solidFill>
                    <a:srgbClr val="123054"/>
                  </a:solidFill>
                  <a:latin typeface="News Gothic MT" panose="020B0503020103020203" pitchFamily="34" charset="0"/>
                  <a:cs typeface="Arial" panose="020B0604020202020204" pitchFamily="34" charset="0"/>
                </a:rPr>
                <a:t>2 weeks</a:t>
              </a:r>
              <a:endParaRPr lang="en-US" sz="1200" dirty="0">
                <a:latin typeface="News Gothic MT" panose="020B0503020103020203" pitchFamily="34" charset="0"/>
              </a:endParaRPr>
            </a:p>
          </p:txBody>
        </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67892"/>
            <a:stretch/>
          </p:blipFill>
          <p:spPr>
            <a:xfrm>
              <a:off x="2152437" y="3131903"/>
              <a:ext cx="4760583" cy="960945"/>
            </a:xfrm>
            <a:prstGeom prst="rect">
              <a:avLst/>
            </a:prstGeom>
          </p:spPr>
        </p:pic>
      </p:grpSp>
      <p:sp>
        <p:nvSpPr>
          <p:cNvPr id="44" name="Title 1"/>
          <p:cNvSpPr>
            <a:spLocks noGrp="1"/>
          </p:cNvSpPr>
          <p:nvPr>
            <p:ph type="title"/>
          </p:nvPr>
        </p:nvSpPr>
        <p:spPr>
          <a:xfrm>
            <a:off x="609600" y="233269"/>
            <a:ext cx="10972800" cy="646331"/>
          </a:xfrm>
        </p:spPr>
        <p:txBody>
          <a:bodyPr/>
          <a:lstStyle/>
          <a:p>
            <a:r>
              <a:rPr lang="en-US" dirty="0"/>
              <a:t>Understanding CAR T-Cell Therapy in NHL</a:t>
            </a:r>
            <a:endParaRPr lang="en-US" baseline="30000" dirty="0"/>
          </a:p>
        </p:txBody>
      </p:sp>
      <p:sp>
        <p:nvSpPr>
          <p:cNvPr id="13" name="Text Placeholder 12">
            <a:extLst>
              <a:ext uri="{FF2B5EF4-FFF2-40B4-BE49-F238E27FC236}">
                <a16:creationId xmlns:a16="http://schemas.microsoft.com/office/drawing/2014/main" id="{D8D27AC5-3581-9045-A717-4D7943D6A6A5}"/>
              </a:ext>
            </a:extLst>
          </p:cNvPr>
          <p:cNvSpPr>
            <a:spLocks noGrp="1"/>
          </p:cNvSpPr>
          <p:nvPr>
            <p:ph type="body" sz="quarter" idx="12"/>
          </p:nvPr>
        </p:nvSpPr>
        <p:spPr>
          <a:xfrm>
            <a:off x="193579" y="6575082"/>
            <a:ext cx="1038746" cy="153888"/>
          </a:xfrm>
        </p:spPr>
        <p:txBody>
          <a:bodyPr/>
          <a:lstStyle/>
          <a:p>
            <a:r>
              <a:rPr lang="en-US" dirty="0"/>
              <a:t>June et al, 2015. </a:t>
            </a:r>
          </a:p>
        </p:txBody>
      </p:sp>
      <p:sp>
        <p:nvSpPr>
          <p:cNvPr id="5" name="TextBox 4"/>
          <p:cNvSpPr txBox="1"/>
          <p:nvPr/>
        </p:nvSpPr>
        <p:spPr>
          <a:xfrm>
            <a:off x="1035982" y="3499275"/>
            <a:ext cx="1475766" cy="830997"/>
          </a:xfrm>
          <a:prstGeom prst="rect">
            <a:avLst/>
          </a:prstGeom>
          <a:noFill/>
        </p:spPr>
        <p:txBody>
          <a:bodyPr wrap="square" rtlCol="0">
            <a:spAutoFit/>
          </a:bodyPr>
          <a:lstStyle/>
          <a:p>
            <a:pPr algn="ctr"/>
            <a:r>
              <a:rPr lang="en-US" sz="1600" b="1" dirty="0">
                <a:latin typeface="News Gothic MT" panose="020B0503020103020203" pitchFamily="34" charset="0"/>
              </a:rPr>
              <a:t>T cells taken from cancer patient</a:t>
            </a:r>
          </a:p>
        </p:txBody>
      </p:sp>
      <p:sp>
        <p:nvSpPr>
          <p:cNvPr id="19" name="TextBox 18"/>
          <p:cNvSpPr txBox="1"/>
          <p:nvPr/>
        </p:nvSpPr>
        <p:spPr>
          <a:xfrm>
            <a:off x="3705100" y="1675574"/>
            <a:ext cx="4404158" cy="584775"/>
          </a:xfrm>
          <a:prstGeom prst="rect">
            <a:avLst/>
          </a:prstGeom>
          <a:noFill/>
        </p:spPr>
        <p:txBody>
          <a:bodyPr wrap="square" rtlCol="0">
            <a:spAutoFit/>
          </a:bodyPr>
          <a:lstStyle/>
          <a:p>
            <a:pPr algn="ctr"/>
            <a:r>
              <a:rPr lang="en-US" sz="1600" b="1" dirty="0">
                <a:latin typeface="News Gothic MT" panose="020B0503020103020203" pitchFamily="34" charset="0"/>
              </a:rPr>
              <a:t>T cells isolated and genetically engineered to express a modified T-cell receptor</a:t>
            </a:r>
          </a:p>
        </p:txBody>
      </p:sp>
      <p:sp>
        <p:nvSpPr>
          <p:cNvPr id="8" name="Rectangle 7"/>
          <p:cNvSpPr/>
          <p:nvPr/>
        </p:nvSpPr>
        <p:spPr>
          <a:xfrm>
            <a:off x="8694125" y="2993385"/>
            <a:ext cx="2297767" cy="1569660"/>
          </a:xfrm>
          <a:prstGeom prst="rect">
            <a:avLst/>
          </a:prstGeom>
        </p:spPr>
        <p:txBody>
          <a:bodyPr wrap="square">
            <a:spAutoFit/>
          </a:bodyPr>
          <a:lstStyle/>
          <a:p>
            <a:pPr algn="ctr"/>
            <a:r>
              <a:rPr lang="en-US" sz="1600" b="1" dirty="0">
                <a:latin typeface="News Gothic MT" panose="020B0503020103020203" pitchFamily="34" charset="0"/>
              </a:rPr>
              <a:t>Engineered cells given back to the patient, where they often expand in response to exposure to the tumor</a:t>
            </a:r>
          </a:p>
        </p:txBody>
      </p:sp>
      <p:sp>
        <p:nvSpPr>
          <p:cNvPr id="12" name="Oval 11"/>
          <p:cNvSpPr/>
          <p:nvPr/>
        </p:nvSpPr>
        <p:spPr>
          <a:xfrm>
            <a:off x="1541088" y="2860030"/>
            <a:ext cx="465553" cy="555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ews Gothic MT" panose="020B0503020103020203" pitchFamily="34" charset="0"/>
              </a:rPr>
              <a:t>1</a:t>
            </a:r>
          </a:p>
        </p:txBody>
      </p:sp>
      <p:sp>
        <p:nvSpPr>
          <p:cNvPr id="22" name="Oval 21"/>
          <p:cNvSpPr/>
          <p:nvPr/>
        </p:nvSpPr>
        <p:spPr>
          <a:xfrm>
            <a:off x="3178096" y="1605153"/>
            <a:ext cx="465553" cy="555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ews Gothic MT" panose="020B0503020103020203" pitchFamily="34" charset="0"/>
              </a:rPr>
              <a:t>2</a:t>
            </a:r>
          </a:p>
        </p:txBody>
      </p:sp>
      <p:sp>
        <p:nvSpPr>
          <p:cNvPr id="23" name="Oval 22"/>
          <p:cNvSpPr/>
          <p:nvPr/>
        </p:nvSpPr>
        <p:spPr>
          <a:xfrm>
            <a:off x="9610231" y="2338353"/>
            <a:ext cx="465553" cy="555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ews Gothic MT" panose="020B0503020103020203" pitchFamily="34" charset="0"/>
              </a:rPr>
              <a:t>3</a:t>
            </a:r>
          </a:p>
        </p:txBody>
      </p:sp>
    </p:spTree>
    <p:extLst>
      <p:ext uri="{BB962C8B-B14F-4D97-AF65-F5344CB8AC3E}">
        <p14:creationId xmlns:p14="http://schemas.microsoft.com/office/powerpoint/2010/main" val="3552330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News Gothic MT" panose="020B0503020103020203" pitchFamily="34" charset="0"/>
              </a:rPr>
              <a:t>CAR T-Cell Therapy in FL and CLL/SLL</a:t>
            </a:r>
          </a:p>
        </p:txBody>
      </p:sp>
      <p:sp>
        <p:nvSpPr>
          <p:cNvPr id="5" name="Text Placeholder 4">
            <a:extLst>
              <a:ext uri="{FF2B5EF4-FFF2-40B4-BE49-F238E27FC236}">
                <a16:creationId xmlns:a16="http://schemas.microsoft.com/office/drawing/2014/main" id="{B974CA81-AB02-CD4F-880A-85FB42DA67B1}"/>
              </a:ext>
            </a:extLst>
          </p:cNvPr>
          <p:cNvSpPr>
            <a:spLocks noGrp="1"/>
          </p:cNvSpPr>
          <p:nvPr>
            <p:ph type="body" sz="quarter" idx="12"/>
          </p:nvPr>
        </p:nvSpPr>
        <p:spPr>
          <a:xfrm>
            <a:off x="193579" y="6575082"/>
            <a:ext cx="5850961" cy="153888"/>
          </a:xfrm>
        </p:spPr>
        <p:txBody>
          <a:bodyPr/>
          <a:lstStyle/>
          <a:p>
            <a:r>
              <a:rPr lang="en-US" dirty="0"/>
              <a:t>NCCN, 2020; </a:t>
            </a:r>
            <a:r>
              <a:rPr lang="en-US" dirty="0" err="1"/>
              <a:t>Yescarta</a:t>
            </a:r>
            <a:r>
              <a:rPr lang="en-US" baseline="30000" dirty="0"/>
              <a:t>®</a:t>
            </a:r>
            <a:r>
              <a:rPr lang="en-US" dirty="0"/>
              <a:t> prescribing information, 2020; </a:t>
            </a:r>
            <a:r>
              <a:rPr lang="en-US" dirty="0" err="1"/>
              <a:t>Kymriah</a:t>
            </a:r>
            <a:r>
              <a:rPr lang="en-US" baseline="30000" dirty="0"/>
              <a:t>®</a:t>
            </a:r>
            <a:r>
              <a:rPr lang="en-US" dirty="0"/>
              <a:t> prescribing information, 2018. </a:t>
            </a:r>
          </a:p>
        </p:txBody>
      </p:sp>
      <p:sp>
        <p:nvSpPr>
          <p:cNvPr id="3" name="Content Placeholder 2"/>
          <p:cNvSpPr>
            <a:spLocks noGrp="1"/>
          </p:cNvSpPr>
          <p:nvPr>
            <p:ph idx="1"/>
          </p:nvPr>
        </p:nvSpPr>
        <p:spPr/>
        <p:txBody>
          <a:bodyPr>
            <a:normAutofit/>
          </a:bodyPr>
          <a:lstStyle/>
          <a:p>
            <a:r>
              <a:rPr lang="en-US" dirty="0"/>
              <a:t>Axicabtagene </a:t>
            </a:r>
            <a:r>
              <a:rPr lang="en-US" dirty="0" err="1"/>
              <a:t>ciloleucel</a:t>
            </a:r>
            <a:r>
              <a:rPr lang="en-US" dirty="0"/>
              <a:t> and </a:t>
            </a:r>
            <a:r>
              <a:rPr lang="en-US" dirty="0" err="1"/>
              <a:t>tisagenlecleucel</a:t>
            </a:r>
            <a:r>
              <a:rPr lang="en-US" dirty="0"/>
              <a:t> </a:t>
            </a:r>
          </a:p>
          <a:p>
            <a:pPr lvl="1"/>
            <a:r>
              <a:rPr lang="en-US" sz="2200" dirty="0"/>
              <a:t>Approved for use in FL transformed to DLBCL</a:t>
            </a:r>
          </a:p>
          <a:p>
            <a:r>
              <a:rPr lang="en-US" dirty="0"/>
              <a:t>Existing CAR T-cell agents and new agents under study in CLL</a:t>
            </a:r>
          </a:p>
          <a:p>
            <a:r>
              <a:rPr lang="en-US" dirty="0"/>
              <a:t>Currently in CLL, long-term remissions ~30%-35%</a:t>
            </a:r>
          </a:p>
          <a:p>
            <a:r>
              <a:rPr lang="en-US" dirty="0"/>
              <a:t>Challenges with CAR T:</a:t>
            </a:r>
          </a:p>
          <a:p>
            <a:pPr lvl="1"/>
            <a:r>
              <a:rPr lang="en-US" sz="2400" dirty="0"/>
              <a:t>Patient-specific therapy</a:t>
            </a:r>
          </a:p>
          <a:p>
            <a:pPr lvl="2"/>
            <a:r>
              <a:rPr lang="en-US" sz="2200" dirty="0"/>
              <a:t>Patient characteristics can affect their ability to generate cells; those characteristics are likely important in the development of toxicities</a:t>
            </a:r>
          </a:p>
          <a:p>
            <a:endParaRPr lang="en-US" dirty="0"/>
          </a:p>
          <a:p>
            <a:pPr marL="0" indent="0">
              <a:buNone/>
            </a:pPr>
            <a:endParaRPr lang="en-US" dirty="0"/>
          </a:p>
        </p:txBody>
      </p:sp>
    </p:spTree>
    <p:extLst>
      <p:ext uri="{BB962C8B-B14F-4D97-AF65-F5344CB8AC3E}">
        <p14:creationId xmlns:p14="http://schemas.microsoft.com/office/powerpoint/2010/main" val="2320796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News Gothic MT" panose="020B0503020103020203" pitchFamily="34" charset="0"/>
              </a:rPr>
              <a:t>CAR T-Cell Therapy in FL and CLL/SLL (cont.)</a:t>
            </a:r>
          </a:p>
        </p:txBody>
      </p:sp>
      <p:sp>
        <p:nvSpPr>
          <p:cNvPr id="5" name="Text Placeholder 4">
            <a:extLst>
              <a:ext uri="{FF2B5EF4-FFF2-40B4-BE49-F238E27FC236}">
                <a16:creationId xmlns:a16="http://schemas.microsoft.com/office/drawing/2014/main" id="{91B189CD-4BA7-8E40-9EAC-3C83628811BC}"/>
              </a:ext>
            </a:extLst>
          </p:cNvPr>
          <p:cNvSpPr>
            <a:spLocks noGrp="1"/>
          </p:cNvSpPr>
          <p:nvPr>
            <p:ph type="body" sz="quarter" idx="12"/>
          </p:nvPr>
        </p:nvSpPr>
        <p:spPr>
          <a:xfrm>
            <a:off x="193579" y="6575082"/>
            <a:ext cx="1284006" cy="153888"/>
          </a:xfrm>
        </p:spPr>
        <p:txBody>
          <a:bodyPr/>
          <a:lstStyle/>
          <a:p>
            <a:r>
              <a:rPr lang="en-US" dirty="0"/>
              <a:t>Vitale &amp; Strati, 2020.</a:t>
            </a:r>
          </a:p>
        </p:txBody>
      </p:sp>
      <p:sp>
        <p:nvSpPr>
          <p:cNvPr id="3" name="Content Placeholder 2"/>
          <p:cNvSpPr>
            <a:spLocks noGrp="1"/>
          </p:cNvSpPr>
          <p:nvPr>
            <p:ph idx="1"/>
          </p:nvPr>
        </p:nvSpPr>
        <p:spPr/>
        <p:txBody>
          <a:bodyPr>
            <a:normAutofit lnSpcReduction="10000"/>
          </a:bodyPr>
          <a:lstStyle/>
          <a:p>
            <a:r>
              <a:rPr lang="en-US" dirty="0"/>
              <a:t>Current products and products under development for NHL are quite different, potentially impacting clinical effectiveness and toxicity:</a:t>
            </a:r>
          </a:p>
          <a:p>
            <a:pPr lvl="1"/>
            <a:r>
              <a:rPr lang="en-US" sz="2200" dirty="0"/>
              <a:t>May have different biological characteristics (CD28 vs 4-1BB)</a:t>
            </a:r>
          </a:p>
          <a:p>
            <a:pPr lvl="1"/>
            <a:r>
              <a:rPr lang="en-US" sz="2200" dirty="0"/>
              <a:t>May contain different mixtures of T-cell subsets</a:t>
            </a:r>
          </a:p>
          <a:p>
            <a:pPr lvl="1"/>
            <a:r>
              <a:rPr lang="en-US" sz="2200" dirty="0"/>
              <a:t>May have been grown and produced using different technology</a:t>
            </a:r>
          </a:p>
          <a:p>
            <a:pPr lvl="1"/>
            <a:r>
              <a:rPr lang="en-US" sz="2200" dirty="0"/>
              <a:t>May be administered at different doses</a:t>
            </a:r>
          </a:p>
          <a:p>
            <a:endParaRPr lang="en-US" dirty="0"/>
          </a:p>
          <a:p>
            <a:r>
              <a:rPr lang="en-US" dirty="0"/>
              <a:t>Toxicity management recommendations across products are NOT the same</a:t>
            </a:r>
          </a:p>
          <a:p>
            <a:pPr lvl="1"/>
            <a:r>
              <a:rPr lang="en-US" sz="2200" dirty="0"/>
              <a:t>Risk Evaluation and Mitigation Strategy (REMS) program required</a:t>
            </a:r>
          </a:p>
          <a:p>
            <a:pPr lvl="1"/>
            <a:r>
              <a:rPr lang="en-US" sz="2200" dirty="0"/>
              <a:t>Can require administration and management in specialized centers with experience</a:t>
            </a:r>
          </a:p>
        </p:txBody>
      </p:sp>
    </p:spTree>
    <p:extLst>
      <p:ext uri="{BB962C8B-B14F-4D97-AF65-F5344CB8AC3E}">
        <p14:creationId xmlns:p14="http://schemas.microsoft.com/office/powerpoint/2010/main" val="1824862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CLL/SLL Takeaways</a:t>
            </a:r>
          </a:p>
        </p:txBody>
      </p:sp>
      <p:sp>
        <p:nvSpPr>
          <p:cNvPr id="8" name="Text Placeholder 7">
            <a:extLst>
              <a:ext uri="{FF2B5EF4-FFF2-40B4-BE49-F238E27FC236}">
                <a16:creationId xmlns:a16="http://schemas.microsoft.com/office/drawing/2014/main" id="{C3A54205-C3F5-CA41-862B-B3ECED59AC40}"/>
              </a:ext>
            </a:extLst>
          </p:cNvPr>
          <p:cNvSpPr>
            <a:spLocks noGrp="1"/>
          </p:cNvSpPr>
          <p:nvPr>
            <p:ph type="body" sz="quarter" idx="12"/>
          </p:nvPr>
        </p:nvSpPr>
        <p:spPr>
          <a:xfrm>
            <a:off x="193579" y="6575082"/>
            <a:ext cx="4446730" cy="153888"/>
          </a:xfrm>
        </p:spPr>
        <p:txBody>
          <a:bodyPr/>
          <a:lstStyle/>
          <a:p>
            <a:r>
              <a:rPr lang="en-US" dirty="0"/>
              <a:t>BCL2i = BCL2 inhibitors; BTKi = BTK inhibitors; PI3Ki = PI3K inhibitors.   </a:t>
            </a:r>
          </a:p>
        </p:txBody>
      </p:sp>
      <p:sp>
        <p:nvSpPr>
          <p:cNvPr id="4" name="Content Placeholder 3"/>
          <p:cNvSpPr>
            <a:spLocks noGrp="1"/>
          </p:cNvSpPr>
          <p:nvPr>
            <p:ph idx="1"/>
          </p:nvPr>
        </p:nvSpPr>
        <p:spPr/>
        <p:txBody>
          <a:bodyPr>
            <a:normAutofit lnSpcReduction="10000"/>
          </a:bodyPr>
          <a:lstStyle/>
          <a:p>
            <a:r>
              <a:rPr lang="en-US" dirty="0"/>
              <a:t>Moving toward chemo-free era</a:t>
            </a:r>
          </a:p>
          <a:p>
            <a:r>
              <a:rPr lang="en-US" dirty="0"/>
              <a:t>Chemoimmunotherapy regimens being replaced by novel agents</a:t>
            </a:r>
          </a:p>
          <a:p>
            <a:r>
              <a:rPr lang="en-US" dirty="0"/>
              <a:t>No chemotherapy use in 17p(del) or TP53 mutations</a:t>
            </a:r>
          </a:p>
          <a:p>
            <a:r>
              <a:rPr lang="en-US" dirty="0"/>
              <a:t>3 novel oral agent classes: BCL2i, BTKi and PI3Ki</a:t>
            </a:r>
          </a:p>
          <a:p>
            <a:r>
              <a:rPr lang="en-US" dirty="0"/>
              <a:t>Novel agents carry unique side effect profiles</a:t>
            </a:r>
          </a:p>
          <a:p>
            <a:r>
              <a:rPr lang="en-US" dirty="0"/>
              <a:t>Oncology nurses play a critical role in adverse event identification and patient education</a:t>
            </a:r>
          </a:p>
          <a:p>
            <a:r>
              <a:rPr lang="en-US" dirty="0"/>
              <a:t>Adherence becomes a central issue with predominantly oral therapy</a:t>
            </a:r>
          </a:p>
          <a:p>
            <a:r>
              <a:rPr lang="en-US" dirty="0"/>
              <a:t>Successful side effect management is key to optimizing patient outcomes</a:t>
            </a:r>
          </a:p>
        </p:txBody>
      </p:sp>
    </p:spTree>
    <p:extLst>
      <p:ext uri="{BB962C8B-B14F-4D97-AF65-F5344CB8AC3E}">
        <p14:creationId xmlns:p14="http://schemas.microsoft.com/office/powerpoint/2010/main" val="2948747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968C-C7E0-6A4F-9AFE-04009F4EFB07}"/>
              </a:ext>
            </a:extLst>
          </p:cNvPr>
          <p:cNvSpPr>
            <a:spLocks noGrp="1"/>
          </p:cNvSpPr>
          <p:nvPr>
            <p:ph type="ctrTitle"/>
          </p:nvPr>
        </p:nvSpPr>
        <p:spPr>
          <a:xfrm>
            <a:off x="1524000" y="1093241"/>
            <a:ext cx="9144000" cy="1015663"/>
          </a:xfrm>
        </p:spPr>
        <p:txBody>
          <a:bodyPr/>
          <a:lstStyle/>
          <a:p>
            <a:r>
              <a:rPr lang="en-US" dirty="0"/>
              <a:t>Thank you for joining us!</a:t>
            </a:r>
          </a:p>
        </p:txBody>
      </p:sp>
      <p:sp>
        <p:nvSpPr>
          <p:cNvPr id="3" name="Subtitle 2">
            <a:extLst>
              <a:ext uri="{FF2B5EF4-FFF2-40B4-BE49-F238E27FC236}">
                <a16:creationId xmlns:a16="http://schemas.microsoft.com/office/drawing/2014/main" id="{428FFEFE-96CE-014A-A603-8569270E5726}"/>
              </a:ext>
            </a:extLst>
          </p:cNvPr>
          <p:cNvSpPr>
            <a:spLocks noGrp="1"/>
          </p:cNvSpPr>
          <p:nvPr>
            <p:ph type="subTitle" idx="1"/>
          </p:nvPr>
        </p:nvSpPr>
        <p:spPr>
          <a:xfrm>
            <a:off x="1203767" y="3040957"/>
            <a:ext cx="9784466" cy="1655762"/>
          </a:xfrm>
        </p:spPr>
        <p:txBody>
          <a:bodyPr>
            <a:normAutofit lnSpcReduction="10000"/>
          </a:bodyPr>
          <a:lstStyle/>
          <a:p>
            <a:r>
              <a:rPr lang="en-US" sz="3600" dirty="0"/>
              <a:t>Please submit an online evaluation at: </a:t>
            </a:r>
          </a:p>
          <a:p>
            <a:endParaRPr lang="en-US" sz="3600" dirty="0"/>
          </a:p>
          <a:p>
            <a:r>
              <a:rPr lang="en-US" sz="3600" b="1" dirty="0"/>
              <a:t>i3Health.com/GLAONS-NHL</a:t>
            </a:r>
          </a:p>
        </p:txBody>
      </p:sp>
    </p:spTree>
    <p:extLst>
      <p:ext uri="{BB962C8B-B14F-4D97-AF65-F5344CB8AC3E}">
        <p14:creationId xmlns:p14="http://schemas.microsoft.com/office/powerpoint/2010/main" val="3113279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CF5281B3-63FA-3B4F-978A-74146A97BB59}"/>
              </a:ext>
            </a:extLst>
          </p:cNvPr>
          <p:cNvSpPr>
            <a:spLocks noGrp="1"/>
          </p:cNvSpPr>
          <p:nvPr>
            <p:ph idx="1"/>
          </p:nvPr>
        </p:nvSpPr>
        <p:spPr/>
        <p:txBody>
          <a:bodyPr>
            <a:normAutofit lnSpcReduction="10000"/>
          </a:bodyPr>
          <a:lstStyle/>
          <a:p>
            <a:pPr marL="460375" indent="-460375">
              <a:buNone/>
            </a:pPr>
            <a:r>
              <a:rPr lang="en-US" sz="1000" dirty="0"/>
              <a:t>Aliqopa</a:t>
            </a:r>
            <a:r>
              <a:rPr lang="en-US" sz="1000" baseline="30000" dirty="0"/>
              <a:t>® </a:t>
            </a:r>
            <a:r>
              <a:rPr lang="en-US" sz="1000" dirty="0"/>
              <a:t>(copanlisib) prescribing information (2020). Bayer. Available at: http://labeling.bayerhealthcare.com/html/products/pi/Aliqopa_PI.pdf</a:t>
            </a:r>
          </a:p>
          <a:p>
            <a:pPr marL="460375" indent="-460375">
              <a:buNone/>
            </a:pPr>
            <a:r>
              <a:rPr lang="en-US" sz="1000" dirty="0"/>
              <a:t>Ardeshna KM, Qian W, Smith P, et al (2014). Rituximab versus a watch‐and‐wait approach in patients with advanced‐stage, asymptomatic, non‐bulky follicular lymphoma: an open‐label randomised phase 3 trial. </a:t>
            </a:r>
            <a:r>
              <a:rPr lang="en-US" sz="1000" i="1" dirty="0"/>
              <a:t>Lancet Oncol</a:t>
            </a:r>
            <a:r>
              <a:rPr lang="en-US" sz="1000" dirty="0"/>
              <a:t>, 15(4):424‐435. DOI:10.1016/S1470-2045(14)70027-0</a:t>
            </a:r>
          </a:p>
          <a:p>
            <a:pPr marL="460375" indent="-460375">
              <a:buNone/>
            </a:pPr>
            <a:r>
              <a:rPr lang="en-US" sz="1000" dirty="0"/>
              <a:t>Calquence</a:t>
            </a:r>
            <a:r>
              <a:rPr lang="en-US" sz="1000" baseline="30000" dirty="0"/>
              <a:t>®</a:t>
            </a:r>
            <a:r>
              <a:rPr lang="en-US" sz="1000" dirty="0"/>
              <a:t> (acalabrutinib) prescribing information (2019). AstraZeneca. Available at: https://www.azpicentral.com/calquence/calquence.pdf#page=1</a:t>
            </a:r>
          </a:p>
          <a:p>
            <a:pPr marL="460375" indent="-460375">
              <a:buNone/>
            </a:pPr>
            <a:r>
              <a:rPr lang="en-US" sz="1000" dirty="0"/>
              <a:t>Copiktra®</a:t>
            </a:r>
            <a:r>
              <a:rPr lang="en-US" sz="1000" baseline="30000" dirty="0"/>
              <a:t> </a:t>
            </a:r>
            <a:r>
              <a:rPr lang="en-US" sz="1000" dirty="0"/>
              <a:t>(duvelisib) prescribing information (2019). Verastem, Inc. Available at: http://www.verastem.com/wp-content/uploads/2018/08/prescribing-information.pdf</a:t>
            </a:r>
          </a:p>
          <a:p>
            <a:pPr marL="460375" indent="-460375">
              <a:buNone/>
            </a:pPr>
            <a:r>
              <a:rPr lang="en-US" sz="1000" dirty="0"/>
              <a:t>Dada R (2019). Diagnosis and management of follicular lymphoma: a comprehensive review. </a:t>
            </a:r>
            <a:r>
              <a:rPr lang="en-US" sz="1000" i="1" dirty="0"/>
              <a:t>Eur J Haematol, </a:t>
            </a:r>
            <a:r>
              <a:rPr lang="en-US" sz="1000" dirty="0"/>
              <a:t>103(3):152-163. DOI:10.1111/ejh.13271</a:t>
            </a:r>
          </a:p>
          <a:p>
            <a:pPr marL="460375" indent="-460375">
              <a:buNone/>
            </a:pPr>
            <a:r>
              <a:rPr lang="en-US" sz="1000" dirty="0"/>
              <a:t>Decaudin D, Lepage E, Brousse N, et al (1999). Low-grade stage III-IV follicular lymphoma: multivariate analysis of prognostic factors in 484 patients–a study of the Groupe d’Etude des Lymphomes de l’Adulte</a:t>
            </a:r>
            <a:r>
              <a:rPr lang="en-US" sz="1000" i="1" dirty="0"/>
              <a:t>. J Clin Oncol</a:t>
            </a:r>
            <a:r>
              <a:rPr lang="en-US" sz="1000" dirty="0"/>
              <a:t>, 17(8):2499-2505. DOI:10.1200/JCO.1999.17.8.2499</a:t>
            </a:r>
          </a:p>
          <a:p>
            <a:pPr marL="460375" indent="-460375">
              <a:buNone/>
            </a:pPr>
            <a:r>
              <a:rPr lang="es-ES" sz="1000" dirty="0"/>
              <a:t>Döhner </a:t>
            </a:r>
            <a:r>
              <a:rPr lang="en-US" sz="1000" dirty="0"/>
              <a:t>H, Stilgenbauer S, Benner A,  et al (2000). Genomic aberrations and survival in chronic lymphocytic leukemia</a:t>
            </a:r>
            <a:r>
              <a:rPr lang="en-US" sz="1000" i="1" dirty="0"/>
              <a:t>. N Engl J Med</a:t>
            </a:r>
            <a:r>
              <a:rPr lang="en-US" sz="1000" dirty="0"/>
              <a:t>, 343:1910-1916. DOI:10.1056/NEJM200012283432602</a:t>
            </a:r>
          </a:p>
          <a:p>
            <a:pPr marL="460375" indent="-460375">
              <a:buNone/>
            </a:pPr>
            <a:r>
              <a:rPr lang="en-US" sz="1000" dirty="0"/>
              <a:t>Dreyling M, Santoro A, Mollica L, et al (2017). Phosphatidylinositol 3-kinase inhibition by copanlisib in relapsed or refractory indolent lymphoma. </a:t>
            </a:r>
            <a:r>
              <a:rPr lang="en-US" sz="1000" i="1" dirty="0"/>
              <a:t>J Clin Oncol</a:t>
            </a:r>
            <a:r>
              <a:rPr lang="en-US" sz="1000" dirty="0"/>
              <a:t>, 35(35):3898-3905. DOI:10.1200/JCO.2017.75.4648</a:t>
            </a:r>
          </a:p>
          <a:p>
            <a:pPr marL="460375" indent="-460375">
              <a:buNone/>
            </a:pPr>
            <a:r>
              <a:rPr lang="en-US" sz="1000" dirty="0"/>
              <a:t>Federico M, Bellei M, Marcheselli L, et al (2009). Follicular Lymphoma International Prognostic Index 2: a new prognostic index for follicular lymphoma developed by the International Follicular Lymphoma Prognostic Factor Project</a:t>
            </a:r>
            <a:r>
              <a:rPr lang="en-US" sz="1000" i="1" dirty="0"/>
              <a:t>. J Clin Oncol</a:t>
            </a:r>
            <a:r>
              <a:rPr lang="en-US" sz="1000" dirty="0"/>
              <a:t>, 27(27):4555‐4562. DOI:10.1200/JCO.2008.21.3991</a:t>
            </a:r>
          </a:p>
          <a:p>
            <a:pPr marL="460375" indent="-460375">
              <a:buNone/>
            </a:pPr>
            <a:r>
              <a:rPr lang="en-US" sz="1000" dirty="0"/>
              <a:t>Fischer K, Al-Sawaf O, Bahlo J, et al (2019). Venetoclax and obinutuzumab in patients with CLL and coexisting conditions. </a:t>
            </a:r>
            <a:r>
              <a:rPr lang="en-US" sz="1000" i="1" dirty="0"/>
              <a:t>N Engl J Med</a:t>
            </a:r>
            <a:r>
              <a:rPr lang="en-US" sz="1000" dirty="0"/>
              <a:t>, 380:2225-2236. DOI:10.1056/NEJMoa1815281</a:t>
            </a:r>
          </a:p>
          <a:p>
            <a:pPr marL="460375" indent="-460375">
              <a:buNone/>
            </a:pPr>
            <a:r>
              <a:rPr lang="en-US" sz="1000" dirty="0"/>
              <a:t>Gazyva</a:t>
            </a:r>
            <a:r>
              <a:rPr lang="en-US" sz="1000" baseline="30000" dirty="0"/>
              <a:t>® </a:t>
            </a:r>
            <a:r>
              <a:rPr lang="en-US" sz="1000" dirty="0"/>
              <a:t>(obinutuzumab) prescribing information (2020). Genentech. Available at: https://www.gene.com/download/pdf/gazyva_prescribing.pdf</a:t>
            </a:r>
          </a:p>
          <a:p>
            <a:pPr marL="460375" indent="-460375">
              <a:buNone/>
            </a:pPr>
            <a:r>
              <a:rPr lang="en-US" sz="1000" dirty="0"/>
              <a:t>Hallek M (2013). Signaling the end of chronic lymphocytic leukemia: new frontline treatment strategies. </a:t>
            </a:r>
            <a:r>
              <a:rPr lang="en-US" sz="1000" i="1" dirty="0"/>
              <a:t>Blood, </a:t>
            </a:r>
            <a:r>
              <a:rPr lang="en-US" sz="1000" dirty="0"/>
              <a:t>122(23):3723-37234. DOI:10.1182/blood-2013-05-498287</a:t>
            </a:r>
          </a:p>
          <a:p>
            <a:pPr marL="460375" indent="-460375">
              <a:buNone/>
            </a:pPr>
            <a:r>
              <a:rPr lang="en-US" sz="1000" dirty="0"/>
              <a:t>Hallek M, Cheson BD, Catovsky D, et al (2018). iwCLL guidelines for diagnosis, indications for treatment, response assessment, and supportive management of CLL. </a:t>
            </a:r>
            <a:r>
              <a:rPr lang="en-US" sz="1000" i="1" dirty="0"/>
              <a:t>Blood, </a:t>
            </a:r>
            <a:r>
              <a:rPr lang="en-US" sz="1000" dirty="0"/>
              <a:t>131(25):2745-2760. DOI:10.1182/blood-2017-09-806398</a:t>
            </a:r>
          </a:p>
          <a:p>
            <a:pPr marL="460375" indent="-460375">
              <a:buNone/>
            </a:pPr>
            <a:r>
              <a:rPr lang="en-US" sz="1000" dirty="0"/>
              <a:t>Imbruvica</a:t>
            </a:r>
            <a:r>
              <a:rPr lang="en-US" sz="1000" baseline="30000" dirty="0"/>
              <a:t>®</a:t>
            </a:r>
            <a:r>
              <a:rPr lang="en-US" sz="1000" dirty="0"/>
              <a:t> (ibrutinib) prescribing information (2020). Janssen Biotech, Inc. Available at: https://imbruvica.com/files/prescribing-information.pdf</a:t>
            </a:r>
          </a:p>
          <a:p>
            <a:pPr marL="460375" indent="-460375">
              <a:buNone/>
            </a:pPr>
            <a:r>
              <a:rPr lang="en-US" sz="1000" dirty="0"/>
              <a:t>June CH, Riddell SR &amp; Schumacher TN (2015). Adoptive cellular therapy: a race to the finish line. </a:t>
            </a:r>
            <a:r>
              <a:rPr lang="en-US" sz="1000" i="1" dirty="0"/>
              <a:t>Sci Transl Med, </a:t>
            </a:r>
            <a:r>
              <a:rPr lang="en-US" sz="1000" dirty="0"/>
              <a:t>7(280):280-ps7. DOI:10.1126/scitranslmed.aaa3643</a:t>
            </a:r>
          </a:p>
          <a:p>
            <a:pPr marL="460375" indent="-460375">
              <a:buNone/>
            </a:pPr>
            <a:r>
              <a:rPr lang="en-US" sz="1000" dirty="0" err="1"/>
              <a:t>Kymriah</a:t>
            </a:r>
            <a:r>
              <a:rPr lang="en-US" sz="1000" baseline="30000" dirty="0"/>
              <a:t>®</a:t>
            </a:r>
            <a:r>
              <a:rPr lang="en-US" sz="1000" dirty="0"/>
              <a:t> (</a:t>
            </a:r>
            <a:r>
              <a:rPr lang="en-US" sz="1000" dirty="0" err="1"/>
              <a:t>tisagenlecleucel</a:t>
            </a:r>
            <a:r>
              <a:rPr lang="en-US" sz="1000" dirty="0"/>
              <a:t>) prescribing information (2018). Novartis. Available at: https://www.novartis.us/sites/www.novartis.us/files/kymriah.pdf</a:t>
            </a:r>
          </a:p>
          <a:p>
            <a:pPr marL="460375" indent="-460375">
              <a:buNone/>
            </a:pPr>
            <a:r>
              <a:rPr lang="en-US" sz="1000" dirty="0"/>
              <a:t>Marcus R, Davies A, Ando K, et al (2017). Obinutuzumab for the first-line treatment of follicular lymphoma</a:t>
            </a:r>
            <a:r>
              <a:rPr lang="en-US" sz="1000" i="1" dirty="0"/>
              <a:t>. N Engl J Med</a:t>
            </a:r>
            <a:r>
              <a:rPr lang="en-US" sz="1000" dirty="0"/>
              <a:t>, 377(14):1331-1334. DOI:10.1056/NEJMoa1614598</a:t>
            </a:r>
          </a:p>
          <a:p>
            <a:pPr marL="460375" indent="-460375">
              <a:buNone/>
            </a:pPr>
            <a:r>
              <a:rPr lang="en-US" sz="1000" dirty="0"/>
              <a:t>National Comprehensive Cancer Network (2019). NCCN Clinical Practice Guidelines in Oncology: chronic lymphocytic leukemia/small lymphocytic lymphoma. Version 4.2020. Available at: https://www.nccn.org</a:t>
            </a:r>
          </a:p>
          <a:p>
            <a:pPr marL="460375" indent="-460375">
              <a:buNone/>
            </a:pPr>
            <a:r>
              <a:rPr lang="en-US" sz="1000" dirty="0"/>
              <a:t>National Comprehensive Cancer Network (2020). NCCN Clinical Practice Guidelines in Oncology: B-cell lymphomas. Version 1.2020. Available at: https://www.nccn.org</a:t>
            </a:r>
          </a:p>
          <a:p>
            <a:pPr marL="460375" indent="-460375">
              <a:buNone/>
            </a:pPr>
            <a:r>
              <a:rPr lang="en-US" sz="1000" dirty="0"/>
              <a:t>Rogers BB &amp; Khan N (2017). Supportive care and management of treatment-emergent adverse events in chronic lymphocytic leukemia. </a:t>
            </a:r>
            <a:r>
              <a:rPr lang="en-US" sz="1000" i="1" dirty="0"/>
              <a:t>J Adv Pract Oncol</a:t>
            </a:r>
            <a:r>
              <a:rPr lang="en-US" sz="1000" dirty="0"/>
              <a:t>, 8:97-111. DOI:10.6004/jadpro.2017.8.7.19</a:t>
            </a:r>
          </a:p>
          <a:p>
            <a:pPr marL="460375" indent="-460375">
              <a:buNone/>
            </a:pPr>
            <a:endParaRPr lang="en-US" sz="1000" dirty="0"/>
          </a:p>
          <a:p>
            <a:pPr marL="460375" indent="-460375">
              <a:buNone/>
            </a:pPr>
            <a:endParaRPr lang="en-US" sz="1000" dirty="0"/>
          </a:p>
        </p:txBody>
      </p:sp>
    </p:spTree>
    <p:extLst>
      <p:ext uri="{BB962C8B-B14F-4D97-AF65-F5344CB8AC3E}">
        <p14:creationId xmlns:p14="http://schemas.microsoft.com/office/powerpoint/2010/main" val="361113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a:t>Advanced Follicular Lymphoma (cont.)	</a:t>
            </a:r>
          </a:p>
        </p:txBody>
      </p:sp>
      <p:sp>
        <p:nvSpPr>
          <p:cNvPr id="8" name="Text Placeholder 8"/>
          <p:cNvSpPr>
            <a:spLocks noGrp="1"/>
          </p:cNvSpPr>
          <p:nvPr>
            <p:ph type="body" sz="quarter" idx="12"/>
          </p:nvPr>
        </p:nvSpPr>
        <p:spPr>
          <a:xfrm>
            <a:off x="193579" y="6420647"/>
            <a:ext cx="4966103" cy="307777"/>
          </a:xfrm>
        </p:spPr>
        <p:txBody>
          <a:bodyPr/>
          <a:lstStyle/>
          <a:p>
            <a:r>
              <a:rPr lang="en-US" dirty="0">
                <a:latin typeface="News Gothic MT" panose="020B0503020103020203" pitchFamily="34" charset="0"/>
              </a:rPr>
              <a:t>B2M = beta-2 microglobulin; PFS = progression-free survival; OS = overall survival.</a:t>
            </a:r>
          </a:p>
          <a:p>
            <a:r>
              <a:rPr lang="en-US" dirty="0">
                <a:latin typeface="News Gothic MT" panose="020B0503020103020203" pitchFamily="34" charset="0"/>
              </a:rPr>
              <a:t>Federico et al, 2009.</a:t>
            </a:r>
          </a:p>
        </p:txBody>
      </p:sp>
      <p:sp>
        <p:nvSpPr>
          <p:cNvPr id="5" name="Text Placeholder 4"/>
          <p:cNvSpPr>
            <a:spLocks noGrp="1"/>
          </p:cNvSpPr>
          <p:nvPr>
            <p:ph type="body" sz="quarter" idx="13"/>
          </p:nvPr>
        </p:nvSpPr>
        <p:spPr/>
        <p:txBody>
          <a:bodyPr/>
          <a:lstStyle/>
          <a:p>
            <a:pPr marL="0" indent="0">
              <a:lnSpc>
                <a:spcPct val="100000"/>
              </a:lnSpc>
              <a:buNone/>
            </a:pPr>
            <a:r>
              <a:rPr lang="en-US" dirty="0">
                <a:latin typeface="News Gothic MT" panose="020B0503020103020203" pitchFamily="34" charset="0"/>
              </a:rPr>
              <a:t>Follicular Lymphoma International Prognostic Index (FLIPI) 2</a:t>
            </a:r>
          </a:p>
        </p:txBody>
      </p:sp>
      <p:sp>
        <p:nvSpPr>
          <p:cNvPr id="12" name="Content Placeholder 7">
            <a:extLst>
              <a:ext uri="{FF2B5EF4-FFF2-40B4-BE49-F238E27FC236}">
                <a16:creationId xmlns:a16="http://schemas.microsoft.com/office/drawing/2014/main" id="{BD1CF68E-B758-5146-AAC0-D9A3FFBC0B49}"/>
              </a:ext>
            </a:extLst>
          </p:cNvPr>
          <p:cNvSpPr>
            <a:spLocks noGrp="1"/>
          </p:cNvSpPr>
          <p:nvPr/>
        </p:nvSpPr>
        <p:spPr bwMode="auto">
          <a:xfrm>
            <a:off x="939488" y="1798126"/>
            <a:ext cx="3867371" cy="4462411"/>
          </a:xfrm>
          <a:prstGeom prst="rect">
            <a:avLst/>
          </a:prstGeom>
          <a:noFill/>
          <a:ln>
            <a:noFill/>
          </a:ln>
          <a:effectLst/>
          <a:extLst>
            <a:ext uri="{FAA26D3D-D897-4be2-8F04-BA451C77F1D7}">
              <ma14:placeholderFlag xmlns:lc="http://schemas.openxmlformats.org/drawingml/2006/lockedCanvas" xmlns:ma14="http://schemas.microsoft.com/office/mac/drawingml/2011/main" xmlns="" val="1"/>
            </a:ex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lvl1pPr marL="457200" indent="-457200" algn="l" defTabSz="685800" rtl="0" eaLnBrk="1" latinLnBrk="0" hangingPunct="1">
              <a:lnSpc>
                <a:spcPct val="90000"/>
              </a:lnSpc>
              <a:spcBef>
                <a:spcPts val="750"/>
              </a:spcBef>
              <a:buSzPct val="100000"/>
              <a:buFontTx/>
              <a:buBlip>
                <a:blip r:embed="rId2"/>
              </a:buBlip>
              <a:defRPr sz="2100" kern="1200">
                <a:solidFill>
                  <a:schemeClr val="tx1"/>
                </a:solidFill>
                <a:latin typeface="+mn-lt"/>
                <a:ea typeface="+mn-ea"/>
                <a:cs typeface="+mn-cs"/>
              </a:defRPr>
            </a:lvl1pPr>
            <a:lvl2pPr marL="863600" indent="-406400" algn="l" defTabSz="685800" rtl="0" eaLnBrk="1" latinLnBrk="0" hangingPunct="1">
              <a:lnSpc>
                <a:spcPct val="90000"/>
              </a:lnSpc>
              <a:spcBef>
                <a:spcPts val="375"/>
              </a:spcBef>
              <a:buSzPct val="100000"/>
              <a:buFontTx/>
              <a:buBlip>
                <a:blip r:embed="rId3"/>
              </a:buBlip>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SzPct val="90000"/>
              <a:buFont typeface="Arial" panose="020B0604020202020204" pitchFamily="34" charset="0"/>
              <a:buChar char="•"/>
              <a:defRPr sz="1500" kern="1200">
                <a:solidFill>
                  <a:schemeClr val="tx1"/>
                </a:solidFill>
                <a:latin typeface="+mn-lt"/>
                <a:ea typeface="+mn-ea"/>
                <a:cs typeface="+mn-cs"/>
              </a:defRPr>
            </a:lvl3pPr>
            <a:lvl4pPr marL="1828800" indent="-344488" algn="l" defTabSz="685800" rtl="0" eaLnBrk="1" latinLnBrk="0" hangingPunct="1">
              <a:lnSpc>
                <a:spcPct val="90000"/>
              </a:lnSpc>
              <a:spcBef>
                <a:spcPts val="375"/>
              </a:spcBef>
              <a:buSzPct val="100000"/>
              <a:buFontTx/>
              <a:buBlip>
                <a:blip r:embed="rId4"/>
              </a:buBlip>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latin typeface="News Gothic MT" panose="020B0503020103020203" pitchFamily="34" charset="0"/>
              </a:rPr>
              <a:t>Age &gt;60</a:t>
            </a:r>
          </a:p>
          <a:p>
            <a:r>
              <a:rPr lang="en-US" sz="2400" dirty="0">
                <a:latin typeface="News Gothic MT" panose="020B0503020103020203" pitchFamily="34" charset="0"/>
              </a:rPr>
              <a:t>Bone marrow involvement</a:t>
            </a:r>
          </a:p>
          <a:p>
            <a:r>
              <a:rPr lang="en-US" sz="2400" dirty="0">
                <a:latin typeface="News Gothic MT" panose="020B0503020103020203" pitchFamily="34" charset="0"/>
              </a:rPr>
              <a:t>Largest node &gt;6 cm</a:t>
            </a:r>
          </a:p>
          <a:p>
            <a:r>
              <a:rPr lang="en-US" sz="2400" dirty="0">
                <a:latin typeface="News Gothic MT" panose="020B0503020103020203" pitchFamily="34" charset="0"/>
              </a:rPr>
              <a:t>Hemoglobin &lt;12 g/dL</a:t>
            </a:r>
          </a:p>
          <a:p>
            <a:r>
              <a:rPr lang="en-US" sz="2400" dirty="0">
                <a:latin typeface="News Gothic MT" panose="020B0503020103020203" pitchFamily="34" charset="0"/>
              </a:rPr>
              <a:t>Elevated B2M</a:t>
            </a:r>
          </a:p>
          <a:p>
            <a:r>
              <a:rPr lang="en-US" sz="2400" dirty="0">
                <a:latin typeface="News Gothic MT" panose="020B0503020103020203" pitchFamily="34" charset="0"/>
              </a:rPr>
              <a:t>Add and score 0-5</a:t>
            </a:r>
          </a:p>
          <a:p>
            <a:pPr lvl="1"/>
            <a:endParaRPr lang="en-US" dirty="0"/>
          </a:p>
        </p:txBody>
      </p:sp>
      <p:graphicFrame>
        <p:nvGraphicFramePr>
          <p:cNvPr id="3" name="Table 2">
            <a:extLst>
              <a:ext uri="{FF2B5EF4-FFF2-40B4-BE49-F238E27FC236}">
                <a16:creationId xmlns:a16="http://schemas.microsoft.com/office/drawing/2014/main" id="{FF952BD3-91FD-D146-9B5E-62D2F578B50B}"/>
              </a:ext>
            </a:extLst>
          </p:cNvPr>
          <p:cNvGraphicFramePr>
            <a:graphicFrameLocks noGrp="1"/>
          </p:cNvGraphicFramePr>
          <p:nvPr>
            <p:extLst>
              <p:ext uri="{D42A27DB-BD31-4B8C-83A1-F6EECF244321}">
                <p14:modId xmlns:p14="http://schemas.microsoft.com/office/powerpoint/2010/main" val="1627419261"/>
              </p:ext>
            </p:extLst>
          </p:nvPr>
        </p:nvGraphicFramePr>
        <p:xfrm>
          <a:off x="5296061" y="1820757"/>
          <a:ext cx="5838784" cy="2816130"/>
        </p:xfrm>
        <a:graphic>
          <a:graphicData uri="http://schemas.openxmlformats.org/drawingml/2006/table">
            <a:tbl>
              <a:tblPr firstRow="1" bandRow="1">
                <a:tableStyleId>{5C22544A-7EE6-4342-B048-85BDC9FD1C3A}</a:tableStyleId>
              </a:tblPr>
              <a:tblGrid>
                <a:gridCol w="1127888">
                  <a:extLst>
                    <a:ext uri="{9D8B030D-6E8A-4147-A177-3AD203B41FA5}">
                      <a16:colId xmlns:a16="http://schemas.microsoft.com/office/drawing/2014/main" val="1861373477"/>
                    </a:ext>
                  </a:extLst>
                </a:gridCol>
                <a:gridCol w="1606310">
                  <a:extLst>
                    <a:ext uri="{9D8B030D-6E8A-4147-A177-3AD203B41FA5}">
                      <a16:colId xmlns:a16="http://schemas.microsoft.com/office/drawing/2014/main" val="1368198139"/>
                    </a:ext>
                  </a:extLst>
                </a:gridCol>
                <a:gridCol w="1542004">
                  <a:extLst>
                    <a:ext uri="{9D8B030D-6E8A-4147-A177-3AD203B41FA5}">
                      <a16:colId xmlns:a16="http://schemas.microsoft.com/office/drawing/2014/main" val="3488280945"/>
                    </a:ext>
                  </a:extLst>
                </a:gridCol>
                <a:gridCol w="1562582">
                  <a:extLst>
                    <a:ext uri="{9D8B030D-6E8A-4147-A177-3AD203B41FA5}">
                      <a16:colId xmlns:a16="http://schemas.microsoft.com/office/drawing/2014/main" val="3526703249"/>
                    </a:ext>
                  </a:extLst>
                </a:gridCol>
              </a:tblGrid>
              <a:tr h="891539">
                <a:tc>
                  <a:txBody>
                    <a:bodyPr/>
                    <a:lstStyle/>
                    <a:p>
                      <a:r>
                        <a:rPr lang="en-US" dirty="0">
                          <a:latin typeface="News Gothic MT" panose="020B0503020103020203" pitchFamily="34" charset="0"/>
                        </a:rPr>
                        <a:t>Score</a:t>
                      </a:r>
                    </a:p>
                  </a:txBody>
                  <a:tcPr anchor="ctr"/>
                </a:tc>
                <a:tc>
                  <a:txBody>
                    <a:bodyPr/>
                    <a:lstStyle/>
                    <a:p>
                      <a:pPr algn="ctr"/>
                      <a:r>
                        <a:rPr lang="en-US" dirty="0">
                          <a:latin typeface="News Gothic MT" panose="020B0503020103020203" pitchFamily="34" charset="0"/>
                        </a:rPr>
                        <a:t>Risk</a:t>
                      </a:r>
                    </a:p>
                  </a:txBody>
                  <a:tcPr anchor="ctr"/>
                </a:tc>
                <a:tc>
                  <a:txBody>
                    <a:bodyPr/>
                    <a:lstStyle/>
                    <a:p>
                      <a:pPr algn="ctr"/>
                      <a:r>
                        <a:rPr lang="en-US" dirty="0">
                          <a:latin typeface="News Gothic MT" panose="020B0503020103020203" pitchFamily="34" charset="0"/>
                        </a:rPr>
                        <a:t>3-Year PFS</a:t>
                      </a:r>
                    </a:p>
                  </a:txBody>
                  <a:tcPr anchor="ctr"/>
                </a:tc>
                <a:tc>
                  <a:txBody>
                    <a:bodyPr/>
                    <a:lstStyle/>
                    <a:p>
                      <a:pPr algn="ctr"/>
                      <a:r>
                        <a:rPr lang="en-US" dirty="0">
                          <a:latin typeface="News Gothic MT" panose="020B0503020103020203" pitchFamily="34" charset="0"/>
                        </a:rPr>
                        <a:t>3-Year OS</a:t>
                      </a:r>
                    </a:p>
                  </a:txBody>
                  <a:tcPr anchor="ctr"/>
                </a:tc>
                <a:extLst>
                  <a:ext uri="{0D108BD9-81ED-4DB2-BD59-A6C34878D82A}">
                    <a16:rowId xmlns:a16="http://schemas.microsoft.com/office/drawing/2014/main" val="3430170914"/>
                  </a:ext>
                </a:extLst>
              </a:tr>
              <a:tr h="516526">
                <a:tc>
                  <a:txBody>
                    <a:bodyPr/>
                    <a:lstStyle/>
                    <a:p>
                      <a:r>
                        <a:rPr lang="en-US" dirty="0">
                          <a:latin typeface="News Gothic MT" panose="020B0503020103020203" pitchFamily="34" charset="0"/>
                        </a:rPr>
                        <a:t>0</a:t>
                      </a:r>
                    </a:p>
                  </a:txBody>
                  <a:tcPr anchor="ctr"/>
                </a:tc>
                <a:tc>
                  <a:txBody>
                    <a:bodyPr/>
                    <a:lstStyle/>
                    <a:p>
                      <a:pPr algn="ctr"/>
                      <a:r>
                        <a:rPr lang="en-US" dirty="0">
                          <a:latin typeface="News Gothic MT" panose="020B0503020103020203" pitchFamily="34" charset="0"/>
                        </a:rPr>
                        <a:t>Low</a:t>
                      </a:r>
                    </a:p>
                  </a:txBody>
                  <a:tcPr anchor="ctr"/>
                </a:tc>
                <a:tc>
                  <a:txBody>
                    <a:bodyPr/>
                    <a:lstStyle/>
                    <a:p>
                      <a:pPr algn="ctr"/>
                      <a:r>
                        <a:rPr lang="en-US" dirty="0">
                          <a:latin typeface="News Gothic MT" panose="020B0503020103020203" pitchFamily="34" charset="0"/>
                        </a:rPr>
                        <a:t>91</a:t>
                      </a:r>
                    </a:p>
                  </a:txBody>
                  <a:tcPr anchor="ctr"/>
                </a:tc>
                <a:tc>
                  <a:txBody>
                    <a:bodyPr/>
                    <a:lstStyle/>
                    <a:p>
                      <a:pPr algn="ctr"/>
                      <a:r>
                        <a:rPr lang="en-US" dirty="0">
                          <a:latin typeface="News Gothic MT" panose="020B0503020103020203" pitchFamily="34" charset="0"/>
                        </a:rPr>
                        <a:t>99</a:t>
                      </a:r>
                    </a:p>
                  </a:txBody>
                  <a:tcPr anchor="ctr"/>
                </a:tc>
                <a:extLst>
                  <a:ext uri="{0D108BD9-81ED-4DB2-BD59-A6C34878D82A}">
                    <a16:rowId xmlns:a16="http://schemas.microsoft.com/office/drawing/2014/main" val="2396764258"/>
                  </a:ext>
                </a:extLst>
              </a:tr>
              <a:tr h="891539">
                <a:tc>
                  <a:txBody>
                    <a:bodyPr/>
                    <a:lstStyle/>
                    <a:p>
                      <a:r>
                        <a:rPr lang="en-US" dirty="0">
                          <a:latin typeface="News Gothic MT" panose="020B0503020103020203" pitchFamily="34" charset="0"/>
                        </a:rPr>
                        <a:t>1-2</a:t>
                      </a:r>
                    </a:p>
                  </a:txBody>
                  <a:tcPr anchor="ctr"/>
                </a:tc>
                <a:tc>
                  <a:txBody>
                    <a:bodyPr/>
                    <a:lstStyle/>
                    <a:p>
                      <a:pPr algn="ctr"/>
                      <a:r>
                        <a:rPr lang="en-US" dirty="0">
                          <a:latin typeface="News Gothic MT" panose="020B0503020103020203" pitchFamily="34" charset="0"/>
                        </a:rPr>
                        <a:t>Intermediate</a:t>
                      </a:r>
                    </a:p>
                  </a:txBody>
                  <a:tcPr anchor="ctr"/>
                </a:tc>
                <a:tc>
                  <a:txBody>
                    <a:bodyPr/>
                    <a:lstStyle/>
                    <a:p>
                      <a:pPr algn="ctr"/>
                      <a:r>
                        <a:rPr lang="en-US" dirty="0">
                          <a:latin typeface="News Gothic MT" panose="020B0503020103020203" pitchFamily="34" charset="0"/>
                        </a:rPr>
                        <a:t>69</a:t>
                      </a:r>
                    </a:p>
                  </a:txBody>
                  <a:tcPr anchor="ctr"/>
                </a:tc>
                <a:tc>
                  <a:txBody>
                    <a:bodyPr/>
                    <a:lstStyle/>
                    <a:p>
                      <a:pPr algn="ctr"/>
                      <a:r>
                        <a:rPr lang="en-US" dirty="0">
                          <a:latin typeface="News Gothic MT" panose="020B0503020103020203" pitchFamily="34" charset="0"/>
                        </a:rPr>
                        <a:t>96</a:t>
                      </a:r>
                    </a:p>
                  </a:txBody>
                  <a:tcPr anchor="ctr"/>
                </a:tc>
                <a:extLst>
                  <a:ext uri="{0D108BD9-81ED-4DB2-BD59-A6C34878D82A}">
                    <a16:rowId xmlns:a16="http://schemas.microsoft.com/office/drawing/2014/main" val="2328626418"/>
                  </a:ext>
                </a:extLst>
              </a:tr>
              <a:tr h="516526">
                <a:tc>
                  <a:txBody>
                    <a:bodyPr/>
                    <a:lstStyle/>
                    <a:p>
                      <a:r>
                        <a:rPr lang="en-US" dirty="0">
                          <a:latin typeface="News Gothic MT" panose="020B0503020103020203" pitchFamily="34" charset="0"/>
                        </a:rPr>
                        <a:t>3-5</a:t>
                      </a:r>
                    </a:p>
                  </a:txBody>
                  <a:tcPr anchor="ctr"/>
                </a:tc>
                <a:tc>
                  <a:txBody>
                    <a:bodyPr/>
                    <a:lstStyle/>
                    <a:p>
                      <a:pPr algn="ctr"/>
                      <a:r>
                        <a:rPr lang="en-US" dirty="0">
                          <a:latin typeface="News Gothic MT" panose="020B0503020103020203" pitchFamily="34" charset="0"/>
                        </a:rPr>
                        <a:t>High</a:t>
                      </a:r>
                    </a:p>
                  </a:txBody>
                  <a:tcPr anchor="ctr"/>
                </a:tc>
                <a:tc>
                  <a:txBody>
                    <a:bodyPr/>
                    <a:lstStyle/>
                    <a:p>
                      <a:pPr algn="ctr"/>
                      <a:r>
                        <a:rPr lang="en-US" dirty="0">
                          <a:latin typeface="News Gothic MT" panose="020B0503020103020203" pitchFamily="34" charset="0"/>
                        </a:rPr>
                        <a:t>51</a:t>
                      </a:r>
                    </a:p>
                  </a:txBody>
                  <a:tcPr anchor="ctr"/>
                </a:tc>
                <a:tc>
                  <a:txBody>
                    <a:bodyPr/>
                    <a:lstStyle/>
                    <a:p>
                      <a:pPr algn="ctr"/>
                      <a:r>
                        <a:rPr lang="en-US" dirty="0">
                          <a:latin typeface="News Gothic MT" panose="020B0503020103020203" pitchFamily="34" charset="0"/>
                        </a:rPr>
                        <a:t>84</a:t>
                      </a:r>
                    </a:p>
                  </a:txBody>
                  <a:tcPr anchor="ctr"/>
                </a:tc>
                <a:extLst>
                  <a:ext uri="{0D108BD9-81ED-4DB2-BD59-A6C34878D82A}">
                    <a16:rowId xmlns:a16="http://schemas.microsoft.com/office/drawing/2014/main" val="1929642784"/>
                  </a:ext>
                </a:extLst>
              </a:tr>
            </a:tbl>
          </a:graphicData>
        </a:graphic>
      </p:graphicFrame>
    </p:spTree>
    <p:extLst>
      <p:ext uri="{BB962C8B-B14F-4D97-AF65-F5344CB8AC3E}">
        <p14:creationId xmlns:p14="http://schemas.microsoft.com/office/powerpoint/2010/main" val="45261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sp>
        <p:nvSpPr>
          <p:cNvPr id="5" name="Content Placeholder 4">
            <a:extLst>
              <a:ext uri="{FF2B5EF4-FFF2-40B4-BE49-F238E27FC236}">
                <a16:creationId xmlns:a16="http://schemas.microsoft.com/office/drawing/2014/main" id="{CF5281B3-63FA-3B4F-978A-74146A97BB59}"/>
              </a:ext>
            </a:extLst>
          </p:cNvPr>
          <p:cNvSpPr>
            <a:spLocks noGrp="1"/>
          </p:cNvSpPr>
          <p:nvPr>
            <p:ph idx="1"/>
          </p:nvPr>
        </p:nvSpPr>
        <p:spPr/>
        <p:txBody>
          <a:bodyPr>
            <a:normAutofit/>
          </a:bodyPr>
          <a:lstStyle/>
          <a:p>
            <a:pPr marL="460375" indent="-460375">
              <a:buNone/>
            </a:pPr>
            <a:r>
              <a:rPr lang="en-US" sz="1000" dirty="0"/>
              <a:t>Siegel RL, Miller KD &amp; Jemal A (2020). Cancer statistics, 2020. </a:t>
            </a:r>
            <a:r>
              <a:rPr lang="en-US" sz="1000" i="1" dirty="0"/>
              <a:t>Ca Cancer J Clin</a:t>
            </a:r>
            <a:r>
              <a:rPr lang="en-US" sz="1000" dirty="0"/>
              <a:t>, 70(1):7-30</a:t>
            </a:r>
            <a:r>
              <a:rPr lang="en-US" sz="1000" i="1" dirty="0"/>
              <a:t>. </a:t>
            </a:r>
            <a:r>
              <a:rPr lang="en-US" sz="1000" dirty="0"/>
              <a:t>DOI:10.3322/caac.21590</a:t>
            </a:r>
          </a:p>
          <a:p>
            <a:pPr marL="460375" indent="-460375">
              <a:buNone/>
            </a:pPr>
            <a:r>
              <a:rPr lang="en-US" sz="1000" dirty="0"/>
              <a:t>Solal-</a:t>
            </a:r>
            <a:r>
              <a:rPr lang="en-US" sz="1000" dirty="0" err="1"/>
              <a:t>Céligny</a:t>
            </a:r>
            <a:r>
              <a:rPr lang="en-US" sz="1000" dirty="0"/>
              <a:t> P, </a:t>
            </a:r>
            <a:r>
              <a:rPr lang="en-US" sz="1000" dirty="0" err="1"/>
              <a:t>Cahu</a:t>
            </a:r>
            <a:r>
              <a:rPr lang="en-US" sz="1000" dirty="0"/>
              <a:t> X &amp; </a:t>
            </a:r>
            <a:r>
              <a:rPr lang="en-US" sz="1000" dirty="0" err="1"/>
              <a:t>Cartron</a:t>
            </a:r>
            <a:r>
              <a:rPr lang="en-US" sz="1000" dirty="0"/>
              <a:t> G (2010). Follicular lymphoma prognostic factors in the modern era: what is clinically meaningful? </a:t>
            </a:r>
            <a:r>
              <a:rPr lang="en-US" sz="1000" i="1" dirty="0"/>
              <a:t>Int J </a:t>
            </a:r>
            <a:r>
              <a:rPr lang="en-US" sz="1000" i="1" dirty="0" err="1"/>
              <a:t>Hematol</a:t>
            </a:r>
            <a:r>
              <a:rPr lang="en-US" sz="1000" i="1" dirty="0"/>
              <a:t> </a:t>
            </a:r>
            <a:r>
              <a:rPr lang="en-US" sz="1000" dirty="0"/>
              <a:t>92(2):246-254. DOI:10.1007/s12185-010-0674-x</a:t>
            </a:r>
          </a:p>
          <a:p>
            <a:pPr marL="460375" indent="-460375">
              <a:buNone/>
            </a:pPr>
            <a:r>
              <a:rPr lang="en-US" sz="1000" dirty="0" err="1"/>
              <a:t>Venclexta</a:t>
            </a:r>
            <a:r>
              <a:rPr lang="en-US" sz="1000" baseline="30000" dirty="0"/>
              <a:t>®</a:t>
            </a:r>
            <a:r>
              <a:rPr lang="en-US" sz="1000" dirty="0"/>
              <a:t> (venetoclax) prescribing information (2019). AbbVie. Available at: https://www.rxabbvie.com/pdf/venclexta.pdf</a:t>
            </a:r>
          </a:p>
          <a:p>
            <a:pPr marL="460375" indent="-460375">
              <a:buNone/>
            </a:pPr>
            <a:r>
              <a:rPr lang="en-US" sz="1000" dirty="0"/>
              <a:t>Vitale C &amp; Strati P (2020). CAR T-cell therapy for B-cell non-Hodgkin lymphoma and chronic lymphocytic leukemia: clinical trials and real-world experience. </a:t>
            </a:r>
            <a:r>
              <a:rPr lang="en-US" sz="1000" i="1" dirty="0"/>
              <a:t>Front Oncol</a:t>
            </a:r>
            <a:r>
              <a:rPr lang="en-US" sz="1000" dirty="0"/>
              <a:t>, 10:849. DOI:10.3389/fonc.2020.00849</a:t>
            </a:r>
          </a:p>
          <a:p>
            <a:pPr marL="460375" indent="-460375">
              <a:buNone/>
            </a:pPr>
            <a:r>
              <a:rPr lang="en-US" sz="1000" dirty="0" err="1"/>
              <a:t>Yescarta</a:t>
            </a:r>
            <a:r>
              <a:rPr lang="en-US" sz="1000" baseline="30000" dirty="0"/>
              <a:t>®</a:t>
            </a:r>
            <a:r>
              <a:rPr lang="en-US" sz="1000" dirty="0"/>
              <a:t> (</a:t>
            </a:r>
            <a:r>
              <a:rPr lang="en-US" sz="1000" dirty="0" err="1"/>
              <a:t>axicabtagene</a:t>
            </a:r>
            <a:r>
              <a:rPr lang="en-US" sz="1000" dirty="0"/>
              <a:t> </a:t>
            </a:r>
            <a:r>
              <a:rPr lang="en-US" sz="1000" dirty="0" err="1"/>
              <a:t>ciloleucel</a:t>
            </a:r>
            <a:r>
              <a:rPr lang="en-US" sz="1000" dirty="0"/>
              <a:t>) prescribing information (2020). Kite Pharma. Available at: https://www.gilead.com/-/media/files/pdfs/medicines/oncology/yescarta/yescarta-pi.pdf</a:t>
            </a:r>
          </a:p>
          <a:p>
            <a:pPr marL="460375" indent="-460375">
              <a:buNone/>
            </a:pPr>
            <a:r>
              <a:rPr lang="en-US" sz="1000" dirty="0" err="1"/>
              <a:t>Zydelig</a:t>
            </a:r>
            <a:r>
              <a:rPr lang="en-US" sz="1000" baseline="30000" dirty="0"/>
              <a:t>®</a:t>
            </a:r>
            <a:r>
              <a:rPr lang="en-US" sz="1000" dirty="0"/>
              <a:t> (idelalisib) prescribing information (2018). Gilead Sciences, Inc. Available at: https://www.gilead.com/-/media/files/pdfs/medicines/oncology/zydelig/zydelig_pi.pdf</a:t>
            </a:r>
          </a:p>
          <a:p>
            <a:pPr marL="0" indent="0">
              <a:buNone/>
            </a:pPr>
            <a:endParaRPr lang="en-US" sz="1000" dirty="0"/>
          </a:p>
        </p:txBody>
      </p:sp>
    </p:spTree>
    <p:extLst>
      <p:ext uri="{BB962C8B-B14F-4D97-AF65-F5344CB8AC3E}">
        <p14:creationId xmlns:p14="http://schemas.microsoft.com/office/powerpoint/2010/main" val="68767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nSpc>
                <a:spcPct val="100000"/>
              </a:lnSpc>
            </a:pPr>
            <a:r>
              <a:rPr lang="en-US" dirty="0"/>
              <a:t>Advanced Follicular Lymphoma (cont.)	</a:t>
            </a:r>
          </a:p>
        </p:txBody>
      </p:sp>
      <p:sp>
        <p:nvSpPr>
          <p:cNvPr id="8" name="Content Placeholder 7"/>
          <p:cNvSpPr>
            <a:spLocks noGrp="1"/>
          </p:cNvSpPr>
          <p:nvPr>
            <p:ph idx="1"/>
          </p:nvPr>
        </p:nvSpPr>
        <p:spPr/>
        <p:txBody>
          <a:bodyPr>
            <a:normAutofit/>
          </a:bodyPr>
          <a:lstStyle/>
          <a:p>
            <a:pPr>
              <a:lnSpc>
                <a:spcPct val="110000"/>
              </a:lnSpc>
            </a:pPr>
            <a:r>
              <a:rPr lang="en-US" dirty="0">
                <a:latin typeface="News Gothic MT" panose="020B0503020103020203" pitchFamily="34" charset="0"/>
              </a:rPr>
              <a:t>High tumor bulk</a:t>
            </a:r>
          </a:p>
          <a:p>
            <a:pPr lvl="1">
              <a:lnSpc>
                <a:spcPct val="110000"/>
              </a:lnSpc>
            </a:pPr>
            <a:r>
              <a:rPr lang="en-US" sz="2200" dirty="0">
                <a:latin typeface="News Gothic MT" panose="020B0503020103020203" pitchFamily="34" charset="0"/>
              </a:rPr>
              <a:t>Any tumor </a:t>
            </a:r>
            <a:r>
              <a:rPr lang="en-US" sz="2200" u="sng" dirty="0">
                <a:latin typeface="News Gothic MT" panose="020B0503020103020203" pitchFamily="34" charset="0"/>
              </a:rPr>
              <a:t>&gt;</a:t>
            </a:r>
            <a:r>
              <a:rPr lang="en-US" sz="2200" dirty="0">
                <a:latin typeface="News Gothic MT" panose="020B0503020103020203" pitchFamily="34" charset="0"/>
              </a:rPr>
              <a:t>7 cm in diameter</a:t>
            </a:r>
          </a:p>
          <a:p>
            <a:pPr lvl="1">
              <a:lnSpc>
                <a:spcPct val="110000"/>
              </a:lnSpc>
            </a:pPr>
            <a:r>
              <a:rPr lang="en-US" sz="2200" dirty="0">
                <a:latin typeface="News Gothic MT" panose="020B0503020103020203" pitchFamily="34" charset="0"/>
              </a:rPr>
              <a:t>Involvement of </a:t>
            </a:r>
            <a:r>
              <a:rPr lang="en-US" sz="2200" u="sng" dirty="0">
                <a:latin typeface="News Gothic MT" panose="020B0503020103020203" pitchFamily="34" charset="0"/>
              </a:rPr>
              <a:t>&gt;</a:t>
            </a:r>
            <a:r>
              <a:rPr lang="en-US" sz="2200" dirty="0">
                <a:latin typeface="News Gothic MT" panose="020B0503020103020203" pitchFamily="34" charset="0"/>
              </a:rPr>
              <a:t>3 nodes in 3 areas, each </a:t>
            </a:r>
            <a:r>
              <a:rPr lang="en-US" sz="2200" u="sng" dirty="0">
                <a:latin typeface="News Gothic MT" panose="020B0503020103020203" pitchFamily="34" charset="0"/>
              </a:rPr>
              <a:t>&gt;</a:t>
            </a:r>
            <a:r>
              <a:rPr lang="en-US" sz="2200" dirty="0">
                <a:latin typeface="News Gothic MT" panose="020B0503020103020203" pitchFamily="34" charset="0"/>
              </a:rPr>
              <a:t>3 cm in diameter</a:t>
            </a:r>
          </a:p>
          <a:p>
            <a:pPr lvl="1">
              <a:lnSpc>
                <a:spcPct val="110000"/>
              </a:lnSpc>
            </a:pPr>
            <a:r>
              <a:rPr lang="en-US" sz="2200" dirty="0">
                <a:latin typeface="News Gothic MT" panose="020B0503020103020203" pitchFamily="34" charset="0"/>
              </a:rPr>
              <a:t>Symptomatic enlarged spleen</a:t>
            </a:r>
          </a:p>
          <a:p>
            <a:pPr lvl="1">
              <a:lnSpc>
                <a:spcPct val="110000"/>
              </a:lnSpc>
            </a:pPr>
            <a:r>
              <a:rPr lang="en-US" sz="2200" dirty="0">
                <a:latin typeface="News Gothic MT" panose="020B0503020103020203" pitchFamily="34" charset="0"/>
              </a:rPr>
              <a:t>Organ compression</a:t>
            </a:r>
          </a:p>
          <a:p>
            <a:pPr lvl="1">
              <a:lnSpc>
                <a:spcPct val="110000"/>
              </a:lnSpc>
            </a:pPr>
            <a:r>
              <a:rPr lang="en-US" sz="2200" dirty="0">
                <a:latin typeface="News Gothic MT" panose="020B0503020103020203" pitchFamily="34" charset="0"/>
              </a:rPr>
              <a:t>Ascites or pleural effusion</a:t>
            </a:r>
          </a:p>
          <a:p>
            <a:pPr>
              <a:lnSpc>
                <a:spcPct val="110000"/>
              </a:lnSpc>
            </a:pPr>
            <a:r>
              <a:rPr lang="en-US" dirty="0">
                <a:latin typeface="News Gothic MT" panose="020B0503020103020203" pitchFamily="34" charset="0"/>
              </a:rPr>
              <a:t>Systemic symptoms</a:t>
            </a:r>
          </a:p>
          <a:p>
            <a:pPr lvl="1">
              <a:lnSpc>
                <a:spcPct val="110000"/>
              </a:lnSpc>
            </a:pPr>
            <a:r>
              <a:rPr lang="en-US" sz="2200" dirty="0">
                <a:latin typeface="News Gothic MT" panose="020B0503020103020203" pitchFamily="34" charset="0"/>
              </a:rPr>
              <a:t>Unexplained fevers, drenching night sweats, or &gt;10% weight loss</a:t>
            </a:r>
          </a:p>
          <a:p>
            <a:pPr lvl="1">
              <a:lnSpc>
                <a:spcPct val="110000"/>
              </a:lnSpc>
            </a:pPr>
            <a:r>
              <a:rPr lang="en-US" sz="2200" dirty="0">
                <a:latin typeface="News Gothic MT" panose="020B0503020103020203" pitchFamily="34" charset="0"/>
              </a:rPr>
              <a:t>Declining performance status</a:t>
            </a:r>
          </a:p>
          <a:p>
            <a:pPr lvl="1">
              <a:lnSpc>
                <a:spcPct val="110000"/>
              </a:lnSpc>
            </a:pPr>
            <a:r>
              <a:rPr lang="en-US" sz="2200" dirty="0">
                <a:latin typeface="News Gothic MT" panose="020B0503020103020203" pitchFamily="34" charset="0"/>
              </a:rPr>
              <a:t>Elevated lactate dehydrogenase (LDH) or B2M</a:t>
            </a:r>
          </a:p>
          <a:p>
            <a:pPr lvl="1">
              <a:lnSpc>
                <a:spcPct val="110000"/>
              </a:lnSpc>
            </a:pPr>
            <a:r>
              <a:rPr lang="en-US" sz="2200" dirty="0">
                <a:latin typeface="News Gothic MT" panose="020B0503020103020203" pitchFamily="34" charset="0"/>
              </a:rPr>
              <a:t>Cytopenia (granulocyte </a:t>
            </a:r>
            <a:r>
              <a:rPr lang="en-CA" sz="2200" dirty="0">
                <a:latin typeface="News Gothic MT" panose="020B0503020103020203" pitchFamily="34" charset="0"/>
              </a:rPr>
              <a:t>count &lt;1.0x10⁹/L and/or platelets &lt;100x10⁹/L)</a:t>
            </a:r>
            <a:endParaRPr lang="en-US" sz="2200" dirty="0">
              <a:latin typeface="News Gothic MT" panose="020B0503020103020203" pitchFamily="34" charset="0"/>
            </a:endParaRPr>
          </a:p>
        </p:txBody>
      </p:sp>
      <p:sp>
        <p:nvSpPr>
          <p:cNvPr id="14" name="Text Placeholder 13"/>
          <p:cNvSpPr>
            <a:spLocks noGrp="1"/>
          </p:cNvSpPr>
          <p:nvPr>
            <p:ph type="body" sz="quarter" idx="12"/>
          </p:nvPr>
        </p:nvSpPr>
        <p:spPr/>
        <p:txBody>
          <a:bodyPr/>
          <a:lstStyle/>
          <a:p>
            <a:r>
              <a:rPr lang="en-US" dirty="0">
                <a:solidFill>
                  <a:srgbClr val="000000"/>
                </a:solidFill>
                <a:latin typeface="News Gothic MT" panose="020B0503020103020203" pitchFamily="34" charset="0"/>
              </a:rPr>
              <a:t>Ardeshna et al, 2014; Decaudin et al, 1999; Solal-</a:t>
            </a:r>
            <a:r>
              <a:rPr lang="en-US" dirty="0">
                <a:latin typeface="News Gothic MT" panose="020B0503020103020203" pitchFamily="34" charset="0"/>
              </a:rPr>
              <a:t>Céligny</a:t>
            </a:r>
            <a:r>
              <a:rPr lang="en-US" dirty="0">
                <a:solidFill>
                  <a:srgbClr val="000000"/>
                </a:solidFill>
                <a:latin typeface="News Gothic MT" panose="020B0503020103020203" pitchFamily="34" charset="0"/>
              </a:rPr>
              <a:t> et al, 2010. </a:t>
            </a:r>
          </a:p>
        </p:txBody>
      </p:sp>
      <p:sp>
        <p:nvSpPr>
          <p:cNvPr id="10" name="Text Placeholder 9"/>
          <p:cNvSpPr>
            <a:spLocks noGrp="1"/>
          </p:cNvSpPr>
          <p:nvPr>
            <p:ph type="body" sz="quarter" idx="13"/>
          </p:nvPr>
        </p:nvSpPr>
        <p:spPr/>
        <p:txBody>
          <a:bodyPr/>
          <a:lstStyle/>
          <a:p>
            <a:pPr>
              <a:lnSpc>
                <a:spcPct val="100000"/>
              </a:lnSpc>
            </a:pPr>
            <a:r>
              <a:rPr lang="en-US" dirty="0">
                <a:latin typeface="News Gothic MT" panose="020B0503020103020203" pitchFamily="34" charset="0"/>
              </a:rPr>
              <a:t>Indication for Treatment</a:t>
            </a:r>
          </a:p>
        </p:txBody>
      </p:sp>
    </p:spTree>
    <p:extLst>
      <p:ext uri="{BB962C8B-B14F-4D97-AF65-F5344CB8AC3E}">
        <p14:creationId xmlns:p14="http://schemas.microsoft.com/office/powerpoint/2010/main" val="73880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dirty="0"/>
              <a:t>Case Study 1: Mr. M</a:t>
            </a:r>
          </a:p>
        </p:txBody>
      </p:sp>
      <p:sp>
        <p:nvSpPr>
          <p:cNvPr id="6" name="Content Placeholder 5"/>
          <p:cNvSpPr>
            <a:spLocks noGrp="1"/>
          </p:cNvSpPr>
          <p:nvPr>
            <p:ph idx="1"/>
          </p:nvPr>
        </p:nvSpPr>
        <p:spPr/>
        <p:txBody>
          <a:bodyPr>
            <a:normAutofit/>
          </a:bodyPr>
          <a:lstStyle/>
          <a:p>
            <a:r>
              <a:rPr lang="en-US" dirty="0">
                <a:latin typeface="News Gothic MT" panose="020B0503020103020203" pitchFamily="34" charset="0"/>
              </a:rPr>
              <a:t>Mr. M is a 68-year-old man recently diagnosed with stage III low-grade FL</a:t>
            </a:r>
          </a:p>
          <a:p>
            <a:r>
              <a:rPr lang="en-US" dirty="0">
                <a:latin typeface="News Gothic MT" panose="020B0503020103020203" pitchFamily="34" charset="0"/>
              </a:rPr>
              <a:t>Axillary adenopathy noted on pre-op chest x-ray prior to knee replacement surgery</a:t>
            </a:r>
          </a:p>
          <a:p>
            <a:r>
              <a:rPr lang="en-US" dirty="0">
                <a:latin typeface="News Gothic MT" panose="020B0503020103020203" pitchFamily="34" charset="0"/>
              </a:rPr>
              <a:t>Staging workup revealed 4 cm right axillary node and multiple 2 cm nodes in the abdomen and pelvis</a:t>
            </a:r>
          </a:p>
          <a:p>
            <a:r>
              <a:rPr lang="en-US" dirty="0">
                <a:latin typeface="News Gothic MT" panose="020B0503020103020203" pitchFamily="34" charset="0"/>
              </a:rPr>
              <a:t>All labs WNL</a:t>
            </a:r>
          </a:p>
          <a:p>
            <a:r>
              <a:rPr lang="en-US" dirty="0">
                <a:latin typeface="News Gothic MT" panose="020B0503020103020203" pitchFamily="34" charset="0"/>
              </a:rPr>
              <a:t>Other than knee pain and ongoing rehab, feels well</a:t>
            </a:r>
          </a:p>
          <a:p>
            <a:r>
              <a:rPr lang="en-US" dirty="0">
                <a:latin typeface="News Gothic MT" panose="020B0503020103020203" pitchFamily="34" charset="0"/>
              </a:rPr>
              <a:t>Works part time doing payroll for a friend’s business</a:t>
            </a:r>
          </a:p>
          <a:p>
            <a:r>
              <a:rPr lang="en-US" dirty="0">
                <a:latin typeface="News Gothic MT" panose="020B0503020103020203" pitchFamily="34" charset="0"/>
              </a:rPr>
              <a:t>PMH includes hypertension and osteoarthritis</a:t>
            </a:r>
          </a:p>
        </p:txBody>
      </p:sp>
      <p:sp>
        <p:nvSpPr>
          <p:cNvPr id="2" name="Text Placeholder 1">
            <a:extLst>
              <a:ext uri="{FF2B5EF4-FFF2-40B4-BE49-F238E27FC236}">
                <a16:creationId xmlns:a16="http://schemas.microsoft.com/office/drawing/2014/main" id="{A2359A2C-F76E-C543-BACA-02124C5A430D}"/>
              </a:ext>
            </a:extLst>
          </p:cNvPr>
          <p:cNvSpPr>
            <a:spLocks noGrp="1"/>
          </p:cNvSpPr>
          <p:nvPr>
            <p:ph type="body" sz="quarter" idx="12"/>
          </p:nvPr>
        </p:nvSpPr>
        <p:spPr>
          <a:xfrm>
            <a:off x="193578" y="6551880"/>
            <a:ext cx="4820230" cy="153888"/>
          </a:xfrm>
        </p:spPr>
        <p:txBody>
          <a:bodyPr/>
          <a:lstStyle/>
          <a:p>
            <a:r>
              <a:rPr lang="en-US" dirty="0">
                <a:latin typeface="News Gothic MT" panose="020B0503020103020203" pitchFamily="34" charset="0"/>
              </a:rPr>
              <a:t>pre-op = preoperative; WNL = within normal limits; PMH = past medical history.</a:t>
            </a:r>
          </a:p>
        </p:txBody>
      </p:sp>
    </p:spTree>
    <p:extLst>
      <p:ext uri="{BB962C8B-B14F-4D97-AF65-F5344CB8AC3E}">
        <p14:creationId xmlns:p14="http://schemas.microsoft.com/office/powerpoint/2010/main" val="11216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dirty="0"/>
              <a:t>Case Study 1: Mr. M (cont.)</a:t>
            </a:r>
          </a:p>
        </p:txBody>
      </p:sp>
      <p:sp>
        <p:nvSpPr>
          <p:cNvPr id="6" name="Content Placeholder 5"/>
          <p:cNvSpPr>
            <a:spLocks noGrp="1"/>
          </p:cNvSpPr>
          <p:nvPr>
            <p:ph idx="1"/>
          </p:nvPr>
        </p:nvSpPr>
        <p:spPr/>
        <p:txBody>
          <a:bodyPr/>
          <a:lstStyle/>
          <a:p>
            <a:r>
              <a:rPr lang="en-US" dirty="0">
                <a:latin typeface="News Gothic MT" panose="020B0503020103020203" pitchFamily="34" charset="0"/>
              </a:rPr>
              <a:t>Mr. M has a FLIPI score of 1 (age over 60)</a:t>
            </a:r>
          </a:p>
          <a:p>
            <a:r>
              <a:rPr lang="en-US" dirty="0">
                <a:latin typeface="News Gothic MT" panose="020B0503020103020203" pitchFamily="34" charset="0"/>
              </a:rPr>
              <a:t>Does not meet criteria for treatment and is observed</a:t>
            </a:r>
          </a:p>
          <a:p>
            <a:r>
              <a:rPr lang="en-US" dirty="0">
                <a:latin typeface="News Gothic MT" panose="020B0503020103020203" pitchFamily="34" charset="0"/>
              </a:rPr>
              <a:t>Develops slowly progressive disease, with axillary adenopathy now measuring 6.5 cm and multiple 3-4 cm nodes in the abdomen (N=2) and pelvis (N=3)</a:t>
            </a:r>
          </a:p>
          <a:p>
            <a:r>
              <a:rPr lang="en-US" dirty="0">
                <a:latin typeface="News Gothic MT" panose="020B0503020103020203" pitchFamily="34" charset="0"/>
              </a:rPr>
              <a:t>Continues to feel well</a:t>
            </a:r>
          </a:p>
          <a:p>
            <a:r>
              <a:rPr lang="en-US" dirty="0">
                <a:latin typeface="News Gothic MT" panose="020B0503020103020203" pitchFamily="34" charset="0"/>
              </a:rPr>
              <a:t>Meets criteria for treatment due to bulky disease</a:t>
            </a:r>
          </a:p>
          <a:p>
            <a:pPr marL="0" indent="0">
              <a:buNone/>
            </a:pPr>
            <a:endParaRPr lang="en-US" dirty="0"/>
          </a:p>
        </p:txBody>
      </p:sp>
    </p:spTree>
    <p:extLst>
      <p:ext uri="{BB962C8B-B14F-4D97-AF65-F5344CB8AC3E}">
        <p14:creationId xmlns:p14="http://schemas.microsoft.com/office/powerpoint/2010/main" val="3518987577"/>
      </p:ext>
    </p:extLst>
  </p:cSld>
  <p:clrMapOvr>
    <a:masterClrMapping/>
  </p:clrMapOvr>
</p:sld>
</file>

<file path=ppt/theme/theme1.xml><?xml version="1.0" encoding="utf-8"?>
<a:theme xmlns:a="http://schemas.openxmlformats.org/drawingml/2006/main" name="1_i3 Health Template 2016">
  <a:themeElements>
    <a:clrScheme name="Custom 3">
      <a:dk1>
        <a:srgbClr val="000000"/>
      </a:dk1>
      <a:lt1>
        <a:srgbClr val="FFFFFF"/>
      </a:lt1>
      <a:dk2>
        <a:srgbClr val="000000"/>
      </a:dk2>
      <a:lt2>
        <a:srgbClr val="808080"/>
      </a:lt2>
      <a:accent1>
        <a:srgbClr val="789D57"/>
      </a:accent1>
      <a:accent2>
        <a:srgbClr val="2E4E73"/>
      </a:accent2>
      <a:accent3>
        <a:srgbClr val="D76E2A"/>
      </a:accent3>
      <a:accent4>
        <a:srgbClr val="000000"/>
      </a:accent4>
      <a:accent5>
        <a:srgbClr val="FFE2CA"/>
      </a:accent5>
      <a:accent6>
        <a:srgbClr val="7DA1CB"/>
      </a:accent6>
      <a:hlink>
        <a:srgbClr val="FF9933"/>
      </a:hlink>
      <a:folHlink>
        <a:srgbClr val="E7BE5A"/>
      </a:folHlink>
    </a:clrScheme>
    <a:fontScheme name="MedPanel092402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rtlCol="0" anchor="ctr">
        <a:normAutofit fontScale="92500" lnSpcReduction="10000"/>
      </a:bodyPr>
      <a:lstStyle>
        <a:defPPr>
          <a:defRPr dirty="0" smtClean="0"/>
        </a:defPPr>
      </a:lstStyle>
    </a:spDef>
    <a:lnDef>
      <a:spPr bwMode="auto">
        <a:xfrm>
          <a:off x="0" y="0"/>
          <a:ext cx="1" cy="1"/>
        </a:xfrm>
        <a:custGeom>
          <a:avLst/>
          <a:gdLst/>
          <a:ahLst/>
          <a:cxnLst/>
          <a:rect l="0" t="0" r="0" b="0"/>
          <a:pathLst/>
        </a:custGeom>
        <a:solidFill>
          <a:srgbClr val="606BA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bodyPr lIns="0" tIns="0" rIns="0" bIns="0">
        <a:spAutoFit/>
      </a:bodyPr>
      <a:lstStyle>
        <a:defPPr>
          <a:defRPr smtClean="0"/>
        </a:defPPr>
      </a:lstStyle>
    </a:txDef>
  </a:objectDefaults>
  <a:extraClrSchemeLst>
    <a:extraClrScheme>
      <a:clrScheme name="MedPanel09240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dPanel09240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dPanel09240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Panel09240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Panel09240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dPanel09240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dPanel09240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3 Health PPTX Template 2017" id="{4632190B-E1D5-D94F-AAD2-FB46558BF03B}" vid="{68B4DB9A-154F-7845-950A-B33F88D311AE}"/>
    </a:ext>
  </a:extLst>
</a:theme>
</file>

<file path=ppt/theme/theme2.xml><?xml version="1.0" encoding="utf-8"?>
<a:theme xmlns:a="http://schemas.openxmlformats.org/drawingml/2006/main" name="2_i3 Health Template 2016">
  <a:themeElements>
    <a:clrScheme name="Custom 3">
      <a:dk1>
        <a:srgbClr val="000000"/>
      </a:dk1>
      <a:lt1>
        <a:srgbClr val="FFFFFF"/>
      </a:lt1>
      <a:dk2>
        <a:srgbClr val="000000"/>
      </a:dk2>
      <a:lt2>
        <a:srgbClr val="808080"/>
      </a:lt2>
      <a:accent1>
        <a:srgbClr val="789D57"/>
      </a:accent1>
      <a:accent2>
        <a:srgbClr val="2E4E73"/>
      </a:accent2>
      <a:accent3>
        <a:srgbClr val="D76E2A"/>
      </a:accent3>
      <a:accent4>
        <a:srgbClr val="000000"/>
      </a:accent4>
      <a:accent5>
        <a:srgbClr val="FFE2CA"/>
      </a:accent5>
      <a:accent6>
        <a:srgbClr val="7DA1CB"/>
      </a:accent6>
      <a:hlink>
        <a:srgbClr val="FF9933"/>
      </a:hlink>
      <a:folHlink>
        <a:srgbClr val="E7BE5A"/>
      </a:folHlink>
    </a:clrScheme>
    <a:fontScheme name="MedPanel092402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rtlCol="0" anchor="ctr">
        <a:normAutofit fontScale="92500" lnSpcReduction="10000"/>
      </a:bodyPr>
      <a:lstStyle>
        <a:defPPr>
          <a:defRPr dirty="0" smtClean="0"/>
        </a:defPPr>
      </a:lstStyle>
    </a:spDef>
    <a:lnDef>
      <a:spPr bwMode="auto">
        <a:xfrm>
          <a:off x="0" y="0"/>
          <a:ext cx="1" cy="1"/>
        </a:xfrm>
        <a:custGeom>
          <a:avLst/>
          <a:gdLst/>
          <a:ahLst/>
          <a:cxnLst/>
          <a:rect l="0" t="0" r="0" b="0"/>
          <a:pathLst/>
        </a:custGeom>
        <a:solidFill>
          <a:srgbClr val="606BA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bodyPr lIns="0" tIns="0" rIns="0" bIns="0">
        <a:spAutoFit/>
      </a:bodyPr>
      <a:lstStyle>
        <a:defPPr>
          <a:defRPr smtClean="0"/>
        </a:defPPr>
      </a:lstStyle>
    </a:txDef>
  </a:objectDefaults>
  <a:extraClrSchemeLst>
    <a:extraClrScheme>
      <a:clrScheme name="MedPanel09240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dPanel09240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dPanel09240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Panel09240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Panel09240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dPanel09240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dPanel09240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3 Health PPTX Template 2017" id="{4632190B-E1D5-D94F-AAD2-FB46558BF03B}" vid="{68B4DB9A-154F-7845-950A-B33F88D311AE}"/>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15241</TotalTime>
  <Words>6530</Words>
  <Application>Microsoft Macintosh PowerPoint</Application>
  <PresentationFormat>Widescreen</PresentationFormat>
  <Paragraphs>895</Paragraphs>
  <Slides>60</Slides>
  <Notes>37</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60</vt:i4>
      </vt:variant>
    </vt:vector>
  </HeadingPairs>
  <TitlesOfParts>
    <vt:vector size="69" baseType="lpstr">
      <vt:lpstr>Arial</vt:lpstr>
      <vt:lpstr>Calibri</vt:lpstr>
      <vt:lpstr>Calibri Light</vt:lpstr>
      <vt:lpstr>News Gothic MT</vt:lpstr>
      <vt:lpstr>Wingdings</vt:lpstr>
      <vt:lpstr>1_i3 Health Template 2016</vt:lpstr>
      <vt:lpstr>2_i3 Health Template 2016</vt:lpstr>
      <vt:lpstr>Office Theme</vt:lpstr>
      <vt:lpstr>PowerPoint.Show.8</vt:lpstr>
      <vt:lpstr>Oncology Nursing Showdown: Advanced Non-Hodgkin Lymphoma Edition </vt:lpstr>
      <vt:lpstr>PowerPoint Presentation</vt:lpstr>
      <vt:lpstr>Disclosures</vt:lpstr>
      <vt:lpstr>Learning Objectives</vt:lpstr>
      <vt:lpstr>Advanced Follicular Lymphoma</vt:lpstr>
      <vt:lpstr>Advanced Follicular Lymphoma (cont.) </vt:lpstr>
      <vt:lpstr>Advanced Follicular Lymphoma (cont.) </vt:lpstr>
      <vt:lpstr>Case Study 1: Mr. M</vt:lpstr>
      <vt:lpstr>Case Study 1: Mr. M (cont.)</vt:lpstr>
      <vt:lpstr>Case Study 1: Mr. M (cont.)</vt:lpstr>
      <vt:lpstr>Advanced FL: Initial Treatment Options</vt:lpstr>
      <vt:lpstr>Obinutuzumab/Chemo in Advanced FL</vt:lpstr>
      <vt:lpstr>Obinutuzumab/Chemo in Advanced FL (cont.)</vt:lpstr>
      <vt:lpstr>Case Study 1: Mr. M (cont.)</vt:lpstr>
      <vt:lpstr>Case Study 1: Mr. M (cont.)</vt:lpstr>
      <vt:lpstr>Case Study 1: Mr. M (cont.)</vt:lpstr>
      <vt:lpstr>Advanced FL (cont.)</vt:lpstr>
      <vt:lpstr>Case Study 1: Mr. M (cont.)</vt:lpstr>
      <vt:lpstr>Copanlisib in Relapsed/Refractory FL</vt:lpstr>
      <vt:lpstr>Copanlisib in R/R FL (cont.)</vt:lpstr>
      <vt:lpstr>Side Effects Unique to Copanlisib</vt:lpstr>
      <vt:lpstr>Side Effects Unique to Copanlisib</vt:lpstr>
      <vt:lpstr>PI3K Inhibitors</vt:lpstr>
      <vt:lpstr>Unique Adverse Events with PI3K Inhibitors </vt:lpstr>
      <vt:lpstr>Case Study 1: Mr. M (cont.)</vt:lpstr>
      <vt:lpstr>Advanced Follicular Lymphoma </vt:lpstr>
      <vt:lpstr>Chronic Lymphocytic Leukemia/ Small Lymphocytic Lymphoma (CLL/SLL)</vt:lpstr>
      <vt:lpstr>Chronic Lymphocytic Leukemia</vt:lpstr>
      <vt:lpstr>Case Study 2</vt:lpstr>
      <vt:lpstr>Case Study 2 (cont.)</vt:lpstr>
      <vt:lpstr>CLL Prognostic Factors</vt:lpstr>
      <vt:lpstr>Prognostic Value of FISH for CLL</vt:lpstr>
      <vt:lpstr>Prognostic Value of FISH for CLL (cont.)</vt:lpstr>
      <vt:lpstr>Updated 2018 International Workshop on CLL  </vt:lpstr>
      <vt:lpstr>Case Study 2 (cont.)</vt:lpstr>
      <vt:lpstr>Case Study 2 (cont.)</vt:lpstr>
      <vt:lpstr>Case Study 2 (cont.)</vt:lpstr>
      <vt:lpstr>CLL/SLL Without Del(17p)/TP53 Mutation</vt:lpstr>
      <vt:lpstr>CLL/SLL Without Del(17p)/TP53 Mutation</vt:lpstr>
      <vt:lpstr>CLL/SLL Without Del(17p)/TP53 Mutation</vt:lpstr>
      <vt:lpstr>CLL14: Venetoclax/G vs CHL/G</vt:lpstr>
      <vt:lpstr>CLL14: Venetoclax/G vs CHL/G (cont.)</vt:lpstr>
      <vt:lpstr>CLL14: Venetoclax/G vs CHL/G (cont.)</vt:lpstr>
      <vt:lpstr>Case Study 2 (cont.)</vt:lpstr>
      <vt:lpstr>Venetoclax</vt:lpstr>
      <vt:lpstr>TLS Prophylaxis Based on Tumor Burden: CLL/SLL</vt:lpstr>
      <vt:lpstr>Novel Anti-CD20 Antibodies: Obinutuzumab</vt:lpstr>
      <vt:lpstr>Case Study 2 (cont.)</vt:lpstr>
      <vt:lpstr>CLL/SLL With Del(17p)/TP53 Mutation (cont.)</vt:lpstr>
      <vt:lpstr>Unique Adverse Events With BTK Inhibitors</vt:lpstr>
      <vt:lpstr>Unique Adverse Events With BTK Inhibitors (cont.)</vt:lpstr>
      <vt:lpstr>Unique Adverse Events With BTK Inhibitors (cont.)</vt:lpstr>
      <vt:lpstr>Pathways of Current Novel Agents</vt:lpstr>
      <vt:lpstr>Understanding CAR T-Cell Therapy in NHL</vt:lpstr>
      <vt:lpstr>CAR T-Cell Therapy in FL and CLL/SLL</vt:lpstr>
      <vt:lpstr>CAR T-Cell Therapy in FL and CLL/SLL (cont.)</vt:lpstr>
      <vt:lpstr>CLL/SLL Takeaways</vt:lpstr>
      <vt:lpstr>Thank you for joining us!</vt:lpstr>
      <vt:lpstr>References</vt:lpstr>
      <vt:lpstr>References (cont.)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Oncology Nursing Showdown: Advanced Non-Hodgkin Lymphoma Edition</dc:title>
  <dc:subject>Non-Hodgkin lymphoma</dc:subject>
  <dc:creator>Amy Goodrich, RN, MSN, CRNP-AC</dc:creator>
  <cp:keywords>Non-Hodgkin lymphoma, NHL</cp:keywords>
  <dc:description/>
  <cp:lastModifiedBy>Amanda Thompson</cp:lastModifiedBy>
  <cp:revision>306</cp:revision>
  <cp:lastPrinted>2020-06-11T13:07:16Z</cp:lastPrinted>
  <dcterms:created xsi:type="dcterms:W3CDTF">2018-05-17T16:10:36Z</dcterms:created>
  <dcterms:modified xsi:type="dcterms:W3CDTF">2020-08-21T14:53:46Z</dcterms:modified>
  <cp:category>oncology</cp:category>
</cp:coreProperties>
</file>