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335" r:id="rId3"/>
    <p:sldId id="339" r:id="rId4"/>
    <p:sldId id="340" r:id="rId5"/>
    <p:sldId id="344" r:id="rId6"/>
    <p:sldId id="345" r:id="rId7"/>
    <p:sldId id="346" r:id="rId8"/>
    <p:sldId id="343" r:id="rId9"/>
    <p:sldId id="347" r:id="rId10"/>
    <p:sldId id="352" r:id="rId11"/>
    <p:sldId id="348" r:id="rId12"/>
    <p:sldId id="350" r:id="rId13"/>
    <p:sldId id="342" r:id="rId14"/>
    <p:sldId id="33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21B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44180" autoAdjust="0"/>
  </p:normalViewPr>
  <p:slideViewPr>
    <p:cSldViewPr snapToGrid="0" snapToObjects="1">
      <p:cViewPr varScale="1">
        <p:scale>
          <a:sx n="38" d="100"/>
          <a:sy n="38" d="100"/>
        </p:scale>
        <p:origin x="-2310" y="-102"/>
      </p:cViewPr>
      <p:guideLst>
        <p:guide orient="horz" pos="2160"/>
        <p:guide pos="2880"/>
      </p:guideLst>
    </p:cSldViewPr>
  </p:slideViewPr>
  <p:outlineViewPr>
    <p:cViewPr>
      <p:scale>
        <a:sx n="33" d="100"/>
        <a:sy n="33" d="100"/>
      </p:scale>
      <p:origin x="0" y="-707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124211-4F88-440B-9A91-C5C0DF2B4C4D}" type="datetimeFigureOut">
              <a:rPr lang="en-US" smtClean="0"/>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1EDC05-F1D5-4450-8442-FB8683060CC8}" type="slidenum">
              <a:rPr lang="en-US" smtClean="0"/>
              <a:t>‹#›</a:t>
            </a:fld>
            <a:endParaRPr lang="en-US"/>
          </a:p>
        </p:txBody>
      </p:sp>
    </p:spTree>
    <p:extLst>
      <p:ext uri="{BB962C8B-B14F-4D97-AF65-F5344CB8AC3E}">
        <p14:creationId xmlns:p14="http://schemas.microsoft.com/office/powerpoint/2010/main" val="416590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Thank you so much for the opportunity to be here today.  It’s an honor to join you and discuss the work you’re doing and the work we’re doing, because our goals and yours are very much aligned.  </a:t>
            </a:r>
            <a:endParaRPr lang="en-US" sz="1200" kern="1200" dirty="0">
              <a:solidFill>
                <a:schemeClr val="tx1"/>
              </a:solidFill>
              <a:effectLst/>
              <a:highlight>
                <a:srgbClr val="FFFF00"/>
              </a:highligh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Let me start by saying that we at the U.S. Department of Labor—including U.S. Secretary of Labor Alexander Acosta—are committed to helping states build strong, robust workforces.  Part</a:t>
            </a:r>
            <a:r>
              <a:rPr lang="en-US" sz="1200" kern="1200" baseline="0" dirty="0">
                <a:solidFill>
                  <a:schemeClr val="tx1"/>
                </a:solidFill>
                <a:effectLst/>
                <a:latin typeface="+mn-lt"/>
                <a:ea typeface="+mn-ea"/>
                <a:cs typeface="+mn-cs"/>
              </a:rPr>
              <a:t> and parcel of this, we are committed to </a:t>
            </a:r>
            <a:r>
              <a:rPr lang="en-US" sz="1200" kern="1200" dirty="0">
                <a:solidFill>
                  <a:schemeClr val="tx1"/>
                </a:solidFill>
                <a:effectLst/>
                <a:latin typeface="+mn-lt"/>
                <a:ea typeface="+mn-ea"/>
                <a:cs typeface="+mn-cs"/>
              </a:rPr>
              <a:t>increasing employment opportunities for Americans with disabilities.  We’re committed to increasing </a:t>
            </a:r>
            <a:r>
              <a:rPr lang="en-US" sz="1200" kern="1200" dirty="0" smtClean="0">
                <a:solidFill>
                  <a:schemeClr val="tx1"/>
                </a:solidFill>
                <a:effectLst/>
                <a:latin typeface="+mn-lt"/>
                <a:ea typeface="+mn-ea"/>
                <a:cs typeface="+mn-cs"/>
              </a:rPr>
              <a:t>their workforce </a:t>
            </a:r>
            <a:r>
              <a:rPr lang="en-US" sz="1200" i="1" kern="1200" dirty="0">
                <a:solidFill>
                  <a:schemeClr val="tx1"/>
                </a:solidFill>
                <a:effectLst/>
                <a:latin typeface="+mn-lt"/>
                <a:ea typeface="+mn-ea"/>
                <a:cs typeface="+mn-cs"/>
              </a:rPr>
              <a:t>participation</a:t>
            </a:r>
            <a:r>
              <a:rPr lang="en-US" sz="1200" kern="1200" dirty="0">
                <a:solidFill>
                  <a:schemeClr val="tx1"/>
                </a:solidFill>
                <a:effectLst/>
                <a:latin typeface="+mn-lt"/>
                <a:ea typeface="+mn-ea"/>
                <a:cs typeface="+mn-cs"/>
              </a:rPr>
              <a:t>.  We want </a:t>
            </a:r>
            <a:r>
              <a:rPr lang="en-US" sz="1200" i="1" kern="1200" dirty="0">
                <a:solidFill>
                  <a:schemeClr val="tx1"/>
                </a:solidFill>
                <a:effectLst/>
                <a:latin typeface="+mn-lt"/>
                <a:ea typeface="+mn-ea"/>
                <a:cs typeface="+mn-cs"/>
              </a:rPr>
              <a:t>every</a:t>
            </a:r>
            <a:r>
              <a:rPr lang="en-US" sz="1200" kern="1200" dirty="0">
                <a:solidFill>
                  <a:schemeClr val="tx1"/>
                </a:solidFill>
                <a:effectLst/>
                <a:latin typeface="+mn-lt"/>
                <a:ea typeface="+mn-ea"/>
                <a:cs typeface="+mn-cs"/>
              </a:rPr>
              <a:t> American who is willing and able to work to have the opportunity to do so—and to provide for themselves and their families.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That’s because leveraging the skills and talents of </a:t>
            </a:r>
            <a:r>
              <a:rPr lang="en-US" sz="1200" i="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segments of the population is essential to economic</a:t>
            </a:r>
            <a:r>
              <a:rPr lang="en-US" sz="1200" kern="1200" baseline="0" dirty="0">
                <a:solidFill>
                  <a:schemeClr val="tx1"/>
                </a:solidFill>
                <a:effectLst/>
                <a:latin typeface="+mn-lt"/>
                <a:ea typeface="+mn-ea"/>
                <a:cs typeface="+mn-cs"/>
              </a:rPr>
              <a:t> growth, at both the state and national level</a:t>
            </a:r>
            <a:r>
              <a:rPr lang="en-US" sz="1200" kern="1200" dirty="0">
                <a:solidFill>
                  <a:schemeClr val="tx1"/>
                </a:solidFill>
                <a:effectLst/>
                <a:latin typeface="+mn-lt"/>
                <a:ea typeface="+mn-ea"/>
                <a:cs typeface="+mn-cs"/>
              </a:rPr>
              <a:t>.  But, even more importantly, it’s essential to</a:t>
            </a:r>
            <a:r>
              <a:rPr lang="en-US" sz="1200" kern="1200" baseline="0" dirty="0">
                <a:solidFill>
                  <a:schemeClr val="tx1"/>
                </a:solidFill>
                <a:effectLst/>
                <a:latin typeface="+mn-lt"/>
                <a:ea typeface="+mn-ea"/>
                <a:cs typeface="+mn-cs"/>
              </a:rPr>
              <a:t> advancing </a:t>
            </a:r>
            <a:r>
              <a:rPr lang="en-US" sz="1200" kern="1200" dirty="0">
                <a:solidFill>
                  <a:schemeClr val="tx1"/>
                </a:solidFill>
                <a:effectLst/>
                <a:latin typeface="+mn-lt"/>
                <a:ea typeface="+mn-ea"/>
                <a:cs typeface="+mn-cs"/>
              </a:rPr>
              <a:t>freedom and self-reliance.  As you all well know, work is inextricably tied to economic independence and self-determination, the core values upon which our nation was founded.  These values still define us, and it’s our responsibility to work each day to strengthen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11EDC05-F1D5-4450-8442-FB8683060CC8}" type="slidenum">
              <a:rPr lang="en-US" smtClean="0"/>
              <a:t>1</a:t>
            </a:fld>
            <a:endParaRPr lang="en-US"/>
          </a:p>
        </p:txBody>
      </p:sp>
    </p:spTree>
    <p:extLst>
      <p:ext uri="{BB962C8B-B14F-4D97-AF65-F5344CB8AC3E}">
        <p14:creationId xmlns:p14="http://schemas.microsoft.com/office/powerpoint/2010/main" val="1214903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We also are</a:t>
            </a:r>
            <a:r>
              <a:rPr lang="en-US" baseline="0" dirty="0"/>
              <a:t> learning a lot from </a:t>
            </a:r>
            <a:r>
              <a:rPr lang="en-US" dirty="0"/>
              <a:t>the growing</a:t>
            </a:r>
            <a:r>
              <a:rPr lang="en-US" baseline="0" dirty="0"/>
              <a:t> body of research on this topic, especially related to the role of health care providers.  </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One recent study – published in </a:t>
            </a:r>
            <a:r>
              <a:rPr lang="en-US" sz="1200" kern="1200" baseline="0" dirty="0">
                <a:solidFill>
                  <a:schemeClr val="tx1"/>
                </a:solidFill>
                <a:effectLst/>
                <a:latin typeface="+mn-lt"/>
                <a:ea typeface="+mn-ea"/>
                <a:cs typeface="+mn-cs"/>
              </a:rPr>
              <a:t>February in the Journal of Occupational Rehabilitation – </a:t>
            </a:r>
            <a:r>
              <a:rPr lang="en-US" sz="1200" kern="1200" dirty="0">
                <a:solidFill>
                  <a:schemeClr val="tx1"/>
                </a:solidFill>
                <a:effectLst/>
                <a:latin typeface="+mn-lt"/>
                <a:ea typeface="+mn-ea"/>
                <a:cs typeface="+mn-cs"/>
              </a:rPr>
              <a:t>used secondary data</a:t>
            </a:r>
            <a:r>
              <a:rPr lang="en-US" sz="1200" kern="1200" baseline="0" dirty="0">
                <a:solidFill>
                  <a:schemeClr val="tx1"/>
                </a:solidFill>
                <a:effectLst/>
                <a:latin typeface="+mn-lt"/>
                <a:ea typeface="+mn-ea"/>
                <a:cs typeface="+mn-cs"/>
              </a:rPr>
              <a:t> analysis to assess</a:t>
            </a:r>
            <a:r>
              <a:rPr lang="en-US" sz="1200" kern="1200" dirty="0">
                <a:solidFill>
                  <a:schemeClr val="tx1"/>
                </a:solidFill>
                <a:effectLst/>
                <a:latin typeface="+mn-lt"/>
                <a:ea typeface="+mn-ea"/>
                <a:cs typeface="+mn-cs"/>
              </a:rPr>
              <a:t> the effectiveness of workplace-based RTW interventions and work disability management interventions for workers with two types of conditions:  musculoskeletal and pain-related conditions and mental health conditions.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Using data from 36 previous studies, it looked at 12 types of interventions spread across three broad categories:  health focused, service coordination and work accommodations.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Overall, there was STRONG evidence that time away from work was significantly reduced when interventions occurred across at least two of these domains.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 again, it’s this idea of multiple avenues of support—including health care provision.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dirty="0">
                <a:solidFill>
                  <a:schemeClr val="tx1"/>
                </a:solidFill>
                <a:effectLst/>
                <a:latin typeface="+mn-lt"/>
                <a:ea typeface="+mn-ea"/>
                <a:cs typeface="+mn-cs"/>
              </a:rPr>
              <a:t>Source:</a:t>
            </a:r>
            <a:r>
              <a:rPr lang="en-US" sz="1200" b="0" i="1" kern="1200" baseline="0" dirty="0">
                <a:solidFill>
                  <a:schemeClr val="tx1"/>
                </a:solidFill>
                <a:effectLst/>
                <a:latin typeface="+mn-lt"/>
                <a:ea typeface="+mn-ea"/>
                <a:cs typeface="+mn-cs"/>
              </a:rPr>
              <a:t> </a:t>
            </a:r>
            <a:r>
              <a:rPr lang="en-US" b="0" i="1" dirty="0"/>
              <a:t>https://link.springer.com/content/pdf/10.1007%2Fs10926-016-9690-x.pdf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 </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Then, in June of this year, the American College of Occupational and Environmental Medicine</a:t>
            </a:r>
            <a:r>
              <a:rPr lang="en-US" b="0" baseline="0" dirty="0"/>
              <a:t> published a “position statement.</a:t>
            </a:r>
            <a:r>
              <a:rPr lang="en-US"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This position statement notes that the personal</a:t>
            </a:r>
            <a:r>
              <a:rPr lang="en-US" b="0" baseline="0" dirty="0"/>
              <a:t> physician – which it qualifies may involve many different types of clinicians – has an important role in helping patients minimize </a:t>
            </a:r>
            <a:r>
              <a:rPr lang="en-US" b="0" dirty="0"/>
              <a:t>life and work disruption resulting from new injury or illness, changes in chronic health conditions and existing disabilities, or the advance of 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It</a:t>
            </a:r>
            <a:r>
              <a:rPr lang="en-US" b="0" baseline="0" dirty="0"/>
              <a:t> goes on to say that “</a:t>
            </a:r>
            <a:r>
              <a:rPr lang="en-US" b="0" dirty="0"/>
              <a:t>This means helping patients maintain their daily routine as much as possible, and for working patients, helping them stay at work or return to work as soon as it is medically viable.”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 addition to providing guidance, it </a:t>
            </a:r>
            <a:r>
              <a:rPr lang="en-US" sz="1200" kern="1200" dirty="0">
                <a:solidFill>
                  <a:schemeClr val="tx1"/>
                </a:solidFill>
                <a:effectLst/>
                <a:latin typeface="+mn-lt"/>
                <a:ea typeface="+mn-ea"/>
                <a:cs typeface="+mn-cs"/>
              </a:rPr>
              <a:t>cites studies showing that lack of work increases morbidity and mortality and results in decreases in mental, family, social and economic well-being.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also notes that health care providers are often the first to become aware of barriers to recovery and impediments to return to work and thus can </a:t>
            </a:r>
            <a:r>
              <a:rPr lang="en-US" sz="1200" u="sng" kern="1200" dirty="0">
                <a:solidFill>
                  <a:schemeClr val="tx1"/>
                </a:solidFill>
                <a:effectLst/>
                <a:latin typeface="+mn-lt"/>
                <a:ea typeface="+mn-ea"/>
                <a:cs typeface="+mn-cs"/>
              </a:rPr>
              <a:t>set the stage for teamwork with the patient, other health care providers, the employer and others</a:t>
            </a:r>
            <a:r>
              <a:rPr lang="en-US" sz="1200" kern="1200" dirty="0">
                <a:solidFill>
                  <a:schemeClr val="tx1"/>
                </a:solidFill>
                <a:effectLst/>
                <a:latin typeface="+mn-lt"/>
                <a:ea typeface="+mn-ea"/>
                <a:cs typeface="+mn-cs"/>
              </a:rPr>
              <a:t>.  This really reflects the approach</a:t>
            </a:r>
            <a:r>
              <a:rPr lang="en-US" sz="1200" kern="1200" baseline="0" dirty="0">
                <a:solidFill>
                  <a:schemeClr val="tx1"/>
                </a:solidFill>
                <a:effectLst/>
                <a:latin typeface="+mn-lt"/>
                <a:ea typeface="+mn-ea"/>
                <a:cs typeface="+mn-cs"/>
              </a:rPr>
              <a:t> we will be looking for with the grants.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dirty="0">
                <a:solidFill>
                  <a:schemeClr val="tx1"/>
                </a:solidFill>
                <a:effectLst/>
                <a:latin typeface="+mn-lt"/>
                <a:ea typeface="+mn-ea"/>
                <a:cs typeface="+mn-cs"/>
              </a:rPr>
              <a:t>Source:</a:t>
            </a:r>
            <a:r>
              <a:rPr lang="en-US" sz="1200" i="1" kern="1200" baseline="0" dirty="0">
                <a:solidFill>
                  <a:schemeClr val="tx1"/>
                </a:solidFill>
                <a:effectLst/>
                <a:latin typeface="+mn-lt"/>
                <a:ea typeface="+mn-ea"/>
                <a:cs typeface="+mn-cs"/>
              </a:rPr>
              <a:t> </a:t>
            </a:r>
            <a:r>
              <a:rPr lang="en-US" b="0" i="1" dirty="0"/>
              <a:t>http://www.acoem.org/uploadedFiles/Public_Affairs/Policies_And_Position_Statements/Guidelines/Position_Statements/The_Personal_Physician_s_Role_in_Helping_Patients.21.pdf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1" dirty="0"/>
          </a:p>
        </p:txBody>
      </p:sp>
      <p:sp>
        <p:nvSpPr>
          <p:cNvPr id="4" name="Slide Number Placeholder 3"/>
          <p:cNvSpPr>
            <a:spLocks noGrp="1"/>
          </p:cNvSpPr>
          <p:nvPr>
            <p:ph type="sldNum" sz="quarter" idx="10"/>
          </p:nvPr>
        </p:nvSpPr>
        <p:spPr/>
        <p:txBody>
          <a:bodyPr/>
          <a:lstStyle/>
          <a:p>
            <a:fld id="{411EDC05-F1D5-4450-8442-FB8683060CC8}" type="slidenum">
              <a:rPr lang="en-US" smtClean="0"/>
              <a:t>10</a:t>
            </a:fld>
            <a:endParaRPr lang="en-US"/>
          </a:p>
        </p:txBody>
      </p:sp>
    </p:spTree>
    <p:extLst>
      <p:ext uri="{BB962C8B-B14F-4D97-AF65-F5344CB8AC3E}">
        <p14:creationId xmlns:p14="http://schemas.microsoft.com/office/powerpoint/2010/main" val="41842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The grants are one</a:t>
            </a:r>
            <a:r>
              <a:rPr lang="en-US" baseline="0" dirty="0"/>
              <a:t> way we are helping states tackle this issue.  But, we also work with states in other ways.  </a:t>
            </a:r>
            <a:r>
              <a:rPr lang="en-US" sz="1200" kern="1200" dirty="0">
                <a:solidFill>
                  <a:schemeClr val="tx1"/>
                </a:solidFill>
                <a:effectLst/>
                <a:latin typeface="+mn-lt"/>
                <a:ea typeface="+mn-ea"/>
                <a:cs typeface="+mn-cs"/>
              </a:rPr>
              <a:t>We know that those</a:t>
            </a:r>
            <a:r>
              <a:rPr lang="en-US" sz="1200" kern="1200" baseline="0" dirty="0">
                <a:solidFill>
                  <a:schemeClr val="tx1"/>
                </a:solidFill>
                <a:effectLst/>
                <a:latin typeface="+mn-lt"/>
                <a:ea typeface="+mn-ea"/>
                <a:cs typeface="+mn-cs"/>
              </a:rPr>
              <a:t> of us </a:t>
            </a:r>
            <a:r>
              <a:rPr lang="en-US" sz="1200" kern="1200" dirty="0">
                <a:solidFill>
                  <a:schemeClr val="tx1"/>
                </a:solidFill>
                <a:effectLst/>
                <a:latin typeface="+mn-lt"/>
                <a:ea typeface="+mn-ea"/>
                <a:cs typeface="+mn-cs"/>
              </a:rPr>
              <a:t>in Washington, D.C. cannot address this challenge on our own.  When it comes to workforce development, states are in the best position to make real, lasting change, with policies that reflect the economic realities on the ground.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That is the premise behind our State Exchange on Employment and Disability, or SEED.  Through this initiative, we are working with state-level organizations, among them the National Conference of State Legislatures and Council of State Governments, to identify replicable, sustainable and innovative approaches to help people with disabilities obtain and retain employment.  SEED</a:t>
            </a:r>
            <a:r>
              <a:rPr lang="en-US" sz="1200" kern="1200" baseline="0" dirty="0">
                <a:solidFill>
                  <a:schemeClr val="tx1"/>
                </a:solidFill>
                <a:effectLst/>
                <a:latin typeface="+mn-lt"/>
                <a:ea typeface="+mn-ea"/>
                <a:cs typeface="+mn-cs"/>
              </a:rPr>
              <a:t> is </a:t>
            </a:r>
            <a:r>
              <a:rPr lang="en-US" sz="1200" kern="1200" dirty="0">
                <a:solidFill>
                  <a:schemeClr val="tx1"/>
                </a:solidFill>
                <a:effectLst/>
                <a:latin typeface="+mn-lt"/>
                <a:ea typeface="+mn-ea"/>
                <a:cs typeface="+mn-cs"/>
              </a:rPr>
              <a:t>meant to serve as a catalyst for sharing—much like the Secretaries Innovation Group.</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Working together with our support, our SEED state intermediary partners convened a National Task Force last year.  The result was the publication of the </a:t>
            </a:r>
            <a:r>
              <a:rPr lang="en-US" sz="1200" i="1" kern="1200" dirty="0">
                <a:solidFill>
                  <a:schemeClr val="tx1"/>
                </a:solidFill>
                <a:effectLst/>
                <a:latin typeface="+mn-lt"/>
                <a:ea typeface="+mn-ea"/>
                <a:cs typeface="+mn-cs"/>
              </a:rPr>
              <a:t>Work Matters </a:t>
            </a:r>
            <a:r>
              <a:rPr lang="en-US" sz="1200" kern="1200" dirty="0">
                <a:solidFill>
                  <a:schemeClr val="tx1"/>
                </a:solidFill>
                <a:effectLst/>
                <a:latin typeface="+mn-lt"/>
                <a:ea typeface="+mn-ea"/>
                <a:cs typeface="+mn-cs"/>
              </a:rPr>
              <a:t>policy framework, a report that is truly “for the states, by the states.”  This policy framework is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something developed by those of us here in D.C., telling states how to do things based on assumptions that may or may not be true.  Rather, it is states sharing with each other what is working for them.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Framework is divided into four sections, one of which focuses on SAW/RTW.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suspect</a:t>
            </a:r>
            <a:r>
              <a:rPr lang="en-US" sz="1200" kern="1200" baseline="0" dirty="0">
                <a:solidFill>
                  <a:schemeClr val="tx1"/>
                </a:solidFill>
                <a:effectLst/>
                <a:latin typeface="+mn-lt"/>
                <a:ea typeface="+mn-ea"/>
                <a:cs typeface="+mn-cs"/>
              </a:rPr>
              <a:t> many of the policies outlined in the framework reflect </a:t>
            </a:r>
            <a:r>
              <a:rPr lang="en-US" sz="1200" kern="1200" dirty="0">
                <a:solidFill>
                  <a:schemeClr val="tx1"/>
                </a:solidFill>
                <a:effectLst/>
                <a:latin typeface="+mn-lt"/>
                <a:ea typeface="+mn-ea"/>
                <a:cs typeface="+mn-cs"/>
              </a:rPr>
              <a:t>policies</a:t>
            </a:r>
            <a:r>
              <a:rPr lang="en-US" sz="1200" kern="1200" baseline="0" dirty="0">
                <a:solidFill>
                  <a:schemeClr val="tx1"/>
                </a:solidFill>
                <a:effectLst/>
                <a:latin typeface="+mn-lt"/>
                <a:ea typeface="+mn-ea"/>
                <a:cs typeface="+mn-cs"/>
              </a:rPr>
              <a:t> in practice in many of your states</a:t>
            </a:r>
            <a:endParaRPr lang="en-US" sz="1200" kern="1200" dirty="0">
              <a:solidFill>
                <a:schemeClr val="tx1"/>
              </a:solidFill>
              <a:effectLst/>
              <a:latin typeface="+mn-lt"/>
              <a:ea typeface="+mn-ea"/>
              <a:cs typeface="+mn-cs"/>
            </a:endParaRPr>
          </a:p>
          <a:p>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1EDC05-F1D5-4450-8442-FB8683060CC8}" type="slidenum">
              <a:rPr lang="en-US" smtClean="0"/>
              <a:t>11</a:t>
            </a:fld>
            <a:endParaRPr lang="en-US"/>
          </a:p>
        </p:txBody>
      </p:sp>
    </p:spTree>
    <p:extLst>
      <p:ext uri="{BB962C8B-B14F-4D97-AF65-F5344CB8AC3E}">
        <p14:creationId xmlns:p14="http://schemas.microsoft.com/office/powerpoint/2010/main" val="85593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SEED is a resource for you and your states’ policymakers,</a:t>
            </a:r>
            <a:r>
              <a:rPr lang="en-US" baseline="0" dirty="0"/>
              <a:t> whether legislators or in the Executive Branch.  We hope you’ll get involved.</a:t>
            </a:r>
          </a:p>
          <a:p>
            <a:endParaRPr lang="en-US" baseline="0" dirty="0"/>
          </a:p>
        </p:txBody>
      </p:sp>
      <p:sp>
        <p:nvSpPr>
          <p:cNvPr id="4" name="Slide Number Placeholder 3"/>
          <p:cNvSpPr>
            <a:spLocks noGrp="1"/>
          </p:cNvSpPr>
          <p:nvPr>
            <p:ph type="sldNum" sz="quarter" idx="10"/>
          </p:nvPr>
        </p:nvSpPr>
        <p:spPr/>
        <p:txBody>
          <a:bodyPr/>
          <a:lstStyle/>
          <a:p>
            <a:fld id="{411EDC05-F1D5-4450-8442-FB8683060CC8}" type="slidenum">
              <a:rPr lang="en-US" smtClean="0"/>
              <a:t>12</a:t>
            </a:fld>
            <a:endParaRPr lang="en-US"/>
          </a:p>
        </p:txBody>
      </p:sp>
    </p:spTree>
    <p:extLst>
      <p:ext uri="{BB962C8B-B14F-4D97-AF65-F5344CB8AC3E}">
        <p14:creationId xmlns:p14="http://schemas.microsoft.com/office/powerpoint/2010/main" val="3388549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Now, I shared a lot of numbers today.  And they—that is, data—is what drives effective public policy.  But, </a:t>
            </a:r>
            <a:r>
              <a:rPr lang="en-US" baseline="0" dirty="0"/>
              <a:t>we can’t forget the human context as well, the real people, and real lives and livelihoods, behind those numbers.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know that work is a social determinant of health.  It </a:t>
            </a:r>
            <a:r>
              <a:rPr lang="en-US" sz="1200" kern="1200" dirty="0">
                <a:solidFill>
                  <a:schemeClr val="tx1"/>
                </a:solidFill>
                <a:effectLst/>
                <a:latin typeface="+mn-lt"/>
                <a:ea typeface="+mn-ea"/>
                <a:cs typeface="+mn-cs"/>
              </a:rPr>
              <a:t>offers purpose and, as I said earlier, the opportunity to live an independent, self-directed life.</a:t>
            </a:r>
            <a:r>
              <a:rPr lang="en-US" sz="1200" kern="1200" baseline="0" dirty="0">
                <a:solidFill>
                  <a:schemeClr val="tx1"/>
                </a:solidFill>
                <a:effectLst/>
                <a:latin typeface="+mn-lt"/>
                <a:ea typeface="+mn-ea"/>
                <a:cs typeface="+mn-cs"/>
              </a:rPr>
              <a:t>  </a:t>
            </a:r>
            <a:r>
              <a:rPr lang="en-US" sz="1200" i="0" kern="1200" baseline="0" dirty="0">
                <a:solidFill>
                  <a:schemeClr val="tx1"/>
                </a:solidFill>
                <a:effectLst/>
                <a:latin typeface="+mn-lt"/>
                <a:ea typeface="+mn-ea"/>
                <a:cs typeface="+mn-cs"/>
              </a:rPr>
              <a:t>Working works—for individuals, for families and for communities.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I’d like to close by sharing just two of so many examples of </a:t>
            </a:r>
            <a:r>
              <a:rPr lang="en-US" sz="1200" i="1" kern="1200" baseline="0" dirty="0">
                <a:solidFill>
                  <a:schemeClr val="tx1"/>
                </a:solidFill>
                <a:effectLst/>
                <a:latin typeface="+mn-lt"/>
                <a:ea typeface="+mn-ea"/>
                <a:cs typeface="+mn-cs"/>
              </a:rPr>
              <a:t>why</a:t>
            </a:r>
            <a:r>
              <a:rPr lang="en-US" sz="1200" i="0" kern="1200" baseline="0" dirty="0">
                <a:solidFill>
                  <a:schemeClr val="tx1"/>
                </a:solidFill>
                <a:effectLst/>
                <a:latin typeface="+mn-lt"/>
                <a:ea typeface="+mn-ea"/>
                <a:cs typeface="+mn-cs"/>
              </a:rPr>
              <a:t> the issue of SAW/RTW is so important, to us and to the citizens of your states—why we know we have to do better when it comes to helping people SAW/RTW.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a:solidFill>
                  <a:schemeClr val="tx1"/>
                </a:solidFill>
                <a:effectLst/>
                <a:latin typeface="+mn-lt"/>
                <a:ea typeface="+mn-ea"/>
                <a:cs typeface="+mn-cs"/>
              </a:rPr>
              <a:t>Joanne Hager is the woman here in the hard hat.  Many years ago, </a:t>
            </a:r>
            <a:r>
              <a:rPr lang="en-US" sz="1200" kern="1200" dirty="0">
                <a:solidFill>
                  <a:schemeClr val="tx1"/>
                </a:solidFill>
                <a:effectLst/>
                <a:latin typeface="+mn-lt"/>
                <a:ea typeface="+mn-ea"/>
                <a:cs typeface="+mn-cs"/>
              </a:rPr>
              <a:t>Joanne was a firefighter.  Then, her life took an unexpected turn when she lost sight in one eye in 1997, and later developed decreased vision in the other, stemming from multiple sclerosis.  Following this, Joanne lost her job—and apparently her doctor at the time wasn’t terribly supportive on that front, actually discouraging her from working.  For about a decade, she worked as a caregiver, but it didn’t allow her to support her family.  But, she kept</a:t>
            </a:r>
            <a:r>
              <a:rPr lang="en-US" sz="1200" kern="1200" baseline="0" dirty="0">
                <a:solidFill>
                  <a:schemeClr val="tx1"/>
                </a:solidFill>
                <a:effectLst/>
                <a:latin typeface="+mn-lt"/>
                <a:ea typeface="+mn-ea"/>
                <a:cs typeface="+mn-cs"/>
              </a:rPr>
              <a:t> going because she </a:t>
            </a:r>
            <a:r>
              <a:rPr lang="en-US" sz="1200" kern="1200" dirty="0">
                <a:solidFill>
                  <a:schemeClr val="tx1"/>
                </a:solidFill>
                <a:effectLst/>
                <a:latin typeface="+mn-lt"/>
                <a:ea typeface="+mn-ea"/>
                <a:cs typeface="+mn-cs"/>
              </a:rPr>
              <a:t>was determined to remain in the workforce.  One day she saw a flyer about a state-supported construction apprenticeship program.  She inquired and started on the track of heavy construction laborer.  After completing her apprenticeship, she was hired by a construction and masonry company as a laborer.  Today, she’s an instructor for the Minnesota Laborers Training Center, working hard and training the next generation.  She pays taxes, and she’s training people to</a:t>
            </a:r>
            <a:r>
              <a:rPr lang="en-US" sz="1200" kern="1200" baseline="0" dirty="0">
                <a:solidFill>
                  <a:schemeClr val="tx1"/>
                </a:solidFill>
                <a:effectLst/>
                <a:latin typeface="+mn-lt"/>
                <a:ea typeface="+mn-ea"/>
                <a:cs typeface="+mn-cs"/>
              </a:rPr>
              <a:t> work and </a:t>
            </a:r>
            <a:r>
              <a:rPr lang="en-US" sz="1200" kern="1200" dirty="0">
                <a:solidFill>
                  <a:schemeClr val="tx1"/>
                </a:solidFill>
                <a:effectLst/>
                <a:latin typeface="+mn-lt"/>
                <a:ea typeface="+mn-ea"/>
                <a:cs typeface="+mn-cs"/>
              </a:rPr>
              <a:t>do the same.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Fortunately, Joanne had the self-determination and wherewithal to stay in the workforce, even without the support of her doctor or employer.  But she shouldn’t have had to go it alone.  I’m pleased to say that there are other employers who DO understand their role in the SAW/RTW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One of them is EY, which if</a:t>
            </a:r>
            <a:r>
              <a:rPr lang="en-US" sz="1200" kern="1200" baseline="0" dirty="0">
                <a:solidFill>
                  <a:schemeClr val="tx1"/>
                </a:solidFill>
                <a:effectLst/>
                <a:latin typeface="+mn-lt"/>
                <a:ea typeface="+mn-ea"/>
                <a:cs typeface="+mn-cs"/>
              </a:rPr>
              <a:t> you don’t know </a:t>
            </a:r>
            <a:r>
              <a:rPr lang="en-US" sz="1200" kern="1200" dirty="0">
                <a:solidFill>
                  <a:schemeClr val="tx1"/>
                </a:solidFill>
                <a:effectLst/>
                <a:latin typeface="+mn-lt"/>
                <a:ea typeface="+mn-ea"/>
                <a:cs typeface="+mn-cs"/>
              </a:rPr>
              <a:t>is a real leader in disability inclusion. Thus, it’s no surprise that they’re leaders in helping people SAW/RTW after accident or injury.  One example is Brian Lyons, a young professional with global consultancy firm EY.  After only a short while working for the firm, and just a few years into his career, Brian had a diving accident, a spinal cord injury.</a:t>
            </a:r>
            <a:r>
              <a:rPr lang="en-US" sz="1200" kern="1200" baseline="0" dirty="0">
                <a:solidFill>
                  <a:schemeClr val="tx1"/>
                </a:solidFill>
                <a:effectLst/>
                <a:latin typeface="+mn-lt"/>
                <a:ea typeface="+mn-ea"/>
                <a:cs typeface="+mn-cs"/>
              </a:rPr>
              <a:t>  He has paralysis</a:t>
            </a:r>
            <a:r>
              <a:rPr lang="en-US" sz="1200" kern="1200" dirty="0">
                <a:solidFill>
                  <a:schemeClr val="tx1"/>
                </a:solidFill>
                <a:effectLst/>
                <a:latin typeface="+mn-lt"/>
                <a:ea typeface="+mn-ea"/>
                <a:cs typeface="+mn-cs"/>
              </a:rPr>
              <a:t> and uses a wheelchair.  When it came time</a:t>
            </a:r>
            <a:r>
              <a:rPr lang="en-US" sz="1200" kern="1200" baseline="0" dirty="0">
                <a:solidFill>
                  <a:schemeClr val="tx1"/>
                </a:solidFill>
                <a:effectLst/>
                <a:latin typeface="+mn-lt"/>
                <a:ea typeface="+mn-ea"/>
                <a:cs typeface="+mn-cs"/>
              </a:rPr>
              <a:t> to get back to work, and he did so early, he was connected with an accommodations team at EY.  He said what the team really wanted him to do was continue in his recovery.  Their goal was to make his succeed, at work and at home.  Brandon was a young employee in whom the had invested, and they wanted to retain that investment.  So, they made a plan, which at the start entailed flexibility to work remotely, which helped facilitate his rehab.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Like Joanne, Brandon wanted to stay in the workforce.  But, unlike Joanne, it was something he had full support in doing, from all sides.  We want ALL people to have that support, including workers in your states.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(Jennifer could also briefly share her story here as well,</a:t>
            </a:r>
            <a:r>
              <a:rPr lang="en-US" sz="1200" i="1" kern="1200" baseline="0" dirty="0">
                <a:solidFill>
                  <a:schemeClr val="tx1"/>
                </a:solidFill>
                <a:effectLst/>
                <a:latin typeface="+mn-lt"/>
                <a:ea typeface="+mn-ea"/>
                <a:cs typeface="+mn-cs"/>
              </a:rPr>
              <a:t> if desired and time allows</a:t>
            </a:r>
            <a:r>
              <a:rPr lang="en-US" sz="1200" i="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1EDC05-F1D5-4450-8442-FB8683060CC8}" type="slidenum">
              <a:rPr lang="en-US" smtClean="0"/>
              <a:t>13</a:t>
            </a:fld>
            <a:endParaRPr lang="en-US"/>
          </a:p>
        </p:txBody>
      </p:sp>
    </p:spTree>
    <p:extLst>
      <p:ext uri="{BB962C8B-B14F-4D97-AF65-F5344CB8AC3E}">
        <p14:creationId xmlns:p14="http://schemas.microsoft.com/office/powerpoint/2010/main" val="425078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11EDC05-F1D5-4450-8442-FB8683060CC8}" type="slidenum">
              <a:rPr lang="en-US" smtClean="0"/>
              <a:t>14</a:t>
            </a:fld>
            <a:endParaRPr lang="en-US"/>
          </a:p>
        </p:txBody>
      </p:sp>
    </p:spTree>
    <p:extLst>
      <p:ext uri="{BB962C8B-B14F-4D97-AF65-F5344CB8AC3E}">
        <p14:creationId xmlns:p14="http://schemas.microsoft.com/office/powerpoint/2010/main" val="302906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tell you a little bit about </a:t>
            </a:r>
            <a:r>
              <a:rPr lang="en-US" dirty="0" smtClean="0"/>
              <a:t>ODEP…(share mission)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ODEP has been advancing</a:t>
            </a:r>
            <a:r>
              <a:rPr lang="en-US" baseline="0" dirty="0"/>
              <a:t> this mission since 2001, when our agency was formed – based on the recommendation of the Presidential Task Force on Employment of Adults with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We are cross-disability in focus, meaning we work to improve employment opportunities and outcomes for people with all types of disabilities, w</a:t>
            </a:r>
            <a:r>
              <a:rPr lang="en-US" sz="1200" kern="1200" dirty="0">
                <a:solidFill>
                  <a:schemeClr val="tx1"/>
                </a:solidFill>
                <a:effectLst/>
                <a:latin typeface="+mn-lt"/>
                <a:ea typeface="+mn-ea"/>
                <a:cs typeface="+mn-cs"/>
              </a:rPr>
              <a:t>hether physical, developmental or a mental health condition, whether visible or invisible.</a:t>
            </a:r>
            <a:r>
              <a:rPr lang="en-US" sz="1200" kern="1200" baseline="0" dirty="0">
                <a:solidFill>
                  <a:schemeClr val="tx1"/>
                </a:solidFill>
                <a:effectLst/>
                <a:latin typeface="+mn-lt"/>
                <a:ea typeface="+mn-ea"/>
                <a:cs typeface="+mn-cs"/>
              </a:rPr>
              <a:t>  </a:t>
            </a:r>
            <a:r>
              <a:rPr lang="en-US" sz="1200" b="0" u="sng" kern="1200" baseline="0" dirty="0">
                <a:solidFill>
                  <a:schemeClr val="tx1"/>
                </a:solidFill>
                <a:effectLst/>
                <a:latin typeface="+mn-lt"/>
                <a:ea typeface="+mn-ea"/>
                <a:cs typeface="+mn-cs"/>
              </a:rPr>
              <a:t>This includes, of course, people who acquire disabilities during their working years.  This is the core of what I’ll be talking about today, because it’s key to addressing this complex issue.</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You may notice that I underlined “all levels of government.”  Again, that’s one of the things that makes ODEP unique.  We are part of a Federal agency yes – the Federal Department of Labor – but our work has a heavy state focus, since we know that’s where workforce issues really lie.  And disability employment </a:t>
            </a:r>
            <a:r>
              <a:rPr lang="en-US" sz="1200" b="0" i="1" kern="1200" baseline="0" dirty="0">
                <a:solidFill>
                  <a:schemeClr val="tx1"/>
                </a:solidFill>
                <a:effectLst/>
                <a:latin typeface="+mn-lt"/>
                <a:ea typeface="+mn-ea"/>
                <a:cs typeface="+mn-cs"/>
              </a:rPr>
              <a:t>is</a:t>
            </a:r>
            <a:r>
              <a:rPr lang="en-US" sz="1200" b="0" kern="1200" baseline="0" dirty="0">
                <a:solidFill>
                  <a:schemeClr val="tx1"/>
                </a:solidFill>
                <a:effectLst/>
                <a:latin typeface="+mn-lt"/>
                <a:ea typeface="+mn-ea"/>
                <a:cs typeface="+mn-cs"/>
              </a:rPr>
              <a:t> a workforce development issue, a critical one that states need to consider in order to address skills gaps.  </a:t>
            </a:r>
          </a:p>
          <a:p>
            <a:endParaRPr lang="en-US" sz="1200" b="0" kern="1200" baseline="0" dirty="0">
              <a:solidFill>
                <a:schemeClr val="tx1"/>
              </a:solidFill>
              <a:effectLst/>
              <a:latin typeface="+mn-lt"/>
              <a:ea typeface="+mn-ea"/>
              <a:cs typeface="+mn-cs"/>
            </a:endParaRPr>
          </a:p>
          <a:p>
            <a:endParaRPr lang="en-US" sz="1200" b="0" kern="1200" baseline="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1EDC05-F1D5-4450-8442-FB8683060CC8}" type="slidenum">
              <a:rPr lang="en-US" smtClean="0"/>
              <a:t>2</a:t>
            </a:fld>
            <a:endParaRPr lang="en-US"/>
          </a:p>
        </p:txBody>
      </p:sp>
    </p:spTree>
    <p:extLst>
      <p:ext uri="{BB962C8B-B14F-4D97-AF65-F5344CB8AC3E}">
        <p14:creationId xmlns:p14="http://schemas.microsoft.com/office/powerpoint/2010/main" val="417840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a:effectLst/>
              </a:rPr>
              <a:t>Roughly 1 in 5 American adults, more than 50</a:t>
            </a:r>
            <a:r>
              <a:rPr lang="en-US" u="none" baseline="0" dirty="0">
                <a:effectLst/>
              </a:rPr>
              <a:t> million, </a:t>
            </a:r>
            <a:r>
              <a:rPr lang="en-US" u="none" dirty="0">
                <a:effectLst/>
              </a:rPr>
              <a:t>have some type of disability. </a:t>
            </a:r>
            <a:r>
              <a:rPr lang="en-US" u="none" baseline="0" dirty="0">
                <a:effectLst/>
              </a:rPr>
              <a:t>  </a:t>
            </a:r>
            <a:r>
              <a:rPr lang="en-US" dirty="0">
                <a:effectLst/>
              </a:rPr>
              <a:t>The current</a:t>
            </a:r>
            <a:r>
              <a:rPr lang="en-US" baseline="0" dirty="0">
                <a:effectLst/>
              </a:rPr>
              <a:t> unemployment rate </a:t>
            </a:r>
            <a:r>
              <a:rPr lang="en-US" dirty="0">
                <a:effectLst/>
              </a:rPr>
              <a:t>for people without disabilities is 3.7 percent.  It’s nearly double — 7.6 percent — for people with disabilities. </a:t>
            </a:r>
          </a:p>
          <a:p>
            <a:endParaRPr lang="en-US" dirty="0">
              <a:effectLst/>
            </a:endParaRPr>
          </a:p>
          <a:p>
            <a:r>
              <a:rPr lang="en-US" dirty="0">
                <a:effectLst/>
              </a:rPr>
              <a:t>Labor force participation among working-age people with disabilities is 21 percent, which is</a:t>
            </a:r>
            <a:r>
              <a:rPr lang="en-US" baseline="0" dirty="0">
                <a:effectLst/>
              </a:rPr>
              <a:t> less than a third </a:t>
            </a:r>
            <a:r>
              <a:rPr lang="en-US" dirty="0">
                <a:effectLst/>
              </a:rPr>
              <a:t>that of people without disabilities, 68.3</a:t>
            </a:r>
            <a:r>
              <a:rPr lang="en-US" baseline="0" dirty="0">
                <a:effectLst/>
              </a:rPr>
              <a:t> percent</a:t>
            </a:r>
            <a:r>
              <a:rPr lang="en-US" dirty="0">
                <a:effectLst/>
              </a:rPr>
              <a:t>.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In</a:t>
            </a:r>
            <a:r>
              <a:rPr lang="en-US" b="0" baseline="0" dirty="0">
                <a:effectLst/>
              </a:rPr>
              <a:t> the context of these numbers it’s also important to note that p</a:t>
            </a:r>
            <a:r>
              <a:rPr lang="en-US" b="0" dirty="0">
                <a:effectLst/>
              </a:rPr>
              <a:t>eople with disabilities who are</a:t>
            </a:r>
            <a:r>
              <a:rPr lang="en-US" b="0" baseline="0" dirty="0">
                <a:effectLst/>
              </a:rPr>
              <a:t> working </a:t>
            </a:r>
            <a:r>
              <a:rPr lang="en-US" b="0" dirty="0">
                <a:effectLst/>
              </a:rPr>
              <a:t>are twice as likely</a:t>
            </a:r>
            <a:r>
              <a:rPr lang="en-US" b="0" baseline="0" dirty="0">
                <a:effectLst/>
              </a:rPr>
              <a:t> to </a:t>
            </a:r>
            <a:r>
              <a:rPr lang="en-US" b="0" dirty="0">
                <a:effectLst/>
              </a:rPr>
              <a:t>work part-time, often in service occupations that do not pay as well as professional occupations.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r>
              <a:rPr lang="en-US" dirty="0">
                <a:effectLst/>
              </a:rPr>
              <a:t>Given all this, it may</a:t>
            </a:r>
            <a:r>
              <a:rPr lang="en-US" baseline="0" dirty="0">
                <a:effectLst/>
              </a:rPr>
              <a:t> not surprise you that </a:t>
            </a:r>
            <a:r>
              <a:rPr lang="en-US" dirty="0">
                <a:effectLst/>
              </a:rPr>
              <a:t>twice as many Americans with disabilities fall below the poverty line than those without disabilities:</a:t>
            </a:r>
            <a:r>
              <a:rPr lang="en-US" baseline="0" dirty="0">
                <a:effectLst/>
              </a:rPr>
              <a:t>  28 percent vs. 13 percent.  And when this rate is overlaid onto a map state by state, we easily see that certain states are more affected than others, although all experience a gap.</a:t>
            </a:r>
          </a:p>
          <a:p>
            <a:endParaRPr lang="en-US" i="1" baseline="0" dirty="0">
              <a:effectLst/>
            </a:endParaRPr>
          </a:p>
          <a:p>
            <a:r>
              <a:rPr lang="en-US" i="1" baseline="0" dirty="0">
                <a:effectLst/>
              </a:rPr>
              <a:t>Source for unemployment rate/labor force participation rate:  </a:t>
            </a:r>
            <a:r>
              <a:rPr lang="en-US" i="1" baseline="0" dirty="0" smtClean="0">
                <a:effectLst/>
              </a:rPr>
              <a:t>BLS</a:t>
            </a:r>
            <a:endParaRPr lang="en-US" i="1" baseline="0" dirty="0">
              <a:effectLst/>
            </a:endParaRPr>
          </a:p>
          <a:p>
            <a:r>
              <a:rPr lang="en-US" i="1" baseline="0" dirty="0">
                <a:effectLst/>
              </a:rPr>
              <a:t>Source for poverty rate: http://centerondisability.org/ada_parc/utils/indicators.php?id=38&amp;palette=3</a:t>
            </a:r>
          </a:p>
          <a:p>
            <a:endParaRPr lang="en-US" i="1" baseline="0" dirty="0">
              <a:effectLst/>
            </a:endParaRPr>
          </a:p>
          <a:p>
            <a:r>
              <a:rPr lang="en-US" i="1" baseline="0" dirty="0">
                <a:effectLst/>
              </a:rPr>
              <a:t> </a:t>
            </a:r>
            <a:r>
              <a:rPr lang="en-US" baseline="0" dirty="0">
                <a:effectLst/>
              </a:rPr>
              <a:t> </a:t>
            </a:r>
          </a:p>
          <a:p>
            <a:endParaRPr lang="en-US" dirty="0">
              <a:effectLst/>
            </a:endParaRPr>
          </a:p>
        </p:txBody>
      </p:sp>
      <p:sp>
        <p:nvSpPr>
          <p:cNvPr id="4" name="Slide Number Placeholder 3"/>
          <p:cNvSpPr>
            <a:spLocks noGrp="1"/>
          </p:cNvSpPr>
          <p:nvPr>
            <p:ph type="sldNum" sz="quarter" idx="10"/>
          </p:nvPr>
        </p:nvSpPr>
        <p:spPr/>
        <p:txBody>
          <a:bodyPr/>
          <a:lstStyle/>
          <a:p>
            <a:fld id="{411EDC05-F1D5-4450-8442-FB8683060CC8}" type="slidenum">
              <a:rPr lang="en-US" smtClean="0"/>
              <a:t>3</a:t>
            </a:fld>
            <a:endParaRPr lang="en-US"/>
          </a:p>
        </p:txBody>
      </p:sp>
    </p:spTree>
    <p:extLst>
      <p:ext uri="{BB962C8B-B14F-4D97-AF65-F5344CB8AC3E}">
        <p14:creationId xmlns:p14="http://schemas.microsoft.com/office/powerpoint/2010/main" val="148338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Clearly,</a:t>
            </a:r>
            <a:r>
              <a:rPr lang="en-US" baseline="0" dirty="0"/>
              <a:t> as I said, disability employment is a workforce development issue.  It’s also a fiscal issue.  These go hand in hand, of course.  The low employment rates and labor force participation rates are expensive, impacting Federal and state tax revenues and expenditures.</a:t>
            </a:r>
          </a:p>
          <a:p>
            <a:endParaRPr lang="en-US" baseline="0" dirty="0"/>
          </a:p>
          <a:p>
            <a:r>
              <a:rPr lang="en-US" baseline="0" dirty="0"/>
              <a:t>Estimates put it at $6.5 million per year in lost state tax revenue, and $25 billion in Federal tax revenue.  (From 2015:  http://www.air.org/resource/air-index-pay-gap-workers-disabilities) </a:t>
            </a:r>
          </a:p>
          <a:p>
            <a:endParaRPr lang="en-US" baseline="0" dirty="0"/>
          </a:p>
          <a:p>
            <a:r>
              <a:rPr lang="en-US" baseline="0" dirty="0"/>
              <a:t>And, supporting unemployed working age people with disabilities is estimated to cost states $71 billon a year ($350 billion in Federal).  (From 2011: https://www.healthaffairs.org/do/10.1377/hblog20111006.014250/full/)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11EDC05-F1D5-4450-8442-FB8683060CC8}" type="slidenum">
              <a:rPr lang="en-US" smtClean="0"/>
              <a:t>4</a:t>
            </a:fld>
            <a:endParaRPr lang="en-US"/>
          </a:p>
        </p:txBody>
      </p:sp>
    </p:spTree>
    <p:extLst>
      <p:ext uri="{BB962C8B-B14F-4D97-AF65-F5344CB8AC3E}">
        <p14:creationId xmlns:p14="http://schemas.microsoft.com/office/powerpoint/2010/main" val="413608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a lot of contributing factors to these numbers, of course.  One of them is people dropping out of the labor force</a:t>
            </a:r>
            <a:r>
              <a:rPr lang="en-US" baseline="0" dirty="0"/>
              <a:t> b</a:t>
            </a:r>
            <a:r>
              <a:rPr lang="en-US" sz="1200" kern="1200" dirty="0">
                <a:solidFill>
                  <a:schemeClr val="tx1"/>
                </a:solidFill>
                <a:effectLst/>
                <a:latin typeface="+mn-lt"/>
                <a:ea typeface="+mn-ea"/>
                <a:cs typeface="+mn-cs"/>
              </a:rPr>
              <a:t>ecause they become sick or have an accident, it is detrimental—for them, for their families, for their employers and for their economies.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rPr>
              <a:t>Millions of workers experience injury or illness each year, and </a:t>
            </a:r>
            <a:r>
              <a:rPr lang="en-US" kern="1200" dirty="0">
                <a:solidFill>
                  <a:schemeClr val="tx1"/>
                </a:solidFill>
                <a:effectLst/>
              </a:rPr>
              <a:t>hundreds of thousands of</a:t>
            </a:r>
            <a:r>
              <a:rPr lang="en-US" kern="1200" baseline="0" dirty="0">
                <a:solidFill>
                  <a:schemeClr val="tx1"/>
                </a:solidFill>
                <a:effectLst/>
              </a:rPr>
              <a:t> these individuals go on to</a:t>
            </a:r>
            <a:r>
              <a:rPr lang="en-US" kern="1200" dirty="0">
                <a:solidFill>
                  <a:schemeClr val="tx1"/>
                </a:solidFill>
                <a:effectLst/>
              </a:rPr>
              <a:t> receive state or Federal disability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Keeping even some of these workers in the workforce would help them stay productive while also reducing their dependence on disability programs.</a:t>
            </a:r>
            <a:endParaRPr lang="en-US" sz="120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1EDC05-F1D5-4450-8442-FB8683060CC8}" type="slidenum">
              <a:rPr lang="en-US" smtClean="0"/>
              <a:t>5</a:t>
            </a:fld>
            <a:endParaRPr lang="en-US"/>
          </a:p>
        </p:txBody>
      </p:sp>
    </p:spTree>
    <p:extLst>
      <p:ext uri="{BB962C8B-B14F-4D97-AF65-F5344CB8AC3E}">
        <p14:creationId xmlns:p14="http://schemas.microsoft.com/office/powerpoint/2010/main" val="273688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snapshot of the Federal SSDI program from last year.  </a:t>
            </a:r>
            <a:endParaRPr lang="en-US" dirty="0"/>
          </a:p>
        </p:txBody>
      </p:sp>
      <p:sp>
        <p:nvSpPr>
          <p:cNvPr id="4" name="Slide Number Placeholder 3"/>
          <p:cNvSpPr>
            <a:spLocks noGrp="1"/>
          </p:cNvSpPr>
          <p:nvPr>
            <p:ph type="sldNum" sz="quarter" idx="10"/>
          </p:nvPr>
        </p:nvSpPr>
        <p:spPr/>
        <p:txBody>
          <a:bodyPr/>
          <a:lstStyle/>
          <a:p>
            <a:fld id="{411EDC05-F1D5-4450-8442-FB8683060CC8}" type="slidenum">
              <a:rPr lang="en-US" smtClean="0"/>
              <a:t>6</a:t>
            </a:fld>
            <a:endParaRPr lang="en-US"/>
          </a:p>
        </p:txBody>
      </p:sp>
    </p:spTree>
    <p:extLst>
      <p:ext uri="{BB962C8B-B14F-4D97-AF65-F5344CB8AC3E}">
        <p14:creationId xmlns:p14="http://schemas.microsoft.com/office/powerpoint/2010/main" val="208120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Many of the ill or injured workers behind those numbers could remain in their jobs or the workforce if they received timely, effective help.  Which is why SAW/RTW</a:t>
            </a:r>
            <a:r>
              <a:rPr lang="en-US" sz="1200" b="0" i="0" kern="1200" baseline="0" dirty="0">
                <a:solidFill>
                  <a:schemeClr val="tx1"/>
                </a:solidFill>
                <a:effectLst/>
                <a:latin typeface="+mn-lt"/>
                <a:ea typeface="+mn-ea"/>
                <a:cs typeface="+mn-cs"/>
              </a:rPr>
              <a:t> is a key policy strategy we are currently focused on at the Federal level, and many states are too—and we’re eager to work with them to ensure success.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Early RTW programs succeed by returning ill and injured workers to productivity as soon as medically possible during their recovery process.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disability cash and health benefits are an essential protection for workers with incapacitating long-term and permanent disabilities, we feel they should not be the default path for those with disabilities if viable options for full and partial RTW exist.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By keeping these workers engaged in gainful employment as tax-paying members of the community, fewer individuals will need to apply for or receive disability benefits.  </a:t>
            </a:r>
            <a:r>
              <a:rPr lang="en-US" sz="1200" b="0" i="0" kern="1200" baseline="0" dirty="0" smtClean="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Who</a:t>
            </a:r>
            <a:r>
              <a:rPr lang="en-US" sz="1200" b="0" i="0" kern="1200" baseline="0" dirty="0">
                <a:solidFill>
                  <a:schemeClr val="tx1"/>
                </a:solidFill>
                <a:effectLst/>
                <a:latin typeface="+mn-lt"/>
                <a:ea typeface="+mn-ea"/>
                <a:cs typeface="+mn-cs"/>
              </a:rPr>
              <a:t> are we talking about when we talk about SAW/RTW?  We are talking about people who…</a:t>
            </a:r>
          </a:p>
          <a:p>
            <a:endParaRPr lang="en-US" sz="1200" b="0" i="0" kern="1200" baseline="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411EDC05-F1D5-4450-8442-FB8683060CC8}" type="slidenum">
              <a:rPr lang="en-US" smtClean="0"/>
              <a:t>7</a:t>
            </a:fld>
            <a:endParaRPr lang="en-US"/>
          </a:p>
        </p:txBody>
      </p:sp>
    </p:spTree>
    <p:extLst>
      <p:ext uri="{BB962C8B-B14F-4D97-AF65-F5344CB8AC3E}">
        <p14:creationId xmlns:p14="http://schemas.microsoft.com/office/powerpoint/2010/main" val="306759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Reflecting</a:t>
            </a:r>
            <a:r>
              <a:rPr lang="en-US" sz="1200" kern="1200" baseline="0" dirty="0">
                <a:solidFill>
                  <a:schemeClr val="tx1"/>
                </a:solidFill>
                <a:effectLst/>
                <a:latin typeface="+mn-lt"/>
                <a:ea typeface="+mn-ea"/>
                <a:cs typeface="+mn-cs"/>
              </a:rPr>
              <a:t> all this, the </a:t>
            </a:r>
            <a:r>
              <a:rPr lang="en-US" sz="1200" kern="1200" dirty="0">
                <a:solidFill>
                  <a:schemeClr val="tx1"/>
                </a:solidFill>
                <a:effectLst/>
                <a:latin typeface="+mn-lt"/>
                <a:ea typeface="+mn-ea"/>
                <a:cs typeface="+mn-cs"/>
              </a:rPr>
              <a:t>President’s budget directs us at DOL to work with the Social Security Administration and other Federal agencies to identify effective strategies for helping people stay working or return to work after injury or illness.  </a:t>
            </a:r>
          </a:p>
          <a:p>
            <a:pPr lvl="0"/>
            <a:endParaRPr lang="en-US" sz="1200" kern="120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Again, </a:t>
            </a:r>
            <a:r>
              <a:rPr lang="en-US" sz="1200" kern="1200" dirty="0">
                <a:solidFill>
                  <a:schemeClr val="tx1"/>
                </a:solidFill>
                <a:effectLst/>
                <a:latin typeface="+mn-lt"/>
                <a:ea typeface="+mn-ea"/>
                <a:cs typeface="+mn-cs"/>
              </a:rPr>
              <a:t>we know the solution is early action.  Everyone has a role to play in facilitating return to work, from individuals with disabilities themselves to employers to health care providers.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effort stems from </a:t>
            </a:r>
            <a:r>
              <a:rPr lang="en-US" sz="1200" kern="1200" dirty="0">
                <a:solidFill>
                  <a:schemeClr val="tx1"/>
                </a:solidFill>
                <a:effectLst/>
                <a:latin typeface="+mn-lt"/>
                <a:ea typeface="+mn-ea"/>
                <a:cs typeface="+mn-cs"/>
              </a:rPr>
              <a:t>successes in Washington State, whose workers’ compensation system runs several promising programs that provide early intervention and return-to-work services for individuals with work-related health conditions and their employers.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goal is to now try implementing key features of these programs in other states and/or for a broader population beyond workers' compensation.  As you may know, we issued a Request for Information to assist us in designing the grants to do this.  I hope some of your agencies may have taken the opportunity to respond and help inform our process.</a:t>
            </a:r>
            <a:endParaRPr lang="en-US" dirty="0"/>
          </a:p>
        </p:txBody>
      </p:sp>
      <p:sp>
        <p:nvSpPr>
          <p:cNvPr id="4" name="Slide Number Placeholder 3"/>
          <p:cNvSpPr>
            <a:spLocks noGrp="1"/>
          </p:cNvSpPr>
          <p:nvPr>
            <p:ph type="sldNum" sz="quarter" idx="10"/>
          </p:nvPr>
        </p:nvSpPr>
        <p:spPr/>
        <p:txBody>
          <a:bodyPr/>
          <a:lstStyle/>
          <a:p>
            <a:fld id="{411EDC05-F1D5-4450-8442-FB8683060CC8}" type="slidenum">
              <a:rPr lang="en-US" smtClean="0"/>
              <a:t>8</a:t>
            </a:fld>
            <a:endParaRPr lang="en-US"/>
          </a:p>
        </p:txBody>
      </p:sp>
    </p:spTree>
    <p:extLst>
      <p:ext uri="{BB962C8B-B14F-4D97-AF65-F5344CB8AC3E}">
        <p14:creationId xmlns:p14="http://schemas.microsoft.com/office/powerpoint/2010/main" val="2901549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600" i="0" dirty="0"/>
              <a:t>From the Washington State model and other programs, we</a:t>
            </a:r>
            <a:r>
              <a:rPr lang="en-US" sz="3600" i="0" baseline="0" dirty="0"/>
              <a:t> know some basic key things.  They boil down to timing, communication and coordination.</a:t>
            </a:r>
            <a:endParaRPr lang="en-US" sz="3600" i="0" dirty="0"/>
          </a:p>
          <a:p>
            <a:endParaRPr lang="en-US" sz="2000" dirty="0"/>
          </a:p>
        </p:txBody>
      </p:sp>
      <p:sp>
        <p:nvSpPr>
          <p:cNvPr id="4" name="Slide Number Placeholder 3"/>
          <p:cNvSpPr>
            <a:spLocks noGrp="1"/>
          </p:cNvSpPr>
          <p:nvPr>
            <p:ph type="sldNum" sz="quarter" idx="10"/>
          </p:nvPr>
        </p:nvSpPr>
        <p:spPr/>
        <p:txBody>
          <a:bodyPr/>
          <a:lstStyle/>
          <a:p>
            <a:fld id="{411EDC05-F1D5-4450-8442-FB8683060CC8}" type="slidenum">
              <a:rPr lang="en-US" smtClean="0"/>
              <a:t>9</a:t>
            </a:fld>
            <a:endParaRPr lang="en-US"/>
          </a:p>
        </p:txBody>
      </p:sp>
    </p:spTree>
    <p:extLst>
      <p:ext uri="{BB962C8B-B14F-4D97-AF65-F5344CB8AC3E}">
        <p14:creationId xmlns:p14="http://schemas.microsoft.com/office/powerpoint/2010/main" val="4203987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a:effectLst>
            <a:innerShdw blurRad="981075"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odepcoverBG.jpg"/>
          <p:cNvPicPr>
            <a:picLocks noChangeAspect="1"/>
          </p:cNvPicPr>
          <p:nvPr userDrawn="1"/>
        </p:nvPicPr>
        <p:blipFill>
          <a:blip r:embed="rId2"/>
          <a:stretch>
            <a:fillRect/>
          </a:stretch>
        </p:blipFill>
        <p:spPr>
          <a:xfrm>
            <a:off x="11459" y="0"/>
            <a:ext cx="9144000" cy="6858000"/>
          </a:xfrm>
          <a:prstGeom prst="rect">
            <a:avLst/>
          </a:prstGeom>
        </p:spPr>
      </p:pic>
      <p:sp>
        <p:nvSpPr>
          <p:cNvPr id="2" name="Title 1"/>
          <p:cNvSpPr>
            <a:spLocks noGrp="1"/>
          </p:cNvSpPr>
          <p:nvPr>
            <p:ph type="ctrTitle"/>
          </p:nvPr>
        </p:nvSpPr>
        <p:spPr>
          <a:xfrm>
            <a:off x="70992" y="844062"/>
            <a:ext cx="4914136" cy="2463966"/>
          </a:xfrm>
          <a:noFill/>
          <a:ln>
            <a:noFill/>
          </a:ln>
        </p:spPr>
        <p:txBody>
          <a:bodyPr lIns="457200" anchor="b">
            <a:normAutofit/>
          </a:bodyPr>
          <a:lstStyle>
            <a:lvl1pPr algn="l">
              <a:defRPr sz="4000" b="1" cap="all">
                <a:solidFill>
                  <a:srgbClr val="121B32"/>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0" y="3308028"/>
            <a:ext cx="4251555" cy="1188374"/>
          </a:xfrm>
          <a:noFill/>
          <a:ln>
            <a:noFill/>
          </a:ln>
        </p:spPr>
        <p:txBody>
          <a:bodyPr anchor="t">
            <a:normAutofit/>
          </a:bodyPr>
          <a:lstStyle>
            <a:lvl1pPr marL="457200" indent="0" algn="l">
              <a:spcBef>
                <a:spcPts val="0"/>
              </a:spcBef>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6" name="Group 9"/>
          <p:cNvGrpSpPr/>
          <p:nvPr userDrawn="1"/>
        </p:nvGrpSpPr>
        <p:grpSpPr>
          <a:xfrm>
            <a:off x="1107374" y="6239742"/>
            <a:ext cx="307708" cy="437555"/>
            <a:chOff x="8143256" y="5845174"/>
            <a:chExt cx="574918" cy="817522"/>
          </a:xfrm>
        </p:grpSpPr>
        <p:sp>
          <p:nvSpPr>
            <p:cNvPr id="8" name="Rectangle 7"/>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odeplogo.png"/>
            <p:cNvPicPr>
              <a:picLocks noChangeAspect="1"/>
            </p:cNvPicPr>
            <p:nvPr/>
          </p:nvPicPr>
          <p:blipFill>
            <a:blip r:embed="rId3"/>
            <a:stretch>
              <a:fillRect/>
            </a:stretch>
          </p:blipFill>
          <p:spPr>
            <a:xfrm>
              <a:off x="8151837" y="5868930"/>
              <a:ext cx="560095" cy="768023"/>
            </a:xfrm>
            <a:prstGeom prst="rect">
              <a:avLst/>
            </a:prstGeom>
          </p:spPr>
        </p:pic>
      </p:grpSp>
      <p:pic>
        <p:nvPicPr>
          <p:cNvPr id="11" name="Picture 10" descr="DOL-Master-Seal-CMYK-(1).png"/>
          <p:cNvPicPr>
            <a:picLocks noChangeAspect="1"/>
          </p:cNvPicPr>
          <p:nvPr userDrawn="1"/>
        </p:nvPicPr>
        <p:blipFill>
          <a:blip r:embed="rId4"/>
          <a:stretch>
            <a:fillRect/>
          </a:stretch>
        </p:blipFill>
        <p:spPr>
          <a:xfrm>
            <a:off x="567400" y="6261454"/>
            <a:ext cx="400068" cy="40006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7" name="Picture 6" descr="interiorBG.png"/>
          <p:cNvPicPr>
            <a:picLocks noChangeAspect="1"/>
          </p:cNvPicPr>
          <p:nvPr userDrawn="1"/>
        </p:nvPicPr>
        <p:blipFill>
          <a:blip r:embed="rId2"/>
          <a:stretch>
            <a:fillRect/>
          </a:stretch>
        </p:blipFill>
        <p:spPr>
          <a:xfrm>
            <a:off x="-16819" y="0"/>
            <a:ext cx="9144000" cy="6858000"/>
          </a:xfrm>
          <a:prstGeom prst="rect">
            <a:avLst/>
          </a:prstGeom>
        </p:spPr>
      </p:pic>
      <p:sp>
        <p:nvSpPr>
          <p:cNvPr id="2" name="Title 1"/>
          <p:cNvSpPr>
            <a:spLocks noGrp="1"/>
          </p:cNvSpPr>
          <p:nvPr>
            <p:ph type="title"/>
          </p:nvPr>
        </p:nvSpPr>
        <p:spPr>
          <a:xfrm>
            <a:off x="567399" y="547536"/>
            <a:ext cx="5498363" cy="2568392"/>
          </a:xfrm>
        </p:spPr>
        <p:txBody>
          <a:bodyPr anchor="b"/>
          <a:lstStyle>
            <a:lvl1pPr algn="l">
              <a:defRPr b="1" cap="all">
                <a:solidFill>
                  <a:srgbClr val="121B32"/>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67400" y="3242142"/>
            <a:ext cx="6358140" cy="2981825"/>
          </a:xfrm>
        </p:spPr>
        <p:txBody>
          <a:bodyPr/>
          <a:lstStyle>
            <a:lvl1pPr>
              <a:buClr>
                <a:srgbClr val="121B32"/>
              </a:buClr>
              <a:defRPr>
                <a:solidFill>
                  <a:schemeClr val="tx1">
                    <a:lumMod val="50000"/>
                    <a:lumOff val="50000"/>
                  </a:schemeClr>
                </a:solidFill>
                <a:latin typeface="Arial"/>
                <a:cs typeface="Arial"/>
              </a:defRPr>
            </a:lvl1pPr>
            <a:lvl2pPr>
              <a:buClr>
                <a:srgbClr val="121B32"/>
              </a:buClr>
              <a:defRPr>
                <a:solidFill>
                  <a:schemeClr val="tx1">
                    <a:lumMod val="50000"/>
                    <a:lumOff val="50000"/>
                  </a:schemeClr>
                </a:solidFill>
                <a:latin typeface="Arial"/>
                <a:cs typeface="Arial"/>
              </a:defRPr>
            </a:lvl2pPr>
            <a:lvl3pPr>
              <a:buClr>
                <a:srgbClr val="121B32"/>
              </a:buClr>
              <a:defRPr>
                <a:solidFill>
                  <a:schemeClr val="tx1">
                    <a:lumMod val="50000"/>
                    <a:lumOff val="50000"/>
                  </a:schemeClr>
                </a:solidFill>
                <a:latin typeface="Arial"/>
                <a:cs typeface="Arial"/>
              </a:defRPr>
            </a:lvl3pPr>
            <a:lvl4pPr>
              <a:buClr>
                <a:srgbClr val="121B32"/>
              </a:buClr>
              <a:defRPr>
                <a:solidFill>
                  <a:schemeClr val="tx1">
                    <a:lumMod val="50000"/>
                    <a:lumOff val="50000"/>
                  </a:schemeClr>
                </a:solidFill>
                <a:latin typeface="Arial"/>
                <a:cs typeface="Arial"/>
              </a:defRPr>
            </a:lvl4pPr>
            <a:lvl5pPr>
              <a:buClr>
                <a:srgbClr val="121B32"/>
              </a:buClr>
              <a:defRPr>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chemeClr val="bg1"/>
                </a:solidFill>
                <a:latin typeface="Arial"/>
                <a:cs typeface="Arial"/>
              </a:rPr>
              <a:pPr algn="ctr"/>
              <a:t>‹#›</a:t>
            </a:fld>
            <a:endParaRPr lang="en-US" dirty="0">
              <a:solidFill>
                <a:schemeClr val="bg1"/>
              </a:solidFill>
              <a:latin typeface="Arial"/>
              <a:cs typeface="Arial"/>
            </a:endParaRPr>
          </a:p>
        </p:txBody>
      </p:sp>
      <p:sp>
        <p:nvSpPr>
          <p:cNvPr id="16" name="Right Triangle 15"/>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544553" y="108389"/>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sp>
        <p:nvSpPr>
          <p:cNvPr id="9" name="5-Point Star 8"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grpSp>
        <p:nvGrpSpPr>
          <p:cNvPr id="11" name="Group 9"/>
          <p:cNvGrpSpPr/>
          <p:nvPr userDrawn="1"/>
        </p:nvGrpSpPr>
        <p:grpSpPr>
          <a:xfrm>
            <a:off x="1107374" y="6239742"/>
            <a:ext cx="307708" cy="437555"/>
            <a:chOff x="8143256" y="5845174"/>
            <a:chExt cx="574918" cy="817522"/>
          </a:xfrm>
        </p:grpSpPr>
        <p:sp>
          <p:nvSpPr>
            <p:cNvPr id="12" name="Rectangle 11"/>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odeplogo.png"/>
            <p:cNvPicPr>
              <a:picLocks noChangeAspect="1"/>
            </p:cNvPicPr>
            <p:nvPr/>
          </p:nvPicPr>
          <p:blipFill>
            <a:blip r:embed="rId3"/>
            <a:stretch>
              <a:fillRect/>
            </a:stretch>
          </p:blipFill>
          <p:spPr>
            <a:xfrm>
              <a:off x="8151837" y="5868930"/>
              <a:ext cx="560095" cy="768023"/>
            </a:xfrm>
            <a:prstGeom prst="rect">
              <a:avLst/>
            </a:prstGeom>
          </p:spPr>
        </p:pic>
      </p:grpSp>
      <p:pic>
        <p:nvPicPr>
          <p:cNvPr id="14" name="Picture 13" descr="DOL-Master-Seal-CMYK-(1).png"/>
          <p:cNvPicPr>
            <a:picLocks noChangeAspect="1"/>
          </p:cNvPicPr>
          <p:nvPr userDrawn="1"/>
        </p:nvPicPr>
        <p:blipFill>
          <a:blip r:embed="rId4"/>
          <a:stretch>
            <a:fillRect/>
          </a:stretch>
        </p:blipFill>
        <p:spPr>
          <a:xfrm>
            <a:off x="567400" y="6261454"/>
            <a:ext cx="400068" cy="40006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descr="interiorBG.png"/>
          <p:cNvPicPr>
            <a:picLocks noChangeAspect="1"/>
          </p:cNvPicPr>
          <p:nvPr userDrawn="1"/>
        </p:nvPicPr>
        <p:blipFill>
          <a:blip r:embed="rId2"/>
          <a:stretch>
            <a:fillRect/>
          </a:stretch>
        </p:blipFill>
        <p:spPr>
          <a:xfrm>
            <a:off x="-6611" y="0"/>
            <a:ext cx="9144000" cy="6858000"/>
          </a:xfrm>
          <a:prstGeom prst="rect">
            <a:avLst/>
          </a:prstGeom>
        </p:spPr>
      </p:pic>
      <p:sp>
        <p:nvSpPr>
          <p:cNvPr id="2" name="Title 1"/>
          <p:cNvSpPr>
            <a:spLocks noGrp="1"/>
          </p:cNvSpPr>
          <p:nvPr>
            <p:ph type="title"/>
          </p:nvPr>
        </p:nvSpPr>
        <p:spPr>
          <a:xfrm>
            <a:off x="567399" y="547536"/>
            <a:ext cx="5498363" cy="2568392"/>
          </a:xfrm>
        </p:spPr>
        <p:txBody>
          <a:bodyPr anchor="b"/>
          <a:lstStyle>
            <a:lvl1pPr algn="l">
              <a:defRPr b="1" cap="all">
                <a:solidFill>
                  <a:srgbClr val="121B32"/>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67400" y="3242142"/>
            <a:ext cx="6358140" cy="2981825"/>
          </a:xfrm>
        </p:spPr>
        <p:txBody>
          <a:bodyPr/>
          <a:lstStyle>
            <a:lvl1pPr>
              <a:buClr>
                <a:srgbClr val="121B32"/>
              </a:buClr>
              <a:defRPr>
                <a:solidFill>
                  <a:schemeClr val="tx1">
                    <a:lumMod val="50000"/>
                    <a:lumOff val="50000"/>
                  </a:schemeClr>
                </a:solidFill>
                <a:latin typeface="Arial"/>
                <a:cs typeface="Arial"/>
              </a:defRPr>
            </a:lvl1pPr>
            <a:lvl2pPr>
              <a:buClr>
                <a:srgbClr val="121B32"/>
              </a:buClr>
              <a:defRPr>
                <a:solidFill>
                  <a:schemeClr val="tx1">
                    <a:lumMod val="50000"/>
                    <a:lumOff val="50000"/>
                  </a:schemeClr>
                </a:solidFill>
                <a:latin typeface="Arial"/>
                <a:cs typeface="Arial"/>
              </a:defRPr>
            </a:lvl2pPr>
            <a:lvl3pPr>
              <a:buClr>
                <a:srgbClr val="121B32"/>
              </a:buClr>
              <a:defRPr>
                <a:solidFill>
                  <a:schemeClr val="tx1">
                    <a:lumMod val="50000"/>
                    <a:lumOff val="50000"/>
                  </a:schemeClr>
                </a:solidFill>
                <a:latin typeface="Arial"/>
                <a:cs typeface="Arial"/>
              </a:defRPr>
            </a:lvl3pPr>
            <a:lvl4pPr>
              <a:buClr>
                <a:srgbClr val="121B32"/>
              </a:buClr>
              <a:defRPr>
                <a:solidFill>
                  <a:schemeClr val="tx1">
                    <a:lumMod val="50000"/>
                    <a:lumOff val="50000"/>
                  </a:schemeClr>
                </a:solidFill>
                <a:latin typeface="Arial"/>
                <a:cs typeface="Arial"/>
              </a:defRPr>
            </a:lvl4pPr>
            <a:lvl5pPr>
              <a:buClr>
                <a:srgbClr val="121B32"/>
              </a:buClr>
              <a:defRPr>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chemeClr val="bg1"/>
                </a:solidFill>
                <a:latin typeface="Arial"/>
                <a:cs typeface="Arial"/>
              </a:rPr>
              <a:pPr algn="ctr"/>
              <a:t>‹#›</a:t>
            </a:fld>
            <a:endParaRPr lang="en-US" dirty="0">
              <a:solidFill>
                <a:schemeClr val="bg1"/>
              </a:solidFill>
              <a:latin typeface="Arial"/>
              <a:cs typeface="Arial"/>
            </a:endParaRPr>
          </a:p>
        </p:txBody>
      </p:sp>
      <p:sp>
        <p:nvSpPr>
          <p:cNvPr id="16" name="Right Triangle 15"/>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544553" y="108389"/>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sp>
        <p:nvSpPr>
          <p:cNvPr id="9" name="5-Point Star 8"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grpSp>
        <p:nvGrpSpPr>
          <p:cNvPr id="11" name="Group 9"/>
          <p:cNvGrpSpPr/>
          <p:nvPr userDrawn="1"/>
        </p:nvGrpSpPr>
        <p:grpSpPr>
          <a:xfrm>
            <a:off x="1107374" y="6239742"/>
            <a:ext cx="307708" cy="437555"/>
            <a:chOff x="8143256" y="5845174"/>
            <a:chExt cx="574918" cy="817522"/>
          </a:xfrm>
        </p:grpSpPr>
        <p:sp>
          <p:nvSpPr>
            <p:cNvPr id="12" name="Rectangle 11"/>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odeplogo.png"/>
            <p:cNvPicPr>
              <a:picLocks noChangeAspect="1"/>
            </p:cNvPicPr>
            <p:nvPr/>
          </p:nvPicPr>
          <p:blipFill>
            <a:blip r:embed="rId3"/>
            <a:stretch>
              <a:fillRect/>
            </a:stretch>
          </p:blipFill>
          <p:spPr>
            <a:xfrm>
              <a:off x="8151837" y="5868930"/>
              <a:ext cx="560095" cy="768023"/>
            </a:xfrm>
            <a:prstGeom prst="rect">
              <a:avLst/>
            </a:prstGeom>
          </p:spPr>
        </p:pic>
      </p:grpSp>
      <p:pic>
        <p:nvPicPr>
          <p:cNvPr id="14" name="Picture 13" descr="DOL-Master-Seal-CMYK-(1).png"/>
          <p:cNvPicPr>
            <a:picLocks noChangeAspect="1"/>
          </p:cNvPicPr>
          <p:nvPr userDrawn="1"/>
        </p:nvPicPr>
        <p:blipFill>
          <a:blip r:embed="rId4"/>
          <a:stretch>
            <a:fillRect/>
          </a:stretch>
        </p:blipFill>
        <p:spPr>
          <a:xfrm>
            <a:off x="567400" y="6261454"/>
            <a:ext cx="400068" cy="40006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7" name="Picture 6" descr="interiorBG.png"/>
          <p:cNvPicPr>
            <a:picLocks noChangeAspect="1"/>
          </p:cNvPicPr>
          <p:nvPr userDrawn="1"/>
        </p:nvPicPr>
        <p:blipFill>
          <a:blip r:embed="rId2"/>
          <a:stretch>
            <a:fillRect/>
          </a:stretch>
        </p:blipFill>
        <p:spPr>
          <a:xfrm>
            <a:off x="-3106" y="0"/>
            <a:ext cx="9144000" cy="6858000"/>
          </a:xfrm>
          <a:prstGeom prst="rect">
            <a:avLst/>
          </a:prstGeom>
        </p:spPr>
      </p:pic>
      <p:sp>
        <p:nvSpPr>
          <p:cNvPr id="2" name="Title 1"/>
          <p:cNvSpPr>
            <a:spLocks noGrp="1"/>
          </p:cNvSpPr>
          <p:nvPr>
            <p:ph type="title"/>
          </p:nvPr>
        </p:nvSpPr>
        <p:spPr>
          <a:xfrm>
            <a:off x="567399" y="547536"/>
            <a:ext cx="5498363" cy="2568392"/>
          </a:xfrm>
        </p:spPr>
        <p:txBody>
          <a:bodyPr anchor="b"/>
          <a:lstStyle>
            <a:lvl1pPr algn="l">
              <a:defRPr b="1" cap="all">
                <a:solidFill>
                  <a:srgbClr val="121B32"/>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67400" y="3242142"/>
            <a:ext cx="6358140" cy="2981825"/>
          </a:xfrm>
        </p:spPr>
        <p:txBody>
          <a:bodyPr/>
          <a:lstStyle>
            <a:lvl1pPr>
              <a:buClr>
                <a:srgbClr val="121B32"/>
              </a:buClr>
              <a:defRPr>
                <a:solidFill>
                  <a:schemeClr val="tx1">
                    <a:lumMod val="50000"/>
                    <a:lumOff val="50000"/>
                  </a:schemeClr>
                </a:solidFill>
                <a:latin typeface="Arial"/>
                <a:cs typeface="Arial"/>
              </a:defRPr>
            </a:lvl1pPr>
            <a:lvl2pPr>
              <a:buClr>
                <a:srgbClr val="121B32"/>
              </a:buClr>
              <a:defRPr>
                <a:solidFill>
                  <a:schemeClr val="tx1">
                    <a:lumMod val="50000"/>
                    <a:lumOff val="50000"/>
                  </a:schemeClr>
                </a:solidFill>
                <a:latin typeface="Arial"/>
                <a:cs typeface="Arial"/>
              </a:defRPr>
            </a:lvl2pPr>
            <a:lvl3pPr>
              <a:buClr>
                <a:srgbClr val="121B32"/>
              </a:buClr>
              <a:defRPr>
                <a:solidFill>
                  <a:schemeClr val="tx1">
                    <a:lumMod val="50000"/>
                    <a:lumOff val="50000"/>
                  </a:schemeClr>
                </a:solidFill>
                <a:latin typeface="Arial"/>
                <a:cs typeface="Arial"/>
              </a:defRPr>
            </a:lvl3pPr>
            <a:lvl4pPr>
              <a:buClr>
                <a:srgbClr val="121B32"/>
              </a:buClr>
              <a:defRPr>
                <a:solidFill>
                  <a:schemeClr val="tx1">
                    <a:lumMod val="50000"/>
                    <a:lumOff val="50000"/>
                  </a:schemeClr>
                </a:solidFill>
                <a:latin typeface="Arial"/>
                <a:cs typeface="Arial"/>
              </a:defRPr>
            </a:lvl4pPr>
            <a:lvl5pPr>
              <a:buClr>
                <a:srgbClr val="121B32"/>
              </a:buClr>
              <a:defRPr>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chemeClr val="bg1"/>
                </a:solidFill>
                <a:latin typeface="Arial"/>
                <a:cs typeface="Arial"/>
              </a:rPr>
              <a:pPr algn="ctr"/>
              <a:t>‹#›</a:t>
            </a:fld>
            <a:endParaRPr lang="en-US" dirty="0">
              <a:solidFill>
                <a:schemeClr val="bg1"/>
              </a:solidFill>
              <a:latin typeface="Arial"/>
              <a:cs typeface="Arial"/>
            </a:endParaRPr>
          </a:p>
        </p:txBody>
      </p:sp>
      <p:sp>
        <p:nvSpPr>
          <p:cNvPr id="16" name="Right Triangle 15"/>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544553" y="108389"/>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sp>
        <p:nvSpPr>
          <p:cNvPr id="9" name="5-Point Star 8"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grpSp>
        <p:nvGrpSpPr>
          <p:cNvPr id="11" name="Group 9"/>
          <p:cNvGrpSpPr/>
          <p:nvPr userDrawn="1"/>
        </p:nvGrpSpPr>
        <p:grpSpPr>
          <a:xfrm>
            <a:off x="1107374" y="6239742"/>
            <a:ext cx="307708" cy="437555"/>
            <a:chOff x="8143256" y="5845174"/>
            <a:chExt cx="574918" cy="817522"/>
          </a:xfrm>
        </p:grpSpPr>
        <p:sp>
          <p:nvSpPr>
            <p:cNvPr id="12" name="Rectangle 11"/>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odeplogo.png"/>
            <p:cNvPicPr>
              <a:picLocks noChangeAspect="1"/>
            </p:cNvPicPr>
            <p:nvPr/>
          </p:nvPicPr>
          <p:blipFill>
            <a:blip r:embed="rId3"/>
            <a:stretch>
              <a:fillRect/>
            </a:stretch>
          </p:blipFill>
          <p:spPr>
            <a:xfrm>
              <a:off x="8151837" y="5868930"/>
              <a:ext cx="560095" cy="768023"/>
            </a:xfrm>
            <a:prstGeom prst="rect">
              <a:avLst/>
            </a:prstGeom>
          </p:spPr>
        </p:pic>
      </p:grpSp>
      <p:pic>
        <p:nvPicPr>
          <p:cNvPr id="14" name="Picture 13" descr="DOL-Master-Seal-CMYK-(1).png"/>
          <p:cNvPicPr>
            <a:picLocks noChangeAspect="1"/>
          </p:cNvPicPr>
          <p:nvPr userDrawn="1"/>
        </p:nvPicPr>
        <p:blipFill>
          <a:blip r:embed="rId4"/>
          <a:stretch>
            <a:fillRect/>
          </a:stretch>
        </p:blipFill>
        <p:spPr>
          <a:xfrm>
            <a:off x="567400" y="6261454"/>
            <a:ext cx="400068" cy="40006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7" name="Picture 6" descr="interiorBG.png"/>
          <p:cNvPicPr>
            <a:picLocks noChangeAspect="1"/>
          </p:cNvPicPr>
          <p:nvPr userDrawn="1"/>
        </p:nvPicPr>
        <p:blipFill>
          <a:blip r:embed="rId2"/>
          <a:stretch>
            <a:fillRect/>
          </a:stretch>
        </p:blipFill>
        <p:spPr>
          <a:xfrm>
            <a:off x="-2354" y="0"/>
            <a:ext cx="9144000" cy="6858000"/>
          </a:xfrm>
          <a:prstGeom prst="rect">
            <a:avLst/>
          </a:prstGeom>
        </p:spPr>
      </p:pic>
      <p:sp>
        <p:nvSpPr>
          <p:cNvPr id="2" name="Title 1"/>
          <p:cNvSpPr>
            <a:spLocks noGrp="1"/>
          </p:cNvSpPr>
          <p:nvPr>
            <p:ph type="title"/>
          </p:nvPr>
        </p:nvSpPr>
        <p:spPr>
          <a:xfrm>
            <a:off x="567399" y="547536"/>
            <a:ext cx="5498363" cy="2568392"/>
          </a:xfrm>
        </p:spPr>
        <p:txBody>
          <a:bodyPr anchor="b"/>
          <a:lstStyle>
            <a:lvl1pPr algn="l">
              <a:defRPr b="1" cap="all">
                <a:solidFill>
                  <a:srgbClr val="121B32"/>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67400" y="3242142"/>
            <a:ext cx="6358140" cy="2981825"/>
          </a:xfrm>
        </p:spPr>
        <p:txBody>
          <a:bodyPr/>
          <a:lstStyle>
            <a:lvl1pPr>
              <a:buClr>
                <a:srgbClr val="121B32"/>
              </a:buClr>
              <a:defRPr>
                <a:solidFill>
                  <a:schemeClr val="tx1">
                    <a:lumMod val="50000"/>
                    <a:lumOff val="50000"/>
                  </a:schemeClr>
                </a:solidFill>
                <a:latin typeface="Arial"/>
                <a:cs typeface="Arial"/>
              </a:defRPr>
            </a:lvl1pPr>
            <a:lvl2pPr>
              <a:buClr>
                <a:srgbClr val="121B32"/>
              </a:buClr>
              <a:defRPr>
                <a:solidFill>
                  <a:schemeClr val="tx1">
                    <a:lumMod val="50000"/>
                    <a:lumOff val="50000"/>
                  </a:schemeClr>
                </a:solidFill>
                <a:latin typeface="Arial"/>
                <a:cs typeface="Arial"/>
              </a:defRPr>
            </a:lvl2pPr>
            <a:lvl3pPr>
              <a:buClr>
                <a:srgbClr val="121B32"/>
              </a:buClr>
              <a:defRPr>
                <a:solidFill>
                  <a:schemeClr val="tx1">
                    <a:lumMod val="50000"/>
                    <a:lumOff val="50000"/>
                  </a:schemeClr>
                </a:solidFill>
                <a:latin typeface="Arial"/>
                <a:cs typeface="Arial"/>
              </a:defRPr>
            </a:lvl3pPr>
            <a:lvl4pPr>
              <a:buClr>
                <a:srgbClr val="121B32"/>
              </a:buClr>
              <a:defRPr>
                <a:solidFill>
                  <a:schemeClr val="tx1">
                    <a:lumMod val="50000"/>
                    <a:lumOff val="50000"/>
                  </a:schemeClr>
                </a:solidFill>
                <a:latin typeface="Arial"/>
                <a:cs typeface="Arial"/>
              </a:defRPr>
            </a:lvl4pPr>
            <a:lvl5pPr>
              <a:buClr>
                <a:srgbClr val="121B32"/>
              </a:buClr>
              <a:defRPr>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chemeClr val="bg1"/>
                </a:solidFill>
                <a:latin typeface="Arial"/>
                <a:cs typeface="Arial"/>
              </a:rPr>
              <a:pPr algn="ctr"/>
              <a:t>‹#›</a:t>
            </a:fld>
            <a:endParaRPr lang="en-US" dirty="0">
              <a:solidFill>
                <a:schemeClr val="bg1"/>
              </a:solidFill>
              <a:latin typeface="Arial"/>
              <a:cs typeface="Arial"/>
            </a:endParaRPr>
          </a:p>
        </p:txBody>
      </p:sp>
      <p:sp>
        <p:nvSpPr>
          <p:cNvPr id="16" name="Right Triangle 15"/>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544553" y="108389"/>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sp>
        <p:nvSpPr>
          <p:cNvPr id="9" name="5-Point Star 8"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grpSp>
        <p:nvGrpSpPr>
          <p:cNvPr id="11" name="Group 9"/>
          <p:cNvGrpSpPr/>
          <p:nvPr userDrawn="1"/>
        </p:nvGrpSpPr>
        <p:grpSpPr>
          <a:xfrm>
            <a:off x="1107374" y="6239742"/>
            <a:ext cx="307708" cy="437555"/>
            <a:chOff x="8143256" y="5845174"/>
            <a:chExt cx="574918" cy="817522"/>
          </a:xfrm>
        </p:grpSpPr>
        <p:sp>
          <p:nvSpPr>
            <p:cNvPr id="12" name="Rectangle 11"/>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odeplogo.png"/>
            <p:cNvPicPr>
              <a:picLocks noChangeAspect="1"/>
            </p:cNvPicPr>
            <p:nvPr/>
          </p:nvPicPr>
          <p:blipFill>
            <a:blip r:embed="rId3"/>
            <a:stretch>
              <a:fillRect/>
            </a:stretch>
          </p:blipFill>
          <p:spPr>
            <a:xfrm>
              <a:off x="8151837" y="5868930"/>
              <a:ext cx="560095" cy="768023"/>
            </a:xfrm>
            <a:prstGeom prst="rect">
              <a:avLst/>
            </a:prstGeom>
          </p:spPr>
        </p:pic>
      </p:grpSp>
      <p:pic>
        <p:nvPicPr>
          <p:cNvPr id="14" name="Picture 13" descr="DOL-Master-Seal-CMYK-(1).png"/>
          <p:cNvPicPr>
            <a:picLocks noChangeAspect="1"/>
          </p:cNvPicPr>
          <p:nvPr userDrawn="1"/>
        </p:nvPicPr>
        <p:blipFill>
          <a:blip r:embed="rId4"/>
          <a:stretch>
            <a:fillRect/>
          </a:stretch>
        </p:blipFill>
        <p:spPr>
          <a:xfrm>
            <a:off x="567400" y="6261454"/>
            <a:ext cx="400068" cy="40006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7" name="Picture 6" descr="interiorBG.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67399" y="547536"/>
            <a:ext cx="5498363" cy="2568392"/>
          </a:xfrm>
        </p:spPr>
        <p:txBody>
          <a:bodyPr anchor="b"/>
          <a:lstStyle>
            <a:lvl1pPr algn="l">
              <a:defRPr b="1" cap="all">
                <a:solidFill>
                  <a:srgbClr val="121B32"/>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67400" y="3242142"/>
            <a:ext cx="6358140" cy="2981825"/>
          </a:xfrm>
        </p:spPr>
        <p:txBody>
          <a:bodyPr/>
          <a:lstStyle>
            <a:lvl1pPr>
              <a:buClr>
                <a:srgbClr val="121B32"/>
              </a:buClr>
              <a:defRPr>
                <a:solidFill>
                  <a:schemeClr val="tx1">
                    <a:lumMod val="50000"/>
                    <a:lumOff val="50000"/>
                  </a:schemeClr>
                </a:solidFill>
                <a:latin typeface="Arial"/>
                <a:cs typeface="Arial"/>
              </a:defRPr>
            </a:lvl1pPr>
            <a:lvl2pPr>
              <a:buClr>
                <a:srgbClr val="121B32"/>
              </a:buClr>
              <a:defRPr>
                <a:solidFill>
                  <a:schemeClr val="tx1">
                    <a:lumMod val="50000"/>
                    <a:lumOff val="50000"/>
                  </a:schemeClr>
                </a:solidFill>
                <a:latin typeface="Arial"/>
                <a:cs typeface="Arial"/>
              </a:defRPr>
            </a:lvl2pPr>
            <a:lvl3pPr>
              <a:buClr>
                <a:srgbClr val="121B32"/>
              </a:buClr>
              <a:defRPr>
                <a:solidFill>
                  <a:schemeClr val="tx1">
                    <a:lumMod val="50000"/>
                    <a:lumOff val="50000"/>
                  </a:schemeClr>
                </a:solidFill>
                <a:latin typeface="Arial"/>
                <a:cs typeface="Arial"/>
              </a:defRPr>
            </a:lvl3pPr>
            <a:lvl4pPr>
              <a:buClr>
                <a:srgbClr val="121B32"/>
              </a:buClr>
              <a:defRPr>
                <a:solidFill>
                  <a:schemeClr val="tx1">
                    <a:lumMod val="50000"/>
                    <a:lumOff val="50000"/>
                  </a:schemeClr>
                </a:solidFill>
                <a:latin typeface="Arial"/>
                <a:cs typeface="Arial"/>
              </a:defRPr>
            </a:lvl4pPr>
            <a:lvl5pPr>
              <a:buClr>
                <a:srgbClr val="121B32"/>
              </a:buClr>
              <a:defRPr>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chemeClr val="bg1"/>
                </a:solidFill>
                <a:latin typeface="Arial"/>
                <a:cs typeface="Arial"/>
              </a:rPr>
              <a:pPr algn="ctr"/>
              <a:t>‹#›</a:t>
            </a:fld>
            <a:endParaRPr lang="en-US" dirty="0">
              <a:solidFill>
                <a:schemeClr val="bg1"/>
              </a:solidFill>
              <a:latin typeface="Arial"/>
              <a:cs typeface="Arial"/>
            </a:endParaRPr>
          </a:p>
        </p:txBody>
      </p:sp>
      <p:sp>
        <p:nvSpPr>
          <p:cNvPr id="16" name="Right Triangle 15"/>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544553" y="108389"/>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sp>
        <p:nvSpPr>
          <p:cNvPr id="9" name="5-Point Star 8"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grpSp>
        <p:nvGrpSpPr>
          <p:cNvPr id="11" name="Group 9"/>
          <p:cNvGrpSpPr/>
          <p:nvPr userDrawn="1"/>
        </p:nvGrpSpPr>
        <p:grpSpPr>
          <a:xfrm>
            <a:off x="1107374" y="6239742"/>
            <a:ext cx="307708" cy="437555"/>
            <a:chOff x="8143256" y="5845174"/>
            <a:chExt cx="574918" cy="817522"/>
          </a:xfrm>
        </p:grpSpPr>
        <p:sp>
          <p:nvSpPr>
            <p:cNvPr id="12" name="Rectangle 11"/>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odeplogo.png"/>
            <p:cNvPicPr>
              <a:picLocks noChangeAspect="1"/>
            </p:cNvPicPr>
            <p:nvPr/>
          </p:nvPicPr>
          <p:blipFill>
            <a:blip r:embed="rId3"/>
            <a:stretch>
              <a:fillRect/>
            </a:stretch>
          </p:blipFill>
          <p:spPr>
            <a:xfrm>
              <a:off x="8151837" y="5868930"/>
              <a:ext cx="560095" cy="768023"/>
            </a:xfrm>
            <a:prstGeom prst="rect">
              <a:avLst/>
            </a:prstGeom>
          </p:spPr>
        </p:pic>
      </p:grpSp>
      <p:pic>
        <p:nvPicPr>
          <p:cNvPr id="14" name="Picture 13" descr="DOL-Master-Seal-CMYK-(1).png"/>
          <p:cNvPicPr>
            <a:picLocks noChangeAspect="1"/>
          </p:cNvPicPr>
          <p:nvPr userDrawn="1"/>
        </p:nvPicPr>
        <p:blipFill>
          <a:blip r:embed="rId4"/>
          <a:stretch>
            <a:fillRect/>
          </a:stretch>
        </p:blipFill>
        <p:spPr>
          <a:xfrm>
            <a:off x="567400" y="6261454"/>
            <a:ext cx="400068" cy="40006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8" name="TextBox 7"/>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chemeClr val="bg1"/>
                </a:solidFill>
                <a:latin typeface="Arial"/>
                <a:cs typeface="Arial"/>
              </a:rPr>
              <a:pPr algn="ctr"/>
              <a:t>‹#›</a:t>
            </a:fld>
            <a:endParaRPr lang="en-US" dirty="0">
              <a:solidFill>
                <a:schemeClr val="bg1"/>
              </a:solidFill>
              <a:latin typeface="Arial"/>
              <a:cs typeface="Arial"/>
            </a:endParaRPr>
          </a:p>
        </p:txBody>
      </p:sp>
      <p:sp>
        <p:nvSpPr>
          <p:cNvPr id="16" name="Right Triangle 15"/>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544553" y="108389"/>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sp>
        <p:nvSpPr>
          <p:cNvPr id="6" name="5-Point Star 5"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grpSp>
        <p:nvGrpSpPr>
          <p:cNvPr id="9" name="Group 9"/>
          <p:cNvGrpSpPr/>
          <p:nvPr userDrawn="1"/>
        </p:nvGrpSpPr>
        <p:grpSpPr>
          <a:xfrm>
            <a:off x="1107374" y="6239742"/>
            <a:ext cx="307708" cy="437555"/>
            <a:chOff x="8143256" y="5845174"/>
            <a:chExt cx="574918" cy="817522"/>
          </a:xfrm>
        </p:grpSpPr>
        <p:sp>
          <p:nvSpPr>
            <p:cNvPr id="10" name="Rectangle 9"/>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odeplogo.png"/>
            <p:cNvPicPr>
              <a:picLocks noChangeAspect="1"/>
            </p:cNvPicPr>
            <p:nvPr/>
          </p:nvPicPr>
          <p:blipFill>
            <a:blip r:embed="rId2"/>
            <a:stretch>
              <a:fillRect/>
            </a:stretch>
          </p:blipFill>
          <p:spPr>
            <a:xfrm>
              <a:off x="8151837" y="5868930"/>
              <a:ext cx="560095" cy="768023"/>
            </a:xfrm>
            <a:prstGeom prst="rect">
              <a:avLst/>
            </a:prstGeom>
          </p:spPr>
        </p:pic>
      </p:grpSp>
      <p:pic>
        <p:nvPicPr>
          <p:cNvPr id="12" name="Picture 11" descr="DOL-Master-Seal-CMYK-(1).png"/>
          <p:cNvPicPr>
            <a:picLocks noChangeAspect="1"/>
          </p:cNvPicPr>
          <p:nvPr userDrawn="1"/>
        </p:nvPicPr>
        <p:blipFill>
          <a:blip r:embed="rId3"/>
          <a:stretch>
            <a:fillRect/>
          </a:stretch>
        </p:blipFill>
        <p:spPr>
          <a:xfrm>
            <a:off x="567400" y="6261454"/>
            <a:ext cx="400068" cy="40006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pic>
        <p:nvPicPr>
          <p:cNvPr id="7" name="Picture 6" descr="interiorBG.png"/>
          <p:cNvPicPr>
            <a:picLocks noChangeAspect="1"/>
          </p:cNvPicPr>
          <p:nvPr userDrawn="1"/>
        </p:nvPicPr>
        <p:blipFill>
          <a:blip r:embed="rId2"/>
          <a:stretch>
            <a:fillRect/>
          </a:stretch>
        </p:blipFill>
        <p:spPr>
          <a:xfrm>
            <a:off x="-3340" y="0"/>
            <a:ext cx="9144000" cy="6858000"/>
          </a:xfrm>
          <a:prstGeom prst="rect">
            <a:avLst/>
          </a:prstGeom>
        </p:spPr>
      </p:pic>
      <p:sp>
        <p:nvSpPr>
          <p:cNvPr id="2" name="Title 1"/>
          <p:cNvSpPr>
            <a:spLocks noGrp="1"/>
          </p:cNvSpPr>
          <p:nvPr>
            <p:ph type="title"/>
          </p:nvPr>
        </p:nvSpPr>
        <p:spPr>
          <a:xfrm>
            <a:off x="567399" y="547536"/>
            <a:ext cx="5498363" cy="2568392"/>
          </a:xfrm>
        </p:spPr>
        <p:txBody>
          <a:bodyPr anchor="b"/>
          <a:lstStyle>
            <a:lvl1pPr algn="l">
              <a:defRPr b="1" cap="all">
                <a:solidFill>
                  <a:srgbClr val="121B32"/>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67400" y="3242142"/>
            <a:ext cx="6358140" cy="2981825"/>
          </a:xfrm>
        </p:spPr>
        <p:txBody>
          <a:bodyPr/>
          <a:lstStyle>
            <a:lvl1pPr>
              <a:buClr>
                <a:srgbClr val="121B32"/>
              </a:buClr>
              <a:defRPr>
                <a:solidFill>
                  <a:schemeClr val="tx1">
                    <a:lumMod val="50000"/>
                    <a:lumOff val="50000"/>
                  </a:schemeClr>
                </a:solidFill>
                <a:latin typeface="Arial"/>
                <a:cs typeface="Arial"/>
              </a:defRPr>
            </a:lvl1pPr>
            <a:lvl2pPr>
              <a:buClr>
                <a:srgbClr val="121B32"/>
              </a:buClr>
              <a:defRPr>
                <a:solidFill>
                  <a:schemeClr val="tx1">
                    <a:lumMod val="50000"/>
                    <a:lumOff val="50000"/>
                  </a:schemeClr>
                </a:solidFill>
                <a:latin typeface="Arial"/>
                <a:cs typeface="Arial"/>
              </a:defRPr>
            </a:lvl2pPr>
            <a:lvl3pPr>
              <a:buClr>
                <a:srgbClr val="121B32"/>
              </a:buClr>
              <a:defRPr>
                <a:solidFill>
                  <a:schemeClr val="tx1">
                    <a:lumMod val="50000"/>
                    <a:lumOff val="50000"/>
                  </a:schemeClr>
                </a:solidFill>
                <a:latin typeface="Arial"/>
                <a:cs typeface="Arial"/>
              </a:defRPr>
            </a:lvl3pPr>
            <a:lvl4pPr>
              <a:buClr>
                <a:srgbClr val="121B32"/>
              </a:buClr>
              <a:defRPr>
                <a:solidFill>
                  <a:schemeClr val="tx1">
                    <a:lumMod val="50000"/>
                    <a:lumOff val="50000"/>
                  </a:schemeClr>
                </a:solidFill>
                <a:latin typeface="Arial"/>
                <a:cs typeface="Arial"/>
              </a:defRPr>
            </a:lvl4pPr>
            <a:lvl5pPr>
              <a:buClr>
                <a:srgbClr val="121B32"/>
              </a:buClr>
              <a:defRPr>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chemeClr val="bg1"/>
                </a:solidFill>
                <a:latin typeface="Arial"/>
                <a:cs typeface="Arial"/>
              </a:rPr>
              <a:pPr algn="ctr"/>
              <a:t>‹#›</a:t>
            </a:fld>
            <a:endParaRPr lang="en-US" dirty="0">
              <a:solidFill>
                <a:schemeClr val="bg1"/>
              </a:solidFill>
              <a:latin typeface="Arial"/>
              <a:cs typeface="Arial"/>
            </a:endParaRPr>
          </a:p>
        </p:txBody>
      </p:sp>
      <p:sp>
        <p:nvSpPr>
          <p:cNvPr id="16" name="Right Triangle 15"/>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544553" y="108389"/>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sp>
        <p:nvSpPr>
          <p:cNvPr id="9" name="5-Point Star 8"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grpSp>
        <p:nvGrpSpPr>
          <p:cNvPr id="11" name="Group 9"/>
          <p:cNvGrpSpPr/>
          <p:nvPr userDrawn="1"/>
        </p:nvGrpSpPr>
        <p:grpSpPr>
          <a:xfrm>
            <a:off x="1107374" y="6239742"/>
            <a:ext cx="307708" cy="437555"/>
            <a:chOff x="8143256" y="5845174"/>
            <a:chExt cx="574918" cy="817522"/>
          </a:xfrm>
        </p:grpSpPr>
        <p:sp>
          <p:nvSpPr>
            <p:cNvPr id="12" name="Rectangle 11"/>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odeplogo.png"/>
            <p:cNvPicPr>
              <a:picLocks noChangeAspect="1"/>
            </p:cNvPicPr>
            <p:nvPr/>
          </p:nvPicPr>
          <p:blipFill>
            <a:blip r:embed="rId3"/>
            <a:stretch>
              <a:fillRect/>
            </a:stretch>
          </p:blipFill>
          <p:spPr>
            <a:xfrm>
              <a:off x="8151837" y="5868930"/>
              <a:ext cx="560095" cy="768023"/>
            </a:xfrm>
            <a:prstGeom prst="rect">
              <a:avLst/>
            </a:prstGeom>
          </p:spPr>
        </p:pic>
      </p:grpSp>
      <p:pic>
        <p:nvPicPr>
          <p:cNvPr id="14" name="Picture 13" descr="DOL-Master-Seal-CMYK-(1).png"/>
          <p:cNvPicPr>
            <a:picLocks noChangeAspect="1"/>
          </p:cNvPicPr>
          <p:nvPr userDrawn="1"/>
        </p:nvPicPr>
        <p:blipFill>
          <a:blip r:embed="rId4"/>
          <a:stretch>
            <a:fillRect/>
          </a:stretch>
        </p:blipFill>
        <p:spPr>
          <a:xfrm>
            <a:off x="567400" y="6261454"/>
            <a:ext cx="400068" cy="400068"/>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pic>
        <p:nvPicPr>
          <p:cNvPr id="7" name="Picture 6" descr="interiorBG.png"/>
          <p:cNvPicPr>
            <a:picLocks noChangeAspect="1"/>
          </p:cNvPicPr>
          <p:nvPr userDrawn="1"/>
        </p:nvPicPr>
        <p:blipFill>
          <a:blip r:embed="rId2"/>
          <a:stretch>
            <a:fillRect/>
          </a:stretch>
        </p:blipFill>
        <p:spPr>
          <a:xfrm>
            <a:off x="-16206" y="0"/>
            <a:ext cx="9144000" cy="6858000"/>
          </a:xfrm>
          <a:prstGeom prst="rect">
            <a:avLst/>
          </a:prstGeom>
        </p:spPr>
      </p:pic>
      <p:sp>
        <p:nvSpPr>
          <p:cNvPr id="2" name="Title 1"/>
          <p:cNvSpPr>
            <a:spLocks noGrp="1"/>
          </p:cNvSpPr>
          <p:nvPr>
            <p:ph type="title"/>
          </p:nvPr>
        </p:nvSpPr>
        <p:spPr>
          <a:xfrm>
            <a:off x="567399" y="547536"/>
            <a:ext cx="5498363" cy="2568392"/>
          </a:xfrm>
        </p:spPr>
        <p:txBody>
          <a:bodyPr anchor="b"/>
          <a:lstStyle>
            <a:lvl1pPr algn="l">
              <a:defRPr b="1" cap="all">
                <a:solidFill>
                  <a:srgbClr val="121B32"/>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67400" y="3242142"/>
            <a:ext cx="6358140" cy="2981825"/>
          </a:xfrm>
        </p:spPr>
        <p:txBody>
          <a:bodyPr/>
          <a:lstStyle>
            <a:lvl1pPr>
              <a:buClr>
                <a:srgbClr val="121B32"/>
              </a:buClr>
              <a:defRPr>
                <a:solidFill>
                  <a:schemeClr val="tx1">
                    <a:lumMod val="50000"/>
                    <a:lumOff val="50000"/>
                  </a:schemeClr>
                </a:solidFill>
                <a:latin typeface="Arial"/>
                <a:cs typeface="Arial"/>
              </a:defRPr>
            </a:lvl1pPr>
            <a:lvl2pPr>
              <a:buClr>
                <a:srgbClr val="121B32"/>
              </a:buClr>
              <a:defRPr>
                <a:solidFill>
                  <a:schemeClr val="tx1">
                    <a:lumMod val="50000"/>
                    <a:lumOff val="50000"/>
                  </a:schemeClr>
                </a:solidFill>
                <a:latin typeface="Arial"/>
                <a:cs typeface="Arial"/>
              </a:defRPr>
            </a:lvl2pPr>
            <a:lvl3pPr>
              <a:buClr>
                <a:srgbClr val="121B32"/>
              </a:buClr>
              <a:defRPr>
                <a:solidFill>
                  <a:schemeClr val="tx1">
                    <a:lumMod val="50000"/>
                    <a:lumOff val="50000"/>
                  </a:schemeClr>
                </a:solidFill>
                <a:latin typeface="Arial"/>
                <a:cs typeface="Arial"/>
              </a:defRPr>
            </a:lvl3pPr>
            <a:lvl4pPr>
              <a:buClr>
                <a:srgbClr val="121B32"/>
              </a:buClr>
              <a:defRPr>
                <a:solidFill>
                  <a:schemeClr val="tx1">
                    <a:lumMod val="50000"/>
                    <a:lumOff val="50000"/>
                  </a:schemeClr>
                </a:solidFill>
                <a:latin typeface="Arial"/>
                <a:cs typeface="Arial"/>
              </a:defRPr>
            </a:lvl4pPr>
            <a:lvl5pPr>
              <a:buClr>
                <a:srgbClr val="121B32"/>
              </a:buClr>
              <a:defRPr>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chemeClr val="bg1"/>
                </a:solidFill>
                <a:latin typeface="Arial"/>
                <a:cs typeface="Arial"/>
              </a:rPr>
              <a:pPr algn="ctr"/>
              <a:t>‹#›</a:t>
            </a:fld>
            <a:endParaRPr lang="en-US" dirty="0">
              <a:solidFill>
                <a:schemeClr val="bg1"/>
              </a:solidFill>
              <a:latin typeface="Arial"/>
              <a:cs typeface="Arial"/>
            </a:endParaRPr>
          </a:p>
        </p:txBody>
      </p:sp>
      <p:sp>
        <p:nvSpPr>
          <p:cNvPr id="16" name="Right Triangle 15"/>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544553" y="108389"/>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sp>
        <p:nvSpPr>
          <p:cNvPr id="9" name="5-Point Star 8"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grpSp>
        <p:nvGrpSpPr>
          <p:cNvPr id="11" name="Group 9"/>
          <p:cNvGrpSpPr/>
          <p:nvPr userDrawn="1"/>
        </p:nvGrpSpPr>
        <p:grpSpPr>
          <a:xfrm>
            <a:off x="1107374" y="6239742"/>
            <a:ext cx="307708" cy="437555"/>
            <a:chOff x="8143256" y="5845174"/>
            <a:chExt cx="574918" cy="817522"/>
          </a:xfrm>
        </p:grpSpPr>
        <p:sp>
          <p:nvSpPr>
            <p:cNvPr id="12" name="Rectangle 11"/>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odeplogo.png"/>
            <p:cNvPicPr>
              <a:picLocks noChangeAspect="1"/>
            </p:cNvPicPr>
            <p:nvPr/>
          </p:nvPicPr>
          <p:blipFill>
            <a:blip r:embed="rId3"/>
            <a:stretch>
              <a:fillRect/>
            </a:stretch>
          </p:blipFill>
          <p:spPr>
            <a:xfrm>
              <a:off x="8151837" y="5868930"/>
              <a:ext cx="560095" cy="768023"/>
            </a:xfrm>
            <a:prstGeom prst="rect">
              <a:avLst/>
            </a:prstGeom>
          </p:spPr>
        </p:pic>
      </p:grpSp>
      <p:pic>
        <p:nvPicPr>
          <p:cNvPr id="14" name="Picture 13" descr="DOL-Master-Seal-CMYK-(1).png"/>
          <p:cNvPicPr>
            <a:picLocks noChangeAspect="1"/>
          </p:cNvPicPr>
          <p:nvPr userDrawn="1"/>
        </p:nvPicPr>
        <p:blipFill>
          <a:blip r:embed="rId4"/>
          <a:stretch>
            <a:fillRect/>
          </a:stretch>
        </p:blipFill>
        <p:spPr>
          <a:xfrm>
            <a:off x="567400" y="6261454"/>
            <a:ext cx="400068" cy="40006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7399" y="547536"/>
            <a:ext cx="5498363" cy="2568392"/>
          </a:xfrm>
        </p:spPr>
        <p:txBody>
          <a:bodyPr anchor="b"/>
          <a:lstStyle>
            <a:lvl1pPr algn="l">
              <a:defRPr b="1" cap="all">
                <a:solidFill>
                  <a:srgbClr val="121B32"/>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67400" y="3242142"/>
            <a:ext cx="6358140" cy="2981825"/>
          </a:xfrm>
        </p:spPr>
        <p:txBody>
          <a:bodyPr/>
          <a:lstStyle>
            <a:lvl1pPr>
              <a:buClr>
                <a:srgbClr val="121B32"/>
              </a:buClr>
              <a:defRPr>
                <a:solidFill>
                  <a:schemeClr val="tx1">
                    <a:lumMod val="50000"/>
                    <a:lumOff val="50000"/>
                  </a:schemeClr>
                </a:solidFill>
                <a:latin typeface="Arial"/>
                <a:cs typeface="Arial"/>
              </a:defRPr>
            </a:lvl1pPr>
            <a:lvl2pPr>
              <a:buClr>
                <a:srgbClr val="121B32"/>
              </a:buClr>
              <a:defRPr>
                <a:solidFill>
                  <a:schemeClr val="tx1">
                    <a:lumMod val="50000"/>
                    <a:lumOff val="50000"/>
                  </a:schemeClr>
                </a:solidFill>
                <a:latin typeface="Arial"/>
                <a:cs typeface="Arial"/>
              </a:defRPr>
            </a:lvl2pPr>
            <a:lvl3pPr>
              <a:buClr>
                <a:srgbClr val="121B32"/>
              </a:buClr>
              <a:defRPr>
                <a:solidFill>
                  <a:schemeClr val="tx1">
                    <a:lumMod val="50000"/>
                    <a:lumOff val="50000"/>
                  </a:schemeClr>
                </a:solidFill>
                <a:latin typeface="Arial"/>
                <a:cs typeface="Arial"/>
              </a:defRPr>
            </a:lvl3pPr>
            <a:lvl4pPr>
              <a:buClr>
                <a:srgbClr val="121B32"/>
              </a:buClr>
              <a:defRPr>
                <a:solidFill>
                  <a:schemeClr val="tx1">
                    <a:lumMod val="50000"/>
                    <a:lumOff val="50000"/>
                  </a:schemeClr>
                </a:solidFill>
                <a:latin typeface="Arial"/>
                <a:cs typeface="Arial"/>
              </a:defRPr>
            </a:lvl4pPr>
            <a:lvl5pPr>
              <a:buClr>
                <a:srgbClr val="121B32"/>
              </a:buClr>
              <a:defRPr>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ight Triangle 13"/>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sp>
        <p:nvSpPr>
          <p:cNvPr id="7" name="5-Point Star 6"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grpSp>
        <p:nvGrpSpPr>
          <p:cNvPr id="10" name="Group 9"/>
          <p:cNvGrpSpPr/>
          <p:nvPr userDrawn="1"/>
        </p:nvGrpSpPr>
        <p:grpSpPr>
          <a:xfrm>
            <a:off x="1107374" y="6239742"/>
            <a:ext cx="307708" cy="437555"/>
            <a:chOff x="8143256" y="5845174"/>
            <a:chExt cx="574918" cy="817522"/>
          </a:xfrm>
        </p:grpSpPr>
        <p:sp>
          <p:nvSpPr>
            <p:cNvPr id="11" name="Rectangle 10"/>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odeplogo.png"/>
            <p:cNvPicPr>
              <a:picLocks noChangeAspect="1"/>
            </p:cNvPicPr>
            <p:nvPr/>
          </p:nvPicPr>
          <p:blipFill>
            <a:blip r:embed="rId2"/>
            <a:stretch>
              <a:fillRect/>
            </a:stretch>
          </p:blipFill>
          <p:spPr>
            <a:xfrm>
              <a:off x="8151837" y="5868930"/>
              <a:ext cx="560095" cy="768023"/>
            </a:xfrm>
            <a:prstGeom prst="rect">
              <a:avLst/>
            </a:prstGeom>
          </p:spPr>
        </p:pic>
      </p:grpSp>
      <p:pic>
        <p:nvPicPr>
          <p:cNvPr id="13" name="Picture 12" descr="DOL-Master-Seal-CMYK-(1).png"/>
          <p:cNvPicPr>
            <a:picLocks noChangeAspect="1"/>
          </p:cNvPicPr>
          <p:nvPr userDrawn="1"/>
        </p:nvPicPr>
        <p:blipFill>
          <a:blip r:embed="rId3"/>
          <a:stretch>
            <a:fillRect/>
          </a:stretch>
        </p:blipFill>
        <p:spPr>
          <a:xfrm>
            <a:off x="567400" y="6261454"/>
            <a:ext cx="400068" cy="400068"/>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7400" y="4406900"/>
            <a:ext cx="7927313" cy="1362075"/>
          </a:xfrm>
        </p:spPr>
        <p:txBody>
          <a:bodyPr anchor="t"/>
          <a:lstStyle>
            <a:lvl1pPr algn="l">
              <a:defRPr sz="4000" b="1" cap="all">
                <a:solidFill>
                  <a:srgbClr val="121B32"/>
                </a:solidFill>
              </a:defRPr>
            </a:lvl1pPr>
          </a:lstStyle>
          <a:p>
            <a:r>
              <a:rPr lang="en-US" dirty="0"/>
              <a:t>Click to edit Master title style</a:t>
            </a:r>
          </a:p>
        </p:txBody>
      </p:sp>
      <p:sp>
        <p:nvSpPr>
          <p:cNvPr id="3" name="Text Placeholder 2"/>
          <p:cNvSpPr>
            <a:spLocks noGrp="1"/>
          </p:cNvSpPr>
          <p:nvPr>
            <p:ph type="body" idx="1"/>
          </p:nvPr>
        </p:nvSpPr>
        <p:spPr>
          <a:xfrm>
            <a:off x="567400" y="2906713"/>
            <a:ext cx="79273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Right Triangle 8"/>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grpSp>
        <p:nvGrpSpPr>
          <p:cNvPr id="11" name="Group 9"/>
          <p:cNvGrpSpPr/>
          <p:nvPr userDrawn="1"/>
        </p:nvGrpSpPr>
        <p:grpSpPr>
          <a:xfrm>
            <a:off x="1107374" y="6239742"/>
            <a:ext cx="307708" cy="437555"/>
            <a:chOff x="8143256" y="5845174"/>
            <a:chExt cx="574918" cy="817522"/>
          </a:xfrm>
        </p:grpSpPr>
        <p:sp>
          <p:nvSpPr>
            <p:cNvPr id="12" name="Rectangle 11"/>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odeplogo.png"/>
            <p:cNvPicPr>
              <a:picLocks noChangeAspect="1"/>
            </p:cNvPicPr>
            <p:nvPr/>
          </p:nvPicPr>
          <p:blipFill>
            <a:blip r:embed="rId2"/>
            <a:stretch>
              <a:fillRect/>
            </a:stretch>
          </p:blipFill>
          <p:spPr>
            <a:xfrm>
              <a:off x="8151837" y="5868930"/>
              <a:ext cx="560095" cy="768023"/>
            </a:xfrm>
            <a:prstGeom prst="rect">
              <a:avLst/>
            </a:prstGeom>
          </p:spPr>
        </p:pic>
      </p:grpSp>
      <p:pic>
        <p:nvPicPr>
          <p:cNvPr id="14" name="Picture 13" descr="DOL-Master-Seal-CMYK-(1).png"/>
          <p:cNvPicPr>
            <a:picLocks noChangeAspect="1"/>
          </p:cNvPicPr>
          <p:nvPr userDrawn="1"/>
        </p:nvPicPr>
        <p:blipFill>
          <a:blip r:embed="rId3"/>
          <a:stretch>
            <a:fillRect/>
          </a:stretch>
        </p:blipFill>
        <p:spPr>
          <a:xfrm>
            <a:off x="567400" y="6261454"/>
            <a:ext cx="400068" cy="400068"/>
          </a:xfrm>
          <a:prstGeom prst="rect">
            <a:avLst/>
          </a:prstGeom>
        </p:spPr>
      </p:pic>
      <p:sp>
        <p:nvSpPr>
          <p:cNvPr id="17" name="5-Point Star 16"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BG.png"/>
          <p:cNvPicPr>
            <a:picLocks noChangeAspect="1"/>
          </p:cNvPicPr>
          <p:nvPr userDrawn="1"/>
        </p:nvPicPr>
        <p:blipFill>
          <a:blip r:embed="rId2"/>
          <a:stretch>
            <a:fillRect/>
          </a:stretch>
        </p:blipFill>
        <p:spPr>
          <a:xfrm>
            <a:off x="-5360" y="0"/>
            <a:ext cx="9144000" cy="6858000"/>
          </a:xfrm>
          <a:prstGeom prst="rect">
            <a:avLst/>
          </a:prstGeom>
        </p:spPr>
      </p:pic>
      <p:sp>
        <p:nvSpPr>
          <p:cNvPr id="2" name="Title 1"/>
          <p:cNvSpPr>
            <a:spLocks noGrp="1"/>
          </p:cNvSpPr>
          <p:nvPr>
            <p:ph type="title"/>
          </p:nvPr>
        </p:nvSpPr>
        <p:spPr>
          <a:xfrm>
            <a:off x="567399" y="547536"/>
            <a:ext cx="5498363" cy="2568392"/>
          </a:xfrm>
        </p:spPr>
        <p:txBody>
          <a:bodyPr anchor="b"/>
          <a:lstStyle>
            <a:lvl1pPr algn="l">
              <a:defRPr b="1" cap="all">
                <a:solidFill>
                  <a:srgbClr val="121B32"/>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67400" y="3242142"/>
            <a:ext cx="6358140" cy="2981825"/>
          </a:xfrm>
        </p:spPr>
        <p:txBody>
          <a:bodyPr/>
          <a:lstStyle>
            <a:lvl1pPr>
              <a:buClr>
                <a:srgbClr val="121B32"/>
              </a:buClr>
              <a:defRPr>
                <a:solidFill>
                  <a:schemeClr val="tx1">
                    <a:lumMod val="50000"/>
                    <a:lumOff val="50000"/>
                  </a:schemeClr>
                </a:solidFill>
                <a:latin typeface="Arial"/>
                <a:cs typeface="Arial"/>
              </a:defRPr>
            </a:lvl1pPr>
            <a:lvl2pPr>
              <a:buClr>
                <a:srgbClr val="121B32"/>
              </a:buClr>
              <a:defRPr>
                <a:solidFill>
                  <a:schemeClr val="tx1">
                    <a:lumMod val="50000"/>
                    <a:lumOff val="50000"/>
                  </a:schemeClr>
                </a:solidFill>
                <a:latin typeface="Arial"/>
                <a:cs typeface="Arial"/>
              </a:defRPr>
            </a:lvl2pPr>
            <a:lvl3pPr>
              <a:buClr>
                <a:srgbClr val="121B32"/>
              </a:buClr>
              <a:defRPr>
                <a:solidFill>
                  <a:schemeClr val="tx1">
                    <a:lumMod val="50000"/>
                    <a:lumOff val="50000"/>
                  </a:schemeClr>
                </a:solidFill>
                <a:latin typeface="Arial"/>
                <a:cs typeface="Arial"/>
              </a:defRPr>
            </a:lvl3pPr>
            <a:lvl4pPr>
              <a:buClr>
                <a:srgbClr val="121B32"/>
              </a:buClr>
              <a:defRPr>
                <a:solidFill>
                  <a:schemeClr val="tx1">
                    <a:lumMod val="50000"/>
                    <a:lumOff val="50000"/>
                  </a:schemeClr>
                </a:solidFill>
                <a:latin typeface="Arial"/>
                <a:cs typeface="Arial"/>
              </a:defRPr>
            </a:lvl4pPr>
            <a:lvl5pPr>
              <a:buClr>
                <a:srgbClr val="121B32"/>
              </a:buClr>
              <a:defRPr>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chemeClr val="bg1"/>
                </a:solidFill>
                <a:latin typeface="Arial"/>
                <a:cs typeface="Arial"/>
              </a:rPr>
              <a:pPr algn="ctr"/>
              <a:t>‹#›</a:t>
            </a:fld>
            <a:endParaRPr lang="en-US" dirty="0">
              <a:solidFill>
                <a:schemeClr val="bg1"/>
              </a:solidFill>
              <a:latin typeface="Arial"/>
              <a:cs typeface="Arial"/>
            </a:endParaRPr>
          </a:p>
        </p:txBody>
      </p:sp>
      <p:sp>
        <p:nvSpPr>
          <p:cNvPr id="16" name="Right Triangle 15"/>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544553" y="108389"/>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grpSp>
        <p:nvGrpSpPr>
          <p:cNvPr id="9" name="Group 9"/>
          <p:cNvGrpSpPr/>
          <p:nvPr userDrawn="1"/>
        </p:nvGrpSpPr>
        <p:grpSpPr>
          <a:xfrm>
            <a:off x="1107374" y="6239742"/>
            <a:ext cx="307708" cy="437555"/>
            <a:chOff x="8143256" y="5845174"/>
            <a:chExt cx="574918" cy="817522"/>
          </a:xfrm>
        </p:grpSpPr>
        <p:sp>
          <p:nvSpPr>
            <p:cNvPr id="10" name="Rectangle 9"/>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odeplogo.png"/>
            <p:cNvPicPr>
              <a:picLocks noChangeAspect="1"/>
            </p:cNvPicPr>
            <p:nvPr/>
          </p:nvPicPr>
          <p:blipFill>
            <a:blip r:embed="rId3"/>
            <a:stretch>
              <a:fillRect/>
            </a:stretch>
          </p:blipFill>
          <p:spPr>
            <a:xfrm>
              <a:off x="8151837" y="5868930"/>
              <a:ext cx="560095" cy="768023"/>
            </a:xfrm>
            <a:prstGeom prst="rect">
              <a:avLst/>
            </a:prstGeom>
          </p:spPr>
        </p:pic>
      </p:grpSp>
      <p:pic>
        <p:nvPicPr>
          <p:cNvPr id="12" name="Picture 11" descr="DOL-Master-Seal-CMYK-(1).png"/>
          <p:cNvPicPr>
            <a:picLocks noChangeAspect="1"/>
          </p:cNvPicPr>
          <p:nvPr userDrawn="1"/>
        </p:nvPicPr>
        <p:blipFill>
          <a:blip r:embed="rId4"/>
          <a:stretch>
            <a:fillRect/>
          </a:stretch>
        </p:blipFill>
        <p:spPr>
          <a:xfrm>
            <a:off x="567400" y="6261454"/>
            <a:ext cx="400068" cy="400068"/>
          </a:xfrm>
          <a:prstGeom prst="rect">
            <a:avLst/>
          </a:prstGeom>
        </p:spPr>
      </p:pic>
      <p:sp>
        <p:nvSpPr>
          <p:cNvPr id="13" name="5-Point Star 12"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84C6DE-6A30-7E40-B0A2-B4B9473592AA}" type="datetimeFigureOut">
              <a:rPr lang="en-US" smtClean="0"/>
              <a:pPr/>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3D67E6-DEB0-AA43-964C-0A9ABA04F233}"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84C6DE-6A30-7E40-B0A2-B4B9473592AA}" type="datetimeFigureOut">
              <a:rPr lang="en-US" smtClean="0"/>
              <a:pPr/>
              <a:t>12/5/2017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3D67E6-DEB0-AA43-964C-0A9ABA04F233}"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84C6DE-6A30-7E40-B0A2-B4B9473592AA}" type="datetimeFigureOut">
              <a:rPr lang="en-US" smtClean="0"/>
              <a:pPr/>
              <a:t>12/5/2017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3D67E6-DEB0-AA43-964C-0A9ABA04F233}"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4C6DE-6A30-7E40-B0A2-B4B9473592AA}" type="datetimeFigureOut">
              <a:rPr lang="en-US" smtClean="0"/>
              <a:pPr/>
              <a:t>12/5/2017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3D67E6-DEB0-AA43-964C-0A9ABA04F233}"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84C6DE-6A30-7E40-B0A2-B4B9473592AA}" type="datetimeFigureOut">
              <a:rPr lang="en-US" smtClean="0"/>
              <a:pPr/>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3D67E6-DEB0-AA43-964C-0A9ABA04F233}"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84C6DE-6A30-7E40-B0A2-B4B9473592AA}" type="datetimeFigureOut">
              <a:rPr lang="en-US" smtClean="0"/>
              <a:pPr/>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3D67E6-DEB0-AA43-964C-0A9ABA04F233}"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84C6DE-6A30-7E40-B0A2-B4B9473592AA}" type="datetimeFigureOut">
              <a:rPr lang="en-US" smtClean="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3D67E6-DEB0-AA43-964C-0A9ABA04F233}"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84C6DE-6A30-7E40-B0A2-B4B9473592AA}" type="datetimeFigureOut">
              <a:rPr lang="en-US" smtClean="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3D67E6-DEB0-AA43-964C-0A9ABA04F23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a:effectLst>
            <a:innerShdw blurRad="911225"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0" y="0"/>
            <a:ext cx="9144000" cy="6858000"/>
          </a:xfrm>
          <a:prstGeom prst="rect">
            <a:avLst/>
          </a:prstGeom>
          <a:effectLst/>
        </p:spPr>
      </p:pic>
      <p:sp>
        <p:nvSpPr>
          <p:cNvPr id="2" name="Title 1"/>
          <p:cNvSpPr>
            <a:spLocks noGrp="1"/>
          </p:cNvSpPr>
          <p:nvPr>
            <p:ph type="title"/>
          </p:nvPr>
        </p:nvSpPr>
        <p:spPr>
          <a:xfrm>
            <a:off x="567399" y="547536"/>
            <a:ext cx="5498363" cy="2568392"/>
          </a:xfrm>
        </p:spPr>
        <p:txBody>
          <a:bodyPr anchor="b"/>
          <a:lstStyle>
            <a:lvl1pPr algn="l">
              <a:defRPr b="1" cap="all">
                <a:solidFill>
                  <a:srgbClr val="121B32"/>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67400" y="3242142"/>
            <a:ext cx="6358140" cy="2981825"/>
          </a:xfrm>
        </p:spPr>
        <p:txBody>
          <a:bodyPr/>
          <a:lstStyle>
            <a:lvl1pPr>
              <a:buClr>
                <a:srgbClr val="121B32"/>
              </a:buClr>
              <a:defRPr>
                <a:solidFill>
                  <a:schemeClr val="tx1">
                    <a:lumMod val="50000"/>
                    <a:lumOff val="50000"/>
                  </a:schemeClr>
                </a:solidFill>
                <a:latin typeface="Arial"/>
                <a:cs typeface="Arial"/>
              </a:defRPr>
            </a:lvl1pPr>
            <a:lvl2pPr>
              <a:buClr>
                <a:srgbClr val="121B32"/>
              </a:buClr>
              <a:defRPr>
                <a:solidFill>
                  <a:schemeClr val="tx1">
                    <a:lumMod val="50000"/>
                    <a:lumOff val="50000"/>
                  </a:schemeClr>
                </a:solidFill>
                <a:latin typeface="Arial"/>
                <a:cs typeface="Arial"/>
              </a:defRPr>
            </a:lvl2pPr>
            <a:lvl3pPr>
              <a:buClr>
                <a:srgbClr val="121B32"/>
              </a:buClr>
              <a:defRPr>
                <a:solidFill>
                  <a:schemeClr val="tx1">
                    <a:lumMod val="50000"/>
                    <a:lumOff val="50000"/>
                  </a:schemeClr>
                </a:solidFill>
                <a:latin typeface="Arial"/>
                <a:cs typeface="Arial"/>
              </a:defRPr>
            </a:lvl3pPr>
            <a:lvl4pPr>
              <a:buClr>
                <a:srgbClr val="121B32"/>
              </a:buClr>
              <a:defRPr>
                <a:solidFill>
                  <a:schemeClr val="tx1">
                    <a:lumMod val="50000"/>
                    <a:lumOff val="50000"/>
                  </a:schemeClr>
                </a:solidFill>
                <a:latin typeface="Arial"/>
                <a:cs typeface="Arial"/>
              </a:defRPr>
            </a:lvl4pPr>
            <a:lvl5pPr>
              <a:buClr>
                <a:srgbClr val="121B32"/>
              </a:buClr>
              <a:defRPr>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chemeClr val="bg1"/>
                </a:solidFill>
                <a:latin typeface="Arial"/>
                <a:cs typeface="Arial"/>
              </a:rPr>
              <a:pPr algn="ctr"/>
              <a:t>‹#›</a:t>
            </a:fld>
            <a:endParaRPr lang="en-US" dirty="0">
              <a:solidFill>
                <a:schemeClr val="bg1"/>
              </a:solidFill>
              <a:latin typeface="Arial"/>
              <a:cs typeface="Arial"/>
            </a:endParaRPr>
          </a:p>
        </p:txBody>
      </p:sp>
      <p:sp>
        <p:nvSpPr>
          <p:cNvPr id="16" name="Right Triangle 15"/>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544553" y="108389"/>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grpSp>
        <p:nvGrpSpPr>
          <p:cNvPr id="9" name="Group 9"/>
          <p:cNvGrpSpPr/>
          <p:nvPr userDrawn="1"/>
        </p:nvGrpSpPr>
        <p:grpSpPr>
          <a:xfrm>
            <a:off x="1107374" y="6239742"/>
            <a:ext cx="307708" cy="437555"/>
            <a:chOff x="8143256" y="5845174"/>
            <a:chExt cx="574918" cy="817522"/>
          </a:xfrm>
        </p:grpSpPr>
        <p:sp>
          <p:nvSpPr>
            <p:cNvPr id="10" name="Rectangle 9"/>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odeplogo.png"/>
            <p:cNvPicPr>
              <a:picLocks noChangeAspect="1"/>
            </p:cNvPicPr>
            <p:nvPr/>
          </p:nvPicPr>
          <p:blipFill>
            <a:blip r:embed="rId3"/>
            <a:stretch>
              <a:fillRect/>
            </a:stretch>
          </p:blipFill>
          <p:spPr>
            <a:xfrm>
              <a:off x="8151837" y="5868930"/>
              <a:ext cx="560095" cy="768023"/>
            </a:xfrm>
            <a:prstGeom prst="rect">
              <a:avLst/>
            </a:prstGeom>
          </p:spPr>
        </p:pic>
      </p:grpSp>
      <p:pic>
        <p:nvPicPr>
          <p:cNvPr id="12" name="Picture 11" descr="DOL-Master-Seal-CMYK-(1).png"/>
          <p:cNvPicPr>
            <a:picLocks noChangeAspect="1"/>
          </p:cNvPicPr>
          <p:nvPr userDrawn="1"/>
        </p:nvPicPr>
        <p:blipFill>
          <a:blip r:embed="rId4"/>
          <a:stretch>
            <a:fillRect/>
          </a:stretch>
        </p:blipFill>
        <p:spPr>
          <a:xfrm>
            <a:off x="567400" y="6261454"/>
            <a:ext cx="400068" cy="400068"/>
          </a:xfrm>
          <a:prstGeom prst="rect">
            <a:avLst/>
          </a:prstGeom>
        </p:spPr>
      </p:pic>
      <p:sp>
        <p:nvSpPr>
          <p:cNvPr id="13" name="5-Point Star 12"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57732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descr="interiorBG.png"/>
          <p:cNvPicPr>
            <a:picLocks noChangeAspect="1"/>
          </p:cNvPicPr>
          <p:nvPr userDrawn="1"/>
        </p:nvPicPr>
        <p:blipFill>
          <a:blip r:embed="rId2"/>
          <a:stretch>
            <a:fillRect/>
          </a:stretch>
        </p:blipFill>
        <p:spPr>
          <a:xfrm>
            <a:off x="139010" y="0"/>
            <a:ext cx="9144000" cy="6858000"/>
          </a:xfrm>
          <a:prstGeom prst="rect">
            <a:avLst/>
          </a:prstGeom>
        </p:spPr>
      </p:pic>
      <p:sp>
        <p:nvSpPr>
          <p:cNvPr id="2" name="Title 1"/>
          <p:cNvSpPr>
            <a:spLocks noGrp="1"/>
          </p:cNvSpPr>
          <p:nvPr>
            <p:ph type="title"/>
          </p:nvPr>
        </p:nvSpPr>
        <p:spPr>
          <a:xfrm>
            <a:off x="567399" y="547536"/>
            <a:ext cx="5498363" cy="2568392"/>
          </a:xfrm>
        </p:spPr>
        <p:txBody>
          <a:bodyPr anchor="b"/>
          <a:lstStyle>
            <a:lvl1pPr algn="l">
              <a:defRPr b="1" cap="all">
                <a:solidFill>
                  <a:srgbClr val="121B32"/>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67400" y="3242142"/>
            <a:ext cx="6358140" cy="2981825"/>
          </a:xfrm>
        </p:spPr>
        <p:txBody>
          <a:bodyPr/>
          <a:lstStyle>
            <a:lvl1pPr>
              <a:buClr>
                <a:srgbClr val="121B32"/>
              </a:buClr>
              <a:defRPr>
                <a:solidFill>
                  <a:schemeClr val="tx1">
                    <a:lumMod val="50000"/>
                    <a:lumOff val="50000"/>
                  </a:schemeClr>
                </a:solidFill>
                <a:latin typeface="Arial"/>
                <a:cs typeface="Arial"/>
              </a:defRPr>
            </a:lvl1pPr>
            <a:lvl2pPr>
              <a:buClr>
                <a:srgbClr val="121B32"/>
              </a:buClr>
              <a:defRPr>
                <a:solidFill>
                  <a:schemeClr val="tx1">
                    <a:lumMod val="50000"/>
                    <a:lumOff val="50000"/>
                  </a:schemeClr>
                </a:solidFill>
                <a:latin typeface="Arial"/>
                <a:cs typeface="Arial"/>
              </a:defRPr>
            </a:lvl2pPr>
            <a:lvl3pPr>
              <a:buClr>
                <a:srgbClr val="121B32"/>
              </a:buClr>
              <a:defRPr>
                <a:solidFill>
                  <a:schemeClr val="tx1">
                    <a:lumMod val="50000"/>
                    <a:lumOff val="50000"/>
                  </a:schemeClr>
                </a:solidFill>
                <a:latin typeface="Arial"/>
                <a:cs typeface="Arial"/>
              </a:defRPr>
            </a:lvl3pPr>
            <a:lvl4pPr>
              <a:buClr>
                <a:srgbClr val="121B32"/>
              </a:buClr>
              <a:defRPr>
                <a:solidFill>
                  <a:schemeClr val="tx1">
                    <a:lumMod val="50000"/>
                    <a:lumOff val="50000"/>
                  </a:schemeClr>
                </a:solidFill>
                <a:latin typeface="Arial"/>
                <a:cs typeface="Arial"/>
              </a:defRPr>
            </a:lvl4pPr>
            <a:lvl5pPr>
              <a:buClr>
                <a:srgbClr val="121B32"/>
              </a:buClr>
              <a:defRPr>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chemeClr val="bg1"/>
                </a:solidFill>
                <a:latin typeface="Arial"/>
                <a:cs typeface="Arial"/>
              </a:rPr>
              <a:pPr algn="ctr"/>
              <a:t>‹#›</a:t>
            </a:fld>
            <a:endParaRPr lang="en-US" dirty="0">
              <a:solidFill>
                <a:schemeClr val="bg1"/>
              </a:solidFill>
              <a:latin typeface="Arial"/>
              <a:cs typeface="Arial"/>
            </a:endParaRPr>
          </a:p>
        </p:txBody>
      </p:sp>
      <p:grpSp>
        <p:nvGrpSpPr>
          <p:cNvPr id="4" name="Group 9"/>
          <p:cNvGrpSpPr/>
          <p:nvPr userDrawn="1"/>
        </p:nvGrpSpPr>
        <p:grpSpPr>
          <a:xfrm>
            <a:off x="1107374" y="6239742"/>
            <a:ext cx="307708" cy="437555"/>
            <a:chOff x="8143256" y="5845174"/>
            <a:chExt cx="574918" cy="817522"/>
          </a:xfrm>
        </p:grpSpPr>
        <p:sp>
          <p:nvSpPr>
            <p:cNvPr id="11" name="Rectangle 10"/>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odeplogo.png"/>
            <p:cNvPicPr>
              <a:picLocks noChangeAspect="1"/>
            </p:cNvPicPr>
            <p:nvPr/>
          </p:nvPicPr>
          <p:blipFill>
            <a:blip r:embed="rId3"/>
            <a:stretch>
              <a:fillRect/>
            </a:stretch>
          </p:blipFill>
          <p:spPr>
            <a:xfrm>
              <a:off x="8151837" y="5868930"/>
              <a:ext cx="560095" cy="768023"/>
            </a:xfrm>
            <a:prstGeom prst="rect">
              <a:avLst/>
            </a:prstGeom>
          </p:spPr>
        </p:pic>
      </p:grpSp>
      <p:pic>
        <p:nvPicPr>
          <p:cNvPr id="13" name="Picture 12" descr="DOL-Master-Seal-CMYK-(1).png"/>
          <p:cNvPicPr>
            <a:picLocks noChangeAspect="1"/>
          </p:cNvPicPr>
          <p:nvPr userDrawn="1"/>
        </p:nvPicPr>
        <p:blipFill>
          <a:blip r:embed="rId4"/>
          <a:stretch>
            <a:fillRect/>
          </a:stretch>
        </p:blipFill>
        <p:spPr>
          <a:xfrm>
            <a:off x="567400" y="6261454"/>
            <a:ext cx="400068" cy="400068"/>
          </a:xfrm>
          <a:prstGeom prst="rect">
            <a:avLst/>
          </a:prstGeom>
        </p:spPr>
      </p:pic>
      <p:sp>
        <p:nvSpPr>
          <p:cNvPr id="16" name="Right Triangle 15"/>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544553" y="108389"/>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sp>
        <p:nvSpPr>
          <p:cNvPr id="14" name="5-Point Star 13"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interiorBG.png"/>
          <p:cNvPicPr>
            <a:picLocks noChangeAspect="1"/>
          </p:cNvPicPr>
          <p:nvPr userDrawn="1"/>
        </p:nvPicPr>
        <p:blipFill>
          <a:blip r:embed="rId2"/>
          <a:stretch>
            <a:fillRect/>
          </a:stretch>
        </p:blipFill>
        <p:spPr>
          <a:xfrm>
            <a:off x="-28348" y="0"/>
            <a:ext cx="9144000" cy="6858000"/>
          </a:xfrm>
          <a:prstGeom prst="rect">
            <a:avLst/>
          </a:prstGeom>
        </p:spPr>
      </p:pic>
      <p:sp>
        <p:nvSpPr>
          <p:cNvPr id="2" name="Title 1"/>
          <p:cNvSpPr>
            <a:spLocks noGrp="1"/>
          </p:cNvSpPr>
          <p:nvPr>
            <p:ph type="title"/>
          </p:nvPr>
        </p:nvSpPr>
        <p:spPr>
          <a:xfrm>
            <a:off x="567399" y="547536"/>
            <a:ext cx="5498363" cy="2568392"/>
          </a:xfrm>
        </p:spPr>
        <p:txBody>
          <a:bodyPr anchor="b"/>
          <a:lstStyle>
            <a:lvl1pPr algn="l">
              <a:defRPr b="1" cap="all">
                <a:solidFill>
                  <a:srgbClr val="121B32"/>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67400" y="3242142"/>
            <a:ext cx="6358140" cy="2981825"/>
          </a:xfrm>
        </p:spPr>
        <p:txBody>
          <a:bodyPr/>
          <a:lstStyle>
            <a:lvl1pPr>
              <a:buClr>
                <a:srgbClr val="121B32"/>
              </a:buClr>
              <a:defRPr>
                <a:solidFill>
                  <a:schemeClr val="tx1">
                    <a:lumMod val="50000"/>
                    <a:lumOff val="50000"/>
                  </a:schemeClr>
                </a:solidFill>
                <a:latin typeface="Arial"/>
                <a:cs typeface="Arial"/>
              </a:defRPr>
            </a:lvl1pPr>
            <a:lvl2pPr>
              <a:buClr>
                <a:srgbClr val="121B32"/>
              </a:buClr>
              <a:defRPr>
                <a:solidFill>
                  <a:schemeClr val="tx1">
                    <a:lumMod val="50000"/>
                    <a:lumOff val="50000"/>
                  </a:schemeClr>
                </a:solidFill>
                <a:latin typeface="Arial"/>
                <a:cs typeface="Arial"/>
              </a:defRPr>
            </a:lvl2pPr>
            <a:lvl3pPr>
              <a:buClr>
                <a:srgbClr val="121B32"/>
              </a:buClr>
              <a:defRPr>
                <a:solidFill>
                  <a:schemeClr val="tx1">
                    <a:lumMod val="50000"/>
                    <a:lumOff val="50000"/>
                  </a:schemeClr>
                </a:solidFill>
                <a:latin typeface="Arial"/>
                <a:cs typeface="Arial"/>
              </a:defRPr>
            </a:lvl3pPr>
            <a:lvl4pPr>
              <a:buClr>
                <a:srgbClr val="121B32"/>
              </a:buClr>
              <a:defRPr>
                <a:solidFill>
                  <a:schemeClr val="tx1">
                    <a:lumMod val="50000"/>
                    <a:lumOff val="50000"/>
                  </a:schemeClr>
                </a:solidFill>
                <a:latin typeface="Arial"/>
                <a:cs typeface="Arial"/>
              </a:defRPr>
            </a:lvl4pPr>
            <a:lvl5pPr>
              <a:buClr>
                <a:srgbClr val="121B32"/>
              </a:buClr>
              <a:defRPr>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chemeClr val="bg1"/>
                </a:solidFill>
                <a:latin typeface="Arial"/>
                <a:cs typeface="Arial"/>
              </a:rPr>
              <a:pPr algn="ctr"/>
              <a:t>‹#›</a:t>
            </a:fld>
            <a:endParaRPr lang="en-US" dirty="0">
              <a:solidFill>
                <a:schemeClr val="bg1"/>
              </a:solidFill>
              <a:latin typeface="Arial"/>
              <a:cs typeface="Arial"/>
            </a:endParaRPr>
          </a:p>
        </p:txBody>
      </p:sp>
      <p:sp>
        <p:nvSpPr>
          <p:cNvPr id="16" name="Right Triangle 15"/>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544553" y="108389"/>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sp>
        <p:nvSpPr>
          <p:cNvPr id="14" name="5-Point Star 13"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grpSp>
        <p:nvGrpSpPr>
          <p:cNvPr id="18" name="Group 9"/>
          <p:cNvGrpSpPr/>
          <p:nvPr userDrawn="1"/>
        </p:nvGrpSpPr>
        <p:grpSpPr>
          <a:xfrm>
            <a:off x="1107374" y="6239742"/>
            <a:ext cx="307708" cy="437555"/>
            <a:chOff x="8143256" y="5845174"/>
            <a:chExt cx="574918" cy="817522"/>
          </a:xfrm>
        </p:grpSpPr>
        <p:sp>
          <p:nvSpPr>
            <p:cNvPr id="20" name="Rectangle 19"/>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odeplogo.png"/>
            <p:cNvPicPr>
              <a:picLocks noChangeAspect="1"/>
            </p:cNvPicPr>
            <p:nvPr/>
          </p:nvPicPr>
          <p:blipFill>
            <a:blip r:embed="rId3"/>
            <a:stretch>
              <a:fillRect/>
            </a:stretch>
          </p:blipFill>
          <p:spPr>
            <a:xfrm>
              <a:off x="8151837" y="5868930"/>
              <a:ext cx="560095" cy="768023"/>
            </a:xfrm>
            <a:prstGeom prst="rect">
              <a:avLst/>
            </a:prstGeom>
          </p:spPr>
        </p:pic>
      </p:grpSp>
      <p:pic>
        <p:nvPicPr>
          <p:cNvPr id="22" name="Picture 21" descr="DOL-Master-Seal-CMYK-(1).png"/>
          <p:cNvPicPr>
            <a:picLocks noChangeAspect="1"/>
          </p:cNvPicPr>
          <p:nvPr userDrawn="1"/>
        </p:nvPicPr>
        <p:blipFill>
          <a:blip r:embed="rId4"/>
          <a:stretch>
            <a:fillRect/>
          </a:stretch>
        </p:blipFill>
        <p:spPr>
          <a:xfrm>
            <a:off x="567400" y="6261454"/>
            <a:ext cx="400068" cy="40006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descr="interiorBG.png"/>
          <p:cNvPicPr>
            <a:picLocks noChangeAspect="1"/>
          </p:cNvPicPr>
          <p:nvPr userDrawn="1"/>
        </p:nvPicPr>
        <p:blipFill>
          <a:blip r:embed="rId2"/>
          <a:stretch>
            <a:fillRect/>
          </a:stretch>
        </p:blipFill>
        <p:spPr>
          <a:xfrm>
            <a:off x="11502" y="0"/>
            <a:ext cx="9144000" cy="6858000"/>
          </a:xfrm>
          <a:prstGeom prst="rect">
            <a:avLst/>
          </a:prstGeom>
        </p:spPr>
      </p:pic>
      <p:sp>
        <p:nvSpPr>
          <p:cNvPr id="2" name="Title 1"/>
          <p:cNvSpPr>
            <a:spLocks noGrp="1"/>
          </p:cNvSpPr>
          <p:nvPr>
            <p:ph type="title"/>
          </p:nvPr>
        </p:nvSpPr>
        <p:spPr>
          <a:xfrm>
            <a:off x="567399" y="547536"/>
            <a:ext cx="5498363" cy="2568392"/>
          </a:xfrm>
        </p:spPr>
        <p:txBody>
          <a:bodyPr anchor="b"/>
          <a:lstStyle>
            <a:lvl1pPr algn="l">
              <a:defRPr b="1" cap="all">
                <a:solidFill>
                  <a:srgbClr val="121B32"/>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67400" y="3242142"/>
            <a:ext cx="6358140" cy="2981825"/>
          </a:xfrm>
        </p:spPr>
        <p:txBody>
          <a:bodyPr/>
          <a:lstStyle>
            <a:lvl1pPr>
              <a:buClr>
                <a:srgbClr val="121B32"/>
              </a:buClr>
              <a:defRPr>
                <a:solidFill>
                  <a:schemeClr val="tx1">
                    <a:lumMod val="50000"/>
                    <a:lumOff val="50000"/>
                  </a:schemeClr>
                </a:solidFill>
                <a:latin typeface="Arial"/>
                <a:cs typeface="Arial"/>
              </a:defRPr>
            </a:lvl1pPr>
            <a:lvl2pPr>
              <a:buClr>
                <a:srgbClr val="121B32"/>
              </a:buClr>
              <a:defRPr>
                <a:solidFill>
                  <a:schemeClr val="tx1">
                    <a:lumMod val="50000"/>
                    <a:lumOff val="50000"/>
                  </a:schemeClr>
                </a:solidFill>
                <a:latin typeface="Arial"/>
                <a:cs typeface="Arial"/>
              </a:defRPr>
            </a:lvl2pPr>
            <a:lvl3pPr>
              <a:buClr>
                <a:srgbClr val="121B32"/>
              </a:buClr>
              <a:defRPr>
                <a:solidFill>
                  <a:schemeClr val="tx1">
                    <a:lumMod val="50000"/>
                    <a:lumOff val="50000"/>
                  </a:schemeClr>
                </a:solidFill>
                <a:latin typeface="Arial"/>
                <a:cs typeface="Arial"/>
              </a:defRPr>
            </a:lvl3pPr>
            <a:lvl4pPr>
              <a:buClr>
                <a:srgbClr val="121B32"/>
              </a:buClr>
              <a:defRPr>
                <a:solidFill>
                  <a:schemeClr val="tx1">
                    <a:lumMod val="50000"/>
                    <a:lumOff val="50000"/>
                  </a:schemeClr>
                </a:solidFill>
                <a:latin typeface="Arial"/>
                <a:cs typeface="Arial"/>
              </a:defRPr>
            </a:lvl4pPr>
            <a:lvl5pPr>
              <a:buClr>
                <a:srgbClr val="121B32"/>
              </a:buClr>
              <a:defRPr>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chemeClr val="bg1"/>
                </a:solidFill>
                <a:latin typeface="Arial"/>
                <a:cs typeface="Arial"/>
              </a:rPr>
              <a:pPr algn="ctr"/>
              <a:t>‹#›</a:t>
            </a:fld>
            <a:endParaRPr lang="en-US" dirty="0">
              <a:solidFill>
                <a:schemeClr val="bg1"/>
              </a:solidFill>
              <a:latin typeface="Arial"/>
              <a:cs typeface="Arial"/>
            </a:endParaRPr>
          </a:p>
        </p:txBody>
      </p:sp>
      <p:sp>
        <p:nvSpPr>
          <p:cNvPr id="16" name="Right Triangle 15"/>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544553" y="108389"/>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sp>
        <p:nvSpPr>
          <p:cNvPr id="9" name="5-Point Star 8"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grpSp>
        <p:nvGrpSpPr>
          <p:cNvPr id="11" name="Group 9"/>
          <p:cNvGrpSpPr/>
          <p:nvPr userDrawn="1"/>
        </p:nvGrpSpPr>
        <p:grpSpPr>
          <a:xfrm>
            <a:off x="1107374" y="6239742"/>
            <a:ext cx="307708" cy="437555"/>
            <a:chOff x="8143256" y="5845174"/>
            <a:chExt cx="574918" cy="817522"/>
          </a:xfrm>
        </p:grpSpPr>
        <p:sp>
          <p:nvSpPr>
            <p:cNvPr id="12" name="Rectangle 11"/>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odeplogo.png"/>
            <p:cNvPicPr>
              <a:picLocks noChangeAspect="1"/>
            </p:cNvPicPr>
            <p:nvPr/>
          </p:nvPicPr>
          <p:blipFill>
            <a:blip r:embed="rId3"/>
            <a:stretch>
              <a:fillRect/>
            </a:stretch>
          </p:blipFill>
          <p:spPr>
            <a:xfrm>
              <a:off x="8151837" y="5868930"/>
              <a:ext cx="560095" cy="768023"/>
            </a:xfrm>
            <a:prstGeom prst="rect">
              <a:avLst/>
            </a:prstGeom>
          </p:spPr>
        </p:pic>
      </p:grpSp>
      <p:pic>
        <p:nvPicPr>
          <p:cNvPr id="14" name="Picture 13" descr="DOL-Master-Seal-CMYK-(1).png"/>
          <p:cNvPicPr>
            <a:picLocks noChangeAspect="1"/>
          </p:cNvPicPr>
          <p:nvPr userDrawn="1"/>
        </p:nvPicPr>
        <p:blipFill>
          <a:blip r:embed="rId4"/>
          <a:stretch>
            <a:fillRect/>
          </a:stretch>
        </p:blipFill>
        <p:spPr>
          <a:xfrm>
            <a:off x="567400" y="6261454"/>
            <a:ext cx="400068" cy="40006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descr="interiorBG.png"/>
          <p:cNvPicPr>
            <a:picLocks noChangeAspect="1"/>
          </p:cNvPicPr>
          <p:nvPr userDrawn="1"/>
        </p:nvPicPr>
        <p:blipFill>
          <a:blip r:embed="rId2"/>
          <a:stretch>
            <a:fillRect/>
          </a:stretch>
        </p:blipFill>
        <p:spPr>
          <a:xfrm>
            <a:off x="-22280" y="0"/>
            <a:ext cx="9144000" cy="6858000"/>
          </a:xfrm>
          <a:prstGeom prst="rect">
            <a:avLst/>
          </a:prstGeom>
        </p:spPr>
      </p:pic>
      <p:sp>
        <p:nvSpPr>
          <p:cNvPr id="2" name="Title 1"/>
          <p:cNvSpPr>
            <a:spLocks noGrp="1"/>
          </p:cNvSpPr>
          <p:nvPr>
            <p:ph type="title"/>
          </p:nvPr>
        </p:nvSpPr>
        <p:spPr>
          <a:xfrm>
            <a:off x="567399" y="547536"/>
            <a:ext cx="5498363" cy="2568392"/>
          </a:xfrm>
        </p:spPr>
        <p:txBody>
          <a:bodyPr anchor="b"/>
          <a:lstStyle>
            <a:lvl1pPr algn="l">
              <a:defRPr b="1" cap="all">
                <a:solidFill>
                  <a:srgbClr val="121B32"/>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67400" y="3242142"/>
            <a:ext cx="6358140" cy="2981825"/>
          </a:xfrm>
        </p:spPr>
        <p:txBody>
          <a:bodyPr/>
          <a:lstStyle>
            <a:lvl1pPr>
              <a:buClr>
                <a:srgbClr val="121B32"/>
              </a:buClr>
              <a:defRPr>
                <a:solidFill>
                  <a:schemeClr val="tx1">
                    <a:lumMod val="50000"/>
                    <a:lumOff val="50000"/>
                  </a:schemeClr>
                </a:solidFill>
                <a:latin typeface="Arial"/>
                <a:cs typeface="Arial"/>
              </a:defRPr>
            </a:lvl1pPr>
            <a:lvl2pPr>
              <a:buClr>
                <a:srgbClr val="121B32"/>
              </a:buClr>
              <a:defRPr>
                <a:solidFill>
                  <a:schemeClr val="tx1">
                    <a:lumMod val="50000"/>
                    <a:lumOff val="50000"/>
                  </a:schemeClr>
                </a:solidFill>
                <a:latin typeface="Arial"/>
                <a:cs typeface="Arial"/>
              </a:defRPr>
            </a:lvl2pPr>
            <a:lvl3pPr>
              <a:buClr>
                <a:srgbClr val="121B32"/>
              </a:buClr>
              <a:defRPr>
                <a:solidFill>
                  <a:schemeClr val="tx1">
                    <a:lumMod val="50000"/>
                    <a:lumOff val="50000"/>
                  </a:schemeClr>
                </a:solidFill>
                <a:latin typeface="Arial"/>
                <a:cs typeface="Arial"/>
              </a:defRPr>
            </a:lvl3pPr>
            <a:lvl4pPr>
              <a:buClr>
                <a:srgbClr val="121B32"/>
              </a:buClr>
              <a:defRPr>
                <a:solidFill>
                  <a:schemeClr val="tx1">
                    <a:lumMod val="50000"/>
                    <a:lumOff val="50000"/>
                  </a:schemeClr>
                </a:solidFill>
                <a:latin typeface="Arial"/>
                <a:cs typeface="Arial"/>
              </a:defRPr>
            </a:lvl4pPr>
            <a:lvl5pPr>
              <a:buClr>
                <a:srgbClr val="121B32"/>
              </a:buClr>
              <a:defRPr>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chemeClr val="bg1"/>
                </a:solidFill>
                <a:latin typeface="Arial"/>
                <a:cs typeface="Arial"/>
              </a:rPr>
              <a:pPr algn="ctr"/>
              <a:t>‹#›</a:t>
            </a:fld>
            <a:endParaRPr lang="en-US" dirty="0">
              <a:solidFill>
                <a:schemeClr val="bg1"/>
              </a:solidFill>
              <a:latin typeface="Arial"/>
              <a:cs typeface="Arial"/>
            </a:endParaRPr>
          </a:p>
        </p:txBody>
      </p:sp>
      <p:sp>
        <p:nvSpPr>
          <p:cNvPr id="16" name="Right Triangle 15"/>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544553" y="108389"/>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sp>
        <p:nvSpPr>
          <p:cNvPr id="14" name="5-Point Star 13"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grpSp>
        <p:nvGrpSpPr>
          <p:cNvPr id="18" name="Group 9"/>
          <p:cNvGrpSpPr/>
          <p:nvPr userDrawn="1"/>
        </p:nvGrpSpPr>
        <p:grpSpPr>
          <a:xfrm>
            <a:off x="1107374" y="6239742"/>
            <a:ext cx="307708" cy="437555"/>
            <a:chOff x="8143256" y="5845174"/>
            <a:chExt cx="574918" cy="817522"/>
          </a:xfrm>
        </p:grpSpPr>
        <p:sp>
          <p:nvSpPr>
            <p:cNvPr id="20" name="Rectangle 19"/>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odeplogo.png"/>
            <p:cNvPicPr>
              <a:picLocks noChangeAspect="1"/>
            </p:cNvPicPr>
            <p:nvPr/>
          </p:nvPicPr>
          <p:blipFill>
            <a:blip r:embed="rId3"/>
            <a:stretch>
              <a:fillRect/>
            </a:stretch>
          </p:blipFill>
          <p:spPr>
            <a:xfrm>
              <a:off x="8151837" y="5868930"/>
              <a:ext cx="560095" cy="768023"/>
            </a:xfrm>
            <a:prstGeom prst="rect">
              <a:avLst/>
            </a:prstGeom>
          </p:spPr>
        </p:pic>
      </p:grpSp>
      <p:pic>
        <p:nvPicPr>
          <p:cNvPr id="22" name="Picture 21" descr="DOL-Master-Seal-CMYK-(1).png"/>
          <p:cNvPicPr>
            <a:picLocks noChangeAspect="1"/>
          </p:cNvPicPr>
          <p:nvPr userDrawn="1"/>
        </p:nvPicPr>
        <p:blipFill>
          <a:blip r:embed="rId4"/>
          <a:stretch>
            <a:fillRect/>
          </a:stretch>
        </p:blipFill>
        <p:spPr>
          <a:xfrm>
            <a:off x="567400" y="6261454"/>
            <a:ext cx="400068" cy="40006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descr="interiorBG.png"/>
          <p:cNvPicPr>
            <a:picLocks noChangeAspect="1"/>
          </p:cNvPicPr>
          <p:nvPr userDrawn="1"/>
        </p:nvPicPr>
        <p:blipFill>
          <a:blip r:embed="rId2"/>
          <a:stretch>
            <a:fillRect/>
          </a:stretch>
        </p:blipFill>
        <p:spPr>
          <a:xfrm>
            <a:off x="-5360" y="0"/>
            <a:ext cx="9144000" cy="6858000"/>
          </a:xfrm>
          <a:prstGeom prst="rect">
            <a:avLst/>
          </a:prstGeom>
        </p:spPr>
      </p:pic>
      <p:sp>
        <p:nvSpPr>
          <p:cNvPr id="2" name="Title 1"/>
          <p:cNvSpPr>
            <a:spLocks noGrp="1"/>
          </p:cNvSpPr>
          <p:nvPr>
            <p:ph type="title"/>
          </p:nvPr>
        </p:nvSpPr>
        <p:spPr>
          <a:xfrm>
            <a:off x="567399" y="547536"/>
            <a:ext cx="5498363" cy="2568392"/>
          </a:xfrm>
        </p:spPr>
        <p:txBody>
          <a:bodyPr anchor="b"/>
          <a:lstStyle>
            <a:lvl1pPr algn="l">
              <a:defRPr b="1" cap="all">
                <a:solidFill>
                  <a:srgbClr val="121B32"/>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67400" y="3242142"/>
            <a:ext cx="6358140" cy="2981825"/>
          </a:xfrm>
        </p:spPr>
        <p:txBody>
          <a:bodyPr/>
          <a:lstStyle>
            <a:lvl1pPr>
              <a:buClr>
                <a:srgbClr val="121B32"/>
              </a:buClr>
              <a:defRPr>
                <a:solidFill>
                  <a:schemeClr val="tx1">
                    <a:lumMod val="50000"/>
                    <a:lumOff val="50000"/>
                  </a:schemeClr>
                </a:solidFill>
                <a:latin typeface="Arial"/>
                <a:cs typeface="Arial"/>
              </a:defRPr>
            </a:lvl1pPr>
            <a:lvl2pPr>
              <a:buClr>
                <a:srgbClr val="121B32"/>
              </a:buClr>
              <a:defRPr>
                <a:solidFill>
                  <a:schemeClr val="tx1">
                    <a:lumMod val="50000"/>
                    <a:lumOff val="50000"/>
                  </a:schemeClr>
                </a:solidFill>
                <a:latin typeface="Arial"/>
                <a:cs typeface="Arial"/>
              </a:defRPr>
            </a:lvl2pPr>
            <a:lvl3pPr>
              <a:buClr>
                <a:srgbClr val="121B32"/>
              </a:buClr>
              <a:defRPr>
                <a:solidFill>
                  <a:schemeClr val="tx1">
                    <a:lumMod val="50000"/>
                    <a:lumOff val="50000"/>
                  </a:schemeClr>
                </a:solidFill>
                <a:latin typeface="Arial"/>
                <a:cs typeface="Arial"/>
              </a:defRPr>
            </a:lvl3pPr>
            <a:lvl4pPr>
              <a:buClr>
                <a:srgbClr val="121B32"/>
              </a:buClr>
              <a:defRPr>
                <a:solidFill>
                  <a:schemeClr val="tx1">
                    <a:lumMod val="50000"/>
                    <a:lumOff val="50000"/>
                  </a:schemeClr>
                </a:solidFill>
                <a:latin typeface="Arial"/>
                <a:cs typeface="Arial"/>
              </a:defRPr>
            </a:lvl4pPr>
            <a:lvl5pPr>
              <a:buClr>
                <a:srgbClr val="121B32"/>
              </a:buClr>
              <a:defRPr>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chemeClr val="bg1"/>
                </a:solidFill>
                <a:latin typeface="Arial"/>
                <a:cs typeface="Arial"/>
              </a:rPr>
              <a:pPr algn="ctr"/>
              <a:t>‹#›</a:t>
            </a:fld>
            <a:endParaRPr lang="en-US" dirty="0">
              <a:solidFill>
                <a:schemeClr val="bg1"/>
              </a:solidFill>
              <a:latin typeface="Arial"/>
              <a:cs typeface="Arial"/>
            </a:endParaRPr>
          </a:p>
        </p:txBody>
      </p:sp>
      <p:sp>
        <p:nvSpPr>
          <p:cNvPr id="16" name="Right Triangle 15"/>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544553" y="108389"/>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sp>
        <p:nvSpPr>
          <p:cNvPr id="9" name="5-Point Star 8"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grpSp>
        <p:nvGrpSpPr>
          <p:cNvPr id="11" name="Group 9"/>
          <p:cNvGrpSpPr/>
          <p:nvPr userDrawn="1"/>
        </p:nvGrpSpPr>
        <p:grpSpPr>
          <a:xfrm>
            <a:off x="1107374" y="6239742"/>
            <a:ext cx="307708" cy="437555"/>
            <a:chOff x="8143256" y="5845174"/>
            <a:chExt cx="574918" cy="817522"/>
          </a:xfrm>
        </p:grpSpPr>
        <p:sp>
          <p:nvSpPr>
            <p:cNvPr id="12" name="Rectangle 11"/>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odeplogo.png"/>
            <p:cNvPicPr>
              <a:picLocks noChangeAspect="1"/>
            </p:cNvPicPr>
            <p:nvPr/>
          </p:nvPicPr>
          <p:blipFill>
            <a:blip r:embed="rId3"/>
            <a:stretch>
              <a:fillRect/>
            </a:stretch>
          </p:blipFill>
          <p:spPr>
            <a:xfrm>
              <a:off x="8151837" y="5868930"/>
              <a:ext cx="560095" cy="768023"/>
            </a:xfrm>
            <a:prstGeom prst="rect">
              <a:avLst/>
            </a:prstGeom>
          </p:spPr>
        </p:pic>
      </p:grpSp>
      <p:pic>
        <p:nvPicPr>
          <p:cNvPr id="14" name="Picture 13" descr="DOL-Master-Seal-CMYK-(1).png"/>
          <p:cNvPicPr>
            <a:picLocks noChangeAspect="1"/>
          </p:cNvPicPr>
          <p:nvPr userDrawn="1"/>
        </p:nvPicPr>
        <p:blipFill>
          <a:blip r:embed="rId4"/>
          <a:stretch>
            <a:fillRect/>
          </a:stretch>
        </p:blipFill>
        <p:spPr>
          <a:xfrm>
            <a:off x="567400" y="6261454"/>
            <a:ext cx="400068" cy="40006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7" name="Picture 6" descr="interiorBG.png"/>
          <p:cNvPicPr>
            <a:picLocks noChangeAspect="1"/>
          </p:cNvPicPr>
          <p:nvPr userDrawn="1"/>
        </p:nvPicPr>
        <p:blipFill>
          <a:blip r:embed="rId2"/>
          <a:stretch>
            <a:fillRect/>
          </a:stretch>
        </p:blipFill>
        <p:spPr>
          <a:xfrm>
            <a:off x="-4702" y="0"/>
            <a:ext cx="9144000" cy="6858000"/>
          </a:xfrm>
          <a:prstGeom prst="rect">
            <a:avLst/>
          </a:prstGeom>
        </p:spPr>
      </p:pic>
      <p:sp>
        <p:nvSpPr>
          <p:cNvPr id="2" name="Title 1"/>
          <p:cNvSpPr>
            <a:spLocks noGrp="1"/>
          </p:cNvSpPr>
          <p:nvPr>
            <p:ph type="title"/>
          </p:nvPr>
        </p:nvSpPr>
        <p:spPr>
          <a:xfrm>
            <a:off x="567399" y="547536"/>
            <a:ext cx="5498363" cy="2568392"/>
          </a:xfrm>
        </p:spPr>
        <p:txBody>
          <a:bodyPr anchor="b"/>
          <a:lstStyle>
            <a:lvl1pPr algn="l">
              <a:defRPr b="1" cap="all">
                <a:solidFill>
                  <a:srgbClr val="121B32"/>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67400" y="3242142"/>
            <a:ext cx="6358140" cy="2981825"/>
          </a:xfrm>
        </p:spPr>
        <p:txBody>
          <a:bodyPr/>
          <a:lstStyle>
            <a:lvl1pPr>
              <a:buClr>
                <a:srgbClr val="121B32"/>
              </a:buClr>
              <a:defRPr>
                <a:solidFill>
                  <a:schemeClr val="tx1">
                    <a:lumMod val="50000"/>
                    <a:lumOff val="50000"/>
                  </a:schemeClr>
                </a:solidFill>
                <a:latin typeface="Arial"/>
                <a:cs typeface="Arial"/>
              </a:defRPr>
            </a:lvl1pPr>
            <a:lvl2pPr>
              <a:buClr>
                <a:srgbClr val="121B32"/>
              </a:buClr>
              <a:defRPr>
                <a:solidFill>
                  <a:schemeClr val="tx1">
                    <a:lumMod val="50000"/>
                    <a:lumOff val="50000"/>
                  </a:schemeClr>
                </a:solidFill>
                <a:latin typeface="Arial"/>
                <a:cs typeface="Arial"/>
              </a:defRPr>
            </a:lvl2pPr>
            <a:lvl3pPr>
              <a:buClr>
                <a:srgbClr val="121B32"/>
              </a:buClr>
              <a:defRPr>
                <a:solidFill>
                  <a:schemeClr val="tx1">
                    <a:lumMod val="50000"/>
                    <a:lumOff val="50000"/>
                  </a:schemeClr>
                </a:solidFill>
                <a:latin typeface="Arial"/>
                <a:cs typeface="Arial"/>
              </a:defRPr>
            </a:lvl3pPr>
            <a:lvl4pPr>
              <a:buClr>
                <a:srgbClr val="121B32"/>
              </a:buClr>
              <a:defRPr>
                <a:solidFill>
                  <a:schemeClr val="tx1">
                    <a:lumMod val="50000"/>
                    <a:lumOff val="50000"/>
                  </a:schemeClr>
                </a:solidFill>
                <a:latin typeface="Arial"/>
                <a:cs typeface="Arial"/>
              </a:defRPr>
            </a:lvl4pPr>
            <a:lvl5pPr>
              <a:buClr>
                <a:srgbClr val="121B32"/>
              </a:buClr>
              <a:defRPr>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49913" y="105861"/>
            <a:ext cx="594087" cy="369332"/>
          </a:xfrm>
          <a:prstGeom prst="rect">
            <a:avLst/>
          </a:prstGeom>
          <a:noFill/>
        </p:spPr>
        <p:txBody>
          <a:bodyPr wrap="square" rtlCol="0">
            <a:spAutoFit/>
          </a:bodyPr>
          <a:lstStyle/>
          <a:p>
            <a:pPr algn="ctr"/>
            <a:fld id="{6E957AD8-DD6D-9847-9A86-15E469903E39}" type="slidenum">
              <a:rPr lang="en-US" smtClean="0">
                <a:solidFill>
                  <a:schemeClr val="bg1"/>
                </a:solidFill>
                <a:latin typeface="Arial"/>
                <a:cs typeface="Arial"/>
              </a:rPr>
              <a:pPr algn="ctr"/>
              <a:t>‹#›</a:t>
            </a:fld>
            <a:endParaRPr lang="en-US" dirty="0">
              <a:solidFill>
                <a:schemeClr val="bg1"/>
              </a:solidFill>
              <a:latin typeface="Arial"/>
              <a:cs typeface="Arial"/>
            </a:endParaRPr>
          </a:p>
        </p:txBody>
      </p:sp>
      <p:sp>
        <p:nvSpPr>
          <p:cNvPr id="16" name="Right Triangle 15"/>
          <p:cNvSpPr/>
          <p:nvPr userDrawn="1"/>
        </p:nvSpPr>
        <p:spPr>
          <a:xfrm rot="10800000">
            <a:off x="8250700" y="-2"/>
            <a:ext cx="893300" cy="1506690"/>
          </a:xfrm>
          <a:prstGeom prst="rtTriangl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544553" y="108389"/>
            <a:ext cx="594087" cy="369332"/>
          </a:xfrm>
          <a:prstGeom prst="rect">
            <a:avLst/>
          </a:prstGeom>
          <a:noFill/>
        </p:spPr>
        <p:txBody>
          <a:bodyPr wrap="square" rtlCol="0">
            <a:spAutoFit/>
          </a:bodyPr>
          <a:lstStyle/>
          <a:p>
            <a:pPr algn="ctr"/>
            <a:fld id="{6E957AD8-DD6D-9847-9A86-15E469903E39}" type="slidenum">
              <a:rPr lang="en-US" smtClean="0">
                <a:solidFill>
                  <a:srgbClr val="121B32"/>
                </a:solidFill>
                <a:latin typeface="Arial"/>
                <a:cs typeface="Arial"/>
              </a:rPr>
              <a:pPr algn="ctr"/>
              <a:t>‹#›</a:t>
            </a:fld>
            <a:endParaRPr lang="en-US" dirty="0">
              <a:solidFill>
                <a:srgbClr val="121B32"/>
              </a:solidFill>
              <a:latin typeface="Arial"/>
              <a:cs typeface="Arial"/>
            </a:endParaRPr>
          </a:p>
        </p:txBody>
      </p:sp>
      <p:sp>
        <p:nvSpPr>
          <p:cNvPr id="9" name="5-Point Star 8" descr="Star"/>
          <p:cNvSpPr>
            <a:spLocks noChangeAspect="1"/>
          </p:cNvSpPr>
          <p:nvPr userDrawn="1"/>
        </p:nvSpPr>
        <p:spPr>
          <a:xfrm>
            <a:off x="7018350" y="6345724"/>
            <a:ext cx="98080" cy="9808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3"/>
          <p:cNvSpPr>
            <a:spLocks noChangeAspect="1" noChangeArrowheads="1"/>
          </p:cNvSpPr>
          <p:nvPr userDrawn="1"/>
        </p:nvSpPr>
        <p:spPr bwMode="auto">
          <a:xfrm>
            <a:off x="5968207" y="6265592"/>
            <a:ext cx="25763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Driving Change        Creating Opportunity</a:t>
            </a:r>
            <a:endParaRPr kumimoji="0" lang="en-US" altLang="en-US" sz="1100" b="0" i="0" u="none" strike="noStrike" cap="none" normalizeH="0" baseline="0" dirty="0">
              <a:ln>
                <a:noFill/>
              </a:ln>
              <a:effectLst/>
              <a:latin typeface="Arial" panose="020B0604020202020204" pitchFamily="34" charset="0"/>
            </a:endParaRPr>
          </a:p>
        </p:txBody>
      </p:sp>
      <p:grpSp>
        <p:nvGrpSpPr>
          <p:cNvPr id="11" name="Group 9"/>
          <p:cNvGrpSpPr/>
          <p:nvPr userDrawn="1"/>
        </p:nvGrpSpPr>
        <p:grpSpPr>
          <a:xfrm>
            <a:off x="1107374" y="6239742"/>
            <a:ext cx="307708" cy="437555"/>
            <a:chOff x="8143256" y="5845174"/>
            <a:chExt cx="574918" cy="817522"/>
          </a:xfrm>
        </p:grpSpPr>
        <p:sp>
          <p:nvSpPr>
            <p:cNvPr id="12" name="Rectangle 11"/>
            <p:cNvSpPr/>
            <p:nvPr/>
          </p:nvSpPr>
          <p:spPr>
            <a:xfrm>
              <a:off x="8143256" y="5845174"/>
              <a:ext cx="574918" cy="8175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odeplogo.png"/>
            <p:cNvPicPr>
              <a:picLocks noChangeAspect="1"/>
            </p:cNvPicPr>
            <p:nvPr/>
          </p:nvPicPr>
          <p:blipFill>
            <a:blip r:embed="rId3"/>
            <a:stretch>
              <a:fillRect/>
            </a:stretch>
          </p:blipFill>
          <p:spPr>
            <a:xfrm>
              <a:off x="8151837" y="5868930"/>
              <a:ext cx="560095" cy="768023"/>
            </a:xfrm>
            <a:prstGeom prst="rect">
              <a:avLst/>
            </a:prstGeom>
          </p:spPr>
        </p:pic>
      </p:grpSp>
      <p:pic>
        <p:nvPicPr>
          <p:cNvPr id="14" name="Picture 13" descr="DOL-Master-Seal-CMYK-(1).png"/>
          <p:cNvPicPr>
            <a:picLocks noChangeAspect="1"/>
          </p:cNvPicPr>
          <p:nvPr userDrawn="1"/>
        </p:nvPicPr>
        <p:blipFill>
          <a:blip r:embed="rId4"/>
          <a:stretch>
            <a:fillRect/>
          </a:stretch>
        </p:blipFill>
        <p:spPr>
          <a:xfrm>
            <a:off x="567400" y="6261454"/>
            <a:ext cx="400068" cy="40006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4C6DE-6A30-7E40-B0A2-B4B9473592AA}" type="datetimeFigureOut">
              <a:rPr lang="en-US" smtClean="0"/>
              <a:pPr/>
              <a:t>12/5/2017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D67E6-DEB0-AA43-964C-0A9ABA04F23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63" r:id="rId4"/>
    <p:sldLayoutId id="2147483662"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61" r:id="rId18"/>
    <p:sldLayoutId id="2147483651"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Lst>
  <p:txStyles>
    <p:titleStyle>
      <a:lvl1pPr algn="ctr" defTabSz="457200" rtl="0" eaLnBrk="1" latinLnBrk="0" hangingPunct="1">
        <a:spcBef>
          <a:spcPct val="0"/>
        </a:spcBef>
        <a:buNone/>
        <a:defRPr sz="4400" kern="1200">
          <a:solidFill>
            <a:schemeClr val="tx1"/>
          </a:solidFill>
          <a:latin typeface="Calibri (Headings)"/>
          <a:ea typeface="+mj-ea"/>
          <a:cs typeface="Calibri (Heading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938A36A-7492-4A70-9B19-D63A74F98A4A}"/>
              </a:ext>
            </a:extLst>
          </p:cNvPr>
          <p:cNvSpPr txBox="1"/>
          <p:nvPr/>
        </p:nvSpPr>
        <p:spPr>
          <a:xfrm>
            <a:off x="332780" y="3944762"/>
            <a:ext cx="4091709" cy="1923604"/>
          </a:xfrm>
          <a:prstGeom prst="rect">
            <a:avLst/>
          </a:prstGeom>
          <a:noFill/>
        </p:spPr>
        <p:txBody>
          <a:bodyPr wrap="square" rtlCol="0">
            <a:spAutoFit/>
          </a:bodyPr>
          <a:lstStyle/>
          <a:p>
            <a:r>
              <a:rPr lang="en-US" sz="1700" dirty="0">
                <a:latin typeface="Calibri" panose="020F0502020204030204" pitchFamily="34" charset="0"/>
                <a:cs typeface="Calibri" panose="020F0502020204030204" pitchFamily="34" charset="0"/>
              </a:rPr>
              <a:t>Jennifer Sheehy</a:t>
            </a:r>
          </a:p>
          <a:p>
            <a:r>
              <a:rPr lang="en-US" sz="1700" dirty="0">
                <a:latin typeface="Calibri" panose="020F0502020204030204" pitchFamily="34" charset="0"/>
                <a:cs typeface="Calibri" panose="020F0502020204030204" pitchFamily="34" charset="0"/>
              </a:rPr>
              <a:t>Deputy Assistant Secretary </a:t>
            </a:r>
          </a:p>
          <a:p>
            <a:r>
              <a:rPr lang="en-US" sz="1700" dirty="0">
                <a:latin typeface="Calibri" panose="020F0502020204030204" pitchFamily="34" charset="0"/>
                <a:cs typeface="Calibri" panose="020F0502020204030204" pitchFamily="34" charset="0"/>
              </a:rPr>
              <a:t>Office of Disability Employment Policy</a:t>
            </a:r>
          </a:p>
          <a:p>
            <a:r>
              <a:rPr lang="en-US" sz="1700" dirty="0">
                <a:latin typeface="Calibri" panose="020F0502020204030204" pitchFamily="34" charset="0"/>
                <a:cs typeface="Calibri" panose="020F0502020204030204" pitchFamily="34" charset="0"/>
              </a:rPr>
              <a:t>U.S. Department of Labor</a:t>
            </a:r>
          </a:p>
          <a:p>
            <a:endParaRPr lang="en-US" sz="1700" dirty="0">
              <a:latin typeface="Calibri" panose="020F0502020204030204" pitchFamily="34" charset="0"/>
              <a:cs typeface="Calibri" panose="020F0502020204030204" pitchFamily="34" charset="0"/>
            </a:endParaRPr>
          </a:p>
          <a:p>
            <a:r>
              <a:rPr lang="en-US" sz="1700" dirty="0">
                <a:latin typeface="Calibri" panose="020F0502020204030204" pitchFamily="34" charset="0"/>
                <a:cs typeface="Calibri" panose="020F0502020204030204" pitchFamily="34" charset="0"/>
              </a:rPr>
              <a:t>December 6, 2017</a:t>
            </a:r>
          </a:p>
          <a:p>
            <a:endParaRPr lang="en-US" sz="17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 xmlns:a16="http://schemas.microsoft.com/office/drawing/2014/main" id="{99F1C000-F54F-401E-A9D8-C7D716C4423F}"/>
              </a:ext>
            </a:extLst>
          </p:cNvPr>
          <p:cNvSpPr>
            <a:spLocks noGrp="1"/>
          </p:cNvSpPr>
          <p:nvPr>
            <p:ph type="ctrTitle"/>
          </p:nvPr>
        </p:nvSpPr>
        <p:spPr>
          <a:xfrm>
            <a:off x="332780" y="1037602"/>
            <a:ext cx="4459837" cy="2783284"/>
          </a:xfrm>
        </p:spPr>
        <p:txBody>
          <a:bodyPr lIns="91440" anchor="t" anchorCtr="0">
            <a:normAutofit/>
          </a:bodyPr>
          <a:lstStyle/>
          <a:p>
            <a:r>
              <a:rPr lang="en-US" sz="3200" cap="none" dirty="0">
                <a:latin typeface="Calibri" panose="020F0502020204030204" pitchFamily="34" charset="0"/>
                <a:cs typeface="Calibri" panose="020F0502020204030204" pitchFamily="34" charset="0"/>
              </a:rPr>
              <a:t>Stay at Work/ </a:t>
            </a:r>
            <a:br>
              <a:rPr lang="en-US" sz="3200" cap="none" dirty="0">
                <a:latin typeface="Calibri" panose="020F0502020204030204" pitchFamily="34" charset="0"/>
                <a:cs typeface="Calibri" panose="020F0502020204030204" pitchFamily="34" charset="0"/>
              </a:rPr>
            </a:br>
            <a:r>
              <a:rPr lang="en-US" sz="3200" cap="none" dirty="0">
                <a:latin typeface="Calibri" panose="020F0502020204030204" pitchFamily="34" charset="0"/>
                <a:cs typeface="Calibri" panose="020F0502020204030204" pitchFamily="34" charset="0"/>
              </a:rPr>
              <a:t>Return to Work:  </a:t>
            </a:r>
            <a:r>
              <a:rPr lang="en-US" sz="3200" i="1" cap="none" dirty="0">
                <a:latin typeface="Calibri" panose="020F0502020204030204" pitchFamily="34" charset="0"/>
                <a:cs typeface="Calibri" panose="020F0502020204030204" pitchFamily="34" charset="0"/>
              </a:rPr>
              <a:t>Innovative Approaches for Maintaining a Strong State Workforce</a:t>
            </a:r>
          </a:p>
        </p:txBody>
      </p:sp>
      <p:sp>
        <p:nvSpPr>
          <p:cNvPr id="14" name="TextBox 13">
            <a:extLst>
              <a:ext uri="{FF2B5EF4-FFF2-40B4-BE49-F238E27FC236}">
                <a16:creationId xmlns="" xmlns:a16="http://schemas.microsoft.com/office/drawing/2014/main" id="{D42899AF-820B-4DA4-803A-9F1719152B5F}"/>
              </a:ext>
            </a:extLst>
          </p:cNvPr>
          <p:cNvSpPr txBox="1"/>
          <p:nvPr/>
        </p:nvSpPr>
        <p:spPr>
          <a:xfrm>
            <a:off x="332780" y="393581"/>
            <a:ext cx="5640898"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Secretaries’ Innovation Group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D7172B-2CC7-4DBB-A764-1D07560A869B}"/>
              </a:ext>
            </a:extLst>
          </p:cNvPr>
          <p:cNvSpPr>
            <a:spLocks noGrp="1"/>
          </p:cNvSpPr>
          <p:nvPr>
            <p:ph type="title" idx="4294967295"/>
          </p:nvPr>
        </p:nvSpPr>
        <p:spPr/>
        <p:txBody>
          <a:bodyPr>
            <a:normAutofit/>
          </a:bodyPr>
          <a:lstStyle/>
          <a:p>
            <a:pPr algn="l"/>
            <a:r>
              <a:rPr lang="en-US" b="1" dirty="0"/>
              <a:t>Intervention Effectiveness</a:t>
            </a:r>
            <a:endParaRPr lang="en-US" dirty="0"/>
          </a:p>
        </p:txBody>
      </p:sp>
      <p:sp>
        <p:nvSpPr>
          <p:cNvPr id="3" name="Text Placeholder 2">
            <a:extLst>
              <a:ext uri="{FF2B5EF4-FFF2-40B4-BE49-F238E27FC236}">
                <a16:creationId xmlns="" xmlns:a16="http://schemas.microsoft.com/office/drawing/2014/main" id="{3EF902BF-8124-442F-A421-868278BCCB61}"/>
              </a:ext>
            </a:extLst>
          </p:cNvPr>
          <p:cNvSpPr>
            <a:spLocks noGrp="1"/>
          </p:cNvSpPr>
          <p:nvPr>
            <p:ph type="body" idx="4294967295"/>
          </p:nvPr>
        </p:nvSpPr>
        <p:spPr>
          <a:xfrm>
            <a:off x="457200" y="1473518"/>
            <a:ext cx="8229600" cy="4525963"/>
          </a:xfrm>
        </p:spPr>
        <p:txBody>
          <a:bodyPr/>
          <a:lstStyle/>
          <a:p>
            <a:r>
              <a:rPr lang="en-US" dirty="0"/>
              <a:t>Strong evidence that multi-domain interventions reduce time away from work</a:t>
            </a:r>
          </a:p>
          <a:p>
            <a:pPr lvl="1"/>
            <a:r>
              <a:rPr lang="en-US" dirty="0"/>
              <a:t>Health focused</a:t>
            </a:r>
          </a:p>
          <a:p>
            <a:pPr lvl="1"/>
            <a:r>
              <a:rPr lang="en-US" dirty="0"/>
              <a:t>Service coordination focused</a:t>
            </a:r>
          </a:p>
          <a:p>
            <a:pPr lvl="1"/>
            <a:r>
              <a:rPr lang="en-US" dirty="0"/>
              <a:t>Work modification/accommodation focused</a:t>
            </a:r>
          </a:p>
          <a:p>
            <a:r>
              <a:rPr lang="en-US" dirty="0"/>
              <a:t>American College of Occupational and Environmental Medicine Position Statement</a:t>
            </a:r>
          </a:p>
        </p:txBody>
      </p:sp>
    </p:spTree>
    <p:extLst>
      <p:ext uri="{BB962C8B-B14F-4D97-AF65-F5344CB8AC3E}">
        <p14:creationId xmlns:p14="http://schemas.microsoft.com/office/powerpoint/2010/main" val="3950492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B30CC0-96EA-405A-8B26-4F8AEB76315A}"/>
              </a:ext>
            </a:extLst>
          </p:cNvPr>
          <p:cNvSpPr>
            <a:spLocks noGrp="1"/>
          </p:cNvSpPr>
          <p:nvPr>
            <p:ph type="title" idx="4294967295"/>
          </p:nvPr>
        </p:nvSpPr>
        <p:spPr/>
        <p:txBody>
          <a:bodyPr/>
          <a:lstStyle/>
          <a:p>
            <a:pPr algn="l"/>
            <a:r>
              <a:rPr lang="en-US" b="1" dirty="0"/>
              <a:t>Supporting</a:t>
            </a:r>
            <a:r>
              <a:rPr lang="en-US" b="1" baseline="0" dirty="0"/>
              <a:t> States: </a:t>
            </a:r>
            <a:r>
              <a:rPr lang="en-US" b="1" dirty="0"/>
              <a:t>SEED</a:t>
            </a:r>
          </a:p>
        </p:txBody>
      </p:sp>
      <p:sp>
        <p:nvSpPr>
          <p:cNvPr id="3" name="Text Placeholder 2">
            <a:extLst>
              <a:ext uri="{FF2B5EF4-FFF2-40B4-BE49-F238E27FC236}">
                <a16:creationId xmlns="" xmlns:a16="http://schemas.microsoft.com/office/drawing/2014/main" id="{AF5916CA-43B2-42D6-AEA8-7B24640B2FF6}"/>
              </a:ext>
            </a:extLst>
          </p:cNvPr>
          <p:cNvSpPr>
            <a:spLocks noGrp="1"/>
          </p:cNvSpPr>
          <p:nvPr>
            <p:ph type="body" idx="4294967295"/>
          </p:nvPr>
        </p:nvSpPr>
        <p:spPr>
          <a:xfrm>
            <a:off x="457200" y="1432878"/>
            <a:ext cx="8229600" cy="4983162"/>
          </a:xfrm>
        </p:spPr>
        <p:txBody>
          <a:bodyPr>
            <a:normAutofit/>
          </a:bodyPr>
          <a:lstStyle/>
          <a:p>
            <a:r>
              <a:rPr lang="en-US" sz="2800" dirty="0"/>
              <a:t>State Exchange on Employment and</a:t>
            </a:r>
            <a:r>
              <a:rPr lang="en-US" sz="2800" baseline="0" dirty="0"/>
              <a:t> Disability (SEED)</a:t>
            </a:r>
          </a:p>
          <a:p>
            <a:pPr lvl="1"/>
            <a:r>
              <a:rPr lang="en-US" dirty="0"/>
              <a:t>Current partners include:</a:t>
            </a:r>
          </a:p>
          <a:p>
            <a:pPr lvl="2"/>
            <a:r>
              <a:rPr lang="en-US" sz="2800" dirty="0"/>
              <a:t>National Conference of State Legislatures (NCSL)</a:t>
            </a:r>
          </a:p>
          <a:p>
            <a:pPr lvl="2"/>
            <a:r>
              <a:rPr lang="en-US" sz="2800" dirty="0"/>
              <a:t>Council of State Governments (CSG)</a:t>
            </a:r>
          </a:p>
          <a:p>
            <a:pPr lvl="2"/>
            <a:r>
              <a:rPr lang="en-US" sz="2800" dirty="0"/>
              <a:t>Women in Government (WIG)</a:t>
            </a:r>
          </a:p>
          <a:p>
            <a:pPr lvl="1"/>
            <a:r>
              <a:rPr lang="en-US" dirty="0"/>
              <a:t> National Task Force</a:t>
            </a:r>
          </a:p>
          <a:p>
            <a:pPr lvl="2"/>
            <a:r>
              <a:rPr lang="en-US" sz="2800" i="1" dirty="0"/>
              <a:t>Work Matters</a:t>
            </a:r>
            <a:r>
              <a:rPr lang="en-US" sz="2800" dirty="0"/>
              <a:t> policy framework</a:t>
            </a:r>
          </a:p>
          <a:p>
            <a:pPr lvl="2"/>
            <a:endParaRPr lang="en-US" dirty="0"/>
          </a:p>
        </p:txBody>
      </p:sp>
    </p:spTree>
    <p:extLst>
      <p:ext uri="{BB962C8B-B14F-4D97-AF65-F5344CB8AC3E}">
        <p14:creationId xmlns:p14="http://schemas.microsoft.com/office/powerpoint/2010/main" val="348820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084017-6812-457C-8C18-63E30B1EE3E3}"/>
              </a:ext>
            </a:extLst>
          </p:cNvPr>
          <p:cNvSpPr>
            <a:spLocks noGrp="1"/>
          </p:cNvSpPr>
          <p:nvPr>
            <p:ph type="title" idx="4294967295"/>
          </p:nvPr>
        </p:nvSpPr>
        <p:spPr/>
        <p:txBody>
          <a:bodyPr/>
          <a:lstStyle/>
          <a:p>
            <a:pPr algn="l"/>
            <a:r>
              <a:rPr lang="en-US" b="1" dirty="0"/>
              <a:t>How SEED Can Help You</a:t>
            </a:r>
          </a:p>
        </p:txBody>
      </p:sp>
      <p:sp>
        <p:nvSpPr>
          <p:cNvPr id="3" name="Text Placeholder 2">
            <a:extLst>
              <a:ext uri="{FF2B5EF4-FFF2-40B4-BE49-F238E27FC236}">
                <a16:creationId xmlns="" xmlns:a16="http://schemas.microsoft.com/office/drawing/2014/main" id="{BE615E13-E883-4CD4-9010-010F50328066}"/>
              </a:ext>
            </a:extLst>
          </p:cNvPr>
          <p:cNvSpPr>
            <a:spLocks noGrp="1"/>
          </p:cNvSpPr>
          <p:nvPr>
            <p:ph type="body" idx="4294967295"/>
          </p:nvPr>
        </p:nvSpPr>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kern="1200" dirty="0">
                <a:solidFill>
                  <a:schemeClr val="tx1"/>
                </a:solidFill>
                <a:effectLst/>
                <a:latin typeface="+mn-lt"/>
                <a:ea typeface="+mn-ea"/>
                <a:cs typeface="+mn-cs"/>
              </a:rPr>
              <a:t>Policy and subject-matter expertise</a:t>
            </a:r>
            <a:endParaRPr lang="en-US" dirty="0">
              <a:effectLst/>
            </a:endParaRPr>
          </a:p>
          <a:p>
            <a:r>
              <a:rPr lang="en-US" sz="3200" kern="1200" dirty="0">
                <a:solidFill>
                  <a:schemeClr val="tx1"/>
                </a:solidFill>
                <a:effectLst/>
                <a:latin typeface="+mn-lt"/>
                <a:ea typeface="+mn-ea"/>
                <a:cs typeface="+mn-cs"/>
              </a:rPr>
              <a:t>Knowledge sharing</a:t>
            </a:r>
          </a:p>
          <a:p>
            <a:r>
              <a:rPr lang="en-US" sz="3200" kern="1200" dirty="0">
                <a:solidFill>
                  <a:schemeClr val="tx1"/>
                </a:solidFill>
                <a:effectLst/>
                <a:latin typeface="+mn-lt"/>
                <a:ea typeface="+mn-ea"/>
                <a:cs typeface="+mn-cs"/>
              </a:rPr>
              <a:t>Tools, resources and sample policy options</a:t>
            </a:r>
            <a:endParaRPr lang="en-US" dirty="0">
              <a:effectLst/>
            </a:endParaRPr>
          </a:p>
          <a:p>
            <a:r>
              <a:rPr lang="en-US" sz="3200" kern="1200" dirty="0">
                <a:solidFill>
                  <a:schemeClr val="tx1"/>
                </a:solidFill>
                <a:effectLst/>
                <a:latin typeface="+mn-lt"/>
                <a:ea typeface="+mn-ea"/>
                <a:cs typeface="+mn-cs"/>
              </a:rPr>
              <a:t>Access to meaningful data</a:t>
            </a:r>
          </a:p>
          <a:p>
            <a:r>
              <a:rPr lang="en-US" sz="3200" kern="1200" dirty="0">
                <a:solidFill>
                  <a:schemeClr val="tx1"/>
                </a:solidFill>
                <a:effectLst/>
                <a:latin typeface="+mn-lt"/>
                <a:ea typeface="+mn-ea"/>
                <a:cs typeface="+mn-cs"/>
              </a:rPr>
              <a:t>Connections to other states, as well as national agencies and organizations</a:t>
            </a:r>
            <a:endParaRPr lang="en-US" dirty="0"/>
          </a:p>
        </p:txBody>
      </p:sp>
    </p:spTree>
    <p:extLst>
      <p:ext uri="{BB962C8B-B14F-4D97-AF65-F5344CB8AC3E}">
        <p14:creationId xmlns:p14="http://schemas.microsoft.com/office/powerpoint/2010/main" val="249675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oanne Hager">
            <a:extLst>
              <a:ext uri="{FF2B5EF4-FFF2-40B4-BE49-F238E27FC236}">
                <a16:creationId xmlns="" xmlns:a16="http://schemas.microsoft.com/office/drawing/2014/main" id="{FD5E4330-E1D2-40DA-8F9A-3EE51163C002}"/>
              </a:ext>
            </a:extLst>
          </p:cNvPr>
          <p:cNvPicPr>
            <a:picLocks noChangeAspect="1"/>
          </p:cNvPicPr>
          <p:nvPr/>
        </p:nvPicPr>
        <p:blipFill>
          <a:blip r:embed="rId3"/>
          <a:stretch>
            <a:fillRect/>
          </a:stretch>
        </p:blipFill>
        <p:spPr>
          <a:xfrm>
            <a:off x="773804" y="2258033"/>
            <a:ext cx="3690294" cy="2752344"/>
          </a:xfrm>
          <a:prstGeom prst="rect">
            <a:avLst/>
          </a:prstGeom>
        </p:spPr>
      </p:pic>
      <p:pic>
        <p:nvPicPr>
          <p:cNvPr id="6" name="Picture 5" descr="Brandon Lyons">
            <a:extLst>
              <a:ext uri="{FF2B5EF4-FFF2-40B4-BE49-F238E27FC236}">
                <a16:creationId xmlns="" xmlns:a16="http://schemas.microsoft.com/office/drawing/2014/main" id="{A1B15D4A-3597-4EE8-AF73-ABB666E5EDC0}"/>
              </a:ext>
            </a:extLst>
          </p:cNvPr>
          <p:cNvPicPr>
            <a:picLocks noChangeAspect="1"/>
          </p:cNvPicPr>
          <p:nvPr/>
        </p:nvPicPr>
        <p:blipFill rotWithShape="1">
          <a:blip r:embed="rId4"/>
          <a:srcRect r="20667" b="3001"/>
          <a:stretch/>
        </p:blipFill>
        <p:spPr>
          <a:xfrm>
            <a:off x="4709160" y="2258033"/>
            <a:ext cx="3690294" cy="2752344"/>
          </a:xfrm>
          <a:prstGeom prst="rect">
            <a:avLst/>
          </a:prstGeom>
        </p:spPr>
      </p:pic>
      <p:sp>
        <p:nvSpPr>
          <p:cNvPr id="2" name="Title 1">
            <a:extLst>
              <a:ext uri="{FF2B5EF4-FFF2-40B4-BE49-F238E27FC236}">
                <a16:creationId xmlns="" xmlns:a16="http://schemas.microsoft.com/office/drawing/2014/main" id="{D3DA755C-CC6B-4505-92AB-21C8966B046C}"/>
              </a:ext>
            </a:extLst>
          </p:cNvPr>
          <p:cNvSpPr>
            <a:spLocks noGrp="1"/>
          </p:cNvSpPr>
          <p:nvPr>
            <p:ph type="title" idx="4294967295"/>
          </p:nvPr>
        </p:nvSpPr>
        <p:spPr>
          <a:xfrm>
            <a:off x="457200" y="704624"/>
            <a:ext cx="8229600" cy="1143000"/>
          </a:xfrm>
        </p:spPr>
        <p:txBody>
          <a:bodyPr>
            <a:normAutofit fontScale="90000"/>
          </a:bodyPr>
          <a:lstStyle/>
          <a:p>
            <a:pPr algn="l"/>
            <a:r>
              <a:rPr lang="en-US" b="1" dirty="0"/>
              <a:t>Beyond the Numbers: </a:t>
            </a:r>
            <a:br>
              <a:rPr lang="en-US" b="1" dirty="0"/>
            </a:br>
            <a:r>
              <a:rPr lang="en-US" b="1" dirty="0"/>
              <a:t>Faces of SAW/RTW</a:t>
            </a:r>
          </a:p>
          <a:p>
            <a:endParaRPr lang="en-US" dirty="0"/>
          </a:p>
        </p:txBody>
      </p:sp>
    </p:spTree>
    <p:extLst>
      <p:ext uri="{BB962C8B-B14F-4D97-AF65-F5344CB8AC3E}">
        <p14:creationId xmlns:p14="http://schemas.microsoft.com/office/powerpoint/2010/main" val="1343071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812951" y="1946032"/>
            <a:ext cx="8178017" cy="503322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t>Q&amp;A</a:t>
            </a:r>
          </a:p>
          <a:p>
            <a:pPr marL="0" indent="0">
              <a:buNone/>
            </a:pPr>
            <a:endParaRPr lang="en-US" sz="4000" dirty="0" smtClean="0"/>
          </a:p>
          <a:p>
            <a:pPr marL="0" indent="0">
              <a:buNone/>
            </a:pPr>
            <a:r>
              <a:rPr lang="en-US" sz="4000" dirty="0" smtClean="0"/>
              <a:t>Jennifer Sheehy</a:t>
            </a:r>
          </a:p>
          <a:p>
            <a:pPr marL="0" indent="0">
              <a:buNone/>
            </a:pPr>
            <a:r>
              <a:rPr lang="en-US" sz="4000" dirty="0" smtClean="0"/>
              <a:t>(202) 693-7886</a:t>
            </a:r>
          </a:p>
          <a:p>
            <a:pPr marL="0" indent="0">
              <a:buNone/>
            </a:pPr>
            <a:r>
              <a:rPr lang="en-US" sz="4000" dirty="0" smtClean="0"/>
              <a:t>sheehy.jennifer.c@dol.gov</a:t>
            </a:r>
          </a:p>
          <a:p>
            <a:pPr marL="0" indent="0">
              <a:buNone/>
            </a:pPr>
            <a:r>
              <a:rPr lang="en-US" sz="4000" dirty="0" smtClean="0"/>
              <a:t>www.dol.gov/odep</a:t>
            </a:r>
            <a:endParaRPr lang="en-US" sz="4000" dirty="0"/>
          </a:p>
          <a:p>
            <a:endParaRPr lang="en-US" sz="4000" dirty="0"/>
          </a:p>
          <a:p>
            <a:endParaRPr lang="en-US" sz="4000" dirty="0"/>
          </a:p>
        </p:txBody>
      </p:sp>
      <p:sp>
        <p:nvSpPr>
          <p:cNvPr id="2" name="Title 1"/>
          <p:cNvSpPr>
            <a:spLocks noGrp="1"/>
          </p:cNvSpPr>
          <p:nvPr>
            <p:ph type="title" idx="4294967295"/>
          </p:nvPr>
        </p:nvSpPr>
        <p:spPr>
          <a:xfrm>
            <a:off x="457200" y="415531"/>
            <a:ext cx="8229600" cy="1143000"/>
          </a:xfrm>
        </p:spPr>
        <p:txBody>
          <a:bodyPr/>
          <a:lstStyle/>
          <a:p>
            <a:r>
              <a:rPr lang="en-US" b="1" dirty="0">
                <a:latin typeface="Arial" panose="020B0604020202020204" pitchFamily="34" charset="0"/>
                <a:cs typeface="Arial" panose="020B0604020202020204" pitchFamily="34" charset="0"/>
              </a:rPr>
              <a:t>Thank</a:t>
            </a:r>
            <a:r>
              <a:rPr lang="en-US" b="1" baseline="0" dirty="0">
                <a:latin typeface="Arial" panose="020B0604020202020204" pitchFamily="34" charset="0"/>
                <a:cs typeface="Arial" panose="020B0604020202020204" pitchFamily="34" charset="0"/>
              </a:rPr>
              <a:t> You!</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204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3B5E3F4-710C-4C8A-8FD7-EE7E2860A6C8}"/>
              </a:ext>
            </a:extLst>
          </p:cNvPr>
          <p:cNvSpPr>
            <a:spLocks noGrp="1"/>
          </p:cNvSpPr>
          <p:nvPr>
            <p:ph type="title" idx="4294967295"/>
          </p:nvPr>
        </p:nvSpPr>
        <p:spPr/>
        <p:txBody>
          <a:bodyPr/>
          <a:lstStyle/>
          <a:p>
            <a:pPr algn="l"/>
            <a:r>
              <a:rPr lang="en-US" b="1" dirty="0"/>
              <a:t>About ODEP</a:t>
            </a:r>
          </a:p>
        </p:txBody>
      </p:sp>
      <p:sp>
        <p:nvSpPr>
          <p:cNvPr id="5" name="Text Placeholder 4">
            <a:extLst>
              <a:ext uri="{FF2B5EF4-FFF2-40B4-BE49-F238E27FC236}">
                <a16:creationId xmlns="" xmlns:a16="http://schemas.microsoft.com/office/drawing/2014/main" id="{DD1F8543-3B39-42AD-B0AC-D469A7E5CFC3}"/>
              </a:ext>
            </a:extLst>
          </p:cNvPr>
          <p:cNvSpPr>
            <a:spLocks noGrp="1"/>
          </p:cNvSpPr>
          <p:nvPr>
            <p:ph type="body" idx="4294967295"/>
          </p:nvPr>
        </p:nvSpPr>
        <p:spPr>
          <a:xfrm>
            <a:off x="457200" y="1417638"/>
            <a:ext cx="8229600" cy="4525963"/>
          </a:xfr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000" kern="1200" dirty="0">
                <a:solidFill>
                  <a:schemeClr val="tx1"/>
                </a:solidFill>
                <a:effectLst/>
                <a:latin typeface="+mn-lt"/>
                <a:ea typeface="+mn-ea"/>
                <a:cs typeface="+mn-cs"/>
              </a:rPr>
              <a:t>Only non-regulatory Federal agency that promotes policies and coordinates with employers and </a:t>
            </a:r>
            <a:r>
              <a:rPr lang="en-US" sz="3000" u="sng" kern="1200" dirty="0">
                <a:solidFill>
                  <a:schemeClr val="tx1"/>
                </a:solidFill>
                <a:effectLst/>
                <a:latin typeface="+mn-lt"/>
                <a:ea typeface="+mn-ea"/>
                <a:cs typeface="+mn-cs"/>
              </a:rPr>
              <a:t>all levels of government</a:t>
            </a:r>
            <a:r>
              <a:rPr lang="en-US" sz="3000" kern="1200" dirty="0">
                <a:solidFill>
                  <a:schemeClr val="tx1"/>
                </a:solidFill>
                <a:effectLst/>
                <a:latin typeface="+mn-lt"/>
                <a:ea typeface="+mn-ea"/>
                <a:cs typeface="+mn-cs"/>
              </a:rPr>
              <a:t> to increase workplace success for people with disabilities</a:t>
            </a:r>
          </a:p>
          <a:p>
            <a:pPr lvl="1" indent="-342900">
              <a:buFont typeface="Arial"/>
              <a:buChar char="•"/>
            </a:pPr>
            <a:r>
              <a:rPr lang="en-US" sz="3000" b="1" kern="1200" dirty="0">
                <a:solidFill>
                  <a:schemeClr val="tx1"/>
                </a:solidFill>
                <a:effectLst/>
                <a:latin typeface="+mn-lt"/>
                <a:ea typeface="+mn-ea"/>
                <a:cs typeface="+mn-cs"/>
              </a:rPr>
              <a:t>Our mission: </a:t>
            </a:r>
            <a:r>
              <a:rPr lang="en-US" sz="3000" kern="1200" dirty="0">
                <a:solidFill>
                  <a:schemeClr val="tx1"/>
                </a:solidFill>
                <a:effectLst/>
                <a:latin typeface="+mn-lt"/>
                <a:ea typeface="+mn-ea"/>
                <a:cs typeface="+mn-cs"/>
              </a:rPr>
              <a:t>To develop and influence policies that increase the number and quality of employment opportunities for people with disabilities</a:t>
            </a:r>
          </a:p>
        </p:txBody>
      </p:sp>
    </p:spTree>
    <p:extLst>
      <p:ext uri="{BB962C8B-B14F-4D97-AF65-F5344CB8AC3E}">
        <p14:creationId xmlns:p14="http://schemas.microsoft.com/office/powerpoint/2010/main" val="276875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descr="Chart providing unemployment rate and labor force participation rate:&#10;&#10;Unemployment rate:&#10;People with disabilities: 7.6 percent&#10;People without disabilities: 3.7 percent&#10;&#10;Labor Force Participation Rate:&#10;People with disabilities: 21 percent&#10;People without disabilities: 68.3 percent">
            <a:extLst>
              <a:ext uri="{FF2B5EF4-FFF2-40B4-BE49-F238E27FC236}">
                <a16:creationId xmlns="" xmlns:a16="http://schemas.microsoft.com/office/drawing/2014/main" id="{DCEFFFE3-DAFE-4ED8-9D52-B4C4BE1CB4C5}"/>
              </a:ext>
            </a:extLst>
          </p:cNvPr>
          <p:cNvGraphicFramePr>
            <a:graphicFrameLocks noGrp="1"/>
          </p:cNvGraphicFramePr>
          <p:nvPr>
            <p:extLst>
              <p:ext uri="{D42A27DB-BD31-4B8C-83A1-F6EECF244321}">
                <p14:modId xmlns:p14="http://schemas.microsoft.com/office/powerpoint/2010/main" val="3207339633"/>
              </p:ext>
            </p:extLst>
          </p:nvPr>
        </p:nvGraphicFramePr>
        <p:xfrm>
          <a:off x="935182" y="3575956"/>
          <a:ext cx="7637318" cy="2223657"/>
        </p:xfrm>
        <a:graphic>
          <a:graphicData uri="http://schemas.openxmlformats.org/drawingml/2006/table">
            <a:tbl>
              <a:tblPr firstRow="1" firstCol="1" bandRow="1">
                <a:tableStyleId>{5C22544A-7EE6-4342-B048-85BDC9FD1C3A}</a:tableStyleId>
              </a:tblPr>
              <a:tblGrid>
                <a:gridCol w="2545228">
                  <a:extLst>
                    <a:ext uri="{9D8B030D-6E8A-4147-A177-3AD203B41FA5}">
                      <a16:colId xmlns="" xmlns:a16="http://schemas.microsoft.com/office/drawing/2014/main" val="2592603057"/>
                    </a:ext>
                  </a:extLst>
                </a:gridCol>
                <a:gridCol w="2546045">
                  <a:extLst>
                    <a:ext uri="{9D8B030D-6E8A-4147-A177-3AD203B41FA5}">
                      <a16:colId xmlns="" xmlns:a16="http://schemas.microsoft.com/office/drawing/2014/main" val="2764844824"/>
                    </a:ext>
                  </a:extLst>
                </a:gridCol>
                <a:gridCol w="2546045">
                  <a:extLst>
                    <a:ext uri="{9D8B030D-6E8A-4147-A177-3AD203B41FA5}">
                      <a16:colId xmlns="" xmlns:a16="http://schemas.microsoft.com/office/drawing/2014/main" val="3409676093"/>
                    </a:ext>
                  </a:extLst>
                </a:gridCol>
              </a:tblGrid>
              <a:tr h="741219">
                <a:tc>
                  <a:txBody>
                    <a:bodyPr/>
                    <a:lstStyle/>
                    <a:p>
                      <a:pPr marL="0" marR="0" algn="ctr">
                        <a:lnSpc>
                          <a:spcPct val="107000"/>
                        </a:lnSpc>
                        <a:spcBef>
                          <a:spcPts val="0"/>
                        </a:spcBef>
                        <a:spcAft>
                          <a:spcPts val="0"/>
                        </a:spcAft>
                      </a:pPr>
                      <a:r>
                        <a:rPr lang="en-US" sz="20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218" marR="91218" marT="0" marB="0" anchor="ctr"/>
                </a:tc>
                <a:tc>
                  <a:txBody>
                    <a:bodyPr/>
                    <a:lstStyle/>
                    <a:p>
                      <a:pPr marL="0" marR="0" algn="ctr">
                        <a:lnSpc>
                          <a:spcPct val="107000"/>
                        </a:lnSpc>
                        <a:spcBef>
                          <a:spcPts val="0"/>
                        </a:spcBef>
                        <a:spcAft>
                          <a:spcPts val="0"/>
                        </a:spcAft>
                      </a:pPr>
                      <a:r>
                        <a:rPr lang="en-US" sz="2000" dirty="0">
                          <a:effectLst/>
                        </a:rPr>
                        <a:t>With Disability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218" marR="91218" marT="0" marB="0" anchor="ctr"/>
                </a:tc>
                <a:tc>
                  <a:txBody>
                    <a:bodyPr/>
                    <a:lstStyle/>
                    <a:p>
                      <a:pPr marL="0" marR="0" algn="ctr">
                        <a:lnSpc>
                          <a:spcPct val="107000"/>
                        </a:lnSpc>
                        <a:spcBef>
                          <a:spcPts val="0"/>
                        </a:spcBef>
                        <a:spcAft>
                          <a:spcPts val="0"/>
                        </a:spcAft>
                      </a:pPr>
                      <a:r>
                        <a:rPr lang="en-US" sz="2000" dirty="0">
                          <a:effectLst/>
                        </a:rPr>
                        <a:t>Without Disability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218" marR="91218" marT="0" marB="0" anchor="ctr"/>
                </a:tc>
                <a:extLst>
                  <a:ext uri="{0D108BD9-81ED-4DB2-BD59-A6C34878D82A}">
                    <a16:rowId xmlns="" xmlns:a16="http://schemas.microsoft.com/office/drawing/2014/main" val="1158166640"/>
                  </a:ext>
                </a:extLst>
              </a:tr>
              <a:tr h="741219">
                <a:tc>
                  <a:txBody>
                    <a:bodyPr/>
                    <a:lstStyle/>
                    <a:p>
                      <a:pPr marL="0" marR="0" algn="ctr">
                        <a:lnSpc>
                          <a:spcPct val="107000"/>
                        </a:lnSpc>
                        <a:spcBef>
                          <a:spcPts val="0"/>
                        </a:spcBef>
                        <a:spcAft>
                          <a:spcPts val="0"/>
                        </a:spcAft>
                      </a:pPr>
                      <a:r>
                        <a:rPr lang="en-US" sz="2000" dirty="0">
                          <a:effectLst/>
                        </a:rPr>
                        <a:t>Unemployment </a:t>
                      </a:r>
                    </a:p>
                    <a:p>
                      <a:pPr marL="0" marR="0" algn="ctr">
                        <a:lnSpc>
                          <a:spcPct val="107000"/>
                        </a:lnSpc>
                        <a:spcBef>
                          <a:spcPts val="0"/>
                        </a:spcBef>
                        <a:spcAft>
                          <a:spcPts val="0"/>
                        </a:spcAft>
                      </a:pPr>
                      <a:r>
                        <a:rPr lang="en-US" sz="2000" dirty="0">
                          <a:effectLst/>
                        </a:rPr>
                        <a:t>Rate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218" marR="91218" marT="0" marB="0" anchor="ctr"/>
                </a:tc>
                <a:tc>
                  <a:txBody>
                    <a:bodyPr/>
                    <a:lstStyle/>
                    <a:p>
                      <a:pPr marL="0" marR="0" algn="ctr">
                        <a:lnSpc>
                          <a:spcPct val="107000"/>
                        </a:lnSpc>
                        <a:spcBef>
                          <a:spcPts val="0"/>
                        </a:spcBef>
                        <a:spcAft>
                          <a:spcPts val="0"/>
                        </a:spcAft>
                      </a:pPr>
                      <a:r>
                        <a:rPr lang="en-US" sz="2000" dirty="0">
                          <a:effectLst/>
                        </a:rPr>
                        <a:t>7.6%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218" marR="91218" marT="0" marB="0" anchor="ctr"/>
                </a:tc>
                <a:tc>
                  <a:txBody>
                    <a:bodyPr/>
                    <a:lstStyle/>
                    <a:p>
                      <a:pPr marL="0" marR="0" algn="ctr">
                        <a:lnSpc>
                          <a:spcPct val="107000"/>
                        </a:lnSpc>
                        <a:spcBef>
                          <a:spcPts val="0"/>
                        </a:spcBef>
                        <a:spcAft>
                          <a:spcPts val="0"/>
                        </a:spcAft>
                      </a:pPr>
                      <a:r>
                        <a:rPr lang="en-US" sz="2000" dirty="0">
                          <a:effectLst/>
                        </a:rPr>
                        <a:t>3.7%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218" marR="91218" marT="0" marB="0" anchor="ctr"/>
                </a:tc>
                <a:extLst>
                  <a:ext uri="{0D108BD9-81ED-4DB2-BD59-A6C34878D82A}">
                    <a16:rowId xmlns="" xmlns:a16="http://schemas.microsoft.com/office/drawing/2014/main" val="1875995238"/>
                  </a:ext>
                </a:extLst>
              </a:tr>
              <a:tr h="741219">
                <a:tc>
                  <a:txBody>
                    <a:bodyPr/>
                    <a:lstStyle/>
                    <a:p>
                      <a:pPr marL="0" marR="0" algn="ctr">
                        <a:lnSpc>
                          <a:spcPct val="107000"/>
                        </a:lnSpc>
                        <a:spcBef>
                          <a:spcPts val="0"/>
                        </a:spcBef>
                        <a:spcAft>
                          <a:spcPts val="0"/>
                        </a:spcAft>
                      </a:pPr>
                      <a:r>
                        <a:rPr lang="en-US" sz="2000" dirty="0">
                          <a:effectLst/>
                        </a:rPr>
                        <a:t>Labor Force Participation Rate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218" marR="91218" marT="0" marB="0" anchor="ctr"/>
                </a:tc>
                <a:tc>
                  <a:txBody>
                    <a:bodyPr/>
                    <a:lstStyle/>
                    <a:p>
                      <a:pPr marL="0" marR="0" algn="ctr">
                        <a:lnSpc>
                          <a:spcPct val="107000"/>
                        </a:lnSpc>
                        <a:spcBef>
                          <a:spcPts val="0"/>
                        </a:spcBef>
                        <a:spcAft>
                          <a:spcPts val="0"/>
                        </a:spcAft>
                      </a:pPr>
                      <a:r>
                        <a:rPr lang="en-US" sz="2000" dirty="0">
                          <a:effectLst/>
                        </a:rPr>
                        <a:t>21%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218" marR="91218" marT="0" marB="0" anchor="ctr"/>
                </a:tc>
                <a:tc>
                  <a:txBody>
                    <a:bodyPr/>
                    <a:lstStyle/>
                    <a:p>
                      <a:pPr marL="0" marR="0" algn="ctr">
                        <a:lnSpc>
                          <a:spcPct val="107000"/>
                        </a:lnSpc>
                        <a:spcBef>
                          <a:spcPts val="0"/>
                        </a:spcBef>
                        <a:spcAft>
                          <a:spcPts val="0"/>
                        </a:spcAft>
                      </a:pPr>
                      <a:r>
                        <a:rPr lang="en-US" sz="2000" dirty="0">
                          <a:effectLst/>
                        </a:rPr>
                        <a:t>68.3%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218" marR="91218" marT="0" marB="0" anchor="ctr"/>
                </a:tc>
                <a:extLst>
                  <a:ext uri="{0D108BD9-81ED-4DB2-BD59-A6C34878D82A}">
                    <a16:rowId xmlns="" xmlns:a16="http://schemas.microsoft.com/office/drawing/2014/main" val="3461257787"/>
                  </a:ext>
                </a:extLst>
              </a:tr>
            </a:tbl>
          </a:graphicData>
        </a:graphic>
      </p:graphicFrame>
      <p:sp>
        <p:nvSpPr>
          <p:cNvPr id="3" name="Text Placeholder 2">
            <a:extLst>
              <a:ext uri="{FF2B5EF4-FFF2-40B4-BE49-F238E27FC236}">
                <a16:creationId xmlns="" xmlns:a16="http://schemas.microsoft.com/office/drawing/2014/main" id="{C1F8C9E6-43B1-4378-B5F6-5CA191474343}"/>
              </a:ext>
            </a:extLst>
          </p:cNvPr>
          <p:cNvSpPr>
            <a:spLocks noGrp="1"/>
          </p:cNvSpPr>
          <p:nvPr>
            <p:ph type="body" idx="4294967295"/>
          </p:nvPr>
        </p:nvSpPr>
        <p:spPr>
          <a:xfrm>
            <a:off x="457200" y="1747157"/>
            <a:ext cx="8229600" cy="4525963"/>
          </a:xfrm>
        </p:spPr>
        <p:txBody>
          <a:bodyPr/>
          <a:lstStyle/>
          <a:p>
            <a:r>
              <a:rPr lang="en-US" dirty="0"/>
              <a:t>Roughly 1 in 5 American adults (53 million) have a disability</a:t>
            </a:r>
          </a:p>
          <a:p>
            <a:r>
              <a:rPr lang="en-US" dirty="0"/>
              <a:t>Among working age:</a:t>
            </a:r>
          </a:p>
        </p:txBody>
      </p:sp>
      <p:sp>
        <p:nvSpPr>
          <p:cNvPr id="2" name="Title 1">
            <a:extLst>
              <a:ext uri="{FF2B5EF4-FFF2-40B4-BE49-F238E27FC236}">
                <a16:creationId xmlns="" xmlns:a16="http://schemas.microsoft.com/office/drawing/2014/main" id="{3C18B519-4D63-4E8F-9EC3-BEE25E939C2D}"/>
              </a:ext>
            </a:extLst>
          </p:cNvPr>
          <p:cNvSpPr>
            <a:spLocks noGrp="1"/>
          </p:cNvSpPr>
          <p:nvPr>
            <p:ph type="title" idx="4294967295"/>
          </p:nvPr>
        </p:nvSpPr>
        <p:spPr/>
        <p:txBody>
          <a:bodyPr>
            <a:noAutofit/>
          </a:bodyPr>
          <a:lstStyle/>
          <a:p>
            <a:pPr algn="l"/>
            <a:r>
              <a:rPr lang="en-US" sz="3600" b="1" baseline="0" dirty="0"/>
              <a:t>Disability Employment: </a:t>
            </a:r>
            <a:br>
              <a:rPr lang="en-US" sz="3600" b="1" baseline="0" dirty="0"/>
            </a:br>
            <a:r>
              <a:rPr lang="en-US" sz="3600" b="1" baseline="0" dirty="0"/>
              <a:t>The Numbers</a:t>
            </a:r>
            <a:endParaRPr lang="en-US" sz="3600" b="1" dirty="0"/>
          </a:p>
        </p:txBody>
      </p:sp>
    </p:spTree>
    <p:extLst>
      <p:ext uri="{BB962C8B-B14F-4D97-AF65-F5344CB8AC3E}">
        <p14:creationId xmlns:p14="http://schemas.microsoft.com/office/powerpoint/2010/main" val="207572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C0FB4F-4B8A-4E36-82F9-8185C5BD13E5}"/>
              </a:ext>
            </a:extLst>
          </p:cNvPr>
          <p:cNvSpPr>
            <a:spLocks noGrp="1"/>
          </p:cNvSpPr>
          <p:nvPr>
            <p:ph type="title" idx="4294967295"/>
          </p:nvPr>
        </p:nvSpPr>
        <p:spPr/>
        <p:txBody>
          <a:bodyPr>
            <a:noAutofit/>
          </a:bodyPr>
          <a:lstStyle/>
          <a:p>
            <a:pPr algn="l"/>
            <a:r>
              <a:rPr lang="en-US" sz="3600" b="1" dirty="0"/>
              <a:t>Disability &amp; Employment:</a:t>
            </a:r>
            <a:r>
              <a:rPr lang="en-US" sz="3600" b="1" baseline="0" dirty="0"/>
              <a:t> </a:t>
            </a:r>
            <a:br>
              <a:rPr lang="en-US" sz="3600" b="1" baseline="0" dirty="0"/>
            </a:br>
            <a:r>
              <a:rPr lang="en-US" sz="3600" b="1" baseline="0" dirty="0"/>
              <a:t>The Costs to States</a:t>
            </a:r>
            <a:endParaRPr lang="en-US" sz="3600" b="1" dirty="0"/>
          </a:p>
        </p:txBody>
      </p:sp>
      <p:sp>
        <p:nvSpPr>
          <p:cNvPr id="3" name="Text Placeholder 2">
            <a:extLst>
              <a:ext uri="{FF2B5EF4-FFF2-40B4-BE49-F238E27FC236}">
                <a16:creationId xmlns="" xmlns:a16="http://schemas.microsoft.com/office/drawing/2014/main" id="{C43821F0-288C-45B0-8FC2-8E312E30C228}"/>
              </a:ext>
            </a:extLst>
          </p:cNvPr>
          <p:cNvSpPr>
            <a:spLocks noGrp="1"/>
          </p:cNvSpPr>
          <p:nvPr>
            <p:ph type="body" idx="4294967295"/>
          </p:nvPr>
        </p:nvSpPr>
        <p:spPr>
          <a:xfrm>
            <a:off x="457200" y="1616529"/>
            <a:ext cx="8229600" cy="4525963"/>
          </a:xfrm>
        </p:spPr>
        <p:txBody>
          <a:bodyPr>
            <a:normAutofit/>
          </a:bodyPr>
          <a:lstStyle/>
          <a:p>
            <a:r>
              <a:rPr lang="en-US" sz="3500" dirty="0"/>
              <a:t>Per year:</a:t>
            </a:r>
          </a:p>
          <a:p>
            <a:pPr lvl="1"/>
            <a:r>
              <a:rPr lang="en-US" sz="3500" dirty="0"/>
              <a:t>$6.5 million in </a:t>
            </a:r>
            <a:r>
              <a:rPr lang="en-US" sz="3500" i="1" dirty="0"/>
              <a:t>lost </a:t>
            </a:r>
            <a:r>
              <a:rPr lang="en-US" sz="3500" dirty="0"/>
              <a:t>state tax revenue ($25 billion in Federal)</a:t>
            </a:r>
          </a:p>
          <a:p>
            <a:pPr lvl="1"/>
            <a:r>
              <a:rPr lang="en-US" sz="3500" dirty="0"/>
              <a:t>$71 billion </a:t>
            </a:r>
            <a:r>
              <a:rPr lang="en-US" sz="3500" i="1" dirty="0"/>
              <a:t>spent </a:t>
            </a:r>
            <a:r>
              <a:rPr lang="en-US" sz="3500" dirty="0"/>
              <a:t>to support unemployed working-age people with disabilities ($350 billion in Federal)</a:t>
            </a:r>
          </a:p>
        </p:txBody>
      </p:sp>
    </p:spTree>
    <p:extLst>
      <p:ext uri="{BB962C8B-B14F-4D97-AF65-F5344CB8AC3E}">
        <p14:creationId xmlns:p14="http://schemas.microsoft.com/office/powerpoint/2010/main" val="222008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D4A2CD-FC81-4C14-BD43-20237C250B45}"/>
              </a:ext>
            </a:extLst>
          </p:cNvPr>
          <p:cNvSpPr>
            <a:spLocks noGrp="1"/>
          </p:cNvSpPr>
          <p:nvPr>
            <p:ph type="title" idx="4294967295"/>
          </p:nvPr>
        </p:nvSpPr>
        <p:spPr>
          <a:xfrm>
            <a:off x="457200" y="290967"/>
            <a:ext cx="8229600" cy="1143000"/>
          </a:xfrm>
        </p:spPr>
        <p:txBody>
          <a:bodyPr>
            <a:noAutofit/>
          </a:bodyPr>
          <a:lstStyle/>
          <a:p>
            <a:pPr algn="l"/>
            <a:r>
              <a:rPr lang="en-US" sz="3600" b="1" dirty="0"/>
              <a:t>Examining the Contributing Factors: </a:t>
            </a:r>
            <a:br>
              <a:rPr lang="en-US" sz="3600" b="1" dirty="0"/>
            </a:br>
            <a:r>
              <a:rPr lang="en-US" sz="3600" b="1" dirty="0"/>
              <a:t>Acquired Disabilities</a:t>
            </a:r>
          </a:p>
        </p:txBody>
      </p:sp>
      <p:sp>
        <p:nvSpPr>
          <p:cNvPr id="3" name="Text Placeholder 2">
            <a:extLst>
              <a:ext uri="{FF2B5EF4-FFF2-40B4-BE49-F238E27FC236}">
                <a16:creationId xmlns="" xmlns:a16="http://schemas.microsoft.com/office/drawing/2014/main" id="{4C67D307-E4EA-4399-B047-B716035F232E}"/>
              </a:ext>
            </a:extLst>
          </p:cNvPr>
          <p:cNvSpPr>
            <a:spLocks noGrp="1"/>
          </p:cNvSpPr>
          <p:nvPr>
            <p:ph type="body" idx="4294967295"/>
          </p:nvPr>
        </p:nvSpPr>
        <p:spPr>
          <a:xfrm>
            <a:off x="457200" y="1665515"/>
            <a:ext cx="8229600" cy="4525963"/>
          </a:xfrm>
        </p:spPr>
        <p:txBody>
          <a:bodyPr>
            <a:noAutofit/>
          </a:bodyPr>
          <a:lstStyle/>
          <a:p>
            <a:pPr rtl="0" eaLnBrk="1" latinLnBrk="0" hangingPunct="1"/>
            <a:r>
              <a:rPr lang="en-US" sz="2800" kern="1200" dirty="0">
                <a:solidFill>
                  <a:schemeClr val="tx1"/>
                </a:solidFill>
                <a:effectLst/>
              </a:rPr>
              <a:t>Millions of workers experience injury or illness each year</a:t>
            </a:r>
            <a:endParaRPr lang="en-US" sz="2800" dirty="0">
              <a:effectLst/>
            </a:endParaRPr>
          </a:p>
          <a:p>
            <a:pPr lvl="1"/>
            <a:r>
              <a:rPr lang="en-US" kern="1200" dirty="0">
                <a:solidFill>
                  <a:schemeClr val="tx1"/>
                </a:solidFill>
                <a:effectLst/>
              </a:rPr>
              <a:t>Hundreds of thousands later receive state or Federal disability benefits</a:t>
            </a:r>
            <a:endParaRPr lang="en-US" dirty="0"/>
          </a:p>
          <a:p>
            <a:pPr lvl="1"/>
            <a:r>
              <a:rPr lang="en-US" kern="1200" dirty="0">
                <a:solidFill>
                  <a:schemeClr val="tx1"/>
                </a:solidFill>
                <a:effectLst/>
              </a:rPr>
              <a:t>SSDI Trust Fund projected to deplete in 2034 </a:t>
            </a:r>
          </a:p>
          <a:p>
            <a:r>
              <a:rPr lang="en-US" sz="2800" dirty="0"/>
              <a:t>Reduced labor force participation of those of “prime working age”</a:t>
            </a:r>
          </a:p>
          <a:p>
            <a:pPr lvl="1"/>
            <a:r>
              <a:rPr lang="en-US" dirty="0"/>
              <a:t>Association with problem of pain management/opioid abuse</a:t>
            </a:r>
          </a:p>
        </p:txBody>
      </p:sp>
    </p:spTree>
    <p:extLst>
      <p:ext uri="{BB962C8B-B14F-4D97-AF65-F5344CB8AC3E}">
        <p14:creationId xmlns:p14="http://schemas.microsoft.com/office/powerpoint/2010/main" val="1987639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E4AE71-9DEC-4FC0-8584-843EBBB830DD}"/>
              </a:ext>
            </a:extLst>
          </p:cNvPr>
          <p:cNvSpPr>
            <a:spLocks noGrp="1"/>
          </p:cNvSpPr>
          <p:nvPr>
            <p:ph type="title" idx="4294967295"/>
          </p:nvPr>
        </p:nvSpPr>
        <p:spPr/>
        <p:txBody>
          <a:bodyPr/>
          <a:lstStyle/>
          <a:p>
            <a:pPr algn="l"/>
            <a:r>
              <a:rPr lang="en-US" b="1" dirty="0"/>
              <a:t>SSDI: 2016 Snapshot</a:t>
            </a:r>
          </a:p>
        </p:txBody>
      </p:sp>
      <p:sp>
        <p:nvSpPr>
          <p:cNvPr id="3" name="Text Placeholder 2">
            <a:extLst>
              <a:ext uri="{FF2B5EF4-FFF2-40B4-BE49-F238E27FC236}">
                <a16:creationId xmlns="" xmlns:a16="http://schemas.microsoft.com/office/drawing/2014/main" id="{6FD16C2A-7DE2-492D-BFB1-5F3B20A66139}"/>
              </a:ext>
            </a:extLst>
          </p:cNvPr>
          <p:cNvSpPr>
            <a:spLocks noGrp="1"/>
          </p:cNvSpPr>
          <p:nvPr>
            <p:ph type="body" idx="4294967295"/>
          </p:nvPr>
        </p:nvSpPr>
        <p:spPr/>
        <p:txBody>
          <a:bodyPr>
            <a:normAutofit/>
          </a:bodyPr>
          <a:lstStyle/>
          <a:p>
            <a:r>
              <a:rPr lang="en-US" sz="4000" dirty="0"/>
              <a:t>Applications: 2,321,583</a:t>
            </a:r>
          </a:p>
          <a:p>
            <a:pPr lvl="1"/>
            <a:r>
              <a:rPr lang="en-US" sz="4000" dirty="0"/>
              <a:t>32.06% (744,268) of those were awarded benefits</a:t>
            </a:r>
          </a:p>
          <a:p>
            <a:r>
              <a:rPr lang="en-US" sz="4000" dirty="0"/>
              <a:t>Beneficiaries: 8,808,736</a:t>
            </a:r>
          </a:p>
          <a:p>
            <a:r>
              <a:rPr lang="en-US" sz="4000" dirty="0"/>
              <a:t>Benefits paid: $142,703 million</a:t>
            </a:r>
          </a:p>
        </p:txBody>
      </p:sp>
    </p:spTree>
    <p:extLst>
      <p:ext uri="{BB962C8B-B14F-4D97-AF65-F5344CB8AC3E}">
        <p14:creationId xmlns:p14="http://schemas.microsoft.com/office/powerpoint/2010/main" val="356790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E226B16-42B4-47E8-90A5-CBF36C33373E}"/>
              </a:ext>
            </a:extLst>
          </p:cNvPr>
          <p:cNvSpPr>
            <a:spLocks noGrp="1"/>
          </p:cNvSpPr>
          <p:nvPr>
            <p:ph type="body" idx="4294967295"/>
          </p:nvPr>
        </p:nvSpPr>
        <p:spPr/>
        <p:txBody>
          <a:bodyPr>
            <a:normAutofit/>
          </a:bodyPr>
          <a:lstStyle/>
          <a:p>
            <a:r>
              <a:rPr lang="en-US" sz="3000" dirty="0"/>
              <a:t>Targeted population:</a:t>
            </a:r>
          </a:p>
          <a:p>
            <a:pPr lvl="1"/>
            <a:r>
              <a:rPr lang="en-US" dirty="0"/>
              <a:t>Have illness, injury or medical condition that is anticipated to inhibit or prevent continued employment or labor force participation</a:t>
            </a:r>
          </a:p>
          <a:p>
            <a:pPr lvl="2"/>
            <a:r>
              <a:rPr lang="en-US" sz="2800" dirty="0"/>
              <a:t>Acquired on- or off-the-job</a:t>
            </a:r>
          </a:p>
          <a:p>
            <a:pPr lvl="1"/>
            <a:r>
              <a:rPr lang="en-US" dirty="0"/>
              <a:t>Are </a:t>
            </a:r>
            <a:r>
              <a:rPr lang="en-US" u="sng" dirty="0"/>
              <a:t>in the workforce</a:t>
            </a:r>
            <a:r>
              <a:rPr lang="en-US" dirty="0"/>
              <a:t> at time of onset</a:t>
            </a:r>
          </a:p>
          <a:p>
            <a:pPr lvl="1"/>
            <a:r>
              <a:rPr lang="en-US" dirty="0"/>
              <a:t>May or may not have an existing disability</a:t>
            </a:r>
          </a:p>
          <a:p>
            <a:pPr lvl="1"/>
            <a:r>
              <a:rPr lang="en-US" dirty="0"/>
              <a:t>May or may not view themselves as having a disability</a:t>
            </a:r>
          </a:p>
        </p:txBody>
      </p:sp>
      <p:sp>
        <p:nvSpPr>
          <p:cNvPr id="3" name="Title 2">
            <a:extLst>
              <a:ext uri="{FF2B5EF4-FFF2-40B4-BE49-F238E27FC236}">
                <a16:creationId xmlns="" xmlns:a16="http://schemas.microsoft.com/office/drawing/2014/main" id="{C6BF0A26-FCC6-4826-B63C-A13660438179}"/>
              </a:ext>
            </a:extLst>
          </p:cNvPr>
          <p:cNvSpPr>
            <a:spLocks noGrp="1"/>
          </p:cNvSpPr>
          <p:nvPr>
            <p:ph type="title" idx="4294967295"/>
          </p:nvPr>
        </p:nvSpPr>
        <p:spPr/>
        <p:txBody>
          <a:bodyPr>
            <a:noAutofit/>
          </a:bodyPr>
          <a:lstStyle/>
          <a:p>
            <a:pPr algn="l"/>
            <a:r>
              <a:rPr lang="en-US" sz="3600" b="1" dirty="0"/>
              <a:t>Stay at Work/Return to Work: </a:t>
            </a:r>
            <a:br>
              <a:rPr lang="en-US" sz="3600" b="1" dirty="0"/>
            </a:br>
            <a:r>
              <a:rPr lang="en-US" sz="3600" b="1" dirty="0"/>
              <a:t>A Policy Strategy</a:t>
            </a:r>
          </a:p>
        </p:txBody>
      </p:sp>
    </p:spTree>
    <p:extLst>
      <p:ext uri="{BB962C8B-B14F-4D97-AF65-F5344CB8AC3E}">
        <p14:creationId xmlns:p14="http://schemas.microsoft.com/office/powerpoint/2010/main" val="17619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1FD45E-0D1F-4E4E-9186-C026F73A3C36}"/>
              </a:ext>
            </a:extLst>
          </p:cNvPr>
          <p:cNvSpPr>
            <a:spLocks noGrp="1"/>
          </p:cNvSpPr>
          <p:nvPr>
            <p:ph type="title" idx="4294967295"/>
          </p:nvPr>
        </p:nvSpPr>
        <p:spPr/>
        <p:txBody>
          <a:bodyPr/>
          <a:lstStyle/>
          <a:p>
            <a:pPr algn="l"/>
            <a:r>
              <a:rPr lang="en-US" b="1" dirty="0"/>
              <a:t>Grant</a:t>
            </a:r>
            <a:r>
              <a:rPr lang="en-US" b="1" baseline="0" dirty="0"/>
              <a:t>s</a:t>
            </a:r>
            <a:endParaRPr lang="en-US" b="1" dirty="0"/>
          </a:p>
        </p:txBody>
      </p:sp>
      <p:sp>
        <p:nvSpPr>
          <p:cNvPr id="3" name="Text Placeholder 2">
            <a:extLst>
              <a:ext uri="{FF2B5EF4-FFF2-40B4-BE49-F238E27FC236}">
                <a16:creationId xmlns="" xmlns:a16="http://schemas.microsoft.com/office/drawing/2014/main" id="{52A62FC6-A8E1-4DC9-AE31-B597A7B7066F}"/>
              </a:ext>
            </a:extLst>
          </p:cNvPr>
          <p:cNvSpPr>
            <a:spLocks noGrp="1"/>
          </p:cNvSpPr>
          <p:nvPr>
            <p:ph type="body" idx="4294967295"/>
          </p:nvPr>
        </p:nvSpPr>
        <p:spPr>
          <a:xfrm>
            <a:off x="457200" y="1417638"/>
            <a:ext cx="8229600" cy="4718540"/>
          </a:xfrm>
        </p:spPr>
        <p:txBody>
          <a:bodyPr>
            <a:normAutofit/>
          </a:bodyPr>
          <a:lstStyle/>
          <a:p>
            <a:r>
              <a:rPr lang="en-US" sz="2700" kern="1200" dirty="0">
                <a:solidFill>
                  <a:schemeClr val="tx1"/>
                </a:solidFill>
                <a:effectLst/>
              </a:rPr>
              <a:t>FY 2018 budget includes funding for early intervention SAW/RTW demonstrations</a:t>
            </a:r>
          </a:p>
          <a:p>
            <a:pPr lvl="1"/>
            <a:r>
              <a:rPr lang="en-US" sz="2700" kern="1200" dirty="0">
                <a:solidFill>
                  <a:schemeClr val="tx1"/>
                </a:solidFill>
                <a:effectLst/>
              </a:rPr>
              <a:t>Funds for states to improve labor force participation of people who become injured or ill while employed</a:t>
            </a:r>
          </a:p>
          <a:p>
            <a:pPr lvl="1"/>
            <a:r>
              <a:rPr lang="en-US" sz="2700" kern="1200" dirty="0">
                <a:solidFill>
                  <a:schemeClr val="tx1"/>
                </a:solidFill>
                <a:effectLst/>
              </a:rPr>
              <a:t>To test key features of a collaborative care Workers Comp model and associated employment-related programs</a:t>
            </a:r>
          </a:p>
          <a:p>
            <a:pPr lvl="1"/>
            <a:r>
              <a:rPr lang="en-US" sz="2700" dirty="0" smtClean="0"/>
              <a:t>Will</a:t>
            </a:r>
            <a:r>
              <a:rPr lang="en-US" sz="2700" kern="1200" dirty="0" smtClean="0">
                <a:solidFill>
                  <a:schemeClr val="tx1"/>
                </a:solidFill>
                <a:effectLst/>
              </a:rPr>
              <a:t> </a:t>
            </a:r>
            <a:r>
              <a:rPr lang="en-US" sz="2700" kern="1200" dirty="0">
                <a:solidFill>
                  <a:schemeClr val="tx1"/>
                </a:solidFill>
                <a:effectLst/>
              </a:rPr>
              <a:t>also test applications of the model for populations outside Workers Comp</a:t>
            </a:r>
            <a:endParaRPr lang="en-US" sz="2700" dirty="0"/>
          </a:p>
        </p:txBody>
      </p:sp>
    </p:spTree>
    <p:extLst>
      <p:ext uri="{BB962C8B-B14F-4D97-AF65-F5344CB8AC3E}">
        <p14:creationId xmlns:p14="http://schemas.microsoft.com/office/powerpoint/2010/main" val="375525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99B5C7-613C-4E96-B8C5-B3CB3E204273}"/>
              </a:ext>
            </a:extLst>
          </p:cNvPr>
          <p:cNvSpPr>
            <a:spLocks noGrp="1"/>
          </p:cNvSpPr>
          <p:nvPr>
            <p:ph type="title" idx="4294967295"/>
          </p:nvPr>
        </p:nvSpPr>
        <p:spPr/>
        <p:txBody>
          <a:bodyPr/>
          <a:lstStyle/>
          <a:p>
            <a:pPr algn="l"/>
            <a:r>
              <a:rPr lang="en-US" b="1" dirty="0"/>
              <a:t>Key Lessons</a:t>
            </a:r>
          </a:p>
        </p:txBody>
      </p:sp>
      <p:sp>
        <p:nvSpPr>
          <p:cNvPr id="3" name="Text Placeholder 2">
            <a:extLst>
              <a:ext uri="{FF2B5EF4-FFF2-40B4-BE49-F238E27FC236}">
                <a16:creationId xmlns="" xmlns:a16="http://schemas.microsoft.com/office/drawing/2014/main" id="{42319A94-16D8-4AD2-A98B-917C91BE7BDC}"/>
              </a:ext>
            </a:extLst>
          </p:cNvPr>
          <p:cNvSpPr>
            <a:spLocks noGrp="1"/>
          </p:cNvSpPr>
          <p:nvPr>
            <p:ph type="body" idx="4294967295"/>
          </p:nvPr>
        </p:nvSpPr>
        <p:spPr>
          <a:xfrm>
            <a:off x="457200" y="1450295"/>
            <a:ext cx="8229600" cy="4525963"/>
          </a:xfrm>
        </p:spPr>
        <p:txBody>
          <a:bodyPr>
            <a:normAutofit lnSpcReduction="10000"/>
          </a:bodyPr>
          <a:lstStyle/>
          <a:p>
            <a:r>
              <a:rPr lang="en-US" u="sng" dirty="0"/>
              <a:t>Timing</a:t>
            </a:r>
            <a:r>
              <a:rPr lang="en-US" dirty="0"/>
              <a:t> is everything</a:t>
            </a:r>
          </a:p>
          <a:p>
            <a:pPr lvl="1"/>
            <a:r>
              <a:rPr lang="en-US" dirty="0"/>
              <a:t>Intervene at the appropriate time, ideally while worker is still attached to employer</a:t>
            </a:r>
          </a:p>
          <a:p>
            <a:r>
              <a:rPr lang="en-US" u="sng" dirty="0"/>
              <a:t>Communication</a:t>
            </a:r>
            <a:r>
              <a:rPr lang="en-US" dirty="0"/>
              <a:t> is key</a:t>
            </a:r>
          </a:p>
          <a:p>
            <a:pPr lvl="1"/>
            <a:r>
              <a:rPr lang="en-US" dirty="0"/>
              <a:t>Facilitate between employers, workers, health care providers and insurers</a:t>
            </a:r>
          </a:p>
          <a:p>
            <a:r>
              <a:rPr lang="en-US" u="sng" dirty="0"/>
              <a:t>Coordination</a:t>
            </a:r>
            <a:r>
              <a:rPr lang="en-US" dirty="0"/>
              <a:t> is critical</a:t>
            </a:r>
          </a:p>
          <a:p>
            <a:pPr lvl="1"/>
            <a:r>
              <a:rPr lang="en-US" dirty="0"/>
              <a:t>Navigating multiple, complicated systems increases opportunities to fall through cracks</a:t>
            </a:r>
          </a:p>
        </p:txBody>
      </p:sp>
    </p:spTree>
    <p:extLst>
      <p:ext uri="{BB962C8B-B14F-4D97-AF65-F5344CB8AC3E}">
        <p14:creationId xmlns:p14="http://schemas.microsoft.com/office/powerpoint/2010/main" val="3201730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11717</TotalTime>
  <Words>2768</Words>
  <Application>Microsoft Office PowerPoint</Application>
  <PresentationFormat>On-screen Show (4:3)</PresentationFormat>
  <Paragraphs>194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Stay at Work/  Return to Work:  Innovative Approaches for Maintaining a Strong State Workforce</vt:lpstr>
      <vt:lpstr>About ODEP</vt:lpstr>
      <vt:lpstr>Disability Employment:  The Numbers</vt:lpstr>
      <vt:lpstr>Disability &amp; Employment:  The Costs to States</vt:lpstr>
      <vt:lpstr>Examining the Contributing Factors:  Acquired Disabilities</vt:lpstr>
      <vt:lpstr>SSDI: 2016 Snapshot</vt:lpstr>
      <vt:lpstr>Stay at Work/Return to Work:  A Policy Strategy</vt:lpstr>
      <vt:lpstr>Grants</vt:lpstr>
      <vt:lpstr>Key Lessons</vt:lpstr>
      <vt:lpstr>Intervention Effectiveness</vt:lpstr>
      <vt:lpstr>Supporting States: SEED</vt:lpstr>
      <vt:lpstr>How SEED Can Help You</vt:lpstr>
      <vt:lpstr>Beyond the Numbers:  Faces of SAW/RTW </vt:lpstr>
      <vt:lpstr>Thank You!</vt:lpstr>
    </vt:vector>
  </TitlesOfParts>
  <Company>Blix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Parker, Angela - ODEP</cp:lastModifiedBy>
  <cp:revision>623</cp:revision>
  <dcterms:created xsi:type="dcterms:W3CDTF">2014-09-04T22:26:30Z</dcterms:created>
  <dcterms:modified xsi:type="dcterms:W3CDTF">2017-12-05T16:32:19Z</dcterms:modified>
</cp:coreProperties>
</file>