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5" r:id="rId6"/>
    <p:sldId id="266" r:id="rId7"/>
    <p:sldId id="267" r:id="rId8"/>
    <p:sldId id="268" r:id="rId9"/>
    <p:sldId id="262"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C5D3"/>
    <a:srgbClr val="D8EBE3"/>
    <a:srgbClr val="7D4AA7"/>
    <a:srgbClr val="095C90"/>
    <a:srgbClr val="9BD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8" autoAdjust="0"/>
    <p:restoredTop sz="94660"/>
  </p:normalViewPr>
  <p:slideViewPr>
    <p:cSldViewPr snapToGrid="0">
      <p:cViewPr varScale="1">
        <p:scale>
          <a:sx n="128" d="100"/>
          <a:sy n="128" d="100"/>
        </p:scale>
        <p:origin x="5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127156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55488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16562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7773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73356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6037FB-0294-464E-9A2F-770D49216B78}" type="datetimeFigureOut">
              <a:rPr lang="en-US" smtClean="0"/>
              <a:t>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52684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6037FB-0294-464E-9A2F-770D49216B78}" type="datetimeFigureOut">
              <a:rPr lang="en-US" smtClean="0"/>
              <a:t>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52583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18242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16276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36500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037FB-0294-464E-9A2F-770D49216B78}"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09374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27475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6037FB-0294-464E-9A2F-770D49216B78}" type="datetimeFigureOut">
              <a:rPr lang="en-US" smtClean="0"/>
              <a:t>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23771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037FB-0294-464E-9A2F-770D49216B78}" type="datetimeFigureOut">
              <a:rPr lang="en-US" smtClean="0"/>
              <a:t>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58995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037FB-0294-464E-9A2F-770D49216B78}" type="datetimeFigureOut">
              <a:rPr lang="en-US" smtClean="0"/>
              <a:t>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42325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6849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3500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6037FB-0294-464E-9A2F-770D49216B78}" type="datetimeFigureOut">
              <a:rPr lang="en-US" smtClean="0"/>
              <a:t>7/20/19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2CC318D-132A-4C94-8E3A-874A20F3756C}" type="slidenum">
              <a:rPr lang="en-US" smtClean="0"/>
              <a:t>‹#›</a:t>
            </a:fld>
            <a:endParaRPr lang="en-US"/>
          </a:p>
        </p:txBody>
      </p:sp>
    </p:spTree>
    <p:extLst>
      <p:ext uri="{BB962C8B-B14F-4D97-AF65-F5344CB8AC3E}">
        <p14:creationId xmlns:p14="http://schemas.microsoft.com/office/powerpoint/2010/main" val="593695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tiff"/><Relationship Id="rId2" Type="http://schemas.openxmlformats.org/officeDocument/2006/relationships/image" Target="../media/image4.jpeg"/><Relationship Id="rId16" Type="http://schemas.openxmlformats.org/officeDocument/2006/relationships/image" Target="../media/image18.tif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tiff"/><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7.tif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070" y="888643"/>
            <a:ext cx="5590242" cy="3199482"/>
          </a:xfrm>
          <a:prstGeom prst="rect">
            <a:avLst/>
          </a:prstGeom>
        </p:spPr>
      </p:pic>
      <p:sp>
        <p:nvSpPr>
          <p:cNvPr id="7" name="TextBox 6"/>
          <p:cNvSpPr txBox="1"/>
          <p:nvPr/>
        </p:nvSpPr>
        <p:spPr>
          <a:xfrm>
            <a:off x="1472485" y="4303455"/>
            <a:ext cx="4623515" cy="2554545"/>
          </a:xfrm>
          <a:prstGeom prst="rect">
            <a:avLst/>
          </a:prstGeom>
          <a:noFill/>
        </p:spPr>
        <p:txBody>
          <a:bodyPr wrap="square" rtlCol="0">
            <a:spAutoFit/>
          </a:bodyPr>
          <a:lstStyle/>
          <a:p>
            <a:pPr algn="ctr"/>
            <a:r>
              <a:rPr lang="en-US" sz="3200" dirty="0">
                <a:solidFill>
                  <a:srgbClr val="D8EBE3"/>
                </a:solidFill>
              </a:rPr>
              <a:t>Saturday </a:t>
            </a:r>
            <a:r>
              <a:rPr lang="en-US" sz="3200" u="sng" dirty="0">
                <a:solidFill>
                  <a:srgbClr val="D8EBE3"/>
                </a:solidFill>
              </a:rPr>
              <a:t>July 27</a:t>
            </a:r>
            <a:r>
              <a:rPr lang="en-US" sz="3200" u="sng" baseline="30000" dirty="0">
                <a:solidFill>
                  <a:srgbClr val="D8EBE3"/>
                </a:solidFill>
              </a:rPr>
              <a:t>th</a:t>
            </a:r>
            <a:r>
              <a:rPr lang="en-US" sz="3200" u="sng" dirty="0">
                <a:solidFill>
                  <a:srgbClr val="D8EBE3"/>
                </a:solidFill>
              </a:rPr>
              <a:t> </a:t>
            </a:r>
            <a:r>
              <a:rPr lang="en-US" sz="3200" dirty="0">
                <a:solidFill>
                  <a:srgbClr val="D8EBE3"/>
                </a:solidFill>
              </a:rPr>
              <a:t>packet pickup</a:t>
            </a:r>
          </a:p>
          <a:p>
            <a:pPr algn="ctr"/>
            <a:r>
              <a:rPr lang="en-US" sz="3200" dirty="0">
                <a:solidFill>
                  <a:srgbClr val="D8EBE3"/>
                </a:solidFill>
              </a:rPr>
              <a:t>And</a:t>
            </a:r>
          </a:p>
          <a:p>
            <a:pPr algn="ctr"/>
            <a:r>
              <a:rPr lang="en-US" sz="3200" dirty="0">
                <a:solidFill>
                  <a:srgbClr val="D8EBE3"/>
                </a:solidFill>
              </a:rPr>
              <a:t>Sunday </a:t>
            </a:r>
            <a:r>
              <a:rPr lang="en-US" sz="3200" u="sng" dirty="0">
                <a:solidFill>
                  <a:srgbClr val="D8EBE3"/>
                </a:solidFill>
              </a:rPr>
              <a:t>July 28</a:t>
            </a:r>
            <a:r>
              <a:rPr lang="en-US" sz="3200" u="sng" baseline="30000" dirty="0">
                <a:solidFill>
                  <a:srgbClr val="D8EBE3"/>
                </a:solidFill>
              </a:rPr>
              <a:t>th</a:t>
            </a:r>
            <a:r>
              <a:rPr lang="en-US" sz="3200" u="sng" dirty="0">
                <a:solidFill>
                  <a:srgbClr val="D8EBE3"/>
                </a:solidFill>
              </a:rPr>
              <a:t> </a:t>
            </a:r>
            <a:r>
              <a:rPr lang="en-US" sz="3200" dirty="0">
                <a:solidFill>
                  <a:srgbClr val="D8EBE3"/>
                </a:solidFill>
              </a:rPr>
              <a:t>race </a:t>
            </a:r>
          </a:p>
          <a:p>
            <a:pPr algn="ctr"/>
            <a:r>
              <a:rPr lang="en-US" sz="3200" dirty="0">
                <a:solidFill>
                  <a:srgbClr val="D8EBE3"/>
                </a:solidFill>
              </a:rPr>
              <a:t>Participant instructions</a:t>
            </a:r>
            <a:endParaRPr lang="en-US" sz="2400" dirty="0">
              <a:solidFill>
                <a:srgbClr val="D8EBE3"/>
              </a:solidFill>
            </a:endParaRPr>
          </a:p>
        </p:txBody>
      </p:sp>
      <p:pic>
        <p:nvPicPr>
          <p:cNvPr id="2" name="Picture 1" descr="kayaks stack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410" y="1"/>
            <a:ext cx="4748589" cy="6858000"/>
          </a:xfrm>
          <a:prstGeom prst="rect">
            <a:avLst/>
          </a:prstGeom>
        </p:spPr>
      </p:pic>
    </p:spTree>
    <p:extLst>
      <p:ext uri="{BB962C8B-B14F-4D97-AF65-F5344CB8AC3E}">
        <p14:creationId xmlns:p14="http://schemas.microsoft.com/office/powerpoint/2010/main" val="428765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cstate="print">
            <a:extLst>
              <a:ext uri="{28A0092B-C50C-407E-A947-70E740481C1C}">
                <a14:useLocalDpi xmlns:a14="http://schemas.microsoft.com/office/drawing/2010/main" val="0"/>
              </a:ext>
            </a:extLst>
          </a:blip>
          <a:srcRect l="-844" t="22293" r="-1035" b="32544"/>
          <a:stretch/>
        </p:blipFill>
        <p:spPr>
          <a:xfrm>
            <a:off x="-126610" y="-1"/>
            <a:ext cx="12463976" cy="21945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242" y="55410"/>
            <a:ext cx="1341440" cy="767751"/>
          </a:xfrm>
          <a:prstGeom prst="rect">
            <a:avLst/>
          </a:prstGeom>
        </p:spPr>
      </p:pic>
      <p:sp>
        <p:nvSpPr>
          <p:cNvPr id="7" name="TextBox 6"/>
          <p:cNvSpPr txBox="1"/>
          <p:nvPr/>
        </p:nvSpPr>
        <p:spPr>
          <a:xfrm>
            <a:off x="676933" y="2308861"/>
            <a:ext cx="10856890" cy="2308324"/>
          </a:xfrm>
          <a:prstGeom prst="rect">
            <a:avLst/>
          </a:prstGeom>
          <a:noFill/>
        </p:spPr>
        <p:txBody>
          <a:bodyPr wrap="square" rtlCol="0">
            <a:spAutoFit/>
          </a:bodyPr>
          <a:lstStyle/>
          <a:p>
            <a:pPr algn="ctr"/>
            <a:r>
              <a:rPr lang="en-US" sz="1600" dirty="0">
                <a:solidFill>
                  <a:srgbClr val="FF0000"/>
                </a:solidFill>
              </a:rPr>
              <a:t>On Saturday, July 27</a:t>
            </a:r>
            <a:r>
              <a:rPr lang="en-US" sz="1600" baseline="30000" dirty="0">
                <a:solidFill>
                  <a:srgbClr val="FF0000"/>
                </a:solidFill>
              </a:rPr>
              <a:t>th</a:t>
            </a:r>
            <a:r>
              <a:rPr lang="en-US" sz="1600" dirty="0">
                <a:solidFill>
                  <a:srgbClr val="FF0000"/>
                </a:solidFill>
              </a:rPr>
              <a:t> 2019</a:t>
            </a:r>
            <a:r>
              <a:rPr lang="en-US" sz="1600" dirty="0">
                <a:solidFill>
                  <a:srgbClr val="D8EBE3"/>
                </a:solidFill>
              </a:rPr>
              <a:t> </a:t>
            </a:r>
            <a:r>
              <a:rPr lang="en-US" sz="1600" b="1" dirty="0">
                <a:solidFill>
                  <a:srgbClr val="D8EBE3"/>
                </a:solidFill>
              </a:rPr>
              <a:t>DUENDE AT </a:t>
            </a:r>
            <a:r>
              <a:rPr lang="en-US" sz="1600" b="1" u="sng" dirty="0">
                <a:solidFill>
                  <a:srgbClr val="D8EBE3"/>
                </a:solidFill>
              </a:rPr>
              <a:t>Silo City, 92 Childs St, Buffalo, NY</a:t>
            </a:r>
            <a:r>
              <a:rPr lang="en-US" sz="1600" dirty="0">
                <a:solidFill>
                  <a:srgbClr val="D8EBE3"/>
                </a:solidFill>
              </a:rPr>
              <a:t>, will be open to all race participants.  Packet Pickup Hours are: 12PM-5PM.  Parking is available on site. During these hours you will be required to drop off your kayak and pick up your race packet which includes your race bib, kayak number and bike top bar number.  All of these numbers will correspond in order to keep proper security procedures regarding the safety of all bikes and kayaks.  There is no overnight bike storage.  Kayaks will be kept overnight with live 24 hour security.  Dropping off kayaks the day before will allow for a smooth transition on race day. If you rented a kayak it will be there already for you with a PFD and paddle.   </a:t>
            </a:r>
          </a:p>
          <a:p>
            <a:pPr algn="ctr"/>
            <a:r>
              <a:rPr lang="en-US" sz="1600" dirty="0">
                <a:solidFill>
                  <a:srgbClr val="D8EBE3"/>
                </a:solidFill>
              </a:rPr>
              <a:t>Every racer will receive a goodie bag with a custom race shirt, medal and various goodies.    A big thank you to all of our sponsors participating.</a:t>
            </a:r>
          </a:p>
        </p:txBody>
      </p:sp>
      <p:sp>
        <p:nvSpPr>
          <p:cNvPr id="2" name="TextBox 1"/>
          <p:cNvSpPr txBox="1"/>
          <p:nvPr/>
        </p:nvSpPr>
        <p:spPr>
          <a:xfrm>
            <a:off x="713108" y="114752"/>
            <a:ext cx="10856890" cy="1077218"/>
          </a:xfrm>
          <a:prstGeom prst="rect">
            <a:avLst/>
          </a:prstGeom>
          <a:noFill/>
          <a:effectLst>
            <a:outerShdw blurRad="50800" dist="50800" dir="5400000" sx="118000" sy="118000" algn="ctr" rotWithShape="0">
              <a:schemeClr val="bg1"/>
            </a:outerShdw>
          </a:effectLst>
        </p:spPr>
        <p:txBody>
          <a:bodyPr wrap="square" rtlCol="0">
            <a:spAutoFit/>
          </a:bodyPr>
          <a:lstStyle/>
          <a:p>
            <a:r>
              <a:rPr lang="en-US" sz="3200" b="1" u="sng" dirty="0">
                <a:solidFill>
                  <a:srgbClr val="9BDA45"/>
                </a:solidFill>
                <a:effectLst>
                  <a:innerShdw blurRad="63500" dist="50800" dir="13500000">
                    <a:prstClr val="black">
                      <a:alpha val="50000"/>
                    </a:prstClr>
                  </a:innerShdw>
                </a:effectLst>
              </a:rPr>
              <a:t>July 27</a:t>
            </a:r>
            <a:r>
              <a:rPr lang="en-US" sz="3200" b="1" u="sng" baseline="30000" dirty="0">
                <a:solidFill>
                  <a:srgbClr val="9BDA45"/>
                </a:solidFill>
                <a:effectLst>
                  <a:innerShdw blurRad="63500" dist="50800" dir="13500000">
                    <a:prstClr val="black">
                      <a:alpha val="50000"/>
                    </a:prstClr>
                  </a:innerShdw>
                </a:effectLst>
              </a:rPr>
              <a:t>th</a:t>
            </a:r>
            <a:r>
              <a:rPr lang="en-US" sz="3200" b="1" u="sng" dirty="0">
                <a:solidFill>
                  <a:srgbClr val="9BDA45"/>
                </a:solidFill>
                <a:effectLst>
                  <a:innerShdw blurRad="63500" dist="50800" dir="13500000">
                    <a:prstClr val="black">
                      <a:alpha val="50000"/>
                    </a:prstClr>
                  </a:innerShdw>
                </a:effectLst>
              </a:rPr>
              <a:t>, 2019</a:t>
            </a:r>
          </a:p>
          <a:p>
            <a:r>
              <a:rPr lang="en-US" sz="3200" b="1" u="sng" dirty="0">
                <a:solidFill>
                  <a:srgbClr val="9BDA45"/>
                </a:solidFill>
                <a:effectLst>
                  <a:innerShdw blurRad="63500" dist="50800" dir="13500000">
                    <a:prstClr val="black">
                      <a:alpha val="50000"/>
                    </a:prstClr>
                  </a:innerShdw>
                </a:effectLst>
              </a:rPr>
              <a:t>Packet pickup</a:t>
            </a:r>
            <a:r>
              <a:rPr lang="en-US" sz="3200" b="1" dirty="0">
                <a:solidFill>
                  <a:srgbClr val="9BDA45"/>
                </a:solidFill>
                <a:effectLst>
                  <a:innerShdw blurRad="63500" dist="50800" dir="13500000">
                    <a:prstClr val="black">
                      <a:alpha val="50000"/>
                    </a:prstClr>
                  </a:innerShdw>
                </a:effectLst>
              </a:rPr>
              <a:t>, kayak drop-off, and course preview</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112" y="5934854"/>
            <a:ext cx="842351" cy="5612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2892" y="5588859"/>
            <a:ext cx="1909647" cy="1253206"/>
          </a:xfrm>
          <a:prstGeom prst="rect">
            <a:avLst/>
          </a:prstGeom>
        </p:spPr>
      </p:pic>
      <p:pic>
        <p:nvPicPr>
          <p:cNvPr id="11" name="Picture 10"/>
          <p:cNvPicPr>
            <a:picLocks noChangeAspect="1"/>
          </p:cNvPicPr>
          <p:nvPr/>
        </p:nvPicPr>
        <p:blipFill>
          <a:blip r:embed="rId6"/>
          <a:stretch>
            <a:fillRect/>
          </a:stretch>
        </p:blipFill>
        <p:spPr>
          <a:xfrm>
            <a:off x="8212159" y="5565769"/>
            <a:ext cx="1890733" cy="825136"/>
          </a:xfrm>
          <a:prstGeom prst="rect">
            <a:avLst/>
          </a:prstGeom>
        </p:spPr>
      </p:pic>
      <p:sp>
        <p:nvSpPr>
          <p:cNvPr id="14" name="TextBox 13"/>
          <p:cNvSpPr txBox="1"/>
          <p:nvPr/>
        </p:nvSpPr>
        <p:spPr>
          <a:xfrm>
            <a:off x="629979" y="1508598"/>
            <a:ext cx="1992702" cy="369332"/>
          </a:xfrm>
          <a:prstGeom prst="rect">
            <a:avLst/>
          </a:prstGeom>
          <a:noFill/>
        </p:spPr>
        <p:txBody>
          <a:bodyPr wrap="square" rtlCol="0">
            <a:spAutoFit/>
          </a:bodyPr>
          <a:lstStyle/>
          <a:p>
            <a:r>
              <a:rPr lang="en-US" dirty="0"/>
              <a:t>Proceeds go to :</a:t>
            </a:r>
          </a:p>
        </p:txBody>
      </p:sp>
      <p:pic>
        <p:nvPicPr>
          <p:cNvPr id="4" name="Picture 3" descr="garage fitness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026" y="4441259"/>
            <a:ext cx="772338" cy="1065826"/>
          </a:xfrm>
          <a:prstGeom prst="rect">
            <a:avLst/>
          </a:prstGeom>
        </p:spPr>
      </p:pic>
      <p:pic>
        <p:nvPicPr>
          <p:cNvPr id="8" name="Picture 7" descr="ITS Buffalo Time logo pdf cop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6305" y="4586270"/>
            <a:ext cx="1465076" cy="1207875"/>
          </a:xfrm>
          <a:prstGeom prst="rect">
            <a:avLst/>
          </a:prstGeom>
        </p:spPr>
      </p:pic>
      <p:pic>
        <p:nvPicPr>
          <p:cNvPr id="10" name="Picture 9" descr="logo-ingram-micr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729" y="5794145"/>
            <a:ext cx="3296970" cy="659394"/>
          </a:xfrm>
          <a:prstGeom prst="rect">
            <a:avLst/>
          </a:prstGeom>
        </p:spPr>
      </p:pic>
      <p:pic>
        <p:nvPicPr>
          <p:cNvPr id="20" name="Picture 19" descr="tom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0836" y="4441259"/>
            <a:ext cx="1199576" cy="994243"/>
          </a:xfrm>
          <a:prstGeom prst="rect">
            <a:avLst/>
          </a:prstGeom>
        </p:spPr>
      </p:pic>
      <p:pic>
        <p:nvPicPr>
          <p:cNvPr id="22" name="Picture 21">
            <a:extLst>
              <a:ext uri="{FF2B5EF4-FFF2-40B4-BE49-F238E27FC236}">
                <a16:creationId xmlns:a16="http://schemas.microsoft.com/office/drawing/2014/main" id="{1058D5A3-82D3-A44B-ACBD-825E51E073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91297" y="1162297"/>
            <a:ext cx="1867659" cy="971183"/>
          </a:xfrm>
          <a:prstGeom prst="rect">
            <a:avLst/>
          </a:prstGeom>
        </p:spPr>
      </p:pic>
      <p:pic>
        <p:nvPicPr>
          <p:cNvPr id="23" name="Picture 22">
            <a:extLst>
              <a:ext uri="{FF2B5EF4-FFF2-40B4-BE49-F238E27FC236}">
                <a16:creationId xmlns:a16="http://schemas.microsoft.com/office/drawing/2014/main" id="{A4625D06-7BB7-2F43-9CDB-4BB384594F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6413" y="1251312"/>
            <a:ext cx="2447270" cy="685235"/>
          </a:xfrm>
          <a:prstGeom prst="rect">
            <a:avLst/>
          </a:prstGeom>
        </p:spPr>
      </p:pic>
      <p:pic>
        <p:nvPicPr>
          <p:cNvPr id="16" name="Picture 15">
            <a:extLst>
              <a:ext uri="{FF2B5EF4-FFF2-40B4-BE49-F238E27FC236}">
                <a16:creationId xmlns:a16="http://schemas.microsoft.com/office/drawing/2014/main" id="{452E678D-7877-8E44-B998-2C682A2617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38599" y="4796507"/>
            <a:ext cx="2362200" cy="787400"/>
          </a:xfrm>
          <a:prstGeom prst="rect">
            <a:avLst/>
          </a:prstGeom>
        </p:spPr>
      </p:pic>
      <p:pic>
        <p:nvPicPr>
          <p:cNvPr id="18" name="Picture 17">
            <a:extLst>
              <a:ext uri="{FF2B5EF4-FFF2-40B4-BE49-F238E27FC236}">
                <a16:creationId xmlns:a16="http://schemas.microsoft.com/office/drawing/2014/main" id="{386E2AEA-6FDE-A645-8DA3-E310A41507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1754" y="1191970"/>
            <a:ext cx="1761180" cy="924619"/>
          </a:xfrm>
          <a:prstGeom prst="rect">
            <a:avLst/>
          </a:prstGeom>
          <a:ln w="25400">
            <a:solidFill>
              <a:srgbClr val="FF0000"/>
            </a:solidFill>
          </a:ln>
        </p:spPr>
      </p:pic>
      <p:pic>
        <p:nvPicPr>
          <p:cNvPr id="26" name="Picture 25">
            <a:extLst>
              <a:ext uri="{FF2B5EF4-FFF2-40B4-BE49-F238E27FC236}">
                <a16:creationId xmlns:a16="http://schemas.microsoft.com/office/drawing/2014/main" id="{6DC3252B-CAF7-8C49-B10A-CCEE8B0DF8F9}"/>
              </a:ext>
            </a:extLst>
          </p:cNvPr>
          <p:cNvPicPr>
            <a:picLocks noChangeAspect="1"/>
          </p:cNvPicPr>
          <p:nvPr/>
        </p:nvPicPr>
        <p:blipFill>
          <a:blip r:embed="rId15"/>
          <a:stretch>
            <a:fillRect/>
          </a:stretch>
        </p:blipFill>
        <p:spPr>
          <a:xfrm>
            <a:off x="5651579" y="4710670"/>
            <a:ext cx="2209800" cy="914400"/>
          </a:xfrm>
          <a:prstGeom prst="rect">
            <a:avLst/>
          </a:prstGeom>
        </p:spPr>
      </p:pic>
      <p:pic>
        <p:nvPicPr>
          <p:cNvPr id="27" name="Picture 26">
            <a:extLst>
              <a:ext uri="{FF2B5EF4-FFF2-40B4-BE49-F238E27FC236}">
                <a16:creationId xmlns:a16="http://schemas.microsoft.com/office/drawing/2014/main" id="{F48BB333-46AD-704E-9AE3-4BCF07314C03}"/>
              </a:ext>
            </a:extLst>
          </p:cNvPr>
          <p:cNvPicPr>
            <a:picLocks noChangeAspect="1"/>
          </p:cNvPicPr>
          <p:nvPr/>
        </p:nvPicPr>
        <p:blipFill>
          <a:blip r:embed="rId16"/>
          <a:stretch>
            <a:fillRect/>
          </a:stretch>
        </p:blipFill>
        <p:spPr>
          <a:xfrm>
            <a:off x="5468500" y="5892375"/>
            <a:ext cx="2578100" cy="787400"/>
          </a:xfrm>
          <a:prstGeom prst="rect">
            <a:avLst/>
          </a:prstGeom>
        </p:spPr>
      </p:pic>
      <p:pic>
        <p:nvPicPr>
          <p:cNvPr id="28" name="Picture 27">
            <a:extLst>
              <a:ext uri="{FF2B5EF4-FFF2-40B4-BE49-F238E27FC236}">
                <a16:creationId xmlns:a16="http://schemas.microsoft.com/office/drawing/2014/main" id="{06C12DB1-2906-7349-BBE7-1EC4BDA7CA08}"/>
              </a:ext>
            </a:extLst>
          </p:cNvPr>
          <p:cNvPicPr>
            <a:picLocks noChangeAspect="1"/>
          </p:cNvPicPr>
          <p:nvPr/>
        </p:nvPicPr>
        <p:blipFill>
          <a:blip r:embed="rId17"/>
          <a:stretch>
            <a:fillRect/>
          </a:stretch>
        </p:blipFill>
        <p:spPr>
          <a:xfrm>
            <a:off x="8317594" y="4329679"/>
            <a:ext cx="1327150" cy="1123950"/>
          </a:xfrm>
          <a:prstGeom prst="rect">
            <a:avLst/>
          </a:prstGeom>
        </p:spPr>
      </p:pic>
    </p:spTree>
    <p:extLst>
      <p:ext uri="{BB962C8B-B14F-4D97-AF65-F5344CB8AC3E}">
        <p14:creationId xmlns:p14="http://schemas.microsoft.com/office/powerpoint/2010/main" val="32673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cstate="print">
            <a:extLst>
              <a:ext uri="{28A0092B-C50C-407E-A947-70E740481C1C}">
                <a14:useLocalDpi xmlns:a14="http://schemas.microsoft.com/office/drawing/2010/main" val="0"/>
              </a:ext>
            </a:extLst>
          </a:blip>
          <a:srcRect l="-844" t="22293" r="-1035" b="32544"/>
          <a:stretch/>
        </p:blipFill>
        <p:spPr>
          <a:xfrm>
            <a:off x="-126610" y="-1"/>
            <a:ext cx="12463976" cy="21945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35" y="228167"/>
            <a:ext cx="3037079" cy="1738223"/>
          </a:xfrm>
          <a:prstGeom prst="rect">
            <a:avLst/>
          </a:prstGeom>
        </p:spPr>
      </p:pic>
      <p:sp>
        <p:nvSpPr>
          <p:cNvPr id="7" name="TextBox 6"/>
          <p:cNvSpPr txBox="1"/>
          <p:nvPr/>
        </p:nvSpPr>
        <p:spPr>
          <a:xfrm>
            <a:off x="676933" y="2413165"/>
            <a:ext cx="10856890" cy="3046988"/>
          </a:xfrm>
          <a:prstGeom prst="rect">
            <a:avLst/>
          </a:prstGeom>
          <a:noFill/>
        </p:spPr>
        <p:txBody>
          <a:bodyPr wrap="square" rtlCol="0">
            <a:spAutoFit/>
          </a:bodyPr>
          <a:lstStyle/>
          <a:p>
            <a:pPr algn="ctr"/>
            <a:r>
              <a:rPr lang="en-US" sz="1600" dirty="0">
                <a:solidFill>
                  <a:srgbClr val="D8EBE3"/>
                </a:solidFill>
              </a:rPr>
              <a:t>On Sunday, July 28th, 2019 we look forward to seeing you at Silo City.  Start times will vary depending on your skill level, team and watercraft.    Be sure to remember your race numbers as they will be your ticket to the event.  Start times will be emailed on Monday, July 22</a:t>
            </a:r>
            <a:r>
              <a:rPr lang="en-US" sz="1600" baseline="30000" dirty="0">
                <a:solidFill>
                  <a:srgbClr val="D8EBE3"/>
                </a:solidFill>
              </a:rPr>
              <a:t>nd</a:t>
            </a:r>
            <a:r>
              <a:rPr lang="en-US" sz="1600" dirty="0">
                <a:solidFill>
                  <a:srgbClr val="D8EBE3"/>
                </a:solidFill>
              </a:rPr>
              <a:t> and will range from 7AM-11PM.  Participants will be going out in waves of 30 – 35 racers.  The first leg of the event is the paddle were you will start by being helped into your vessel and lined up for a whistle start.  Please be sure to wear your </a:t>
            </a:r>
            <a:r>
              <a:rPr lang="en-US" sz="1600" u="sng" dirty="0">
                <a:solidFill>
                  <a:srgbClr val="D8EBE3"/>
                </a:solidFill>
              </a:rPr>
              <a:t>PFD</a:t>
            </a:r>
            <a:r>
              <a:rPr lang="en-US" sz="1600" dirty="0">
                <a:solidFill>
                  <a:srgbClr val="D8EBE3"/>
                </a:solidFill>
              </a:rPr>
              <a:t> or you will not be able to participate.  Once you finish the paddle you will have to portage your vessel and transition to where your bike will be waiting (your bib number must match your bike to leave the area and </a:t>
            </a:r>
            <a:r>
              <a:rPr lang="en-US" sz="1600" u="sng" dirty="0">
                <a:solidFill>
                  <a:srgbClr val="D8EBE3"/>
                </a:solidFill>
              </a:rPr>
              <a:t>helmets are required</a:t>
            </a:r>
            <a:r>
              <a:rPr lang="en-US" sz="1600" dirty="0">
                <a:solidFill>
                  <a:srgbClr val="D8EBE3"/>
                </a:solidFill>
              </a:rPr>
              <a:t>) you will then leave Silo City for the 17 mile ride around the outer harbor and South Park.  You will then return to the same transition area where you will drop off your bike and complete the run around the Silo City property.  Water, and bananas will be provided throughout Silo City property.  Please come prepared with a water bottle on your bike as there is only 1 water station throughout the bike portion of the race.  </a:t>
            </a:r>
            <a:r>
              <a:rPr lang="en-US" sz="1600" dirty="0">
                <a:solidFill>
                  <a:srgbClr val="FF0000"/>
                </a:solidFill>
              </a:rPr>
              <a:t>After completing the run you can stay and enjoy and after party at Duende at Silo City</a:t>
            </a:r>
            <a:r>
              <a:rPr lang="en-US" sz="1600" dirty="0">
                <a:solidFill>
                  <a:srgbClr val="D8EBE3"/>
                </a:solidFill>
              </a:rPr>
              <a:t>. Also, the public is encouraged to join us for the event so please bring your friends and family.  </a:t>
            </a:r>
          </a:p>
        </p:txBody>
      </p:sp>
      <p:sp>
        <p:nvSpPr>
          <p:cNvPr id="2" name="TextBox 1"/>
          <p:cNvSpPr txBox="1"/>
          <p:nvPr/>
        </p:nvSpPr>
        <p:spPr>
          <a:xfrm>
            <a:off x="676933" y="171500"/>
            <a:ext cx="10856890" cy="1077218"/>
          </a:xfrm>
          <a:prstGeom prst="rect">
            <a:avLst/>
          </a:prstGeom>
          <a:noFill/>
          <a:effectLst>
            <a:outerShdw blurRad="50800" dist="50800" dir="5400000" sx="118000" sy="118000" algn="ctr" rotWithShape="0">
              <a:schemeClr val="bg1"/>
            </a:outerShdw>
          </a:effectLst>
        </p:spPr>
        <p:txBody>
          <a:bodyPr wrap="square" rtlCol="0">
            <a:spAutoFit/>
          </a:bodyPr>
          <a:lstStyle/>
          <a:p>
            <a:r>
              <a:rPr lang="en-US" sz="3200" b="1" dirty="0">
                <a:solidFill>
                  <a:srgbClr val="9BDA45"/>
                </a:solidFill>
                <a:effectLst>
                  <a:innerShdw blurRad="63500" dist="50800" dir="13500000">
                    <a:prstClr val="black">
                      <a:alpha val="50000"/>
                    </a:prstClr>
                  </a:innerShdw>
                </a:effectLst>
              </a:rPr>
              <a:t>July 28th, 2019</a:t>
            </a:r>
          </a:p>
          <a:p>
            <a:r>
              <a:rPr lang="en-US" sz="3200" b="1" dirty="0">
                <a:solidFill>
                  <a:srgbClr val="9BDA45"/>
                </a:solidFill>
                <a:effectLst>
                  <a:innerShdw blurRad="63500" dist="50800" dir="13500000">
                    <a:prstClr val="black">
                      <a:alpha val="50000"/>
                    </a:prstClr>
                  </a:innerShdw>
                </a:effectLst>
              </a:rPr>
              <a:t>Race day instructions</a:t>
            </a:r>
          </a:p>
        </p:txBody>
      </p:sp>
      <p:pic>
        <p:nvPicPr>
          <p:cNvPr id="11" name="Picture 10">
            <a:extLst>
              <a:ext uri="{FF2B5EF4-FFF2-40B4-BE49-F238E27FC236}">
                <a16:creationId xmlns:a16="http://schemas.microsoft.com/office/drawing/2014/main" id="{F3778212-CAE6-AD48-AAA1-957BFA367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33" y="5460153"/>
            <a:ext cx="2108569" cy="1096456"/>
          </a:xfrm>
          <a:prstGeom prst="rect">
            <a:avLst/>
          </a:prstGeom>
        </p:spPr>
      </p:pic>
      <p:pic>
        <p:nvPicPr>
          <p:cNvPr id="13" name="Picture 12">
            <a:extLst>
              <a:ext uri="{FF2B5EF4-FFF2-40B4-BE49-F238E27FC236}">
                <a16:creationId xmlns:a16="http://schemas.microsoft.com/office/drawing/2014/main" id="{E81CA732-FE9D-6149-B7D4-55B5656EB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212" y="5595717"/>
            <a:ext cx="2393611" cy="670211"/>
          </a:xfrm>
          <a:prstGeom prst="rect">
            <a:avLst/>
          </a:prstGeom>
        </p:spPr>
      </p:pic>
      <p:pic>
        <p:nvPicPr>
          <p:cNvPr id="12" name="Picture 11">
            <a:extLst>
              <a:ext uri="{FF2B5EF4-FFF2-40B4-BE49-F238E27FC236}">
                <a16:creationId xmlns:a16="http://schemas.microsoft.com/office/drawing/2014/main" id="{F355A0C1-1F01-B647-B2F4-EA0CAB8CD52E}"/>
              </a:ext>
            </a:extLst>
          </p:cNvPr>
          <p:cNvPicPr>
            <a:picLocks noChangeAspect="1"/>
          </p:cNvPicPr>
          <p:nvPr/>
        </p:nvPicPr>
        <p:blipFill>
          <a:blip r:embed="rId6"/>
          <a:stretch>
            <a:fillRect/>
          </a:stretch>
        </p:blipFill>
        <p:spPr>
          <a:xfrm>
            <a:off x="5106431" y="5539762"/>
            <a:ext cx="2209800" cy="914400"/>
          </a:xfrm>
          <a:prstGeom prst="rect">
            <a:avLst/>
          </a:prstGeom>
        </p:spPr>
      </p:pic>
    </p:spTree>
    <p:extLst>
      <p:ext uri="{BB962C8B-B14F-4D97-AF65-F5344CB8AC3E}">
        <p14:creationId xmlns:p14="http://schemas.microsoft.com/office/powerpoint/2010/main" val="192299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Beginner Paddle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827" y="1716560"/>
            <a:ext cx="7039149" cy="4615950"/>
          </a:xfrm>
        </p:spPr>
      </p:pic>
    </p:spTree>
    <p:extLst>
      <p:ext uri="{BB962C8B-B14F-4D97-AF65-F5344CB8AC3E}">
        <p14:creationId xmlns:p14="http://schemas.microsoft.com/office/powerpoint/2010/main" val="102225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Paddle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108" y="1935921"/>
            <a:ext cx="7107351" cy="3915487"/>
          </a:xfrm>
        </p:spPr>
      </p:pic>
    </p:spTree>
    <p:extLst>
      <p:ext uri="{BB962C8B-B14F-4D97-AF65-F5344CB8AC3E}">
        <p14:creationId xmlns:p14="http://schemas.microsoft.com/office/powerpoint/2010/main" val="280862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43" y="123568"/>
            <a:ext cx="10353761" cy="1326321"/>
          </a:xfrm>
        </p:spPr>
        <p:txBody>
          <a:bodyPr/>
          <a:lstStyle/>
          <a:p>
            <a:r>
              <a:rPr lang="en-US" dirty="0"/>
              <a:t>Bike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382" y="1194516"/>
            <a:ext cx="9292281" cy="5156857"/>
          </a:xfrm>
        </p:spPr>
      </p:pic>
    </p:spTree>
    <p:extLst>
      <p:ext uri="{BB962C8B-B14F-4D97-AF65-F5344CB8AC3E}">
        <p14:creationId xmlns:p14="http://schemas.microsoft.com/office/powerpoint/2010/main" val="169083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54" y="201107"/>
            <a:ext cx="10353761" cy="1326321"/>
          </a:xfrm>
        </p:spPr>
        <p:txBody>
          <a:bodyPr/>
          <a:lstStyle/>
          <a:p>
            <a:r>
              <a:rPr lang="en-US" dirty="0"/>
              <a:t>Run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212" y="1321482"/>
            <a:ext cx="7604643" cy="4905804"/>
          </a:xfrm>
        </p:spPr>
      </p:pic>
    </p:spTree>
    <p:extLst>
      <p:ext uri="{BB962C8B-B14F-4D97-AF65-F5344CB8AC3E}">
        <p14:creationId xmlns:p14="http://schemas.microsoft.com/office/powerpoint/2010/main" val="344035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silo city, spectator areas, restrooms and festivities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251" y="1935921"/>
            <a:ext cx="7126848" cy="4597576"/>
          </a:xfrm>
        </p:spPr>
      </p:pic>
    </p:spTree>
    <p:extLst>
      <p:ext uri="{BB962C8B-B14F-4D97-AF65-F5344CB8AC3E}">
        <p14:creationId xmlns:p14="http://schemas.microsoft.com/office/powerpoint/2010/main" val="345329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cstate="print">
            <a:extLst>
              <a:ext uri="{28A0092B-C50C-407E-A947-70E740481C1C}">
                <a14:useLocalDpi xmlns:a14="http://schemas.microsoft.com/office/drawing/2010/main" val="0"/>
              </a:ext>
            </a:extLst>
          </a:blip>
          <a:srcRect l="-844" t="22293" r="-1035" b="32544"/>
          <a:stretch/>
        </p:blipFill>
        <p:spPr>
          <a:xfrm>
            <a:off x="-126610" y="-42565"/>
            <a:ext cx="12463976" cy="21945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924" y="1290102"/>
            <a:ext cx="1109701" cy="635119"/>
          </a:xfrm>
          <a:prstGeom prst="rect">
            <a:avLst/>
          </a:prstGeom>
        </p:spPr>
      </p:pic>
      <p:sp>
        <p:nvSpPr>
          <p:cNvPr id="7" name="TextBox 6"/>
          <p:cNvSpPr txBox="1"/>
          <p:nvPr/>
        </p:nvSpPr>
        <p:spPr>
          <a:xfrm>
            <a:off x="5689972" y="2756218"/>
            <a:ext cx="6243306" cy="1631216"/>
          </a:xfrm>
          <a:prstGeom prst="rect">
            <a:avLst/>
          </a:prstGeom>
          <a:noFill/>
        </p:spPr>
        <p:txBody>
          <a:bodyPr wrap="square" rtlCol="0">
            <a:spAutoFit/>
          </a:bodyPr>
          <a:lstStyle/>
          <a:p>
            <a:r>
              <a:rPr lang="en-US" sz="2000" dirty="0"/>
              <a:t>We appreciate that you’ve decided to join us for the first event of this kind - Buffalo Paddle-Bike-Run.  Please call or email if you have any further questions.</a:t>
            </a:r>
          </a:p>
          <a:p>
            <a:endParaRPr lang="en-US" sz="2000" dirty="0">
              <a:solidFill>
                <a:srgbClr val="D8EBE3"/>
              </a:solidFill>
            </a:endParaRPr>
          </a:p>
        </p:txBody>
      </p:sp>
      <p:sp>
        <p:nvSpPr>
          <p:cNvPr id="2" name="TextBox 1"/>
          <p:cNvSpPr txBox="1"/>
          <p:nvPr/>
        </p:nvSpPr>
        <p:spPr>
          <a:xfrm>
            <a:off x="6828279" y="271888"/>
            <a:ext cx="3966693" cy="1015663"/>
          </a:xfrm>
          <a:prstGeom prst="rect">
            <a:avLst/>
          </a:prstGeom>
          <a:noFill/>
          <a:effectLst>
            <a:outerShdw blurRad="50800" dist="50800" dir="5400000" sx="118000" sy="118000" algn="ctr" rotWithShape="0">
              <a:schemeClr val="bg1"/>
            </a:outerShdw>
          </a:effectLst>
        </p:spPr>
        <p:txBody>
          <a:bodyPr wrap="square" rtlCol="0">
            <a:spAutoFit/>
          </a:bodyPr>
          <a:lstStyle/>
          <a:p>
            <a:r>
              <a:rPr lang="en-US" sz="6000" dirty="0">
                <a:solidFill>
                  <a:srgbClr val="9BDA45"/>
                </a:solidFill>
                <a:effectLst>
                  <a:innerShdw blurRad="63500" dist="50800" dir="13500000">
                    <a:prstClr val="black">
                      <a:alpha val="50000"/>
                    </a:prstClr>
                  </a:innerShdw>
                </a:effectLst>
              </a:rPr>
              <a:t>Contact</a:t>
            </a:r>
          </a:p>
        </p:txBody>
      </p:sp>
      <p:sp>
        <p:nvSpPr>
          <p:cNvPr id="4" name="TextBox 3"/>
          <p:cNvSpPr txBox="1"/>
          <p:nvPr/>
        </p:nvSpPr>
        <p:spPr>
          <a:xfrm>
            <a:off x="416724" y="2756218"/>
            <a:ext cx="5005136" cy="2246769"/>
          </a:xfrm>
          <a:prstGeom prst="rect">
            <a:avLst/>
          </a:prstGeom>
          <a:noFill/>
        </p:spPr>
        <p:txBody>
          <a:bodyPr wrap="square" rtlCol="0">
            <a:spAutoFit/>
          </a:bodyPr>
          <a:lstStyle/>
          <a:p>
            <a:r>
              <a:rPr lang="en-US" sz="2000" b="1" dirty="0"/>
              <a:t>Nancy </a:t>
            </a:r>
            <a:r>
              <a:rPr lang="en-US" sz="2000" b="1" dirty="0" err="1"/>
              <a:t>Maisano</a:t>
            </a:r>
            <a:endParaRPr lang="en-US" sz="2000" b="1" dirty="0"/>
          </a:p>
          <a:p>
            <a:r>
              <a:rPr lang="en-US" sz="2000" b="1" dirty="0"/>
              <a:t>Lisa Donovan</a:t>
            </a:r>
          </a:p>
          <a:p>
            <a:r>
              <a:rPr lang="en-US" sz="2000" dirty="0">
                <a:solidFill>
                  <a:srgbClr val="D8EBE3"/>
                </a:solidFill>
              </a:rPr>
              <a:t>Race Director’s</a:t>
            </a:r>
          </a:p>
          <a:p>
            <a:r>
              <a:rPr lang="en-US" sz="2000" dirty="0">
                <a:solidFill>
                  <a:srgbClr val="D8EBE3"/>
                </a:solidFill>
              </a:rPr>
              <a:t>Buffalo Paddle-Bike-Run</a:t>
            </a:r>
          </a:p>
          <a:p>
            <a:r>
              <a:rPr lang="en-US" sz="2000" dirty="0">
                <a:solidFill>
                  <a:srgbClr val="D8EBE3"/>
                </a:solidFill>
              </a:rPr>
              <a:t>716-998-0949</a:t>
            </a:r>
          </a:p>
          <a:p>
            <a:r>
              <a:rPr lang="en-US" sz="2000" dirty="0">
                <a:solidFill>
                  <a:srgbClr val="D8EBE3"/>
                </a:solidFill>
              </a:rPr>
              <a:t>716-803-2302</a:t>
            </a:r>
          </a:p>
          <a:p>
            <a:r>
              <a:rPr lang="en-US" sz="2000" dirty="0" err="1">
                <a:solidFill>
                  <a:srgbClr val="095C90"/>
                </a:solidFill>
              </a:rPr>
              <a:t>nancy@buffalopaddlebikerun.com</a:t>
            </a:r>
            <a:endParaRPr lang="en-US" sz="2000" dirty="0">
              <a:solidFill>
                <a:srgbClr val="095C90"/>
              </a:solidFill>
            </a:endParaRPr>
          </a:p>
        </p:txBody>
      </p:sp>
      <p:sp>
        <p:nvSpPr>
          <p:cNvPr id="5" name="TextBox 4"/>
          <p:cNvSpPr txBox="1"/>
          <p:nvPr/>
        </p:nvSpPr>
        <p:spPr>
          <a:xfrm>
            <a:off x="1636295" y="5618540"/>
            <a:ext cx="8390021" cy="830997"/>
          </a:xfrm>
          <a:prstGeom prst="rect">
            <a:avLst/>
          </a:prstGeom>
          <a:noFill/>
        </p:spPr>
        <p:txBody>
          <a:bodyPr wrap="square" rtlCol="0">
            <a:spAutoFit/>
          </a:bodyPr>
          <a:lstStyle/>
          <a:p>
            <a:pPr algn="ctr"/>
            <a:r>
              <a:rPr lang="en-US" sz="2400" dirty="0">
                <a:solidFill>
                  <a:srgbClr val="D8EBE3"/>
                </a:solidFill>
              </a:rPr>
              <a:t> </a:t>
            </a:r>
          </a:p>
          <a:p>
            <a:pPr algn="ctr"/>
            <a:r>
              <a:rPr lang="en-US" sz="2400" dirty="0">
                <a:solidFill>
                  <a:srgbClr val="7D4AA7"/>
                </a:solidFill>
              </a:rPr>
              <a:t>http://www.bflopaddlebikerun.com</a:t>
            </a:r>
          </a:p>
        </p:txBody>
      </p:sp>
    </p:spTree>
    <p:extLst>
      <p:ext uri="{BB962C8B-B14F-4D97-AF65-F5344CB8AC3E}">
        <p14:creationId xmlns:p14="http://schemas.microsoft.com/office/powerpoint/2010/main" val="2162825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11932</TotalTime>
  <Words>564</Words>
  <Application>Microsoft Macintosh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Rockwell</vt:lpstr>
      <vt:lpstr>Damask</vt:lpstr>
      <vt:lpstr>PowerPoint Presentation</vt:lpstr>
      <vt:lpstr>PowerPoint Presentation</vt:lpstr>
      <vt:lpstr>PowerPoint Presentation</vt:lpstr>
      <vt:lpstr>Beginner Paddle map</vt:lpstr>
      <vt:lpstr>Advanced Paddle map</vt:lpstr>
      <vt:lpstr>Bike map</vt:lpstr>
      <vt:lpstr>Run map</vt:lpstr>
      <vt:lpstr>Map of silo city, spectator areas, restrooms and festivities</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Dahl</dc:creator>
  <cp:lastModifiedBy>Microsoft Office User</cp:lastModifiedBy>
  <cp:revision>58</cp:revision>
  <cp:lastPrinted>2015-01-23T18:57:18Z</cp:lastPrinted>
  <dcterms:created xsi:type="dcterms:W3CDTF">2015-01-22T22:25:51Z</dcterms:created>
  <dcterms:modified xsi:type="dcterms:W3CDTF">2019-07-20T16:33:17Z</dcterms:modified>
</cp:coreProperties>
</file>