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256" r:id="rId2"/>
    <p:sldId id="278" r:id="rId3"/>
    <p:sldId id="277" r:id="rId4"/>
    <p:sldId id="258" r:id="rId5"/>
    <p:sldId id="279" r:id="rId6"/>
    <p:sldId id="280" r:id="rId7"/>
    <p:sldId id="259" r:id="rId8"/>
    <p:sldId id="274" r:id="rId9"/>
    <p:sldId id="262" r:id="rId10"/>
    <p:sldId id="263" r:id="rId11"/>
    <p:sldId id="265" r:id="rId12"/>
    <p:sldId id="275" r:id="rId13"/>
    <p:sldId id="264" r:id="rId14"/>
    <p:sldId id="267" r:id="rId15"/>
    <p:sldId id="266" r:id="rId16"/>
    <p:sldId id="270" r:id="rId17"/>
    <p:sldId id="271" r:id="rId18"/>
    <p:sldId id="276" r:id="rId19"/>
    <p:sldId id="257" r:id="rId20"/>
    <p:sldId id="260" r:id="rId21"/>
    <p:sldId id="261" r:id="rId22"/>
    <p:sldId id="272" r:id="rId23"/>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31" autoAdjust="0"/>
  </p:normalViewPr>
  <p:slideViewPr>
    <p:cSldViewPr>
      <p:cViewPr varScale="1">
        <p:scale>
          <a:sx n="89" d="100"/>
          <a:sy n="89" d="100"/>
        </p:scale>
        <p:origin x="-223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6" y="-96"/>
      </p:cViewPr>
      <p:guideLst>
        <p:guide orient="horz" pos="29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B7F781E5-AE3D-4B01-882A-AE5078B3E403}" type="datetimeFigureOut">
              <a:rPr lang="en-CA" smtClean="0"/>
              <a:t>2017-04-20</a:t>
            </a:fld>
            <a:endParaRPr lang="en-CA"/>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BDD7F33A-B28F-4286-9CCC-FDEE010961FD}" type="slidenum">
              <a:rPr lang="en-CA" smtClean="0"/>
              <a:t>‹#›</a:t>
            </a:fld>
            <a:endParaRPr lang="en-CA"/>
          </a:p>
        </p:txBody>
      </p:sp>
    </p:spTree>
    <p:extLst>
      <p:ext uri="{BB962C8B-B14F-4D97-AF65-F5344CB8AC3E}">
        <p14:creationId xmlns:p14="http://schemas.microsoft.com/office/powerpoint/2010/main" val="3501418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ECD1C60E-D38B-47D7-BB72-379E3403ED50}" type="datetimeFigureOut">
              <a:rPr lang="en-CA" smtClean="0"/>
              <a:t>2017-04-20</a:t>
            </a:fld>
            <a:endParaRPr lang="en-CA"/>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E166C7F2-742E-4199-B30B-26F90B4E1BC9}" type="slidenum">
              <a:rPr lang="en-CA" smtClean="0"/>
              <a:t>‹#›</a:t>
            </a:fld>
            <a:endParaRPr lang="en-CA"/>
          </a:p>
        </p:txBody>
      </p:sp>
    </p:spTree>
    <p:extLst>
      <p:ext uri="{BB962C8B-B14F-4D97-AF65-F5344CB8AC3E}">
        <p14:creationId xmlns:p14="http://schemas.microsoft.com/office/powerpoint/2010/main" val="336280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Hello everyone, thank you for joining us for this presentation.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Today, I will be presenting about the topic of </a:t>
            </a:r>
            <a:r>
              <a:rPr lang="en-CA" sz="1200" b="1" kern="1200" dirty="0" smtClean="0">
                <a:solidFill>
                  <a:schemeClr val="tx1"/>
                </a:solidFill>
                <a:effectLst/>
                <a:latin typeface="+mn-lt"/>
                <a:ea typeface="+mn-ea"/>
                <a:cs typeface="+mn-cs"/>
              </a:rPr>
              <a:t>Self-Responsibility</a:t>
            </a:r>
            <a:r>
              <a:rPr lang="en-CA" sz="1200" kern="1200" dirty="0" smtClean="0">
                <a:solidFill>
                  <a:schemeClr val="tx1"/>
                </a:solidFill>
                <a:effectLst/>
                <a:latin typeface="+mn-lt"/>
                <a:ea typeface="+mn-ea"/>
                <a:cs typeface="+mn-cs"/>
              </a:rPr>
              <a:t> which is a core topic in the Spiritual Teaching as presented by Billy Meier.</a:t>
            </a:r>
          </a:p>
        </p:txBody>
      </p:sp>
      <p:sp>
        <p:nvSpPr>
          <p:cNvPr id="4" name="Slide Number Placeholder 3"/>
          <p:cNvSpPr>
            <a:spLocks noGrp="1"/>
          </p:cNvSpPr>
          <p:nvPr>
            <p:ph type="sldNum" sz="quarter" idx="10"/>
          </p:nvPr>
        </p:nvSpPr>
        <p:spPr/>
        <p:txBody>
          <a:bodyPr/>
          <a:lstStyle/>
          <a:p>
            <a:fld id="{E166C7F2-742E-4199-B30B-26F90B4E1BC9}" type="slidenum">
              <a:rPr lang="en-CA" smtClean="0"/>
              <a:t>1</a:t>
            </a:fld>
            <a:endParaRPr lang="en-CA"/>
          </a:p>
        </p:txBody>
      </p:sp>
    </p:spTree>
    <p:extLst>
      <p:ext uri="{BB962C8B-B14F-4D97-AF65-F5344CB8AC3E}">
        <p14:creationId xmlns:p14="http://schemas.microsoft.com/office/powerpoint/2010/main" val="3100598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66C7F2-742E-4199-B30B-26F90B4E1BC9}" type="slidenum">
              <a:rPr lang="en-CA" smtClean="0"/>
              <a:t>10</a:t>
            </a:fld>
            <a:endParaRPr lang="en-CA"/>
          </a:p>
        </p:txBody>
      </p:sp>
    </p:spTree>
    <p:extLst>
      <p:ext uri="{BB962C8B-B14F-4D97-AF65-F5344CB8AC3E}">
        <p14:creationId xmlns:p14="http://schemas.microsoft.com/office/powerpoint/2010/main" val="114197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By perceiving the self-responsibility</a:t>
            </a:r>
            <a:r>
              <a:rPr lang="en-CA" baseline="0" dirty="0" smtClean="0"/>
              <a:t> in terms of stopping the causes which created the negative effects, the negative effects no longer come into play. Thus, by controlling his or her thoughts, and forming them in a neutral positive manner, the negative effects are no longer there.</a:t>
            </a:r>
          </a:p>
          <a:p>
            <a:endParaRPr lang="en-CA" baseline="0" dirty="0" smtClean="0"/>
          </a:p>
          <a:p>
            <a:r>
              <a:rPr lang="en-CA" baseline="0" dirty="0" smtClean="0"/>
              <a:t>And in fact, by controlling one’s own thinking, one automatically becomes self-responsible because this person has recognised that he or she is responsible (or the cause of) effects that comes about through the thoughts he or she cherishes.</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11</a:t>
            </a:fld>
            <a:endParaRPr lang="en-CA"/>
          </a:p>
        </p:txBody>
      </p:sp>
    </p:spTree>
    <p:extLst>
      <p:ext uri="{BB962C8B-B14F-4D97-AF65-F5344CB8AC3E}">
        <p14:creationId xmlns:p14="http://schemas.microsoft.com/office/powerpoint/2010/main" val="238103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in</a:t>
            </a:r>
            <a:r>
              <a:rPr lang="en-CA" baseline="0" dirty="0" smtClean="0"/>
              <a:t> this next scenario, although this person has learned to control his or her thoughts, they nevertheless seemingly are dragged into unwanted patterns of thoughts.</a:t>
            </a:r>
          </a:p>
          <a:p>
            <a:endParaRPr lang="en-CA" baseline="0" dirty="0" smtClean="0"/>
          </a:p>
          <a:p>
            <a:r>
              <a:rPr lang="en-CA" baseline="0" dirty="0" smtClean="0"/>
              <a:t>Especially in cities, crowds of people, or group situations, if one is sensitive enough or is monitoring his or her own thoughts, they would quickly realise that </a:t>
            </a:r>
            <a:r>
              <a:rPr lang="en-CA" baseline="0" dirty="0" smtClean="0"/>
              <a:t>their thoughts </a:t>
            </a:r>
            <a:r>
              <a:rPr lang="en-CA" baseline="0" dirty="0" smtClean="0"/>
              <a:t>are influenced by the people around </a:t>
            </a:r>
            <a:r>
              <a:rPr lang="en-CA" baseline="0" dirty="0" smtClean="0"/>
              <a:t>them, </a:t>
            </a:r>
            <a:r>
              <a:rPr lang="en-CA" baseline="0" dirty="0" smtClean="0"/>
              <a:t>for the good or for the bad.</a:t>
            </a:r>
          </a:p>
          <a:p>
            <a:endParaRPr lang="en-CA" baseline="0" dirty="0" smtClean="0"/>
          </a:p>
          <a:p>
            <a:r>
              <a:rPr lang="en-CA" baseline="0" dirty="0" smtClean="0"/>
              <a:t>So how does the self-responsibility come into play here? Even though this person is not the direct source of his or her thoughts which are co-created by external influences, is this person still responsible for the out-coming effects of his or her influenced thoughts?</a:t>
            </a:r>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12</a:t>
            </a:fld>
            <a:endParaRPr lang="en-CA"/>
          </a:p>
        </p:txBody>
      </p:sp>
    </p:spTree>
    <p:extLst>
      <p:ext uri="{BB962C8B-B14F-4D97-AF65-F5344CB8AC3E}">
        <p14:creationId xmlns:p14="http://schemas.microsoft.com/office/powerpoint/2010/main" val="343407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in this</a:t>
            </a:r>
            <a:r>
              <a:rPr lang="en-CA" baseline="0" dirty="0" smtClean="0"/>
              <a:t> slide, it depicts a person who as a result of being influenced by a third party, creates thoughts that then effect others who become unhappy and then re-send the thoughts back to him or her.</a:t>
            </a:r>
          </a:p>
          <a:p>
            <a:endParaRPr lang="en-CA" baseline="0" dirty="0" smtClean="0"/>
          </a:p>
          <a:p>
            <a:r>
              <a:rPr lang="en-CA" baseline="0" dirty="0" smtClean="0"/>
              <a:t>If this person is trying to learn his or self-responsibility, and control his or her thoughts, how does self-responsibility play in this scenario?</a:t>
            </a:r>
          </a:p>
          <a:p>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13</a:t>
            </a:fld>
            <a:endParaRPr lang="en-CA"/>
          </a:p>
        </p:txBody>
      </p:sp>
    </p:spTree>
    <p:extLst>
      <p:ext uri="{BB962C8B-B14F-4D97-AF65-F5344CB8AC3E}">
        <p14:creationId xmlns:p14="http://schemas.microsoft.com/office/powerpoint/2010/main" val="1965971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According to the Spiritual</a:t>
            </a:r>
            <a:r>
              <a:rPr lang="en-CA" baseline="0" dirty="0" smtClean="0"/>
              <a:t> Teaching, this person is in fact still responsible for the thoughts that he or she creates even though they were influenced by external sources.   … read above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So in effect, by doing nothing against the negative external influence, is itself a cause of the person furthering the negative influence and generating negative thoughts towards others. So this teaches us that in order to be fully self-responsible, we not only have to care for the thoughts we create within ourselves but we have to learn to differentiate between negative and positive, external influences that may influence us.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E166C7F2-742E-4199-B30B-26F90B4E1BC9}" type="slidenum">
              <a:rPr lang="en-CA" smtClean="0"/>
              <a:t>14</a:t>
            </a:fld>
            <a:endParaRPr lang="en-CA"/>
          </a:p>
        </p:txBody>
      </p:sp>
    </p:spTree>
    <p:extLst>
      <p:ext uri="{BB962C8B-B14F-4D97-AF65-F5344CB8AC3E}">
        <p14:creationId xmlns:p14="http://schemas.microsoft.com/office/powerpoint/2010/main" val="227290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in this next scenario, this person learns that he or</a:t>
            </a:r>
            <a:r>
              <a:rPr lang="en-CA" baseline="0" dirty="0" smtClean="0"/>
              <a:t> she is being influenced by external sources and thinking or acting in a way he or she may not want.</a:t>
            </a:r>
          </a:p>
          <a:p>
            <a:endParaRPr lang="en-CA" baseline="0" dirty="0" smtClean="0"/>
          </a:p>
          <a:p>
            <a:r>
              <a:rPr lang="en-CA" baseline="0" dirty="0" smtClean="0"/>
              <a:t>Thus this person learns that by going into seclusion, it is possible to stop the negative influences on him or her since the negative influence has a certain range of effect, that is the thoughts of each human being has a certain radius of effect that gets weaker and weaker the further the distance.</a:t>
            </a:r>
          </a:p>
          <a:p>
            <a:endParaRPr lang="en-CA" baseline="0" dirty="0" smtClean="0"/>
          </a:p>
          <a:p>
            <a:r>
              <a:rPr lang="en-CA" baseline="0" dirty="0" smtClean="0"/>
              <a:t>So essentially this person freed himself or herself from the negative influences of others.</a:t>
            </a:r>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15</a:t>
            </a:fld>
            <a:endParaRPr lang="en-CA"/>
          </a:p>
        </p:txBody>
      </p:sp>
    </p:spTree>
    <p:extLst>
      <p:ext uri="{BB962C8B-B14F-4D97-AF65-F5344CB8AC3E}">
        <p14:creationId xmlns:p14="http://schemas.microsoft.com/office/powerpoint/2010/main" val="105703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is this the best way to live in terms of our self responsibility. Yes,</a:t>
            </a:r>
            <a:r>
              <a:rPr lang="en-CA" baseline="0" dirty="0" smtClean="0"/>
              <a:t> this person now has control over his or her own thinking without negative external influences, but in the long term, this also has negative consequences.</a:t>
            </a:r>
          </a:p>
          <a:p>
            <a:endParaRPr lang="en-CA" baseline="0" dirty="0" smtClean="0"/>
          </a:p>
          <a:p>
            <a:r>
              <a:rPr lang="en-CA" baseline="0" dirty="0" smtClean="0"/>
              <a:t>If you have seen the movies like cast away, or people isolated on an island, or even drifting through space alone, you quickly see that the person who is isolated quickly develops psychological issues.</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16</a:t>
            </a:fld>
            <a:endParaRPr lang="en-CA"/>
          </a:p>
        </p:txBody>
      </p:sp>
    </p:spTree>
    <p:extLst>
      <p:ext uri="{BB962C8B-B14F-4D97-AF65-F5344CB8AC3E}">
        <p14:creationId xmlns:p14="http://schemas.microsoft.com/office/powerpoint/2010/main" val="342630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fact, everyone has the responsibility to shape our world together with the rest of our human kind. If someone else blows up the planet, then we’re still responsible even though we were not directly involved. As a collective we have the responsibility to act, to change ourselves and to be a good example to others.</a:t>
            </a:r>
          </a:p>
          <a:p>
            <a:endParaRPr lang="en-CA" baseline="0" dirty="0" smtClean="0"/>
          </a:p>
          <a:p>
            <a:r>
              <a:rPr lang="en-CA" baseline="0" dirty="0" smtClean="0"/>
              <a:t>Although we cannot change the people around us, since we can only change ourselves, we can only be a good example for our fellow human beings who than out of their own self initiative recognises your good example and brings about the change towards the good within themselves.</a:t>
            </a:r>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17</a:t>
            </a:fld>
            <a:endParaRPr lang="en-CA"/>
          </a:p>
        </p:txBody>
      </p:sp>
    </p:spTree>
    <p:extLst>
      <p:ext uri="{BB962C8B-B14F-4D97-AF65-F5344CB8AC3E}">
        <p14:creationId xmlns:p14="http://schemas.microsoft.com/office/powerpoint/2010/main" val="61083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Having the knowledge and being </a:t>
            </a:r>
            <a:r>
              <a:rPr lang="en-CA" baseline="0" dirty="0" smtClean="0"/>
              <a:t>aware that the thoughts of others can affect us for both the good and the bad, and </a:t>
            </a:r>
            <a:r>
              <a:rPr lang="en-CA" baseline="0" dirty="0" err="1" smtClean="0"/>
              <a:t>vise</a:t>
            </a:r>
            <a:r>
              <a:rPr lang="en-CA" baseline="0" dirty="0" smtClean="0"/>
              <a:t> versa; we can in turn use this knowledge and strive to convey our thoughts and feelings towards others that bring about a good effect in our fellow human beings.</a:t>
            </a:r>
          </a:p>
          <a:p>
            <a:endParaRPr lang="en-CA" baseline="0" dirty="0" smtClean="0"/>
          </a:p>
          <a:p>
            <a:r>
              <a:rPr lang="en-CA" baseline="0" dirty="0" smtClean="0"/>
              <a:t>Although in these days, with the very large crowd of people, for example in the cities, it is very easy to feel overwhelmed by the people around us and also very hard to perceive our self responsibility – that is, we have to strive to protect ourselves from the negative external influences (e.g. the unbalanced thoughts of others) and at the same time, realise that what we send out in our thoughts and feelings is exactly what we will also receive in most cases.</a:t>
            </a:r>
          </a:p>
          <a:p>
            <a:endParaRPr lang="en-CA" baseline="0" dirty="0" smtClean="0"/>
          </a:p>
          <a:p>
            <a:r>
              <a:rPr lang="en-CA" dirty="0" smtClean="0"/>
              <a:t>The interaction between</a:t>
            </a:r>
            <a:r>
              <a:rPr lang="en-CA" baseline="0" dirty="0" smtClean="0"/>
              <a:t> people is unavoidable and part of evolution; although the crowds of people in our overpopulated cities these days are abnormal and represent an extreme condition, one should not shut themselves out completely from others. The interaction between people is bound to happen since it is a part of our evolution. Striving to go the middle way and not the extremes is the best way, e.g. in between living as a hermit in seclusion being one extreme or living completely in crowded cities being the other extreme.</a:t>
            </a:r>
          </a:p>
        </p:txBody>
      </p:sp>
      <p:sp>
        <p:nvSpPr>
          <p:cNvPr id="4" name="Slide Number Placeholder 3"/>
          <p:cNvSpPr>
            <a:spLocks noGrp="1"/>
          </p:cNvSpPr>
          <p:nvPr>
            <p:ph type="sldNum" sz="quarter" idx="10"/>
          </p:nvPr>
        </p:nvSpPr>
        <p:spPr/>
        <p:txBody>
          <a:bodyPr/>
          <a:lstStyle/>
          <a:p>
            <a:fld id="{E166C7F2-742E-4199-B30B-26F90B4E1BC9}" type="slidenum">
              <a:rPr lang="en-CA" smtClean="0"/>
              <a:t>18</a:t>
            </a:fld>
            <a:endParaRPr lang="en-CA"/>
          </a:p>
        </p:txBody>
      </p:sp>
    </p:spTree>
    <p:extLst>
      <p:ext uri="{BB962C8B-B14F-4D97-AF65-F5344CB8AC3E}">
        <p14:creationId xmlns:p14="http://schemas.microsoft.com/office/powerpoint/2010/main" val="343407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Each wheel represents</a:t>
            </a:r>
            <a:r>
              <a:rPr lang="en-CA" baseline="0" dirty="0" smtClean="0"/>
              <a:t> a person and we are inseparably connected to one another.</a:t>
            </a:r>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19</a:t>
            </a:fld>
            <a:endParaRPr lang="en-CA"/>
          </a:p>
        </p:txBody>
      </p:sp>
    </p:spTree>
    <p:extLst>
      <p:ext uri="{BB962C8B-B14F-4D97-AF65-F5344CB8AC3E}">
        <p14:creationId xmlns:p14="http://schemas.microsoft.com/office/powerpoint/2010/main" val="253476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 certain, the Billy Meier case has many extraordinary aspects such as the UFOs, Extraterrestrials, Prophecies, Advanced Technology, Ancient Earth History, Contact Reports, etc. which are all very interesting and gets the attention of one who is searching for the truth and for things beyond our everyday life. For certain, these kinds of topics have got my attention since I first saw one of Billy’s photographs.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One could choose to examine the evidence and try to prove or disprove the case based on the UFO and Extraterrestrial aspects alone. This is all very worthwhile and one can find sufficient evidence to lead to the conclusion that the Billy Meier case is real. Or on the other hand, one who is trying to prove or disprove the authenticity of the case can find a whole array of counter-evidence, critics and disinformation campaigns, etc., because in the mainstream these days, the Billy Meier case is perceived by the masses as a fraud, unfortunately. For one who has just come across this material, it can certainly be disappointing and lead one to dismiss the case altogether, and also to dismiss any further information presented such as the Spiritual Teaching. </a:t>
            </a:r>
          </a:p>
          <a:p>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The authenticity of the case is really for the individual to decide and not for anyone else to convince another of. To listen to what the Spiritual Teaching has to say is in the discretion of each individual and should not be forced upon them. If one has doubt regarding the authenticity of the case, then that is justified and one should not blindly believe what the Spiritual Teaching has to say. </a:t>
            </a:r>
          </a:p>
          <a:p>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 critic could say: if the </a:t>
            </a:r>
            <a:r>
              <a:rPr lang="en-CA" sz="1200" i="1" kern="1200" dirty="0" err="1" smtClean="0">
                <a:solidFill>
                  <a:schemeClr val="tx1"/>
                </a:solidFill>
                <a:effectLst/>
                <a:latin typeface="+mn-lt"/>
                <a:ea typeface="+mn-ea"/>
                <a:cs typeface="+mn-cs"/>
              </a:rPr>
              <a:t>Plejarens</a:t>
            </a:r>
            <a:r>
              <a:rPr lang="en-CA" sz="1200" i="1" kern="1200" dirty="0" smtClean="0">
                <a:solidFill>
                  <a:schemeClr val="tx1"/>
                </a:solidFill>
                <a:effectLst/>
                <a:latin typeface="+mn-lt"/>
                <a:ea typeface="+mn-ea"/>
                <a:cs typeface="+mn-cs"/>
              </a:rPr>
              <a:t> are real, why haven’t they shown themselves as they could easily publicly land their beamships somewhere for everyone to see? On the other hand, a supporter of the case could say: if the </a:t>
            </a:r>
            <a:r>
              <a:rPr lang="en-CA" sz="1200" i="1" kern="1200" dirty="0" err="1" smtClean="0">
                <a:solidFill>
                  <a:schemeClr val="tx1"/>
                </a:solidFill>
                <a:effectLst/>
                <a:latin typeface="+mn-lt"/>
                <a:ea typeface="+mn-ea"/>
                <a:cs typeface="+mn-cs"/>
              </a:rPr>
              <a:t>Plejarens</a:t>
            </a:r>
            <a:r>
              <a:rPr lang="en-CA" sz="1200" i="1" kern="1200" dirty="0" smtClean="0">
                <a:solidFill>
                  <a:schemeClr val="tx1"/>
                </a:solidFill>
                <a:effectLst/>
                <a:latin typeface="+mn-lt"/>
                <a:ea typeface="+mn-ea"/>
                <a:cs typeface="+mn-cs"/>
              </a:rPr>
              <a:t> wanted to completely prove their existence to us, they could have done so already, but that is not in their interest and not beneficial for us. </a:t>
            </a:r>
          </a:p>
          <a:p>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As I am standing here today and presenting the Spiritual Teaching, my personal stance is the latter, since if they were to prove their existence to us without a doubt, it would be an interference in the evolution of our planet which is less developed than their own. It is much more important that we are given a chance to progress in our evolution without coercion from their part so that we are given a choice of whether or not to study, learn and benefit from the advanced knowledge imparted to us, such as the Spiritual Teaching. With this, we are given a choice, because as the saying goes, it is much more beneficial if one acknowledges the truth on their own, than it would be if it is forced upon them.</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2</a:t>
            </a:fld>
            <a:endParaRPr lang="en-CA"/>
          </a:p>
        </p:txBody>
      </p:sp>
    </p:spTree>
    <p:extLst>
      <p:ext uri="{BB962C8B-B14F-4D97-AF65-F5344CB8AC3E}">
        <p14:creationId xmlns:p14="http://schemas.microsoft.com/office/powerpoint/2010/main" val="2970959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Also,</a:t>
            </a:r>
            <a:r>
              <a:rPr lang="en-CA" baseline="0" dirty="0" smtClean="0"/>
              <a:t> looking at it from a bigger picture, each wheel can also represent a grouping of people.</a:t>
            </a:r>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20</a:t>
            </a:fld>
            <a:endParaRPr lang="en-CA"/>
          </a:p>
        </p:txBody>
      </p:sp>
    </p:spTree>
    <p:extLst>
      <p:ext uri="{BB962C8B-B14F-4D97-AF65-F5344CB8AC3E}">
        <p14:creationId xmlns:p14="http://schemas.microsoft.com/office/powerpoint/2010/main" val="3866234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66C7F2-742E-4199-B30B-26F90B4E1BC9}" type="slidenum">
              <a:rPr lang="en-CA" smtClean="0"/>
              <a:t>21</a:t>
            </a:fld>
            <a:endParaRPr lang="en-CA"/>
          </a:p>
        </p:txBody>
      </p:sp>
    </p:spTree>
    <p:extLst>
      <p:ext uri="{BB962C8B-B14F-4D97-AF65-F5344CB8AC3E}">
        <p14:creationId xmlns:p14="http://schemas.microsoft.com/office/powerpoint/2010/main" val="680313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66C7F2-742E-4199-B30B-26F90B4E1BC9}" type="slidenum">
              <a:rPr lang="en-CA" smtClean="0"/>
              <a:t>22</a:t>
            </a:fld>
            <a:endParaRPr lang="en-CA"/>
          </a:p>
        </p:txBody>
      </p:sp>
    </p:spTree>
    <p:extLst>
      <p:ext uri="{BB962C8B-B14F-4D97-AF65-F5344CB8AC3E}">
        <p14:creationId xmlns:p14="http://schemas.microsoft.com/office/powerpoint/2010/main" val="107949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summary, we as individuals need to take responsibility</a:t>
            </a:r>
            <a:r>
              <a:rPr lang="en-CA" baseline="0" dirty="0" smtClean="0"/>
              <a:t> for the causes we choose to create and also for the effects which arise as a result of the causes.</a:t>
            </a:r>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3</a:t>
            </a:fld>
            <a:endParaRPr lang="en-CA"/>
          </a:p>
        </p:txBody>
      </p:sp>
    </p:spTree>
    <p:extLst>
      <p:ext uri="{BB962C8B-B14F-4D97-AF65-F5344CB8AC3E}">
        <p14:creationId xmlns:p14="http://schemas.microsoft.com/office/powerpoint/2010/main" val="397932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this is the first scenario, of which I am pretty sure most of us here are acquainted</a:t>
            </a:r>
            <a:r>
              <a:rPr lang="en-CA" baseline="0" dirty="0" smtClean="0"/>
              <a:t> with, although the majority of our humankind are not. That is, as stated above: …</a:t>
            </a:r>
            <a:br>
              <a:rPr lang="en-CA" baseline="0" dirty="0" smtClean="0"/>
            </a:br>
            <a:endParaRPr lang="en-CA" baseline="0" dirty="0" smtClean="0"/>
          </a:p>
          <a:p>
            <a:r>
              <a:rPr lang="en-CA" baseline="0" dirty="0" smtClean="0"/>
              <a:t>In this sense, we are completely responsible for what happens in our life, because we in fact, had a choice of the kinds of thoughts we cherish. One leads to a good result, and the other to a bad result. It is cause and effect.</a:t>
            </a:r>
          </a:p>
        </p:txBody>
      </p:sp>
      <p:sp>
        <p:nvSpPr>
          <p:cNvPr id="4" name="Slide Number Placeholder 3"/>
          <p:cNvSpPr>
            <a:spLocks noGrp="1"/>
          </p:cNvSpPr>
          <p:nvPr>
            <p:ph type="sldNum" sz="quarter" idx="10"/>
          </p:nvPr>
        </p:nvSpPr>
        <p:spPr/>
        <p:txBody>
          <a:bodyPr/>
          <a:lstStyle/>
          <a:p>
            <a:fld id="{E166C7F2-742E-4199-B30B-26F90B4E1BC9}" type="slidenum">
              <a:rPr lang="en-CA" smtClean="0"/>
              <a:t>4</a:t>
            </a:fld>
            <a:endParaRPr lang="en-CA"/>
          </a:p>
        </p:txBody>
      </p:sp>
    </p:spTree>
    <p:extLst>
      <p:ext uri="{BB962C8B-B14F-4D97-AF65-F5344CB8AC3E}">
        <p14:creationId xmlns:p14="http://schemas.microsoft.com/office/powerpoint/2010/main" val="196802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slide shows the good (blue) and the bad (red) and the in-between (green), which is neither good or bad.</a:t>
            </a:r>
          </a:p>
          <a:p>
            <a:endParaRPr lang="en-CA" baseline="0" dirty="0" smtClean="0"/>
          </a:p>
          <a:p>
            <a:r>
              <a:rPr lang="en-CA" baseline="0" dirty="0" smtClean="0"/>
              <a:t>Essentially, as shown from the previous slide, the result of our thinking and feelings create these different conditions shown here. The blue part signifies the result of good and neutral-positive thinking and the red shows the result of bad and non-neutral thinking. These ideal values such as Happiness, Peace, Love, Freedom and harmony is actually unique to each individual, and each individual can have a different kind of happiness or peace, etc.</a:t>
            </a:r>
          </a:p>
          <a:p>
            <a:endParaRPr lang="en-CA" baseline="0" dirty="0" smtClean="0"/>
          </a:p>
          <a:p>
            <a:r>
              <a:rPr lang="en-CA" baseline="0" dirty="0" smtClean="0"/>
              <a:t>The result of bad thinking usually leads to these negative values which lead to inner distress or psychic illness.</a:t>
            </a:r>
          </a:p>
          <a:p>
            <a:endParaRPr lang="en-CA" baseline="0" dirty="0" smtClean="0"/>
          </a:p>
          <a:p>
            <a:r>
              <a:rPr lang="en-CA" baseline="0" dirty="0" smtClean="0"/>
              <a:t>The middle part is neither good or bad, which means these are indeed created by the thoughts and feelings of the individual, but in-terms of the truth and reality, these values are seen as neither good nor bad; contrary to what mainstream promotes these days or what the masses of people think in our times. So essentially, one can be rich and have inner affliction or psychic illness, or one can be poor and have happiness, peace, love and freedom.</a:t>
            </a:r>
          </a:p>
          <a:p>
            <a:endParaRPr lang="en-CA" baseline="0" dirty="0" smtClean="0"/>
          </a:p>
          <a:p>
            <a:r>
              <a:rPr lang="en-CA" baseline="0" dirty="0" smtClean="0"/>
              <a:t>A person can actually have values from all of these categories since no one is actually perfect and are all in need of evolution by making mistakes. So a typical person can experience happiness over the duration of his or her life, but at the same time suffer from inner misery or psychic illness. But the overall goal, is to keep ones destiny within the good values as much as possible, and whether one is rich or poor, famous or unknown, these values do not play a role in overall goal of life according to the truth and reality, i.e. creational laws and recommendations.</a:t>
            </a:r>
          </a:p>
          <a:p>
            <a:endParaRPr lang="en-CA" baseline="0" dirty="0" smtClean="0"/>
          </a:p>
          <a:p>
            <a:r>
              <a:rPr lang="en-CA" baseline="0" dirty="0" smtClean="0"/>
              <a:t>If a person finds themselves mostly in the bottom category, and experiences inner misery, inner pain, unfairness, etc. then the worst thing this person can do is actually ignore the causes or even attribute the responsibility or blame somewhere else or to someone else. And the best thing a person like this can do is to </a:t>
            </a:r>
            <a:r>
              <a:rPr lang="en-CA" baseline="0" dirty="0" smtClean="0"/>
              <a:t>recognise, analyse and accept </a:t>
            </a:r>
            <a:r>
              <a:rPr lang="en-CA" baseline="0" dirty="0" smtClean="0"/>
              <a:t>the responsibility for the causes which lead to the effects at the bottom category so that the negative thoughts and feelings can be changed to neutral-positive and good modes of thinking.</a:t>
            </a:r>
          </a:p>
        </p:txBody>
      </p:sp>
      <p:sp>
        <p:nvSpPr>
          <p:cNvPr id="4" name="Slide Number Placeholder 3"/>
          <p:cNvSpPr>
            <a:spLocks noGrp="1"/>
          </p:cNvSpPr>
          <p:nvPr>
            <p:ph type="sldNum" sz="quarter" idx="10"/>
          </p:nvPr>
        </p:nvSpPr>
        <p:spPr/>
        <p:txBody>
          <a:bodyPr/>
          <a:lstStyle/>
          <a:p>
            <a:fld id="{E166C7F2-742E-4199-B30B-26F90B4E1BC9}" type="slidenum">
              <a:rPr lang="en-CA" smtClean="0"/>
              <a:t>5</a:t>
            </a:fld>
            <a:endParaRPr lang="en-CA"/>
          </a:p>
        </p:txBody>
      </p:sp>
    </p:spTree>
    <p:extLst>
      <p:ext uri="{BB962C8B-B14F-4D97-AF65-F5344CB8AC3E}">
        <p14:creationId xmlns:p14="http://schemas.microsoft.com/office/powerpoint/2010/main" val="196802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a:t>
            </a:r>
            <a:r>
              <a:rPr lang="en-CA" baseline="0" dirty="0" smtClean="0"/>
              <a:t> while 99.9% of our life and destiny is determined by ourselves and is our full responsibility, there are events and external circumstances that we do not have full control over.</a:t>
            </a:r>
          </a:p>
          <a:p>
            <a:endParaRPr lang="en-CA" baseline="0" dirty="0" smtClean="0"/>
          </a:p>
          <a:p>
            <a:r>
              <a:rPr lang="en-CA" baseline="0" dirty="0" smtClean="0"/>
              <a:t>These are the very few things that a person do not have full control over, but how a person chooses to react to it and build his or her life upon it is entirely up to the individual’s responsibility.</a:t>
            </a:r>
          </a:p>
        </p:txBody>
      </p:sp>
      <p:sp>
        <p:nvSpPr>
          <p:cNvPr id="4" name="Slide Number Placeholder 3"/>
          <p:cNvSpPr>
            <a:spLocks noGrp="1"/>
          </p:cNvSpPr>
          <p:nvPr>
            <p:ph type="sldNum" sz="quarter" idx="10"/>
          </p:nvPr>
        </p:nvSpPr>
        <p:spPr/>
        <p:txBody>
          <a:bodyPr/>
          <a:lstStyle/>
          <a:p>
            <a:fld id="{E166C7F2-742E-4199-B30B-26F90B4E1BC9}" type="slidenum">
              <a:rPr lang="en-CA" smtClean="0"/>
              <a:t>6</a:t>
            </a:fld>
            <a:endParaRPr lang="en-CA"/>
          </a:p>
        </p:txBody>
      </p:sp>
    </p:spTree>
    <p:extLst>
      <p:ext uri="{BB962C8B-B14F-4D97-AF65-F5344CB8AC3E}">
        <p14:creationId xmlns:p14="http://schemas.microsoft.com/office/powerpoint/2010/main" val="78928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to add to the self-created</a:t>
            </a:r>
            <a:r>
              <a:rPr lang="en-CA" baseline="0" dirty="0" smtClean="0"/>
              <a:t> destiny, we have our fellow human beings who come into play. How does this work? …. Read above sentence</a:t>
            </a:r>
          </a:p>
          <a:p>
            <a:endParaRPr lang="en-CA" baseline="0" dirty="0" smtClean="0"/>
          </a:p>
          <a:p>
            <a:r>
              <a:rPr lang="en-CA" baseline="0" dirty="0" smtClean="0"/>
              <a:t>So in effect, what the above sentence tells us is that we create our own destiny through our thoughts, but at the same time we receive feedback from fellow human beings in regards to the kinds of thoughts we have. This feedback from our fellow human beings helps us to refine our thoughts and create a better destiny for ourselves.</a:t>
            </a:r>
          </a:p>
          <a:p>
            <a:endParaRPr lang="en-CA" baseline="0" dirty="0" smtClean="0"/>
          </a:p>
          <a:p>
            <a:r>
              <a:rPr lang="en-CA" baseline="0" dirty="0" smtClean="0"/>
              <a:t>So this essentially provides us with another means to examine the kinds of thoughts we have, e.g. if we are constantly receiving negative thoughts from others, then we can likely conclude that we ourselves are cherishing negative thoughts, but if on the other hand, we constantly receive neutral-positive thoughts from others, then we can most probably conclude that we ourselves are cherishing neutral positive thoughts.</a:t>
            </a:r>
          </a:p>
        </p:txBody>
      </p:sp>
      <p:sp>
        <p:nvSpPr>
          <p:cNvPr id="4" name="Slide Number Placeholder 3"/>
          <p:cNvSpPr>
            <a:spLocks noGrp="1"/>
          </p:cNvSpPr>
          <p:nvPr>
            <p:ph type="sldNum" sz="quarter" idx="10"/>
          </p:nvPr>
        </p:nvSpPr>
        <p:spPr/>
        <p:txBody>
          <a:bodyPr/>
          <a:lstStyle/>
          <a:p>
            <a:fld id="{E166C7F2-742E-4199-B30B-26F90B4E1BC9}" type="slidenum">
              <a:rPr lang="en-CA" smtClean="0"/>
              <a:t>7</a:t>
            </a:fld>
            <a:endParaRPr lang="en-CA"/>
          </a:p>
        </p:txBody>
      </p:sp>
    </p:spTree>
    <p:extLst>
      <p:ext uri="{BB962C8B-B14F-4D97-AF65-F5344CB8AC3E}">
        <p14:creationId xmlns:p14="http://schemas.microsoft.com/office/powerpoint/2010/main" val="155469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diagram is</a:t>
            </a:r>
            <a:r>
              <a:rPr lang="en-CA" baseline="0" dirty="0" smtClean="0"/>
              <a:t> a combination of the two previous slides, where a person create his or her own destiny through his or her thoughts, feelings and actions, but at the same time, this person receives the same thought-feeling energy which he or she has sent out from his or her fellow human beings.</a:t>
            </a:r>
          </a:p>
          <a:p>
            <a:endParaRPr lang="en-CA" baseline="0" dirty="0" smtClean="0"/>
          </a:p>
          <a:p>
            <a:r>
              <a:rPr lang="en-CA" baseline="0" dirty="0" smtClean="0"/>
              <a:t>Thus, in all cases, whether the effect manifests as something pertaining to oneself, i.e. one’s own destiny or manifests as a fellow human being’s thoughts and feeling towards you, the causes of both can be traced back to the thoughts and feelings of oneself.</a:t>
            </a:r>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8</a:t>
            </a:fld>
            <a:endParaRPr lang="en-CA"/>
          </a:p>
        </p:txBody>
      </p:sp>
    </p:spTree>
    <p:extLst>
      <p:ext uri="{BB962C8B-B14F-4D97-AF65-F5344CB8AC3E}">
        <p14:creationId xmlns:p14="http://schemas.microsoft.com/office/powerpoint/2010/main" val="21396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in this scenario, the person in the middle is confused as to why the people</a:t>
            </a:r>
            <a:r>
              <a:rPr lang="en-CA" baseline="0" dirty="0" smtClean="0"/>
              <a:t> around him is negatively inclined or seems angry at him or her.</a:t>
            </a:r>
            <a:r>
              <a:rPr lang="en-CA" dirty="0" smtClean="0"/>
              <a:t> </a:t>
            </a:r>
          </a:p>
          <a:p>
            <a:endParaRPr lang="en-CA" dirty="0" smtClean="0"/>
          </a:p>
          <a:p>
            <a:r>
              <a:rPr lang="en-CA" dirty="0" smtClean="0"/>
              <a:t>And this</a:t>
            </a:r>
            <a:r>
              <a:rPr lang="en-CA" baseline="0" dirty="0" smtClean="0"/>
              <a:t> is usually a pretty common scenario </a:t>
            </a:r>
            <a:r>
              <a:rPr lang="en-CA" dirty="0" smtClean="0"/>
              <a:t>for someone who has no idea about the workings</a:t>
            </a:r>
            <a:r>
              <a:rPr lang="en-CA" baseline="0" dirty="0" smtClean="0"/>
              <a:t> of the thoughts. Because for example, the person in the middle may or may not have met those people around him, but yet they are negatively inclined towards this person. That is, if someone has no idea about the fact that what goes on in our mind – the thoughts – actually are not only contained in ourselves, but in fact it swings as swinging waves out into the environment and strikes the fellow human beings.</a:t>
            </a:r>
          </a:p>
          <a:p>
            <a:endParaRPr lang="en-CA" baseline="0" dirty="0" smtClean="0"/>
          </a:p>
          <a:p>
            <a:r>
              <a:rPr lang="en-CA" baseline="0" dirty="0" smtClean="0"/>
              <a:t>So in fact, the person in the middle, only has to control himself or herself and perceive his or her own self-responsibility, in order to stop the seemingly unexplainable negative feedback.</a:t>
            </a:r>
            <a:endParaRPr lang="en-CA" dirty="0"/>
          </a:p>
        </p:txBody>
      </p:sp>
      <p:sp>
        <p:nvSpPr>
          <p:cNvPr id="4" name="Slide Number Placeholder 3"/>
          <p:cNvSpPr>
            <a:spLocks noGrp="1"/>
          </p:cNvSpPr>
          <p:nvPr>
            <p:ph type="sldNum" sz="quarter" idx="10"/>
          </p:nvPr>
        </p:nvSpPr>
        <p:spPr/>
        <p:txBody>
          <a:bodyPr/>
          <a:lstStyle/>
          <a:p>
            <a:fld id="{E166C7F2-742E-4199-B30B-26F90B4E1BC9}" type="slidenum">
              <a:rPr lang="en-CA" smtClean="0"/>
              <a:t>9</a:t>
            </a:fld>
            <a:endParaRPr lang="en-CA"/>
          </a:p>
        </p:txBody>
      </p:sp>
    </p:spTree>
    <p:extLst>
      <p:ext uri="{BB962C8B-B14F-4D97-AF65-F5344CB8AC3E}">
        <p14:creationId xmlns:p14="http://schemas.microsoft.com/office/powerpoint/2010/main" val="359422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9694F4B-800F-457B-87D6-A2817A196642}" type="datetimeFigureOut">
              <a:rPr lang="en-CA" smtClean="0"/>
              <a:t>2017-04-20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250054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694F4B-800F-457B-87D6-A2817A196642}" type="datetimeFigureOut">
              <a:rPr lang="en-CA" smtClean="0"/>
              <a:t>2017-04-20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66834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694F4B-800F-457B-87D6-A2817A196642}" type="datetimeFigureOut">
              <a:rPr lang="en-CA" smtClean="0"/>
              <a:t>2017-04-20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376668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9694F4B-800F-457B-87D6-A2817A196642}" type="datetimeFigureOut">
              <a:rPr lang="en-CA" smtClean="0"/>
              <a:t>2017-04-20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40893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94F4B-800F-457B-87D6-A2817A196642}" type="datetimeFigureOut">
              <a:rPr lang="en-CA" smtClean="0"/>
              <a:t>2017-04-20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137143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9694F4B-800F-457B-87D6-A2817A196642}" type="datetimeFigureOut">
              <a:rPr lang="en-CA" smtClean="0"/>
              <a:t>2017-04-20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33616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9694F4B-800F-457B-87D6-A2817A196642}" type="datetimeFigureOut">
              <a:rPr lang="en-CA" smtClean="0"/>
              <a:t>2017-04-20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299586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9694F4B-800F-457B-87D6-A2817A196642}" type="datetimeFigureOut">
              <a:rPr lang="en-CA" smtClean="0"/>
              <a:t>2017-04-20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368421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94F4B-800F-457B-87D6-A2817A196642}" type="datetimeFigureOut">
              <a:rPr lang="en-CA" smtClean="0"/>
              <a:t>2017-04-20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185931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94F4B-800F-457B-87D6-A2817A196642}" type="datetimeFigureOut">
              <a:rPr lang="en-CA" smtClean="0"/>
              <a:t>2017-04-20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367172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94F4B-800F-457B-87D6-A2817A196642}" type="datetimeFigureOut">
              <a:rPr lang="en-CA" smtClean="0"/>
              <a:t>2017-04-20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0B227B-8F1B-4C55-9CC7-C6C522678828}" type="slidenum">
              <a:rPr lang="en-CA" smtClean="0"/>
              <a:t>‹#›</a:t>
            </a:fld>
            <a:endParaRPr lang="en-CA"/>
          </a:p>
        </p:txBody>
      </p:sp>
    </p:spTree>
    <p:extLst>
      <p:ext uri="{BB962C8B-B14F-4D97-AF65-F5344CB8AC3E}">
        <p14:creationId xmlns:p14="http://schemas.microsoft.com/office/powerpoint/2010/main" val="305759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94F4B-800F-457B-87D6-A2817A196642}" type="datetimeFigureOut">
              <a:rPr lang="en-CA" smtClean="0"/>
              <a:t>2017-04-20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B227B-8F1B-4C55-9CC7-C6C522678828}" type="slidenum">
              <a:rPr lang="en-CA" smtClean="0"/>
              <a:t>‹#›</a:t>
            </a:fld>
            <a:endParaRPr lang="en-CA"/>
          </a:p>
        </p:txBody>
      </p:sp>
    </p:spTree>
    <p:extLst>
      <p:ext uri="{BB962C8B-B14F-4D97-AF65-F5344CB8AC3E}">
        <p14:creationId xmlns:p14="http://schemas.microsoft.com/office/powerpoint/2010/main" val="15670080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7.png"/><Relationship Id="rId18" Type="http://schemas.openxmlformats.org/officeDocument/2006/relationships/image" Target="../media/image51.png"/><Relationship Id="rId3" Type="http://schemas.openxmlformats.org/officeDocument/2006/relationships/image" Target="../media/image38.png"/><Relationship Id="rId21" Type="http://schemas.openxmlformats.org/officeDocument/2006/relationships/image" Target="../media/image54.png"/><Relationship Id="rId7" Type="http://schemas.openxmlformats.org/officeDocument/2006/relationships/image" Target="../media/image42.png"/><Relationship Id="rId12" Type="http://schemas.openxmlformats.org/officeDocument/2006/relationships/image" Target="../media/image46.png"/><Relationship Id="rId17" Type="http://schemas.openxmlformats.org/officeDocument/2006/relationships/image" Target="../media/image50.png"/><Relationship Id="rId2" Type="http://schemas.openxmlformats.org/officeDocument/2006/relationships/notesSlide" Target="../notesSlides/notesSlide21.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5.png"/><Relationship Id="rId24" Type="http://schemas.openxmlformats.org/officeDocument/2006/relationships/image" Target="../media/image57.png"/><Relationship Id="rId5" Type="http://schemas.openxmlformats.org/officeDocument/2006/relationships/image" Target="../media/image40.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4.png"/><Relationship Id="rId19"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37.png"/><Relationship Id="rId22"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11.jpe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Self-Responsibility</a:t>
            </a:r>
            <a:endParaRPr lang="en-CA" dirty="0"/>
          </a:p>
        </p:txBody>
      </p:sp>
    </p:spTree>
    <p:extLst>
      <p:ext uri="{BB962C8B-B14F-4D97-AF65-F5344CB8AC3E}">
        <p14:creationId xmlns:p14="http://schemas.microsoft.com/office/powerpoint/2010/main" val="3102935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516" y="2382044"/>
            <a:ext cx="959979" cy="154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2578" y="797868"/>
            <a:ext cx="73392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http://www.pd4pic.com/images/stickman-cry-man-sad-stick-figure-matchstick-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4198" y="3368996"/>
            <a:ext cx="558380" cy="111676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media-cache-ak0.pinimg.com/236x/f8/9c/aa/f89caad12b645a2f0934d7720b2f45b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5106" y="914240"/>
            <a:ext cx="648072" cy="917082"/>
          </a:xfrm>
          <a:prstGeom prst="rect">
            <a:avLst/>
          </a:prstGeom>
          <a:noFill/>
          <a:extLst>
            <a:ext uri="{909E8E84-426E-40DD-AFC4-6F175D3DCCD1}">
              <a14:hiddenFill xmlns:a14="http://schemas.microsoft.com/office/drawing/2010/main">
                <a:solidFill>
                  <a:srgbClr val="FFFFFF"/>
                </a:solidFill>
              </a14:hiddenFill>
            </a:ext>
          </a:extLst>
        </p:spPr>
      </p:pic>
      <p:sp>
        <p:nvSpPr>
          <p:cNvPr id="9" name="Arc 8"/>
          <p:cNvSpPr/>
          <p:nvPr/>
        </p:nvSpPr>
        <p:spPr>
          <a:xfrm rot="21064268">
            <a:off x="1776522" y="1056683"/>
            <a:ext cx="2392250" cy="3331394"/>
          </a:xfrm>
          <a:prstGeom prst="arc">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rot="2091044" flipV="1">
            <a:off x="1695350" y="1287741"/>
            <a:ext cx="2392250" cy="3331394"/>
          </a:xfrm>
          <a:prstGeom prst="arc">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Arc 10"/>
          <p:cNvSpPr/>
          <p:nvPr/>
        </p:nvSpPr>
        <p:spPr>
          <a:xfrm rot="16634262" flipH="1" flipV="1">
            <a:off x="3948786" y="219362"/>
            <a:ext cx="2392250" cy="3331394"/>
          </a:xfrm>
          <a:prstGeom prst="arc">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Rectangle 3"/>
          <p:cNvSpPr/>
          <p:nvPr/>
        </p:nvSpPr>
        <p:spPr>
          <a:xfrm>
            <a:off x="1214198" y="5110216"/>
            <a:ext cx="6732065" cy="1508105"/>
          </a:xfrm>
          <a:prstGeom prst="rect">
            <a:avLst/>
          </a:prstGeom>
        </p:spPr>
        <p:txBody>
          <a:bodyPr wrap="square">
            <a:spAutoFit/>
          </a:bodyPr>
          <a:lstStyle/>
          <a:p>
            <a:pPr algn="just"/>
            <a:r>
              <a:rPr lang="en-CA" sz="1600" dirty="0">
                <a:solidFill>
                  <a:schemeClr val="accent1">
                    <a:lumMod val="75000"/>
                  </a:schemeClr>
                </a:solidFill>
                <a:latin typeface="Lato" pitchFamily="34" charset="0"/>
                <a:ea typeface="Lato" pitchFamily="34" charset="0"/>
                <a:cs typeface="Lato" pitchFamily="34" charset="0"/>
              </a:rPr>
              <a:t>Consider you are always being struck by the </a:t>
            </a:r>
            <a:r>
              <a:rPr lang="en-CA" sz="1600" dirty="0" smtClean="0">
                <a:solidFill>
                  <a:schemeClr val="accent1">
                    <a:lumMod val="75000"/>
                  </a:schemeClr>
                </a:solidFill>
                <a:latin typeface="Lato" pitchFamily="34" charset="0"/>
                <a:ea typeface="Lato" pitchFamily="34" charset="0"/>
                <a:cs typeface="Lato" pitchFamily="34" charset="0"/>
              </a:rPr>
              <a:t>out-coming effects </a:t>
            </a:r>
            <a:r>
              <a:rPr lang="en-CA" sz="1600" dirty="0">
                <a:solidFill>
                  <a:schemeClr val="accent1">
                    <a:lumMod val="75000"/>
                  </a:schemeClr>
                </a:solidFill>
                <a:latin typeface="Lato" pitchFamily="34" charset="0"/>
                <a:ea typeface="Lato" pitchFamily="34" charset="0"/>
                <a:cs typeface="Lato" pitchFamily="34" charset="0"/>
              </a:rPr>
              <a:t>of your own thoughts and feelings whose </a:t>
            </a:r>
            <a:r>
              <a:rPr lang="en-CA" sz="1600" dirty="0" smtClean="0">
                <a:solidFill>
                  <a:schemeClr val="accent1">
                    <a:lumMod val="75000"/>
                  </a:schemeClr>
                </a:solidFill>
                <a:latin typeface="Lato" pitchFamily="34" charset="0"/>
                <a:ea typeface="Lato" pitchFamily="34" charset="0"/>
                <a:cs typeface="Lato" pitchFamily="34" charset="0"/>
              </a:rPr>
              <a:t>constant creator </a:t>
            </a:r>
            <a:r>
              <a:rPr lang="en-CA" sz="1600" dirty="0">
                <a:solidFill>
                  <a:schemeClr val="accent1">
                    <a:lumMod val="75000"/>
                  </a:schemeClr>
                </a:solidFill>
                <a:latin typeface="Lato" pitchFamily="34" charset="0"/>
                <a:ea typeface="Lato" pitchFamily="34" charset="0"/>
                <a:cs typeface="Lato" pitchFamily="34" charset="0"/>
              </a:rPr>
              <a:t>and nurturer you are, and indeed both in the form of the good, the best and positive and in </a:t>
            </a:r>
            <a:r>
              <a:rPr lang="en-CA" sz="1600" dirty="0" smtClean="0">
                <a:solidFill>
                  <a:schemeClr val="accent1">
                    <a:lumMod val="75000"/>
                  </a:schemeClr>
                </a:solidFill>
                <a:latin typeface="Lato" pitchFamily="34" charset="0"/>
                <a:ea typeface="Lato" pitchFamily="34" charset="0"/>
                <a:cs typeface="Lato" pitchFamily="34" charset="0"/>
              </a:rPr>
              <a:t>the form </a:t>
            </a:r>
            <a:r>
              <a:rPr lang="en-CA" sz="1600" dirty="0">
                <a:solidFill>
                  <a:schemeClr val="accent1">
                    <a:lumMod val="75000"/>
                  </a:schemeClr>
                </a:solidFill>
                <a:latin typeface="Lato" pitchFamily="34" charset="0"/>
                <a:ea typeface="Lato" pitchFamily="34" charset="0"/>
                <a:cs typeface="Lato" pitchFamily="34" charset="0"/>
              </a:rPr>
              <a:t>of the evil, bad and negative</a:t>
            </a:r>
            <a:r>
              <a:rPr lang="en-CA" sz="1600" dirty="0" smtClean="0">
                <a:solidFill>
                  <a:schemeClr val="accent1">
                    <a:lumMod val="75000"/>
                  </a:schemeClr>
                </a:solidFill>
                <a:latin typeface="Lato" pitchFamily="34" charset="0"/>
                <a:ea typeface="Lato" pitchFamily="34" charset="0"/>
                <a:cs typeface="Lato" pitchFamily="34" charset="0"/>
              </a:rPr>
              <a:t>.</a:t>
            </a:r>
          </a:p>
          <a:p>
            <a:pPr algn="just"/>
            <a:endParaRPr lang="en-CA" sz="1600" dirty="0">
              <a:solidFill>
                <a:schemeClr val="accent1">
                  <a:lumMod val="75000"/>
                </a:schemeClr>
              </a:solidFill>
              <a:latin typeface="Lato" pitchFamily="34" charset="0"/>
              <a:ea typeface="Lato" pitchFamily="34" charset="0"/>
              <a:cs typeface="Lato" pitchFamily="34" charset="0"/>
            </a:endParaRPr>
          </a:p>
          <a:p>
            <a:pPr algn="just"/>
            <a:r>
              <a:rPr lang="en-CA" sz="1200" i="1" dirty="0" smtClean="0">
                <a:solidFill>
                  <a:schemeClr val="accent1">
                    <a:lumMod val="75000"/>
                  </a:schemeClr>
                </a:solidFill>
                <a:latin typeface="Lato" pitchFamily="34" charset="0"/>
                <a:ea typeface="Lato" pitchFamily="34" charset="0"/>
                <a:cs typeface="Lato" pitchFamily="34" charset="0"/>
              </a:rPr>
              <a:t>Goblet of the Truth, Chapter 28 : 165</a:t>
            </a:r>
            <a:endParaRPr lang="en-CA" sz="1200" i="1" dirty="0">
              <a:solidFill>
                <a:schemeClr val="accent1">
                  <a:lumMod val="75000"/>
                </a:schemeClr>
              </a:solidFill>
              <a:latin typeface="Lato" pitchFamily="34" charset="0"/>
              <a:ea typeface="Lato" pitchFamily="34" charset="0"/>
              <a:cs typeface="Lato" pitchFamily="34" charset="0"/>
            </a:endParaRPr>
          </a:p>
        </p:txBody>
      </p:sp>
      <p:sp>
        <p:nvSpPr>
          <p:cNvPr id="12" name="Arc 11"/>
          <p:cNvSpPr/>
          <p:nvPr/>
        </p:nvSpPr>
        <p:spPr>
          <a:xfrm rot="2315989" flipH="1">
            <a:off x="1640360" y="2947222"/>
            <a:ext cx="2392250" cy="3331394"/>
          </a:xfrm>
          <a:prstGeom prst="arc">
            <a:avLst/>
          </a:prstGeom>
          <a:ln w="38100">
            <a:solidFill>
              <a:schemeClr val="accent5">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rot="20314648" flipH="1" flipV="1">
            <a:off x="2406235" y="-120480"/>
            <a:ext cx="2166798" cy="3090003"/>
          </a:xfrm>
          <a:prstGeom prst="arc">
            <a:avLst/>
          </a:prstGeom>
          <a:ln w="38100">
            <a:solidFill>
              <a:schemeClr val="accent5">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rot="5400000" flipH="1" flipV="1">
            <a:off x="5441707" y="1095189"/>
            <a:ext cx="2166798" cy="3090003"/>
          </a:xfrm>
          <a:prstGeom prst="arc">
            <a:avLst/>
          </a:prstGeom>
          <a:ln w="38100">
            <a:solidFill>
              <a:schemeClr val="accent5">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 name="TextBox 1"/>
          <p:cNvSpPr txBox="1"/>
          <p:nvPr/>
        </p:nvSpPr>
        <p:spPr>
          <a:xfrm rot="20001151">
            <a:off x="5015765" y="1492215"/>
            <a:ext cx="888040" cy="369332"/>
          </a:xfrm>
          <a:prstGeom prst="rect">
            <a:avLst/>
          </a:prstGeom>
          <a:noFill/>
        </p:spPr>
        <p:txBody>
          <a:bodyPr wrap="square" rtlCol="0">
            <a:spAutoFit/>
          </a:bodyPr>
          <a:lstStyle/>
          <a:p>
            <a:r>
              <a:rPr lang="en-CA" dirty="0" smtClean="0"/>
              <a:t>Cause</a:t>
            </a:r>
            <a:endParaRPr lang="en-CA" dirty="0"/>
          </a:p>
        </p:txBody>
      </p:sp>
      <p:sp>
        <p:nvSpPr>
          <p:cNvPr id="15" name="TextBox 14"/>
          <p:cNvSpPr txBox="1"/>
          <p:nvPr/>
        </p:nvSpPr>
        <p:spPr>
          <a:xfrm rot="20001151">
            <a:off x="5647846" y="2901908"/>
            <a:ext cx="888040" cy="369332"/>
          </a:xfrm>
          <a:prstGeom prst="rect">
            <a:avLst/>
          </a:prstGeom>
          <a:noFill/>
        </p:spPr>
        <p:txBody>
          <a:bodyPr wrap="square" rtlCol="0">
            <a:spAutoFit/>
          </a:bodyPr>
          <a:lstStyle/>
          <a:p>
            <a:r>
              <a:rPr lang="en-CA" dirty="0" smtClean="0"/>
              <a:t>Effect</a:t>
            </a:r>
            <a:endParaRPr lang="en-CA" dirty="0"/>
          </a:p>
        </p:txBody>
      </p:sp>
      <p:sp>
        <p:nvSpPr>
          <p:cNvPr id="16" name="TextBox 15"/>
          <p:cNvSpPr txBox="1"/>
          <p:nvPr/>
        </p:nvSpPr>
        <p:spPr>
          <a:xfrm rot="2830385">
            <a:off x="2392466" y="2467352"/>
            <a:ext cx="888040" cy="369332"/>
          </a:xfrm>
          <a:prstGeom prst="rect">
            <a:avLst/>
          </a:prstGeom>
          <a:noFill/>
        </p:spPr>
        <p:txBody>
          <a:bodyPr wrap="square" rtlCol="0">
            <a:spAutoFit/>
          </a:bodyPr>
          <a:lstStyle/>
          <a:p>
            <a:r>
              <a:rPr lang="en-CA" dirty="0" smtClean="0"/>
              <a:t>Cause</a:t>
            </a:r>
            <a:endParaRPr lang="en-CA" dirty="0"/>
          </a:p>
        </p:txBody>
      </p:sp>
      <p:sp>
        <p:nvSpPr>
          <p:cNvPr id="17" name="TextBox 16"/>
          <p:cNvSpPr txBox="1"/>
          <p:nvPr/>
        </p:nvSpPr>
        <p:spPr>
          <a:xfrm rot="3448934">
            <a:off x="3510496" y="1203564"/>
            <a:ext cx="888040" cy="369332"/>
          </a:xfrm>
          <a:prstGeom prst="rect">
            <a:avLst/>
          </a:prstGeom>
          <a:noFill/>
        </p:spPr>
        <p:txBody>
          <a:bodyPr wrap="square" rtlCol="0">
            <a:spAutoFit/>
          </a:bodyPr>
          <a:lstStyle/>
          <a:p>
            <a:r>
              <a:rPr lang="en-CA" dirty="0" smtClean="0"/>
              <a:t>Effect</a:t>
            </a:r>
            <a:endParaRPr lang="en-CA" dirty="0"/>
          </a:p>
        </p:txBody>
      </p:sp>
      <p:sp>
        <p:nvSpPr>
          <p:cNvPr id="18" name="TextBox 17"/>
          <p:cNvSpPr txBox="1"/>
          <p:nvPr/>
        </p:nvSpPr>
        <p:spPr>
          <a:xfrm rot="20185235">
            <a:off x="2131137" y="2931068"/>
            <a:ext cx="888040" cy="369332"/>
          </a:xfrm>
          <a:prstGeom prst="rect">
            <a:avLst/>
          </a:prstGeom>
          <a:noFill/>
        </p:spPr>
        <p:txBody>
          <a:bodyPr wrap="square" rtlCol="0">
            <a:spAutoFit/>
          </a:bodyPr>
          <a:lstStyle/>
          <a:p>
            <a:r>
              <a:rPr lang="en-CA" dirty="0" smtClean="0"/>
              <a:t>Cause</a:t>
            </a:r>
            <a:endParaRPr lang="en-CA" dirty="0"/>
          </a:p>
        </p:txBody>
      </p:sp>
      <p:sp>
        <p:nvSpPr>
          <p:cNvPr id="19" name="TextBox 18"/>
          <p:cNvSpPr txBox="1"/>
          <p:nvPr/>
        </p:nvSpPr>
        <p:spPr>
          <a:xfrm rot="20185235">
            <a:off x="2635727" y="4340139"/>
            <a:ext cx="888040" cy="369332"/>
          </a:xfrm>
          <a:prstGeom prst="rect">
            <a:avLst/>
          </a:prstGeom>
          <a:noFill/>
        </p:spPr>
        <p:txBody>
          <a:bodyPr wrap="square" rtlCol="0">
            <a:spAutoFit/>
          </a:bodyPr>
          <a:lstStyle/>
          <a:p>
            <a:r>
              <a:rPr lang="en-CA" dirty="0" smtClean="0"/>
              <a:t>Effect</a:t>
            </a:r>
            <a:endParaRPr lang="en-CA" dirty="0"/>
          </a:p>
        </p:txBody>
      </p:sp>
    </p:spTree>
    <p:extLst>
      <p:ext uri="{BB962C8B-B14F-4D97-AF65-F5344CB8AC3E}">
        <p14:creationId xmlns:p14="http://schemas.microsoft.com/office/powerpoint/2010/main" val="3187474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051720" y="1197152"/>
            <a:ext cx="73392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descr="http://www.pd4pic.com/images/stickman-cry-man-sad-stick-figure-matchstick-man.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58551" y="2384248"/>
            <a:ext cx="558380" cy="1116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s://s-media-cache-ak0.pinimg.com/236x/f8/9c/aa/f89caad12b645a2f0934d7720b2f45b2.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0405" y="908720"/>
            <a:ext cx="648072" cy="91708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www.clipartbest.com/cliparts/aiq/oEr/aiqoErk5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8477" y="3501008"/>
            <a:ext cx="488781" cy="115212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616931" y="5157192"/>
            <a:ext cx="6051413" cy="338554"/>
          </a:xfrm>
          <a:prstGeom prst="rect">
            <a:avLst/>
          </a:prstGeom>
        </p:spPr>
        <p:txBody>
          <a:bodyPr wrap="square">
            <a:spAutoFit/>
          </a:bodyPr>
          <a:lstStyle/>
          <a:p>
            <a:pPr algn="just"/>
            <a:r>
              <a:rPr lang="en-CA" sz="1600" dirty="0" smtClean="0">
                <a:solidFill>
                  <a:schemeClr val="accent1">
                    <a:lumMod val="75000"/>
                  </a:schemeClr>
                </a:solidFill>
                <a:latin typeface="Lato" pitchFamily="34" charset="0"/>
                <a:ea typeface="Lato" pitchFamily="34" charset="0"/>
                <a:cs typeface="Lato" pitchFamily="34" charset="0"/>
              </a:rPr>
              <a:t>By withdrawing the cause, the effects are no longer effectuated</a:t>
            </a:r>
            <a:endParaRPr lang="en-CA" sz="1600" dirty="0">
              <a:solidFill>
                <a:schemeClr val="accent1">
                  <a:lumMod val="75000"/>
                </a:schemeClr>
              </a:solidFill>
              <a:latin typeface="Lato" pitchFamily="34" charset="0"/>
              <a:ea typeface="Lato" pitchFamily="34" charset="0"/>
              <a:cs typeface="Lato" pitchFamily="34" charset="0"/>
            </a:endParaRPr>
          </a:p>
        </p:txBody>
      </p:sp>
    </p:spTree>
    <p:extLst>
      <p:ext uri="{BB962C8B-B14F-4D97-AF65-F5344CB8AC3E}">
        <p14:creationId xmlns:p14="http://schemas.microsoft.com/office/powerpoint/2010/main" val="199410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628800"/>
            <a:ext cx="468052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259632" y="260648"/>
            <a:ext cx="6674844" cy="923330"/>
          </a:xfrm>
          <a:prstGeom prst="rect">
            <a:avLst/>
          </a:prstGeom>
        </p:spPr>
        <p:txBody>
          <a:bodyPr wrap="square">
            <a:spAutoFit/>
          </a:bodyPr>
          <a:lstStyle/>
          <a:p>
            <a:r>
              <a:rPr lang="en-CA" dirty="0"/>
              <a:t>All behaviours of the human beings affect the fellow human beings contagiously and are able to spread out like an epidemic or in the worst case, even like a pandemic.</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2895" y="2931580"/>
            <a:ext cx="547698" cy="88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6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550" y="1383398"/>
            <a:ext cx="1035000" cy="121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25106" y="4869160"/>
            <a:ext cx="73392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3417990"/>
            <a:ext cx="959979" cy="154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s://s-media-cache-ak0.pinimg.com/236x/f8/9c/aa/f89caad12b645a2f0934d7720b2f45b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2069" y="3864432"/>
            <a:ext cx="648072" cy="917082"/>
          </a:xfrm>
          <a:prstGeom prst="rect">
            <a:avLst/>
          </a:prstGeom>
          <a:noFill/>
          <a:extLst>
            <a:ext uri="{909E8E84-426E-40DD-AFC4-6F175D3DCCD1}">
              <a14:hiddenFill xmlns:a14="http://schemas.microsoft.com/office/drawing/2010/main">
                <a:solidFill>
                  <a:srgbClr val="FFFFFF"/>
                </a:solidFill>
              </a14:hiddenFill>
            </a:ext>
          </a:extLst>
        </p:spPr>
      </p:pic>
      <p:sp>
        <p:nvSpPr>
          <p:cNvPr id="10" name="Arc 9"/>
          <p:cNvSpPr/>
          <p:nvPr/>
        </p:nvSpPr>
        <p:spPr>
          <a:xfrm rot="18468821" flipH="1" flipV="1">
            <a:off x="3270293" y="1827576"/>
            <a:ext cx="2543974" cy="4481341"/>
          </a:xfrm>
          <a:prstGeom prst="arc">
            <a:avLst>
              <a:gd name="adj1" fmla="val 16181304"/>
              <a:gd name="adj2" fmla="val 2036745"/>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Arc 10"/>
          <p:cNvSpPr/>
          <p:nvPr/>
        </p:nvSpPr>
        <p:spPr>
          <a:xfrm rot="6735260" flipH="1" flipV="1">
            <a:off x="4381822" y="2371747"/>
            <a:ext cx="2166798" cy="4819535"/>
          </a:xfrm>
          <a:prstGeom prst="arc">
            <a:avLst>
              <a:gd name="adj1" fmla="val 16200000"/>
              <a:gd name="adj2" fmla="val 2558938"/>
            </a:avLst>
          </a:prstGeom>
          <a:ln w="38100">
            <a:solidFill>
              <a:schemeClr val="accent5">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2" name="TextBox 11"/>
          <p:cNvSpPr txBox="1"/>
          <p:nvPr/>
        </p:nvSpPr>
        <p:spPr>
          <a:xfrm rot="557622">
            <a:off x="4541764" y="3156041"/>
            <a:ext cx="888040" cy="369332"/>
          </a:xfrm>
          <a:prstGeom prst="rect">
            <a:avLst/>
          </a:prstGeom>
          <a:noFill/>
        </p:spPr>
        <p:txBody>
          <a:bodyPr wrap="square" rtlCol="0">
            <a:spAutoFit/>
          </a:bodyPr>
          <a:lstStyle/>
          <a:p>
            <a:r>
              <a:rPr lang="en-CA" dirty="0" smtClean="0"/>
              <a:t>Cause</a:t>
            </a:r>
            <a:endParaRPr lang="en-CA" dirty="0"/>
          </a:p>
        </p:txBody>
      </p:sp>
      <p:sp>
        <p:nvSpPr>
          <p:cNvPr id="13" name="TextBox 12"/>
          <p:cNvSpPr txBox="1"/>
          <p:nvPr/>
        </p:nvSpPr>
        <p:spPr>
          <a:xfrm rot="1275524">
            <a:off x="4098260" y="5608701"/>
            <a:ext cx="888040" cy="369332"/>
          </a:xfrm>
          <a:prstGeom prst="rect">
            <a:avLst/>
          </a:prstGeom>
          <a:noFill/>
        </p:spPr>
        <p:txBody>
          <a:bodyPr wrap="square" rtlCol="0">
            <a:spAutoFit/>
          </a:bodyPr>
          <a:lstStyle/>
          <a:p>
            <a:r>
              <a:rPr lang="en-CA" dirty="0" smtClean="0"/>
              <a:t>Effect</a:t>
            </a:r>
            <a:endParaRPr lang="en-CA" dirty="0"/>
          </a:p>
        </p:txBody>
      </p:sp>
      <p:sp>
        <p:nvSpPr>
          <p:cNvPr id="15" name="Title 1"/>
          <p:cNvSpPr txBox="1">
            <a:spLocks/>
          </p:cNvSpPr>
          <p:nvPr/>
        </p:nvSpPr>
        <p:spPr>
          <a:xfrm>
            <a:off x="1548050" y="260648"/>
            <a:ext cx="5549751" cy="72008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solidFill>
                  <a:schemeClr val="tx1">
                    <a:lumMod val="65000"/>
                    <a:lumOff val="35000"/>
                  </a:schemeClr>
                </a:solidFill>
                <a:latin typeface="Lato" pitchFamily="34" charset="0"/>
                <a:ea typeface="Lato" pitchFamily="34" charset="0"/>
                <a:cs typeface="Lato" pitchFamily="34" charset="0"/>
              </a:rPr>
              <a:t>Where does the responsibility lie?</a:t>
            </a:r>
            <a:endParaRPr lang="en-CA" sz="3600" dirty="0">
              <a:solidFill>
                <a:schemeClr val="tx1">
                  <a:lumMod val="65000"/>
                  <a:lumOff val="35000"/>
                </a:schemeClr>
              </a:solidFill>
              <a:latin typeface="Lato" pitchFamily="34" charset="0"/>
              <a:ea typeface="Lato" pitchFamily="34" charset="0"/>
              <a:cs typeface="Lato" pitchFamily="34" charset="0"/>
            </a:endParaRPr>
          </a:p>
        </p:txBody>
      </p:sp>
      <p:sp>
        <p:nvSpPr>
          <p:cNvPr id="16" name="Arc 15"/>
          <p:cNvSpPr/>
          <p:nvPr/>
        </p:nvSpPr>
        <p:spPr>
          <a:xfrm rot="18479098" flipH="1">
            <a:off x="1312307" y="2098644"/>
            <a:ext cx="1809489" cy="1861917"/>
          </a:xfrm>
          <a:prstGeom prst="arc">
            <a:avLst>
              <a:gd name="adj1" fmla="val 16892232"/>
              <a:gd name="adj2" fmla="val 2558938"/>
            </a:avLst>
          </a:prstGeom>
          <a:ln w="38100">
            <a:solidFill>
              <a:schemeClr val="accent5">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TextBox 16"/>
          <p:cNvSpPr txBox="1"/>
          <p:nvPr/>
        </p:nvSpPr>
        <p:spPr>
          <a:xfrm>
            <a:off x="391496" y="3181763"/>
            <a:ext cx="1069939" cy="646331"/>
          </a:xfrm>
          <a:prstGeom prst="rect">
            <a:avLst/>
          </a:prstGeom>
          <a:noFill/>
        </p:spPr>
        <p:txBody>
          <a:bodyPr wrap="square" rtlCol="0">
            <a:spAutoFit/>
          </a:bodyPr>
          <a:lstStyle/>
          <a:p>
            <a:r>
              <a:rPr lang="en-CA" dirty="0" smtClean="0"/>
              <a:t>External Influence</a:t>
            </a:r>
            <a:endParaRPr lang="en-CA" dirty="0"/>
          </a:p>
        </p:txBody>
      </p:sp>
      <p:pic>
        <p:nvPicPr>
          <p:cNvPr id="19" name="Picture 6" descr="http://www.pd4pic.com/images/stickman-cry-man-sad-stick-figure-matchstick-ma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536223" y="4835753"/>
            <a:ext cx="558380" cy="11167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3010" y="980728"/>
            <a:ext cx="4572000" cy="1815882"/>
          </a:xfrm>
          <a:prstGeom prst="rect">
            <a:avLst/>
          </a:prstGeom>
        </p:spPr>
        <p:txBody>
          <a:bodyPr>
            <a:spAutoFit/>
          </a:bodyPr>
          <a:lstStyle/>
          <a:p>
            <a:r>
              <a:rPr lang="en-CA" sz="1600" dirty="0"/>
              <a:t>Thus, the human beings are infected by the thoughts and feelings as well as by the behavioural-patterns of others like by a contagious illness-virus, in which case the patterns reach from love and happiness, from joy, freedom and harmony, etc., up to the </a:t>
            </a:r>
            <a:r>
              <a:rPr lang="en-CA" sz="1600" dirty="0" err="1" smtClean="0"/>
              <a:t>unsatisfaction</a:t>
            </a:r>
            <a:r>
              <a:rPr lang="en-CA" sz="1600" dirty="0"/>
              <a:t>, revenge and retribution as well as to the evil </a:t>
            </a:r>
            <a:r>
              <a:rPr lang="en-CA" sz="1600" dirty="0" err="1"/>
              <a:t>Gewalt</a:t>
            </a:r>
            <a:r>
              <a:rPr lang="en-CA" sz="1600" dirty="0"/>
              <a:t> and to the murder.</a:t>
            </a:r>
          </a:p>
        </p:txBody>
      </p:sp>
    </p:spTree>
    <p:extLst>
      <p:ext uri="{BB962C8B-B14F-4D97-AF65-F5344CB8AC3E}">
        <p14:creationId xmlns:p14="http://schemas.microsoft.com/office/powerpoint/2010/main" val="1233344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71" y="1664960"/>
            <a:ext cx="1035000" cy="121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11301" y="5218891"/>
            <a:ext cx="73392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s://s-media-cache-ak0.pinimg.com/236x/f8/9c/aa/f89caad12b645a2f0934d7720b2f45b2.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8264" y="4214163"/>
            <a:ext cx="648072" cy="91708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548050" y="260648"/>
            <a:ext cx="5549751" cy="72008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solidFill>
                  <a:schemeClr val="tx1">
                    <a:lumMod val="65000"/>
                    <a:lumOff val="35000"/>
                  </a:schemeClr>
                </a:solidFill>
                <a:latin typeface="Lato" pitchFamily="34" charset="0"/>
                <a:ea typeface="Lato" pitchFamily="34" charset="0"/>
                <a:cs typeface="Lato" pitchFamily="34" charset="0"/>
              </a:rPr>
              <a:t>Where does the responsibility lie?</a:t>
            </a:r>
            <a:endParaRPr lang="en-CA" sz="3600" dirty="0">
              <a:solidFill>
                <a:schemeClr val="tx1">
                  <a:lumMod val="65000"/>
                  <a:lumOff val="35000"/>
                </a:schemeClr>
              </a:solidFill>
              <a:latin typeface="Lato" pitchFamily="34" charset="0"/>
              <a:ea typeface="Lato" pitchFamily="34" charset="0"/>
              <a:cs typeface="Lato" pitchFamily="34" charset="0"/>
            </a:endParaRPr>
          </a:p>
        </p:txBody>
      </p:sp>
      <p:sp>
        <p:nvSpPr>
          <p:cNvPr id="16" name="Arc 15"/>
          <p:cNvSpPr/>
          <p:nvPr/>
        </p:nvSpPr>
        <p:spPr>
          <a:xfrm rot="18479098" flipH="1">
            <a:off x="1298502" y="2448375"/>
            <a:ext cx="1809489" cy="1861917"/>
          </a:xfrm>
          <a:prstGeom prst="arc">
            <a:avLst>
              <a:gd name="adj1" fmla="val 16892232"/>
              <a:gd name="adj2" fmla="val 2558938"/>
            </a:avLst>
          </a:prstGeom>
          <a:ln w="38100">
            <a:solidFill>
              <a:schemeClr val="accent5">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TextBox 16"/>
          <p:cNvSpPr txBox="1"/>
          <p:nvPr/>
        </p:nvSpPr>
        <p:spPr>
          <a:xfrm>
            <a:off x="423807" y="3428132"/>
            <a:ext cx="1069939" cy="523220"/>
          </a:xfrm>
          <a:prstGeom prst="rect">
            <a:avLst/>
          </a:prstGeom>
          <a:noFill/>
        </p:spPr>
        <p:txBody>
          <a:bodyPr wrap="square" rtlCol="0">
            <a:spAutoFit/>
          </a:bodyPr>
          <a:lstStyle/>
          <a:p>
            <a:r>
              <a:rPr lang="en-CA" sz="1400" dirty="0" smtClean="0"/>
              <a:t>External Influence</a:t>
            </a:r>
            <a:endParaRPr lang="en-CA" sz="1400" dirty="0"/>
          </a:p>
        </p:txBody>
      </p:sp>
      <p:pic>
        <p:nvPicPr>
          <p:cNvPr id="19" name="Picture 6" descr="http://www.pd4pic.com/images/stickman-cry-man-sad-stick-figure-matchstick-man.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522418" y="5185484"/>
            <a:ext cx="558380" cy="1116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www.clipartbest.com/cliparts/aiq/oEr/aiqoErk5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8301" y="4216934"/>
            <a:ext cx="488781"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Arc 1"/>
          <p:cNvSpPr/>
          <p:nvPr/>
        </p:nvSpPr>
        <p:spPr>
          <a:xfrm rot="15979365">
            <a:off x="2430813" y="3791041"/>
            <a:ext cx="1656184" cy="1763325"/>
          </a:xfrm>
          <a:prstGeom prst="arc">
            <a:avLst/>
          </a:prstGeom>
          <a:ln w="38100">
            <a:solidFill>
              <a:schemeClr val="accent1">
                <a:lumMod val="50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CA"/>
          </a:p>
        </p:txBody>
      </p:sp>
      <p:sp>
        <p:nvSpPr>
          <p:cNvPr id="18" name="Rectangle 17"/>
          <p:cNvSpPr/>
          <p:nvPr/>
        </p:nvSpPr>
        <p:spPr>
          <a:xfrm>
            <a:off x="2217051" y="1196752"/>
            <a:ext cx="6603421" cy="2492990"/>
          </a:xfrm>
          <a:prstGeom prst="rect">
            <a:avLst/>
          </a:prstGeom>
        </p:spPr>
        <p:txBody>
          <a:bodyPr wrap="square">
            <a:spAutoFit/>
          </a:bodyPr>
          <a:lstStyle/>
          <a:p>
            <a:pPr algn="just"/>
            <a:r>
              <a:rPr lang="en-CA" sz="1600" dirty="0">
                <a:solidFill>
                  <a:schemeClr val="accent1">
                    <a:lumMod val="75000"/>
                  </a:schemeClr>
                </a:solidFill>
                <a:latin typeface="Lato" pitchFamily="34" charset="0"/>
                <a:ea typeface="Lato" pitchFamily="34" charset="0"/>
                <a:cs typeface="Lato" pitchFamily="34" charset="0"/>
              </a:rPr>
              <a:t>Hence, the truth unmistakably comes to fruition, that the human being himself/herself, bears the responsibility for all his/her thinking, feeling and deeds, etc., because without a doubt, he/she, without exception and always himself/herself, supplies the cause of his/her thinking, feeling and deeds, etc., that in each case, bring a distinct effect. This is doubtlessly so in every case, </a:t>
            </a:r>
            <a:r>
              <a:rPr lang="en-CA" sz="1600" b="1" dirty="0">
                <a:solidFill>
                  <a:schemeClr val="accent1">
                    <a:lumMod val="75000"/>
                  </a:schemeClr>
                </a:solidFill>
                <a:latin typeface="Lato" pitchFamily="34" charset="0"/>
                <a:ea typeface="Lato" pitchFamily="34" charset="0"/>
                <a:cs typeface="Lato" pitchFamily="34" charset="0"/>
              </a:rPr>
              <a:t>even then when the human being accepts external </a:t>
            </a:r>
            <a:r>
              <a:rPr lang="en-CA" sz="1600" b="1" dirty="0" smtClean="0">
                <a:solidFill>
                  <a:schemeClr val="accent1">
                    <a:lumMod val="75000"/>
                  </a:schemeClr>
                </a:solidFill>
                <a:latin typeface="Lato" pitchFamily="34" charset="0"/>
                <a:ea typeface="Lato" pitchFamily="34" charset="0"/>
                <a:cs typeface="Lato" pitchFamily="34" charset="0"/>
              </a:rPr>
              <a:t>foreign influences</a:t>
            </a:r>
            <a:r>
              <a:rPr lang="en-CA" sz="1600" dirty="0" smtClean="0">
                <a:solidFill>
                  <a:schemeClr val="accent1">
                    <a:lumMod val="75000"/>
                  </a:schemeClr>
                </a:solidFill>
                <a:latin typeface="Lato" pitchFamily="34" charset="0"/>
                <a:ea typeface="Lato" pitchFamily="34" charset="0"/>
                <a:cs typeface="Lato" pitchFamily="34" charset="0"/>
              </a:rPr>
              <a:t> </a:t>
            </a:r>
            <a:r>
              <a:rPr lang="en-CA" sz="1600" dirty="0">
                <a:solidFill>
                  <a:schemeClr val="accent1">
                    <a:lumMod val="75000"/>
                  </a:schemeClr>
                </a:solidFill>
                <a:latin typeface="Lato" pitchFamily="34" charset="0"/>
                <a:ea typeface="Lato" pitchFamily="34" charset="0"/>
                <a:cs typeface="Lato" pitchFamily="34" charset="0"/>
              </a:rPr>
              <a:t>as the reason for his/her thinking, feeling and deeds, etc</a:t>
            </a:r>
            <a:r>
              <a:rPr lang="en-CA" sz="1600" dirty="0" smtClean="0">
                <a:solidFill>
                  <a:schemeClr val="accent1">
                    <a:lumMod val="75000"/>
                  </a:schemeClr>
                </a:solidFill>
                <a:latin typeface="Lato" pitchFamily="34" charset="0"/>
                <a:ea typeface="Lato" pitchFamily="34" charset="0"/>
                <a:cs typeface="Lato" pitchFamily="34" charset="0"/>
              </a:rPr>
              <a:t>.</a:t>
            </a:r>
          </a:p>
          <a:p>
            <a:pPr algn="just"/>
            <a:endParaRPr lang="en-CA" sz="1600" dirty="0" smtClean="0">
              <a:solidFill>
                <a:schemeClr val="accent1">
                  <a:lumMod val="75000"/>
                </a:schemeClr>
              </a:solidFill>
              <a:latin typeface="Lato" pitchFamily="34" charset="0"/>
              <a:ea typeface="Lato" pitchFamily="34" charset="0"/>
              <a:cs typeface="Lato" pitchFamily="34" charset="0"/>
            </a:endParaRPr>
          </a:p>
          <a:p>
            <a:pPr algn="just"/>
            <a:r>
              <a:rPr lang="en-CA" sz="1200" i="1" dirty="0" smtClean="0">
                <a:solidFill>
                  <a:schemeClr val="accent1">
                    <a:lumMod val="75000"/>
                  </a:schemeClr>
                </a:solidFill>
                <a:latin typeface="Lato" pitchFamily="34" charset="0"/>
                <a:ea typeface="Lato" pitchFamily="34" charset="0"/>
                <a:cs typeface="Lato" pitchFamily="34" charset="0"/>
              </a:rPr>
              <a:t>Decalogue/</a:t>
            </a:r>
            <a:r>
              <a:rPr lang="en-CA" sz="1200" i="1" dirty="0" err="1" smtClean="0">
                <a:solidFill>
                  <a:schemeClr val="accent1">
                    <a:lumMod val="75000"/>
                  </a:schemeClr>
                </a:solidFill>
                <a:latin typeface="Lato" pitchFamily="34" charset="0"/>
                <a:ea typeface="Lato" pitchFamily="34" charset="0"/>
                <a:cs typeface="Lato" pitchFamily="34" charset="0"/>
              </a:rPr>
              <a:t>Dodecalogue</a:t>
            </a:r>
            <a:r>
              <a:rPr lang="en-CA" sz="1200" i="1" dirty="0" smtClean="0">
                <a:solidFill>
                  <a:schemeClr val="accent1">
                    <a:lumMod val="75000"/>
                  </a:schemeClr>
                </a:solidFill>
                <a:latin typeface="Lato" pitchFamily="34" charset="0"/>
                <a:ea typeface="Lato" pitchFamily="34" charset="0"/>
                <a:cs typeface="Lato" pitchFamily="34" charset="0"/>
              </a:rPr>
              <a:t>, P. 110</a:t>
            </a:r>
            <a:endParaRPr lang="en-CA" sz="1200" i="1" dirty="0">
              <a:solidFill>
                <a:schemeClr val="accent1">
                  <a:lumMod val="75000"/>
                </a:schemeClr>
              </a:solidFill>
              <a:latin typeface="Lato" pitchFamily="34" charset="0"/>
              <a:ea typeface="Lato" pitchFamily="34" charset="0"/>
              <a:cs typeface="Lato" pitchFamily="34" charset="0"/>
            </a:endParaRPr>
          </a:p>
        </p:txBody>
      </p:sp>
      <p:sp>
        <p:nvSpPr>
          <p:cNvPr id="23" name="TextBox 22"/>
          <p:cNvSpPr txBox="1"/>
          <p:nvPr/>
        </p:nvSpPr>
        <p:spPr>
          <a:xfrm>
            <a:off x="2145117" y="5534766"/>
            <a:ext cx="2046746" cy="738664"/>
          </a:xfrm>
          <a:prstGeom prst="rect">
            <a:avLst/>
          </a:prstGeom>
          <a:noFill/>
        </p:spPr>
        <p:txBody>
          <a:bodyPr wrap="square" rtlCol="0">
            <a:spAutoFit/>
          </a:bodyPr>
          <a:lstStyle/>
          <a:p>
            <a:r>
              <a:rPr lang="en-CA" sz="1400" dirty="0" smtClean="0"/>
              <a:t>External influences are rendered ineffective by the responsible one.</a:t>
            </a:r>
            <a:endParaRPr lang="en-CA" sz="1400" dirty="0"/>
          </a:p>
        </p:txBody>
      </p:sp>
    </p:spTree>
    <p:extLst>
      <p:ext uri="{BB962C8B-B14F-4D97-AF65-F5344CB8AC3E}">
        <p14:creationId xmlns:p14="http://schemas.microsoft.com/office/powerpoint/2010/main" val="1290950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oloringpages7.com/Images/nature-coloring-pages/tree-coloring-pages/palmtree-coloring-pages-7-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68" y="982880"/>
            <a:ext cx="2315539" cy="2347114"/>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8626" y="1983742"/>
            <a:ext cx="9178505" cy="345390"/>
          </a:xfrm>
          <a:custGeom>
            <a:avLst/>
            <a:gdLst>
              <a:gd name="connsiteX0" fmla="*/ 0 w 9178505"/>
              <a:gd name="connsiteY0" fmla="*/ 345390 h 345390"/>
              <a:gd name="connsiteX1" fmla="*/ 681486 w 9178505"/>
              <a:gd name="connsiteY1" fmla="*/ 138356 h 345390"/>
              <a:gd name="connsiteX2" fmla="*/ 1380226 w 9178505"/>
              <a:gd name="connsiteY2" fmla="*/ 319511 h 345390"/>
              <a:gd name="connsiteX3" fmla="*/ 2242868 w 9178505"/>
              <a:gd name="connsiteY3" fmla="*/ 198741 h 345390"/>
              <a:gd name="connsiteX4" fmla="*/ 3433313 w 9178505"/>
              <a:gd name="connsiteY4" fmla="*/ 333 h 345390"/>
              <a:gd name="connsiteX5" fmla="*/ 4684143 w 9178505"/>
              <a:gd name="connsiteY5" fmla="*/ 155609 h 345390"/>
              <a:gd name="connsiteX6" fmla="*/ 7039154 w 9178505"/>
              <a:gd name="connsiteY6" fmla="*/ 310884 h 345390"/>
              <a:gd name="connsiteX7" fmla="*/ 8393501 w 9178505"/>
              <a:gd name="connsiteY7" fmla="*/ 60718 h 345390"/>
              <a:gd name="connsiteX8" fmla="*/ 9178505 w 9178505"/>
              <a:gd name="connsiteY8" fmla="*/ 172862 h 34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8505" h="345390">
                <a:moveTo>
                  <a:pt x="0" y="345390"/>
                </a:moveTo>
                <a:cubicBezTo>
                  <a:pt x="225724" y="244029"/>
                  <a:pt x="451448" y="142669"/>
                  <a:pt x="681486" y="138356"/>
                </a:cubicBezTo>
                <a:cubicBezTo>
                  <a:pt x="911524" y="134043"/>
                  <a:pt x="1119996" y="309447"/>
                  <a:pt x="1380226" y="319511"/>
                </a:cubicBezTo>
                <a:cubicBezTo>
                  <a:pt x="1640456" y="329575"/>
                  <a:pt x="1900687" y="251937"/>
                  <a:pt x="2242868" y="198741"/>
                </a:cubicBezTo>
                <a:cubicBezTo>
                  <a:pt x="2585049" y="145545"/>
                  <a:pt x="3026434" y="7522"/>
                  <a:pt x="3433313" y="333"/>
                </a:cubicBezTo>
                <a:cubicBezTo>
                  <a:pt x="3840192" y="-6856"/>
                  <a:pt x="4083170" y="103851"/>
                  <a:pt x="4684143" y="155609"/>
                </a:cubicBezTo>
                <a:cubicBezTo>
                  <a:pt x="5285116" y="207367"/>
                  <a:pt x="6420928" y="326699"/>
                  <a:pt x="7039154" y="310884"/>
                </a:cubicBezTo>
                <a:cubicBezTo>
                  <a:pt x="7657380" y="295069"/>
                  <a:pt x="8036943" y="83722"/>
                  <a:pt x="8393501" y="60718"/>
                </a:cubicBezTo>
                <a:cubicBezTo>
                  <a:pt x="8750059" y="37714"/>
                  <a:pt x="8964282" y="105288"/>
                  <a:pt x="9178505" y="172862"/>
                </a:cubicBezTo>
              </a:path>
            </a:pathLst>
          </a:cu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5" name="Picture 16" descr="http://www.clipartbest.com/cliparts/aiq/oEr/aiqoErk5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4005" y="2248448"/>
            <a:ext cx="411370" cy="969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524328" y="5874374"/>
            <a:ext cx="448500" cy="76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https://s-media-cache-ak0.pinimg.com/236x/f8/9c/aa/f89caad12b645a2f0934d7720b2f45b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1847" y="5742294"/>
            <a:ext cx="396035" cy="560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pd4pic.com/images/stickman-cry-man-sad-stick-figure-matchstick-ma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972828" y="5533149"/>
            <a:ext cx="341225" cy="68244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27637" y="2532419"/>
            <a:ext cx="1088419" cy="66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578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oloringpages7.com/Images/nature-coloring-pages/tree-coloring-pages/palmtree-coloring-pages-7-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68" y="982880"/>
            <a:ext cx="2315539" cy="2347114"/>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8626" y="1983742"/>
            <a:ext cx="9178505" cy="345390"/>
          </a:xfrm>
          <a:custGeom>
            <a:avLst/>
            <a:gdLst>
              <a:gd name="connsiteX0" fmla="*/ 0 w 9178505"/>
              <a:gd name="connsiteY0" fmla="*/ 345390 h 345390"/>
              <a:gd name="connsiteX1" fmla="*/ 681486 w 9178505"/>
              <a:gd name="connsiteY1" fmla="*/ 138356 h 345390"/>
              <a:gd name="connsiteX2" fmla="*/ 1380226 w 9178505"/>
              <a:gd name="connsiteY2" fmla="*/ 319511 h 345390"/>
              <a:gd name="connsiteX3" fmla="*/ 2242868 w 9178505"/>
              <a:gd name="connsiteY3" fmla="*/ 198741 h 345390"/>
              <a:gd name="connsiteX4" fmla="*/ 3433313 w 9178505"/>
              <a:gd name="connsiteY4" fmla="*/ 333 h 345390"/>
              <a:gd name="connsiteX5" fmla="*/ 4684143 w 9178505"/>
              <a:gd name="connsiteY5" fmla="*/ 155609 h 345390"/>
              <a:gd name="connsiteX6" fmla="*/ 7039154 w 9178505"/>
              <a:gd name="connsiteY6" fmla="*/ 310884 h 345390"/>
              <a:gd name="connsiteX7" fmla="*/ 8393501 w 9178505"/>
              <a:gd name="connsiteY7" fmla="*/ 60718 h 345390"/>
              <a:gd name="connsiteX8" fmla="*/ 9178505 w 9178505"/>
              <a:gd name="connsiteY8" fmla="*/ 172862 h 34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8505" h="345390">
                <a:moveTo>
                  <a:pt x="0" y="345390"/>
                </a:moveTo>
                <a:cubicBezTo>
                  <a:pt x="225724" y="244029"/>
                  <a:pt x="451448" y="142669"/>
                  <a:pt x="681486" y="138356"/>
                </a:cubicBezTo>
                <a:cubicBezTo>
                  <a:pt x="911524" y="134043"/>
                  <a:pt x="1119996" y="309447"/>
                  <a:pt x="1380226" y="319511"/>
                </a:cubicBezTo>
                <a:cubicBezTo>
                  <a:pt x="1640456" y="329575"/>
                  <a:pt x="1900687" y="251937"/>
                  <a:pt x="2242868" y="198741"/>
                </a:cubicBezTo>
                <a:cubicBezTo>
                  <a:pt x="2585049" y="145545"/>
                  <a:pt x="3026434" y="7522"/>
                  <a:pt x="3433313" y="333"/>
                </a:cubicBezTo>
                <a:cubicBezTo>
                  <a:pt x="3840192" y="-6856"/>
                  <a:pt x="4083170" y="103851"/>
                  <a:pt x="4684143" y="155609"/>
                </a:cubicBezTo>
                <a:cubicBezTo>
                  <a:pt x="5285116" y="207367"/>
                  <a:pt x="6420928" y="326699"/>
                  <a:pt x="7039154" y="310884"/>
                </a:cubicBezTo>
                <a:cubicBezTo>
                  <a:pt x="7657380" y="295069"/>
                  <a:pt x="8036943" y="83722"/>
                  <a:pt x="8393501" y="60718"/>
                </a:cubicBezTo>
                <a:cubicBezTo>
                  <a:pt x="8750059" y="37714"/>
                  <a:pt x="8964282" y="105288"/>
                  <a:pt x="9178505" y="172862"/>
                </a:cubicBezTo>
              </a:path>
            </a:pathLst>
          </a:cu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4098" name="Picture 2" descr="https://pixabay.com/static/uploads/photo/2013/07/12/17/13/exhausted-151822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2170555"/>
            <a:ext cx="452495" cy="851756"/>
          </a:xfrm>
          <a:prstGeom prst="rect">
            <a:avLst/>
          </a:prstGeom>
          <a:noFill/>
          <a:extLst>
            <a:ext uri="{909E8E84-426E-40DD-AFC4-6F175D3DCCD1}">
              <a14:hiddenFill xmlns:a14="http://schemas.microsoft.com/office/drawing/2010/main">
                <a:solidFill>
                  <a:srgbClr val="FFFFFF"/>
                </a:solidFill>
              </a14:hiddenFill>
            </a:ext>
          </a:extLst>
        </p:spPr>
      </p:pic>
      <p:sp>
        <p:nvSpPr>
          <p:cNvPr id="10" name="Arc 9"/>
          <p:cNvSpPr/>
          <p:nvPr/>
        </p:nvSpPr>
        <p:spPr>
          <a:xfrm rot="5400000" flipH="1" flipV="1">
            <a:off x="3715940" y="882164"/>
            <a:ext cx="2027685" cy="2473955"/>
          </a:xfrm>
          <a:prstGeom prst="arc">
            <a:avLst>
              <a:gd name="adj1" fmla="val 16200000"/>
              <a:gd name="adj2" fmla="val 14001964"/>
            </a:avLst>
          </a:prstGeom>
          <a:ln w="38100">
            <a:solidFill>
              <a:schemeClr val="accent5">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4" name="TextBox 13"/>
          <p:cNvSpPr txBox="1"/>
          <p:nvPr/>
        </p:nvSpPr>
        <p:spPr>
          <a:xfrm rot="20968218">
            <a:off x="3950198" y="798214"/>
            <a:ext cx="888040" cy="369332"/>
          </a:xfrm>
          <a:prstGeom prst="rect">
            <a:avLst/>
          </a:prstGeom>
          <a:noFill/>
        </p:spPr>
        <p:txBody>
          <a:bodyPr wrap="square" rtlCol="0">
            <a:spAutoFit/>
          </a:bodyPr>
          <a:lstStyle/>
          <a:p>
            <a:r>
              <a:rPr lang="en-CA" dirty="0" smtClean="0"/>
              <a:t>Cause</a:t>
            </a:r>
            <a:endParaRPr lang="en-CA" dirty="0"/>
          </a:p>
        </p:txBody>
      </p:sp>
      <p:sp>
        <p:nvSpPr>
          <p:cNvPr id="16" name="TextBox 15"/>
          <p:cNvSpPr txBox="1"/>
          <p:nvPr/>
        </p:nvSpPr>
        <p:spPr>
          <a:xfrm rot="20848939">
            <a:off x="4619813" y="3069546"/>
            <a:ext cx="888040" cy="369332"/>
          </a:xfrm>
          <a:prstGeom prst="rect">
            <a:avLst/>
          </a:prstGeom>
          <a:noFill/>
        </p:spPr>
        <p:txBody>
          <a:bodyPr wrap="square" rtlCol="0">
            <a:spAutoFit/>
          </a:bodyPr>
          <a:lstStyle/>
          <a:p>
            <a:r>
              <a:rPr lang="en-CA" dirty="0" smtClean="0"/>
              <a:t>Effect</a:t>
            </a:r>
            <a:endParaRPr lang="en-CA" dirty="0"/>
          </a:p>
        </p:txBody>
      </p:sp>
      <p:sp>
        <p:nvSpPr>
          <p:cNvPr id="17" name="Title 1"/>
          <p:cNvSpPr txBox="1">
            <a:spLocks/>
          </p:cNvSpPr>
          <p:nvPr/>
        </p:nvSpPr>
        <p:spPr>
          <a:xfrm>
            <a:off x="5652120" y="120786"/>
            <a:ext cx="332471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solidFill>
                  <a:schemeClr val="tx1">
                    <a:lumMod val="65000"/>
                    <a:lumOff val="35000"/>
                  </a:schemeClr>
                </a:solidFill>
                <a:latin typeface="Lato" pitchFamily="34" charset="0"/>
                <a:ea typeface="Lato" pitchFamily="34" charset="0"/>
                <a:cs typeface="Lato" pitchFamily="34" charset="0"/>
              </a:rPr>
              <a:t>Over time…</a:t>
            </a:r>
            <a:endParaRPr lang="en-CA" sz="3600" dirty="0">
              <a:solidFill>
                <a:schemeClr val="tx1">
                  <a:lumMod val="65000"/>
                  <a:lumOff val="35000"/>
                </a:schemeClr>
              </a:solidFill>
              <a:latin typeface="Lato" pitchFamily="34" charset="0"/>
              <a:ea typeface="Lato" pitchFamily="34" charset="0"/>
              <a:cs typeface="Lato" pitchFamily="34" charset="0"/>
            </a:endParaRPr>
          </a:p>
        </p:txBody>
      </p:sp>
      <p:sp>
        <p:nvSpPr>
          <p:cNvPr id="3" name="Rectangle 2"/>
          <p:cNvSpPr/>
          <p:nvPr/>
        </p:nvSpPr>
        <p:spPr>
          <a:xfrm>
            <a:off x="920193" y="3645024"/>
            <a:ext cx="7561480" cy="2800767"/>
          </a:xfrm>
          <a:prstGeom prst="rect">
            <a:avLst/>
          </a:prstGeom>
        </p:spPr>
        <p:txBody>
          <a:bodyPr wrap="square">
            <a:spAutoFit/>
          </a:bodyPr>
          <a:lstStyle/>
          <a:p>
            <a:r>
              <a:rPr lang="en-CA" sz="1600" dirty="0"/>
              <a:t>If you really only sit and rest in your life and only want to rest from all your activity until the end of your </a:t>
            </a:r>
            <a:r>
              <a:rPr lang="en-CA" sz="1600" dirty="0" smtClean="0"/>
              <a:t>life, then </a:t>
            </a:r>
            <a:r>
              <a:rPr lang="en-CA" sz="1600" dirty="0"/>
              <a:t>you push away the rhythmic law of the always valid motion as it is given in all things through the </a:t>
            </a:r>
            <a:r>
              <a:rPr lang="en-CA" sz="1600" dirty="0" smtClean="0"/>
              <a:t>Creation Universal </a:t>
            </a:r>
            <a:r>
              <a:rPr lang="en-CA" sz="1600" dirty="0"/>
              <a:t>Consciousness</a:t>
            </a:r>
            <a:r>
              <a:rPr lang="en-CA" sz="1600" dirty="0" smtClean="0"/>
              <a:t>.</a:t>
            </a:r>
          </a:p>
          <a:p>
            <a:endParaRPr lang="en-CA" sz="1600" dirty="0" smtClean="0"/>
          </a:p>
          <a:p>
            <a:r>
              <a:rPr lang="en-CA" sz="1600" dirty="0" smtClean="0"/>
              <a:t>And </a:t>
            </a:r>
            <a:r>
              <a:rPr lang="en-CA" sz="1600" dirty="0"/>
              <a:t>you all amongst you human beings of Earth who act in this wrong wise, you fall ill and tire out </a:t>
            </a:r>
            <a:r>
              <a:rPr lang="en-CA" sz="1600" dirty="0" smtClean="0"/>
              <a:t>because your </a:t>
            </a:r>
            <a:r>
              <a:rPr lang="en-CA" sz="1600" dirty="0"/>
              <a:t>own swinging waves, your own motions and your conscious </a:t>
            </a:r>
            <a:r>
              <a:rPr lang="en-CA" sz="1600" dirty="0" err="1" smtClean="0"/>
              <a:t>awakeness</a:t>
            </a:r>
            <a:r>
              <a:rPr lang="en-CA" sz="1600" dirty="0" smtClean="0"/>
              <a:t> </a:t>
            </a:r>
            <a:r>
              <a:rPr lang="en-CA" sz="1600" dirty="0"/>
              <a:t>cannot keep pace with the </a:t>
            </a:r>
            <a:r>
              <a:rPr lang="en-CA" sz="1600" dirty="0" smtClean="0"/>
              <a:t>ruling </a:t>
            </a:r>
            <a:r>
              <a:rPr lang="en-CA" sz="1600" dirty="0"/>
              <a:t>motion of the Creation Universal </a:t>
            </a:r>
            <a:r>
              <a:rPr lang="en-CA" sz="1600" dirty="0" smtClean="0"/>
              <a:t>Consciousness</a:t>
            </a:r>
            <a:r>
              <a:rPr lang="en-CA" sz="1600" dirty="0"/>
              <a:t>; truly, you can only stay fresh, joyful and healthy, if you </a:t>
            </a:r>
            <a:r>
              <a:rPr lang="en-CA" sz="1600" dirty="0" smtClean="0"/>
              <a:t>integrate yourselves </a:t>
            </a:r>
            <a:r>
              <a:rPr lang="en-CA" sz="1600" dirty="0"/>
              <a:t>into and adjust yourselves to the rhythm of the creational-universal motion</a:t>
            </a:r>
            <a:r>
              <a:rPr lang="en-CA" sz="1600" dirty="0" smtClean="0"/>
              <a:t>.</a:t>
            </a:r>
          </a:p>
          <a:p>
            <a:endParaRPr lang="en-CA" sz="1600" dirty="0"/>
          </a:p>
          <a:p>
            <a:r>
              <a:rPr lang="en-CA" sz="1600" dirty="0" smtClean="0"/>
              <a:t>Goblet of the Truth, Chapter 28, 467, 469</a:t>
            </a:r>
            <a:endParaRPr lang="en-CA" sz="1600" dirty="0"/>
          </a:p>
        </p:txBody>
      </p:sp>
    </p:spTree>
    <p:extLst>
      <p:ext uri="{BB962C8B-B14F-4D97-AF65-F5344CB8AC3E}">
        <p14:creationId xmlns:p14="http://schemas.microsoft.com/office/powerpoint/2010/main" val="2384935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8050" y="260648"/>
            <a:ext cx="5549751"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solidFill>
                  <a:schemeClr val="tx1">
                    <a:lumMod val="65000"/>
                    <a:lumOff val="35000"/>
                  </a:schemeClr>
                </a:solidFill>
                <a:latin typeface="Lato" pitchFamily="34" charset="0"/>
                <a:ea typeface="Lato" pitchFamily="34" charset="0"/>
                <a:cs typeface="Lato" pitchFamily="34" charset="0"/>
              </a:rPr>
              <a:t>Shared Destiny</a:t>
            </a:r>
            <a:endParaRPr lang="en-CA" sz="3600" dirty="0">
              <a:solidFill>
                <a:schemeClr val="tx1">
                  <a:lumMod val="65000"/>
                  <a:lumOff val="35000"/>
                </a:schemeClr>
              </a:solidFill>
              <a:latin typeface="Lato" pitchFamily="34" charset="0"/>
              <a:ea typeface="Lato" pitchFamily="34" charset="0"/>
              <a:cs typeface="Lato"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947" y="1196752"/>
            <a:ext cx="1835652" cy="184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cliparts.co/cliparts/rcL/npx/rcLnpxzX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886901"/>
            <a:ext cx="3581483" cy="3654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4869160"/>
            <a:ext cx="959979" cy="154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930" y="1329730"/>
            <a:ext cx="4392488" cy="3539430"/>
          </a:xfrm>
          <a:prstGeom prst="rect">
            <a:avLst/>
          </a:prstGeom>
        </p:spPr>
        <p:txBody>
          <a:bodyPr wrap="square">
            <a:spAutoFit/>
          </a:bodyPr>
          <a:lstStyle/>
          <a:p>
            <a:r>
              <a:rPr lang="en-CA" sz="1600" dirty="0">
                <a:solidFill>
                  <a:schemeClr val="tx1">
                    <a:lumMod val="75000"/>
                    <a:lumOff val="25000"/>
                  </a:schemeClr>
                </a:solidFill>
                <a:latin typeface="Arial" pitchFamily="34" charset="0"/>
                <a:cs typeface="Arial" pitchFamily="34" charset="0"/>
              </a:rPr>
              <a:t>What you sow, that you will reap, and indeed in every respect, be it in the good or in the evil; therefore </a:t>
            </a:r>
            <a:r>
              <a:rPr lang="en-CA" sz="1600" dirty="0" smtClean="0">
                <a:solidFill>
                  <a:schemeClr val="tx1">
                    <a:lumMod val="75000"/>
                    <a:lumOff val="25000"/>
                  </a:schemeClr>
                </a:solidFill>
                <a:latin typeface="Arial" pitchFamily="34" charset="0"/>
                <a:cs typeface="Arial" pitchFamily="34" charset="0"/>
              </a:rPr>
              <a:t>you cannot </a:t>
            </a:r>
            <a:r>
              <a:rPr lang="en-CA" sz="1600" dirty="0">
                <a:solidFill>
                  <a:schemeClr val="tx1">
                    <a:lumMod val="75000"/>
                    <a:lumOff val="25000"/>
                  </a:schemeClr>
                </a:solidFill>
                <a:latin typeface="Arial" pitchFamily="34" charset="0"/>
                <a:cs typeface="Arial" pitchFamily="34" charset="0"/>
              </a:rPr>
              <a:t>refer to your invented godheads and tin gods or to your next ones, fellow human beings or to </a:t>
            </a:r>
            <a:r>
              <a:rPr lang="en-CA" sz="1600" dirty="0" smtClean="0">
                <a:solidFill>
                  <a:schemeClr val="tx1">
                    <a:lumMod val="75000"/>
                    <a:lumOff val="25000"/>
                  </a:schemeClr>
                </a:solidFill>
                <a:latin typeface="Arial" pitchFamily="34" charset="0"/>
                <a:cs typeface="Arial" pitchFamily="34" charset="0"/>
              </a:rPr>
              <a:t>your imaginary </a:t>
            </a:r>
            <a:r>
              <a:rPr lang="en-CA" sz="1600" dirty="0">
                <a:solidFill>
                  <a:schemeClr val="tx1">
                    <a:lumMod val="75000"/>
                    <a:lumOff val="25000"/>
                  </a:schemeClr>
                </a:solidFill>
                <a:latin typeface="Arial" pitchFamily="34" charset="0"/>
                <a:cs typeface="Arial" pitchFamily="34" charset="0"/>
              </a:rPr>
              <a:t>angels, saints and idolised human beings with regard to the </a:t>
            </a:r>
            <a:r>
              <a:rPr lang="en-CA" sz="1600" b="1" dirty="0">
                <a:solidFill>
                  <a:schemeClr val="tx1">
                    <a:lumMod val="75000"/>
                    <a:lumOff val="25000"/>
                  </a:schemeClr>
                </a:solidFill>
                <a:latin typeface="Arial" pitchFamily="34" charset="0"/>
                <a:cs typeface="Arial" pitchFamily="34" charset="0"/>
              </a:rPr>
              <a:t>responsibility</a:t>
            </a:r>
            <a:r>
              <a:rPr lang="en-CA" sz="1600" dirty="0">
                <a:solidFill>
                  <a:schemeClr val="tx1">
                    <a:lumMod val="75000"/>
                    <a:lumOff val="25000"/>
                  </a:schemeClr>
                </a:solidFill>
                <a:latin typeface="Arial" pitchFamily="34" charset="0"/>
                <a:cs typeface="Arial" pitchFamily="34" charset="0"/>
              </a:rPr>
              <a:t>, because this lies by </a:t>
            </a:r>
            <a:r>
              <a:rPr lang="en-CA" sz="1600" dirty="0" smtClean="0">
                <a:solidFill>
                  <a:schemeClr val="tx1">
                    <a:lumMod val="75000"/>
                    <a:lumOff val="25000"/>
                  </a:schemeClr>
                </a:solidFill>
                <a:latin typeface="Arial" pitchFamily="34" charset="0"/>
                <a:cs typeface="Arial" pitchFamily="34" charset="0"/>
              </a:rPr>
              <a:t>you alone </a:t>
            </a:r>
            <a:r>
              <a:rPr lang="en-CA" sz="1600" dirty="0">
                <a:solidFill>
                  <a:schemeClr val="tx1">
                    <a:lumMod val="75000"/>
                    <a:lumOff val="25000"/>
                  </a:schemeClr>
                </a:solidFill>
                <a:latin typeface="Arial" pitchFamily="34" charset="0"/>
                <a:cs typeface="Arial" pitchFamily="34" charset="0"/>
              </a:rPr>
              <a:t>for all things, for everything that your destiny brings you, as also for everything whatsoever that </a:t>
            </a:r>
            <a:r>
              <a:rPr lang="en-CA" sz="1600" dirty="0" smtClean="0">
                <a:solidFill>
                  <a:schemeClr val="tx1">
                    <a:lumMod val="75000"/>
                    <a:lumOff val="25000"/>
                  </a:schemeClr>
                </a:solidFill>
                <a:latin typeface="Arial" pitchFamily="34" charset="0"/>
                <a:cs typeface="Arial" pitchFamily="34" charset="0"/>
              </a:rPr>
              <a:t>happens in </a:t>
            </a:r>
            <a:r>
              <a:rPr lang="en-CA" sz="1600" dirty="0">
                <a:solidFill>
                  <a:schemeClr val="tx1">
                    <a:lumMod val="75000"/>
                    <a:lumOff val="25000"/>
                  </a:schemeClr>
                </a:solidFill>
                <a:latin typeface="Arial" pitchFamily="34" charset="0"/>
                <a:cs typeface="Arial" pitchFamily="34" charset="0"/>
              </a:rPr>
              <a:t>the world in terms of war and peace, love and hatred, fairness and </a:t>
            </a:r>
            <a:r>
              <a:rPr lang="en-CA" sz="1600" dirty="0" smtClean="0">
                <a:solidFill>
                  <a:schemeClr val="tx1">
                    <a:lumMod val="75000"/>
                    <a:lumOff val="25000"/>
                  </a:schemeClr>
                </a:solidFill>
                <a:latin typeface="Arial" pitchFamily="34" charset="0"/>
                <a:cs typeface="Arial" pitchFamily="34" charset="0"/>
              </a:rPr>
              <a:t>unfairness</a:t>
            </a:r>
            <a:r>
              <a:rPr lang="en-CA" sz="1600" dirty="0">
                <a:solidFill>
                  <a:schemeClr val="tx1">
                    <a:lumMod val="75000"/>
                    <a:lumOff val="25000"/>
                  </a:schemeClr>
                </a:solidFill>
                <a:latin typeface="Arial" pitchFamily="34" charset="0"/>
                <a:cs typeface="Arial" pitchFamily="34" charset="0"/>
              </a:rPr>
              <a:t>, freedom and </a:t>
            </a:r>
            <a:r>
              <a:rPr lang="en-CA" sz="1600" dirty="0" err="1" smtClean="0">
                <a:solidFill>
                  <a:schemeClr val="tx1">
                    <a:lumMod val="75000"/>
                    <a:lumOff val="25000"/>
                  </a:schemeClr>
                </a:solidFill>
                <a:latin typeface="Arial" pitchFamily="34" charset="0"/>
                <a:cs typeface="Arial" pitchFamily="34" charset="0"/>
              </a:rPr>
              <a:t>unfreedom</a:t>
            </a:r>
            <a:r>
              <a:rPr lang="en-CA" sz="1600" dirty="0" smtClean="0">
                <a:solidFill>
                  <a:schemeClr val="tx1">
                    <a:lumMod val="75000"/>
                    <a:lumOff val="25000"/>
                  </a:schemeClr>
                </a:solidFill>
                <a:latin typeface="Arial" pitchFamily="34" charset="0"/>
                <a:cs typeface="Arial" pitchFamily="34" charset="0"/>
              </a:rPr>
              <a:t>, harmony and disharmony as well as in terms of good and everything evil. </a:t>
            </a:r>
            <a:r>
              <a:rPr lang="en-CA" sz="1600" i="1" dirty="0">
                <a:solidFill>
                  <a:schemeClr val="tx1">
                    <a:lumMod val="75000"/>
                    <a:lumOff val="25000"/>
                  </a:schemeClr>
                </a:solidFill>
              </a:rPr>
              <a:t>– </a:t>
            </a:r>
            <a:r>
              <a:rPr lang="en-CA" sz="1600" i="1" dirty="0" err="1">
                <a:solidFill>
                  <a:schemeClr val="tx1">
                    <a:lumMod val="75000"/>
                    <a:lumOff val="25000"/>
                  </a:schemeClr>
                </a:solidFill>
              </a:rPr>
              <a:t>GoTT</a:t>
            </a:r>
            <a:r>
              <a:rPr lang="en-CA" sz="1600" i="1" dirty="0">
                <a:solidFill>
                  <a:schemeClr val="tx1">
                    <a:lumMod val="75000"/>
                    <a:lumOff val="25000"/>
                  </a:schemeClr>
                </a:solidFill>
              </a:rPr>
              <a:t> C 28, </a:t>
            </a:r>
            <a:r>
              <a:rPr lang="en-CA" sz="1600" i="1" dirty="0" smtClean="0">
                <a:solidFill>
                  <a:schemeClr val="tx1">
                    <a:lumMod val="75000"/>
                    <a:lumOff val="25000"/>
                  </a:schemeClr>
                </a:solidFill>
              </a:rPr>
              <a:t>124</a:t>
            </a:r>
            <a:endParaRPr lang="en-CA" sz="1600" i="1" dirty="0">
              <a:solidFill>
                <a:schemeClr val="tx1">
                  <a:lumMod val="75000"/>
                  <a:lumOff val="25000"/>
                </a:schemeClr>
              </a:solidFill>
            </a:endParaRPr>
          </a:p>
        </p:txBody>
      </p:sp>
    </p:spTree>
    <p:extLst>
      <p:ext uri="{BB962C8B-B14F-4D97-AF65-F5344CB8AC3E}">
        <p14:creationId xmlns:p14="http://schemas.microsoft.com/office/powerpoint/2010/main" val="51466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204864"/>
            <a:ext cx="446449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8579" y="183642"/>
            <a:ext cx="8596330" cy="2246769"/>
          </a:xfrm>
          <a:prstGeom prst="rect">
            <a:avLst/>
          </a:prstGeom>
        </p:spPr>
        <p:txBody>
          <a:bodyPr wrap="square">
            <a:spAutoFit/>
          </a:bodyPr>
          <a:lstStyle/>
          <a:p>
            <a:r>
              <a:rPr lang="en-CA" sz="1400" dirty="0">
                <a:latin typeface="Arial" pitchFamily="34" charset="0"/>
                <a:cs typeface="Arial" pitchFamily="34" charset="0"/>
              </a:rPr>
              <a:t>And if you know this constant interaction that is absolutely certain to occur, that is given through all ways in</a:t>
            </a:r>
          </a:p>
          <a:p>
            <a:r>
              <a:rPr lang="en-CA" sz="1400" dirty="0">
                <a:latin typeface="Arial" pitchFamily="34" charset="0"/>
                <a:cs typeface="Arial" pitchFamily="34" charset="0"/>
              </a:rPr>
              <a:t>the entire Creation-realm and that with absolute certainty unstoppably triggers and unfolds itself again and</a:t>
            </a:r>
          </a:p>
          <a:p>
            <a:r>
              <a:rPr lang="en-CA" sz="1400" dirty="0">
                <a:latin typeface="Arial" pitchFamily="34" charset="0"/>
                <a:cs typeface="Arial" pitchFamily="34" charset="0"/>
              </a:rPr>
              <a:t>again, then you can also use it and love it consciously and without fear; and if you comprehend this, then </a:t>
            </a:r>
            <a:r>
              <a:rPr lang="en-CA" sz="1400" dirty="0" smtClean="0">
                <a:latin typeface="Arial" pitchFamily="34" charset="0"/>
                <a:cs typeface="Arial" pitchFamily="34" charset="0"/>
              </a:rPr>
              <a:t>you can </a:t>
            </a:r>
            <a:r>
              <a:rPr lang="en-CA" sz="1400" dirty="0">
                <a:latin typeface="Arial" pitchFamily="34" charset="0"/>
                <a:cs typeface="Arial" pitchFamily="34" charset="0"/>
              </a:rPr>
              <a:t>use your knowledge to impart many things through your thoughts and feelings to your fellow </a:t>
            </a:r>
            <a:r>
              <a:rPr lang="en-CA" sz="1400" dirty="0" smtClean="0">
                <a:latin typeface="Arial" pitchFamily="34" charset="0"/>
                <a:cs typeface="Arial" pitchFamily="34" charset="0"/>
              </a:rPr>
              <a:t>human beings </a:t>
            </a:r>
            <a:r>
              <a:rPr lang="en-CA" sz="1400" dirty="0">
                <a:latin typeface="Arial" pitchFamily="34" charset="0"/>
                <a:cs typeface="Arial" pitchFamily="34" charset="0"/>
              </a:rPr>
              <a:t>that you cannot do through your words alone; and truly it is then also possible for you to be able </a:t>
            </a:r>
            <a:r>
              <a:rPr lang="en-CA" sz="1400" dirty="0" smtClean="0">
                <a:latin typeface="Arial" pitchFamily="34" charset="0"/>
                <a:cs typeface="Arial" pitchFamily="34" charset="0"/>
              </a:rPr>
              <a:t>to co-live </a:t>
            </a:r>
            <a:r>
              <a:rPr lang="en-CA" sz="1400" dirty="0">
                <a:latin typeface="Arial" pitchFamily="34" charset="0"/>
                <a:cs typeface="Arial" pitchFamily="34" charset="0"/>
              </a:rPr>
              <a:t>the thoughts and feelings of your fellow human beings with them, because it is possible for you to </a:t>
            </a:r>
            <a:r>
              <a:rPr lang="en-CA" sz="1400" dirty="0" smtClean="0">
                <a:latin typeface="Arial" pitchFamily="34" charset="0"/>
                <a:cs typeface="Arial" pitchFamily="34" charset="0"/>
              </a:rPr>
              <a:t>perceive and </a:t>
            </a:r>
            <a:r>
              <a:rPr lang="en-CA" sz="1400" dirty="0">
                <a:latin typeface="Arial" pitchFamily="34" charset="0"/>
                <a:cs typeface="Arial" pitchFamily="34" charset="0"/>
              </a:rPr>
              <a:t>logically follow their thought- and feeling-world, which has nothing to do with telepathy, </a:t>
            </a:r>
            <a:r>
              <a:rPr lang="en-CA" sz="1400" dirty="0" smtClean="0">
                <a:latin typeface="Arial" pitchFamily="34" charset="0"/>
                <a:cs typeface="Arial" pitchFamily="34" charset="0"/>
              </a:rPr>
              <a:t>however, but </a:t>
            </a:r>
            <a:r>
              <a:rPr lang="en-CA" sz="1400" dirty="0">
                <a:latin typeface="Arial" pitchFamily="34" charset="0"/>
                <a:cs typeface="Arial" pitchFamily="34" charset="0"/>
              </a:rPr>
              <a:t>is a factor of empathy, i.e. of the ability for deep feelings for the others</a:t>
            </a:r>
            <a:r>
              <a:rPr lang="en-CA" sz="1400" dirty="0" smtClean="0">
                <a:latin typeface="Arial" pitchFamily="34" charset="0"/>
                <a:cs typeface="Arial" pitchFamily="34" charset="0"/>
              </a:rPr>
              <a:t>.</a:t>
            </a:r>
          </a:p>
          <a:p>
            <a:endParaRPr lang="en-CA" sz="1400" dirty="0">
              <a:latin typeface="Arial" pitchFamily="34" charset="0"/>
              <a:cs typeface="Arial" pitchFamily="34" charset="0"/>
            </a:endParaRPr>
          </a:p>
          <a:p>
            <a:r>
              <a:rPr lang="en-CA" sz="1400" dirty="0" smtClean="0">
                <a:latin typeface="Arial" pitchFamily="34" charset="0"/>
                <a:cs typeface="Arial" pitchFamily="34" charset="0"/>
              </a:rPr>
              <a:t>Goblet of the Truth, Chapter 28: 247</a:t>
            </a:r>
            <a:endParaRPr lang="en-CA" sz="1400" dirty="0">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462750"/>
            <a:ext cx="2381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86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rapbookcity.ca/images/source/CHL-B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564904"/>
            <a:ext cx="5112568" cy="4012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7544" y="253879"/>
            <a:ext cx="8208912" cy="2893100"/>
          </a:xfrm>
          <a:prstGeom prst="rect">
            <a:avLst/>
          </a:prstGeom>
        </p:spPr>
        <p:txBody>
          <a:bodyPr wrap="square">
            <a:spAutoFit/>
          </a:bodyPr>
          <a:lstStyle/>
          <a:p>
            <a:r>
              <a:rPr lang="en-CA" sz="1400" dirty="0">
                <a:solidFill>
                  <a:schemeClr val="tx1">
                    <a:lumMod val="85000"/>
                    <a:lumOff val="15000"/>
                  </a:schemeClr>
                </a:solidFill>
              </a:rPr>
              <a:t>In the Creation, in the Universal Consciousness, and in all its created creations and in everything existent that</a:t>
            </a:r>
          </a:p>
          <a:p>
            <a:r>
              <a:rPr lang="en-CA" sz="1400" dirty="0">
                <a:solidFill>
                  <a:schemeClr val="tx1">
                    <a:lumMod val="85000"/>
                    <a:lumOff val="15000"/>
                  </a:schemeClr>
                </a:solidFill>
              </a:rPr>
              <a:t>it has created, one wheel of the happening interlocks into the other; in strict logicalness one thing is the </a:t>
            </a:r>
            <a:r>
              <a:rPr lang="en-CA" sz="1400" dirty="0" smtClean="0">
                <a:solidFill>
                  <a:schemeClr val="tx1">
                    <a:lumMod val="85000"/>
                    <a:lumOff val="15000"/>
                  </a:schemeClr>
                </a:solidFill>
              </a:rPr>
              <a:t>consequence of </a:t>
            </a:r>
            <a:r>
              <a:rPr lang="en-CA" sz="1400" dirty="0">
                <a:solidFill>
                  <a:schemeClr val="tx1">
                    <a:lumMod val="85000"/>
                    <a:lumOff val="15000"/>
                  </a:schemeClr>
                </a:solidFill>
              </a:rPr>
              <a:t>another thing and at the same time </a:t>
            </a:r>
            <a:r>
              <a:rPr lang="en-CA" sz="1400" dirty="0" err="1">
                <a:solidFill>
                  <a:schemeClr val="tx1">
                    <a:lumMod val="85000"/>
                    <a:lumOff val="15000"/>
                  </a:schemeClr>
                </a:solidFill>
              </a:rPr>
              <a:t>controllingly</a:t>
            </a:r>
            <a:r>
              <a:rPr lang="en-CA" sz="1400" dirty="0">
                <a:solidFill>
                  <a:schemeClr val="tx1">
                    <a:lumMod val="85000"/>
                    <a:lumOff val="15000"/>
                  </a:schemeClr>
                </a:solidFill>
              </a:rPr>
              <a:t> turns everything that is connected with it,</a:t>
            </a:r>
          </a:p>
          <a:p>
            <a:r>
              <a:rPr lang="en-CA" sz="1400" dirty="0">
                <a:solidFill>
                  <a:schemeClr val="tx1">
                    <a:lumMod val="85000"/>
                    <a:lumOff val="15000"/>
                  </a:schemeClr>
                </a:solidFill>
              </a:rPr>
              <a:t>through which no irregularity can occur; the whole is like a gigantic giant-wheelwork, in which from all sides</a:t>
            </a:r>
          </a:p>
          <a:p>
            <a:r>
              <a:rPr lang="en-CA" sz="1400" dirty="0">
                <a:solidFill>
                  <a:schemeClr val="tx1">
                    <a:lumMod val="85000"/>
                    <a:lumOff val="15000"/>
                  </a:schemeClr>
                </a:solidFill>
              </a:rPr>
              <a:t>the cogs of the wheels precisely and sharply interlock and incessantly move everything further and drive it </a:t>
            </a:r>
            <a:r>
              <a:rPr lang="en-CA" sz="1400" dirty="0" smtClean="0">
                <a:solidFill>
                  <a:schemeClr val="tx1">
                    <a:lumMod val="85000"/>
                    <a:lumOff val="15000"/>
                  </a:schemeClr>
                </a:solidFill>
              </a:rPr>
              <a:t>forwards to </a:t>
            </a:r>
            <a:r>
              <a:rPr lang="en-CA" sz="1400" dirty="0">
                <a:solidFill>
                  <a:schemeClr val="tx1">
                    <a:lumMod val="85000"/>
                    <a:lumOff val="15000"/>
                  </a:schemeClr>
                </a:solidFill>
              </a:rPr>
              <a:t>the development; and you human beings of Earth, you stand with the decision- and </a:t>
            </a:r>
            <a:r>
              <a:rPr lang="en-CA" sz="1400" dirty="0" smtClean="0">
                <a:solidFill>
                  <a:schemeClr val="tx1">
                    <a:lumMod val="85000"/>
                    <a:lumOff val="15000"/>
                  </a:schemeClr>
                </a:solidFill>
              </a:rPr>
              <a:t>determination power given </a:t>
            </a:r>
            <a:r>
              <a:rPr lang="en-CA" sz="1400" dirty="0">
                <a:solidFill>
                  <a:schemeClr val="tx1">
                    <a:lumMod val="85000"/>
                    <a:lumOff val="15000"/>
                  </a:schemeClr>
                </a:solidFill>
              </a:rPr>
              <a:t>to you through your free will in the middle of this immense machinery, equipped with an </a:t>
            </a:r>
            <a:r>
              <a:rPr lang="en-CA" sz="1400" dirty="0" err="1" smtClean="0">
                <a:solidFill>
                  <a:schemeClr val="tx1">
                    <a:lumMod val="85000"/>
                    <a:lumOff val="15000"/>
                  </a:schemeClr>
                </a:solidFill>
              </a:rPr>
              <a:t>unmeasurable</a:t>
            </a:r>
            <a:r>
              <a:rPr lang="en-CA" sz="1400" dirty="0" smtClean="0">
                <a:solidFill>
                  <a:schemeClr val="tx1">
                    <a:lumMod val="85000"/>
                    <a:lumOff val="15000"/>
                  </a:schemeClr>
                </a:solidFill>
              </a:rPr>
              <a:t> might </a:t>
            </a:r>
            <a:r>
              <a:rPr lang="en-CA" sz="1400" dirty="0">
                <a:solidFill>
                  <a:schemeClr val="tx1">
                    <a:lumMod val="85000"/>
                    <a:lumOff val="15000"/>
                  </a:schemeClr>
                </a:solidFill>
              </a:rPr>
              <a:t>which is given </a:t>
            </a:r>
            <a:r>
              <a:rPr lang="en-CA" sz="1400" dirty="0" smtClean="0">
                <a:solidFill>
                  <a:schemeClr val="tx1">
                    <a:lumMod val="85000"/>
                    <a:lumOff val="15000"/>
                  </a:schemeClr>
                </a:solidFill>
              </a:rPr>
              <a:t>to you </a:t>
            </a:r>
            <a:r>
              <a:rPr lang="en-CA" sz="1400" dirty="0">
                <a:solidFill>
                  <a:schemeClr val="tx1">
                    <a:lumMod val="85000"/>
                    <a:lumOff val="15000"/>
                  </a:schemeClr>
                </a:solidFill>
              </a:rPr>
              <a:t>and with which you are able to direct the big wheelwork of your own </a:t>
            </a:r>
            <a:r>
              <a:rPr lang="en-CA" sz="1400" dirty="0" smtClean="0">
                <a:solidFill>
                  <a:schemeClr val="tx1">
                    <a:lumMod val="85000"/>
                    <a:lumOff val="15000"/>
                  </a:schemeClr>
                </a:solidFill>
              </a:rPr>
              <a:t>life and </a:t>
            </a:r>
            <a:r>
              <a:rPr lang="en-CA" sz="1400" dirty="0">
                <a:solidFill>
                  <a:schemeClr val="tx1">
                    <a:lumMod val="85000"/>
                    <a:lumOff val="15000"/>
                  </a:schemeClr>
                </a:solidFill>
              </a:rPr>
              <a:t>destiny in any direction that you choose, that is to your own prosperity or adversity, to your fortune </a:t>
            </a:r>
            <a:r>
              <a:rPr lang="en-CA" sz="1400" dirty="0" smtClean="0">
                <a:solidFill>
                  <a:schemeClr val="tx1">
                    <a:lumMod val="85000"/>
                    <a:lumOff val="15000"/>
                  </a:schemeClr>
                </a:solidFill>
              </a:rPr>
              <a:t>or </a:t>
            </a:r>
            <a:r>
              <a:rPr lang="en-CA" sz="1400" dirty="0" err="1" smtClean="0">
                <a:solidFill>
                  <a:schemeClr val="tx1">
                    <a:lumMod val="85000"/>
                    <a:lumOff val="15000"/>
                  </a:schemeClr>
                </a:solidFill>
              </a:rPr>
              <a:t>unfortune</a:t>
            </a:r>
            <a:r>
              <a:rPr lang="en-CA" sz="1400" dirty="0">
                <a:solidFill>
                  <a:schemeClr val="tx1">
                    <a:lumMod val="85000"/>
                    <a:lumOff val="15000"/>
                  </a:schemeClr>
                </a:solidFill>
              </a:rPr>
              <a:t>, to the negative, bad, evil, terrible or to the positive, good, depending on how you form and </a:t>
            </a:r>
            <a:r>
              <a:rPr lang="en-CA" sz="1400" dirty="0" smtClean="0">
                <a:solidFill>
                  <a:schemeClr val="tx1">
                    <a:lumMod val="85000"/>
                    <a:lumOff val="15000"/>
                  </a:schemeClr>
                </a:solidFill>
              </a:rPr>
              <a:t>use your </a:t>
            </a:r>
            <a:r>
              <a:rPr lang="en-CA" sz="1400" dirty="0">
                <a:solidFill>
                  <a:schemeClr val="tx1">
                    <a:lumMod val="85000"/>
                    <a:lumOff val="15000"/>
                  </a:schemeClr>
                </a:solidFill>
              </a:rPr>
              <a:t>free will</a:t>
            </a:r>
            <a:r>
              <a:rPr lang="en-CA" sz="1400" dirty="0" smtClean="0">
                <a:solidFill>
                  <a:schemeClr val="tx1">
                    <a:lumMod val="85000"/>
                    <a:lumOff val="15000"/>
                  </a:schemeClr>
                </a:solidFill>
              </a:rPr>
              <a:t>.</a:t>
            </a:r>
          </a:p>
          <a:p>
            <a:endParaRPr lang="en-CA" sz="1400" dirty="0">
              <a:solidFill>
                <a:schemeClr val="tx1">
                  <a:lumMod val="85000"/>
                  <a:lumOff val="15000"/>
                </a:schemeClr>
              </a:solidFill>
            </a:endParaRPr>
          </a:p>
          <a:p>
            <a:pPr algn="just"/>
            <a:r>
              <a:rPr lang="en-CA" sz="1400" dirty="0" smtClean="0">
                <a:solidFill>
                  <a:schemeClr val="tx1">
                    <a:lumMod val="85000"/>
                    <a:lumOff val="15000"/>
                  </a:schemeClr>
                </a:solidFill>
              </a:rPr>
              <a:t>Goblet of the Truth, Chapter 28 - 269</a:t>
            </a:r>
            <a:endParaRPr lang="en-CA" sz="1400" dirty="0">
              <a:solidFill>
                <a:schemeClr val="tx1">
                  <a:lumMod val="85000"/>
                  <a:lumOff val="15000"/>
                </a:schemeClr>
              </a:solidFill>
            </a:endParaRPr>
          </a:p>
        </p:txBody>
      </p:sp>
    </p:spTree>
    <p:extLst>
      <p:ext uri="{BB962C8B-B14F-4D97-AF65-F5344CB8AC3E}">
        <p14:creationId xmlns:p14="http://schemas.microsoft.com/office/powerpoint/2010/main" val="231149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400"/>
            <a:ext cx="8229600" cy="1143000"/>
          </a:xfrm>
        </p:spPr>
        <p:txBody>
          <a:bodyPr/>
          <a:lstStyle/>
          <a:p>
            <a:r>
              <a:rPr lang="en-CA" dirty="0" smtClean="0"/>
              <a:t>Evidence</a:t>
            </a:r>
            <a:endParaRPr lang="en-CA" dirty="0"/>
          </a:p>
        </p:txBody>
      </p:sp>
      <p:pic>
        <p:nvPicPr>
          <p:cNvPr id="1030" name="Picture 6" descr="http://www.rense.com/1.imagesE/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 y="1700808"/>
            <a:ext cx="9141549" cy="442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2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6325" y="620688"/>
            <a:ext cx="6880051" cy="526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leadsngin.com/wp-content/uploads/2015/07/Grey-ge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422108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leadsngin.com/wp-content/uploads/2015/07/Grey-ge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5165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leadsngin.com/wp-content/uploads/2015/07/Grey-ge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576" y="3969047"/>
            <a:ext cx="871872" cy="871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leadsngin.com/wp-content/uploads/2015/07/Grey-g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3990" y="4083409"/>
            <a:ext cx="713744" cy="7137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leadsngin.com/wp-content/uploads/2015/07/Grey-g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3612175"/>
            <a:ext cx="713744" cy="7137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leadsngin.com/wp-content/uploads/2015/07/Grey-ge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3573016"/>
            <a:ext cx="893851" cy="893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leadsngin.com/wp-content/uploads/2015/07/Grey-ge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6745" y="2805286"/>
            <a:ext cx="893851" cy="8938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leadsngin.com/wp-content/uploads/2015/07/Grey-gea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4249" y="4188165"/>
            <a:ext cx="608988" cy="6089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leadsngin.com/wp-content/uploads/2015/07/Grey-gea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7704" y="2924944"/>
            <a:ext cx="392964" cy="3929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leadsngin.com/wp-content/uploads/2015/07/Grey-gea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3038" y="3359704"/>
            <a:ext cx="392964" cy="39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59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File:Worldmap vector.sv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88640"/>
            <a:ext cx="8877027" cy="70803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eadsngin.com/wp-content/uploads/2015/07/Grey-ge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340" y="1779046"/>
            <a:ext cx="1217408" cy="1217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leadsngin.com/wp-content/uploads/2015/07/Grey-ge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9993" y="2072528"/>
            <a:ext cx="923926" cy="923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leadsngin.com/wp-content/uploads/2015/07/Grey-g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7878" y="1864579"/>
            <a:ext cx="514855" cy="5148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leadsngin.com/wp-content/uploads/2015/07/Grey-ge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3926720"/>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leadsngin.com/wp-content/uploads/2015/07/Grey-gea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3612175"/>
            <a:ext cx="713744" cy="7137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leadsngin.com/wp-content/uploads/2015/07/Grey-gea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7" y="2620789"/>
            <a:ext cx="879636" cy="8796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leadsngin.com/wp-content/uploads/2015/07/Grey-gea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599" y="1949873"/>
            <a:ext cx="749835" cy="749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leadsngin.com/wp-content/uploads/2015/07/Grey-ge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9542" y="4298981"/>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leadsngin.com/wp-content/uploads/2015/07/Grey-ge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1368" y="4718484"/>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leadsngin.com/wp-content/uploads/2015/07/Grey-gea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4212" y="4284094"/>
            <a:ext cx="554284" cy="5542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leadsngin.com/wp-content/uploads/2015/07/Grey-g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2985570"/>
            <a:ext cx="514855" cy="5148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leadsngin.com/wp-content/uploads/2015/07/Grey-gea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65476" y="2627449"/>
            <a:ext cx="364471" cy="3644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leadsngin.com/wp-content/uploads/2015/07/Grey-gea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2280" y="4515005"/>
            <a:ext cx="786203" cy="7862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leadsngin.com/wp-content/uploads/2015/07/Grey-gea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19001" y="4973295"/>
            <a:ext cx="393102" cy="3931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leadsngin.com/wp-content/uploads/2015/07/Grey-gea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7773" y="4162217"/>
            <a:ext cx="393102" cy="3931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leadsngin.com/wp-content/uploads/2015/07/Grey-gea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71186" y="3841123"/>
            <a:ext cx="321094" cy="3210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leadsngin.com/wp-content/uploads/2015/07/Grey-gear.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57230" y="2387750"/>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leadsngin.com/wp-content/uploads/2015/07/Grey-gear.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08104" y="2948386"/>
            <a:ext cx="869582" cy="8695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leadsngin.com/wp-content/uploads/2015/07/Grey-gea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60032" y="2847890"/>
            <a:ext cx="704107" cy="7041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leadsngin.com/wp-content/uploads/2015/07/Grey-gear.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25305" y="2837471"/>
            <a:ext cx="428226" cy="4282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leadsngin.com/wp-content/uploads/2015/07/Grey-gear.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14515" y="3262931"/>
            <a:ext cx="428226" cy="4282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leadsngin.com/wp-content/uploads/2015/07/Grey-gear.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50517" y="3474288"/>
            <a:ext cx="428226" cy="4282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leadsngin.com/wp-content/uploads/2015/07/Grey-gea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31764" y="3383177"/>
            <a:ext cx="362879" cy="3628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leadsngin.com/wp-content/uploads/2015/07/Grey-gea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82733" y="3898511"/>
            <a:ext cx="362879" cy="3628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leadsngin.com/wp-content/uploads/2015/07/Grey-gea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01293" y="4261390"/>
            <a:ext cx="362879" cy="36287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leadsngin.com/wp-content/uploads/2015/07/Grey-g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8184" y="3013651"/>
            <a:ext cx="514855" cy="5148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leadsngin.com/wp-content/uploads/2015/07/Grey-g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341" y="4618747"/>
            <a:ext cx="514855" cy="51485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leadsngin.com/wp-content/uploads/2015/07/Grey-gea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78170" y="3493720"/>
            <a:ext cx="362879" cy="36287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leadsngin.com/wp-content/uploads/2015/07/Grey-g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5778" y="4213956"/>
            <a:ext cx="514855" cy="51485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leadsngin.com/wp-content/uploads/2015/07/Grey-g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8496" y="1731412"/>
            <a:ext cx="514855" cy="51485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leadsngin.com/wp-content/uploads/2015/07/Grey-gear.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49340" y="1983697"/>
            <a:ext cx="328797" cy="32879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leadsngin.com/wp-content/uploads/2015/07/Grey-gea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32787" y="3271078"/>
            <a:ext cx="160547" cy="16054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leadsngin.com/wp-content/uploads/2015/07/Grey-gear.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122424" y="2804018"/>
            <a:ext cx="335349" cy="3353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leadsngin.com/wp-content/uploads/2015/07/Grey-gear.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377686" y="3383177"/>
            <a:ext cx="282546" cy="28254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leadsngin.com/wp-content/uploads/2015/07/Grey-gear.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479799" y="3888368"/>
            <a:ext cx="282546" cy="28254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leadsngin.com/wp-content/uploads/2015/07/Grey-gear.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52061" y="3628865"/>
            <a:ext cx="282546" cy="28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372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2276872"/>
            <a:ext cx="4661813" cy="1754326"/>
          </a:xfrm>
          <a:prstGeom prst="rect">
            <a:avLst/>
          </a:prstGeom>
          <a:noFill/>
        </p:spPr>
        <p:txBody>
          <a:bodyPr wrap="square" rtlCol="0">
            <a:spAutoFit/>
          </a:bodyPr>
          <a:lstStyle/>
          <a:p>
            <a:pPr algn="ctr"/>
            <a:r>
              <a:rPr lang="en-CA" b="1" dirty="0" smtClean="0">
                <a:latin typeface="Arial" pitchFamily="34" charset="0"/>
                <a:cs typeface="Arial" pitchFamily="34" charset="0"/>
              </a:rPr>
              <a:t>To Carry Responsibility</a:t>
            </a:r>
          </a:p>
          <a:p>
            <a:pPr algn="ctr"/>
            <a:r>
              <a:rPr lang="en-CA" dirty="0" smtClean="0">
                <a:latin typeface="Arial" pitchFamily="34" charset="0"/>
                <a:cs typeface="Arial" pitchFamily="34" charset="0"/>
              </a:rPr>
              <a:t>To carry the responsibility for oneself</a:t>
            </a:r>
          </a:p>
          <a:p>
            <a:pPr algn="ctr"/>
            <a:r>
              <a:rPr lang="en-CA" dirty="0" smtClean="0">
                <a:latin typeface="Arial" pitchFamily="34" charset="0"/>
                <a:cs typeface="Arial" pitchFamily="34" charset="0"/>
              </a:rPr>
              <a:t>is endlessly better, than to</a:t>
            </a:r>
          </a:p>
          <a:p>
            <a:pPr algn="ctr"/>
            <a:r>
              <a:rPr lang="en-CA" dirty="0" smtClean="0">
                <a:latin typeface="Arial" pitchFamily="34" charset="0"/>
                <a:cs typeface="Arial" pitchFamily="34" charset="0"/>
              </a:rPr>
              <a:t>shift it onto another human being</a:t>
            </a:r>
          </a:p>
          <a:p>
            <a:pPr algn="ctr"/>
            <a:endParaRPr lang="en-CA" dirty="0">
              <a:latin typeface="Arial" pitchFamily="34" charset="0"/>
              <a:cs typeface="Arial" pitchFamily="34" charset="0"/>
            </a:endParaRPr>
          </a:p>
          <a:p>
            <a:pPr algn="ctr"/>
            <a:r>
              <a:rPr lang="en-CA" i="1" dirty="0" smtClean="0">
                <a:latin typeface="Arial" pitchFamily="34" charset="0"/>
                <a:cs typeface="Arial" pitchFamily="34" charset="0"/>
              </a:rPr>
              <a:t>SSSC, 13. December 2015, 10:17 am Billy</a:t>
            </a:r>
            <a:endParaRPr lang="en-CA" i="1" dirty="0">
              <a:latin typeface="Arial" pitchFamily="34" charset="0"/>
              <a:cs typeface="Arial" pitchFamily="34" charset="0"/>
            </a:endParaRPr>
          </a:p>
        </p:txBody>
      </p:sp>
    </p:spTree>
    <p:extLst>
      <p:ext uri="{BB962C8B-B14F-4D97-AF65-F5344CB8AC3E}">
        <p14:creationId xmlns:p14="http://schemas.microsoft.com/office/powerpoint/2010/main" val="294106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5760"/>
            <a:ext cx="8229600" cy="1143000"/>
          </a:xfrm>
        </p:spPr>
        <p:txBody>
          <a:bodyPr/>
          <a:lstStyle/>
          <a:p>
            <a:r>
              <a:rPr lang="en-CA" dirty="0" smtClean="0"/>
              <a:t>Self-Responsibility</a:t>
            </a:r>
            <a:endParaRPr lang="en-CA" dirty="0"/>
          </a:p>
        </p:txBody>
      </p:sp>
      <p:sp>
        <p:nvSpPr>
          <p:cNvPr id="4" name="Rectangle 3"/>
          <p:cNvSpPr/>
          <p:nvPr/>
        </p:nvSpPr>
        <p:spPr>
          <a:xfrm>
            <a:off x="395536" y="1268760"/>
            <a:ext cx="8424936" cy="5262979"/>
          </a:xfrm>
          <a:prstGeom prst="rect">
            <a:avLst/>
          </a:prstGeom>
        </p:spPr>
        <p:txBody>
          <a:bodyPr wrap="square">
            <a:spAutoFit/>
          </a:bodyPr>
          <a:lstStyle/>
          <a:p>
            <a:pPr lvl="0"/>
            <a:r>
              <a:rPr lang="en-CA" sz="2800" dirty="0" smtClean="0"/>
              <a:t>1) We </a:t>
            </a:r>
            <a:r>
              <a:rPr lang="en-CA" sz="2800" dirty="0"/>
              <a:t>should become self-responsible for our life, i.e., we should strive to fulfil our duties which are given to us as responsibilities, such as caring for our own well-being, the well-being of our fellow human beings, or the well-being of the environment, etc</a:t>
            </a:r>
            <a:r>
              <a:rPr lang="en-CA" sz="2800" dirty="0" smtClean="0"/>
              <a:t>.</a:t>
            </a:r>
          </a:p>
          <a:p>
            <a:pPr lvl="0"/>
            <a:endParaRPr lang="en-CA" sz="2800" dirty="0"/>
          </a:p>
          <a:p>
            <a:r>
              <a:rPr lang="en-CA" sz="2800" dirty="0" smtClean="0"/>
              <a:t>2) Another </a:t>
            </a:r>
            <a:r>
              <a:rPr lang="en-CA" sz="2800" dirty="0"/>
              <a:t>way to look at ‘Self Responsibility’ is something like: we should accept responsibility for the state of our life, i.e. we have created the life we are currently living through the choices we have made, and no one else, or a God could be responsible for the state of our lives.</a:t>
            </a:r>
          </a:p>
        </p:txBody>
      </p:sp>
    </p:spTree>
    <p:extLst>
      <p:ext uri="{BB962C8B-B14F-4D97-AF65-F5344CB8AC3E}">
        <p14:creationId xmlns:p14="http://schemas.microsoft.com/office/powerpoint/2010/main" val="309979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9" y="3773252"/>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083" y="2462064"/>
            <a:ext cx="1064344" cy="106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https://c1.staticflickr.com/7/6042/6271561389_e58c3a6d39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28243" y="5663785"/>
            <a:ext cx="1837454" cy="10320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046731" y="5076471"/>
            <a:ext cx="441548" cy="22308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279" y="5104598"/>
            <a:ext cx="1035000" cy="121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9907" y="5733419"/>
            <a:ext cx="1168525" cy="63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a:xfrm>
            <a:off x="2574935" y="5823010"/>
            <a:ext cx="504056" cy="9532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65697" y="6052108"/>
            <a:ext cx="64807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6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5868" y="5624098"/>
            <a:ext cx="1063723" cy="89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a:off x="6767796" y="6052107"/>
            <a:ext cx="64807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04822" y="5184439"/>
            <a:ext cx="1068834" cy="584775"/>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Thinking</a:t>
            </a:r>
          </a:p>
          <a:p>
            <a:r>
              <a:rPr lang="en-CA" sz="1600" b="1" dirty="0" smtClean="0">
                <a:solidFill>
                  <a:schemeClr val="tx1">
                    <a:lumMod val="75000"/>
                    <a:lumOff val="25000"/>
                  </a:schemeClr>
                </a:solidFill>
                <a:latin typeface="Lato" pitchFamily="34" charset="0"/>
                <a:ea typeface="Lato" pitchFamily="34" charset="0"/>
                <a:cs typeface="Lato" pitchFamily="34" charset="0"/>
              </a:rPr>
              <a:t>(Cause)</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cxnSp>
        <p:nvCxnSpPr>
          <p:cNvPr id="20" name="Straight Connector 19"/>
          <p:cNvCxnSpPr/>
          <p:nvPr/>
        </p:nvCxnSpPr>
        <p:spPr>
          <a:xfrm>
            <a:off x="1108876" y="4493332"/>
            <a:ext cx="7063524" cy="0"/>
          </a:xfrm>
          <a:prstGeom prst="line">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88279" y="4324055"/>
            <a:ext cx="855774"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Feeling</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35" name="TextBox 34"/>
          <p:cNvSpPr txBox="1"/>
          <p:nvPr/>
        </p:nvSpPr>
        <p:spPr>
          <a:xfrm>
            <a:off x="3467245" y="4324055"/>
            <a:ext cx="768020"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Acting</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36" name="TextBox 35"/>
          <p:cNvSpPr txBox="1"/>
          <p:nvPr/>
        </p:nvSpPr>
        <p:spPr>
          <a:xfrm>
            <a:off x="5569753" y="4324055"/>
            <a:ext cx="767916"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Effect</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37" name="TextBox 36"/>
          <p:cNvSpPr txBox="1"/>
          <p:nvPr/>
        </p:nvSpPr>
        <p:spPr>
          <a:xfrm>
            <a:off x="7489819" y="4324055"/>
            <a:ext cx="915819"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Destiny</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pic>
        <p:nvPicPr>
          <p:cNvPr id="2064" name="Picture 16" descr="http://www.clipartbest.com/cliparts/aiq/oEr/aiqoErk5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7209" y="2621124"/>
            <a:ext cx="488781" cy="1152128"/>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1"/>
          <p:cNvSpPr>
            <a:spLocks noGrp="1"/>
          </p:cNvSpPr>
          <p:nvPr>
            <p:ph type="ctrTitle"/>
          </p:nvPr>
        </p:nvSpPr>
        <p:spPr>
          <a:xfrm>
            <a:off x="1765436" y="188640"/>
            <a:ext cx="5549751" cy="720080"/>
          </a:xfrm>
        </p:spPr>
        <p:txBody>
          <a:bodyPr>
            <a:normAutofit/>
          </a:bodyPr>
          <a:lstStyle/>
          <a:p>
            <a:r>
              <a:rPr lang="en-CA" sz="3600" dirty="0" smtClean="0">
                <a:solidFill>
                  <a:schemeClr val="tx1">
                    <a:lumMod val="65000"/>
                    <a:lumOff val="35000"/>
                  </a:schemeClr>
                </a:solidFill>
                <a:latin typeface="Lato" pitchFamily="34" charset="0"/>
                <a:ea typeface="Lato" pitchFamily="34" charset="0"/>
                <a:cs typeface="Lato" pitchFamily="34" charset="0"/>
              </a:rPr>
              <a:t>Self-created Destiny</a:t>
            </a:r>
            <a:endParaRPr lang="en-CA" sz="3600" dirty="0">
              <a:solidFill>
                <a:schemeClr val="tx1">
                  <a:lumMod val="65000"/>
                  <a:lumOff val="35000"/>
                </a:schemeClr>
              </a:solidFill>
              <a:latin typeface="Lato" pitchFamily="34" charset="0"/>
              <a:ea typeface="Lato" pitchFamily="34" charset="0"/>
              <a:cs typeface="Lato" pitchFamily="34" charset="0"/>
            </a:endParaRPr>
          </a:p>
        </p:txBody>
      </p:sp>
      <p:cxnSp>
        <p:nvCxnSpPr>
          <p:cNvPr id="42" name="Straight Arrow Connector 41"/>
          <p:cNvCxnSpPr/>
          <p:nvPr/>
        </p:nvCxnSpPr>
        <p:spPr>
          <a:xfrm flipV="1">
            <a:off x="1024519" y="3526408"/>
            <a:ext cx="463760" cy="289845"/>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482266" y="2999807"/>
            <a:ext cx="536844" cy="107163"/>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602475" y="2984481"/>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642938" y="2984481"/>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45642" y="980728"/>
            <a:ext cx="8040110" cy="1200329"/>
          </a:xfrm>
          <a:prstGeom prst="rect">
            <a:avLst/>
          </a:prstGeom>
        </p:spPr>
        <p:txBody>
          <a:bodyPr wrap="square">
            <a:spAutoFit/>
          </a:bodyPr>
          <a:lstStyle/>
          <a:p>
            <a:r>
              <a:rPr lang="en-CA" dirty="0">
                <a:solidFill>
                  <a:schemeClr val="tx1">
                    <a:lumMod val="75000"/>
                    <a:lumOff val="25000"/>
                  </a:schemeClr>
                </a:solidFill>
              </a:rPr>
              <a:t>The destiny which you determine yourselves through your thoughts and feelings, through your activity and </a:t>
            </a:r>
            <a:r>
              <a:rPr lang="en-CA" dirty="0" smtClean="0">
                <a:solidFill>
                  <a:schemeClr val="tx1">
                    <a:lumMod val="75000"/>
                    <a:lumOff val="25000"/>
                  </a:schemeClr>
                </a:solidFill>
              </a:rPr>
              <a:t>your actions </a:t>
            </a:r>
            <a:r>
              <a:rPr lang="en-CA" dirty="0">
                <a:solidFill>
                  <a:schemeClr val="tx1">
                    <a:lumMod val="75000"/>
                    <a:lumOff val="25000"/>
                  </a:schemeClr>
                </a:solidFill>
              </a:rPr>
              <a:t>and deeds is based on consequences, i.e. </a:t>
            </a:r>
            <a:r>
              <a:rPr lang="en-CA" dirty="0" smtClean="0">
                <a:solidFill>
                  <a:schemeClr val="tx1">
                    <a:lumMod val="75000"/>
                    <a:lumOff val="25000"/>
                  </a:schemeClr>
                </a:solidFill>
              </a:rPr>
              <a:t>effects </a:t>
            </a:r>
            <a:r>
              <a:rPr lang="en-CA" dirty="0">
                <a:solidFill>
                  <a:schemeClr val="tx1">
                    <a:lumMod val="75000"/>
                    <a:lumOff val="25000"/>
                  </a:schemeClr>
                </a:solidFill>
              </a:rPr>
              <a:t>which you yourselves create through distinct </a:t>
            </a:r>
            <a:r>
              <a:rPr lang="en-CA" dirty="0" smtClean="0">
                <a:solidFill>
                  <a:schemeClr val="tx1">
                    <a:lumMod val="75000"/>
                    <a:lumOff val="25000"/>
                  </a:schemeClr>
                </a:solidFill>
              </a:rPr>
              <a:t>causes and </a:t>
            </a:r>
            <a:r>
              <a:rPr lang="en-CA" dirty="0">
                <a:solidFill>
                  <a:schemeClr val="tx1">
                    <a:lumMod val="75000"/>
                    <a:lumOff val="25000"/>
                  </a:schemeClr>
                </a:solidFill>
              </a:rPr>
              <a:t>which you then have to bear as your destiny, both in the good as in the evil</a:t>
            </a:r>
            <a:r>
              <a:rPr lang="en-CA" dirty="0" smtClean="0">
                <a:solidFill>
                  <a:schemeClr val="tx1">
                    <a:lumMod val="75000"/>
                    <a:lumOff val="25000"/>
                  </a:schemeClr>
                </a:solidFill>
              </a:rPr>
              <a:t>. </a:t>
            </a:r>
            <a:r>
              <a:rPr lang="en-CA" i="1" dirty="0" smtClean="0">
                <a:solidFill>
                  <a:schemeClr val="tx1">
                    <a:lumMod val="75000"/>
                    <a:lumOff val="25000"/>
                  </a:schemeClr>
                </a:solidFill>
              </a:rPr>
              <a:t>– </a:t>
            </a:r>
            <a:r>
              <a:rPr lang="en-CA" i="1" dirty="0" err="1" smtClean="0">
                <a:solidFill>
                  <a:schemeClr val="tx1">
                    <a:lumMod val="75000"/>
                    <a:lumOff val="25000"/>
                  </a:schemeClr>
                </a:solidFill>
              </a:rPr>
              <a:t>GoTT</a:t>
            </a:r>
            <a:r>
              <a:rPr lang="en-CA" i="1" dirty="0" smtClean="0">
                <a:solidFill>
                  <a:schemeClr val="tx1">
                    <a:lumMod val="75000"/>
                    <a:lumOff val="25000"/>
                  </a:schemeClr>
                </a:solidFill>
              </a:rPr>
              <a:t> C 28, 105</a:t>
            </a:r>
            <a:endParaRPr lang="en-CA" i="1" dirty="0">
              <a:solidFill>
                <a:schemeClr val="tx1">
                  <a:lumMod val="75000"/>
                  <a:lumOff val="25000"/>
                </a:schemeClr>
              </a:solidFill>
            </a:endParaRPr>
          </a:p>
        </p:txBody>
      </p:sp>
      <p:pic>
        <p:nvPicPr>
          <p:cNvPr id="2056" name="Picture 8" descr="C:\Users\muram\Downloads\sun (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6074" y="2526571"/>
            <a:ext cx="915819" cy="9158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s-media-cache-ak0.pinimg.com/236x/ff/48/b6/ff48b6c02779ec9b0f93f630710325b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17589" y="2552087"/>
            <a:ext cx="721253" cy="82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8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7744" y="980727"/>
            <a:ext cx="5688632" cy="223224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Happiness, Peace, Love, Freedom, </a:t>
            </a:r>
          </a:p>
          <a:p>
            <a:pPr algn="ctr"/>
            <a:r>
              <a:rPr lang="en-CA" dirty="0" smtClean="0">
                <a:solidFill>
                  <a:schemeClr val="tx1"/>
                </a:solidFill>
              </a:rPr>
              <a:t>Harmony, Feeling for Others, Fairness, </a:t>
            </a:r>
          </a:p>
          <a:p>
            <a:pPr algn="ctr"/>
            <a:r>
              <a:rPr lang="en-CA" dirty="0" smtClean="0">
                <a:solidFill>
                  <a:schemeClr val="tx1"/>
                </a:solidFill>
              </a:rPr>
              <a:t>Prosperousness, etc.</a:t>
            </a:r>
            <a:endParaRPr lang="en-CA" dirty="0">
              <a:solidFill>
                <a:schemeClr val="tx1"/>
              </a:solidFill>
            </a:endParaRPr>
          </a:p>
        </p:txBody>
      </p:sp>
      <p:pic>
        <p:nvPicPr>
          <p:cNvPr id="2050"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54" y="2860923"/>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26617" y="4272110"/>
            <a:ext cx="1068834" cy="584775"/>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Thinking</a:t>
            </a:r>
          </a:p>
          <a:p>
            <a:r>
              <a:rPr lang="en-CA" sz="1600" b="1" dirty="0" smtClean="0">
                <a:solidFill>
                  <a:schemeClr val="tx1">
                    <a:lumMod val="75000"/>
                    <a:lumOff val="25000"/>
                  </a:schemeClr>
                </a:solidFill>
                <a:latin typeface="Lato" pitchFamily="34" charset="0"/>
                <a:ea typeface="Lato" pitchFamily="34" charset="0"/>
                <a:cs typeface="Lato" pitchFamily="34" charset="0"/>
              </a:rPr>
              <a:t>(Cause)</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pic>
        <p:nvPicPr>
          <p:cNvPr id="2064" name="Picture 16" descr="http://www.clipartbest.com/cliparts/aiq/oEr/aiqoErk5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9004" y="1708795"/>
            <a:ext cx="488781" cy="1152128"/>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1"/>
          <p:cNvSpPr>
            <a:spLocks noGrp="1"/>
          </p:cNvSpPr>
          <p:nvPr>
            <p:ph type="ctrTitle"/>
          </p:nvPr>
        </p:nvSpPr>
        <p:spPr>
          <a:xfrm>
            <a:off x="1765436" y="188640"/>
            <a:ext cx="5549751" cy="720080"/>
          </a:xfrm>
        </p:spPr>
        <p:txBody>
          <a:bodyPr>
            <a:normAutofit/>
          </a:bodyPr>
          <a:lstStyle/>
          <a:p>
            <a:r>
              <a:rPr lang="en-CA" sz="3600" dirty="0" smtClean="0">
                <a:solidFill>
                  <a:schemeClr val="tx1">
                    <a:lumMod val="65000"/>
                    <a:lumOff val="35000"/>
                  </a:schemeClr>
                </a:solidFill>
                <a:latin typeface="Lato" pitchFamily="34" charset="0"/>
                <a:ea typeface="Lato" pitchFamily="34" charset="0"/>
                <a:cs typeface="Lato" pitchFamily="34" charset="0"/>
              </a:rPr>
              <a:t>Self-created Destiny</a:t>
            </a:r>
            <a:endParaRPr lang="en-CA" sz="3600" dirty="0">
              <a:solidFill>
                <a:schemeClr val="tx1">
                  <a:lumMod val="65000"/>
                  <a:lumOff val="35000"/>
                </a:schemeClr>
              </a:solidFill>
              <a:latin typeface="Lato" pitchFamily="34" charset="0"/>
              <a:ea typeface="Lato" pitchFamily="34" charset="0"/>
              <a:cs typeface="Lato" pitchFamily="34" charset="0"/>
            </a:endParaRPr>
          </a:p>
        </p:txBody>
      </p:sp>
      <p:cxnSp>
        <p:nvCxnSpPr>
          <p:cNvPr id="42" name="Straight Arrow Connector 41"/>
          <p:cNvCxnSpPr/>
          <p:nvPr/>
        </p:nvCxnSpPr>
        <p:spPr>
          <a:xfrm flipV="1">
            <a:off x="1146314" y="2614079"/>
            <a:ext cx="463760" cy="289845"/>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267744" y="4005064"/>
            <a:ext cx="5688632" cy="22441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Inner misery, Inner pain, Inner affliction, </a:t>
            </a:r>
          </a:p>
          <a:p>
            <a:pPr algn="ctr"/>
            <a:r>
              <a:rPr lang="en-CA" dirty="0" smtClean="0">
                <a:solidFill>
                  <a:schemeClr val="tx1"/>
                </a:solidFill>
              </a:rPr>
              <a:t>Suffering, Psychic illness, Unfairness, etc.</a:t>
            </a:r>
            <a:endParaRPr lang="en-CA" dirty="0">
              <a:solidFill>
                <a:schemeClr val="tx1"/>
              </a:solidFill>
            </a:endParaRPr>
          </a:p>
        </p:txBody>
      </p:sp>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192269"/>
            <a:ext cx="792088" cy="121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168526" y="4164142"/>
            <a:ext cx="441548" cy="22308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67744" y="3380308"/>
            <a:ext cx="5688632" cy="46145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Rich, poor, famous, unknown, capabilities, etc.</a:t>
            </a:r>
            <a:endParaRPr lang="en-CA" dirty="0">
              <a:solidFill>
                <a:schemeClr val="tx1"/>
              </a:solidFill>
            </a:endParaRPr>
          </a:p>
        </p:txBody>
      </p:sp>
      <p:pic>
        <p:nvPicPr>
          <p:cNvPr id="30" name="Picture 2" descr="https://s-media-cache-ak0.pinimg.com/236x/ff/48/b6/ff48b6c02779ec9b0f93f630710325b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5940" y="692696"/>
            <a:ext cx="721253" cy="8222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5464" y="5517232"/>
            <a:ext cx="1063723" cy="89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836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of life</a:t>
            </a:r>
            <a:endParaRPr lang="en-CA" dirty="0"/>
          </a:p>
        </p:txBody>
      </p:sp>
      <p:sp>
        <p:nvSpPr>
          <p:cNvPr id="4" name="Rectangle 3"/>
          <p:cNvSpPr/>
          <p:nvPr/>
        </p:nvSpPr>
        <p:spPr>
          <a:xfrm>
            <a:off x="1187624" y="1792468"/>
            <a:ext cx="6912768" cy="35087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Your Birth, </a:t>
            </a:r>
          </a:p>
          <a:p>
            <a:pPr algn="ctr"/>
            <a:r>
              <a:rPr lang="en-CA" dirty="0" smtClean="0">
                <a:solidFill>
                  <a:schemeClr val="tx1"/>
                </a:solidFill>
              </a:rPr>
              <a:t>Your eventual Death,</a:t>
            </a:r>
          </a:p>
          <a:p>
            <a:pPr algn="ctr"/>
            <a:r>
              <a:rPr lang="en-CA" dirty="0" smtClean="0">
                <a:solidFill>
                  <a:schemeClr val="tx1"/>
                </a:solidFill>
              </a:rPr>
              <a:t>Environment and Family in which we are born,</a:t>
            </a:r>
          </a:p>
          <a:p>
            <a:pPr algn="ctr"/>
            <a:r>
              <a:rPr lang="en-CA" dirty="0" smtClean="0">
                <a:solidFill>
                  <a:schemeClr val="tx1"/>
                </a:solidFill>
              </a:rPr>
              <a:t>Certain sicknesses (e.g. epidemics, cancer, etc.),</a:t>
            </a:r>
          </a:p>
          <a:p>
            <a:pPr algn="ctr"/>
            <a:r>
              <a:rPr lang="en-CA" dirty="0" smtClean="0">
                <a:solidFill>
                  <a:schemeClr val="tx1"/>
                </a:solidFill>
              </a:rPr>
              <a:t>Once in a life time accidents, </a:t>
            </a:r>
          </a:p>
          <a:p>
            <a:pPr algn="ctr"/>
            <a:r>
              <a:rPr lang="en-CA" dirty="0" smtClean="0">
                <a:solidFill>
                  <a:schemeClr val="tx1"/>
                </a:solidFill>
              </a:rPr>
              <a:t>Natural planetary and cosmic events (e.g. asteroids, </a:t>
            </a:r>
            <a:r>
              <a:rPr lang="en-CA" dirty="0" smtClean="0">
                <a:solidFill>
                  <a:schemeClr val="tx1"/>
                </a:solidFill>
              </a:rPr>
              <a:t>volcanoes), </a:t>
            </a:r>
            <a:r>
              <a:rPr lang="en-CA" dirty="0" smtClean="0">
                <a:solidFill>
                  <a:schemeClr val="tx1"/>
                </a:solidFill>
              </a:rPr>
              <a:t>etc.</a:t>
            </a:r>
            <a:endParaRPr lang="en-CA" dirty="0">
              <a:solidFill>
                <a:schemeClr val="tx1"/>
              </a:solidFill>
            </a:endParaRPr>
          </a:p>
        </p:txBody>
      </p:sp>
    </p:spTree>
    <p:extLst>
      <p:ext uri="{BB962C8B-B14F-4D97-AF65-F5344CB8AC3E}">
        <p14:creationId xmlns:p14="http://schemas.microsoft.com/office/powerpoint/2010/main" val="79941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423" y="3409273"/>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798428" y="1481043"/>
            <a:ext cx="1064344" cy="106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538086" y="2027686"/>
            <a:ext cx="1337158" cy="830997"/>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Thought and Feeling</a:t>
            </a:r>
          </a:p>
          <a:p>
            <a:r>
              <a:rPr lang="en-CA" sz="1600" b="1" dirty="0" smtClean="0">
                <a:solidFill>
                  <a:schemeClr val="tx1">
                    <a:lumMod val="75000"/>
                    <a:lumOff val="25000"/>
                  </a:schemeClr>
                </a:solidFill>
                <a:latin typeface="Lato" pitchFamily="34" charset="0"/>
                <a:ea typeface="Lato" pitchFamily="34" charset="0"/>
                <a:cs typeface="Lato" pitchFamily="34" charset="0"/>
              </a:rPr>
              <a:t>(Cause)</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5" name="Arc 4"/>
          <p:cNvSpPr/>
          <p:nvPr/>
        </p:nvSpPr>
        <p:spPr>
          <a:xfrm rot="16442892">
            <a:off x="5832688" y="1299755"/>
            <a:ext cx="3209336" cy="4218528"/>
          </a:xfrm>
          <a:prstGeom prst="arc">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Arc 22"/>
          <p:cNvSpPr/>
          <p:nvPr/>
        </p:nvSpPr>
        <p:spPr>
          <a:xfrm rot="5400000">
            <a:off x="4270576" y="616407"/>
            <a:ext cx="3209336" cy="4218528"/>
          </a:xfrm>
          <a:prstGeom prst="arc">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ectangle 5"/>
          <p:cNvSpPr/>
          <p:nvPr/>
        </p:nvSpPr>
        <p:spPr>
          <a:xfrm>
            <a:off x="293099" y="615946"/>
            <a:ext cx="4059324" cy="5740033"/>
          </a:xfrm>
          <a:prstGeom prst="rect">
            <a:avLst/>
          </a:prstGeom>
        </p:spPr>
        <p:txBody>
          <a:bodyPr wrap="square">
            <a:spAutoFit/>
          </a:bodyPr>
          <a:lstStyle/>
          <a:p>
            <a:pPr algn="just"/>
            <a:r>
              <a:rPr lang="en-CA" sz="1600" dirty="0" smtClean="0">
                <a:solidFill>
                  <a:schemeClr val="tx1">
                    <a:lumMod val="75000"/>
                    <a:lumOff val="25000"/>
                  </a:schemeClr>
                </a:solidFill>
                <a:latin typeface="Lato" pitchFamily="34" charset="0"/>
                <a:ea typeface="Lato" pitchFamily="34" charset="0"/>
                <a:cs typeface="Lato" pitchFamily="34" charset="0"/>
              </a:rPr>
              <a:t>Consider</a:t>
            </a:r>
            <a:r>
              <a:rPr lang="en-CA" sz="1600" dirty="0">
                <a:solidFill>
                  <a:schemeClr val="tx1">
                    <a:lumMod val="75000"/>
                    <a:lumOff val="25000"/>
                  </a:schemeClr>
                </a:solidFill>
                <a:latin typeface="Lato" pitchFamily="34" charset="0"/>
                <a:ea typeface="Lato" pitchFamily="34" charset="0"/>
                <a:cs typeface="Lato" pitchFamily="34" charset="0"/>
              </a:rPr>
              <a:t>, everything that you do falls back onto you, because this lies in the natural happening itself, as it </a:t>
            </a:r>
            <a:r>
              <a:rPr lang="en-CA" sz="1600" dirty="0" smtClean="0">
                <a:solidFill>
                  <a:schemeClr val="tx1">
                    <a:lumMod val="75000"/>
                    <a:lumOff val="25000"/>
                  </a:schemeClr>
                </a:solidFill>
                <a:latin typeface="Lato" pitchFamily="34" charset="0"/>
                <a:ea typeface="Lato" pitchFamily="34" charset="0"/>
                <a:cs typeface="Lato" pitchFamily="34" charset="0"/>
              </a:rPr>
              <a:t>is given </a:t>
            </a:r>
            <a:r>
              <a:rPr lang="en-CA" sz="1600" dirty="0">
                <a:solidFill>
                  <a:schemeClr val="tx1">
                    <a:lumMod val="75000"/>
                    <a:lumOff val="25000"/>
                  </a:schemeClr>
                </a:solidFill>
                <a:latin typeface="Lato" pitchFamily="34" charset="0"/>
                <a:ea typeface="Lato" pitchFamily="34" charset="0"/>
                <a:cs typeface="Lato" pitchFamily="34" charset="0"/>
              </a:rPr>
              <a:t>through the creational laws; thus all your </a:t>
            </a:r>
            <a:r>
              <a:rPr lang="en-CA" sz="1600" dirty="0" smtClean="0">
                <a:solidFill>
                  <a:schemeClr val="tx1">
                    <a:lumMod val="75000"/>
                    <a:lumOff val="25000"/>
                  </a:schemeClr>
                </a:solidFill>
                <a:latin typeface="Lato" pitchFamily="34" charset="0"/>
                <a:ea typeface="Lato" pitchFamily="34" charset="0"/>
                <a:cs typeface="Lato" pitchFamily="34" charset="0"/>
              </a:rPr>
              <a:t>thoughts </a:t>
            </a:r>
            <a:r>
              <a:rPr lang="en-CA" sz="1600" dirty="0">
                <a:solidFill>
                  <a:schemeClr val="tx1">
                    <a:lumMod val="75000"/>
                    <a:lumOff val="25000"/>
                  </a:schemeClr>
                </a:solidFill>
                <a:latin typeface="Lato" pitchFamily="34" charset="0"/>
                <a:ea typeface="Lato" pitchFamily="34" charset="0"/>
                <a:cs typeface="Lato" pitchFamily="34" charset="0"/>
              </a:rPr>
              <a:t>and feelings take, through the energy and power </a:t>
            </a:r>
            <a:r>
              <a:rPr lang="en-CA" sz="1600" dirty="0" smtClean="0">
                <a:solidFill>
                  <a:schemeClr val="tx1">
                    <a:lumMod val="75000"/>
                    <a:lumOff val="25000"/>
                  </a:schemeClr>
                </a:solidFill>
                <a:latin typeface="Lato" pitchFamily="34" charset="0"/>
                <a:ea typeface="Lato" pitchFamily="34" charset="0"/>
                <a:cs typeface="Lato" pitchFamily="34" charset="0"/>
              </a:rPr>
              <a:t>that animates </a:t>
            </a:r>
            <a:r>
              <a:rPr lang="en-CA" sz="1600" dirty="0">
                <a:solidFill>
                  <a:schemeClr val="tx1">
                    <a:lumMod val="75000"/>
                    <a:lumOff val="25000"/>
                  </a:schemeClr>
                </a:solidFill>
                <a:latin typeface="Lato" pitchFamily="34" charset="0"/>
                <a:ea typeface="Lato" pitchFamily="34" charset="0"/>
                <a:cs typeface="Lato" pitchFamily="34" charset="0"/>
              </a:rPr>
              <a:t>them, and as soon as they arise, a form that corresponds to their content and they swing out </a:t>
            </a:r>
            <a:r>
              <a:rPr lang="en-CA" sz="1600" dirty="0" smtClean="0">
                <a:solidFill>
                  <a:schemeClr val="tx1">
                    <a:lumMod val="75000"/>
                    <a:lumOff val="25000"/>
                  </a:schemeClr>
                </a:solidFill>
                <a:latin typeface="Lato" pitchFamily="34" charset="0"/>
                <a:ea typeface="Lato" pitchFamily="34" charset="0"/>
                <a:cs typeface="Lato" pitchFamily="34" charset="0"/>
              </a:rPr>
              <a:t>from you </a:t>
            </a:r>
            <a:r>
              <a:rPr lang="en-CA" sz="1600" dirty="0">
                <a:solidFill>
                  <a:schemeClr val="tx1">
                    <a:lumMod val="75000"/>
                    <a:lumOff val="25000"/>
                  </a:schemeClr>
                </a:solidFill>
                <a:latin typeface="Lato" pitchFamily="34" charset="0"/>
                <a:ea typeface="Lato" pitchFamily="34" charset="0"/>
                <a:cs typeface="Lato" pitchFamily="34" charset="0"/>
              </a:rPr>
              <a:t>and attract again things of the same kind; you however remain connected with your thoughts and </a:t>
            </a:r>
            <a:r>
              <a:rPr lang="en-CA" sz="1600" dirty="0" smtClean="0">
                <a:solidFill>
                  <a:schemeClr val="tx1">
                    <a:lumMod val="75000"/>
                    <a:lumOff val="25000"/>
                  </a:schemeClr>
                </a:solidFill>
                <a:latin typeface="Lato" pitchFamily="34" charset="0"/>
                <a:ea typeface="Lato" pitchFamily="34" charset="0"/>
                <a:cs typeface="Lato" pitchFamily="34" charset="0"/>
              </a:rPr>
              <a:t>feelings </a:t>
            </a:r>
            <a:r>
              <a:rPr lang="en-CA" sz="1600" dirty="0">
                <a:solidFill>
                  <a:schemeClr val="tx1">
                    <a:lumMod val="75000"/>
                    <a:lumOff val="25000"/>
                  </a:schemeClr>
                </a:solidFill>
                <a:latin typeface="Lato" pitchFamily="34" charset="0"/>
                <a:ea typeface="Lato" pitchFamily="34" charset="0"/>
                <a:cs typeface="Lato" pitchFamily="34" charset="0"/>
              </a:rPr>
              <a:t>in fine-</a:t>
            </a:r>
            <a:r>
              <a:rPr lang="en-CA" sz="1600" dirty="0" err="1">
                <a:solidFill>
                  <a:schemeClr val="tx1">
                    <a:lumMod val="75000"/>
                    <a:lumOff val="25000"/>
                  </a:schemeClr>
                </a:solidFill>
                <a:latin typeface="Lato" pitchFamily="34" charset="0"/>
                <a:ea typeface="Lato" pitchFamily="34" charset="0"/>
                <a:cs typeface="Lato" pitchFamily="34" charset="0"/>
              </a:rPr>
              <a:t>fluidalness</a:t>
            </a:r>
            <a:r>
              <a:rPr lang="en-CA" sz="1600" dirty="0">
                <a:solidFill>
                  <a:schemeClr val="tx1">
                    <a:lumMod val="75000"/>
                    <a:lumOff val="25000"/>
                  </a:schemeClr>
                </a:solidFill>
                <a:latin typeface="Lato" pitchFamily="34" charset="0"/>
                <a:ea typeface="Lato" pitchFamily="34" charset="0"/>
                <a:cs typeface="Lato" pitchFamily="34" charset="0"/>
              </a:rPr>
              <a:t> in a swinging-wave-based wise, thus everything sent out attracts, through the </a:t>
            </a:r>
            <a:r>
              <a:rPr lang="en-CA" sz="1600" dirty="0" smtClean="0">
                <a:solidFill>
                  <a:schemeClr val="tx1">
                    <a:lumMod val="75000"/>
                    <a:lumOff val="25000"/>
                  </a:schemeClr>
                </a:solidFill>
                <a:latin typeface="Lato" pitchFamily="34" charset="0"/>
                <a:ea typeface="Lato" pitchFamily="34" charset="0"/>
                <a:cs typeface="Lato" pitchFamily="34" charset="0"/>
              </a:rPr>
              <a:t>interaction, things </a:t>
            </a:r>
            <a:r>
              <a:rPr lang="en-CA" sz="1600" dirty="0">
                <a:solidFill>
                  <a:schemeClr val="tx1">
                    <a:lumMod val="75000"/>
                    <a:lumOff val="25000"/>
                  </a:schemeClr>
                </a:solidFill>
                <a:latin typeface="Lato" pitchFamily="34" charset="0"/>
                <a:ea typeface="Lato" pitchFamily="34" charset="0"/>
                <a:cs typeface="Lato" pitchFamily="34" charset="0"/>
              </a:rPr>
              <a:t>of the same kind and comes back to you again; therefore your own thoughts and feelings </a:t>
            </a:r>
            <a:r>
              <a:rPr lang="en-CA" sz="1600" dirty="0" smtClean="0">
                <a:solidFill>
                  <a:schemeClr val="tx1">
                    <a:lumMod val="75000"/>
                    <a:lumOff val="25000"/>
                  </a:schemeClr>
                </a:solidFill>
                <a:latin typeface="Lato" pitchFamily="34" charset="0"/>
                <a:ea typeface="Lato" pitchFamily="34" charset="0"/>
                <a:cs typeface="Lato" pitchFamily="34" charset="0"/>
              </a:rPr>
              <a:t>pulsate through </a:t>
            </a:r>
            <a:r>
              <a:rPr lang="en-CA" sz="1600" dirty="0">
                <a:solidFill>
                  <a:schemeClr val="tx1">
                    <a:lumMod val="75000"/>
                    <a:lumOff val="25000"/>
                  </a:schemeClr>
                </a:solidFill>
                <a:latin typeface="Lato" pitchFamily="34" charset="0"/>
                <a:ea typeface="Lato" pitchFamily="34" charset="0"/>
                <a:cs typeface="Lato" pitchFamily="34" charset="0"/>
              </a:rPr>
              <a:t>you </a:t>
            </a:r>
            <a:r>
              <a:rPr lang="en-CA" sz="1600" dirty="0" smtClean="0">
                <a:solidFill>
                  <a:schemeClr val="tx1">
                    <a:lumMod val="75000"/>
                    <a:lumOff val="25000"/>
                  </a:schemeClr>
                </a:solidFill>
                <a:latin typeface="Lato" pitchFamily="34" charset="0"/>
                <a:ea typeface="Lato" pitchFamily="34" charset="0"/>
                <a:cs typeface="Lato" pitchFamily="34" charset="0"/>
              </a:rPr>
              <a:t>fine-</a:t>
            </a:r>
            <a:r>
              <a:rPr lang="en-CA" sz="1600" dirty="0" err="1" smtClean="0">
                <a:solidFill>
                  <a:schemeClr val="tx1">
                    <a:lumMod val="75000"/>
                    <a:lumOff val="25000"/>
                  </a:schemeClr>
                </a:solidFill>
                <a:latin typeface="Lato" pitchFamily="34" charset="0"/>
                <a:ea typeface="Lato" pitchFamily="34" charset="0"/>
                <a:cs typeface="Lato" pitchFamily="34" charset="0"/>
              </a:rPr>
              <a:t>fluidally</a:t>
            </a:r>
            <a:r>
              <a:rPr lang="en-CA" sz="1600" dirty="0" smtClean="0">
                <a:solidFill>
                  <a:schemeClr val="tx1">
                    <a:lumMod val="75000"/>
                    <a:lumOff val="25000"/>
                  </a:schemeClr>
                </a:solidFill>
                <a:latin typeface="Lato" pitchFamily="34" charset="0"/>
                <a:ea typeface="Lato" pitchFamily="34" charset="0"/>
                <a:cs typeface="Lato" pitchFamily="34" charset="0"/>
              </a:rPr>
              <a:t> </a:t>
            </a:r>
            <a:r>
              <a:rPr lang="en-CA" sz="1600" dirty="0">
                <a:solidFill>
                  <a:schemeClr val="tx1">
                    <a:lumMod val="75000"/>
                    <a:lumOff val="25000"/>
                  </a:schemeClr>
                </a:solidFill>
                <a:latin typeface="Lato" pitchFamily="34" charset="0"/>
                <a:ea typeface="Lato" pitchFamily="34" charset="0"/>
                <a:cs typeface="Lato" pitchFamily="34" charset="0"/>
              </a:rPr>
              <a:t>just as this happens to those who receive your </a:t>
            </a:r>
            <a:r>
              <a:rPr lang="en-CA" sz="1600" dirty="0" smtClean="0">
                <a:solidFill>
                  <a:schemeClr val="tx1">
                    <a:lumMod val="75000"/>
                    <a:lumOff val="25000"/>
                  </a:schemeClr>
                </a:solidFill>
                <a:latin typeface="Lato" pitchFamily="34" charset="0"/>
                <a:ea typeface="Lato" pitchFamily="34" charset="0"/>
                <a:cs typeface="Lato" pitchFamily="34" charset="0"/>
              </a:rPr>
              <a:t>corresponding </a:t>
            </a:r>
            <a:r>
              <a:rPr lang="en-CA" sz="1600" dirty="0">
                <a:solidFill>
                  <a:schemeClr val="tx1">
                    <a:lumMod val="75000"/>
                    <a:lumOff val="25000"/>
                  </a:schemeClr>
                </a:solidFill>
                <a:latin typeface="Lato" pitchFamily="34" charset="0"/>
                <a:ea typeface="Lato" pitchFamily="34" charset="0"/>
                <a:cs typeface="Lato" pitchFamily="34" charset="0"/>
              </a:rPr>
              <a:t>mental and </a:t>
            </a:r>
            <a:r>
              <a:rPr lang="en-CA" sz="1600" dirty="0" smtClean="0">
                <a:solidFill>
                  <a:schemeClr val="tx1">
                    <a:lumMod val="75000"/>
                    <a:lumOff val="25000"/>
                  </a:schemeClr>
                </a:solidFill>
                <a:latin typeface="Lato" pitchFamily="34" charset="0"/>
                <a:ea typeface="Lato" pitchFamily="34" charset="0"/>
                <a:cs typeface="Lato" pitchFamily="34" charset="0"/>
              </a:rPr>
              <a:t>feeling-based </a:t>
            </a:r>
            <a:r>
              <a:rPr lang="en-CA" sz="1600" dirty="0" err="1" smtClean="0">
                <a:solidFill>
                  <a:schemeClr val="tx1">
                    <a:lumMod val="75000"/>
                    <a:lumOff val="25000"/>
                  </a:schemeClr>
                </a:solidFill>
                <a:latin typeface="Lato" pitchFamily="34" charset="0"/>
                <a:ea typeface="Lato" pitchFamily="34" charset="0"/>
                <a:cs typeface="Lato" pitchFamily="34" charset="0"/>
              </a:rPr>
              <a:t>impulsations</a:t>
            </a:r>
            <a:r>
              <a:rPr lang="en-CA" sz="1600" dirty="0" smtClean="0">
                <a:solidFill>
                  <a:schemeClr val="tx1">
                    <a:lumMod val="75000"/>
                    <a:lumOff val="25000"/>
                  </a:schemeClr>
                </a:solidFill>
                <a:latin typeface="Lato" pitchFamily="34" charset="0"/>
                <a:ea typeface="Lato" pitchFamily="34" charset="0"/>
                <a:cs typeface="Lato" pitchFamily="34" charset="0"/>
              </a:rPr>
              <a:t> </a:t>
            </a:r>
            <a:r>
              <a:rPr lang="en-CA" sz="1600" dirty="0">
                <a:solidFill>
                  <a:schemeClr val="tx1">
                    <a:lumMod val="75000"/>
                    <a:lumOff val="25000"/>
                  </a:schemeClr>
                </a:solidFill>
                <a:latin typeface="Lato" pitchFamily="34" charset="0"/>
                <a:ea typeface="Lato" pitchFamily="34" charset="0"/>
                <a:cs typeface="Lato" pitchFamily="34" charset="0"/>
              </a:rPr>
              <a:t>and who respond to them in the fashion that they return back to you</a:t>
            </a:r>
            <a:r>
              <a:rPr lang="en-CA" sz="1600" dirty="0" smtClean="0">
                <a:solidFill>
                  <a:schemeClr val="tx1">
                    <a:lumMod val="75000"/>
                    <a:lumOff val="25000"/>
                  </a:schemeClr>
                </a:solidFill>
                <a:latin typeface="Lato" pitchFamily="34" charset="0"/>
                <a:ea typeface="Lato" pitchFamily="34" charset="0"/>
                <a:cs typeface="Lato" pitchFamily="34" charset="0"/>
              </a:rPr>
              <a:t>.</a:t>
            </a:r>
          </a:p>
          <a:p>
            <a:pPr algn="just"/>
            <a:endParaRPr lang="en-CA" sz="1700" dirty="0">
              <a:solidFill>
                <a:schemeClr val="tx1">
                  <a:lumMod val="75000"/>
                  <a:lumOff val="25000"/>
                </a:schemeClr>
              </a:solidFill>
            </a:endParaRPr>
          </a:p>
          <a:p>
            <a:pPr algn="just"/>
            <a:r>
              <a:rPr lang="en-CA" sz="1400" i="1" dirty="0" smtClean="0">
                <a:solidFill>
                  <a:schemeClr val="tx1">
                    <a:lumMod val="75000"/>
                    <a:lumOff val="25000"/>
                  </a:schemeClr>
                </a:solidFill>
              </a:rPr>
              <a:t>Goblet of the Truth, 28</a:t>
            </a:r>
            <a:r>
              <a:rPr lang="en-CA" sz="1400" i="1" dirty="0">
                <a:solidFill>
                  <a:schemeClr val="tx1">
                    <a:lumMod val="75000"/>
                    <a:lumOff val="25000"/>
                  </a:schemeClr>
                </a:solidFill>
              </a:rPr>
              <a:t>:</a:t>
            </a:r>
            <a:r>
              <a:rPr lang="en-CA" sz="1400" i="1" dirty="0" smtClean="0">
                <a:solidFill>
                  <a:schemeClr val="tx1">
                    <a:lumMod val="75000"/>
                    <a:lumOff val="25000"/>
                  </a:schemeClr>
                </a:solidFill>
              </a:rPr>
              <a:t> 163</a:t>
            </a:r>
            <a:endParaRPr lang="en-CA" sz="1400" i="1" dirty="0">
              <a:solidFill>
                <a:schemeClr val="tx1">
                  <a:lumMod val="75000"/>
                  <a:lumOff val="25000"/>
                </a:schemeClr>
              </a:solidFill>
            </a:endParaRPr>
          </a:p>
        </p:txBody>
      </p:sp>
      <p:sp>
        <p:nvSpPr>
          <p:cNvPr id="8" name="TextBox 7"/>
          <p:cNvSpPr txBox="1"/>
          <p:nvPr/>
        </p:nvSpPr>
        <p:spPr>
          <a:xfrm>
            <a:off x="6425735" y="4298968"/>
            <a:ext cx="1068834" cy="584775"/>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Response (Effect )</a:t>
            </a:r>
          </a:p>
        </p:txBody>
      </p:sp>
    </p:spTree>
    <p:extLst>
      <p:ext uri="{BB962C8B-B14F-4D97-AF65-F5344CB8AC3E}">
        <p14:creationId xmlns:p14="http://schemas.microsoft.com/office/powerpoint/2010/main" val="17590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clipartpanda.com/stick-man-thinking-thinking-stick-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187" y="3082051"/>
            <a:ext cx="1084311" cy="10843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063" y="1992986"/>
            <a:ext cx="758420" cy="75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https://c1.staticflickr.com/7/6042/6271561389_e58c3a6d39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333254" y="4742060"/>
            <a:ext cx="1124038" cy="63132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474759" y="4029422"/>
            <a:ext cx="441548" cy="22308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5317" y="4166362"/>
            <a:ext cx="716980" cy="83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179" y="4775961"/>
            <a:ext cx="854610" cy="46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a:xfrm>
            <a:off x="4002963" y="4775961"/>
            <a:ext cx="504056" cy="9532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01947" y="5005554"/>
            <a:ext cx="64807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6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7427" y="4742060"/>
            <a:ext cx="712072" cy="59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a:off x="7260290" y="5005554"/>
            <a:ext cx="648072"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32850" y="4137390"/>
            <a:ext cx="1068834" cy="584775"/>
          </a:xfrm>
          <a:prstGeom prst="rect">
            <a:avLst/>
          </a:prstGeom>
          <a:no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Thinking</a:t>
            </a:r>
          </a:p>
          <a:p>
            <a:r>
              <a:rPr lang="en-CA" sz="1600" b="1" dirty="0" smtClean="0">
                <a:solidFill>
                  <a:schemeClr val="tx1">
                    <a:lumMod val="75000"/>
                    <a:lumOff val="25000"/>
                  </a:schemeClr>
                </a:solidFill>
                <a:latin typeface="Lato" pitchFamily="34" charset="0"/>
                <a:ea typeface="Lato" pitchFamily="34" charset="0"/>
                <a:cs typeface="Lato" pitchFamily="34" charset="0"/>
              </a:rPr>
              <a:t>(Cause)</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cxnSp>
        <p:nvCxnSpPr>
          <p:cNvPr id="20" name="Straight Connector 19"/>
          <p:cNvCxnSpPr>
            <a:endCxn id="37" idx="3"/>
          </p:cNvCxnSpPr>
          <p:nvPr/>
        </p:nvCxnSpPr>
        <p:spPr>
          <a:xfrm flipV="1">
            <a:off x="2474759" y="3435176"/>
            <a:ext cx="6276613" cy="11108"/>
          </a:xfrm>
          <a:prstGeom prst="line">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16307" y="3277006"/>
            <a:ext cx="855774"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Feeling</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35" name="TextBox 34"/>
          <p:cNvSpPr txBox="1"/>
          <p:nvPr/>
        </p:nvSpPr>
        <p:spPr>
          <a:xfrm>
            <a:off x="4506463" y="3277006"/>
            <a:ext cx="768020"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Acting</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36" name="TextBox 35"/>
          <p:cNvSpPr txBox="1"/>
          <p:nvPr/>
        </p:nvSpPr>
        <p:spPr>
          <a:xfrm>
            <a:off x="6150019" y="3285652"/>
            <a:ext cx="767916"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Effect</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sp>
        <p:nvSpPr>
          <p:cNvPr id="37" name="TextBox 36"/>
          <p:cNvSpPr txBox="1"/>
          <p:nvPr/>
        </p:nvSpPr>
        <p:spPr>
          <a:xfrm>
            <a:off x="7835553" y="3265899"/>
            <a:ext cx="915819" cy="338554"/>
          </a:xfrm>
          <a:prstGeom prst="rect">
            <a:avLst/>
          </a:prstGeom>
          <a:solidFill>
            <a:schemeClr val="bg1"/>
          </a:solidFill>
        </p:spPr>
        <p:txBody>
          <a:bodyPr wrap="square" rtlCol="0">
            <a:spAutoFit/>
          </a:bodyPr>
          <a:lstStyle/>
          <a:p>
            <a:r>
              <a:rPr lang="en-CA" sz="1600" b="1" dirty="0" smtClean="0">
                <a:solidFill>
                  <a:schemeClr val="tx1">
                    <a:lumMod val="75000"/>
                    <a:lumOff val="25000"/>
                  </a:schemeClr>
                </a:solidFill>
                <a:latin typeface="Lato" pitchFamily="34" charset="0"/>
                <a:ea typeface="Lato" pitchFamily="34" charset="0"/>
                <a:cs typeface="Lato" pitchFamily="34" charset="0"/>
              </a:rPr>
              <a:t>Destiny</a:t>
            </a:r>
            <a:endParaRPr lang="en-CA" sz="1600" b="1" dirty="0">
              <a:solidFill>
                <a:schemeClr val="tx1">
                  <a:lumMod val="75000"/>
                  <a:lumOff val="25000"/>
                </a:schemeClr>
              </a:solidFill>
              <a:latin typeface="Lato" pitchFamily="34" charset="0"/>
              <a:ea typeface="Lato" pitchFamily="34" charset="0"/>
              <a:cs typeface="Lato" pitchFamily="34" charset="0"/>
            </a:endParaRPr>
          </a:p>
        </p:txBody>
      </p:sp>
      <p:pic>
        <p:nvPicPr>
          <p:cNvPr id="2064" name="Picture 16" descr="http://www.clipartbest.com/cliparts/aiq/oEr/aiqoErk5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6837" y="2237525"/>
            <a:ext cx="366970" cy="865001"/>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1"/>
          <p:cNvSpPr>
            <a:spLocks noGrp="1"/>
          </p:cNvSpPr>
          <p:nvPr>
            <p:ph type="ctrTitle"/>
          </p:nvPr>
        </p:nvSpPr>
        <p:spPr>
          <a:xfrm>
            <a:off x="1765436" y="188640"/>
            <a:ext cx="5549751" cy="720080"/>
          </a:xfrm>
        </p:spPr>
        <p:txBody>
          <a:bodyPr>
            <a:normAutofit/>
          </a:bodyPr>
          <a:lstStyle/>
          <a:p>
            <a:r>
              <a:rPr lang="en-CA" sz="3600" dirty="0" smtClean="0">
                <a:solidFill>
                  <a:schemeClr val="tx1">
                    <a:lumMod val="65000"/>
                    <a:lumOff val="35000"/>
                  </a:schemeClr>
                </a:solidFill>
                <a:latin typeface="Lato" pitchFamily="34" charset="0"/>
                <a:ea typeface="Lato" pitchFamily="34" charset="0"/>
                <a:cs typeface="Lato" pitchFamily="34" charset="0"/>
              </a:rPr>
              <a:t>Self-created Destiny</a:t>
            </a:r>
            <a:endParaRPr lang="en-CA" sz="3600" dirty="0">
              <a:solidFill>
                <a:schemeClr val="tx1">
                  <a:lumMod val="65000"/>
                  <a:lumOff val="35000"/>
                </a:schemeClr>
              </a:solidFill>
              <a:latin typeface="Lato" pitchFamily="34" charset="0"/>
              <a:ea typeface="Lato" pitchFamily="34" charset="0"/>
              <a:cs typeface="Lato" pitchFamily="34" charset="0"/>
            </a:endParaRPr>
          </a:p>
        </p:txBody>
      </p:sp>
      <p:cxnSp>
        <p:nvCxnSpPr>
          <p:cNvPr id="42" name="Straight Arrow Connector 41"/>
          <p:cNvCxnSpPr/>
          <p:nvPr/>
        </p:nvCxnSpPr>
        <p:spPr>
          <a:xfrm flipV="1">
            <a:off x="2363746" y="2937128"/>
            <a:ext cx="463760" cy="289845"/>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718147" y="2372196"/>
            <a:ext cx="536844" cy="107163"/>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402317" y="2372195"/>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044266" y="2372196"/>
            <a:ext cx="691408" cy="1"/>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59" y="1940654"/>
            <a:ext cx="649786" cy="81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339" y="5337875"/>
            <a:ext cx="481827" cy="82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Arc 39"/>
          <p:cNvSpPr/>
          <p:nvPr/>
        </p:nvSpPr>
        <p:spPr>
          <a:xfrm rot="10114698">
            <a:off x="676433" y="1783777"/>
            <a:ext cx="1510653" cy="1935258"/>
          </a:xfrm>
          <a:prstGeom prst="arc">
            <a:avLst>
              <a:gd name="adj1" fmla="val 16200000"/>
              <a:gd name="adj2" fmla="val 632529"/>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Arc 42"/>
          <p:cNvSpPr/>
          <p:nvPr/>
        </p:nvSpPr>
        <p:spPr>
          <a:xfrm rot="21177090">
            <a:off x="390187" y="2164704"/>
            <a:ext cx="1550305" cy="1908346"/>
          </a:xfrm>
          <a:prstGeom prst="arc">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5" name="Arc 44"/>
          <p:cNvSpPr/>
          <p:nvPr/>
        </p:nvSpPr>
        <p:spPr>
          <a:xfrm rot="15898402">
            <a:off x="810212" y="4274484"/>
            <a:ext cx="1510653" cy="1935258"/>
          </a:xfrm>
          <a:prstGeom prst="arc">
            <a:avLst>
              <a:gd name="adj1" fmla="val 16200000"/>
              <a:gd name="adj2" fmla="val 632529"/>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6" name="Arc 45"/>
          <p:cNvSpPr/>
          <p:nvPr/>
        </p:nvSpPr>
        <p:spPr>
          <a:xfrm rot="4385176">
            <a:off x="253699" y="4206011"/>
            <a:ext cx="1550305" cy="1908346"/>
          </a:xfrm>
          <a:prstGeom prst="arc">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48" name="Picture 8" descr="C:\Users\muram\Downloads\sun (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5299" y="2076796"/>
            <a:ext cx="656326" cy="6563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media-cache-ak0.pinimg.com/236x/ff/48/b6/ff48b6c02779ec9b0f93f630710325b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6563" y="2017278"/>
            <a:ext cx="586131" cy="66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72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660" y="3028660"/>
            <a:ext cx="959979" cy="154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722" y="1444484"/>
            <a:ext cx="73392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http://www.pd4pic.com/images/stickman-cry-man-sad-stick-figure-matchstick-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3342" y="4015612"/>
            <a:ext cx="558380" cy="111676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media-cache-ak0.pinimg.com/236x/f8/9c/aa/f89caad12b645a2f0934d7720b2f45b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250" y="1560856"/>
            <a:ext cx="648072" cy="917082"/>
          </a:xfrm>
          <a:prstGeom prst="rect">
            <a:avLst/>
          </a:prstGeom>
          <a:noFill/>
          <a:extLst>
            <a:ext uri="{909E8E84-426E-40DD-AFC4-6F175D3DCCD1}">
              <a14:hiddenFill xmlns:a14="http://schemas.microsoft.com/office/drawing/2010/main">
                <a:solidFill>
                  <a:srgbClr val="FFFFFF"/>
                </a:solidFill>
              </a14:hiddenFill>
            </a:ext>
          </a:extLst>
        </p:spPr>
      </p:pic>
      <p:sp>
        <p:nvSpPr>
          <p:cNvPr id="9" name="Arc 8"/>
          <p:cNvSpPr/>
          <p:nvPr/>
        </p:nvSpPr>
        <p:spPr>
          <a:xfrm rot="21064268">
            <a:off x="2145666" y="1703299"/>
            <a:ext cx="2392250" cy="3331394"/>
          </a:xfrm>
          <a:prstGeom prst="arc">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rot="2091044" flipV="1">
            <a:off x="2064494" y="1934357"/>
            <a:ext cx="2392250" cy="3331394"/>
          </a:xfrm>
          <a:prstGeom prst="arc">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Arc 10"/>
          <p:cNvSpPr/>
          <p:nvPr/>
        </p:nvSpPr>
        <p:spPr>
          <a:xfrm rot="16634262" flipH="1" flipV="1">
            <a:off x="4317930" y="865978"/>
            <a:ext cx="2392250" cy="3331394"/>
          </a:xfrm>
          <a:prstGeom prst="arc">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Title 1"/>
          <p:cNvSpPr txBox="1">
            <a:spLocks/>
          </p:cNvSpPr>
          <p:nvPr/>
        </p:nvSpPr>
        <p:spPr>
          <a:xfrm>
            <a:off x="1548050" y="260648"/>
            <a:ext cx="5549751"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dirty="0" smtClean="0">
                <a:solidFill>
                  <a:schemeClr val="tx1">
                    <a:lumMod val="65000"/>
                    <a:lumOff val="35000"/>
                  </a:schemeClr>
                </a:solidFill>
                <a:latin typeface="Lato" pitchFamily="34" charset="0"/>
                <a:ea typeface="Lato" pitchFamily="34" charset="0"/>
                <a:cs typeface="Lato" pitchFamily="34" charset="0"/>
              </a:rPr>
              <a:t>What is the cause?</a:t>
            </a:r>
            <a:endParaRPr lang="en-CA" sz="3600" dirty="0">
              <a:solidFill>
                <a:schemeClr val="tx1">
                  <a:lumMod val="65000"/>
                  <a:lumOff val="35000"/>
                </a:schemeClr>
              </a:solidFill>
              <a:latin typeface="Lato" pitchFamily="34" charset="0"/>
              <a:ea typeface="Lato" pitchFamily="34" charset="0"/>
              <a:cs typeface="Lato" pitchFamily="34" charset="0"/>
            </a:endParaRPr>
          </a:p>
        </p:txBody>
      </p:sp>
    </p:spTree>
    <p:extLst>
      <p:ext uri="{BB962C8B-B14F-4D97-AF65-F5344CB8AC3E}">
        <p14:creationId xmlns:p14="http://schemas.microsoft.com/office/powerpoint/2010/main" val="1848526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TotalTime>
  <Words>4035</Words>
  <Application>Microsoft Office PowerPoint</Application>
  <PresentationFormat>On-screen Show (4:3)</PresentationFormat>
  <Paragraphs>189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Self-Responsibility</vt:lpstr>
      <vt:lpstr>Evidence</vt:lpstr>
      <vt:lpstr>Self-Responsibility</vt:lpstr>
      <vt:lpstr>Self-created Destiny</vt:lpstr>
      <vt:lpstr>Self-created Destiny</vt:lpstr>
      <vt:lpstr>1% of life</vt:lpstr>
      <vt:lpstr>PowerPoint Presentation</vt:lpstr>
      <vt:lpstr>Self-created Destiny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Self-Responsibility</dc:title>
  <dc:creator>Jimmy Chen</dc:creator>
  <cp:lastModifiedBy>Jimmy Chen</cp:lastModifiedBy>
  <cp:revision>137</cp:revision>
  <cp:lastPrinted>2016-08-16T02:33:15Z</cp:lastPrinted>
  <dcterms:created xsi:type="dcterms:W3CDTF">2016-07-26T02:34:31Z</dcterms:created>
  <dcterms:modified xsi:type="dcterms:W3CDTF">2017-04-20T18:34:51Z</dcterms:modified>
</cp:coreProperties>
</file>