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91" r:id="rId6"/>
    <p:sldId id="260" r:id="rId7"/>
    <p:sldId id="261" r:id="rId8"/>
    <p:sldId id="292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4" r:id="rId18"/>
    <p:sldId id="275" r:id="rId19"/>
    <p:sldId id="276" r:id="rId20"/>
    <p:sldId id="271" r:id="rId21"/>
    <p:sldId id="280" r:id="rId22"/>
    <p:sldId id="282" r:id="rId23"/>
    <p:sldId id="281" r:id="rId24"/>
    <p:sldId id="277" r:id="rId25"/>
    <p:sldId id="278" r:id="rId26"/>
    <p:sldId id="272" r:id="rId27"/>
    <p:sldId id="279" r:id="rId28"/>
    <p:sldId id="273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9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3A8-4ABD-4124-A259-D58284FC350C}" type="datetimeFigureOut">
              <a:rPr lang="en-CA" smtClean="0"/>
              <a:pPr/>
              <a:t>2017-09-26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CBCE-50FD-4D08-8CA6-489E1A878C8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3A8-4ABD-4124-A259-D58284FC350C}" type="datetimeFigureOut">
              <a:rPr lang="en-CA" smtClean="0"/>
              <a:pPr/>
              <a:t>2017-09-26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CBCE-50FD-4D08-8CA6-489E1A878C8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3A8-4ABD-4124-A259-D58284FC350C}" type="datetimeFigureOut">
              <a:rPr lang="en-CA" smtClean="0"/>
              <a:pPr/>
              <a:t>2017-09-26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CBCE-50FD-4D08-8CA6-489E1A878C8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3A8-4ABD-4124-A259-D58284FC350C}" type="datetimeFigureOut">
              <a:rPr lang="en-CA" smtClean="0"/>
              <a:pPr/>
              <a:t>2017-09-26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CBCE-50FD-4D08-8CA6-489E1A878C8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3A8-4ABD-4124-A259-D58284FC350C}" type="datetimeFigureOut">
              <a:rPr lang="en-CA" smtClean="0"/>
              <a:pPr/>
              <a:t>2017-09-26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CBCE-50FD-4D08-8CA6-489E1A878C8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3A8-4ABD-4124-A259-D58284FC350C}" type="datetimeFigureOut">
              <a:rPr lang="en-CA" smtClean="0"/>
              <a:pPr/>
              <a:t>2017-09-26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CBCE-50FD-4D08-8CA6-489E1A878C8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3A8-4ABD-4124-A259-D58284FC350C}" type="datetimeFigureOut">
              <a:rPr lang="en-CA" smtClean="0"/>
              <a:pPr/>
              <a:t>2017-09-26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CBCE-50FD-4D08-8CA6-489E1A878C8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3A8-4ABD-4124-A259-D58284FC350C}" type="datetimeFigureOut">
              <a:rPr lang="en-CA" smtClean="0"/>
              <a:pPr/>
              <a:t>2017-09-26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CBCE-50FD-4D08-8CA6-489E1A878C8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3A8-4ABD-4124-A259-D58284FC350C}" type="datetimeFigureOut">
              <a:rPr lang="en-CA" smtClean="0"/>
              <a:pPr/>
              <a:t>2017-09-26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CBCE-50FD-4D08-8CA6-489E1A878C8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3A8-4ABD-4124-A259-D58284FC350C}" type="datetimeFigureOut">
              <a:rPr lang="en-CA" smtClean="0"/>
              <a:pPr/>
              <a:t>2017-09-26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CBCE-50FD-4D08-8CA6-489E1A878C8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363A8-4ABD-4124-A259-D58284FC350C}" type="datetimeFigureOut">
              <a:rPr lang="en-CA" smtClean="0"/>
              <a:pPr/>
              <a:t>2017-09-26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1CBCE-50FD-4D08-8CA6-489E1A878C8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363A8-4ABD-4124-A259-D58284FC350C}" type="datetimeFigureOut">
              <a:rPr lang="en-CA" smtClean="0"/>
              <a:pPr/>
              <a:t>2017-09-26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1CBCE-50FD-4D08-8CA6-489E1A878C8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info@sherwayhomeowners.com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7" y="4376138"/>
            <a:ext cx="7772400" cy="1800200"/>
          </a:xfrm>
        </p:spPr>
        <p:txBody>
          <a:bodyPr>
            <a:normAutofit/>
          </a:bodyPr>
          <a:lstStyle/>
          <a:p>
            <a:r>
              <a:rPr lang="en-CA" dirty="0" smtClean="0"/>
              <a:t>Annual General Meeting 2017</a:t>
            </a:r>
            <a:br>
              <a:rPr lang="en-CA" dirty="0" smtClean="0"/>
            </a:br>
            <a:r>
              <a:rPr lang="en-CA" sz="2000" dirty="0" smtClean="0"/>
              <a:t>September 27, 2017</a:t>
            </a:r>
            <a:br>
              <a:rPr lang="en-CA" sz="2000" dirty="0" smtClean="0"/>
            </a:br>
            <a:r>
              <a:rPr lang="en-CA" sz="2000" dirty="0" smtClean="0"/>
              <a:t>ISNA Elementary School</a:t>
            </a:r>
            <a:endParaRPr lang="en-CA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5877272"/>
            <a:ext cx="7776864" cy="553616"/>
          </a:xfrm>
        </p:spPr>
        <p:txBody>
          <a:bodyPr>
            <a:normAutofit/>
          </a:bodyPr>
          <a:lstStyle/>
          <a:p>
            <a:r>
              <a:rPr lang="en-CA" sz="2000" dirty="0" smtClean="0">
                <a:solidFill>
                  <a:schemeClr val="tx1"/>
                </a:solidFill>
              </a:rPr>
              <a:t>Sherway Homeowner’s and Recreation Association est. 1976</a:t>
            </a:r>
            <a:endParaRPr lang="en-CA" sz="2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4342" y="1288000"/>
            <a:ext cx="5010849" cy="33437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By-Laws Revision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412776"/>
            <a:ext cx="8291264" cy="4525963"/>
          </a:xfrm>
        </p:spPr>
        <p:txBody>
          <a:bodyPr>
            <a:normAutofit/>
          </a:bodyPr>
          <a:lstStyle/>
          <a:p>
            <a:endParaRPr lang="en-CA" sz="1600" dirty="0" smtClean="0"/>
          </a:p>
          <a:p>
            <a:r>
              <a:rPr lang="en-CA" sz="2000" dirty="0" smtClean="0"/>
              <a:t>Questions pertaining only to these By-Law additions?</a:t>
            </a:r>
          </a:p>
          <a:p>
            <a:endParaRPr lang="en-CA" sz="2000" dirty="0"/>
          </a:p>
          <a:p>
            <a:r>
              <a:rPr lang="en-CA" sz="2000" dirty="0" smtClean="0"/>
              <a:t>Motion to Pass 2017 By-Law revisions sent to the community September 6, 2017, to bring SHORA By-Laws into accordance with the City Of Mississauga’s requirements for affiliated groups.</a:t>
            </a:r>
          </a:p>
          <a:p>
            <a:endParaRPr lang="en-CA" sz="2000" dirty="0" smtClean="0"/>
          </a:p>
          <a:p>
            <a:r>
              <a:rPr lang="en-CA" sz="2000" dirty="0" smtClean="0"/>
              <a:t>Seconding by a SHORA Executive</a:t>
            </a:r>
          </a:p>
          <a:p>
            <a:endParaRPr lang="en-CA" sz="2000" dirty="0" smtClean="0"/>
          </a:p>
          <a:p>
            <a:r>
              <a:rPr lang="en-CA" sz="2000" dirty="0" smtClean="0"/>
              <a:t>General vote by membership</a:t>
            </a:r>
          </a:p>
          <a:p>
            <a:endParaRPr lang="en-CA" sz="1600" dirty="0" smtClean="0"/>
          </a:p>
          <a:p>
            <a:pPr lvl="1"/>
            <a:endParaRPr lang="en-CA" sz="1200" dirty="0"/>
          </a:p>
          <a:p>
            <a:endParaRPr lang="en-CA" sz="1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5536" y="5949280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5" y="2492896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Councillor Jim Tovey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sp>
        <p:nvSpPr>
          <p:cNvPr id="3" name="AutoShape 4" descr="Image result for city of Mississau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773962"/>
            <a:ext cx="4646153" cy="13143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5536" y="5949280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229600" cy="1584176"/>
          </a:xfrm>
        </p:spPr>
        <p:txBody>
          <a:bodyPr>
            <a:normAutofit/>
          </a:bodyPr>
          <a:lstStyle/>
          <a:p>
            <a:r>
              <a:rPr lang="en-CA" dirty="0" smtClean="0"/>
              <a:t>Sherway 2016/2017</a:t>
            </a:r>
            <a:br>
              <a:rPr lang="en-CA" dirty="0" smtClean="0"/>
            </a:br>
            <a:r>
              <a:rPr lang="en-CA" dirty="0" smtClean="0"/>
              <a:t>Year In Review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31640" y="2348880"/>
            <a:ext cx="66247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400" dirty="0" smtClean="0"/>
              <a:t>Events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Toronto and Region Conservation Authority </a:t>
            </a:r>
          </a:p>
          <a:p>
            <a:pPr lvl="1">
              <a:buFont typeface="Arial" pitchFamily="34" charset="0"/>
              <a:buChar char="•"/>
            </a:pPr>
            <a:r>
              <a:rPr lang="en-CA" sz="2400" dirty="0" smtClean="0"/>
              <a:t> Sherway Trail </a:t>
            </a:r>
            <a:r>
              <a:rPr lang="en-CA" sz="2400" dirty="0" err="1" smtClean="0"/>
              <a:t>Extention</a:t>
            </a:r>
            <a:endParaRPr lang="en-CA" sz="2400" dirty="0" smtClean="0"/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Environment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Dixie/QEW EA, </a:t>
            </a:r>
            <a:r>
              <a:rPr lang="en-CA" sz="2400" dirty="0" err="1" smtClean="0"/>
              <a:t>Stormwater</a:t>
            </a:r>
            <a:r>
              <a:rPr lang="en-CA" sz="2400" dirty="0" smtClean="0"/>
              <a:t> Management Pond</a:t>
            </a:r>
          </a:p>
          <a:p>
            <a:pPr>
              <a:buFont typeface="Arial" pitchFamily="34" charset="0"/>
              <a:buChar char="•"/>
            </a:pPr>
            <a:r>
              <a:rPr lang="en-CA" sz="2400" dirty="0" smtClean="0"/>
              <a:t>Air Traffic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5536" y="5949280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584176"/>
          </a:xfrm>
        </p:spPr>
        <p:txBody>
          <a:bodyPr>
            <a:normAutofit/>
          </a:bodyPr>
          <a:lstStyle/>
          <a:p>
            <a:r>
              <a:rPr lang="en-CA" dirty="0" smtClean="0"/>
              <a:t>SHORA Events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87824" y="1556792"/>
            <a:ext cx="31683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DECK THE STREETS 2016</a:t>
            </a:r>
            <a:endParaRPr lang="en-CA" sz="2800" dirty="0"/>
          </a:p>
        </p:txBody>
      </p:sp>
      <p:pic>
        <p:nvPicPr>
          <p:cNvPr id="6" name="Picture 5" descr="DSC_06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03448"/>
            <a:ext cx="2843808" cy="4277518"/>
          </a:xfrm>
          <a:prstGeom prst="rect">
            <a:avLst/>
          </a:prstGeom>
        </p:spPr>
      </p:pic>
      <p:pic>
        <p:nvPicPr>
          <p:cNvPr id="9" name="Picture 8" descr="DSC_06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35688" y="-819472"/>
            <a:ext cx="2808312" cy="4224126"/>
          </a:xfrm>
          <a:prstGeom prst="rect">
            <a:avLst/>
          </a:prstGeom>
        </p:spPr>
      </p:pic>
      <p:pic>
        <p:nvPicPr>
          <p:cNvPr id="11" name="Picture 10" descr="DSC_060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3387530"/>
            <a:ext cx="5220072" cy="3470470"/>
          </a:xfrm>
          <a:prstGeom prst="rect">
            <a:avLst/>
          </a:prstGeom>
        </p:spPr>
      </p:pic>
      <p:pic>
        <p:nvPicPr>
          <p:cNvPr id="7" name="Picture 6" descr="DSC_06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540568" y="3356992"/>
            <a:ext cx="5266006" cy="3501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SHORA Events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126876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Winter </a:t>
            </a:r>
            <a:r>
              <a:rPr lang="en-CA" sz="2800" dirty="0" err="1" smtClean="0"/>
              <a:t>Warmup</a:t>
            </a:r>
            <a:r>
              <a:rPr lang="en-CA" sz="2800" dirty="0" smtClean="0"/>
              <a:t> Feb 5, 2017</a:t>
            </a:r>
            <a:endParaRPr lang="en-CA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pic>
        <p:nvPicPr>
          <p:cNvPr id="6146" name="Picture 2" descr="https://lh3.googleusercontent.com/MRpPtTaKWvUd_01CJcfh7LwpOt_wIwJRi63QH48eaO0ghZAMxGmshzzA993MeCI1Xp8pdvXz7yh50j05KsCwOJnqREBKJUsv9mlUd6hCvbf660O0mu0qjcQZn2WJA3_E17ftM7l47nLB7prwdawFuwNq3CT24Pe_2q6qp3MW2Fk4DJ2hXlkOgMWlvKG3mHQZf4AOxN5kNZ4ltDOH5bg4yLqbdrppinhAZWy7-HhF5MJ0NGt5WdeKH732yM-5wVNMqNeu50SgJWQDGVXUXfQQ5iKX8spE9Qp0CGktBmHDXpKrqoVPpfB4o_7spn0Tl0TuLBossuLf5BDTScN0Q3BXJofiV1pQ4w9sZxMQ29OGVLR6gJ4BkSW-_L9oUlzchtpmvxiygobDie-tXHQnVnpD94nSAf88iLjOz6g9T4DWSKnA2SaW9xuPICG6_VPJfwmV49qzQpuIhw5jpqpF7HP70K-kb9VRQNPvEwwpOmyutWUUDwpMo653KJFGTVSjCZ7oSnvOaTtGQtxE6gysk9Alz8HilZMhzlfeQ1L9AvCV0v9MXajPkDoeC61yf7Z3BzqTBG4zmsLHymgcaMfZqQauc_tM_cr_Io8X-sEdgTiyEDE=w1519-h854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221089"/>
            <a:ext cx="4583179" cy="257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lh3.googleusercontent.com/i4YvI6qrQDCgeE6cpMNfWjQ7qM7vLzAcwvSdYZqE5tKcO1xgNbYh58ttmxQ-7ha9znHlPsXBz-orjtb5szD126PkvmnLHVQhFA81hDg6RF5VSv5aZwwS8k7HrX3Vgn-qlmodP4zGgCeIZ213iRWciXJ8f7pI-b0kEPU_5Wxfl28YyWq79BNjhLnGDASSndYTG3JKHeKVPJ_InO153g1lOEZJaDZIGFdhHnZtV57nFtwXyvYtzgckSJHjRuLa2HClm_6Io9bfikluIWyIXCkupdTzj_BdEpzrQssDv0ZUgQN_Uh6pjFghTc3QKwC_T1trTKRXQpeqWGOywheXha2Ie08LHe6o1Sv-rllRABm5zB7AlRZnz3XjNQESX7TPNz4L8ualJiQnwb7YVP471lqEFMyoPfnOZ1R9zLw6DlbmWWK5k86lABwmInpf3wELgCivOaycFtwbKhy_6pK2Y_5LYbET7K_YfsscL68FSLDkYhNFsjg_cbHN0pXYxZKA-QLp432BIUBjyTEtYCebVM06j_-mKUNMqYZXdjApSYX_eHnj6D_dFEsdl6Bkyb_FTulmAcTrP9ekFTsU_w-jix8vBbdPFx39MTqsMhuC2uPcJdY=w1519-h854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66606"/>
            <a:ext cx="4572000" cy="257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lh3.googleusercontent.com/hv1nRQSTG3Cw_teH1f6GPL7nBG3OypvNxCLANYCjcBAuvmKZ31shVNFulcN7oP0C590zStZXtAwIPyTJYGBJbQ4plfbXUwvDCtruOKUADaOk0dEKlE2KoQlVZUJfafzYoNSKPWTfn_xtMV5nZRuYWMT7_ON2oWUtEFPgSSo4NNpQBVSfuFq9rk-7kdYVf6xMc7G92dKzHEQAlzmIYIwyufT-_Uw30o0TTZG1z90asR3bBoNryfraXwSmAVzLA0_6XsKNSjE447sY0ejeFpXL3l2KcuwQRmQ4uHfCYXzl7wOS9c27fDv4mVPKCGenRYI3JXMlL82aln4cXituvBYu9CU3umvmc_XMCvilYgXgGRtFx-CUhRbLb8taXguWfdmSwQ9eMECz14pUHSxueXgP_pcw2rzgXPKWnrPWBvrNJABxZ0f2E3j8CFcwNN8jTroqDhXRGYlmKE_ebCZ2kjqo0AITRpVLxM4dhw7by0soEcvktg8o7Dea3Fc_WPoGNhOLnPhWXb87PUk5jk-gyIy65LQcqWDIUeUDVUnAdqIkAgtSgdClQ_vA1uy9Yo2fpLX6FmbhwYGE659U2kEXUJ7xqIwqnUgN_OzoMVhbK27bCnQ=w1519-h854-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" y="1932614"/>
            <a:ext cx="4572021" cy="257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SHORA Events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1835696" y="1268760"/>
            <a:ext cx="54726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dirty="0" smtClean="0"/>
              <a:t>Laughton Heights Park Opening</a:t>
            </a:r>
          </a:p>
          <a:p>
            <a:pPr algn="ctr"/>
            <a:r>
              <a:rPr lang="en-CA" sz="2800" dirty="0" smtClean="0"/>
              <a:t>May 13, 2017</a:t>
            </a:r>
            <a:endParaRPr lang="en-CA" sz="2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pic>
        <p:nvPicPr>
          <p:cNvPr id="7172" name="Picture 4" descr="https://lh3.googleusercontent.com/IjH5zI3dS6WVYl0IhZ2sE3RIU5ZGgNpr6AyS_cyYhr3mWQyha6IIh4RrYeO3ZzjsElr4rT4wfXJnSxG1efylrxR7HXa2aD49yq64XQI2jkz6aVyDHAuAIh5lLp9gkriYakIFF5IRZfIzJIssBmWfKiM-tnrNHeUKckkjijsXQaJCBCOIEkGurXEztQcKIAldLStfPJ8qkA9E6uUxeuI7QSsRXVKe2nbMCfurx_UglmOvDxi36qpC3UOQ0w7t5qHCX4NnRih8qA3Li_qggL_opEAx9KPFWNwz0cP8L0Jvm7OpK4zd0rEsol_c8rop-2KSpgrXVl_8gLZOdDwrcxM2AYArnk1u77-z4jSk9zwv5Wwte4B-8PH-2AZnNb7YMTaowkQiE04mFFfvi5hrNNOp31Fr0Um1zKuJENIxGuB5Hyua-c2raviRTkXCd3FIvd3LFAYqeB0pnCmS5RGa_n62Xgj9NHWi6Sf-eKlSOSR7ksjuVxLkeZUbxaWVuVcPNaL7_Oo1LUjA25G8wGV3fmiEjwTPsC-lX-eQPV4-Ay7vx8SQlMyoD5A-H-i8c3zS9rbirWp6gCfh9-3CTFjU1khM352EvnCLHKZRthDS1TSljpY=w1519-h854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3717032"/>
            <a:ext cx="6968757" cy="3917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s://lh3.googleusercontent.com/t39UL_KqW7P8awIRt36tbahgWA_-t7TPkx8uMHGbS0yTcCnUeAXBnyHgLslLyAcVfcpyAHnvWca4W9c2eOoKVvsJgZM9K6JOdu9UYoUaO0SEl1031tGKJjwW7l8QILvuAaDOomoWwHC8MSUrvc89PE-giqQaS3DUwXzuKemE9FfShJ_LD74_-D1IPrVvTIpIONLVUwOr4IPmwQS76x2eSFcT92XL-5qBfGhNq51qj1yJOJG5NsuN_CaFueNZ_0Kc5GwVOSMIZfjeCTDBdZ5_mCcwwgdkDnQDkmhC2dlsDz_367E0VijqzJuBWGvYC6HgqfTepm5JqBlg_UAthBCiceM1bL-gaQaDhFOXu1RHoOYZqdPo74Qs7UAeCYKZJnwVu4ZRFVEsul2NqWGgqHn1JBVSkgOhu6SnmGhGJ0aFHtiM9e4miV0YwwWPCq2y-LNC6tc2YaP7t-zBLZoqd4w_0YsLQJbWLi3WhTJtGQaBKapM0aEHt-ms383LWBEHQxQPjlk58KKYkI3sEMLdysY4gayAQGi7I7JGxU9YlTRMPThSHp9nhetPFKGLzmTbE5Z2Kk10AVBdzu3GkHSQdv_PVMNbfYklpMULteibVpO2doU=w1519-h854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778" y="2348880"/>
            <a:ext cx="4991222" cy="280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Sherway</a:t>
            </a:r>
            <a:endParaRPr lang="en-CA" dirty="0"/>
          </a:p>
        </p:txBody>
      </p:sp>
      <p:pic>
        <p:nvPicPr>
          <p:cNvPr id="9" name="Picture 8" descr="sherway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6912768" cy="47957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8591642">
            <a:off x="3577800" y="2252828"/>
            <a:ext cx="2507725" cy="194492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5536" y="6021288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Sherway – TRCA New Trail</a:t>
            </a:r>
            <a:endParaRPr lang="en-CA" dirty="0"/>
          </a:p>
        </p:txBody>
      </p:sp>
      <p:pic>
        <p:nvPicPr>
          <p:cNvPr id="7" name="Picture 6" descr="sherway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6912768" cy="479573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 rot="2214346">
            <a:off x="5086144" y="2174859"/>
            <a:ext cx="1390992" cy="73757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95536" y="6021288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000" dirty="0" smtClean="0"/>
              <a:t>This project focuses on constructing approximately a 0.7 kilometre section of trail in the </a:t>
            </a:r>
            <a:r>
              <a:rPr lang="en-CA" sz="2000" dirty="0" err="1" smtClean="0"/>
              <a:t>Etobicoke</a:t>
            </a:r>
            <a:r>
              <a:rPr lang="en-CA" sz="2000" dirty="0" smtClean="0"/>
              <a:t> Creek Valley within the City of Toronto. This new section of trail will be built in the area between Sherway Drive and a connection immediately south of the QEW and will connect the City of Toronto with the City of Mississauga. </a:t>
            </a:r>
          </a:p>
          <a:p>
            <a:r>
              <a:rPr lang="en-CA" sz="2000" dirty="0" smtClean="0"/>
              <a:t>This project will accomplish the following: </a:t>
            </a:r>
          </a:p>
          <a:p>
            <a:pPr>
              <a:buNone/>
            </a:pPr>
            <a:r>
              <a:rPr lang="en-CA" sz="2000" dirty="0" smtClean="0"/>
              <a:t>	• Create 0.7 kilometres of new trail within the </a:t>
            </a:r>
            <a:r>
              <a:rPr lang="en-CA" sz="2000" dirty="0" err="1" smtClean="0"/>
              <a:t>Etobicoke</a:t>
            </a:r>
            <a:r>
              <a:rPr lang="en-CA" sz="2000" dirty="0" smtClean="0"/>
              <a:t> Creek Valley </a:t>
            </a:r>
          </a:p>
          <a:p>
            <a:pPr>
              <a:buNone/>
            </a:pPr>
            <a:r>
              <a:rPr lang="en-CA" sz="2000" dirty="0" smtClean="0"/>
              <a:t>	• Incorporate and implement restoration works alongside trail development to improve existing water quality and habitat features. </a:t>
            </a:r>
          </a:p>
          <a:p>
            <a:pPr>
              <a:buNone/>
            </a:pPr>
            <a:r>
              <a:rPr lang="en-CA" sz="2000" dirty="0" smtClean="0"/>
              <a:t>	• Create trail gateway to link the City of Toronto with the City of Mississauga </a:t>
            </a:r>
          </a:p>
          <a:p>
            <a:pPr>
              <a:buNone/>
            </a:pPr>
            <a:r>
              <a:rPr lang="en-CA" sz="2000" dirty="0" smtClean="0"/>
              <a:t>	• Incorporate staging area and educational kiosk </a:t>
            </a:r>
            <a:endParaRPr lang="en-CA" sz="20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7427168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Sherway – TRCA New Trail</a:t>
            </a:r>
            <a:endParaRPr lang="en-CA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5536" y="5949280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51520" y="1114445"/>
            <a:ext cx="2522240" cy="1705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Sherway – TRCA New Trail</a:t>
            </a:r>
          </a:p>
        </p:txBody>
      </p:sp>
      <p:pic>
        <p:nvPicPr>
          <p:cNvPr id="5" name="Picture 4" descr="TRCA sherway tr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-66042"/>
            <a:ext cx="6156176" cy="69240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1840" y="2276872"/>
            <a:ext cx="1008112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SHERWAY</a:t>
            </a:r>
            <a:endParaRPr lang="en-CA" sz="1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Agenda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2400" dirty="0" smtClean="0"/>
              <a:t>Elections</a:t>
            </a:r>
          </a:p>
          <a:p>
            <a:r>
              <a:rPr lang="en-CA" sz="2400" dirty="0" smtClean="0"/>
              <a:t>Financials</a:t>
            </a:r>
          </a:p>
          <a:p>
            <a:r>
              <a:rPr lang="en-CA" sz="2400" dirty="0" smtClean="0"/>
              <a:t>New Strategic Plan 2017</a:t>
            </a:r>
          </a:p>
          <a:p>
            <a:r>
              <a:rPr lang="en-CA" sz="2400" dirty="0" smtClean="0"/>
              <a:t>By-Laws Revision &amp; Ratification by Membership</a:t>
            </a:r>
          </a:p>
          <a:p>
            <a:r>
              <a:rPr lang="en-CA" sz="2400" dirty="0" smtClean="0"/>
              <a:t>Councillor Jim Tovey</a:t>
            </a:r>
          </a:p>
          <a:p>
            <a:r>
              <a:rPr lang="en-CA" sz="2400" dirty="0" smtClean="0"/>
              <a:t>Sherway Year-In-Review/Community Update</a:t>
            </a:r>
          </a:p>
          <a:p>
            <a:r>
              <a:rPr lang="en-CA" sz="2400" dirty="0" smtClean="0"/>
              <a:t>SHORA opportunities</a:t>
            </a:r>
          </a:p>
          <a:p>
            <a:r>
              <a:rPr lang="en-CA" sz="2400" dirty="0" smtClean="0"/>
              <a:t>Open Q &amp; A</a:t>
            </a:r>
          </a:p>
          <a:p>
            <a:r>
              <a:rPr lang="en-CA" sz="2400" dirty="0" smtClean="0"/>
              <a:t>Adjournment &amp; Social </a:t>
            </a:r>
          </a:p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5536" y="5949280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Sherway - Environment</a:t>
            </a:r>
            <a:endParaRPr lang="en-CA" dirty="0"/>
          </a:p>
        </p:txBody>
      </p:sp>
      <p:pic>
        <p:nvPicPr>
          <p:cNvPr id="9" name="Picture 8" descr="sherway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6912768" cy="479573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 rot="18518059">
            <a:off x="4874178" y="3613956"/>
            <a:ext cx="1242819" cy="449524"/>
          </a:xfrm>
          <a:prstGeom prst="ellipse">
            <a:avLst/>
          </a:prstGeom>
          <a:solidFill>
            <a:schemeClr val="accent1">
              <a:alpha val="3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5536" y="6021288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Sherway - Environment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700808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Wood Bin Project September 15</a:t>
            </a:r>
            <a:r>
              <a:rPr lang="en-CA" baseline="30000" dirty="0" smtClean="0"/>
              <a:t>th</a:t>
            </a:r>
            <a:r>
              <a:rPr lang="en-CA" dirty="0" smtClean="0"/>
              <a:t> to 18</a:t>
            </a:r>
            <a:r>
              <a:rPr lang="en-CA" baseline="30000" dirty="0" smtClean="0"/>
              <a:t>th </a:t>
            </a:r>
            <a:r>
              <a:rPr lang="en-CA" dirty="0" smtClean="0"/>
              <a:t> 2017.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Successful removal of neighbourhood wood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Co-ordinated with Councillor Tovey’s office, Region of Peel &amp; SHORA</a:t>
            </a:r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4 full bins of wood removed from Sherway</a:t>
            </a:r>
            <a:endParaRPr lang="en-CA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12976"/>
            <a:ext cx="3784420" cy="21287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212976"/>
            <a:ext cx="3762996" cy="21166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5536" y="5949280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Sherway - Environment</a:t>
            </a:r>
            <a:endParaRPr lang="en-CA" dirty="0"/>
          </a:p>
        </p:txBody>
      </p:sp>
      <p:sp>
        <p:nvSpPr>
          <p:cNvPr id="5" name="TextBox 4"/>
          <p:cNvSpPr txBox="1"/>
          <p:nvPr/>
        </p:nvSpPr>
        <p:spPr>
          <a:xfrm>
            <a:off x="473846" y="1340768"/>
            <a:ext cx="568233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1600" dirty="0" smtClean="0"/>
              <a:t>MTO Brentano Field Cleanup</a:t>
            </a:r>
          </a:p>
          <a:p>
            <a:pPr>
              <a:buFont typeface="Arial" pitchFamily="34" charset="0"/>
              <a:buChar char="•"/>
            </a:pPr>
            <a:r>
              <a:rPr lang="en-CA" sz="1600" dirty="0" smtClean="0"/>
              <a:t>Illegal Dumping plus overgrown brush made for an eyesore, less usable field, and was a potential pest problem.</a:t>
            </a:r>
          </a:p>
          <a:p>
            <a:pPr>
              <a:buFont typeface="Arial" pitchFamily="34" charset="0"/>
              <a:buChar char="•"/>
            </a:pPr>
            <a:r>
              <a:rPr lang="en-CA" sz="1600" dirty="0" smtClean="0"/>
              <a:t>Advocating of MTO by SHORA VP Jamie Pugh &amp; Dir. of </a:t>
            </a:r>
            <a:r>
              <a:rPr lang="en-CA" sz="1600" dirty="0" err="1" smtClean="0"/>
              <a:t>Env</a:t>
            </a:r>
            <a:r>
              <a:rPr lang="en-CA" sz="1600" dirty="0" smtClean="0"/>
              <a:t> Angela Pye sparked the cleanup.</a:t>
            </a:r>
          </a:p>
          <a:p>
            <a:pPr>
              <a:buFont typeface="Arial" pitchFamily="34" charset="0"/>
              <a:buChar char="•"/>
            </a:pPr>
            <a:r>
              <a:rPr lang="en-CA" sz="1600" dirty="0" smtClean="0"/>
              <a:t>4 workers off and on for 2 days.</a:t>
            </a:r>
          </a:p>
          <a:p>
            <a:pPr>
              <a:buFont typeface="Arial" pitchFamily="34" charset="0"/>
              <a:buChar char="•"/>
            </a:pPr>
            <a:r>
              <a:rPr lang="en-CA" sz="1600" dirty="0" smtClean="0"/>
              <a:t>Please help us keep this area clean by reporting any illegal dumping to the City of Mississauga (311)</a:t>
            </a:r>
            <a:endParaRPr lang="en-CA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216" y="1219022"/>
            <a:ext cx="2696280" cy="47933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395004"/>
            <a:ext cx="3982480" cy="26354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024" y="3395003"/>
            <a:ext cx="1954160" cy="2605546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467544" y="6021288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31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Sherway - Environment</a:t>
            </a:r>
            <a:endParaRPr lang="en-CA" dirty="0"/>
          </a:p>
        </p:txBody>
      </p:sp>
      <p:pic>
        <p:nvPicPr>
          <p:cNvPr id="9" name="Picture 8" descr="sherway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6912768" cy="479573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8982939">
            <a:off x="-440103" y="1966305"/>
            <a:ext cx="4783758" cy="2205493"/>
          </a:xfrm>
          <a:prstGeom prst="ellipse">
            <a:avLst/>
          </a:prstGeom>
          <a:solidFill>
            <a:schemeClr val="accent1">
              <a:alpha val="3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5536" y="6021288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Sherway - Environment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827584" y="1412776"/>
            <a:ext cx="7920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SHORA discovered in Fall 2016 through neighbourhood complaints that Sherway was being subjected occasional industrial odours.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SHORA engaged neighbouring industry to begin dialogue &amp; crude reporting.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SHORA also engaged the Ministry of the Environment to voice concerns and include on the reporting.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There is process improvement being undertaken and implemented this week by local industry to try and remove any potential cause of industrial odour.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The Ministry of the Environment is also working with another industrial neighbour to improve their process.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This progress was a result of SHORA advocacy, in combination with neighbourhood reporting.</a:t>
            </a:r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Moving forward, to make any further progress, we need more residents to report industrial odour.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95536" y="5949280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Sherway - Environment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1484784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dirty="0" smtClean="0"/>
              <a:t>How to odour report: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Odour</a:t>
            </a:r>
            <a:r>
              <a:rPr lang="en-US" dirty="0" smtClean="0"/>
              <a:t> </a:t>
            </a:r>
            <a:r>
              <a:rPr lang="en-US" dirty="0"/>
              <a:t>complaints can be called in directly to the </a:t>
            </a:r>
            <a:r>
              <a:rPr lang="en-US" dirty="0" err="1"/>
              <a:t>MoE</a:t>
            </a:r>
            <a:r>
              <a:rPr lang="en-US" dirty="0"/>
              <a:t> Climate Change's </a:t>
            </a:r>
            <a:r>
              <a:rPr lang="en-CA" dirty="0"/>
              <a:t>Spills Action Centre (SAC) 1-800-268-6060. SAC operates 24 hours a day, seven days a week and will take odour complaints </a:t>
            </a:r>
            <a:r>
              <a:rPr lang="en-CA" dirty="0" smtClean="0"/>
              <a:t>any time </a:t>
            </a:r>
            <a:r>
              <a:rPr lang="en-CA" dirty="0"/>
              <a:t>(after 5 pm on weekdays and all hours on weekends). </a:t>
            </a:r>
            <a:endParaRPr lang="en-CA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David Keene, Senior Environmental Officer for our area </a:t>
            </a:r>
            <a:r>
              <a:rPr lang="en-US" dirty="0"/>
              <a:t>can also be contacted directly when there is an </a:t>
            </a:r>
            <a:r>
              <a:rPr lang="en-US" dirty="0" err="1"/>
              <a:t>odour</a:t>
            </a:r>
            <a:r>
              <a:rPr lang="en-US" dirty="0"/>
              <a:t> issue in the area as well (</a:t>
            </a:r>
            <a:r>
              <a:rPr lang="en-CA" dirty="0"/>
              <a:t>905)319-3170. </a:t>
            </a:r>
            <a:endParaRPr lang="en-CA" dirty="0" smtClean="0"/>
          </a:p>
          <a:p>
            <a:pPr lvl="1">
              <a:buFont typeface="Arial" pitchFamily="34" charset="0"/>
              <a:buChar char="•"/>
            </a:pPr>
            <a:r>
              <a:rPr lang="en-CA" dirty="0" smtClean="0"/>
              <a:t>Email </a:t>
            </a:r>
            <a:r>
              <a:rPr lang="en-CA" dirty="0" smtClean="0">
                <a:hlinkClick r:id="rId2"/>
              </a:rPr>
              <a:t>info@sherwayhomeowners.com</a:t>
            </a:r>
            <a:r>
              <a:rPr lang="en-CA" dirty="0" smtClean="0"/>
              <a:t> to advise, so SHORA can follow up on the complaint</a:t>
            </a:r>
            <a:endParaRPr lang="en-CA" dirty="0"/>
          </a:p>
          <a:p>
            <a:pPr>
              <a:buFont typeface="Arial" pitchFamily="34" charset="0"/>
              <a:buChar char="•"/>
            </a:pPr>
            <a:endParaRPr lang="en-CA" dirty="0" smtClean="0"/>
          </a:p>
          <a:p>
            <a:pPr>
              <a:buFont typeface="Arial" pitchFamily="34" charset="0"/>
              <a:buChar char="•"/>
            </a:pPr>
            <a:r>
              <a:rPr lang="en-CA" dirty="0" smtClean="0"/>
              <a:t>Take a leaflet with these procedures on the way out tonight.</a:t>
            </a:r>
          </a:p>
          <a:p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95536" y="5949280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1680" y="389654"/>
            <a:ext cx="6923112" cy="652934"/>
          </a:xfrm>
        </p:spPr>
        <p:txBody>
          <a:bodyPr>
            <a:normAutofit/>
          </a:bodyPr>
          <a:lstStyle/>
          <a:p>
            <a:r>
              <a:rPr lang="en-CA" sz="3600" dirty="0" smtClean="0"/>
              <a:t>Sherway – Dixie/QEW </a:t>
            </a:r>
            <a:r>
              <a:rPr lang="en-CA" sz="3600" dirty="0" err="1" smtClean="0"/>
              <a:t>Stormwater</a:t>
            </a:r>
            <a:endParaRPr lang="en-CA" sz="3600" dirty="0"/>
          </a:p>
        </p:txBody>
      </p:sp>
      <p:pic>
        <p:nvPicPr>
          <p:cNvPr id="9" name="Picture 8" descr="sherway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6912768" cy="479573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 rot="18591827">
            <a:off x="2865528" y="3588443"/>
            <a:ext cx="5356781" cy="617671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5536" y="6021288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63688" y="260648"/>
            <a:ext cx="6933456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Sherway – Dixie/QEW </a:t>
            </a:r>
            <a:r>
              <a:rPr lang="en-CA" dirty="0" err="1" smtClean="0"/>
              <a:t>Stormwater</a:t>
            </a:r>
            <a:endParaRPr lang="en-CA" dirty="0"/>
          </a:p>
        </p:txBody>
      </p:sp>
      <p:pic>
        <p:nvPicPr>
          <p:cNvPr id="7" name="Picture 6" descr="SWMP p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7195"/>
            <a:ext cx="9540552" cy="4176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95536" y="5949280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herway 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6912768" cy="4795733"/>
          </a:xfrm>
          <a:prstGeom prst="rect">
            <a:avLst/>
          </a:prstGeom>
        </p:spPr>
      </p:pic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Sherway – Air Traffic</a:t>
            </a:r>
            <a:endParaRPr lang="en-CA" dirty="0"/>
          </a:p>
        </p:txBody>
      </p:sp>
      <p:pic>
        <p:nvPicPr>
          <p:cNvPr id="8194" name="Picture 2" descr="A United Airlines spokeswoman could not say whether the plane’s cargo hold was temperature controlled or pressurized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02886">
            <a:off x="3564741" y="2274655"/>
            <a:ext cx="2610574" cy="1876658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5536" y="6021288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Sherway – Air Traffic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186305"/>
            <a:ext cx="2664296" cy="47453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1417638"/>
            <a:ext cx="439248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Runway 05/23 at Toronto Pearson had a major renovation for the first time since its’ initial construction.  This runway handles 45% of all Pearson flights.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Between March </a:t>
            </a:r>
            <a:r>
              <a:rPr lang="en-CA" dirty="0"/>
              <a:t>28 </a:t>
            </a:r>
            <a:r>
              <a:rPr lang="en-CA" dirty="0" smtClean="0"/>
              <a:t>and May 16, temporary air traffic shifted from to alternative runways such as North South runways 15L-33L &amp; 15R-33R.  These two runways went from seeing 6.9% of all flights(31,000/</a:t>
            </a:r>
            <a:r>
              <a:rPr lang="en-CA" dirty="0" err="1" smtClean="0"/>
              <a:t>yr</a:t>
            </a:r>
            <a:r>
              <a:rPr lang="en-CA" dirty="0" smtClean="0"/>
              <a:t>), to 65% of all air traffic at Pearson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Construction ended, plane traffic went back to normal.</a:t>
            </a:r>
            <a:endParaRPr lang="en-CA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5536" y="5949280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6511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Housekeeping Items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Welcome</a:t>
            </a:r>
          </a:p>
          <a:p>
            <a:r>
              <a:rPr lang="en-CA" dirty="0" smtClean="0"/>
              <a:t>Thank you ISNA Elementary for hosting</a:t>
            </a:r>
          </a:p>
          <a:p>
            <a:r>
              <a:rPr lang="en-CA" dirty="0" smtClean="0"/>
              <a:t>Washroom facilities</a:t>
            </a:r>
          </a:p>
          <a:p>
            <a:r>
              <a:rPr lang="en-CA" dirty="0" smtClean="0"/>
              <a:t>Water </a:t>
            </a:r>
          </a:p>
          <a:p>
            <a:r>
              <a:rPr lang="en-CA" dirty="0" smtClean="0"/>
              <a:t>Golden Rule</a:t>
            </a:r>
          </a:p>
          <a:p>
            <a:pPr lvl="1"/>
            <a:r>
              <a:rPr lang="en-CA" dirty="0" smtClean="0"/>
              <a:t>Everyone will have an opportunity tonight.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5536" y="5949280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Sherway – Air Traffic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417638"/>
            <a:ext cx="7272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So what is the problem/issue?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NAV Canada &amp; G.T.A.A. have commissioned study by an independent 3</a:t>
            </a:r>
            <a:r>
              <a:rPr lang="en-CA" baseline="30000" dirty="0" smtClean="0"/>
              <a:t>rd</a:t>
            </a:r>
            <a:r>
              <a:rPr lang="en-CA" dirty="0" smtClean="0"/>
              <a:t> party called HELIOS, to look at 6 different Noise Mitigation Initiatives.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Part 1 of the study looked at initiatives #1-#4 &amp; were presented to NAV Canada &amp; Public on September 20, 2017. This looked at approach paths, angles, best practices in operations.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This leaves the G.T.A.A. part of the study, yet to be presented: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#5 is Weekend Runway Alternation (Noise Sharing on Weekends)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#6 is a review of the Preferential Runway System. (Night time Noise Sharing)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#5 &amp; #6 could dramatically increase the amount of plane traffic overhead Sherway.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Pearson passenger growth slated to double by 2037 regardless of runway changes.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31,000/yr will become 60,000 by 2037, assuming North/South usage is a steady 6.9%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5536" y="5949280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06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Sherway – Air Traffic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1417638"/>
            <a:ext cx="72728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So what are we doing?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SHORA has joined &amp; aligned with CAAS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 smtClean="0"/>
              <a:t>includes </a:t>
            </a:r>
            <a:r>
              <a:rPr lang="en-CA" dirty="0" err="1" smtClean="0"/>
              <a:t>Markland</a:t>
            </a:r>
            <a:r>
              <a:rPr lang="en-CA" dirty="0" smtClean="0"/>
              <a:t> Woods , Rockwood, </a:t>
            </a:r>
            <a:r>
              <a:rPr lang="en-CA" dirty="0" err="1" smtClean="0"/>
              <a:t>Alderwood</a:t>
            </a:r>
            <a:r>
              <a:rPr lang="en-CA" dirty="0" smtClean="0"/>
              <a:t>, Mimico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CA" dirty="0"/>
              <a:t>includes </a:t>
            </a:r>
            <a:r>
              <a:rPr lang="en-CA" dirty="0" smtClean="0"/>
              <a:t>M.P. James Maloney, M.P. </a:t>
            </a:r>
            <a:r>
              <a:rPr lang="en-CA" dirty="0" err="1" smtClean="0"/>
              <a:t>Borys</a:t>
            </a:r>
            <a:r>
              <a:rPr lang="en-CA" dirty="0" smtClean="0"/>
              <a:t> </a:t>
            </a:r>
            <a:r>
              <a:rPr lang="en-CA" dirty="0" err="1" smtClean="0"/>
              <a:t>Wrzesnewskyj</a:t>
            </a:r>
            <a:r>
              <a:rPr lang="en-CA" dirty="0" smtClean="0"/>
              <a:t>, M.P. Peter Fonseca</a:t>
            </a: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 Fighting runway alternation and the increased usage of the North/South runways, based on airplane safety studies from the 80’s and 90’s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/>
              <a:t>SHORA is looking for a Director of Air Traffic to represent SHORA at the CAAS table.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pic>
        <p:nvPicPr>
          <p:cNvPr id="1028" name="Picture 4" descr="https://caasafety.ca/assets/uploads/pageuploads/CAAS_Cover_Sept6_20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293096"/>
            <a:ext cx="3595783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5536" y="5949280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93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99512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SHORA Positions Available</a:t>
            </a:r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1259632" y="1417638"/>
            <a:ext cx="684076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Director of Air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Director of Recreation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Director of Schools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Events Committee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General Volunteers for Event Days/Helpers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200" dirty="0" smtClean="0"/>
              <a:t>Flyer Drop Volunteers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b="1" dirty="0" smtClean="0"/>
              <a:t>Stay afterwards and let us know if you are interested in getting involved!</a:t>
            </a:r>
            <a:endParaRPr lang="en-CA" sz="20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5536" y="5949280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17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92088" y="1298958"/>
            <a:ext cx="8229600" cy="1143000"/>
          </a:xfrm>
        </p:spPr>
        <p:txBody>
          <a:bodyPr>
            <a:normAutofit/>
          </a:bodyPr>
          <a:lstStyle/>
          <a:p>
            <a:r>
              <a:rPr lang="en-CA" dirty="0" smtClean="0"/>
              <a:t>Open Q &amp; A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204864"/>
            <a:ext cx="6550496" cy="368465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395536" y="6021288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19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556792"/>
            <a:ext cx="5010849" cy="3343742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95536" y="5949280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95736" y="522920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Thank you for coming to SHORA AGM 2017!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362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931224" cy="1143000"/>
          </a:xfrm>
        </p:spPr>
        <p:txBody>
          <a:bodyPr/>
          <a:lstStyle/>
          <a:p>
            <a:r>
              <a:rPr lang="en-CA" dirty="0" smtClean="0"/>
              <a:t>SHORA Elections 2017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sz="1600" dirty="0" smtClean="0"/>
          </a:p>
          <a:p>
            <a:endParaRPr lang="en-CA" sz="1600" dirty="0"/>
          </a:p>
          <a:p>
            <a:r>
              <a:rPr lang="en-CA" sz="2800" dirty="0" smtClean="0"/>
              <a:t>2017 SHORA Executive Election run by Jamie Pugh</a:t>
            </a:r>
          </a:p>
          <a:p>
            <a:r>
              <a:rPr lang="en-CA" sz="2800" dirty="0" smtClean="0"/>
              <a:t>Positions to be nominated:</a:t>
            </a:r>
          </a:p>
          <a:p>
            <a:pPr lvl="1"/>
            <a:r>
              <a:rPr lang="en-CA" sz="2400" dirty="0" smtClean="0"/>
              <a:t>President</a:t>
            </a:r>
          </a:p>
          <a:p>
            <a:pPr lvl="1"/>
            <a:r>
              <a:rPr lang="en-CA" sz="2400" dirty="0" smtClean="0"/>
              <a:t>Vice-President</a:t>
            </a:r>
          </a:p>
          <a:p>
            <a:pPr lvl="1"/>
            <a:r>
              <a:rPr lang="en-CA" sz="2400" dirty="0" smtClean="0"/>
              <a:t>Secretary</a:t>
            </a:r>
          </a:p>
          <a:p>
            <a:pPr lvl="1"/>
            <a:r>
              <a:rPr lang="en-CA" sz="2400" dirty="0" smtClean="0"/>
              <a:t>Treasurer</a:t>
            </a:r>
            <a:endParaRPr lang="en-CA" sz="2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5536" y="5949280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1268760"/>
            <a:ext cx="5786726" cy="4995103"/>
          </a:xfrm>
        </p:spPr>
        <p:txBody>
          <a:bodyPr anchor="t">
            <a:normAutofit fontScale="90000"/>
          </a:bodyPr>
          <a:lstStyle/>
          <a:p>
            <a:r>
              <a:rPr lang="en-US" sz="2000" b="1" u="sng" dirty="0" smtClean="0"/>
              <a:t/>
            </a:r>
            <a:br>
              <a:rPr lang="en-US" sz="2000" b="1" u="sng" dirty="0" smtClean="0"/>
            </a:br>
            <a:r>
              <a:rPr lang="en-US" sz="2000" b="1" u="sng" dirty="0" smtClean="0"/>
              <a:t/>
            </a:r>
            <a:br>
              <a:rPr lang="en-US" sz="2000" b="1" u="sng" dirty="0" smtClean="0"/>
            </a:br>
            <a:r>
              <a:rPr lang="en-US" sz="2400" b="1" u="sng" dirty="0" smtClean="0"/>
              <a:t>October 2016 Starting Balance  </a:t>
            </a:r>
            <a:r>
              <a:rPr lang="en-US" sz="2400" b="1" dirty="0" smtClean="0"/>
              <a:t>= $3,279.88</a:t>
            </a:r>
            <a:br>
              <a:rPr lang="en-US" sz="2400" b="1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Cash Flow In = $2,042.26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400" b="1" dirty="0" smtClean="0">
                <a:solidFill>
                  <a:srgbClr val="FF0000"/>
                </a:solidFill>
              </a:rPr>
              <a:t>Cash Flow Out = $1,704.91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400" b="1" u="sng" dirty="0" smtClean="0"/>
              <a:t>September 2017 Closing Balance  </a:t>
            </a:r>
            <a:r>
              <a:rPr lang="en-US" sz="2400" b="1" dirty="0" smtClean="0"/>
              <a:t>= $3,617.23</a:t>
            </a: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Difference of $337.35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83968" y="2276872"/>
            <a:ext cx="241479" cy="399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own Arrow 4"/>
          <p:cNvSpPr/>
          <p:nvPr/>
        </p:nvSpPr>
        <p:spPr>
          <a:xfrm>
            <a:off x="4283968" y="3212976"/>
            <a:ext cx="241479" cy="399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own Arrow 5"/>
          <p:cNvSpPr/>
          <p:nvPr/>
        </p:nvSpPr>
        <p:spPr>
          <a:xfrm>
            <a:off x="4283968" y="4149080"/>
            <a:ext cx="241479" cy="3992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1268760"/>
            <a:ext cx="219262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Advertising Revenue = 59%</a:t>
            </a:r>
          </a:p>
          <a:p>
            <a:r>
              <a:rPr lang="en-US" dirty="0" smtClean="0"/>
              <a:t>Deck the Streets = 35%</a:t>
            </a:r>
          </a:p>
          <a:p>
            <a:r>
              <a:rPr lang="en-US" dirty="0" smtClean="0"/>
              <a:t>Miscellaneous = 6%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630991" y="2363752"/>
            <a:ext cx="676141" cy="126714"/>
          </a:xfrm>
          <a:prstGeom prst="straightConnector1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44208" y="3140968"/>
            <a:ext cx="2386703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Newsletter/Flyer Printing= 43%</a:t>
            </a:r>
          </a:p>
          <a:p>
            <a:r>
              <a:rPr lang="en-US" dirty="0" smtClean="0"/>
              <a:t>D&amp;O Insurance = 28%</a:t>
            </a:r>
          </a:p>
          <a:p>
            <a:r>
              <a:rPr lang="en-US" dirty="0" smtClean="0"/>
              <a:t>Events = 15%</a:t>
            </a:r>
          </a:p>
          <a:p>
            <a:r>
              <a:rPr lang="en-US" dirty="0" smtClean="0"/>
              <a:t>Start-up Costs = 13%</a:t>
            </a:r>
          </a:p>
          <a:p>
            <a:r>
              <a:rPr lang="en-US" dirty="0" smtClean="0"/>
              <a:t>Miscellaneous = 1%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630991" y="3421181"/>
            <a:ext cx="676141" cy="166541"/>
          </a:xfrm>
          <a:prstGeom prst="straightConnector1">
            <a:avLst/>
          </a:prstGeom>
          <a:ln w="3175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979712" y="274638"/>
            <a:ext cx="670708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SHORA Finances 2016-2017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467544" y="6021288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65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1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Strategic Plan 2017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600200"/>
            <a:ext cx="8291264" cy="4525963"/>
          </a:xfrm>
        </p:spPr>
        <p:txBody>
          <a:bodyPr>
            <a:normAutofit/>
          </a:bodyPr>
          <a:lstStyle/>
          <a:p>
            <a:endParaRPr lang="en-CA" sz="1600" dirty="0" smtClean="0"/>
          </a:p>
          <a:p>
            <a:r>
              <a:rPr lang="en-CA" sz="2000" dirty="0" smtClean="0"/>
              <a:t>Reason behind the creation of a strategic plan.</a:t>
            </a:r>
          </a:p>
          <a:p>
            <a:pPr lvl="1"/>
            <a:r>
              <a:rPr lang="en-CA" sz="2000" dirty="0" smtClean="0"/>
              <a:t>By-laws gave rules and position responsibilities, but nothing to define our purpose.  No guiding principles existed.</a:t>
            </a:r>
          </a:p>
          <a:p>
            <a:pPr lvl="1"/>
            <a:r>
              <a:rPr lang="en-CA" sz="2000" dirty="0" smtClean="0"/>
              <a:t>No previous documents existed to talk vision and future strategy.</a:t>
            </a:r>
          </a:p>
          <a:p>
            <a:pPr lvl="1"/>
            <a:r>
              <a:rPr lang="en-CA" sz="2000" dirty="0" smtClean="0"/>
              <a:t>What does SHORA represent?</a:t>
            </a:r>
          </a:p>
          <a:p>
            <a:pPr lvl="1"/>
            <a:endParaRPr lang="en-CA" sz="2000" dirty="0"/>
          </a:p>
          <a:p>
            <a:r>
              <a:rPr lang="en-CA" sz="2000" dirty="0" smtClean="0"/>
              <a:t>Created a Living document – Available now online next to our By-Laws link.</a:t>
            </a:r>
          </a:p>
          <a:p>
            <a:r>
              <a:rPr lang="en-CA" sz="2000" dirty="0" smtClean="0"/>
              <a:t>Changes to be made as we evolve and if new priorities surface.</a:t>
            </a:r>
          </a:p>
          <a:p>
            <a:r>
              <a:rPr lang="en-CA" sz="2000" dirty="0" smtClean="0"/>
              <a:t>Changes will be voted on by the Board of Directors as necessary.</a:t>
            </a:r>
          </a:p>
          <a:p>
            <a:endParaRPr lang="en-CA" sz="1600" dirty="0" smtClean="0"/>
          </a:p>
          <a:p>
            <a:pPr lvl="1"/>
            <a:endParaRPr lang="en-CA" sz="1200" dirty="0"/>
          </a:p>
          <a:p>
            <a:endParaRPr lang="en-CA" sz="1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5536" y="5949280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Strategic Plan 2017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600200"/>
            <a:ext cx="8291264" cy="4525963"/>
          </a:xfrm>
        </p:spPr>
        <p:txBody>
          <a:bodyPr>
            <a:normAutofit/>
          </a:bodyPr>
          <a:lstStyle/>
          <a:p>
            <a:endParaRPr lang="en-CA" sz="1600" dirty="0" smtClean="0"/>
          </a:p>
          <a:p>
            <a:r>
              <a:rPr lang="en-CA" sz="1800" dirty="0" smtClean="0"/>
              <a:t>Mission Statement:</a:t>
            </a:r>
          </a:p>
          <a:p>
            <a:pPr lvl="1"/>
            <a:r>
              <a:rPr lang="en-US" sz="1800" dirty="0"/>
              <a:t>SHORA's mission is to preserve and enhance and protect our residents’ sense of community and property values. The Board will serve the Homeowners by taking a fair, ethical and objective approach in representing the interest of all homeowners. Sherway will be maintained as a safe, friendly, and enjoyable place to live for each </a:t>
            </a:r>
            <a:r>
              <a:rPr lang="en-US" sz="1800" dirty="0" smtClean="0"/>
              <a:t>Homeowner </a:t>
            </a:r>
            <a:r>
              <a:rPr lang="en-US" sz="1800" dirty="0"/>
              <a:t>and his/her respective family.</a:t>
            </a:r>
            <a:endParaRPr lang="en-CA" sz="1800" dirty="0" smtClean="0"/>
          </a:p>
          <a:p>
            <a:endParaRPr lang="en-CA" sz="1800" dirty="0" smtClean="0"/>
          </a:p>
          <a:p>
            <a:r>
              <a:rPr lang="en-CA" sz="1800" dirty="0" smtClean="0"/>
              <a:t>Vision Statement: </a:t>
            </a:r>
          </a:p>
          <a:p>
            <a:pPr lvl="1"/>
            <a:r>
              <a:rPr lang="en-US" sz="1800" dirty="0" smtClean="0"/>
              <a:t>To </a:t>
            </a:r>
            <a:r>
              <a:rPr lang="en-US" sz="1800" dirty="0"/>
              <a:t>preserve the Sherway community that residents are proud to call home – and to affirm and grow the value of both our properties and vibrant community.</a:t>
            </a:r>
            <a:endParaRPr lang="en-CA" sz="1800" dirty="0"/>
          </a:p>
          <a:p>
            <a:endParaRPr lang="en-CA" sz="2000" dirty="0" smtClean="0"/>
          </a:p>
          <a:p>
            <a:pPr lvl="1"/>
            <a:endParaRPr lang="en-CA" sz="1200" dirty="0" smtClean="0"/>
          </a:p>
          <a:p>
            <a:pPr lvl="1"/>
            <a:endParaRPr lang="en-CA" sz="1200" dirty="0"/>
          </a:p>
          <a:p>
            <a:endParaRPr lang="en-CA" sz="1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5536" y="5949280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Strategic Plan 2017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208" y="1600201"/>
            <a:ext cx="8291264" cy="4277072"/>
          </a:xfrm>
        </p:spPr>
        <p:txBody>
          <a:bodyPr>
            <a:normAutofit lnSpcReduction="10000"/>
          </a:bodyPr>
          <a:lstStyle/>
          <a:p>
            <a:endParaRPr lang="en-CA" sz="1600" dirty="0" smtClean="0"/>
          </a:p>
          <a:p>
            <a:r>
              <a:rPr lang="en-CA" sz="1800" dirty="0" smtClean="0"/>
              <a:t>5 top priorities:</a:t>
            </a:r>
          </a:p>
          <a:p>
            <a:pPr lvl="1"/>
            <a:r>
              <a:rPr lang="en-US" sz="1800" dirty="0"/>
              <a:t>Protect and enhance the value of our community’s environmental sustainability</a:t>
            </a:r>
            <a:r>
              <a:rPr lang="en-US" sz="1800" dirty="0" smtClean="0"/>
              <a:t>.</a:t>
            </a:r>
            <a:endParaRPr lang="en-CA" sz="1800" dirty="0"/>
          </a:p>
          <a:p>
            <a:pPr lvl="1"/>
            <a:r>
              <a:rPr lang="en-US" sz="1800" dirty="0"/>
              <a:t>Compile and maintain a voluntary database of Sherway resident contact information to support association management, improve communication, promote community initiatives, and improve safety/security initiatives. </a:t>
            </a:r>
            <a:endParaRPr lang="en-CA" sz="1800" dirty="0"/>
          </a:p>
          <a:p>
            <a:pPr lvl="1"/>
            <a:r>
              <a:rPr lang="en-US" sz="1800" dirty="0"/>
              <a:t>Develop a communication plan to provide more effective communication between SHORA , Sherway residents, and other parties engaged in the Sherway community. </a:t>
            </a:r>
            <a:endParaRPr lang="en-CA" sz="1800" dirty="0"/>
          </a:p>
          <a:p>
            <a:pPr lvl="1"/>
            <a:r>
              <a:rPr lang="en-US" sz="1800" dirty="0"/>
              <a:t>Promote community spirit through the development and successful execution of events to engage residents socially,  in order to enhance the Sherway homeowner lifestyle. </a:t>
            </a:r>
            <a:endParaRPr lang="en-CA" sz="1800" dirty="0"/>
          </a:p>
          <a:p>
            <a:pPr lvl="1"/>
            <a:r>
              <a:rPr lang="en-US" sz="1800" dirty="0"/>
              <a:t>Enhance use of the green space and improve community facilities for the benefit of all members. </a:t>
            </a:r>
            <a:endParaRPr lang="en-CA" sz="1800" dirty="0"/>
          </a:p>
          <a:p>
            <a:pPr lvl="1"/>
            <a:endParaRPr lang="en-CA" sz="1200" dirty="0" smtClean="0"/>
          </a:p>
          <a:p>
            <a:pPr lvl="1"/>
            <a:endParaRPr lang="en-CA" sz="1200" dirty="0"/>
          </a:p>
          <a:p>
            <a:endParaRPr lang="en-CA" sz="1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5536" y="5949280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By-Laws Revision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196752"/>
            <a:ext cx="8291264" cy="4824536"/>
          </a:xfrm>
        </p:spPr>
        <p:txBody>
          <a:bodyPr>
            <a:normAutofit/>
          </a:bodyPr>
          <a:lstStyle/>
          <a:p>
            <a:endParaRPr lang="en-CA" sz="1600" dirty="0" smtClean="0"/>
          </a:p>
          <a:p>
            <a:r>
              <a:rPr lang="en-CA" sz="1800" dirty="0" smtClean="0"/>
              <a:t>City of Mississauga requires in order to be an affiliated group, SHORA must revise our 2006 By-Law document to fill gaps.  This is required to become &amp; stay affiliated.</a:t>
            </a:r>
          </a:p>
          <a:p>
            <a:r>
              <a:rPr lang="en-CA" sz="1800" dirty="0" smtClean="0"/>
              <a:t>Why be affiliated? </a:t>
            </a:r>
          </a:p>
          <a:p>
            <a:r>
              <a:rPr lang="en-CA" sz="1800" dirty="0" smtClean="0"/>
              <a:t>By-Law Additions</a:t>
            </a:r>
          </a:p>
          <a:p>
            <a:pPr lvl="1"/>
            <a:r>
              <a:rPr lang="en-CA" sz="1800" dirty="0" err="1" smtClean="0"/>
              <a:t>Disolution</a:t>
            </a:r>
            <a:r>
              <a:rPr lang="en-CA" sz="1800" dirty="0" smtClean="0"/>
              <a:t> Clause</a:t>
            </a:r>
          </a:p>
          <a:p>
            <a:pPr lvl="2"/>
            <a:r>
              <a:rPr lang="en-CA" sz="1800" dirty="0" smtClean="0"/>
              <a:t>Remaining asset dispersal (charity).</a:t>
            </a:r>
          </a:p>
          <a:p>
            <a:pPr lvl="1"/>
            <a:r>
              <a:rPr lang="en-CA" sz="1800" dirty="0" smtClean="0"/>
              <a:t>Conflict of Interest Clause</a:t>
            </a:r>
          </a:p>
          <a:p>
            <a:pPr lvl="2"/>
            <a:r>
              <a:rPr lang="en-CA" sz="1800" dirty="0" smtClean="0"/>
              <a:t>Directors must disclose conflicts &amp; cannot be enriched through SHORA activities.</a:t>
            </a:r>
          </a:p>
          <a:p>
            <a:pPr lvl="1"/>
            <a:r>
              <a:rPr lang="en-CA" sz="1800" dirty="0" smtClean="0"/>
              <a:t>Behaviour Standards/Code of Conduct</a:t>
            </a:r>
          </a:p>
          <a:p>
            <a:pPr lvl="2"/>
            <a:r>
              <a:rPr lang="en-CA" sz="1800" dirty="0" smtClean="0"/>
              <a:t>Guidelines for good conduct, and outlines the process for breaching protocol. </a:t>
            </a:r>
          </a:p>
          <a:p>
            <a:pPr lvl="1"/>
            <a:r>
              <a:rPr lang="en-CA" sz="1800" dirty="0" smtClean="0"/>
              <a:t>AGM notice to Membership &amp; City 21 days prior</a:t>
            </a:r>
          </a:p>
          <a:p>
            <a:pPr lvl="2"/>
            <a:r>
              <a:rPr lang="en-CA" sz="1800" dirty="0" smtClean="0"/>
              <a:t>Already being adhered to.</a:t>
            </a:r>
          </a:p>
          <a:p>
            <a:endParaRPr lang="en-CA" sz="1600" dirty="0" smtClean="0"/>
          </a:p>
          <a:p>
            <a:pPr lvl="1"/>
            <a:endParaRPr lang="en-CA" sz="1200" dirty="0"/>
          </a:p>
          <a:p>
            <a:endParaRPr lang="en-CA" sz="16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563888" y="6021288"/>
            <a:ext cx="5328592" cy="5536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CA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Sherway Homeowner’s and Recreation Association est. 1976</a:t>
            </a: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CA" sz="1400" dirty="0" smtClean="0"/>
              <a:t>2017 AGM</a:t>
            </a:r>
            <a:endParaRPr kumimoji="0" lang="en-CA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654"/>
            <a:ext cx="1368152" cy="91296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95536" y="5949280"/>
            <a:ext cx="835292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1549</Words>
  <Application>Microsoft Office PowerPoint</Application>
  <PresentationFormat>On-screen Show (4:3)</PresentationFormat>
  <Paragraphs>240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Annual General Meeting 2017 September 27, 2017 ISNA Elementary School</vt:lpstr>
      <vt:lpstr>Agenda</vt:lpstr>
      <vt:lpstr>Housekeeping Items</vt:lpstr>
      <vt:lpstr>SHORA Elections 2017</vt:lpstr>
      <vt:lpstr>  October 2016 Starting Balance  = $3,279.88   Cash Flow In = $2,042.26   Cash Flow Out = $1,704.91    September 2017 Closing Balance  = $3,617.23  Difference of $337.35</vt:lpstr>
      <vt:lpstr>Strategic Plan 2017</vt:lpstr>
      <vt:lpstr>Strategic Plan 2017</vt:lpstr>
      <vt:lpstr>Strategic Plan 2017</vt:lpstr>
      <vt:lpstr>By-Laws Revision</vt:lpstr>
      <vt:lpstr>By-Laws Revision</vt:lpstr>
      <vt:lpstr>Councillor Jim Tovey</vt:lpstr>
      <vt:lpstr>Sherway 2016/2017 Year In Review</vt:lpstr>
      <vt:lpstr>SHORA Events</vt:lpstr>
      <vt:lpstr>SHORA Events</vt:lpstr>
      <vt:lpstr>SHORA Events</vt:lpstr>
      <vt:lpstr>Sherway</vt:lpstr>
      <vt:lpstr>Sherway – TRCA New Trail</vt:lpstr>
      <vt:lpstr>Sherway – TRCA New Trail</vt:lpstr>
      <vt:lpstr>PowerPoint Presentation</vt:lpstr>
      <vt:lpstr>Sherway - Environment</vt:lpstr>
      <vt:lpstr>Sherway - Environment</vt:lpstr>
      <vt:lpstr>Sherway - Environment</vt:lpstr>
      <vt:lpstr>Sherway - Environment</vt:lpstr>
      <vt:lpstr>Sherway - Environment</vt:lpstr>
      <vt:lpstr>Sherway - Environment</vt:lpstr>
      <vt:lpstr>Sherway – Dixie/QEW Stormwater</vt:lpstr>
      <vt:lpstr>Sherway – Dixie/QEW Stormwater</vt:lpstr>
      <vt:lpstr>Sherway – Air Traffic</vt:lpstr>
      <vt:lpstr>Sherway – Air Traffic</vt:lpstr>
      <vt:lpstr>Sherway – Air Traffic</vt:lpstr>
      <vt:lpstr>Sherway – Air Traffic</vt:lpstr>
      <vt:lpstr>SHORA Positions Available</vt:lpstr>
      <vt:lpstr>Open Q &amp; 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Annual General Meeting 2017 September 27, 2017 ISNA Elementary School</dc:title>
  <dc:creator>Emily</dc:creator>
  <cp:lastModifiedBy>Ami Matesic</cp:lastModifiedBy>
  <cp:revision>63</cp:revision>
  <dcterms:created xsi:type="dcterms:W3CDTF">2017-09-25T13:40:47Z</dcterms:created>
  <dcterms:modified xsi:type="dcterms:W3CDTF">2017-09-27T00:53:24Z</dcterms:modified>
</cp:coreProperties>
</file>