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13"/>
  </p:notesMasterIdLst>
  <p:handoutMasterIdLst>
    <p:handoutMasterId r:id="rId14"/>
  </p:handoutMasterIdLst>
  <p:sldIdLst>
    <p:sldId id="291" r:id="rId2"/>
    <p:sldId id="428" r:id="rId3"/>
    <p:sldId id="415" r:id="rId4"/>
    <p:sldId id="418" r:id="rId5"/>
    <p:sldId id="423" r:id="rId6"/>
    <p:sldId id="419" r:id="rId7"/>
    <p:sldId id="433" r:id="rId8"/>
    <p:sldId id="435" r:id="rId9"/>
    <p:sldId id="430" r:id="rId10"/>
    <p:sldId id="431" r:id="rId11"/>
    <p:sldId id="432" r:id="rId12"/>
  </p:sldIdLst>
  <p:sldSz cx="12192000" cy="6858000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MB" initials="O" lastIdx="10" clrIdx="0"/>
  <p:cmAuthor id="1" name="Biagas, Leslie" initials="BL" lastIdx="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8063"/>
    <a:srgbClr val="006600"/>
    <a:srgbClr val="D11542"/>
    <a:srgbClr val="D904FC"/>
    <a:srgbClr val="FF66CC"/>
    <a:srgbClr val="008000"/>
    <a:srgbClr val="66FFCC"/>
    <a:srgbClr val="FFFFFF"/>
    <a:srgbClr val="FFFFCC"/>
    <a:srgbClr val="DAF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40" autoAdjust="0"/>
    <p:restoredTop sz="87335" autoAdjust="0"/>
  </p:normalViewPr>
  <p:slideViewPr>
    <p:cSldViewPr>
      <p:cViewPr varScale="1">
        <p:scale>
          <a:sx n="75" d="100"/>
          <a:sy n="75" d="100"/>
        </p:scale>
        <p:origin x="662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4122" y="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3"/>
            <a:ext cx="3039219" cy="46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63" tIns="46783" rIns="93563" bIns="46783" numCol="1" anchor="t" anchorCtr="0" compatLnSpc="1">
            <a:prstTxWarp prst="textNoShape">
              <a:avLst/>
            </a:prstTxWarp>
          </a:bodyPr>
          <a:lstStyle>
            <a:lvl1pPr algn="l" defTabSz="936678">
              <a:defRPr sz="13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183" y="3"/>
            <a:ext cx="3039218" cy="46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63" tIns="46783" rIns="93563" bIns="46783" numCol="1" anchor="t" anchorCtr="0" compatLnSpc="1">
            <a:prstTxWarp prst="textNoShape">
              <a:avLst/>
            </a:prstTxWarp>
          </a:bodyPr>
          <a:lstStyle>
            <a:lvl1pPr algn="r" defTabSz="936678">
              <a:defRPr sz="13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6" y="8828402"/>
            <a:ext cx="3039219" cy="46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63" tIns="46783" rIns="93563" bIns="46783" numCol="1" anchor="b" anchorCtr="0" compatLnSpc="1">
            <a:prstTxWarp prst="textNoShape">
              <a:avLst/>
            </a:prstTxWarp>
          </a:bodyPr>
          <a:lstStyle>
            <a:lvl1pPr algn="l" defTabSz="936678">
              <a:defRPr sz="13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183" y="8828402"/>
            <a:ext cx="3039218" cy="46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63" tIns="46783" rIns="93563" bIns="46783" numCol="1" anchor="b" anchorCtr="0" compatLnSpc="1">
            <a:prstTxWarp prst="textNoShape">
              <a:avLst/>
            </a:prstTxWarp>
          </a:bodyPr>
          <a:lstStyle>
            <a:lvl1pPr algn="r" defTabSz="936678">
              <a:defRPr sz="1300" smtClean="0"/>
            </a:lvl1pPr>
          </a:lstStyle>
          <a:p>
            <a:pPr>
              <a:defRPr/>
            </a:pPr>
            <a:fld id="{0EB95287-564A-46BF-9F6B-451ECFA9D8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222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3"/>
            <a:ext cx="3039219" cy="46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63" tIns="46783" rIns="93563" bIns="46783" numCol="1" anchor="t" anchorCtr="0" compatLnSpc="1">
            <a:prstTxWarp prst="textNoShape">
              <a:avLst/>
            </a:prstTxWarp>
          </a:bodyPr>
          <a:lstStyle>
            <a:lvl1pPr algn="l" defTabSz="936678">
              <a:defRPr sz="13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83" y="3"/>
            <a:ext cx="3039218" cy="46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63" tIns="46783" rIns="93563" bIns="46783" numCol="1" anchor="t" anchorCtr="0" compatLnSpc="1">
            <a:prstTxWarp prst="textNoShape">
              <a:avLst/>
            </a:prstTxWarp>
          </a:bodyPr>
          <a:lstStyle>
            <a:lvl1pPr algn="r" defTabSz="936678">
              <a:defRPr sz="13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704850"/>
            <a:ext cx="6248400" cy="3514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148" y="4452409"/>
            <a:ext cx="5140112" cy="414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63" tIns="46783" rIns="93563" bIns="467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" y="8828402"/>
            <a:ext cx="3039219" cy="46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63" tIns="46783" rIns="93563" bIns="46783" numCol="1" anchor="b" anchorCtr="0" compatLnSpc="1">
            <a:prstTxWarp prst="textNoShape">
              <a:avLst/>
            </a:prstTxWarp>
          </a:bodyPr>
          <a:lstStyle>
            <a:lvl1pPr algn="l" defTabSz="936678">
              <a:defRPr sz="13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9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83" y="8828402"/>
            <a:ext cx="3039218" cy="46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63" tIns="46783" rIns="93563" bIns="46783" numCol="1" anchor="b" anchorCtr="0" compatLnSpc="1">
            <a:prstTxWarp prst="textNoShape">
              <a:avLst/>
            </a:prstTxWarp>
          </a:bodyPr>
          <a:lstStyle>
            <a:lvl1pPr algn="r" defTabSz="936678">
              <a:defRPr sz="1300" smtClean="0"/>
            </a:lvl1pPr>
          </a:lstStyle>
          <a:p>
            <a:pPr>
              <a:defRPr/>
            </a:pPr>
            <a:fld id="{03F63E80-715D-4489-8A45-37C8FFB179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6650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256"/>
            <a:fld id="{4DF0E858-C44F-4022-9502-4D9B7622DDC7}" type="slidenum">
              <a:rPr lang="en-US" smtClean="0"/>
              <a:pPr defTabSz="931256"/>
              <a:t>1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704850"/>
            <a:ext cx="6248400" cy="3514725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52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704850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044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704850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99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704850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90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704850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619177">
              <a:buFont typeface="Arial" panose="020B0604020202020204" pitchFamily="34" charset="0"/>
              <a:buNone/>
              <a:defRPr/>
            </a:pPr>
            <a:endParaRPr lang="en-US" sz="800" kern="0" dirty="0"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94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704850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19177">
              <a:defRPr/>
            </a:pPr>
            <a:endParaRPr lang="en-US" sz="800" kern="0" dirty="0"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85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704850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187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704850"/>
            <a:ext cx="6248400" cy="3514725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35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69776"/>
            <a:ext cx="11089232" cy="782960"/>
          </a:xfrm>
          <a:prstGeom prst="rect">
            <a:avLst/>
          </a:prstGeom>
        </p:spPr>
        <p:txBody>
          <a:bodyPr/>
          <a:lstStyle>
            <a:lvl1pPr algn="l">
              <a:defRPr sz="22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304765"/>
            <a:ext cx="11103024" cy="482139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New_DOE_Logo_Color_800x20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607527" y="6345324"/>
            <a:ext cx="1392155" cy="262342"/>
          </a:xfrm>
          <a:prstGeom prst="rect">
            <a:avLst/>
          </a:prstGeom>
        </p:spPr>
      </p:pic>
      <p:grpSp>
        <p:nvGrpSpPr>
          <p:cNvPr id="9" name="Group 23"/>
          <p:cNvGrpSpPr/>
          <p:nvPr userDrawn="1"/>
        </p:nvGrpSpPr>
        <p:grpSpPr>
          <a:xfrm>
            <a:off x="2879644" y="6525344"/>
            <a:ext cx="9072033" cy="215900"/>
            <a:chOff x="2123728" y="5913276"/>
            <a:chExt cx="6804025" cy="215900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2123728" y="5913276"/>
              <a:ext cx="6804025" cy="215900"/>
            </a:xfrm>
            <a:custGeom>
              <a:avLst/>
              <a:gdLst/>
              <a:ahLst/>
              <a:cxnLst>
                <a:cxn ang="0">
                  <a:pos x="3698" y="68"/>
                </a:cxn>
                <a:cxn ang="0">
                  <a:pos x="3698" y="68"/>
                </a:cxn>
                <a:cxn ang="0">
                  <a:pos x="3684" y="66"/>
                </a:cxn>
                <a:cxn ang="0">
                  <a:pos x="3672" y="62"/>
                </a:cxn>
                <a:cxn ang="0">
                  <a:pos x="3660" y="56"/>
                </a:cxn>
                <a:cxn ang="0">
                  <a:pos x="3650" y="48"/>
                </a:cxn>
                <a:cxn ang="0">
                  <a:pos x="3642" y="38"/>
                </a:cxn>
                <a:cxn ang="0">
                  <a:pos x="3636" y="26"/>
                </a:cxn>
                <a:cxn ang="0">
                  <a:pos x="3630" y="14"/>
                </a:cxn>
                <a:cxn ang="0">
                  <a:pos x="3630" y="0"/>
                </a:cxn>
                <a:cxn ang="0">
                  <a:pos x="68" y="0"/>
                </a:cxn>
                <a:cxn ang="0">
                  <a:pos x="68" y="0"/>
                </a:cxn>
                <a:cxn ang="0">
                  <a:pos x="54" y="0"/>
                </a:cxn>
                <a:cxn ang="0">
                  <a:pos x="42" y="4"/>
                </a:cxn>
                <a:cxn ang="0">
                  <a:pos x="30" y="12"/>
                </a:cxn>
                <a:cxn ang="0">
                  <a:pos x="20" y="20"/>
                </a:cxn>
                <a:cxn ang="0">
                  <a:pos x="12" y="30"/>
                </a:cxn>
                <a:cxn ang="0">
                  <a:pos x="6" y="40"/>
                </a:cxn>
                <a:cxn ang="0">
                  <a:pos x="2" y="54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2" y="82"/>
                </a:cxn>
                <a:cxn ang="0">
                  <a:pos x="6" y="94"/>
                </a:cxn>
                <a:cxn ang="0">
                  <a:pos x="12" y="106"/>
                </a:cxn>
                <a:cxn ang="0">
                  <a:pos x="20" y="116"/>
                </a:cxn>
                <a:cxn ang="0">
                  <a:pos x="30" y="124"/>
                </a:cxn>
                <a:cxn ang="0">
                  <a:pos x="42" y="130"/>
                </a:cxn>
                <a:cxn ang="0">
                  <a:pos x="54" y="134"/>
                </a:cxn>
                <a:cxn ang="0">
                  <a:pos x="68" y="136"/>
                </a:cxn>
                <a:cxn ang="0">
                  <a:pos x="4218" y="136"/>
                </a:cxn>
                <a:cxn ang="0">
                  <a:pos x="4218" y="136"/>
                </a:cxn>
                <a:cxn ang="0">
                  <a:pos x="4232" y="134"/>
                </a:cxn>
                <a:cxn ang="0">
                  <a:pos x="4246" y="130"/>
                </a:cxn>
                <a:cxn ang="0">
                  <a:pos x="4256" y="124"/>
                </a:cxn>
                <a:cxn ang="0">
                  <a:pos x="4268" y="116"/>
                </a:cxn>
                <a:cxn ang="0">
                  <a:pos x="4276" y="106"/>
                </a:cxn>
                <a:cxn ang="0">
                  <a:pos x="4282" y="94"/>
                </a:cxn>
                <a:cxn ang="0">
                  <a:pos x="4286" y="82"/>
                </a:cxn>
                <a:cxn ang="0">
                  <a:pos x="4286" y="68"/>
                </a:cxn>
                <a:cxn ang="0">
                  <a:pos x="4286" y="68"/>
                </a:cxn>
                <a:cxn ang="0">
                  <a:pos x="3698" y="68"/>
                </a:cxn>
              </a:cxnLst>
              <a:rect l="0" t="0" r="r" b="b"/>
              <a:pathLst>
                <a:path w="4286" h="136">
                  <a:moveTo>
                    <a:pt x="3698" y="68"/>
                  </a:moveTo>
                  <a:lnTo>
                    <a:pt x="3698" y="68"/>
                  </a:lnTo>
                  <a:lnTo>
                    <a:pt x="3684" y="66"/>
                  </a:lnTo>
                  <a:lnTo>
                    <a:pt x="3672" y="62"/>
                  </a:lnTo>
                  <a:lnTo>
                    <a:pt x="3660" y="56"/>
                  </a:lnTo>
                  <a:lnTo>
                    <a:pt x="3650" y="48"/>
                  </a:lnTo>
                  <a:lnTo>
                    <a:pt x="3642" y="38"/>
                  </a:lnTo>
                  <a:lnTo>
                    <a:pt x="3636" y="26"/>
                  </a:lnTo>
                  <a:lnTo>
                    <a:pt x="3630" y="14"/>
                  </a:lnTo>
                  <a:lnTo>
                    <a:pt x="3630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54" y="0"/>
                  </a:lnTo>
                  <a:lnTo>
                    <a:pt x="42" y="4"/>
                  </a:lnTo>
                  <a:lnTo>
                    <a:pt x="30" y="12"/>
                  </a:lnTo>
                  <a:lnTo>
                    <a:pt x="20" y="20"/>
                  </a:lnTo>
                  <a:lnTo>
                    <a:pt x="12" y="30"/>
                  </a:lnTo>
                  <a:lnTo>
                    <a:pt x="6" y="40"/>
                  </a:lnTo>
                  <a:lnTo>
                    <a:pt x="2" y="5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82"/>
                  </a:lnTo>
                  <a:lnTo>
                    <a:pt x="6" y="94"/>
                  </a:lnTo>
                  <a:lnTo>
                    <a:pt x="12" y="106"/>
                  </a:lnTo>
                  <a:lnTo>
                    <a:pt x="20" y="116"/>
                  </a:lnTo>
                  <a:lnTo>
                    <a:pt x="30" y="124"/>
                  </a:lnTo>
                  <a:lnTo>
                    <a:pt x="42" y="130"/>
                  </a:lnTo>
                  <a:lnTo>
                    <a:pt x="54" y="134"/>
                  </a:lnTo>
                  <a:lnTo>
                    <a:pt x="68" y="136"/>
                  </a:lnTo>
                  <a:lnTo>
                    <a:pt x="4218" y="136"/>
                  </a:lnTo>
                  <a:lnTo>
                    <a:pt x="4218" y="136"/>
                  </a:lnTo>
                  <a:lnTo>
                    <a:pt x="4232" y="134"/>
                  </a:lnTo>
                  <a:lnTo>
                    <a:pt x="4246" y="130"/>
                  </a:lnTo>
                  <a:lnTo>
                    <a:pt x="4256" y="124"/>
                  </a:lnTo>
                  <a:lnTo>
                    <a:pt x="4268" y="116"/>
                  </a:lnTo>
                  <a:lnTo>
                    <a:pt x="4276" y="106"/>
                  </a:lnTo>
                  <a:lnTo>
                    <a:pt x="4282" y="94"/>
                  </a:lnTo>
                  <a:lnTo>
                    <a:pt x="4286" y="82"/>
                  </a:lnTo>
                  <a:lnTo>
                    <a:pt x="4286" y="68"/>
                  </a:lnTo>
                  <a:lnTo>
                    <a:pt x="4286" y="68"/>
                  </a:lnTo>
                  <a:lnTo>
                    <a:pt x="3698" y="6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4D00"/>
                </a:gs>
                <a:gs pos="50000">
                  <a:srgbClr val="007300"/>
                </a:gs>
                <a:gs pos="100000">
                  <a:srgbClr val="008000"/>
                </a:gs>
              </a:gsLst>
              <a:lin ang="162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TextBox 11"/>
            <p:cNvSpPr txBox="1">
              <a:spLocks noChangeArrowheads="1"/>
            </p:cNvSpPr>
            <p:nvPr/>
          </p:nvSpPr>
          <p:spPr bwMode="auto">
            <a:xfrm>
              <a:off x="2159732" y="5913276"/>
              <a:ext cx="2376264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sz="700" dirty="0">
                  <a:solidFill>
                    <a:schemeClr val="bg1"/>
                  </a:solidFill>
                </a:rPr>
                <a:t>Office of Legacy Management</a:t>
              </a:r>
            </a:p>
          </p:txBody>
        </p:sp>
      </p:grpSp>
      <p:sp>
        <p:nvSpPr>
          <p:cNvPr id="6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832304" y="6525344"/>
            <a:ext cx="1680187" cy="252028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700" kern="120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ew_DOE_Logo_Color_800x20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216347" y="368660"/>
            <a:ext cx="2483784" cy="468052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287867" y="1089025"/>
            <a:ext cx="1156970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828800" y="4160676"/>
            <a:ext cx="8534400" cy="11045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0"/>
          </p:nvPr>
        </p:nvSpPr>
        <p:spPr>
          <a:xfrm>
            <a:off x="2302933" y="5445596"/>
            <a:ext cx="7730067" cy="6477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143339" y="6525344"/>
            <a:ext cx="11887200" cy="2160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8000">
                  <a:shade val="30000"/>
                  <a:satMod val="115000"/>
                </a:srgbClr>
              </a:gs>
              <a:gs pos="50000">
                <a:srgbClr val="008000">
                  <a:shade val="67500"/>
                  <a:satMod val="115000"/>
                </a:srgbClr>
              </a:gs>
              <a:gs pos="100000">
                <a:srgbClr val="008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6251575"/>
            <a:ext cx="2641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8803E-AD9D-4AC6-82D0-D0FA77186603}" type="datetime1">
              <a:rPr lang="en-US"/>
              <a:pPr>
                <a:defRPr/>
              </a:pPr>
              <a:t>9/8/2019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248400"/>
            <a:ext cx="3962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2400" y="6400800"/>
            <a:ext cx="2540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CF1A2-9E99-472A-9E2C-42621DA04C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415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/>
          <a:lstStyle/>
          <a:p>
            <a:fld id="{4D69A6E0-CBB0-43D2-A254-D9394EB49096}" type="datetime1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0DCE189D-52A2-4E31-B83C-435292EFA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24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5334" y="73152"/>
            <a:ext cx="12001500" cy="1619250"/>
          </a:xfrm>
          <a:prstGeom prst="rect">
            <a:avLst/>
          </a:prstGeom>
          <a:gradFill>
            <a:gsLst>
              <a:gs pos="0">
                <a:srgbClr val="AFD6A6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834" r:id="rId2"/>
    <p:sldLayoutId id="2147483835" r:id="rId3"/>
    <p:sldLayoutId id="2147483836" r:id="rId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m.doe.gov/bluewater/Sites.asp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0" y="5257800"/>
            <a:ext cx="6196149" cy="762001"/>
          </a:xfrm>
        </p:spPr>
        <p:txBody>
          <a:bodyPr/>
          <a:lstStyle/>
          <a:p>
            <a:r>
              <a:rPr lang="en-US" sz="1000" dirty="0">
                <a:latin typeface="Calibri" panose="020F0502020204030204" pitchFamily="34" charset="0"/>
              </a:rPr>
              <a:t>Bluewater Disposal Site in New Mexico </a:t>
            </a:r>
          </a:p>
          <a:p>
            <a:endParaRPr lang="en-US" sz="2000" dirty="0">
              <a:latin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</a:rPr>
              <a:t>Carmelo Melendez - Director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752600" y="1066800"/>
            <a:ext cx="8686800" cy="1371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</a:rPr>
              <a:t>Office of Legacy Management </a:t>
            </a:r>
            <a:br>
              <a:rPr lang="en-US" sz="3600" dirty="0">
                <a:latin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</a:rPr>
              <a:t>“Committed to Long-Term Stewardship”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251200" y="6172200"/>
            <a:ext cx="5797550" cy="381000"/>
          </a:xfrm>
        </p:spPr>
        <p:txBody>
          <a:bodyPr/>
          <a:lstStyle/>
          <a:p>
            <a:r>
              <a:rPr lang="en-US" sz="1400" i="1" dirty="0">
                <a:latin typeface="Calibri" panose="020F0502020204030204" pitchFamily="34" charset="0"/>
              </a:rPr>
              <a:t>NCW 2019</a:t>
            </a:r>
          </a:p>
          <a:p>
            <a:endParaRPr lang="en-US" sz="1400" i="1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Bluewater, New Mexico, Disposal Sit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404288"/>
            <a:ext cx="6196149" cy="2872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649B5-E291-4C26-ACC2-BDB8787A92F6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0426" y="400051"/>
            <a:ext cx="8080375" cy="1095375"/>
          </a:xfrm>
        </p:spPr>
        <p:txBody>
          <a:bodyPr/>
          <a:lstStyle/>
          <a:p>
            <a:r>
              <a:rPr lang="en-US" sz="4800" b="1" u="sng" dirty="0">
                <a:latin typeface="Calibri" panose="020F0502020204030204" pitchFamily="34" charset="0"/>
              </a:rPr>
              <a:t>Weldon Spring Site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562601" y="3073401"/>
            <a:ext cx="5222875" cy="2308225"/>
          </a:xfrm>
        </p:spPr>
        <p:txBody>
          <a:bodyPr/>
          <a:lstStyle/>
          <a:p>
            <a:pPr>
              <a:buFontTx/>
              <a:buChar char="-"/>
            </a:pPr>
            <a:endParaRPr lang="en-US" sz="2600" dirty="0"/>
          </a:p>
          <a:p>
            <a:pPr>
              <a:buFontTx/>
              <a:buNone/>
            </a:pPr>
            <a:endParaRPr lang="en-US" sz="2600" dirty="0"/>
          </a:p>
          <a:p>
            <a:pPr>
              <a:buFontTx/>
              <a:buChar char="-"/>
            </a:pPr>
            <a:endParaRPr lang="en-US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5633885" y="3106994"/>
            <a:ext cx="139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7" t="26318" r="5539" b="25450"/>
          <a:stretch/>
        </p:blipFill>
        <p:spPr bwMode="auto">
          <a:xfrm>
            <a:off x="3200400" y="1371600"/>
            <a:ext cx="5852160" cy="4932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81369" y="1366684"/>
            <a:ext cx="9348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3"/>
                </a:solidFill>
                <a:latin typeface="+mn-lt"/>
              </a:rPr>
              <a:t>LCRS Building</a:t>
            </a:r>
          </a:p>
        </p:txBody>
      </p:sp>
      <p:cxnSp>
        <p:nvCxnSpPr>
          <p:cNvPr id="15" name="Straight Arrow Connector 14"/>
          <p:cNvCxnSpPr>
            <a:stCxn id="3" idx="1"/>
          </p:cNvCxnSpPr>
          <p:nvPr/>
        </p:nvCxnSpPr>
        <p:spPr bwMode="auto">
          <a:xfrm flipH="1">
            <a:off x="5073446" y="1482101"/>
            <a:ext cx="707922" cy="8579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5986774" y="1779637"/>
            <a:ext cx="8579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3"/>
                </a:solidFill>
                <a:latin typeface="+mn-lt"/>
              </a:rPr>
              <a:t>Disposal Cell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5246408" y="1903372"/>
            <a:ext cx="774952" cy="15874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7354529" y="2428557"/>
            <a:ext cx="11400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3"/>
                </a:solidFill>
                <a:latin typeface="+mn-lt"/>
              </a:rPr>
              <a:t>Interpretive Center</a:t>
            </a:r>
          </a:p>
        </p:txBody>
      </p:sp>
      <p:cxnSp>
        <p:nvCxnSpPr>
          <p:cNvPr id="58372" name="Straight Arrow Connector 58371"/>
          <p:cNvCxnSpPr/>
          <p:nvPr/>
        </p:nvCxnSpPr>
        <p:spPr bwMode="auto">
          <a:xfrm flipH="1">
            <a:off x="6331975" y="2576052"/>
            <a:ext cx="1022555" cy="1828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374" name="TextBox 58373"/>
          <p:cNvSpPr txBox="1"/>
          <p:nvPr/>
        </p:nvSpPr>
        <p:spPr>
          <a:xfrm>
            <a:off x="7482348" y="4611329"/>
            <a:ext cx="12682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3"/>
                </a:solidFill>
                <a:latin typeface="+mn-lt"/>
              </a:rPr>
              <a:t>Rental Trailer Offices</a:t>
            </a:r>
          </a:p>
        </p:txBody>
      </p:sp>
      <p:cxnSp>
        <p:nvCxnSpPr>
          <p:cNvPr id="58376" name="Straight Arrow Connector 58375"/>
          <p:cNvCxnSpPr>
            <a:stCxn id="58374" idx="1"/>
          </p:cNvCxnSpPr>
          <p:nvPr/>
        </p:nvCxnSpPr>
        <p:spPr bwMode="auto">
          <a:xfrm flipH="1">
            <a:off x="6021360" y="4726745"/>
            <a:ext cx="146098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377" name="TextBox 58376"/>
          <p:cNvSpPr txBox="1"/>
          <p:nvPr/>
        </p:nvSpPr>
        <p:spPr>
          <a:xfrm>
            <a:off x="4444181" y="4861429"/>
            <a:ext cx="8194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3"/>
                </a:solidFill>
                <a:latin typeface="+mn-lt"/>
              </a:rPr>
              <a:t>Lab Building</a:t>
            </a:r>
          </a:p>
        </p:txBody>
      </p:sp>
      <p:cxnSp>
        <p:nvCxnSpPr>
          <p:cNvPr id="58381" name="Straight Arrow Connector 58380"/>
          <p:cNvCxnSpPr>
            <a:stCxn id="58377" idx="3"/>
          </p:cNvCxnSpPr>
          <p:nvPr/>
        </p:nvCxnSpPr>
        <p:spPr bwMode="auto">
          <a:xfrm flipV="1">
            <a:off x="5263635" y="4861429"/>
            <a:ext cx="635720" cy="1154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7148053" y="5417574"/>
            <a:ext cx="192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3"/>
                </a:solidFill>
              </a:rPr>
              <a:t>Former Administration Building Concrete Pad – Recycled 2015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6096000" y="4976846"/>
            <a:ext cx="1052052" cy="6253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3338052" y="2010469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3"/>
                </a:solidFill>
                <a:latin typeface="+mn-lt"/>
              </a:rPr>
              <a:t>Restored  Prairie</a:t>
            </a:r>
          </a:p>
        </p:txBody>
      </p:sp>
      <p:cxnSp>
        <p:nvCxnSpPr>
          <p:cNvPr id="58375" name="Curved Connector 58374"/>
          <p:cNvCxnSpPr>
            <a:stCxn id="20" idx="3"/>
          </p:cNvCxnSpPr>
          <p:nvPr/>
        </p:nvCxnSpPr>
        <p:spPr bwMode="auto">
          <a:xfrm flipH="1">
            <a:off x="3687098" y="2125885"/>
            <a:ext cx="701243" cy="666476"/>
          </a:xfrm>
          <a:prstGeom prst="curvedConnector3">
            <a:avLst>
              <a:gd name="adj1" fmla="val -3259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386" name="Curved Connector 58385"/>
          <p:cNvCxnSpPr/>
          <p:nvPr/>
        </p:nvCxnSpPr>
        <p:spPr bwMode="auto">
          <a:xfrm rot="10800000" flipH="1">
            <a:off x="3429693" y="1482101"/>
            <a:ext cx="1106128" cy="643785"/>
          </a:xfrm>
          <a:prstGeom prst="curvedConnector3">
            <a:avLst>
              <a:gd name="adj1" fmla="val -20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37081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u="sng" dirty="0">
                <a:latin typeface="Calibri" panose="020F0502020204030204" pitchFamily="34" charset="0"/>
              </a:rPr>
              <a:t>Maywood, NJ Site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536192"/>
            <a:ext cx="3962400" cy="4940808"/>
          </a:xfrm>
        </p:spPr>
        <p:txBody>
          <a:bodyPr>
            <a:normAutofit/>
          </a:bodyPr>
          <a:lstStyle/>
          <a:p>
            <a:r>
              <a:rPr lang="en-US" dirty="0"/>
              <a:t>Expected Transition to LM from USACE with several buildings and infrastructure.</a:t>
            </a:r>
          </a:p>
          <a:p>
            <a:r>
              <a:rPr lang="en-US" dirty="0"/>
              <a:t>Expect to perform remedy maintenance and groundwater monitoring for decades.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4447801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189D-52A2-4E31-B83C-435292EFA8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56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98221" y="76201"/>
            <a:ext cx="8316924" cy="554967"/>
          </a:xfrm>
        </p:spPr>
        <p:txBody>
          <a:bodyPr/>
          <a:lstStyle/>
          <a:p>
            <a:pPr algn="ctr"/>
            <a:r>
              <a:rPr lang="en-US" sz="4800" u="sng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Remediating Sites</a:t>
            </a:r>
            <a:endParaRPr lang="en-US" sz="4800" u="sng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6306980"/>
            <a:ext cx="563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Fernald, Ohio: From Feed Materials Production Center to Nature Preserve.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ED936E-7735-4061-8F46-8D6A20742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87" y="990600"/>
            <a:ext cx="4878642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3C187D-A438-466A-81FA-EB49D3D44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590800"/>
            <a:ext cx="4876800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981450"/>
            <a:ext cx="3189772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64491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98221" y="76201"/>
            <a:ext cx="8316924" cy="554967"/>
          </a:xfrm>
        </p:spPr>
        <p:txBody>
          <a:bodyPr/>
          <a:lstStyle/>
          <a:p>
            <a:pPr algn="ctr"/>
            <a:r>
              <a:rPr lang="en-US" sz="4800" u="sng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Monitoring Remedial Activities</a:t>
            </a:r>
            <a:endParaRPr lang="en-US" sz="4800" u="sng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6306980"/>
            <a:ext cx="434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Monitoring Well at the Weldon Spring Site, Missouri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E8F6EE-7AA8-48C7-A60A-031D7CDFA8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" b="2873"/>
          <a:stretch/>
        </p:blipFill>
        <p:spPr>
          <a:xfrm>
            <a:off x="1676400" y="990601"/>
            <a:ext cx="8877300" cy="5257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9388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8534400" cy="533400"/>
          </a:xfrm>
        </p:spPr>
        <p:txBody>
          <a:bodyPr/>
          <a:lstStyle/>
          <a:p>
            <a:pPr algn="ctr"/>
            <a:r>
              <a:rPr lang="en-US" sz="4800" u="sng" dirty="0">
                <a:latin typeface="Calibri" panose="020F0502020204030204" pitchFamily="34" charset="0"/>
              </a:rPr>
              <a:t>Protecting the Environment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7626" y="6306980"/>
            <a:ext cx="3879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Installation of Rock Erosion Barriers at L-Bar, New Mexico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48228" y="6525344"/>
            <a:ext cx="1260140" cy="252028"/>
          </a:xfrm>
        </p:spPr>
        <p:txBody>
          <a:bodyPr/>
          <a:lstStyle/>
          <a:p>
            <a:pPr>
              <a:defRPr/>
            </a:pPr>
            <a:r>
              <a:rPr lang="en-US" dirty="0"/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AD8889-58E0-480E-84A0-BFF0E900B9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-310" r="-17" b="23401"/>
          <a:stretch/>
        </p:blipFill>
        <p:spPr>
          <a:xfrm>
            <a:off x="1600201" y="990601"/>
            <a:ext cx="9001342" cy="5279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71165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83532" y="76200"/>
            <a:ext cx="8316924" cy="782960"/>
          </a:xfrm>
        </p:spPr>
        <p:txBody>
          <a:bodyPr/>
          <a:lstStyle/>
          <a:p>
            <a:pPr algn="ctr"/>
            <a:r>
              <a:rPr lang="en-US" sz="4800" u="sng" dirty="0">
                <a:latin typeface="Calibri" panose="020F0502020204030204" pitchFamily="34" charset="0"/>
              </a:rPr>
              <a:t>Preserving our 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>
                <a:solidFill>
                  <a:srgbClr val="FFFFFF"/>
                </a:solidFill>
              </a:rPr>
              <a:pPr>
                <a:defRPr/>
              </a:pPr>
              <a:t>5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35313" y="1219200"/>
            <a:ext cx="3733800" cy="4953000"/>
          </a:xfrm>
          <a:prstGeom prst="rect">
            <a:avLst/>
          </a:prstGeom>
          <a:ln w="31750">
            <a:noFill/>
          </a:ln>
        </p:spPr>
        <p:txBody>
          <a:bodyPr rtlCol="0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31775" indent="-231775" fontAlgn="auto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sz="160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0" y="6306980"/>
            <a:ext cx="3886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Atomic Legacy Cabin in Grand Junction, Colorado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CDB38E-F9E1-4AE9-A89E-99AD16F983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r="9267"/>
          <a:stretch/>
        </p:blipFill>
        <p:spPr>
          <a:xfrm>
            <a:off x="1600200" y="993940"/>
            <a:ext cx="8991600" cy="5254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9419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83532" y="76200"/>
            <a:ext cx="8316924" cy="782960"/>
          </a:xfrm>
        </p:spPr>
        <p:txBody>
          <a:bodyPr/>
          <a:lstStyle/>
          <a:p>
            <a:pPr algn="ctr"/>
            <a:r>
              <a:rPr lang="en-US" sz="4800" u="sng" dirty="0">
                <a:latin typeface="Calibri" panose="020F0502020204030204" pitchFamily="34" charset="0"/>
              </a:rPr>
              <a:t>Educating the Public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>
                <a:solidFill>
                  <a:srgbClr val="FFFFFF"/>
                </a:solidFill>
              </a:rPr>
              <a:pPr>
                <a:defRPr/>
              </a:pPr>
              <a:t>6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0" y="6306980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Illustrating three dimensional modeling at a Navajo Nation Science, Technology, Engineering and Mathematics (STEM) Event.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71618C-53BE-423C-A3E3-F7CA26E3CB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" t="4699" r="-953" b="15217"/>
          <a:stretch/>
        </p:blipFill>
        <p:spPr>
          <a:xfrm>
            <a:off x="1652554" y="979936"/>
            <a:ext cx="8988552" cy="5268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45697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69776"/>
            <a:ext cx="8915400" cy="782960"/>
          </a:xfrm>
        </p:spPr>
        <p:txBody>
          <a:bodyPr/>
          <a:lstStyle/>
          <a:p>
            <a:pPr algn="ctr"/>
            <a:r>
              <a:rPr lang="en-US" sz="3200" u="sng" dirty="0">
                <a:latin typeface="Calibri" panose="020F0502020204030204" pitchFamily="34" charset="0"/>
              </a:rPr>
              <a:t>Current and Anticipated LM Sites Through FY 2030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>
                <a:solidFill>
                  <a:srgbClr val="FFFFFF"/>
                </a:solidFill>
              </a:rPr>
              <a:pPr>
                <a:defRPr/>
              </a:pPr>
              <a:t>7</a:t>
            </a:fld>
            <a:endParaRPr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65392"/>
            <a:ext cx="7848600" cy="507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47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Aways to Consider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536192"/>
            <a:ext cx="4724400" cy="4590288"/>
          </a:xfrm>
        </p:spPr>
        <p:txBody>
          <a:bodyPr/>
          <a:lstStyle/>
          <a:p>
            <a:r>
              <a:rPr lang="en-US" sz="2400" dirty="0"/>
              <a:t>What investment is </a:t>
            </a:r>
            <a:r>
              <a:rPr lang="en-US" sz="2400" u="sng" dirty="0"/>
              <a:t>required  not desired</a:t>
            </a:r>
            <a:r>
              <a:rPr lang="en-US" sz="2400" dirty="0"/>
              <a:t> in infrastructure for “Min-Safe” operations during Cleanup and Future Missions?</a:t>
            </a:r>
          </a:p>
          <a:p>
            <a:r>
              <a:rPr lang="en-US" sz="2400" dirty="0"/>
              <a:t>What infrastructure does not have a radiological safety nexus?</a:t>
            </a:r>
          </a:p>
          <a:p>
            <a:r>
              <a:rPr lang="en-US" sz="2400" dirty="0"/>
              <a:t>Can the existing infrastructure be abandoned or conveyed while achieving a Record of Decision &amp; LTSM Transfer?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189D-52A2-4E31-B83C-435292EFA81C}" type="slidenum">
              <a:rPr lang="en-US" smtClean="0"/>
              <a:t>8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324600" y="1524000"/>
            <a:ext cx="3962400" cy="4590288"/>
          </a:xfrm>
        </p:spPr>
        <p:txBody>
          <a:bodyPr/>
          <a:lstStyle/>
          <a:p>
            <a:r>
              <a:rPr lang="en-US" sz="2400" dirty="0"/>
              <a:t>Are we “Reducing Footprint” just for achieving a metric?</a:t>
            </a:r>
          </a:p>
          <a:p>
            <a:r>
              <a:rPr lang="en-US" sz="2400" dirty="0"/>
              <a:t>Are we over-investing in maintenance and repairs for infrastructure slated for cleanup or closure?</a:t>
            </a:r>
          </a:p>
          <a:p>
            <a:r>
              <a:rPr lang="en-US" sz="2400" dirty="0"/>
              <a:t>Can we partner with Industry and/or Local Governments into a long term stewardship vision? </a:t>
            </a:r>
          </a:p>
        </p:txBody>
      </p:sp>
    </p:spTree>
    <p:extLst>
      <p:ext uri="{BB962C8B-B14F-4D97-AF65-F5344CB8AC3E}">
        <p14:creationId xmlns:p14="http://schemas.microsoft.com/office/powerpoint/2010/main" val="2500588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u="sng" dirty="0">
                <a:latin typeface="Calibri" panose="020F0502020204030204" pitchFamily="34" charset="0"/>
              </a:rPr>
              <a:t>STAR Center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8801" y="1066800"/>
            <a:ext cx="3673763" cy="4800600"/>
          </a:xfrm>
        </p:spPr>
        <p:txBody>
          <a:bodyPr/>
          <a:lstStyle/>
          <a:p>
            <a:r>
              <a:rPr lang="en-US" altLang="en-US" sz="2400" dirty="0"/>
              <a:t>The 1995 sales agreement </a:t>
            </a:r>
            <a:br>
              <a:rPr lang="en-US" altLang="en-US" sz="2400" dirty="0"/>
            </a:br>
            <a:r>
              <a:rPr lang="en-US" altLang="en-US" sz="2400" dirty="0"/>
              <a:t>requires DOE to complete environmental restoration of the impacted areas and grants an easement to access these areas for corrective actions</a:t>
            </a:r>
          </a:p>
          <a:p>
            <a:r>
              <a:rPr lang="en-US" sz="2400" b="1" dirty="0"/>
              <a:t>S</a:t>
            </a:r>
            <a:r>
              <a:rPr lang="en-US" sz="2400" dirty="0"/>
              <a:t>cience, </a:t>
            </a:r>
            <a:r>
              <a:rPr lang="en-US" sz="2400" b="1" dirty="0"/>
              <a:t>T</a:t>
            </a:r>
            <a:r>
              <a:rPr lang="en-US" sz="2400" dirty="0"/>
              <a:t>echnology </a:t>
            </a:r>
            <a:br>
              <a:rPr lang="en-US" sz="2400" dirty="0"/>
            </a:br>
            <a:r>
              <a:rPr lang="en-US" sz="2400" b="1" dirty="0"/>
              <a:t>a</a:t>
            </a:r>
            <a:r>
              <a:rPr lang="en-US" sz="2400" dirty="0"/>
              <a:t>nd </a:t>
            </a:r>
            <a:r>
              <a:rPr lang="en-US" sz="2400" b="1" dirty="0"/>
              <a:t>R</a:t>
            </a:r>
            <a:r>
              <a:rPr lang="en-US" sz="2400" dirty="0"/>
              <a:t>esearch </a:t>
            </a:r>
            <a:br>
              <a:rPr lang="en-US" sz="2400" dirty="0"/>
            </a:br>
            <a:r>
              <a:rPr lang="en-US" sz="2400" dirty="0"/>
              <a:t>(STAR) </a:t>
            </a:r>
            <a:r>
              <a:rPr lang="en-US" altLang="en-US" sz="2400" dirty="0"/>
              <a:t>Center</a:t>
            </a:r>
          </a:p>
          <a:p>
            <a:r>
              <a:rPr lang="en-US" altLang="en-US" sz="2400" dirty="0"/>
              <a:t>Former Pinellas Plant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F7194-7046-4181-9C85-1AFF0D30CC90}" type="slidenum">
              <a:rPr lang="en-US" smtClean="0"/>
              <a:t>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9764" y="273051"/>
            <a:ext cx="4555837" cy="64608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171257"/>
      </p:ext>
    </p:extLst>
  </p:cSld>
  <p:clrMapOvr>
    <a:masterClrMapping/>
  </p:clrMapOvr>
</p:sld>
</file>

<file path=ppt/theme/theme1.xml><?xml version="1.0" encoding="utf-8"?>
<a:theme xmlns:a="http://schemas.openxmlformats.org/drawingml/2006/main" name="ARPA-E 2011 Template">
  <a:themeElements>
    <a:clrScheme name="1_Custom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33599</TotalTime>
  <Words>267</Words>
  <Application>Microsoft Office PowerPoint</Application>
  <PresentationFormat>Widescreen</PresentationFormat>
  <Paragraphs>56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ARPA-E 2011 Template</vt:lpstr>
      <vt:lpstr>Office of Legacy Management  “Committed to Long-Term Stewardship”</vt:lpstr>
      <vt:lpstr>Remediating Sites</vt:lpstr>
      <vt:lpstr>Monitoring Remedial Activities</vt:lpstr>
      <vt:lpstr>Protecting the Environment</vt:lpstr>
      <vt:lpstr>Preserving our History</vt:lpstr>
      <vt:lpstr>Educating the Public</vt:lpstr>
      <vt:lpstr>Current and Anticipated LM Sites Through FY 2030</vt:lpstr>
      <vt:lpstr>Take Aways to Consider</vt:lpstr>
      <vt:lpstr>STAR Center</vt:lpstr>
      <vt:lpstr>Weldon Spring Site</vt:lpstr>
      <vt:lpstr>Maywood, NJ Site</vt:lpstr>
    </vt:vector>
  </TitlesOfParts>
  <Company>U.S. Department of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 2012 Budget Request Advanced Research Projects Agency - Energy</dc:title>
  <dc:creator>aDigiova</dc:creator>
  <cp:lastModifiedBy>Christine Frei</cp:lastModifiedBy>
  <cp:revision>792</cp:revision>
  <cp:lastPrinted>2018-12-19T19:07:22Z</cp:lastPrinted>
  <dcterms:created xsi:type="dcterms:W3CDTF">2011-02-09T05:33:04Z</dcterms:created>
  <dcterms:modified xsi:type="dcterms:W3CDTF">2019-09-08T19:41:41Z</dcterms:modified>
  <cp:contentStatus>Final Approved 01/2011</cp:contentStatus>
</cp:coreProperties>
</file>