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2A6C3-5F22-4955-9D60-F4276960055E}" v="127" dt="2024-03-05T09:37:01.758"/>
    <p1510:client id="{122A174E-4CD0-103A-BC0C-429EFAE27967}" v="331" dt="2024-03-04T12:14:14.039"/>
    <p1510:client id="{1420A742-5AE4-1CD1-08F5-D6839151D0F6}" v="3855" dt="2024-03-04T13:37:50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–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–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TSON, Kirsty (UNIVERSITY HOSPITALS BIRMINGHAM NHS FOUNDATION TRUST)" userId="S::kirsty.datson@nhs.net::93ed9105-5dec-4462-a707-dac40bf56c39" providerId="AD" clId="Web-{00A2A6C3-5F22-4955-9D60-F4276960055E}"/>
    <pc:docChg chg="modSld modMainMaster">
      <pc:chgData name="DATSON, Kirsty (UNIVERSITY HOSPITALS BIRMINGHAM NHS FOUNDATION TRUST)" userId="S::kirsty.datson@nhs.net::93ed9105-5dec-4462-a707-dac40bf56c39" providerId="AD" clId="Web-{00A2A6C3-5F22-4955-9D60-F4276960055E}" dt="2024-03-05T09:37:00.930" v="120"/>
      <pc:docMkLst>
        <pc:docMk/>
      </pc:docMkLst>
      <pc:sldChg chg="addSp delSp modSp mod">
        <pc:chgData name="DATSON, Kirsty (UNIVERSITY HOSPITALS BIRMINGHAM NHS FOUNDATION TRUST)" userId="S::kirsty.datson@nhs.net::93ed9105-5dec-4462-a707-dac40bf56c39" providerId="AD" clId="Web-{00A2A6C3-5F22-4955-9D60-F4276960055E}" dt="2024-03-05T09:36:17.022" v="30"/>
        <pc:sldMkLst>
          <pc:docMk/>
          <pc:sldMk cId="109857222" sldId="256"/>
        </pc:sldMkLst>
        <pc:graphicFrameChg chg="mod modGraphic">
          <ac:chgData name="DATSON, Kirsty (UNIVERSITY HOSPITALS BIRMINGHAM NHS FOUNDATION TRUST)" userId="S::kirsty.datson@nhs.net::93ed9105-5dec-4462-a707-dac40bf56c39" providerId="AD" clId="Web-{00A2A6C3-5F22-4955-9D60-F4276960055E}" dt="2024-03-05T09:36:17.022" v="30"/>
          <ac:graphicFrameMkLst>
            <pc:docMk/>
            <pc:sldMk cId="109857222" sldId="256"/>
            <ac:graphicFrameMk id="5" creationId="{1789257A-72A5-8B6F-EAF8-DF53AAA37E57}"/>
          </ac:graphicFrameMkLst>
        </pc:graphicFrameChg>
        <pc:picChg chg="add del mod">
          <ac:chgData name="DATSON, Kirsty (UNIVERSITY HOSPITALS BIRMINGHAM NHS FOUNDATION TRUST)" userId="S::kirsty.datson@nhs.net::93ed9105-5dec-4462-a707-dac40bf56c39" providerId="AD" clId="Web-{00A2A6C3-5F22-4955-9D60-F4276960055E}" dt="2024-03-05T09:35:05.536" v="1"/>
          <ac:picMkLst>
            <pc:docMk/>
            <pc:sldMk cId="109857222" sldId="256"/>
            <ac:picMk id="3" creationId="{C18E77E9-8AE1-5514-12B7-6E88EDB491BC}"/>
          </ac:picMkLst>
        </pc:picChg>
      </pc:sldChg>
      <pc:sldChg chg="modSp mod">
        <pc:chgData name="DATSON, Kirsty (UNIVERSITY HOSPITALS BIRMINGHAM NHS FOUNDATION TRUST)" userId="S::kirsty.datson@nhs.net::93ed9105-5dec-4462-a707-dac40bf56c39" providerId="AD" clId="Web-{00A2A6C3-5F22-4955-9D60-F4276960055E}" dt="2024-03-05T09:36:37.773" v="56" actId="1076"/>
        <pc:sldMkLst>
          <pc:docMk/>
          <pc:sldMk cId="2664164744" sldId="257"/>
        </pc:sldMkLst>
        <pc:graphicFrameChg chg="mod modGraphic">
          <ac:chgData name="DATSON, Kirsty (UNIVERSITY HOSPITALS BIRMINGHAM NHS FOUNDATION TRUST)" userId="S::kirsty.datson@nhs.net::93ed9105-5dec-4462-a707-dac40bf56c39" providerId="AD" clId="Web-{00A2A6C3-5F22-4955-9D60-F4276960055E}" dt="2024-03-05T09:36:37.773" v="56" actId="1076"/>
          <ac:graphicFrameMkLst>
            <pc:docMk/>
            <pc:sldMk cId="2664164744" sldId="257"/>
            <ac:graphicFrameMk id="5" creationId="{AC68B187-0599-9F93-6F0F-323F3F751FB0}"/>
          </ac:graphicFrameMkLst>
        </pc:graphicFrameChg>
      </pc:sldChg>
      <pc:sldChg chg="modSp mod">
        <pc:chgData name="DATSON, Kirsty (UNIVERSITY HOSPITALS BIRMINGHAM NHS FOUNDATION TRUST)" userId="S::kirsty.datson@nhs.net::93ed9105-5dec-4462-a707-dac40bf56c39" providerId="AD" clId="Web-{00A2A6C3-5F22-4955-9D60-F4276960055E}" dt="2024-03-05T09:36:51.195" v="93"/>
        <pc:sldMkLst>
          <pc:docMk/>
          <pc:sldMk cId="3573423725" sldId="258"/>
        </pc:sldMkLst>
        <pc:graphicFrameChg chg="mod modGraphic">
          <ac:chgData name="DATSON, Kirsty (UNIVERSITY HOSPITALS BIRMINGHAM NHS FOUNDATION TRUST)" userId="S::kirsty.datson@nhs.net::93ed9105-5dec-4462-a707-dac40bf56c39" providerId="AD" clId="Web-{00A2A6C3-5F22-4955-9D60-F4276960055E}" dt="2024-03-05T09:36:51.195" v="93"/>
          <ac:graphicFrameMkLst>
            <pc:docMk/>
            <pc:sldMk cId="3573423725" sldId="258"/>
            <ac:graphicFrameMk id="5" creationId="{D10D1B71-C64C-AD24-F073-790123D533E5}"/>
          </ac:graphicFrameMkLst>
        </pc:graphicFrameChg>
      </pc:sldChg>
      <pc:sldChg chg="modSp mod">
        <pc:chgData name="DATSON, Kirsty (UNIVERSITY HOSPITALS BIRMINGHAM NHS FOUNDATION TRUST)" userId="S::kirsty.datson@nhs.net::93ed9105-5dec-4462-a707-dac40bf56c39" providerId="AD" clId="Web-{00A2A6C3-5F22-4955-9D60-F4276960055E}" dt="2024-03-05T09:37:00.930" v="120"/>
        <pc:sldMkLst>
          <pc:docMk/>
          <pc:sldMk cId="3715495837" sldId="259"/>
        </pc:sldMkLst>
        <pc:graphicFrameChg chg="mod modGraphic">
          <ac:chgData name="DATSON, Kirsty (UNIVERSITY HOSPITALS BIRMINGHAM NHS FOUNDATION TRUST)" userId="S::kirsty.datson@nhs.net::93ed9105-5dec-4462-a707-dac40bf56c39" providerId="AD" clId="Web-{00A2A6C3-5F22-4955-9D60-F4276960055E}" dt="2024-03-05T09:37:00.930" v="120"/>
          <ac:graphicFrameMkLst>
            <pc:docMk/>
            <pc:sldMk cId="3715495837" sldId="259"/>
            <ac:graphicFrameMk id="5" creationId="{F027F8BD-FA95-949C-36BE-1484480DEEF6}"/>
          </ac:graphicFrameMkLst>
        </pc:graphicFrameChg>
      </pc:sldChg>
      <pc:sldMasterChg chg="mod setBg modSldLayout">
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<pc:sldMasterMkLst>
          <pc:docMk/>
          <pc:sldMasterMk cId="2460954070" sldId="2147483660"/>
        </pc:sldMasterMkLst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">
          <pc:chgData name="DATSON, Kirsty (UNIVERSITY HOSPITALS BIRMINGHAM NHS FOUNDATION TRUST)" userId="S::kirsty.datson@nhs.net::93ed9105-5dec-4462-a707-dac40bf56c39" providerId="AD" clId="Web-{00A2A6C3-5F22-4955-9D60-F4276960055E}" dt="2024-03-05T09:35:05.536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DATSON, Kirsty (UNIVERSITY HOSPITALS BIRMINGHAM NHS FOUNDATION TRUST)" userId="S::kirsty.datson@nhs.net::93ed9105-5dec-4462-a707-dac40bf56c39" providerId="AD" clId="Web-{1420A742-5AE4-1CD1-08F5-D6839151D0F6}"/>
    <pc:docChg chg="modSld">
      <pc:chgData name="DATSON, Kirsty (UNIVERSITY HOSPITALS BIRMINGHAM NHS FOUNDATION TRUST)" userId="S::kirsty.datson@nhs.net::93ed9105-5dec-4462-a707-dac40bf56c39" providerId="AD" clId="Web-{1420A742-5AE4-1CD1-08F5-D6839151D0F6}" dt="2024-03-04T13:37:37.735" v="3747"/>
      <pc:docMkLst>
        <pc:docMk/>
      </pc:docMkLst>
      <pc:sldChg chg="delSp modSp">
        <pc:chgData name="DATSON, Kirsty (UNIVERSITY HOSPITALS BIRMINGHAM NHS FOUNDATION TRUST)" userId="S::kirsty.datson@nhs.net::93ed9105-5dec-4462-a707-dac40bf56c39" providerId="AD" clId="Web-{1420A742-5AE4-1CD1-08F5-D6839151D0F6}" dt="2024-03-04T12:55:05.657" v="1279"/>
        <pc:sldMkLst>
          <pc:docMk/>
          <pc:sldMk cId="109857222" sldId="256"/>
        </pc:sldMkLst>
        <pc:spChg chg="mod">
          <ac:chgData name="DATSON, Kirsty (UNIVERSITY HOSPITALS BIRMINGHAM NHS FOUNDATION TRUST)" userId="S::kirsty.datson@nhs.net::93ed9105-5dec-4462-a707-dac40bf56c39" providerId="AD" clId="Web-{1420A742-5AE4-1CD1-08F5-D6839151D0F6}" dt="2024-03-04T12:05:34.681" v="18" actId="20577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DATSON, Kirsty (UNIVERSITY HOSPITALS BIRMINGHAM NHS FOUNDATION TRUST)" userId="S::kirsty.datson@nhs.net::93ed9105-5dec-4462-a707-dac40bf56c39" providerId="AD" clId="Web-{1420A742-5AE4-1CD1-08F5-D6839151D0F6}" dt="2024-03-04T12:04:55.975" v="15"/>
          <ac:spMkLst>
            <pc:docMk/>
            <pc:sldMk cId="109857222" sldId="256"/>
            <ac:spMk id="6" creationId="{C5CA40A2-D746-DFAC-F85A-2841B39FEB8A}"/>
          </ac:spMkLst>
        </pc:spChg>
        <pc:graphicFrameChg chg="mod modGraphic">
          <ac:chgData name="DATSON, Kirsty (UNIVERSITY HOSPITALS BIRMINGHAM NHS FOUNDATION TRUST)" userId="S::kirsty.datson@nhs.net::93ed9105-5dec-4462-a707-dac40bf56c39" providerId="AD" clId="Web-{1420A742-5AE4-1CD1-08F5-D6839151D0F6}" dt="2024-03-04T12:55:05.657" v="1279"/>
          <ac:graphicFrameMkLst>
            <pc:docMk/>
            <pc:sldMk cId="109857222" sldId="256"/>
            <ac:graphicFrameMk id="5" creationId="{1789257A-72A5-8B6F-EAF8-DF53AAA37E57}"/>
          </ac:graphicFrameMkLst>
        </pc:graphicFrameChg>
      </pc:sldChg>
      <pc:sldChg chg="modSp">
        <pc:chgData name="DATSON, Kirsty (UNIVERSITY HOSPITALS BIRMINGHAM NHS FOUNDATION TRUST)" userId="S::kirsty.datson@nhs.net::93ed9105-5dec-4462-a707-dac40bf56c39" providerId="AD" clId="Web-{1420A742-5AE4-1CD1-08F5-D6839151D0F6}" dt="2024-03-04T13:28:37.843" v="2979"/>
        <pc:sldMkLst>
          <pc:docMk/>
          <pc:sldMk cId="2664164744" sldId="257"/>
        </pc:sldMkLst>
        <pc:graphicFrameChg chg="mod modGraphic">
          <ac:chgData name="DATSON, Kirsty (UNIVERSITY HOSPITALS BIRMINGHAM NHS FOUNDATION TRUST)" userId="S::kirsty.datson@nhs.net::93ed9105-5dec-4462-a707-dac40bf56c39" providerId="AD" clId="Web-{1420A742-5AE4-1CD1-08F5-D6839151D0F6}" dt="2024-03-04T13:28:37.843" v="2979"/>
          <ac:graphicFrameMkLst>
            <pc:docMk/>
            <pc:sldMk cId="2664164744" sldId="257"/>
            <ac:graphicFrameMk id="5" creationId="{AC68B187-0599-9F93-6F0F-323F3F751FB0}"/>
          </ac:graphicFrameMkLst>
        </pc:graphicFrameChg>
      </pc:sldChg>
      <pc:sldChg chg="modSp">
        <pc:chgData name="DATSON, Kirsty (UNIVERSITY HOSPITALS BIRMINGHAM NHS FOUNDATION TRUST)" userId="S::kirsty.datson@nhs.net::93ed9105-5dec-4462-a707-dac40bf56c39" providerId="AD" clId="Web-{1420A742-5AE4-1CD1-08F5-D6839151D0F6}" dt="2024-03-04T13:32:08.115" v="3221"/>
        <pc:sldMkLst>
          <pc:docMk/>
          <pc:sldMk cId="3573423725" sldId="258"/>
        </pc:sldMkLst>
        <pc:graphicFrameChg chg="mod modGraphic">
          <ac:chgData name="DATSON, Kirsty (UNIVERSITY HOSPITALS BIRMINGHAM NHS FOUNDATION TRUST)" userId="S::kirsty.datson@nhs.net::93ed9105-5dec-4462-a707-dac40bf56c39" providerId="AD" clId="Web-{1420A742-5AE4-1CD1-08F5-D6839151D0F6}" dt="2024-03-04T13:32:08.115" v="3221"/>
          <ac:graphicFrameMkLst>
            <pc:docMk/>
            <pc:sldMk cId="3573423725" sldId="258"/>
            <ac:graphicFrameMk id="5" creationId="{D10D1B71-C64C-AD24-F073-790123D533E5}"/>
          </ac:graphicFrameMkLst>
        </pc:graphicFrameChg>
      </pc:sldChg>
      <pc:sldChg chg="modSp">
        <pc:chgData name="DATSON, Kirsty (UNIVERSITY HOSPITALS BIRMINGHAM NHS FOUNDATION TRUST)" userId="S::kirsty.datson@nhs.net::93ed9105-5dec-4462-a707-dac40bf56c39" providerId="AD" clId="Web-{1420A742-5AE4-1CD1-08F5-D6839151D0F6}" dt="2024-03-04T13:37:37.735" v="3747"/>
        <pc:sldMkLst>
          <pc:docMk/>
          <pc:sldMk cId="3715495837" sldId="259"/>
        </pc:sldMkLst>
        <pc:graphicFrameChg chg="mod modGraphic">
          <ac:chgData name="DATSON, Kirsty (UNIVERSITY HOSPITALS BIRMINGHAM NHS FOUNDATION TRUST)" userId="S::kirsty.datson@nhs.net::93ed9105-5dec-4462-a707-dac40bf56c39" providerId="AD" clId="Web-{1420A742-5AE4-1CD1-08F5-D6839151D0F6}" dt="2024-03-04T13:37:37.735" v="3747"/>
          <ac:graphicFrameMkLst>
            <pc:docMk/>
            <pc:sldMk cId="3715495837" sldId="259"/>
            <ac:graphicFrameMk id="5" creationId="{F027F8BD-FA95-949C-36BE-1484480DEEF6}"/>
          </ac:graphicFrameMkLst>
        </pc:graphicFrameChg>
      </pc:sldChg>
    </pc:docChg>
  </pc:docChgLst>
  <pc:docChgLst>
    <pc:chgData name="DATSON, Kirsty (UNIVERSITY HOSPITALS BIRMINGHAM NHS FOUNDATION TRUST)" userId="S::kirsty.datson@nhs.net::93ed9105-5dec-4462-a707-dac40bf56c39" providerId="AD" clId="Web-{122A174E-4CD0-103A-BC0C-429EFAE27967}"/>
    <pc:docChg chg="delSld modSld">
      <pc:chgData name="DATSON, Kirsty (UNIVERSITY HOSPITALS BIRMINGHAM NHS FOUNDATION TRUST)" userId="S::kirsty.datson@nhs.net::93ed9105-5dec-4462-a707-dac40bf56c39" providerId="AD" clId="Web-{122A174E-4CD0-103A-BC0C-429EFAE27967}" dt="2024-03-04T12:11:54.066" v="328"/>
      <pc:docMkLst>
        <pc:docMk/>
      </pc:docMkLst>
      <pc:sldChg chg="modSp">
        <pc:chgData name="DATSON, Kirsty (UNIVERSITY HOSPITALS BIRMINGHAM NHS FOUNDATION TRUST)" userId="S::kirsty.datson@nhs.net::93ed9105-5dec-4462-a707-dac40bf56c39" providerId="AD" clId="Web-{122A174E-4CD0-103A-BC0C-429EFAE27967}" dt="2024-03-04T12:11:54.066" v="328"/>
        <pc:sldMkLst>
          <pc:docMk/>
          <pc:sldMk cId="109857222" sldId="256"/>
        </pc:sldMkLst>
        <pc:graphicFrameChg chg="mod modGraphic">
          <ac:chgData name="DATSON, Kirsty (UNIVERSITY HOSPITALS BIRMINGHAM NHS FOUNDATION TRUST)" userId="S::kirsty.datson@nhs.net::93ed9105-5dec-4462-a707-dac40bf56c39" providerId="AD" clId="Web-{122A174E-4CD0-103A-BC0C-429EFAE27967}" dt="2024-03-04T12:11:54.066" v="328"/>
          <ac:graphicFrameMkLst>
            <pc:docMk/>
            <pc:sldMk cId="109857222" sldId="256"/>
            <ac:graphicFrameMk id="5" creationId="{1789257A-72A5-8B6F-EAF8-DF53AAA37E57}"/>
          </ac:graphicFrameMkLst>
        </pc:graphicFrameChg>
      </pc:sldChg>
      <pc:sldChg chg="del">
        <pc:chgData name="DATSON, Kirsty (UNIVERSITY HOSPITALS BIRMINGHAM NHS FOUNDATION TRUST)" userId="S::kirsty.datson@nhs.net::93ed9105-5dec-4462-a707-dac40bf56c39" providerId="AD" clId="Web-{122A174E-4CD0-103A-BC0C-429EFAE27967}" dt="2024-03-04T12:08:02.496" v="0"/>
        <pc:sldMkLst>
          <pc:docMk/>
          <pc:sldMk cId="509917803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6178"/>
            <a:ext cx="9144000" cy="432280"/>
          </a:xfrm>
        </p:spPr>
        <p:txBody>
          <a:bodyPr>
            <a:normAutofit/>
          </a:bodyPr>
          <a:lstStyle/>
          <a:p>
            <a:r>
              <a:rPr lang="en-GB" sz="2400" b="1" u="sng">
                <a:cs typeface="Calibri Light"/>
              </a:rPr>
              <a:t>Call 4 Concern</a:t>
            </a:r>
            <a:r>
              <a:rPr lang="en-GB" sz="1800" b="1" u="sng">
                <a:cs typeface="Calibri Light"/>
              </a:rPr>
              <a:t>©</a:t>
            </a:r>
            <a:r>
              <a:rPr lang="en-GB" sz="2400" b="1" u="sng">
                <a:cs typeface="Calibri Light"/>
              </a:rPr>
              <a:t> roll out plan </a:t>
            </a:r>
            <a:endParaRPr lang="en-GB" sz="2400">
              <a:cs typeface="Calibri Light" panose="020F0302020204030204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789257A-72A5-8B6F-EAF8-DF53AAA37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941128"/>
              </p:ext>
            </p:extLst>
          </p:nvPr>
        </p:nvGraphicFramePr>
        <p:xfrm>
          <a:off x="316301" y="718867"/>
          <a:ext cx="11612288" cy="59283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22226">
                  <a:extLst>
                    <a:ext uri="{9D8B030D-6E8A-4147-A177-3AD203B41FA5}">
                      <a16:colId xmlns:a16="http://schemas.microsoft.com/office/drawing/2014/main" val="3959467022"/>
                    </a:ext>
                  </a:extLst>
                </a:gridCol>
                <a:gridCol w="4311213">
                  <a:extLst>
                    <a:ext uri="{9D8B030D-6E8A-4147-A177-3AD203B41FA5}">
                      <a16:colId xmlns:a16="http://schemas.microsoft.com/office/drawing/2014/main" val="300555773"/>
                    </a:ext>
                  </a:extLst>
                </a:gridCol>
                <a:gridCol w="1497767">
                  <a:extLst>
                    <a:ext uri="{9D8B030D-6E8A-4147-A177-3AD203B41FA5}">
                      <a16:colId xmlns:a16="http://schemas.microsoft.com/office/drawing/2014/main" val="2720602912"/>
                    </a:ext>
                  </a:extLst>
                </a:gridCol>
                <a:gridCol w="1627454">
                  <a:extLst>
                    <a:ext uri="{9D8B030D-6E8A-4147-A177-3AD203B41FA5}">
                      <a16:colId xmlns:a16="http://schemas.microsoft.com/office/drawing/2014/main" val="2153019452"/>
                    </a:ext>
                  </a:extLst>
                </a:gridCol>
                <a:gridCol w="1853628">
                  <a:extLst>
                    <a:ext uri="{9D8B030D-6E8A-4147-A177-3AD203B41FA5}">
                      <a16:colId xmlns:a16="http://schemas.microsoft.com/office/drawing/2014/main" val="2627034120"/>
                    </a:ext>
                  </a:extLst>
                </a:gridCol>
              </a:tblGrid>
              <a:tr h="608395">
                <a:tc>
                  <a:txBody>
                    <a:bodyPr/>
                    <a:lstStyle/>
                    <a:p>
                      <a:endParaRPr lang="en-GB" u="sn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 of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dirty="0"/>
                        <a:t>RAG rated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Precited date of 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70298"/>
                  </a:ext>
                </a:extLst>
              </a:tr>
              <a:tr h="382015">
                <a:tc>
                  <a:txBody>
                    <a:bodyPr/>
                    <a:lstStyle/>
                    <a:p>
                      <a:pPr algn="ctr"/>
                      <a:r>
                        <a:rPr lang="en-GB" sz="1400" u="sng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77369"/>
                  </a:ext>
                </a:extLst>
              </a:tr>
              <a:tr h="181103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Patient/ relative information leaflet </a:t>
                      </a:r>
                      <a:endParaRPr lang="en-US" sz="1100" dirty="0"/>
                    </a:p>
                    <a:p>
                      <a:pPr lvl="0">
                        <a:buNone/>
                      </a:pPr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Amend digital version of C4C leaflet template</a:t>
                      </a:r>
                      <a:endParaRPr lang="en-US" sz="110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Circulate draft leaflet to relevant governance committee for comments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 Submit leaflet to patient information leaflet panel for approval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Contact printing company to obtain quote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 Discuss with procurement team to raise updated non- catalogue order number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4. Distribute to relevant areas including Critical Care Unit for step-downs.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5. Advice admin staff details for reorder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618905"/>
                  </a:ext>
                </a:extLst>
              </a:tr>
              <a:tr h="80647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Banner/Stand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1. Curate digital banner draft</a:t>
                      </a: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2. Contact company &amp; obtain quote</a:t>
                      </a: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3. Raise with procurement for non-catalogue order </a:t>
                      </a: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4. Order and distribute to relevant public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05773"/>
                  </a:ext>
                </a:extLst>
              </a:tr>
              <a:tr h="116019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Posters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1. Amend digital version of C4C poster template</a:t>
                      </a: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2. Contact company &amp; obtain quote </a:t>
                      </a:r>
                      <a:endParaRPr lang="en-US" sz="110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3. Raise with procurement for non-catalogue order </a:t>
                      </a:r>
                      <a:endParaRPr lang="en-US" sz="1100" u="none" strike="noStrike" noProof="0">
                        <a:solidFill>
                          <a:srgbClr val="000000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Or Print and laminate using internal equipment</a:t>
                      </a: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4. Order and distribute to relevant public areas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546666"/>
                  </a:ext>
                </a:extLst>
              </a:tr>
              <a:tr h="116019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Mobile Phone with voicemail 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1.Discuss with manager procurement for mobile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2.Contact IT team and complete order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3.When mobile obtained, record voice message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4.Advertise number on leaflets/ banner/ posters etc.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601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C68B187-0599-9F93-6F0F-323F3F751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987921"/>
              </p:ext>
            </p:extLst>
          </p:nvPr>
        </p:nvGraphicFramePr>
        <p:xfrm>
          <a:off x="298084" y="900823"/>
          <a:ext cx="11612298" cy="53538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90431">
                  <a:extLst>
                    <a:ext uri="{9D8B030D-6E8A-4147-A177-3AD203B41FA5}">
                      <a16:colId xmlns:a16="http://schemas.microsoft.com/office/drawing/2014/main" val="3959467022"/>
                    </a:ext>
                  </a:extLst>
                </a:gridCol>
                <a:gridCol w="3958237">
                  <a:extLst>
                    <a:ext uri="{9D8B030D-6E8A-4147-A177-3AD203B41FA5}">
                      <a16:colId xmlns:a16="http://schemas.microsoft.com/office/drawing/2014/main" val="300555773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2720602912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1113298570"/>
                    </a:ext>
                  </a:extLst>
                </a:gridCol>
                <a:gridCol w="1182448">
                  <a:extLst>
                    <a:ext uri="{9D8B030D-6E8A-4147-A177-3AD203B41FA5}">
                      <a16:colId xmlns:a16="http://schemas.microsoft.com/office/drawing/2014/main" val="2627034120"/>
                    </a:ext>
                  </a:extLst>
                </a:gridCol>
              </a:tblGrid>
              <a:tr h="541938">
                <a:tc>
                  <a:txBody>
                    <a:bodyPr/>
                    <a:lstStyle/>
                    <a:p>
                      <a:endParaRPr lang="en-GB" u="sn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 of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u="none" strike="noStrike" noProof="0" dirty="0">
                          <a:solidFill>
                            <a:srgbClr val="FFFFFF"/>
                          </a:solidFill>
                        </a:rPr>
                        <a:t>RAG rated progress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Precited date of 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70298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pPr algn="ctr"/>
                      <a:r>
                        <a:rPr lang="en-GB" sz="1400" u="sng" dirty="0"/>
                        <a:t>Education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77369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BLS/ILS/deteriorating patient/ staff induction training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Call 4 Concern to be covered in training, can be incorporated into escalation targeted training already being delivered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Liaise with team who deliver deteriorating patient training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2.C4C to be added to targeted training 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618905"/>
                  </a:ext>
                </a:extLst>
              </a:tr>
              <a:tr h="54193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Ward practice improvement facilitators/ Call 4 Concern Champions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Utilised our deteriorating patient </a:t>
                      </a:r>
                      <a:r>
                        <a:rPr lang="en-GB" sz="1100" u="none" strike="noStrike" noProof="0" dirty="0">
                          <a:solidFill>
                            <a:srgbClr val="000000"/>
                          </a:solidFill>
                        </a:rPr>
                        <a:t>practice improvement facilitators/ </a:t>
                      </a:r>
                      <a:r>
                        <a:rPr lang="en-GB" sz="1100" u="none" strike="noStrike" noProof="0" dirty="0"/>
                        <a:t>Call 4 Concern Champions to support roll out/ engagement and education of C4C to ward areas.</a:t>
                      </a:r>
                      <a:endParaRPr lang="en-GB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Recruit volunteers from practice improvement facilitators and trust wide to become Call 4 Concern Champions 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 Meet with Champions to give brief overview of C4C and expectations of this role. Opportunity for staff to brainstorm ideas how this could be best introduced and embedded.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 Produce bite size education package that C4C can use to deliver short teaching on to colleagues within ward areas.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546666"/>
                  </a:ext>
                </a:extLst>
              </a:tr>
              <a:tr h="54193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Doctors teaching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It is key they we ensure the message reached all of our colleagues, including our doctors.</a:t>
                      </a:r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C4C awareness training to doctors may be received better coming from a medical lead. Utilise medical lead or medical director to deliver information.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Confirm what teaching opportunities there are for all doctors from all divisions, not just medical doctors. Again, could this be done by a medical lead.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759084"/>
                  </a:ext>
                </a:extLst>
              </a:tr>
              <a:tr h="37041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AHP teaching opportunities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Confirm opportunities for teaching AHP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921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16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10D1B71-C64C-AD24-F073-790123D53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887408"/>
              </p:ext>
            </p:extLst>
          </p:nvPr>
        </p:nvGraphicFramePr>
        <p:xfrm>
          <a:off x="316301" y="718867"/>
          <a:ext cx="11612298" cy="55338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90431">
                  <a:extLst>
                    <a:ext uri="{9D8B030D-6E8A-4147-A177-3AD203B41FA5}">
                      <a16:colId xmlns:a16="http://schemas.microsoft.com/office/drawing/2014/main" val="3959467022"/>
                    </a:ext>
                  </a:extLst>
                </a:gridCol>
                <a:gridCol w="3958237">
                  <a:extLst>
                    <a:ext uri="{9D8B030D-6E8A-4147-A177-3AD203B41FA5}">
                      <a16:colId xmlns:a16="http://schemas.microsoft.com/office/drawing/2014/main" val="300555773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2720602912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2436524651"/>
                    </a:ext>
                  </a:extLst>
                </a:gridCol>
                <a:gridCol w="1182448">
                  <a:extLst>
                    <a:ext uri="{9D8B030D-6E8A-4147-A177-3AD203B41FA5}">
                      <a16:colId xmlns:a16="http://schemas.microsoft.com/office/drawing/2014/main" val="2627034120"/>
                    </a:ext>
                  </a:extLst>
                </a:gridCol>
              </a:tblGrid>
              <a:tr h="541938">
                <a:tc>
                  <a:txBody>
                    <a:bodyPr/>
                    <a:lstStyle/>
                    <a:p>
                      <a:endParaRPr lang="en-GB" u="sn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 of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u="none" strike="noStrike" noProof="0" dirty="0">
                          <a:solidFill>
                            <a:srgbClr val="FFFFFF"/>
                          </a:solidFill>
                        </a:rPr>
                        <a:t>RAG rated progress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Precited date of 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70298"/>
                  </a:ext>
                </a:extLst>
              </a:tr>
              <a:tr h="351692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u="sng" strike="noStrike" noProof="0" dirty="0"/>
                        <a:t>Dissemination/ Spread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77369"/>
                  </a:ext>
                </a:extLst>
              </a:tr>
              <a:tr h="58208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Trust wide newsletter + deteriorating patient newsletter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 could feature a section on Call 4 Concern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Confirm who produces trust wide newsletter/ deteriorating patient newsletter</a:t>
                      </a:r>
                      <a:endParaRPr lang="en-US" sz="110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Draft entry about C4C into newsletter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618905"/>
                  </a:ext>
                </a:extLst>
              </a:tr>
              <a:tr h="43391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Trust internal comms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Facebook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1. Post information regarding Call 4 Concern initiative</a:t>
                      </a: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05773"/>
                  </a:ext>
                </a:extLst>
              </a:tr>
              <a:tr h="61383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 Sharing events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use this as a forum to share the initiative and raise awareness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 Contact organisers to arrange presenting at next event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Utilise teaching PowerPoint template</a:t>
                      </a: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546666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Call 4 Concern Champions (as detailed in education)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347786"/>
                  </a:ext>
                </a:extLst>
              </a:tr>
              <a:tr h="61383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Sisters / Matrons forums 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potentially could this be presented either by CCO team or one of the nursing leads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dirty="0"/>
                        <a:t>1. C</a:t>
                      </a:r>
                      <a:r>
                        <a:rPr lang="en-GB" sz="1100" u="none" strike="noStrike" noProof="0" dirty="0"/>
                        <a:t>onfirm dates for next Sisters / Matrons forums </a:t>
                      </a:r>
                    </a:p>
                    <a:p>
                      <a:pPr lvl="0">
                        <a:buNone/>
                      </a:pPr>
                      <a:r>
                        <a:rPr lang="en-GB" sz="1100" u="none" strike="noStrike" noProof="0" dirty="0"/>
                        <a:t>2. Utilise teaching PowerPoint template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706970"/>
                  </a:ext>
                </a:extLst>
              </a:tr>
              <a:tr h="49741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Screen savers / trust wide email 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 Liaise with comms team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28197"/>
                  </a:ext>
                </a:extLst>
              </a:tr>
              <a:tr h="49741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Trust/ team external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1.Discuss with comms team options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2.Consider using trust website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3.External trust and team social media </a:t>
                      </a:r>
                      <a:r>
                        <a:rPr lang="en-GB" sz="1100" u="none" strike="noStrike" noProof="0" err="1"/>
                        <a:t>i.e</a:t>
                      </a:r>
                      <a:r>
                        <a:rPr lang="en-GB" sz="1100" u="none" strike="noStrike" noProof="0" dirty="0"/>
                        <a:t> </a:t>
                      </a:r>
                      <a:r>
                        <a:rPr lang="en-GB" sz="1100" u="none" strike="noStrike" noProof="0" err="1"/>
                        <a:t>facebook</a:t>
                      </a:r>
                      <a:r>
                        <a:rPr lang="en-GB" sz="1100" u="none" strike="noStrike" noProof="0" dirty="0"/>
                        <a:t>/ X (twitter)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4.Local news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56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42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027F8BD-FA95-949C-36BE-1484480DE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841911"/>
              </p:ext>
            </p:extLst>
          </p:nvPr>
        </p:nvGraphicFramePr>
        <p:xfrm>
          <a:off x="316301" y="718867"/>
          <a:ext cx="11612298" cy="54601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90431">
                  <a:extLst>
                    <a:ext uri="{9D8B030D-6E8A-4147-A177-3AD203B41FA5}">
                      <a16:colId xmlns:a16="http://schemas.microsoft.com/office/drawing/2014/main" val="3959467022"/>
                    </a:ext>
                  </a:extLst>
                </a:gridCol>
                <a:gridCol w="3958237">
                  <a:extLst>
                    <a:ext uri="{9D8B030D-6E8A-4147-A177-3AD203B41FA5}">
                      <a16:colId xmlns:a16="http://schemas.microsoft.com/office/drawing/2014/main" val="300555773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2720602912"/>
                    </a:ext>
                  </a:extLst>
                </a:gridCol>
                <a:gridCol w="1990591">
                  <a:extLst>
                    <a:ext uri="{9D8B030D-6E8A-4147-A177-3AD203B41FA5}">
                      <a16:colId xmlns:a16="http://schemas.microsoft.com/office/drawing/2014/main" val="4273458451"/>
                    </a:ext>
                  </a:extLst>
                </a:gridCol>
                <a:gridCol w="1182448">
                  <a:extLst>
                    <a:ext uri="{9D8B030D-6E8A-4147-A177-3AD203B41FA5}">
                      <a16:colId xmlns:a16="http://schemas.microsoft.com/office/drawing/2014/main" val="2627034120"/>
                    </a:ext>
                  </a:extLst>
                </a:gridCol>
              </a:tblGrid>
              <a:tr h="541938">
                <a:tc>
                  <a:txBody>
                    <a:bodyPr/>
                    <a:lstStyle/>
                    <a:p>
                      <a:endParaRPr lang="en-GB" u="sn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 of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u="none" strike="noStrike" noProof="0" dirty="0">
                          <a:solidFill>
                            <a:srgbClr val="FFFFFF"/>
                          </a:solidFill>
                        </a:rPr>
                        <a:t>RAG rated progress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Precited date of completion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70298"/>
                  </a:ext>
                </a:extLst>
              </a:tr>
              <a:tr h="351692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u="sng" strike="noStrike" noProof="0" dirty="0"/>
                        <a:t>Embed/ Evaluate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77369"/>
                  </a:ext>
                </a:extLst>
              </a:tr>
              <a:tr h="43391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Ongoing data on the use of peri arrest calls, occurrence of serious incidences related to deteriorating incident and in hospital cardiac arrests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noProof="0" dirty="0"/>
                        <a:t>Could monitor this data following the roll out of C4C to see if incidences of failure to identify/ </a:t>
                      </a:r>
                      <a:r>
                        <a:rPr lang="en-US" sz="1100" u="none" strike="noStrike" noProof="0" err="1"/>
                        <a:t>recognise</a:t>
                      </a:r>
                      <a:r>
                        <a:rPr lang="en-US" sz="1100" u="none" strike="noStrike" noProof="0" dirty="0"/>
                        <a:t>/ respond to deteriorating patients reduce.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1. Ongoing monitoring and reporting</a:t>
                      </a:r>
                      <a:endParaRPr lang="en-GB" sz="1100" u="none" strike="noStrike" noProof="0" dirty="0"/>
                    </a:p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05773"/>
                  </a:ext>
                </a:extLst>
              </a:tr>
              <a:tr h="61383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Patient and relative feedback 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Measure service aim of improving patient/ relative experience. Opportunity to explore what works and what could be better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1.Liaise with IT service to set up a digital survey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 Utilise patient and relative feedback survey template for questions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3.Audit and collate results monthly/ 6 monthly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4.Share results with governance committees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546666"/>
                  </a:ext>
                </a:extLst>
              </a:tr>
              <a:tr h="61383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Call 4 Concern 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1.Set up C4C log (use </a:t>
                      </a:r>
                      <a:r>
                        <a:rPr lang="en-GB" sz="1100" u="none" strike="noStrike" noProof="0" err="1"/>
                        <a:t>exel</a:t>
                      </a:r>
                      <a:r>
                        <a:rPr lang="en-GB" sz="1100" u="none" strike="noStrike" noProof="0" dirty="0"/>
                        <a:t> template as required)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2.CCOT to complete every time they receive C4C referral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3.Audit and collate results monthly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4.Share results with governance committees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846151"/>
                  </a:ext>
                </a:extLst>
              </a:tr>
              <a:tr h="61383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PALS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1.Liaise with PALS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2.Discuss ways to monitor if complaints reduce as a result of C4C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74643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strike="noStrike" noProof="0" dirty="0"/>
                        <a:t>Consistent exposure and education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dirty="0"/>
                        <a:t>As detailed in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1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347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495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Order0 xmlns="66024744-d0f9-48ee-b698-92fd00bee848" xsi:nil="true"/>
    <_ip_UnifiedCompliancePolicyProperties xmlns="http://schemas.microsoft.com/sharepoint/v3" xsi:nil="true"/>
    <lcf76f155ced4ddcb4097134ff3c332f xmlns="66024744-d0f9-48ee-b698-92fd00bee848">
      <Terms xmlns="http://schemas.microsoft.com/office/infopath/2007/PartnerControls"/>
    </lcf76f155ced4ddcb4097134ff3c332f>
    <TaxCatchAll xmlns="7d8fd439-1297-42d9-b117-09c9afc7fa8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263730E124B942A7BD606E1E7996B0" ma:contentTypeVersion="21" ma:contentTypeDescription="Create a new document." ma:contentTypeScope="" ma:versionID="29cd8089ec368ef1cecd21d4c72334f2">
  <xsd:schema xmlns:xsd="http://www.w3.org/2001/XMLSchema" xmlns:xs="http://www.w3.org/2001/XMLSchema" xmlns:p="http://schemas.microsoft.com/office/2006/metadata/properties" xmlns:ns1="http://schemas.microsoft.com/sharepoint/v3" xmlns:ns2="66024744-d0f9-48ee-b698-92fd00bee848" xmlns:ns3="7d8fd439-1297-42d9-b117-09c9afc7fa8d" targetNamespace="http://schemas.microsoft.com/office/2006/metadata/properties" ma:root="true" ma:fieldsID="2a7b477d97438b0d8489a31d6acba7d4" ns1:_="" ns2:_="" ns3:_="">
    <xsd:import namespace="http://schemas.microsoft.com/sharepoint/v3"/>
    <xsd:import namespace="66024744-d0f9-48ee-b698-92fd00bee848"/>
    <xsd:import namespace="7d8fd439-1297-42d9-b117-09c9afc7f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Order0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24744-d0f9-48ee-b698-92fd00bee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Order0" ma:index="23" nillable="true" ma:displayName="Order" ma:format="Dropdown" ma:internalName="Order0" ma:percentage="FALSE">
      <xsd:simpleType>
        <xsd:restriction base="dms:Number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fd439-1297-42d9-b117-09c9afc7f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6c32f58b-3585-4e69-94b6-010d8c9a2ab8}" ma:internalName="TaxCatchAll" ma:showField="CatchAllData" ma:web="7d8fd439-1297-42d9-b117-09c9afc7f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EBF9C-E65B-415F-A96E-DA337C6CF1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53457-FDAD-46B5-A738-024BB5D7E716}">
  <ds:schemaRefs>
    <ds:schemaRef ds:uri="66024744-d0f9-48ee-b698-92fd00bee848"/>
    <ds:schemaRef ds:uri="7d8fd439-1297-42d9-b117-09c9afc7fa8d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E130E011-E66C-4E55-87CD-A2AC5BE52CA2}">
  <ds:schemaRefs>
    <ds:schemaRef ds:uri="66024744-d0f9-48ee-b698-92fd00bee848"/>
    <ds:schemaRef ds:uri="7d8fd439-1297-42d9-b117-09c9afc7fa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Call 4 Concern© roll out plan 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238</cp:revision>
  <dcterms:created xsi:type="dcterms:W3CDTF">2022-09-22T16:42:00Z</dcterms:created>
  <dcterms:modified xsi:type="dcterms:W3CDTF">2024-03-05T09:37:09Z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0x01010048263730E124B942A7BD606E1E7996B0</vt:lpwstr>
  </property>
  <property fmtid="{D5CDD505-2E9C-101B-9397-08002B2CF9AE}" pid="3" name="MediaServiceImageTags">
    <vt:lpwstr/>
  </property>
</Properties>
</file>