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85" r:id="rId3"/>
    <p:sldId id="355" r:id="rId4"/>
    <p:sldId id="257" r:id="rId5"/>
    <p:sldId id="258" r:id="rId6"/>
    <p:sldId id="259" r:id="rId7"/>
    <p:sldId id="260" r:id="rId8"/>
    <p:sldId id="261" r:id="rId9"/>
    <p:sldId id="262" r:id="rId10"/>
    <p:sldId id="264" r:id="rId11"/>
    <p:sldId id="265" r:id="rId12"/>
    <p:sldId id="374" r:id="rId13"/>
    <p:sldId id="266" r:id="rId14"/>
    <p:sldId id="267" r:id="rId15"/>
    <p:sldId id="354"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90" r:id="rId34"/>
    <p:sldId id="288" r:id="rId35"/>
    <p:sldId id="289" r:id="rId36"/>
    <p:sldId id="291" r:id="rId37"/>
    <p:sldId id="286" r:id="rId38"/>
    <p:sldId id="293" r:id="rId39"/>
    <p:sldId id="294" r:id="rId40"/>
    <p:sldId id="295" r:id="rId41"/>
    <p:sldId id="296" r:id="rId42"/>
    <p:sldId id="297" r:id="rId43"/>
    <p:sldId id="298" r:id="rId44"/>
    <p:sldId id="299" r:id="rId45"/>
    <p:sldId id="300" r:id="rId46"/>
    <p:sldId id="301" r:id="rId47"/>
    <p:sldId id="287"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75" r:id="rId75"/>
    <p:sldId id="376" r:id="rId76"/>
    <p:sldId id="328" r:id="rId77"/>
    <p:sldId id="329" r:id="rId78"/>
    <p:sldId id="330" r:id="rId79"/>
    <p:sldId id="331" r:id="rId80"/>
    <p:sldId id="332" r:id="rId81"/>
    <p:sldId id="335" r:id="rId82"/>
    <p:sldId id="333" r:id="rId83"/>
    <p:sldId id="334"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7" r:id="rId102"/>
    <p:sldId id="371" r:id="rId103"/>
    <p:sldId id="383" r:id="rId104"/>
    <p:sldId id="379" r:id="rId105"/>
    <p:sldId id="380" r:id="rId106"/>
    <p:sldId id="381" r:id="rId107"/>
    <p:sldId id="382" r:id="rId108"/>
    <p:sldId id="384" r:id="rId109"/>
    <p:sldId id="378" r:id="rId1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94" d="100"/>
          <a:sy n="94" d="100"/>
        </p:scale>
        <p:origin x="84" y="1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1D60B-57E1-4987-B170-0B793C50BDA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F94145B-84B3-4213-8565-CAE8FDDD1160}">
      <dgm:prSet/>
      <dgm:spPr/>
      <dgm:t>
        <a:bodyPr/>
        <a:lstStyle/>
        <a:p>
          <a:r>
            <a:rPr lang="en-US" b="0" i="0"/>
            <a:t>Course participants should be able to:</a:t>
          </a:r>
          <a:endParaRPr lang="en-US"/>
        </a:p>
      </dgm:t>
    </dgm:pt>
    <dgm:pt modelId="{8D2418E9-3E70-4045-B13B-7308D272563E}" type="parTrans" cxnId="{925E380C-BD56-4BF9-98EC-F8ED0CA509FA}">
      <dgm:prSet/>
      <dgm:spPr/>
      <dgm:t>
        <a:bodyPr/>
        <a:lstStyle/>
        <a:p>
          <a:endParaRPr lang="en-US"/>
        </a:p>
      </dgm:t>
    </dgm:pt>
    <dgm:pt modelId="{482CB1D7-7BAA-401B-8B71-692F547EF247}" type="sibTrans" cxnId="{925E380C-BD56-4BF9-98EC-F8ED0CA509FA}">
      <dgm:prSet/>
      <dgm:spPr/>
      <dgm:t>
        <a:bodyPr/>
        <a:lstStyle/>
        <a:p>
          <a:endParaRPr lang="en-US"/>
        </a:p>
      </dgm:t>
    </dgm:pt>
    <dgm:pt modelId="{67689254-CC1B-4928-8DF7-1474360C6D1E}">
      <dgm:prSet/>
      <dgm:spPr/>
      <dgm:t>
        <a:bodyPr/>
        <a:lstStyle/>
        <a:p>
          <a:r>
            <a:rPr lang="en-US" b="0" i="0"/>
            <a:t>Understand OSHA’s mission as it relates to dental practices</a:t>
          </a:r>
          <a:endParaRPr lang="en-US"/>
        </a:p>
      </dgm:t>
    </dgm:pt>
    <dgm:pt modelId="{2891B65A-D412-4991-894B-A385E0DBB0DD}" type="parTrans" cxnId="{C98C8D43-E07F-4F36-885D-91B938A47E33}">
      <dgm:prSet/>
      <dgm:spPr/>
      <dgm:t>
        <a:bodyPr/>
        <a:lstStyle/>
        <a:p>
          <a:endParaRPr lang="en-US"/>
        </a:p>
      </dgm:t>
    </dgm:pt>
    <dgm:pt modelId="{022EF0F5-A1BA-4887-9C42-89074276D6B0}" type="sibTrans" cxnId="{C98C8D43-E07F-4F36-885D-91B938A47E33}">
      <dgm:prSet/>
      <dgm:spPr/>
      <dgm:t>
        <a:bodyPr/>
        <a:lstStyle/>
        <a:p>
          <a:endParaRPr lang="en-US"/>
        </a:p>
      </dgm:t>
    </dgm:pt>
    <dgm:pt modelId="{4056F4F3-83A2-4B8C-AA9D-E9A895128CFB}">
      <dgm:prSet/>
      <dgm:spPr/>
      <dgm:t>
        <a:bodyPr/>
        <a:lstStyle/>
        <a:p>
          <a:r>
            <a:rPr lang="en-US" b="0" i="0"/>
            <a:t>Identify responsibilities of both employer and employee under OSHA regulations</a:t>
          </a:r>
          <a:endParaRPr lang="en-US"/>
        </a:p>
      </dgm:t>
    </dgm:pt>
    <dgm:pt modelId="{30DC6399-0E97-4DE0-A8D3-4CCB75B4F13D}" type="parTrans" cxnId="{178A1855-8FB8-458E-9071-53A635E75C23}">
      <dgm:prSet/>
      <dgm:spPr/>
      <dgm:t>
        <a:bodyPr/>
        <a:lstStyle/>
        <a:p>
          <a:endParaRPr lang="en-US"/>
        </a:p>
      </dgm:t>
    </dgm:pt>
    <dgm:pt modelId="{224A8BA0-D1E0-49E0-B827-34676D5E58A8}" type="sibTrans" cxnId="{178A1855-8FB8-458E-9071-53A635E75C23}">
      <dgm:prSet/>
      <dgm:spPr/>
      <dgm:t>
        <a:bodyPr/>
        <a:lstStyle/>
        <a:p>
          <a:endParaRPr lang="en-US"/>
        </a:p>
      </dgm:t>
    </dgm:pt>
    <dgm:pt modelId="{387FCF00-1E33-44E9-BC7A-2311FAD9B075}">
      <dgm:prSet/>
      <dgm:spPr/>
      <dgm:t>
        <a:bodyPr/>
        <a:lstStyle/>
        <a:p>
          <a:r>
            <a:rPr lang="en-US" b="0" i="0"/>
            <a:t>Recognize the types of issues covered by the General Safety Standard and how to get more information about them</a:t>
          </a:r>
          <a:endParaRPr lang="en-US"/>
        </a:p>
      </dgm:t>
    </dgm:pt>
    <dgm:pt modelId="{F4698443-BFD8-47A4-8F72-0674D191F45C}" type="parTrans" cxnId="{5169EC6C-A3EA-43C7-910F-89A5DE580495}">
      <dgm:prSet/>
      <dgm:spPr/>
      <dgm:t>
        <a:bodyPr/>
        <a:lstStyle/>
        <a:p>
          <a:endParaRPr lang="en-US"/>
        </a:p>
      </dgm:t>
    </dgm:pt>
    <dgm:pt modelId="{4C0CBA8F-008A-40D1-9C7B-75B43F31A248}" type="sibTrans" cxnId="{5169EC6C-A3EA-43C7-910F-89A5DE580495}">
      <dgm:prSet/>
      <dgm:spPr/>
      <dgm:t>
        <a:bodyPr/>
        <a:lstStyle/>
        <a:p>
          <a:endParaRPr lang="en-US"/>
        </a:p>
      </dgm:t>
    </dgm:pt>
    <dgm:pt modelId="{15B19B1F-1532-4D26-B60C-0881E3C08F45}" type="pres">
      <dgm:prSet presAssocID="{28B1D60B-57E1-4987-B170-0B793C50BDAB}" presName="vert0" presStyleCnt="0">
        <dgm:presLayoutVars>
          <dgm:dir/>
          <dgm:animOne val="branch"/>
          <dgm:animLvl val="lvl"/>
        </dgm:presLayoutVars>
      </dgm:prSet>
      <dgm:spPr/>
    </dgm:pt>
    <dgm:pt modelId="{2DEDE947-0CD0-4F8F-823E-F17FBB6387DD}" type="pres">
      <dgm:prSet presAssocID="{7F94145B-84B3-4213-8565-CAE8FDDD1160}" presName="thickLine" presStyleLbl="alignNode1" presStyleIdx="0" presStyleCnt="1"/>
      <dgm:spPr/>
    </dgm:pt>
    <dgm:pt modelId="{5C6270F1-871E-46C8-B459-62D1C6BE9FC0}" type="pres">
      <dgm:prSet presAssocID="{7F94145B-84B3-4213-8565-CAE8FDDD1160}" presName="horz1" presStyleCnt="0"/>
      <dgm:spPr/>
    </dgm:pt>
    <dgm:pt modelId="{B0E48B56-33B0-4376-8CC1-17019BBCD90D}" type="pres">
      <dgm:prSet presAssocID="{7F94145B-84B3-4213-8565-CAE8FDDD1160}" presName="tx1" presStyleLbl="revTx" presStyleIdx="0" presStyleCnt="4"/>
      <dgm:spPr/>
    </dgm:pt>
    <dgm:pt modelId="{0BD809E7-6915-4F08-B810-2CC4931C0E20}" type="pres">
      <dgm:prSet presAssocID="{7F94145B-84B3-4213-8565-CAE8FDDD1160}" presName="vert1" presStyleCnt="0"/>
      <dgm:spPr/>
    </dgm:pt>
    <dgm:pt modelId="{876FBB54-E49E-4042-A078-D6F2555CBA16}" type="pres">
      <dgm:prSet presAssocID="{67689254-CC1B-4928-8DF7-1474360C6D1E}" presName="vertSpace2a" presStyleCnt="0"/>
      <dgm:spPr/>
    </dgm:pt>
    <dgm:pt modelId="{527D804A-0DA0-445B-8E8C-CA4B6358672D}" type="pres">
      <dgm:prSet presAssocID="{67689254-CC1B-4928-8DF7-1474360C6D1E}" presName="horz2" presStyleCnt="0"/>
      <dgm:spPr/>
    </dgm:pt>
    <dgm:pt modelId="{8564D2FC-56B6-4C90-A46D-8BAC32DCB631}" type="pres">
      <dgm:prSet presAssocID="{67689254-CC1B-4928-8DF7-1474360C6D1E}" presName="horzSpace2" presStyleCnt="0"/>
      <dgm:spPr/>
    </dgm:pt>
    <dgm:pt modelId="{D65431CA-CBE1-4635-B4E9-8ADDB66494A9}" type="pres">
      <dgm:prSet presAssocID="{67689254-CC1B-4928-8DF7-1474360C6D1E}" presName="tx2" presStyleLbl="revTx" presStyleIdx="1" presStyleCnt="4"/>
      <dgm:spPr/>
    </dgm:pt>
    <dgm:pt modelId="{464BD6D6-2492-4FED-9D44-E2394030EA70}" type="pres">
      <dgm:prSet presAssocID="{67689254-CC1B-4928-8DF7-1474360C6D1E}" presName="vert2" presStyleCnt="0"/>
      <dgm:spPr/>
    </dgm:pt>
    <dgm:pt modelId="{E48FCE0D-456A-4C1A-A6FC-B50908E19B6E}" type="pres">
      <dgm:prSet presAssocID="{67689254-CC1B-4928-8DF7-1474360C6D1E}" presName="thinLine2b" presStyleLbl="callout" presStyleIdx="0" presStyleCnt="3"/>
      <dgm:spPr/>
    </dgm:pt>
    <dgm:pt modelId="{5BA3A6BD-12E6-4C33-B444-9D0982D0D0D5}" type="pres">
      <dgm:prSet presAssocID="{67689254-CC1B-4928-8DF7-1474360C6D1E}" presName="vertSpace2b" presStyleCnt="0"/>
      <dgm:spPr/>
    </dgm:pt>
    <dgm:pt modelId="{2E13AF77-DE2A-45A5-B086-D9970E10FC28}" type="pres">
      <dgm:prSet presAssocID="{4056F4F3-83A2-4B8C-AA9D-E9A895128CFB}" presName="horz2" presStyleCnt="0"/>
      <dgm:spPr/>
    </dgm:pt>
    <dgm:pt modelId="{4C69FA22-F485-414A-A221-00DC48D6EB4C}" type="pres">
      <dgm:prSet presAssocID="{4056F4F3-83A2-4B8C-AA9D-E9A895128CFB}" presName="horzSpace2" presStyleCnt="0"/>
      <dgm:spPr/>
    </dgm:pt>
    <dgm:pt modelId="{8F9F59ED-7C05-40D4-9010-D1EFD386B23B}" type="pres">
      <dgm:prSet presAssocID="{4056F4F3-83A2-4B8C-AA9D-E9A895128CFB}" presName="tx2" presStyleLbl="revTx" presStyleIdx="2" presStyleCnt="4"/>
      <dgm:spPr/>
    </dgm:pt>
    <dgm:pt modelId="{35C8FBFC-429D-4FB5-8B83-217E66679D39}" type="pres">
      <dgm:prSet presAssocID="{4056F4F3-83A2-4B8C-AA9D-E9A895128CFB}" presName="vert2" presStyleCnt="0"/>
      <dgm:spPr/>
    </dgm:pt>
    <dgm:pt modelId="{935F717C-A763-44F3-B26E-55C9428B3005}" type="pres">
      <dgm:prSet presAssocID="{4056F4F3-83A2-4B8C-AA9D-E9A895128CFB}" presName="thinLine2b" presStyleLbl="callout" presStyleIdx="1" presStyleCnt="3"/>
      <dgm:spPr/>
    </dgm:pt>
    <dgm:pt modelId="{1F938953-793F-4B44-8132-EA64EE564080}" type="pres">
      <dgm:prSet presAssocID="{4056F4F3-83A2-4B8C-AA9D-E9A895128CFB}" presName="vertSpace2b" presStyleCnt="0"/>
      <dgm:spPr/>
    </dgm:pt>
    <dgm:pt modelId="{986DAF8E-AF77-4AFD-9D21-A4E9ABE78172}" type="pres">
      <dgm:prSet presAssocID="{387FCF00-1E33-44E9-BC7A-2311FAD9B075}" presName="horz2" presStyleCnt="0"/>
      <dgm:spPr/>
    </dgm:pt>
    <dgm:pt modelId="{505F1DBD-7FC1-4A77-AA6E-E44E084C465A}" type="pres">
      <dgm:prSet presAssocID="{387FCF00-1E33-44E9-BC7A-2311FAD9B075}" presName="horzSpace2" presStyleCnt="0"/>
      <dgm:spPr/>
    </dgm:pt>
    <dgm:pt modelId="{C6C28E97-3792-403C-B6F7-5B3B0A28C264}" type="pres">
      <dgm:prSet presAssocID="{387FCF00-1E33-44E9-BC7A-2311FAD9B075}" presName="tx2" presStyleLbl="revTx" presStyleIdx="3" presStyleCnt="4"/>
      <dgm:spPr/>
    </dgm:pt>
    <dgm:pt modelId="{6FAA8C22-7FEE-4A91-8C21-911EED052D2D}" type="pres">
      <dgm:prSet presAssocID="{387FCF00-1E33-44E9-BC7A-2311FAD9B075}" presName="vert2" presStyleCnt="0"/>
      <dgm:spPr/>
    </dgm:pt>
    <dgm:pt modelId="{51654618-837C-4A3A-B8B8-EF610E524FAC}" type="pres">
      <dgm:prSet presAssocID="{387FCF00-1E33-44E9-BC7A-2311FAD9B075}" presName="thinLine2b" presStyleLbl="callout" presStyleIdx="2" presStyleCnt="3"/>
      <dgm:spPr/>
    </dgm:pt>
    <dgm:pt modelId="{A6D7D806-6DA9-4B46-A77B-9C8F01CD67DF}" type="pres">
      <dgm:prSet presAssocID="{387FCF00-1E33-44E9-BC7A-2311FAD9B075}" presName="vertSpace2b" presStyleCnt="0"/>
      <dgm:spPr/>
    </dgm:pt>
  </dgm:ptLst>
  <dgm:cxnLst>
    <dgm:cxn modelId="{925E380C-BD56-4BF9-98EC-F8ED0CA509FA}" srcId="{28B1D60B-57E1-4987-B170-0B793C50BDAB}" destId="{7F94145B-84B3-4213-8565-CAE8FDDD1160}" srcOrd="0" destOrd="0" parTransId="{8D2418E9-3E70-4045-B13B-7308D272563E}" sibTransId="{482CB1D7-7BAA-401B-8B71-692F547EF247}"/>
    <dgm:cxn modelId="{AE9A550D-FD01-46DE-9AE6-23E658E72BFC}" type="presOf" srcId="{4056F4F3-83A2-4B8C-AA9D-E9A895128CFB}" destId="{8F9F59ED-7C05-40D4-9010-D1EFD386B23B}" srcOrd="0" destOrd="0" presId="urn:microsoft.com/office/officeart/2008/layout/LinedList"/>
    <dgm:cxn modelId="{EDE5D042-5588-4510-B9B7-7B33B6C60D71}" type="presOf" srcId="{67689254-CC1B-4928-8DF7-1474360C6D1E}" destId="{D65431CA-CBE1-4635-B4E9-8ADDB66494A9}" srcOrd="0" destOrd="0" presId="urn:microsoft.com/office/officeart/2008/layout/LinedList"/>
    <dgm:cxn modelId="{C98C8D43-E07F-4F36-885D-91B938A47E33}" srcId="{7F94145B-84B3-4213-8565-CAE8FDDD1160}" destId="{67689254-CC1B-4928-8DF7-1474360C6D1E}" srcOrd="0" destOrd="0" parTransId="{2891B65A-D412-4991-894B-A385E0DBB0DD}" sibTransId="{022EF0F5-A1BA-4887-9C42-89074276D6B0}"/>
    <dgm:cxn modelId="{70B0DD4B-A057-4D26-AD77-ECC0BEFA4A8D}" type="presOf" srcId="{7F94145B-84B3-4213-8565-CAE8FDDD1160}" destId="{B0E48B56-33B0-4376-8CC1-17019BBCD90D}" srcOrd="0" destOrd="0" presId="urn:microsoft.com/office/officeart/2008/layout/LinedList"/>
    <dgm:cxn modelId="{5169EC6C-A3EA-43C7-910F-89A5DE580495}" srcId="{7F94145B-84B3-4213-8565-CAE8FDDD1160}" destId="{387FCF00-1E33-44E9-BC7A-2311FAD9B075}" srcOrd="2" destOrd="0" parTransId="{F4698443-BFD8-47A4-8F72-0674D191F45C}" sibTransId="{4C0CBA8F-008A-40D1-9C7B-75B43F31A248}"/>
    <dgm:cxn modelId="{178A1855-8FB8-458E-9071-53A635E75C23}" srcId="{7F94145B-84B3-4213-8565-CAE8FDDD1160}" destId="{4056F4F3-83A2-4B8C-AA9D-E9A895128CFB}" srcOrd="1" destOrd="0" parTransId="{30DC6399-0E97-4DE0-A8D3-4CCB75B4F13D}" sibTransId="{224A8BA0-D1E0-49E0-B827-34676D5E58A8}"/>
    <dgm:cxn modelId="{8E19FEA5-E236-4AC7-9409-E3EE893AD440}" type="presOf" srcId="{28B1D60B-57E1-4987-B170-0B793C50BDAB}" destId="{15B19B1F-1532-4D26-B60C-0881E3C08F45}" srcOrd="0" destOrd="0" presId="urn:microsoft.com/office/officeart/2008/layout/LinedList"/>
    <dgm:cxn modelId="{18DAC4B1-05F1-437C-831A-0EDC68056BC7}" type="presOf" srcId="{387FCF00-1E33-44E9-BC7A-2311FAD9B075}" destId="{C6C28E97-3792-403C-B6F7-5B3B0A28C264}" srcOrd="0" destOrd="0" presId="urn:microsoft.com/office/officeart/2008/layout/LinedList"/>
    <dgm:cxn modelId="{5944D64E-F6B3-489F-9D88-5F3822A249B1}" type="presParOf" srcId="{15B19B1F-1532-4D26-B60C-0881E3C08F45}" destId="{2DEDE947-0CD0-4F8F-823E-F17FBB6387DD}" srcOrd="0" destOrd="0" presId="urn:microsoft.com/office/officeart/2008/layout/LinedList"/>
    <dgm:cxn modelId="{0988AD88-0BF3-4331-968B-016F045EE1C3}" type="presParOf" srcId="{15B19B1F-1532-4D26-B60C-0881E3C08F45}" destId="{5C6270F1-871E-46C8-B459-62D1C6BE9FC0}" srcOrd="1" destOrd="0" presId="urn:microsoft.com/office/officeart/2008/layout/LinedList"/>
    <dgm:cxn modelId="{8CEF5969-163D-4164-88D8-6F921E97FCA8}" type="presParOf" srcId="{5C6270F1-871E-46C8-B459-62D1C6BE9FC0}" destId="{B0E48B56-33B0-4376-8CC1-17019BBCD90D}" srcOrd="0" destOrd="0" presId="urn:microsoft.com/office/officeart/2008/layout/LinedList"/>
    <dgm:cxn modelId="{616ED3A8-0E34-49C1-B418-6BBA1A35885C}" type="presParOf" srcId="{5C6270F1-871E-46C8-B459-62D1C6BE9FC0}" destId="{0BD809E7-6915-4F08-B810-2CC4931C0E20}" srcOrd="1" destOrd="0" presId="urn:microsoft.com/office/officeart/2008/layout/LinedList"/>
    <dgm:cxn modelId="{1CB3BD6D-AF17-4B50-8F73-82BC71B510F3}" type="presParOf" srcId="{0BD809E7-6915-4F08-B810-2CC4931C0E20}" destId="{876FBB54-E49E-4042-A078-D6F2555CBA16}" srcOrd="0" destOrd="0" presId="urn:microsoft.com/office/officeart/2008/layout/LinedList"/>
    <dgm:cxn modelId="{8259C8D8-1A03-41FD-B7A3-A35939A8EA49}" type="presParOf" srcId="{0BD809E7-6915-4F08-B810-2CC4931C0E20}" destId="{527D804A-0DA0-445B-8E8C-CA4B6358672D}" srcOrd="1" destOrd="0" presId="urn:microsoft.com/office/officeart/2008/layout/LinedList"/>
    <dgm:cxn modelId="{AEC8CF1C-C6EB-4BF6-8957-6D86BEA9EB01}" type="presParOf" srcId="{527D804A-0DA0-445B-8E8C-CA4B6358672D}" destId="{8564D2FC-56B6-4C90-A46D-8BAC32DCB631}" srcOrd="0" destOrd="0" presId="urn:microsoft.com/office/officeart/2008/layout/LinedList"/>
    <dgm:cxn modelId="{CEB3F29C-5DB9-4A49-9C4B-86E505080C2A}" type="presParOf" srcId="{527D804A-0DA0-445B-8E8C-CA4B6358672D}" destId="{D65431CA-CBE1-4635-B4E9-8ADDB66494A9}" srcOrd="1" destOrd="0" presId="urn:microsoft.com/office/officeart/2008/layout/LinedList"/>
    <dgm:cxn modelId="{DB0BBBAF-DB58-45E2-A076-48F79577CE45}" type="presParOf" srcId="{527D804A-0DA0-445B-8E8C-CA4B6358672D}" destId="{464BD6D6-2492-4FED-9D44-E2394030EA70}" srcOrd="2" destOrd="0" presId="urn:microsoft.com/office/officeart/2008/layout/LinedList"/>
    <dgm:cxn modelId="{6C7922F6-2C4E-400F-9FF0-89A1A927D791}" type="presParOf" srcId="{0BD809E7-6915-4F08-B810-2CC4931C0E20}" destId="{E48FCE0D-456A-4C1A-A6FC-B50908E19B6E}" srcOrd="2" destOrd="0" presId="urn:microsoft.com/office/officeart/2008/layout/LinedList"/>
    <dgm:cxn modelId="{81FB7F89-7841-4F6A-8BF3-7759BF7E2AD5}" type="presParOf" srcId="{0BD809E7-6915-4F08-B810-2CC4931C0E20}" destId="{5BA3A6BD-12E6-4C33-B444-9D0982D0D0D5}" srcOrd="3" destOrd="0" presId="urn:microsoft.com/office/officeart/2008/layout/LinedList"/>
    <dgm:cxn modelId="{0E8508EC-536C-4683-8F87-2EC3544DB944}" type="presParOf" srcId="{0BD809E7-6915-4F08-B810-2CC4931C0E20}" destId="{2E13AF77-DE2A-45A5-B086-D9970E10FC28}" srcOrd="4" destOrd="0" presId="urn:microsoft.com/office/officeart/2008/layout/LinedList"/>
    <dgm:cxn modelId="{4FBC3EB1-6C5D-48DF-9511-F4EC30AEEBC0}" type="presParOf" srcId="{2E13AF77-DE2A-45A5-B086-D9970E10FC28}" destId="{4C69FA22-F485-414A-A221-00DC48D6EB4C}" srcOrd="0" destOrd="0" presId="urn:microsoft.com/office/officeart/2008/layout/LinedList"/>
    <dgm:cxn modelId="{0B49442A-2CC7-4BB6-9D54-721340A78F47}" type="presParOf" srcId="{2E13AF77-DE2A-45A5-B086-D9970E10FC28}" destId="{8F9F59ED-7C05-40D4-9010-D1EFD386B23B}" srcOrd="1" destOrd="0" presId="urn:microsoft.com/office/officeart/2008/layout/LinedList"/>
    <dgm:cxn modelId="{18DB8810-FA58-41E4-9C63-3EC8E5B55A45}" type="presParOf" srcId="{2E13AF77-DE2A-45A5-B086-D9970E10FC28}" destId="{35C8FBFC-429D-4FB5-8B83-217E66679D39}" srcOrd="2" destOrd="0" presId="urn:microsoft.com/office/officeart/2008/layout/LinedList"/>
    <dgm:cxn modelId="{FF96E3E1-6109-48B9-A1A2-CE0B4889F50E}" type="presParOf" srcId="{0BD809E7-6915-4F08-B810-2CC4931C0E20}" destId="{935F717C-A763-44F3-B26E-55C9428B3005}" srcOrd="5" destOrd="0" presId="urn:microsoft.com/office/officeart/2008/layout/LinedList"/>
    <dgm:cxn modelId="{54BB9878-01CD-43A7-8A48-0A1DCF3234EA}" type="presParOf" srcId="{0BD809E7-6915-4F08-B810-2CC4931C0E20}" destId="{1F938953-793F-4B44-8132-EA64EE564080}" srcOrd="6" destOrd="0" presId="urn:microsoft.com/office/officeart/2008/layout/LinedList"/>
    <dgm:cxn modelId="{302E6517-6B5F-4A6C-AE98-37EA050EAA15}" type="presParOf" srcId="{0BD809E7-6915-4F08-B810-2CC4931C0E20}" destId="{986DAF8E-AF77-4AFD-9D21-A4E9ABE78172}" srcOrd="7" destOrd="0" presId="urn:microsoft.com/office/officeart/2008/layout/LinedList"/>
    <dgm:cxn modelId="{FC0FF566-4FC5-45F8-A4C0-C3B649343648}" type="presParOf" srcId="{986DAF8E-AF77-4AFD-9D21-A4E9ABE78172}" destId="{505F1DBD-7FC1-4A77-AA6E-E44E084C465A}" srcOrd="0" destOrd="0" presId="urn:microsoft.com/office/officeart/2008/layout/LinedList"/>
    <dgm:cxn modelId="{066D4276-3FA0-417B-86D4-815E43C2DC05}" type="presParOf" srcId="{986DAF8E-AF77-4AFD-9D21-A4E9ABE78172}" destId="{C6C28E97-3792-403C-B6F7-5B3B0A28C264}" srcOrd="1" destOrd="0" presId="urn:microsoft.com/office/officeart/2008/layout/LinedList"/>
    <dgm:cxn modelId="{78927FF9-7299-4067-9443-7E324025F0BA}" type="presParOf" srcId="{986DAF8E-AF77-4AFD-9D21-A4E9ABE78172}" destId="{6FAA8C22-7FEE-4A91-8C21-911EED052D2D}" srcOrd="2" destOrd="0" presId="urn:microsoft.com/office/officeart/2008/layout/LinedList"/>
    <dgm:cxn modelId="{F9FD0FDC-8519-4B11-B10C-7273B3EE928A}" type="presParOf" srcId="{0BD809E7-6915-4F08-B810-2CC4931C0E20}" destId="{51654618-837C-4A3A-B8B8-EF610E524FAC}" srcOrd="8" destOrd="0" presId="urn:microsoft.com/office/officeart/2008/layout/LinedList"/>
    <dgm:cxn modelId="{64D619FA-74F7-4DCF-9587-51878C78CF04}" type="presParOf" srcId="{0BD809E7-6915-4F08-B810-2CC4931C0E20}" destId="{A6D7D806-6DA9-4B46-A77B-9C8F01CD67D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DE947-0CD0-4F8F-823E-F17FBB6387DD}">
      <dsp:nvSpPr>
        <dsp:cNvPr id="0" name=""/>
        <dsp:cNvSpPr/>
      </dsp:nvSpPr>
      <dsp:spPr>
        <a:xfrm>
          <a:off x="0" y="0"/>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48B56-33B0-4376-8CC1-17019BBCD90D}">
      <dsp:nvSpPr>
        <dsp:cNvPr id="0" name=""/>
        <dsp:cNvSpPr/>
      </dsp:nvSpPr>
      <dsp:spPr>
        <a:xfrm>
          <a:off x="0" y="0"/>
          <a:ext cx="1400755" cy="584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Course participants should be able to:</a:t>
          </a:r>
          <a:endParaRPr lang="en-US" sz="1800" kern="1200"/>
        </a:p>
      </dsp:txBody>
      <dsp:txXfrm>
        <a:off x="0" y="0"/>
        <a:ext cx="1400755" cy="5843605"/>
      </dsp:txXfrm>
    </dsp:sp>
    <dsp:sp modelId="{D65431CA-CBE1-4635-B4E9-8ADDB66494A9}">
      <dsp:nvSpPr>
        <dsp:cNvPr id="0" name=""/>
        <dsp:cNvSpPr/>
      </dsp:nvSpPr>
      <dsp:spPr>
        <a:xfrm>
          <a:off x="1505812" y="91306"/>
          <a:ext cx="5497964" cy="1826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Understand OSHA’s mission as it relates to dental practices</a:t>
          </a:r>
          <a:endParaRPr lang="en-US" sz="2800" kern="1200"/>
        </a:p>
      </dsp:txBody>
      <dsp:txXfrm>
        <a:off x="1505812" y="91306"/>
        <a:ext cx="5497964" cy="1826126"/>
      </dsp:txXfrm>
    </dsp:sp>
    <dsp:sp modelId="{E48FCE0D-456A-4C1A-A6FC-B50908E19B6E}">
      <dsp:nvSpPr>
        <dsp:cNvPr id="0" name=""/>
        <dsp:cNvSpPr/>
      </dsp:nvSpPr>
      <dsp:spPr>
        <a:xfrm>
          <a:off x="1400755" y="1917432"/>
          <a:ext cx="56030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F59ED-7C05-40D4-9010-D1EFD386B23B}">
      <dsp:nvSpPr>
        <dsp:cNvPr id="0" name=""/>
        <dsp:cNvSpPr/>
      </dsp:nvSpPr>
      <dsp:spPr>
        <a:xfrm>
          <a:off x="1505812" y="2008739"/>
          <a:ext cx="5497964" cy="1826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Identify responsibilities of both employer and employee under OSHA regulations</a:t>
          </a:r>
          <a:endParaRPr lang="en-US" sz="2800" kern="1200"/>
        </a:p>
      </dsp:txBody>
      <dsp:txXfrm>
        <a:off x="1505812" y="2008739"/>
        <a:ext cx="5497964" cy="1826126"/>
      </dsp:txXfrm>
    </dsp:sp>
    <dsp:sp modelId="{935F717C-A763-44F3-B26E-55C9428B3005}">
      <dsp:nvSpPr>
        <dsp:cNvPr id="0" name=""/>
        <dsp:cNvSpPr/>
      </dsp:nvSpPr>
      <dsp:spPr>
        <a:xfrm>
          <a:off x="1400755" y="3834865"/>
          <a:ext cx="56030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C28E97-3792-403C-B6F7-5B3B0A28C264}">
      <dsp:nvSpPr>
        <dsp:cNvPr id="0" name=""/>
        <dsp:cNvSpPr/>
      </dsp:nvSpPr>
      <dsp:spPr>
        <a:xfrm>
          <a:off x="1505812" y="3926172"/>
          <a:ext cx="5497964" cy="1826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Recognize the types of issues covered by the General Safety Standard and how to get more information about them</a:t>
          </a:r>
          <a:endParaRPr lang="en-US" sz="2800" kern="1200"/>
        </a:p>
      </dsp:txBody>
      <dsp:txXfrm>
        <a:off x="1505812" y="3926172"/>
        <a:ext cx="5497964" cy="1826126"/>
      </dsp:txXfrm>
    </dsp:sp>
    <dsp:sp modelId="{51654618-837C-4A3A-B8B8-EF610E524FAC}">
      <dsp:nvSpPr>
        <dsp:cNvPr id="0" name=""/>
        <dsp:cNvSpPr/>
      </dsp:nvSpPr>
      <dsp:spPr>
        <a:xfrm>
          <a:off x="1400755" y="5752298"/>
          <a:ext cx="56030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3/23/2023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3/23/2023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7286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3/23/2023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0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3/23/2023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3/23/2023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3/23/2023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3/23/2023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3/23/2023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3535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3/23/2023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9721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3/23/2023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2679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3/23/2023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5698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3/23/2023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sha.gov/law-regs.html"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CDC57656-A01F-4B32-B5C4-D171EDC97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51485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CDEA49F7-1946-40FE-ACF9-81D0AC97C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9" y="-7281"/>
            <a:ext cx="12191999" cy="352213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DF4CD-40DE-4A33-8989-66DF593BB066}"/>
              </a:ext>
            </a:extLst>
          </p:cNvPr>
          <p:cNvSpPr>
            <a:spLocks noGrp="1"/>
          </p:cNvSpPr>
          <p:nvPr>
            <p:ph type="ctrTitle"/>
          </p:nvPr>
        </p:nvSpPr>
        <p:spPr>
          <a:xfrm>
            <a:off x="838200" y="744909"/>
            <a:ext cx="5562600" cy="2379291"/>
          </a:xfrm>
        </p:spPr>
        <p:txBody>
          <a:bodyPr anchor="b">
            <a:normAutofit/>
          </a:bodyPr>
          <a:lstStyle/>
          <a:p>
            <a:pPr algn="l"/>
            <a:r>
              <a:rPr lang="en-US" b="0" i="0" dirty="0">
                <a:effectLst/>
                <a:latin typeface="Lato"/>
              </a:rPr>
              <a:t>2023 OSHA &amp; CDC Compliance Update for Dental Teams</a:t>
            </a:r>
            <a:endParaRPr lang="en-US" dirty="0"/>
          </a:p>
        </p:txBody>
      </p:sp>
      <p:sp>
        <p:nvSpPr>
          <p:cNvPr id="3" name="Subtitle 2">
            <a:extLst>
              <a:ext uri="{FF2B5EF4-FFF2-40B4-BE49-F238E27FC236}">
                <a16:creationId xmlns:a16="http://schemas.microsoft.com/office/drawing/2014/main" id="{B9326DC2-5AC1-44A7-BC6F-8A55E78DA880}"/>
              </a:ext>
            </a:extLst>
          </p:cNvPr>
          <p:cNvSpPr>
            <a:spLocks noGrp="1"/>
          </p:cNvSpPr>
          <p:nvPr>
            <p:ph type="subTitle" idx="1"/>
          </p:nvPr>
        </p:nvSpPr>
        <p:spPr>
          <a:xfrm>
            <a:off x="838200" y="3869109"/>
            <a:ext cx="5562599" cy="2350716"/>
          </a:xfrm>
        </p:spPr>
        <p:txBody>
          <a:bodyPr anchor="t">
            <a:normAutofit/>
          </a:bodyPr>
          <a:lstStyle/>
          <a:p>
            <a:pPr algn="l"/>
            <a:r>
              <a:rPr lang="en-US" dirty="0">
                <a:solidFill>
                  <a:schemeClr val="tx2">
                    <a:alpha val="80000"/>
                  </a:schemeClr>
                </a:solidFill>
              </a:rPr>
              <a:t>Thursday, March 9</a:t>
            </a:r>
            <a:r>
              <a:rPr lang="en-US" baseline="30000" dirty="0">
                <a:solidFill>
                  <a:schemeClr val="tx2">
                    <a:alpha val="80000"/>
                  </a:schemeClr>
                </a:solidFill>
              </a:rPr>
              <a:t>th</a:t>
            </a:r>
            <a:r>
              <a:rPr lang="en-US" dirty="0">
                <a:solidFill>
                  <a:schemeClr val="tx2">
                    <a:alpha val="80000"/>
                  </a:schemeClr>
                </a:solidFill>
              </a:rPr>
              <a:t>, 2023 6pm – 8pm  2CEUs</a:t>
            </a:r>
          </a:p>
          <a:p>
            <a:pPr algn="l"/>
            <a:endParaRPr lang="en-US" dirty="0">
              <a:solidFill>
                <a:schemeClr val="tx2">
                  <a:alpha val="80000"/>
                </a:schemeClr>
              </a:solidFill>
            </a:endParaRPr>
          </a:p>
          <a:p>
            <a:pPr algn="l"/>
            <a:r>
              <a:rPr lang="en-US" dirty="0">
                <a:solidFill>
                  <a:schemeClr val="tx2">
                    <a:alpha val="80000"/>
                  </a:schemeClr>
                </a:solidFill>
              </a:rPr>
              <a:t>Presented by Northlake Dental Association</a:t>
            </a:r>
          </a:p>
          <a:p>
            <a:pPr algn="l"/>
            <a:r>
              <a:rPr lang="en-US" dirty="0">
                <a:solidFill>
                  <a:schemeClr val="tx2">
                    <a:alpha val="80000"/>
                  </a:schemeClr>
                </a:solidFill>
              </a:rPr>
              <a:t>Facilitated by Kathleen Brown</a:t>
            </a:r>
          </a:p>
        </p:txBody>
      </p:sp>
      <p:pic>
        <p:nvPicPr>
          <p:cNvPr id="5" name="Picture 4" descr="Logo&#10;&#10;Description automatically generated">
            <a:extLst>
              <a:ext uri="{FF2B5EF4-FFF2-40B4-BE49-F238E27FC236}">
                <a16:creationId xmlns:a16="http://schemas.microsoft.com/office/drawing/2014/main" id="{451ED56E-CD6B-4651-8BAB-50A1925A2C3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629400" y="1020923"/>
            <a:ext cx="4817466" cy="4817466"/>
          </a:xfrm>
          <a:prstGeom prst="rect">
            <a:avLst/>
          </a:prstGeom>
        </p:spPr>
      </p:pic>
    </p:spTree>
    <p:extLst>
      <p:ext uri="{BB962C8B-B14F-4D97-AF65-F5344CB8AC3E}">
        <p14:creationId xmlns:p14="http://schemas.microsoft.com/office/powerpoint/2010/main" val="106441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153B-6290-4B89-A271-BA1760814031}"/>
              </a:ext>
            </a:extLst>
          </p:cNvPr>
          <p:cNvSpPr>
            <a:spLocks noGrp="1"/>
          </p:cNvSpPr>
          <p:nvPr>
            <p:ph type="title"/>
          </p:nvPr>
        </p:nvSpPr>
        <p:spPr/>
        <p:txBody>
          <a:bodyPr/>
          <a:lstStyle/>
          <a:p>
            <a:r>
              <a:rPr lang="en-US" dirty="0"/>
              <a:t>General Safety Standards</a:t>
            </a:r>
          </a:p>
        </p:txBody>
      </p:sp>
      <p:sp>
        <p:nvSpPr>
          <p:cNvPr id="3" name="Content Placeholder 2">
            <a:extLst>
              <a:ext uri="{FF2B5EF4-FFF2-40B4-BE49-F238E27FC236}">
                <a16:creationId xmlns:a16="http://schemas.microsoft.com/office/drawing/2014/main" id="{CAE951B1-C11A-4FD2-B67D-0B6B4758ACC2}"/>
              </a:ext>
            </a:extLst>
          </p:cNvPr>
          <p:cNvSpPr>
            <a:spLocks noGrp="1"/>
          </p:cNvSpPr>
          <p:nvPr>
            <p:ph idx="1"/>
          </p:nvPr>
        </p:nvSpPr>
        <p:spPr/>
        <p:txBody>
          <a:bodyPr/>
          <a:lstStyle/>
          <a:p>
            <a:r>
              <a:rPr lang="en-US" dirty="0"/>
              <a:t>Apply to any workplace where one or more employees may be exposed to hazards covered by a particular standard</a:t>
            </a:r>
          </a:p>
          <a:p>
            <a:r>
              <a:rPr lang="en-US" dirty="0"/>
              <a:t>Compliance is mainly a matter of common sense</a:t>
            </a:r>
          </a:p>
          <a:p>
            <a:r>
              <a:rPr lang="en-US" dirty="0"/>
              <a:t>Include electrical hazards, dealing with compressed gasses, walking surfaces, exits, and 200+ other standards and rules</a:t>
            </a:r>
          </a:p>
          <a:p>
            <a:r>
              <a:rPr lang="en-US" dirty="0"/>
              <a:t>Can be reviewed online at </a:t>
            </a:r>
            <a:r>
              <a:rPr lang="en-US" dirty="0">
                <a:hlinkClick r:id="rId2"/>
              </a:rPr>
              <a:t>www.OSHA.gov/law-regs.html</a:t>
            </a:r>
            <a:endParaRPr lang="en-US" dirty="0"/>
          </a:p>
          <a:p>
            <a:endParaRPr lang="en-US" dirty="0"/>
          </a:p>
        </p:txBody>
      </p:sp>
    </p:spTree>
    <p:extLst>
      <p:ext uri="{BB962C8B-B14F-4D97-AF65-F5344CB8AC3E}">
        <p14:creationId xmlns:p14="http://schemas.microsoft.com/office/powerpoint/2010/main" val="26956800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Training &amp; Recordkeeping</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b="1" dirty="0"/>
              <a:t>Every dental office should discuss: </a:t>
            </a:r>
          </a:p>
          <a:p>
            <a:r>
              <a:rPr lang="en-US" dirty="0"/>
              <a:t>Knowing how to read monitoring devices if your office uses them </a:t>
            </a:r>
          </a:p>
          <a:p>
            <a:r>
              <a:rPr lang="en-US" dirty="0"/>
              <a:t>How to read </a:t>
            </a:r>
          </a:p>
          <a:p>
            <a:pPr lvl="1"/>
            <a:r>
              <a:rPr lang="en-US" dirty="0"/>
              <a:t>hazard communication </a:t>
            </a:r>
          </a:p>
          <a:p>
            <a:pPr lvl="1"/>
            <a:r>
              <a:rPr lang="en-US" dirty="0"/>
              <a:t>standard pictograms labels on hazard chemicals </a:t>
            </a:r>
          </a:p>
          <a:p>
            <a:pPr lvl="1"/>
            <a:r>
              <a:rPr lang="en-US" dirty="0"/>
              <a:t>safety data sheets</a:t>
            </a:r>
          </a:p>
        </p:txBody>
      </p:sp>
    </p:spTree>
    <p:extLst>
      <p:ext uri="{BB962C8B-B14F-4D97-AF65-F5344CB8AC3E}">
        <p14:creationId xmlns:p14="http://schemas.microsoft.com/office/powerpoint/2010/main" val="26344563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a:bodyPr>
          <a:lstStyle/>
          <a:p>
            <a:r>
              <a:rPr lang="en-US" dirty="0"/>
              <a:t>Part 4: If OSHA Calls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While not common occurrence for dental offices, it’s important for your team to understand the office protocol in the event of an OSHA complaint.</a:t>
            </a:r>
          </a:p>
        </p:txBody>
      </p:sp>
    </p:spTree>
    <p:extLst>
      <p:ext uri="{BB962C8B-B14F-4D97-AF65-F5344CB8AC3E}">
        <p14:creationId xmlns:p14="http://schemas.microsoft.com/office/powerpoint/2010/main" val="1165700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If OSHA Calls</a:t>
            </a:r>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r>
              <a:rPr lang="en-US" dirty="0"/>
              <a:t>Only the dentist or designated compliance manager should answer telephone inquiries from OSHA.</a:t>
            </a:r>
          </a:p>
          <a:p>
            <a:r>
              <a:rPr lang="en-US" dirty="0"/>
              <a:t>If the dentist or designated compliance manager are not available take a message so that the appropriate individual can return the call.</a:t>
            </a:r>
          </a:p>
          <a:p>
            <a:r>
              <a:rPr lang="en-US" dirty="0"/>
              <a:t>You can request that the complaint be sent to the office by fax or mail</a:t>
            </a:r>
          </a:p>
        </p:txBody>
      </p:sp>
    </p:spTree>
    <p:extLst>
      <p:ext uri="{BB962C8B-B14F-4D97-AF65-F5344CB8AC3E}">
        <p14:creationId xmlns:p14="http://schemas.microsoft.com/office/powerpoint/2010/main" val="2454343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If OSHA Calls </a:t>
            </a:r>
            <a:r>
              <a:rPr lang="en-US" i="1" dirty="0"/>
              <a:t>continued</a:t>
            </a:r>
            <a:endParaRPr lang="en-US" dirty="0"/>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pPr marL="0" indent="0">
              <a:buNone/>
            </a:pPr>
            <a:r>
              <a:rPr lang="en-US" dirty="0"/>
              <a:t>Dentists or compliance managers are not required to respond when they receive a complaint letter from OSHA. However, failure to respond will not end the investigation.  OSHA will simply conduct it by other means – an on-site inspection.</a:t>
            </a:r>
          </a:p>
        </p:txBody>
      </p:sp>
    </p:spTree>
    <p:extLst>
      <p:ext uri="{BB962C8B-B14F-4D97-AF65-F5344CB8AC3E}">
        <p14:creationId xmlns:p14="http://schemas.microsoft.com/office/powerpoint/2010/main" val="28067212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If OSHA Calls </a:t>
            </a:r>
            <a:r>
              <a:rPr lang="en-US" i="1" dirty="0"/>
              <a:t>continued</a:t>
            </a:r>
            <a:endParaRPr lang="en-US" dirty="0"/>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r>
              <a:rPr lang="en-US" dirty="0"/>
              <a:t>Before responding to a complaint, review the written copy of the complaint</a:t>
            </a:r>
          </a:p>
          <a:p>
            <a:r>
              <a:rPr lang="en-US" dirty="0"/>
              <a:t>Investigate relevant office conditions</a:t>
            </a:r>
          </a:p>
          <a:p>
            <a:r>
              <a:rPr lang="en-US" dirty="0"/>
              <a:t>Review applicable OSHA standards</a:t>
            </a:r>
          </a:p>
          <a:p>
            <a:r>
              <a:rPr lang="en-US" dirty="0"/>
              <a:t>Consult with an attorney, if desired</a:t>
            </a:r>
          </a:p>
        </p:txBody>
      </p:sp>
    </p:spTree>
    <p:extLst>
      <p:ext uri="{BB962C8B-B14F-4D97-AF65-F5344CB8AC3E}">
        <p14:creationId xmlns:p14="http://schemas.microsoft.com/office/powerpoint/2010/main" val="36839320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If OSHA Calls </a:t>
            </a:r>
            <a:r>
              <a:rPr lang="en-US" i="1" dirty="0"/>
              <a:t>continued</a:t>
            </a:r>
            <a:endParaRPr lang="en-US" dirty="0"/>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r>
              <a:rPr lang="en-US" dirty="0"/>
              <a:t>DO NOT IGNORE DEADLINES TO RESPOND</a:t>
            </a:r>
          </a:p>
          <a:p>
            <a:r>
              <a:rPr lang="en-US" dirty="0"/>
              <a:t>If you are not able to meet the deadline, call the inspector to request an extension</a:t>
            </a:r>
          </a:p>
          <a:p>
            <a:r>
              <a:rPr lang="en-US" dirty="0"/>
              <a:t>Ignoring a deadline may be interpreted as non-compliance and might trigger an on-site inspection</a:t>
            </a:r>
          </a:p>
        </p:txBody>
      </p:sp>
    </p:spTree>
    <p:extLst>
      <p:ext uri="{BB962C8B-B14F-4D97-AF65-F5344CB8AC3E}">
        <p14:creationId xmlns:p14="http://schemas.microsoft.com/office/powerpoint/2010/main" val="12607306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If OSHA Calls </a:t>
            </a:r>
            <a:r>
              <a:rPr lang="en-US" i="1" dirty="0"/>
              <a:t>continued</a:t>
            </a:r>
            <a:endParaRPr lang="en-US" dirty="0"/>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r>
              <a:rPr lang="en-US" dirty="0"/>
              <a:t>Be sure to provide a complete and accurate response to the complaint</a:t>
            </a:r>
          </a:p>
          <a:p>
            <a:r>
              <a:rPr lang="en-US" dirty="0"/>
              <a:t>Confine responses to the specific violations alleged in the complaint</a:t>
            </a:r>
          </a:p>
          <a:p>
            <a:r>
              <a:rPr lang="en-US" dirty="0"/>
              <a:t>Discuss each violation in turn, then stop</a:t>
            </a:r>
          </a:p>
          <a:p>
            <a:r>
              <a:rPr lang="en-US" dirty="0"/>
              <a:t>Discussing items not referred to in the complaint may broaden the scop of OSHA’s inquiry</a:t>
            </a:r>
          </a:p>
        </p:txBody>
      </p:sp>
    </p:spTree>
    <p:extLst>
      <p:ext uri="{BB962C8B-B14F-4D97-AF65-F5344CB8AC3E}">
        <p14:creationId xmlns:p14="http://schemas.microsoft.com/office/powerpoint/2010/main" val="21758808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If OSHA Calls </a:t>
            </a:r>
            <a:r>
              <a:rPr lang="en-US" i="1" dirty="0"/>
              <a:t>continued</a:t>
            </a:r>
            <a:endParaRPr lang="en-US" dirty="0"/>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r>
              <a:rPr lang="en-US" dirty="0"/>
              <a:t>Send OSHA documentary evidence that is relevant to the violations in the alleged complaint</a:t>
            </a:r>
          </a:p>
          <a:p>
            <a:r>
              <a:rPr lang="en-US" dirty="0"/>
              <a:t>Photographs can be tricky because it is difficult to exclude material unrelated to the complaint</a:t>
            </a:r>
          </a:p>
          <a:p>
            <a:endParaRPr lang="en-US" dirty="0"/>
          </a:p>
        </p:txBody>
      </p:sp>
    </p:spTree>
    <p:extLst>
      <p:ext uri="{BB962C8B-B14F-4D97-AF65-F5344CB8AC3E}">
        <p14:creationId xmlns:p14="http://schemas.microsoft.com/office/powerpoint/2010/main" val="24405146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If OSHA Calls </a:t>
            </a:r>
            <a:r>
              <a:rPr lang="en-US" i="1" dirty="0"/>
              <a:t>continued</a:t>
            </a:r>
            <a:endParaRPr lang="en-US" dirty="0"/>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pPr marL="0" indent="0">
              <a:buNone/>
            </a:pPr>
            <a:r>
              <a:rPr lang="en-US" dirty="0"/>
              <a:t>Dentists should always consult a qualified attorney with knowledge of the laws of their jurisdiction for answers to specific legal questions.</a:t>
            </a:r>
          </a:p>
        </p:txBody>
      </p:sp>
    </p:spTree>
    <p:extLst>
      <p:ext uri="{BB962C8B-B14F-4D97-AF65-F5344CB8AC3E}">
        <p14:creationId xmlns:p14="http://schemas.microsoft.com/office/powerpoint/2010/main" val="31719223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2917-FAA9-44CD-AB49-2AE14D33610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9077E4D-A745-4F0C-86A6-9234374B2DFD}"/>
              </a:ext>
            </a:extLst>
          </p:cNvPr>
          <p:cNvSpPr>
            <a:spLocks noGrp="1"/>
          </p:cNvSpPr>
          <p:nvPr>
            <p:ph idx="1"/>
          </p:nvPr>
        </p:nvSpPr>
        <p:spPr/>
        <p:txBody>
          <a:bodyPr/>
          <a:lstStyle/>
          <a:p>
            <a:pPr marL="0" indent="0">
              <a:buNone/>
            </a:pPr>
            <a:r>
              <a:rPr lang="en-US" dirty="0"/>
              <a:t>The information covered in this course is an overview.  Ongoing discussion in your workplace is essential to keep you and your team safe.  Remember to document all training and keep those records on file for 3 years.</a:t>
            </a:r>
          </a:p>
          <a:p>
            <a:pPr marL="0" indent="0">
              <a:buNone/>
            </a:pPr>
            <a:endParaRPr lang="en-US" dirty="0"/>
          </a:p>
          <a:p>
            <a:pPr marL="0" indent="0">
              <a:buNone/>
            </a:pPr>
            <a:r>
              <a:rPr lang="en-US" dirty="0"/>
              <a:t>Thank you for participating in this event!</a:t>
            </a:r>
          </a:p>
          <a:p>
            <a:pPr marL="0" indent="0">
              <a:buNone/>
            </a:pPr>
            <a:r>
              <a:rPr lang="en-US" dirty="0"/>
              <a:t>CE forms will be available on the NDA website within 30 days</a:t>
            </a:r>
          </a:p>
          <a:p>
            <a:pPr marL="0" indent="0">
              <a:buNone/>
            </a:pPr>
            <a:endParaRPr lang="en-US" dirty="0"/>
          </a:p>
        </p:txBody>
      </p:sp>
    </p:spTree>
    <p:extLst>
      <p:ext uri="{BB962C8B-B14F-4D97-AF65-F5344CB8AC3E}">
        <p14:creationId xmlns:p14="http://schemas.microsoft.com/office/powerpoint/2010/main" val="7500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CB4C-C7FB-4438-8097-D15E1474A961}"/>
              </a:ext>
            </a:extLst>
          </p:cNvPr>
          <p:cNvSpPr>
            <a:spLocks noGrp="1"/>
          </p:cNvSpPr>
          <p:nvPr>
            <p:ph type="title"/>
          </p:nvPr>
        </p:nvSpPr>
        <p:spPr/>
        <p:txBody>
          <a:bodyPr/>
          <a:lstStyle/>
          <a:p>
            <a:r>
              <a:rPr lang="en-US" dirty="0"/>
              <a:t>OSHA’s General Duty Clause</a:t>
            </a:r>
          </a:p>
        </p:txBody>
      </p:sp>
      <p:sp>
        <p:nvSpPr>
          <p:cNvPr id="3" name="Content Placeholder 2">
            <a:extLst>
              <a:ext uri="{FF2B5EF4-FFF2-40B4-BE49-F238E27FC236}">
                <a16:creationId xmlns:a16="http://schemas.microsoft.com/office/drawing/2014/main" id="{A65FA2E9-E9C5-4D00-9DCA-9186A22DEAD9}"/>
              </a:ext>
            </a:extLst>
          </p:cNvPr>
          <p:cNvSpPr>
            <a:spLocks noGrp="1"/>
          </p:cNvSpPr>
          <p:nvPr>
            <p:ph idx="1"/>
          </p:nvPr>
        </p:nvSpPr>
        <p:spPr/>
        <p:txBody>
          <a:bodyPr/>
          <a:lstStyle/>
          <a:p>
            <a:r>
              <a:rPr lang="en-US" dirty="0"/>
              <a:t>All employers have a “general duty” to keep the workplace free from recognized hazards</a:t>
            </a:r>
          </a:p>
          <a:p>
            <a:r>
              <a:rPr lang="en-US" dirty="0"/>
              <a:t>If an employee identifies a hazard, they are encouraged to report it to the dentist or office compliance manager</a:t>
            </a:r>
          </a:p>
        </p:txBody>
      </p:sp>
    </p:spTree>
    <p:extLst>
      <p:ext uri="{BB962C8B-B14F-4D97-AF65-F5344CB8AC3E}">
        <p14:creationId xmlns:p14="http://schemas.microsoft.com/office/powerpoint/2010/main" val="41600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CB4C-C7FB-4438-8097-D15E1474A961}"/>
              </a:ext>
            </a:extLst>
          </p:cNvPr>
          <p:cNvSpPr>
            <a:spLocks noGrp="1"/>
          </p:cNvSpPr>
          <p:nvPr>
            <p:ph type="title"/>
          </p:nvPr>
        </p:nvSpPr>
        <p:spPr/>
        <p:txBody>
          <a:bodyPr/>
          <a:lstStyle/>
          <a:p>
            <a:r>
              <a:rPr lang="en-US" dirty="0"/>
              <a:t>Part 1:  REVIEW</a:t>
            </a:r>
          </a:p>
        </p:txBody>
      </p:sp>
      <p:sp>
        <p:nvSpPr>
          <p:cNvPr id="3" name="Content Placeholder 2">
            <a:extLst>
              <a:ext uri="{FF2B5EF4-FFF2-40B4-BE49-F238E27FC236}">
                <a16:creationId xmlns:a16="http://schemas.microsoft.com/office/drawing/2014/main" id="{A65FA2E9-E9C5-4D00-9DCA-9186A22DEAD9}"/>
              </a:ext>
            </a:extLst>
          </p:cNvPr>
          <p:cNvSpPr>
            <a:spLocks noGrp="1"/>
          </p:cNvSpPr>
          <p:nvPr>
            <p:ph idx="1"/>
          </p:nvPr>
        </p:nvSpPr>
        <p:spPr/>
        <p:txBody>
          <a:bodyPr/>
          <a:lstStyle/>
          <a:p>
            <a:r>
              <a:rPr lang="en-US" dirty="0"/>
              <a:t>OSHA’s Mission</a:t>
            </a:r>
          </a:p>
          <a:p>
            <a:r>
              <a:rPr lang="en-US" dirty="0"/>
              <a:t>Employer and employee responsibilities under OSHA regulations</a:t>
            </a:r>
          </a:p>
          <a:p>
            <a:r>
              <a:rPr lang="en-US" dirty="0"/>
              <a:t>The types of issues covered by OSHA’s General Safety Standard and how to get more information</a:t>
            </a:r>
          </a:p>
        </p:txBody>
      </p:sp>
    </p:spTree>
    <p:extLst>
      <p:ext uri="{BB962C8B-B14F-4D97-AF65-F5344CB8AC3E}">
        <p14:creationId xmlns:p14="http://schemas.microsoft.com/office/powerpoint/2010/main" val="118907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5B73-4475-4E5B-9E22-D181827A131E}"/>
              </a:ext>
            </a:extLst>
          </p:cNvPr>
          <p:cNvSpPr>
            <a:spLocks noGrp="1"/>
          </p:cNvSpPr>
          <p:nvPr>
            <p:ph type="title"/>
          </p:nvPr>
        </p:nvSpPr>
        <p:spPr/>
        <p:txBody>
          <a:bodyPr>
            <a:normAutofit fontScale="90000"/>
          </a:bodyPr>
          <a:lstStyle/>
          <a:p>
            <a:r>
              <a:rPr lang="en-US" dirty="0"/>
              <a:t>Part 2: Bloodborne Pathogens Standard</a:t>
            </a:r>
          </a:p>
        </p:txBody>
      </p:sp>
      <p:sp>
        <p:nvSpPr>
          <p:cNvPr id="3" name="Content Placeholder 2">
            <a:extLst>
              <a:ext uri="{FF2B5EF4-FFF2-40B4-BE49-F238E27FC236}">
                <a16:creationId xmlns:a16="http://schemas.microsoft.com/office/drawing/2014/main" id="{4DF2E230-EDEE-478E-8F9C-AFD53661953F}"/>
              </a:ext>
            </a:extLst>
          </p:cNvPr>
          <p:cNvSpPr>
            <a:spLocks noGrp="1"/>
          </p:cNvSpPr>
          <p:nvPr>
            <p:ph idx="1"/>
          </p:nvPr>
        </p:nvSpPr>
        <p:spPr/>
        <p:txBody>
          <a:bodyPr/>
          <a:lstStyle/>
          <a:p>
            <a:pPr marL="0" indent="0">
              <a:buNone/>
            </a:pPr>
            <a:r>
              <a:rPr lang="en-US" dirty="0"/>
              <a:t>The Bloodborne Pathogens Standard applies to all employers with any employees who are exposed to blood or other potentially infectious materials in the dental office.</a:t>
            </a:r>
          </a:p>
        </p:txBody>
      </p:sp>
    </p:spTree>
    <p:extLst>
      <p:ext uri="{BB962C8B-B14F-4D97-AF65-F5344CB8AC3E}">
        <p14:creationId xmlns:p14="http://schemas.microsoft.com/office/powerpoint/2010/main" val="409959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5D12D0-7659-4180-A073-2D12BCFD537A}"/>
              </a:ext>
            </a:extLst>
          </p:cNvPr>
          <p:cNvSpPr>
            <a:spLocks noGrp="1"/>
          </p:cNvSpPr>
          <p:nvPr>
            <p:ph type="title"/>
          </p:nvPr>
        </p:nvSpPr>
        <p:spPr>
          <a:xfrm>
            <a:off x="838201" y="559813"/>
            <a:ext cx="4876800" cy="5577934"/>
          </a:xfrm>
        </p:spPr>
        <p:txBody>
          <a:bodyPr>
            <a:normAutofit/>
          </a:bodyPr>
          <a:lstStyle/>
          <a:p>
            <a:r>
              <a:rPr lang="en-US"/>
              <a:t>Learning Objectives</a:t>
            </a:r>
            <a:endParaRPr lang="en-US" dirty="0"/>
          </a:p>
        </p:txBody>
      </p:sp>
      <p:sp>
        <p:nvSpPr>
          <p:cNvPr id="3" name="Content Placeholder 2">
            <a:extLst>
              <a:ext uri="{FF2B5EF4-FFF2-40B4-BE49-F238E27FC236}">
                <a16:creationId xmlns:a16="http://schemas.microsoft.com/office/drawing/2014/main" id="{13625444-D3FF-4CD7-BEDF-154B46D603F4}"/>
              </a:ext>
            </a:extLst>
          </p:cNvPr>
          <p:cNvSpPr>
            <a:spLocks noGrp="1"/>
          </p:cNvSpPr>
          <p:nvPr>
            <p:ph idx="1"/>
          </p:nvPr>
        </p:nvSpPr>
        <p:spPr>
          <a:xfrm>
            <a:off x="6400800" y="559813"/>
            <a:ext cx="5647765" cy="5553275"/>
          </a:xfrm>
        </p:spPr>
        <p:txBody>
          <a:bodyPr>
            <a:noAutofit/>
          </a:bodyPr>
          <a:lstStyle/>
          <a:p>
            <a:pPr marL="0" indent="0">
              <a:buNone/>
            </a:pPr>
            <a:r>
              <a:rPr lang="en-US" sz="2400" dirty="0">
                <a:solidFill>
                  <a:schemeClr val="tx2"/>
                </a:solidFill>
              </a:rPr>
              <a:t>Course participants should be able to:</a:t>
            </a:r>
          </a:p>
          <a:p>
            <a:r>
              <a:rPr lang="en-US" sz="2400" dirty="0">
                <a:solidFill>
                  <a:schemeClr val="tx2"/>
                </a:solidFill>
              </a:rPr>
              <a:t>Know the location of the exposure control plan in their office &amp; how it affects their duties</a:t>
            </a:r>
          </a:p>
          <a:p>
            <a:r>
              <a:rPr lang="en-US" sz="2400" dirty="0">
                <a:solidFill>
                  <a:schemeClr val="tx2"/>
                </a:solidFill>
              </a:rPr>
              <a:t>Identify components of the infectious disease process and the role they play in disease transmission</a:t>
            </a:r>
          </a:p>
          <a:p>
            <a:r>
              <a:rPr lang="en-US" sz="2400" dirty="0">
                <a:solidFill>
                  <a:schemeClr val="tx2"/>
                </a:solidFill>
              </a:rPr>
              <a:t>Distinguish types of occupational exposure &amp; how to prevent them (standard precautions, PPE &amp; more)</a:t>
            </a:r>
          </a:p>
        </p:txBody>
      </p:sp>
    </p:spTree>
    <p:extLst>
      <p:ext uri="{BB962C8B-B14F-4D97-AF65-F5344CB8AC3E}">
        <p14:creationId xmlns:p14="http://schemas.microsoft.com/office/powerpoint/2010/main" val="294894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5D12D0-7659-4180-A073-2D12BCFD537A}"/>
              </a:ext>
            </a:extLst>
          </p:cNvPr>
          <p:cNvSpPr>
            <a:spLocks noGrp="1"/>
          </p:cNvSpPr>
          <p:nvPr>
            <p:ph type="title"/>
          </p:nvPr>
        </p:nvSpPr>
        <p:spPr>
          <a:xfrm>
            <a:off x="838201" y="559813"/>
            <a:ext cx="4876800" cy="5577934"/>
          </a:xfrm>
        </p:spPr>
        <p:txBody>
          <a:bodyPr>
            <a:normAutofit/>
          </a:bodyPr>
          <a:lstStyle/>
          <a:p>
            <a:r>
              <a:rPr lang="en-US" dirty="0"/>
              <a:t>Learning Objectives</a:t>
            </a:r>
            <a:br>
              <a:rPr lang="en-US" dirty="0"/>
            </a:br>
            <a:r>
              <a:rPr lang="en-US" dirty="0"/>
              <a:t>(continued)</a:t>
            </a:r>
          </a:p>
        </p:txBody>
      </p:sp>
      <p:sp>
        <p:nvSpPr>
          <p:cNvPr id="3" name="Content Placeholder 2">
            <a:extLst>
              <a:ext uri="{FF2B5EF4-FFF2-40B4-BE49-F238E27FC236}">
                <a16:creationId xmlns:a16="http://schemas.microsoft.com/office/drawing/2014/main" id="{13625444-D3FF-4CD7-BEDF-154B46D603F4}"/>
              </a:ext>
            </a:extLst>
          </p:cNvPr>
          <p:cNvSpPr>
            <a:spLocks noGrp="1"/>
          </p:cNvSpPr>
          <p:nvPr>
            <p:ph idx="1"/>
          </p:nvPr>
        </p:nvSpPr>
        <p:spPr>
          <a:xfrm>
            <a:off x="6400800" y="559813"/>
            <a:ext cx="5647765" cy="5553275"/>
          </a:xfrm>
        </p:spPr>
        <p:txBody>
          <a:bodyPr>
            <a:noAutofit/>
          </a:bodyPr>
          <a:lstStyle/>
          <a:p>
            <a:pPr marL="0" indent="0">
              <a:buNone/>
            </a:pPr>
            <a:r>
              <a:rPr lang="en-US" sz="2400" dirty="0">
                <a:solidFill>
                  <a:schemeClr val="tx2"/>
                </a:solidFill>
              </a:rPr>
              <a:t>Course participants should be able to:</a:t>
            </a:r>
          </a:p>
          <a:p>
            <a:r>
              <a:rPr lang="en-US" sz="2400" dirty="0">
                <a:solidFill>
                  <a:schemeClr val="tx2"/>
                </a:solidFill>
              </a:rPr>
              <a:t>Describe the steps to be followed after any occupational exposure incident</a:t>
            </a:r>
          </a:p>
          <a:p>
            <a:r>
              <a:rPr lang="en-US" sz="2400" dirty="0">
                <a:solidFill>
                  <a:schemeClr val="tx2"/>
                </a:solidFill>
              </a:rPr>
              <a:t>Know what training and record-keeping procedures OSHA requires</a:t>
            </a:r>
          </a:p>
          <a:p>
            <a:endParaRPr lang="en-US" sz="2400"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314153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3D4A-B257-442D-94E1-458978E85544}"/>
              </a:ext>
            </a:extLst>
          </p:cNvPr>
          <p:cNvSpPr>
            <a:spLocks noGrp="1"/>
          </p:cNvSpPr>
          <p:nvPr>
            <p:ph type="title"/>
          </p:nvPr>
        </p:nvSpPr>
        <p:spPr/>
        <p:txBody>
          <a:bodyPr/>
          <a:lstStyle/>
          <a:p>
            <a:r>
              <a:rPr lang="en-US" dirty="0"/>
              <a:t>Written Exposure Control Plan</a:t>
            </a:r>
          </a:p>
        </p:txBody>
      </p:sp>
      <p:sp>
        <p:nvSpPr>
          <p:cNvPr id="3" name="Content Placeholder 2">
            <a:extLst>
              <a:ext uri="{FF2B5EF4-FFF2-40B4-BE49-F238E27FC236}">
                <a16:creationId xmlns:a16="http://schemas.microsoft.com/office/drawing/2014/main" id="{F6328283-D699-482A-99B6-E64A642BC05F}"/>
              </a:ext>
            </a:extLst>
          </p:cNvPr>
          <p:cNvSpPr>
            <a:spLocks noGrp="1"/>
          </p:cNvSpPr>
          <p:nvPr>
            <p:ph idx="1"/>
          </p:nvPr>
        </p:nvSpPr>
        <p:spPr/>
        <p:txBody>
          <a:bodyPr/>
          <a:lstStyle/>
          <a:p>
            <a:r>
              <a:rPr lang="en-US" dirty="0"/>
              <a:t>Outlines how a dental practice will comply with the BBP Standard</a:t>
            </a:r>
          </a:p>
          <a:p>
            <a:r>
              <a:rPr lang="en-US" dirty="0"/>
              <a:t>Must be reviewed and updated at least annually</a:t>
            </a:r>
          </a:p>
          <a:p>
            <a:r>
              <a:rPr lang="en-US" dirty="0"/>
              <a:t>A copy will be provided to employees upon request</a:t>
            </a:r>
          </a:p>
          <a:p>
            <a:r>
              <a:rPr lang="en-US" dirty="0"/>
              <a:t>New employees will be informed of their workplace’s plan and where it’s located</a:t>
            </a:r>
          </a:p>
          <a:p>
            <a:endParaRPr lang="en-US" dirty="0"/>
          </a:p>
        </p:txBody>
      </p:sp>
    </p:spTree>
    <p:extLst>
      <p:ext uri="{BB962C8B-B14F-4D97-AF65-F5344CB8AC3E}">
        <p14:creationId xmlns:p14="http://schemas.microsoft.com/office/powerpoint/2010/main" val="29934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BCFC-EECB-4DAB-BE77-F58D2C7F9330}"/>
              </a:ext>
            </a:extLst>
          </p:cNvPr>
          <p:cNvSpPr>
            <a:spLocks noGrp="1"/>
          </p:cNvSpPr>
          <p:nvPr>
            <p:ph type="title"/>
          </p:nvPr>
        </p:nvSpPr>
        <p:spPr/>
        <p:txBody>
          <a:bodyPr/>
          <a:lstStyle/>
          <a:p>
            <a:r>
              <a:rPr lang="en-US" dirty="0"/>
              <a:t>Written Exposure Control Plan</a:t>
            </a:r>
          </a:p>
        </p:txBody>
      </p:sp>
      <p:sp>
        <p:nvSpPr>
          <p:cNvPr id="3" name="Content Placeholder 2">
            <a:extLst>
              <a:ext uri="{FF2B5EF4-FFF2-40B4-BE49-F238E27FC236}">
                <a16:creationId xmlns:a16="http://schemas.microsoft.com/office/drawing/2014/main" id="{70859203-3984-47D9-B98A-3499E97FA1AE}"/>
              </a:ext>
            </a:extLst>
          </p:cNvPr>
          <p:cNvSpPr>
            <a:spLocks noGrp="1"/>
          </p:cNvSpPr>
          <p:nvPr>
            <p:ph idx="1"/>
          </p:nvPr>
        </p:nvSpPr>
        <p:spPr/>
        <p:txBody>
          <a:bodyPr/>
          <a:lstStyle/>
          <a:p>
            <a:pPr marL="0" indent="0">
              <a:buNone/>
            </a:pPr>
            <a:r>
              <a:rPr lang="en-US" dirty="0"/>
              <a:t>Outlines the following:</a:t>
            </a:r>
          </a:p>
          <a:p>
            <a:r>
              <a:rPr lang="en-US" dirty="0"/>
              <a:t>When &amp; how employees are trained</a:t>
            </a:r>
          </a:p>
          <a:p>
            <a:r>
              <a:rPr lang="en-US" dirty="0"/>
              <a:t>How medical &amp; training records are stored and who is allowed access to them</a:t>
            </a:r>
          </a:p>
          <a:p>
            <a:r>
              <a:rPr lang="en-US" dirty="0"/>
              <a:t>Office policy on </a:t>
            </a:r>
            <a:r>
              <a:rPr lang="en-US" dirty="0" err="1"/>
              <a:t>HepB</a:t>
            </a:r>
            <a:r>
              <a:rPr lang="en-US" dirty="0"/>
              <a:t> vaccine</a:t>
            </a:r>
          </a:p>
          <a:p>
            <a:r>
              <a:rPr lang="en-US" dirty="0"/>
              <a:t>Protocol for post-exposure evaluation and follow-up</a:t>
            </a:r>
          </a:p>
          <a:p>
            <a:r>
              <a:rPr lang="en-US" dirty="0"/>
              <a:t>Procedures to evaluate an exposure incident</a:t>
            </a:r>
          </a:p>
          <a:p>
            <a:endParaRPr lang="en-US" dirty="0"/>
          </a:p>
          <a:p>
            <a:pPr marL="0" indent="0">
              <a:buNone/>
            </a:pPr>
            <a:endParaRPr lang="en-US" dirty="0"/>
          </a:p>
        </p:txBody>
      </p:sp>
    </p:spTree>
    <p:extLst>
      <p:ext uri="{BB962C8B-B14F-4D97-AF65-F5344CB8AC3E}">
        <p14:creationId xmlns:p14="http://schemas.microsoft.com/office/powerpoint/2010/main" val="127960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4314-EA6C-49F5-B3E6-19D188F910B4}"/>
              </a:ext>
            </a:extLst>
          </p:cNvPr>
          <p:cNvSpPr>
            <a:spLocks noGrp="1"/>
          </p:cNvSpPr>
          <p:nvPr>
            <p:ph type="title"/>
          </p:nvPr>
        </p:nvSpPr>
        <p:spPr/>
        <p:txBody>
          <a:bodyPr>
            <a:normAutofit fontScale="90000"/>
          </a:bodyPr>
          <a:lstStyle/>
          <a:p>
            <a:r>
              <a:rPr lang="en-US" dirty="0"/>
              <a:t>The Infectious Disease Process (aka Chain of Infection)</a:t>
            </a:r>
          </a:p>
        </p:txBody>
      </p:sp>
      <p:sp>
        <p:nvSpPr>
          <p:cNvPr id="3" name="Content Placeholder 2">
            <a:extLst>
              <a:ext uri="{FF2B5EF4-FFF2-40B4-BE49-F238E27FC236}">
                <a16:creationId xmlns:a16="http://schemas.microsoft.com/office/drawing/2014/main" id="{B46FAF01-8DCB-416F-9060-7644E0431F00}"/>
              </a:ext>
            </a:extLst>
          </p:cNvPr>
          <p:cNvSpPr>
            <a:spLocks noGrp="1"/>
          </p:cNvSpPr>
          <p:nvPr>
            <p:ph idx="1"/>
          </p:nvPr>
        </p:nvSpPr>
        <p:spPr/>
        <p:txBody>
          <a:bodyPr/>
          <a:lstStyle/>
          <a:p>
            <a:r>
              <a:rPr lang="en-US" dirty="0"/>
              <a:t>When any link is missing, the chain is broken, and the possibility of infection is eliminated</a:t>
            </a:r>
          </a:p>
          <a:p>
            <a:r>
              <a:rPr lang="en-US" dirty="0"/>
              <a:t>Involves 3 </a:t>
            </a:r>
            <a:r>
              <a:rPr lang="en-US" u="sng" dirty="0"/>
              <a:t>essential links</a:t>
            </a:r>
            <a:r>
              <a:rPr lang="en-US" dirty="0"/>
              <a:t>: Causative Agent, Susceptible Host &amp; Mode of Transmission</a:t>
            </a:r>
          </a:p>
          <a:p>
            <a:endParaRPr lang="en-US" dirty="0"/>
          </a:p>
          <a:p>
            <a:endParaRPr lang="en-US" dirty="0"/>
          </a:p>
        </p:txBody>
      </p:sp>
    </p:spTree>
    <p:extLst>
      <p:ext uri="{BB962C8B-B14F-4D97-AF65-F5344CB8AC3E}">
        <p14:creationId xmlns:p14="http://schemas.microsoft.com/office/powerpoint/2010/main" val="65328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3E2-F7BF-4FE2-8BB6-D8E284D912EE}"/>
              </a:ext>
            </a:extLst>
          </p:cNvPr>
          <p:cNvSpPr>
            <a:spLocks noGrp="1"/>
          </p:cNvSpPr>
          <p:nvPr>
            <p:ph type="title"/>
          </p:nvPr>
        </p:nvSpPr>
        <p:spPr/>
        <p:txBody>
          <a:bodyPr>
            <a:normAutofit/>
          </a:bodyPr>
          <a:lstStyle/>
          <a:p>
            <a:r>
              <a:rPr lang="en-US" dirty="0"/>
              <a:t>Causative Agent </a:t>
            </a:r>
          </a:p>
        </p:txBody>
      </p:sp>
      <p:sp>
        <p:nvSpPr>
          <p:cNvPr id="3" name="Content Placeholder 2">
            <a:extLst>
              <a:ext uri="{FF2B5EF4-FFF2-40B4-BE49-F238E27FC236}">
                <a16:creationId xmlns:a16="http://schemas.microsoft.com/office/drawing/2014/main" id="{BBCD323D-9E48-4C3C-B659-B7FCE921BE55}"/>
              </a:ext>
            </a:extLst>
          </p:cNvPr>
          <p:cNvSpPr>
            <a:spLocks noGrp="1"/>
          </p:cNvSpPr>
          <p:nvPr>
            <p:ph idx="1"/>
          </p:nvPr>
        </p:nvSpPr>
        <p:spPr/>
        <p:txBody>
          <a:bodyPr>
            <a:normAutofit lnSpcReduction="10000"/>
          </a:bodyPr>
          <a:lstStyle/>
          <a:p>
            <a:r>
              <a:rPr lang="en-US" dirty="0"/>
              <a:t>A causative agent is any microorganism capable of causing disease, referred to as “pathogens”</a:t>
            </a:r>
          </a:p>
          <a:p>
            <a:r>
              <a:rPr lang="en-US" dirty="0"/>
              <a:t>Pathogenic agents include viruses, bacteria, protozoa &amp; fungi</a:t>
            </a:r>
          </a:p>
          <a:p>
            <a:r>
              <a:rPr lang="en-US" dirty="0"/>
              <a:t>Bloodborne pathogens are those that maybe present in human blood and other potentially infectious materials (OPIM), including saliva</a:t>
            </a:r>
          </a:p>
          <a:p>
            <a:r>
              <a:rPr lang="en-US" dirty="0"/>
              <a:t>Hepatitis B and HIV are the bloodborne pathogens of most concern to dental personnel</a:t>
            </a:r>
          </a:p>
          <a:p>
            <a:endParaRPr lang="en-US" dirty="0"/>
          </a:p>
        </p:txBody>
      </p:sp>
    </p:spTree>
    <p:extLst>
      <p:ext uri="{BB962C8B-B14F-4D97-AF65-F5344CB8AC3E}">
        <p14:creationId xmlns:p14="http://schemas.microsoft.com/office/powerpoint/2010/main" val="18639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B081-4C96-2309-938A-CF7E9FE69DC6}"/>
              </a:ext>
            </a:extLst>
          </p:cNvPr>
          <p:cNvSpPr>
            <a:spLocks noGrp="1"/>
          </p:cNvSpPr>
          <p:nvPr>
            <p:ph type="ctrTitle"/>
          </p:nvPr>
        </p:nvSpPr>
        <p:spPr/>
        <p:txBody>
          <a:bodyPr>
            <a:normAutofit fontScale="90000"/>
          </a:bodyPr>
          <a:lstStyle/>
          <a:p>
            <a:pPr algn="ctr"/>
            <a:r>
              <a:rPr lang="en-US" dirty="0"/>
              <a:t>TO PARTICIPATE IN GAMES</a:t>
            </a:r>
            <a:br>
              <a:rPr lang="en-US" dirty="0"/>
            </a:br>
            <a:r>
              <a:rPr lang="en-US" dirty="0"/>
              <a:t>TEXT YOUR NAME TO </a:t>
            </a:r>
            <a:br>
              <a:rPr lang="en-US" dirty="0"/>
            </a:br>
            <a:r>
              <a:rPr lang="en-US" dirty="0"/>
              <a:t>985-276-9861</a:t>
            </a:r>
            <a:br>
              <a:rPr lang="en-US" dirty="0"/>
            </a:br>
            <a:endParaRPr lang="en-US" dirty="0"/>
          </a:p>
        </p:txBody>
      </p:sp>
      <p:sp>
        <p:nvSpPr>
          <p:cNvPr id="3" name="Subtitle 2">
            <a:extLst>
              <a:ext uri="{FF2B5EF4-FFF2-40B4-BE49-F238E27FC236}">
                <a16:creationId xmlns:a16="http://schemas.microsoft.com/office/drawing/2014/main" id="{E2295A28-5931-674C-FD9B-D9FBF42480B5}"/>
              </a:ext>
            </a:extLst>
          </p:cNvPr>
          <p:cNvSpPr>
            <a:spLocks noGrp="1"/>
          </p:cNvSpPr>
          <p:nvPr>
            <p:ph type="subTitle" idx="1"/>
          </p:nvPr>
        </p:nvSpPr>
        <p:spPr/>
        <p:txBody>
          <a:bodyPr/>
          <a:lstStyle/>
          <a:p>
            <a:r>
              <a:rPr lang="en-US" dirty="0"/>
              <a:t>NORTHLAKE DENTAL ASSOCIATION INFECTION CONTROL UPDATE 2023</a:t>
            </a:r>
          </a:p>
        </p:txBody>
      </p:sp>
    </p:spTree>
    <p:extLst>
      <p:ext uri="{BB962C8B-B14F-4D97-AF65-F5344CB8AC3E}">
        <p14:creationId xmlns:p14="http://schemas.microsoft.com/office/powerpoint/2010/main" val="118891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034C-FB47-499B-AE4B-371FBD252F52}"/>
              </a:ext>
            </a:extLst>
          </p:cNvPr>
          <p:cNvSpPr>
            <a:spLocks noGrp="1"/>
          </p:cNvSpPr>
          <p:nvPr>
            <p:ph type="title"/>
          </p:nvPr>
        </p:nvSpPr>
        <p:spPr/>
        <p:txBody>
          <a:bodyPr>
            <a:normAutofit/>
          </a:bodyPr>
          <a:lstStyle/>
          <a:p>
            <a:r>
              <a:rPr lang="en-US" dirty="0"/>
              <a:t>Susceptible Host</a:t>
            </a:r>
          </a:p>
        </p:txBody>
      </p:sp>
      <p:sp>
        <p:nvSpPr>
          <p:cNvPr id="3" name="Content Placeholder 2">
            <a:extLst>
              <a:ext uri="{FF2B5EF4-FFF2-40B4-BE49-F238E27FC236}">
                <a16:creationId xmlns:a16="http://schemas.microsoft.com/office/drawing/2014/main" id="{BA448D85-450C-43F4-96E0-13332A990515}"/>
              </a:ext>
            </a:extLst>
          </p:cNvPr>
          <p:cNvSpPr>
            <a:spLocks noGrp="1"/>
          </p:cNvSpPr>
          <p:nvPr>
            <p:ph idx="1"/>
          </p:nvPr>
        </p:nvSpPr>
        <p:spPr/>
        <p:txBody>
          <a:bodyPr/>
          <a:lstStyle/>
          <a:p>
            <a:r>
              <a:rPr lang="en-US" dirty="0"/>
              <a:t>A susceptible host is a person who lacks effective resistance to a particular pathogenic agent</a:t>
            </a:r>
          </a:p>
          <a:p>
            <a:r>
              <a:rPr lang="en-US" dirty="0"/>
              <a:t>Many factors influence a person’s level of susceptibility, including hereditary, nutrition status, use of medications, therapeutic procedures, underlying disease, and immunization status</a:t>
            </a:r>
          </a:p>
          <a:p>
            <a:pPr marL="0" indent="0">
              <a:buNone/>
            </a:pPr>
            <a:endParaRPr lang="en-US" dirty="0"/>
          </a:p>
        </p:txBody>
      </p:sp>
    </p:spTree>
    <p:extLst>
      <p:ext uri="{BB962C8B-B14F-4D97-AF65-F5344CB8AC3E}">
        <p14:creationId xmlns:p14="http://schemas.microsoft.com/office/powerpoint/2010/main" val="30626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CA8-67B8-421C-8484-D3B8478CDBD0}"/>
              </a:ext>
            </a:extLst>
          </p:cNvPr>
          <p:cNvSpPr>
            <a:spLocks noGrp="1"/>
          </p:cNvSpPr>
          <p:nvPr>
            <p:ph type="title"/>
          </p:nvPr>
        </p:nvSpPr>
        <p:spPr/>
        <p:txBody>
          <a:bodyPr/>
          <a:lstStyle/>
          <a:p>
            <a:r>
              <a:rPr lang="en-US" dirty="0"/>
              <a:t>Mode of Transmission</a:t>
            </a:r>
          </a:p>
        </p:txBody>
      </p:sp>
      <p:sp>
        <p:nvSpPr>
          <p:cNvPr id="3" name="Content Placeholder 2">
            <a:extLst>
              <a:ext uri="{FF2B5EF4-FFF2-40B4-BE49-F238E27FC236}">
                <a16:creationId xmlns:a16="http://schemas.microsoft.com/office/drawing/2014/main" id="{851C031E-D309-4A07-AF39-112E4AEF81C1}"/>
              </a:ext>
            </a:extLst>
          </p:cNvPr>
          <p:cNvSpPr>
            <a:spLocks noGrp="1"/>
          </p:cNvSpPr>
          <p:nvPr>
            <p:ph idx="1"/>
          </p:nvPr>
        </p:nvSpPr>
        <p:spPr/>
        <p:txBody>
          <a:bodyPr/>
          <a:lstStyle/>
          <a:p>
            <a:r>
              <a:rPr lang="en-US" dirty="0"/>
              <a:t>A mode of transmission is the way that an infectious agent is transferred to a susceptible host.</a:t>
            </a:r>
          </a:p>
          <a:p>
            <a:r>
              <a:rPr lang="en-US" dirty="0"/>
              <a:t>Infectious agents are transferred by direct or indirect contact and through inhalation of organisms in the air</a:t>
            </a:r>
          </a:p>
        </p:txBody>
      </p:sp>
    </p:spTree>
    <p:extLst>
      <p:ext uri="{BB962C8B-B14F-4D97-AF65-F5344CB8AC3E}">
        <p14:creationId xmlns:p14="http://schemas.microsoft.com/office/powerpoint/2010/main" val="301657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9D93-A460-448D-AD33-3C16615B0176}"/>
              </a:ext>
            </a:extLst>
          </p:cNvPr>
          <p:cNvSpPr>
            <a:spLocks noGrp="1"/>
          </p:cNvSpPr>
          <p:nvPr>
            <p:ph type="title"/>
          </p:nvPr>
        </p:nvSpPr>
        <p:spPr/>
        <p:txBody>
          <a:bodyPr>
            <a:normAutofit/>
          </a:bodyPr>
          <a:lstStyle/>
          <a:p>
            <a:r>
              <a:rPr lang="en-US" dirty="0"/>
              <a:t>Contact Transmission</a:t>
            </a:r>
          </a:p>
        </p:txBody>
      </p:sp>
      <p:sp>
        <p:nvSpPr>
          <p:cNvPr id="3" name="Content Placeholder 2">
            <a:extLst>
              <a:ext uri="{FF2B5EF4-FFF2-40B4-BE49-F238E27FC236}">
                <a16:creationId xmlns:a16="http://schemas.microsoft.com/office/drawing/2014/main" id="{A5DC3075-609C-47E7-8C7A-C33D12E3E132}"/>
              </a:ext>
            </a:extLst>
          </p:cNvPr>
          <p:cNvSpPr>
            <a:spLocks noGrp="1"/>
          </p:cNvSpPr>
          <p:nvPr>
            <p:ph idx="1"/>
          </p:nvPr>
        </p:nvSpPr>
        <p:spPr/>
        <p:txBody>
          <a:bodyPr/>
          <a:lstStyle/>
          <a:p>
            <a:pPr marL="0" indent="0">
              <a:buNone/>
            </a:pPr>
            <a:r>
              <a:rPr lang="en-US" dirty="0"/>
              <a:t>Contact transmission may occur:</a:t>
            </a:r>
          </a:p>
          <a:p>
            <a:r>
              <a:rPr lang="en-US" dirty="0"/>
              <a:t>through direct contact with infectious body fluids, such as blood into an open wound</a:t>
            </a:r>
          </a:p>
          <a:p>
            <a:r>
              <a:rPr lang="en-US" dirty="0"/>
              <a:t>through indirect contact, for  example, through a contaminated area such as a work surface</a:t>
            </a:r>
          </a:p>
          <a:p>
            <a:r>
              <a:rPr lang="en-US" dirty="0"/>
              <a:t>through droplet spread, such as a sneeze or cough, or spatter during dental procedures</a:t>
            </a:r>
          </a:p>
        </p:txBody>
      </p:sp>
    </p:spTree>
    <p:extLst>
      <p:ext uri="{BB962C8B-B14F-4D97-AF65-F5344CB8AC3E}">
        <p14:creationId xmlns:p14="http://schemas.microsoft.com/office/powerpoint/2010/main" val="106959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042B-2086-443A-9F12-0FE708BF3E40}"/>
              </a:ext>
            </a:extLst>
          </p:cNvPr>
          <p:cNvSpPr>
            <a:spLocks noGrp="1"/>
          </p:cNvSpPr>
          <p:nvPr>
            <p:ph type="title"/>
          </p:nvPr>
        </p:nvSpPr>
        <p:spPr/>
        <p:txBody>
          <a:bodyPr/>
          <a:lstStyle/>
          <a:p>
            <a:r>
              <a:rPr lang="en-US" dirty="0"/>
              <a:t>Airborne Transmission</a:t>
            </a:r>
          </a:p>
        </p:txBody>
      </p:sp>
      <p:sp>
        <p:nvSpPr>
          <p:cNvPr id="3" name="Content Placeholder 2">
            <a:extLst>
              <a:ext uri="{FF2B5EF4-FFF2-40B4-BE49-F238E27FC236}">
                <a16:creationId xmlns:a16="http://schemas.microsoft.com/office/drawing/2014/main" id="{D25622E4-8959-40AF-9892-E0D81F03BB59}"/>
              </a:ext>
            </a:extLst>
          </p:cNvPr>
          <p:cNvSpPr>
            <a:spLocks noGrp="1"/>
          </p:cNvSpPr>
          <p:nvPr>
            <p:ph idx="1"/>
          </p:nvPr>
        </p:nvSpPr>
        <p:spPr/>
        <p:txBody>
          <a:bodyPr/>
          <a:lstStyle/>
          <a:p>
            <a:pPr marL="0" indent="0">
              <a:buNone/>
            </a:pPr>
            <a:r>
              <a:rPr lang="en-US" dirty="0"/>
              <a:t>In airborne transmission, microorganisms are suspended in the air for extended periods of time where they can be inhaled by others.  Bloodborne viruses, such as HBV are not transmitted this way.  </a:t>
            </a:r>
          </a:p>
          <a:p>
            <a:pPr marL="0" indent="0">
              <a:buNone/>
            </a:pPr>
            <a:r>
              <a:rPr lang="en-US" dirty="0"/>
              <a:t>Examples of airborne viruses include Coronavirus and COVID19, tuberculosis, common cold, influenza, anthrax, measles, mumps, whooping cough, chickenpox and more…</a:t>
            </a:r>
          </a:p>
        </p:txBody>
      </p:sp>
    </p:spTree>
    <p:extLst>
      <p:ext uri="{BB962C8B-B14F-4D97-AF65-F5344CB8AC3E}">
        <p14:creationId xmlns:p14="http://schemas.microsoft.com/office/powerpoint/2010/main" val="184895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D049-C534-4FFA-8265-6FE5E5B1891E}"/>
              </a:ext>
            </a:extLst>
          </p:cNvPr>
          <p:cNvSpPr>
            <a:spLocks noGrp="1"/>
          </p:cNvSpPr>
          <p:nvPr>
            <p:ph type="title"/>
          </p:nvPr>
        </p:nvSpPr>
        <p:spPr/>
        <p:txBody>
          <a:bodyPr/>
          <a:lstStyle/>
          <a:p>
            <a:r>
              <a:rPr lang="en-US" dirty="0"/>
              <a:t>Types of Occupational Exposure</a:t>
            </a:r>
          </a:p>
        </p:txBody>
      </p:sp>
      <p:sp>
        <p:nvSpPr>
          <p:cNvPr id="3" name="Content Placeholder 2">
            <a:extLst>
              <a:ext uri="{FF2B5EF4-FFF2-40B4-BE49-F238E27FC236}">
                <a16:creationId xmlns:a16="http://schemas.microsoft.com/office/drawing/2014/main" id="{61388894-B07C-44A4-AF95-127388CD29D6}"/>
              </a:ext>
            </a:extLst>
          </p:cNvPr>
          <p:cNvSpPr>
            <a:spLocks noGrp="1"/>
          </p:cNvSpPr>
          <p:nvPr>
            <p:ph idx="1"/>
          </p:nvPr>
        </p:nvSpPr>
        <p:spPr/>
        <p:txBody>
          <a:bodyPr/>
          <a:lstStyle/>
          <a:p>
            <a:pPr marL="0" indent="0">
              <a:buNone/>
            </a:pPr>
            <a:r>
              <a:rPr lang="en-US" dirty="0"/>
              <a:t>OSHA defines occupational exposure as “reasonably anticipated skin, eye, mucous membrane, or parenteral contact with blood or other potentially infectious materials that result from the performance of an employee's duties.”</a:t>
            </a:r>
          </a:p>
        </p:txBody>
      </p:sp>
    </p:spTree>
    <p:extLst>
      <p:ext uri="{BB962C8B-B14F-4D97-AF65-F5344CB8AC3E}">
        <p14:creationId xmlns:p14="http://schemas.microsoft.com/office/powerpoint/2010/main" val="98700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FA72-1942-47EB-8851-4EA46A6FB0A3}"/>
              </a:ext>
            </a:extLst>
          </p:cNvPr>
          <p:cNvSpPr>
            <a:spLocks noGrp="1"/>
          </p:cNvSpPr>
          <p:nvPr>
            <p:ph type="title"/>
          </p:nvPr>
        </p:nvSpPr>
        <p:spPr/>
        <p:txBody>
          <a:bodyPr/>
          <a:lstStyle/>
          <a:p>
            <a:r>
              <a:rPr lang="en-US" dirty="0"/>
              <a:t>Occupational Exposure - General</a:t>
            </a:r>
          </a:p>
        </p:txBody>
      </p:sp>
      <p:sp>
        <p:nvSpPr>
          <p:cNvPr id="3" name="Content Placeholder 2">
            <a:extLst>
              <a:ext uri="{FF2B5EF4-FFF2-40B4-BE49-F238E27FC236}">
                <a16:creationId xmlns:a16="http://schemas.microsoft.com/office/drawing/2014/main" id="{8C979DD7-EBDA-4530-B81D-0866479788F5}"/>
              </a:ext>
            </a:extLst>
          </p:cNvPr>
          <p:cNvSpPr>
            <a:spLocks noGrp="1"/>
          </p:cNvSpPr>
          <p:nvPr>
            <p:ph idx="1"/>
          </p:nvPr>
        </p:nvSpPr>
        <p:spPr/>
        <p:txBody>
          <a:bodyPr/>
          <a:lstStyle/>
          <a:p>
            <a:pPr marL="0" indent="0">
              <a:buNone/>
            </a:pPr>
            <a:r>
              <a:rPr lang="en-US" dirty="0"/>
              <a:t>Occupational exposure to blood and saliva may occur in several ways:</a:t>
            </a:r>
          </a:p>
          <a:p>
            <a:r>
              <a:rPr lang="en-US" dirty="0"/>
              <a:t>Parenteral exposure (exposure occurring as a result of piercing the skin barrier, such as with a needlestick or cut with a sharp instrument)</a:t>
            </a:r>
          </a:p>
          <a:p>
            <a:r>
              <a:rPr lang="en-US" dirty="0"/>
              <a:t>Contact with mucous membranes, such as eyes</a:t>
            </a:r>
          </a:p>
          <a:p>
            <a:r>
              <a:rPr lang="en-US" dirty="0"/>
              <a:t>Contact with skin</a:t>
            </a:r>
          </a:p>
        </p:txBody>
      </p:sp>
    </p:spTree>
    <p:extLst>
      <p:ext uri="{BB962C8B-B14F-4D97-AF65-F5344CB8AC3E}">
        <p14:creationId xmlns:p14="http://schemas.microsoft.com/office/powerpoint/2010/main" val="376980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1431-8643-47DE-B76D-818C1FC5FA6C}"/>
              </a:ext>
            </a:extLst>
          </p:cNvPr>
          <p:cNvSpPr>
            <a:spLocks noGrp="1"/>
          </p:cNvSpPr>
          <p:nvPr>
            <p:ph type="title"/>
          </p:nvPr>
        </p:nvSpPr>
        <p:spPr/>
        <p:txBody>
          <a:bodyPr>
            <a:normAutofit fontScale="90000"/>
          </a:bodyPr>
          <a:lstStyle/>
          <a:p>
            <a:r>
              <a:rPr lang="en-US" dirty="0"/>
              <a:t>Occupational Exposure - Dental Settings</a:t>
            </a:r>
          </a:p>
        </p:txBody>
      </p:sp>
      <p:sp>
        <p:nvSpPr>
          <p:cNvPr id="3" name="Content Placeholder 2">
            <a:extLst>
              <a:ext uri="{FF2B5EF4-FFF2-40B4-BE49-F238E27FC236}">
                <a16:creationId xmlns:a16="http://schemas.microsoft.com/office/drawing/2014/main" id="{4665131F-D951-4281-B2A3-8EA1CE01C334}"/>
              </a:ext>
            </a:extLst>
          </p:cNvPr>
          <p:cNvSpPr>
            <a:spLocks noGrp="1"/>
          </p:cNvSpPr>
          <p:nvPr>
            <p:ph idx="1"/>
          </p:nvPr>
        </p:nvSpPr>
        <p:spPr/>
        <p:txBody>
          <a:bodyPr/>
          <a:lstStyle/>
          <a:p>
            <a:pPr marL="0" indent="0">
              <a:buNone/>
            </a:pPr>
            <a:r>
              <a:rPr lang="en-US" dirty="0"/>
              <a:t>Some common sources for occupational exposure in a dental practice are:</a:t>
            </a:r>
          </a:p>
          <a:p>
            <a:r>
              <a:rPr lang="en-US" dirty="0"/>
              <a:t>Needles</a:t>
            </a:r>
          </a:p>
          <a:p>
            <a:r>
              <a:rPr lang="en-US" dirty="0"/>
              <a:t>Scalers and other dental instruments</a:t>
            </a:r>
          </a:p>
          <a:p>
            <a:r>
              <a:rPr lang="en-US" dirty="0"/>
              <a:t>Scalpel blades</a:t>
            </a:r>
          </a:p>
          <a:p>
            <a:r>
              <a:rPr lang="en-US" dirty="0"/>
              <a:t>Air-water syringe</a:t>
            </a:r>
          </a:p>
          <a:p>
            <a:r>
              <a:rPr lang="en-US" dirty="0"/>
              <a:t>Saliva ejector</a:t>
            </a:r>
          </a:p>
          <a:p>
            <a:endParaRPr lang="en-US" dirty="0"/>
          </a:p>
        </p:txBody>
      </p:sp>
    </p:spTree>
    <p:extLst>
      <p:ext uri="{BB962C8B-B14F-4D97-AF65-F5344CB8AC3E}">
        <p14:creationId xmlns:p14="http://schemas.microsoft.com/office/powerpoint/2010/main" val="3459719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AC64-EF51-4113-807E-C1256E7959D3}"/>
              </a:ext>
            </a:extLst>
          </p:cNvPr>
          <p:cNvSpPr>
            <a:spLocks noGrp="1"/>
          </p:cNvSpPr>
          <p:nvPr>
            <p:ph type="title"/>
          </p:nvPr>
        </p:nvSpPr>
        <p:spPr/>
        <p:txBody>
          <a:bodyPr>
            <a:normAutofit fontScale="90000"/>
          </a:bodyPr>
          <a:lstStyle/>
          <a:p>
            <a:r>
              <a:rPr lang="en-US" dirty="0"/>
              <a:t>Occupational Exposure - Dental Settings</a:t>
            </a:r>
          </a:p>
        </p:txBody>
      </p:sp>
      <p:sp>
        <p:nvSpPr>
          <p:cNvPr id="3" name="Content Placeholder 2">
            <a:extLst>
              <a:ext uri="{FF2B5EF4-FFF2-40B4-BE49-F238E27FC236}">
                <a16:creationId xmlns:a16="http://schemas.microsoft.com/office/drawing/2014/main" id="{1CBE9F90-D2F3-4F50-BEF6-007AA44E5FD0}"/>
              </a:ext>
            </a:extLst>
          </p:cNvPr>
          <p:cNvSpPr>
            <a:spLocks noGrp="1"/>
          </p:cNvSpPr>
          <p:nvPr>
            <p:ph idx="1"/>
          </p:nvPr>
        </p:nvSpPr>
        <p:spPr/>
        <p:txBody>
          <a:bodyPr/>
          <a:lstStyle/>
          <a:p>
            <a:pPr marL="0" indent="0">
              <a:buNone/>
            </a:pPr>
            <a:r>
              <a:rPr lang="en-US" dirty="0"/>
              <a:t>(continued)</a:t>
            </a:r>
          </a:p>
          <a:p>
            <a:r>
              <a:rPr lang="en-US" dirty="0"/>
              <a:t>High-speed evacuator</a:t>
            </a:r>
          </a:p>
          <a:p>
            <a:r>
              <a:rPr lang="en-US" dirty="0"/>
              <a:t>Surfaces of water lines</a:t>
            </a:r>
          </a:p>
          <a:p>
            <a:r>
              <a:rPr lang="en-US" dirty="0"/>
              <a:t>Radiographs</a:t>
            </a:r>
          </a:p>
          <a:p>
            <a:r>
              <a:rPr lang="en-US" dirty="0"/>
              <a:t>Light and equipment switches</a:t>
            </a:r>
          </a:p>
          <a:p>
            <a:r>
              <a:rPr lang="en-US" dirty="0"/>
              <a:t>Disposables used in patient care</a:t>
            </a:r>
          </a:p>
          <a:p>
            <a:r>
              <a:rPr lang="en-US" dirty="0"/>
              <a:t>Surfaces such as chair backs, countertops and drawer handles</a:t>
            </a:r>
          </a:p>
        </p:txBody>
      </p:sp>
    </p:spTree>
    <p:extLst>
      <p:ext uri="{BB962C8B-B14F-4D97-AF65-F5344CB8AC3E}">
        <p14:creationId xmlns:p14="http://schemas.microsoft.com/office/powerpoint/2010/main" val="2181092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F4EE-1C3E-4790-8800-997553E5A138}"/>
              </a:ext>
            </a:extLst>
          </p:cNvPr>
          <p:cNvSpPr>
            <a:spLocks noGrp="1"/>
          </p:cNvSpPr>
          <p:nvPr>
            <p:ph type="title"/>
          </p:nvPr>
        </p:nvSpPr>
        <p:spPr/>
        <p:txBody>
          <a:bodyPr>
            <a:normAutofit/>
          </a:bodyPr>
          <a:lstStyle/>
          <a:p>
            <a:r>
              <a:rPr lang="en-US" dirty="0"/>
              <a:t>Methods of Compliance 	</a:t>
            </a:r>
          </a:p>
        </p:txBody>
      </p:sp>
      <p:sp>
        <p:nvSpPr>
          <p:cNvPr id="3" name="Content Placeholder 2">
            <a:extLst>
              <a:ext uri="{FF2B5EF4-FFF2-40B4-BE49-F238E27FC236}">
                <a16:creationId xmlns:a16="http://schemas.microsoft.com/office/drawing/2014/main" id="{127628FD-7E49-4AA9-9112-8AECDCD3AC6E}"/>
              </a:ext>
            </a:extLst>
          </p:cNvPr>
          <p:cNvSpPr>
            <a:spLocks noGrp="1"/>
          </p:cNvSpPr>
          <p:nvPr>
            <p:ph idx="1"/>
          </p:nvPr>
        </p:nvSpPr>
        <p:spPr/>
        <p:txBody>
          <a:bodyPr/>
          <a:lstStyle/>
          <a:p>
            <a:pPr marL="0" indent="0">
              <a:buNone/>
            </a:pPr>
            <a:r>
              <a:rPr lang="en-US" dirty="0"/>
              <a:t>The written exposure control plan for a workplace must include the following methods of compliance:</a:t>
            </a:r>
          </a:p>
          <a:p>
            <a:r>
              <a:rPr lang="en-US" dirty="0"/>
              <a:t>Standard precautions</a:t>
            </a:r>
          </a:p>
          <a:p>
            <a:r>
              <a:rPr lang="en-US" dirty="0"/>
              <a:t>Engineering controls</a:t>
            </a:r>
          </a:p>
          <a:p>
            <a:r>
              <a:rPr lang="en-US" dirty="0"/>
              <a:t>Work practice controls</a:t>
            </a:r>
          </a:p>
          <a:p>
            <a:r>
              <a:rPr lang="en-US" dirty="0"/>
              <a:t>Personal protective equipment</a:t>
            </a:r>
          </a:p>
          <a:p>
            <a:r>
              <a:rPr lang="en-US" dirty="0"/>
              <a:t>Housekeeping</a:t>
            </a:r>
          </a:p>
        </p:txBody>
      </p:sp>
    </p:spTree>
    <p:extLst>
      <p:ext uri="{BB962C8B-B14F-4D97-AF65-F5344CB8AC3E}">
        <p14:creationId xmlns:p14="http://schemas.microsoft.com/office/powerpoint/2010/main" val="302080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91CD-4863-4F04-A92B-5F1B3E55BAA5}"/>
              </a:ext>
            </a:extLst>
          </p:cNvPr>
          <p:cNvSpPr>
            <a:spLocks noGrp="1"/>
          </p:cNvSpPr>
          <p:nvPr>
            <p:ph type="title"/>
          </p:nvPr>
        </p:nvSpPr>
        <p:spPr/>
        <p:txBody>
          <a:bodyPr>
            <a:normAutofit fontScale="90000"/>
          </a:bodyPr>
          <a:lstStyle/>
          <a:p>
            <a:r>
              <a:rPr lang="en-US" dirty="0"/>
              <a:t>Methods of Compliance: </a:t>
            </a:r>
            <a:br>
              <a:rPr lang="en-US" dirty="0"/>
            </a:br>
            <a:r>
              <a:rPr lang="en-US" dirty="0"/>
              <a:t>Standard Precautions</a:t>
            </a:r>
          </a:p>
        </p:txBody>
      </p:sp>
      <p:sp>
        <p:nvSpPr>
          <p:cNvPr id="3" name="Content Placeholder 2">
            <a:extLst>
              <a:ext uri="{FF2B5EF4-FFF2-40B4-BE49-F238E27FC236}">
                <a16:creationId xmlns:a16="http://schemas.microsoft.com/office/drawing/2014/main" id="{7E8E8905-7572-4061-9932-EE8A94EA637E}"/>
              </a:ext>
            </a:extLst>
          </p:cNvPr>
          <p:cNvSpPr>
            <a:spLocks noGrp="1"/>
          </p:cNvSpPr>
          <p:nvPr>
            <p:ph idx="1"/>
          </p:nvPr>
        </p:nvSpPr>
        <p:spPr/>
        <p:txBody>
          <a:bodyPr/>
          <a:lstStyle/>
          <a:p>
            <a:pPr marL="0" indent="0">
              <a:buNone/>
            </a:pPr>
            <a:r>
              <a:rPr lang="en-US" dirty="0"/>
              <a:t>Standard precautions is an approach to infection control in which all human blood, body fluids, secretions and excretions (except for sweat) are treated as in they were infectious for bloodborne pathogens.</a:t>
            </a:r>
          </a:p>
          <a:p>
            <a:pPr marL="0" indent="0">
              <a:buNone/>
            </a:pPr>
            <a:endParaRPr lang="en-US" dirty="0"/>
          </a:p>
          <a:p>
            <a:pPr marL="0" indent="0">
              <a:buNone/>
            </a:pPr>
            <a:r>
              <a:rPr lang="en-US" dirty="0"/>
              <a:t>Applications of standard precautions reduces the risk of transmission of bloodborne pathogens.</a:t>
            </a:r>
          </a:p>
        </p:txBody>
      </p:sp>
    </p:spTree>
    <p:extLst>
      <p:ext uri="{BB962C8B-B14F-4D97-AF65-F5344CB8AC3E}">
        <p14:creationId xmlns:p14="http://schemas.microsoft.com/office/powerpoint/2010/main" val="378359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DF53-A871-4D6C-A17D-2F8B061E58CB}"/>
              </a:ext>
            </a:extLst>
          </p:cNvPr>
          <p:cNvSpPr>
            <a:spLocks noGrp="1"/>
          </p:cNvSpPr>
          <p:nvPr>
            <p:ph type="title"/>
          </p:nvPr>
        </p:nvSpPr>
        <p:spPr/>
        <p:txBody>
          <a:bodyPr/>
          <a:lstStyle/>
          <a:p>
            <a:r>
              <a:rPr lang="en-US" dirty="0"/>
              <a:t>Program Breakdown</a:t>
            </a:r>
          </a:p>
        </p:txBody>
      </p:sp>
      <p:sp>
        <p:nvSpPr>
          <p:cNvPr id="3" name="Content Placeholder 2">
            <a:extLst>
              <a:ext uri="{FF2B5EF4-FFF2-40B4-BE49-F238E27FC236}">
                <a16:creationId xmlns:a16="http://schemas.microsoft.com/office/drawing/2014/main" id="{3EC56C40-BD21-4DF8-B6FA-B19BF4E04859}"/>
              </a:ext>
            </a:extLst>
          </p:cNvPr>
          <p:cNvSpPr>
            <a:spLocks noGrp="1"/>
          </p:cNvSpPr>
          <p:nvPr>
            <p:ph idx="1"/>
          </p:nvPr>
        </p:nvSpPr>
        <p:spPr/>
        <p:txBody>
          <a:bodyPr/>
          <a:lstStyle/>
          <a:p>
            <a:pPr marL="0" indent="0">
              <a:buNone/>
            </a:pPr>
            <a:r>
              <a:rPr lang="en-US" dirty="0"/>
              <a:t>Part 1:  General Safety Standards and OSHA overview</a:t>
            </a:r>
          </a:p>
          <a:p>
            <a:pPr marL="0" indent="0">
              <a:buNone/>
            </a:pPr>
            <a:r>
              <a:rPr lang="en-US" dirty="0"/>
              <a:t>Part 2:  Bloodborne Pathogens Standard</a:t>
            </a:r>
          </a:p>
          <a:p>
            <a:pPr marL="0" indent="0">
              <a:buNone/>
            </a:pPr>
            <a:r>
              <a:rPr lang="en-US" dirty="0"/>
              <a:t>Part 3: Hazard Communications Standard</a:t>
            </a:r>
          </a:p>
          <a:p>
            <a:pPr marL="0" indent="0">
              <a:buNone/>
            </a:pPr>
            <a:r>
              <a:rPr lang="en-US" dirty="0"/>
              <a:t>Part 4: If OSHA Calls</a:t>
            </a:r>
          </a:p>
          <a:p>
            <a:pPr marL="0" indent="0">
              <a:buNone/>
            </a:pPr>
            <a:r>
              <a:rPr lang="en-US" dirty="0"/>
              <a:t>Conclusion</a:t>
            </a:r>
          </a:p>
          <a:p>
            <a:pPr marL="0" indent="0">
              <a:buNone/>
            </a:pPr>
            <a:endParaRPr lang="en-US" dirty="0"/>
          </a:p>
        </p:txBody>
      </p:sp>
    </p:spTree>
    <p:extLst>
      <p:ext uri="{BB962C8B-B14F-4D97-AF65-F5344CB8AC3E}">
        <p14:creationId xmlns:p14="http://schemas.microsoft.com/office/powerpoint/2010/main" val="232720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697D-2AE1-401B-A674-03CEFACA54DC}"/>
              </a:ext>
            </a:extLst>
          </p:cNvPr>
          <p:cNvSpPr>
            <a:spLocks noGrp="1"/>
          </p:cNvSpPr>
          <p:nvPr>
            <p:ph type="title"/>
          </p:nvPr>
        </p:nvSpPr>
        <p:spPr/>
        <p:txBody>
          <a:bodyPr>
            <a:normAutofit fontScale="90000"/>
          </a:bodyPr>
          <a:lstStyle/>
          <a:p>
            <a:r>
              <a:rPr lang="en-US" dirty="0"/>
              <a:t>Methods of Compliance: </a:t>
            </a:r>
            <a:br>
              <a:rPr lang="en-US" dirty="0"/>
            </a:br>
            <a:r>
              <a:rPr lang="en-US" dirty="0"/>
              <a:t>Standard Precautions</a:t>
            </a:r>
          </a:p>
        </p:txBody>
      </p:sp>
      <p:sp>
        <p:nvSpPr>
          <p:cNvPr id="3" name="Content Placeholder 2">
            <a:extLst>
              <a:ext uri="{FF2B5EF4-FFF2-40B4-BE49-F238E27FC236}">
                <a16:creationId xmlns:a16="http://schemas.microsoft.com/office/drawing/2014/main" id="{84A5942C-DF2F-4693-ADAC-5DC80CFECFD3}"/>
              </a:ext>
            </a:extLst>
          </p:cNvPr>
          <p:cNvSpPr>
            <a:spLocks noGrp="1"/>
          </p:cNvSpPr>
          <p:nvPr>
            <p:ph idx="1"/>
          </p:nvPr>
        </p:nvSpPr>
        <p:spPr/>
        <p:txBody>
          <a:bodyPr/>
          <a:lstStyle/>
          <a:p>
            <a:pPr marL="0" indent="0">
              <a:buNone/>
            </a:pPr>
            <a:r>
              <a:rPr lang="en-US" dirty="0"/>
              <a:t>(continued)</a:t>
            </a:r>
          </a:p>
          <a:p>
            <a:pPr marL="0" indent="0">
              <a:buNone/>
            </a:pPr>
            <a:r>
              <a:rPr lang="en-US" dirty="0"/>
              <a:t>Examples of standard precautions include:</a:t>
            </a:r>
          </a:p>
          <a:p>
            <a:r>
              <a:rPr lang="en-US" dirty="0"/>
              <a:t>Frequent handwashing</a:t>
            </a:r>
          </a:p>
          <a:p>
            <a:r>
              <a:rPr lang="en-US" dirty="0"/>
              <a:t>Proper handling and disposal of contaminated needles</a:t>
            </a:r>
          </a:p>
          <a:p>
            <a:r>
              <a:rPr lang="en-US" dirty="0"/>
              <a:t>Use of gloves and other PPE</a:t>
            </a:r>
          </a:p>
        </p:txBody>
      </p:sp>
    </p:spTree>
    <p:extLst>
      <p:ext uri="{BB962C8B-B14F-4D97-AF65-F5344CB8AC3E}">
        <p14:creationId xmlns:p14="http://schemas.microsoft.com/office/powerpoint/2010/main" val="2122835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648F-CF4B-4147-8848-FE09A98A6C50}"/>
              </a:ext>
            </a:extLst>
          </p:cNvPr>
          <p:cNvSpPr>
            <a:spLocks noGrp="1"/>
          </p:cNvSpPr>
          <p:nvPr>
            <p:ph type="title"/>
          </p:nvPr>
        </p:nvSpPr>
        <p:spPr/>
        <p:txBody>
          <a:bodyPr>
            <a:normAutofit fontScale="90000"/>
          </a:bodyPr>
          <a:lstStyle/>
          <a:p>
            <a:r>
              <a:rPr lang="en-US" dirty="0"/>
              <a:t>Methods of Compliance: </a:t>
            </a:r>
            <a:br>
              <a:rPr lang="en-US" dirty="0"/>
            </a:br>
            <a:r>
              <a:rPr lang="en-US" dirty="0"/>
              <a:t>Engineering Controls</a:t>
            </a:r>
          </a:p>
        </p:txBody>
      </p:sp>
      <p:sp>
        <p:nvSpPr>
          <p:cNvPr id="3" name="Content Placeholder 2">
            <a:extLst>
              <a:ext uri="{FF2B5EF4-FFF2-40B4-BE49-F238E27FC236}">
                <a16:creationId xmlns:a16="http://schemas.microsoft.com/office/drawing/2014/main" id="{D5EB0112-C148-42D1-8B82-BF9D30495DCD}"/>
              </a:ext>
            </a:extLst>
          </p:cNvPr>
          <p:cNvSpPr>
            <a:spLocks noGrp="1"/>
          </p:cNvSpPr>
          <p:nvPr>
            <p:ph idx="1"/>
          </p:nvPr>
        </p:nvSpPr>
        <p:spPr/>
        <p:txBody>
          <a:bodyPr/>
          <a:lstStyle/>
          <a:p>
            <a:pPr marL="0" indent="0">
              <a:buNone/>
            </a:pPr>
            <a:r>
              <a:rPr lang="en-US" dirty="0"/>
              <a:t>Engineering controls isolate or remove a hazard from the workplace.  In a dental practice, these include:</a:t>
            </a:r>
          </a:p>
          <a:p>
            <a:r>
              <a:rPr lang="en-US" dirty="0"/>
              <a:t>Sharps containers (replace before they are overfilled!)</a:t>
            </a:r>
          </a:p>
          <a:p>
            <a:r>
              <a:rPr lang="en-US" dirty="0"/>
              <a:t>Safer needle devices</a:t>
            </a:r>
          </a:p>
          <a:p>
            <a:r>
              <a:rPr lang="en-US" dirty="0"/>
              <a:t>Rubber dams and high-volume evacuators</a:t>
            </a:r>
          </a:p>
          <a:p>
            <a:pPr marL="0" indent="0">
              <a:buNone/>
            </a:pPr>
            <a:r>
              <a:rPr lang="en-US" i="1" dirty="0"/>
              <a:t>Engineering controls must be examined routinely and maintained or replaced as needed to ensure their effectiveness</a:t>
            </a:r>
            <a:r>
              <a:rPr lang="en-US" dirty="0"/>
              <a:t>.</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4064390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3A54-24B1-4CFF-AA89-637703397061}"/>
              </a:ext>
            </a:extLst>
          </p:cNvPr>
          <p:cNvSpPr>
            <a:spLocks noGrp="1"/>
          </p:cNvSpPr>
          <p:nvPr>
            <p:ph type="title"/>
          </p:nvPr>
        </p:nvSpPr>
        <p:spPr/>
        <p:txBody>
          <a:bodyPr>
            <a:normAutofit fontScale="90000"/>
          </a:bodyPr>
          <a:lstStyle/>
          <a:p>
            <a:r>
              <a:rPr lang="en-US" dirty="0"/>
              <a:t>Methods of Compliance: </a:t>
            </a:r>
            <a:br>
              <a:rPr lang="en-US" dirty="0"/>
            </a:br>
            <a:r>
              <a:rPr lang="en-US" dirty="0"/>
              <a:t>Work Practice Controls</a:t>
            </a:r>
          </a:p>
        </p:txBody>
      </p:sp>
      <p:sp>
        <p:nvSpPr>
          <p:cNvPr id="3" name="Content Placeholder 2">
            <a:extLst>
              <a:ext uri="{FF2B5EF4-FFF2-40B4-BE49-F238E27FC236}">
                <a16:creationId xmlns:a16="http://schemas.microsoft.com/office/drawing/2014/main" id="{4261A2B7-6124-4631-B147-3AB659761F0E}"/>
              </a:ext>
            </a:extLst>
          </p:cNvPr>
          <p:cNvSpPr>
            <a:spLocks noGrp="1"/>
          </p:cNvSpPr>
          <p:nvPr>
            <p:ph idx="1"/>
          </p:nvPr>
        </p:nvSpPr>
        <p:spPr/>
        <p:txBody>
          <a:bodyPr/>
          <a:lstStyle/>
          <a:p>
            <a:pPr marL="0" indent="0">
              <a:buNone/>
            </a:pPr>
            <a:r>
              <a:rPr lang="en-US" dirty="0"/>
              <a:t>Work Practice Controls reduce the chance of exposure by altering the manner in which a task is performed, such as:</a:t>
            </a:r>
          </a:p>
          <a:p>
            <a:r>
              <a:rPr lang="en-US" dirty="0"/>
              <a:t>Using safe techniques for needle recapping</a:t>
            </a:r>
          </a:p>
          <a:p>
            <a:r>
              <a:rPr lang="en-US" dirty="0"/>
              <a:t>Announcing instrument passes</a:t>
            </a:r>
          </a:p>
          <a:p>
            <a:r>
              <a:rPr lang="en-US" dirty="0"/>
              <a:t>Keeping sharp ends of instruments pointed away from others</a:t>
            </a:r>
          </a:p>
          <a:p>
            <a:r>
              <a:rPr lang="en-US" dirty="0"/>
              <a:t>Proper handwashing techniques</a:t>
            </a:r>
          </a:p>
          <a:p>
            <a:r>
              <a:rPr lang="en-US" dirty="0"/>
              <a:t>Patient positioning to reduce splashing or spraying</a:t>
            </a:r>
          </a:p>
        </p:txBody>
      </p:sp>
    </p:spTree>
    <p:extLst>
      <p:ext uri="{BB962C8B-B14F-4D97-AF65-F5344CB8AC3E}">
        <p14:creationId xmlns:p14="http://schemas.microsoft.com/office/powerpoint/2010/main" val="411037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C511-3BB2-476E-B0B2-3C933E6891B6}"/>
              </a:ext>
            </a:extLst>
          </p:cNvPr>
          <p:cNvSpPr>
            <a:spLocks noGrp="1"/>
          </p:cNvSpPr>
          <p:nvPr>
            <p:ph type="title"/>
          </p:nvPr>
        </p:nvSpPr>
        <p:spPr/>
        <p:txBody>
          <a:bodyPr>
            <a:normAutofit fontScale="90000"/>
          </a:bodyPr>
          <a:lstStyle/>
          <a:p>
            <a:r>
              <a:rPr lang="en-US" dirty="0"/>
              <a:t>Methods of Compliance: </a:t>
            </a:r>
            <a:br>
              <a:rPr lang="en-US" dirty="0"/>
            </a:br>
            <a:r>
              <a:rPr lang="en-US" dirty="0"/>
              <a:t>Work Practice Controls</a:t>
            </a:r>
          </a:p>
        </p:txBody>
      </p:sp>
      <p:sp>
        <p:nvSpPr>
          <p:cNvPr id="3" name="Content Placeholder 2">
            <a:extLst>
              <a:ext uri="{FF2B5EF4-FFF2-40B4-BE49-F238E27FC236}">
                <a16:creationId xmlns:a16="http://schemas.microsoft.com/office/drawing/2014/main" id="{5590B79E-B943-4D04-A839-41A9FE3A8ACC}"/>
              </a:ext>
            </a:extLst>
          </p:cNvPr>
          <p:cNvSpPr>
            <a:spLocks noGrp="1"/>
          </p:cNvSpPr>
          <p:nvPr>
            <p:ph idx="1"/>
          </p:nvPr>
        </p:nvSpPr>
        <p:spPr/>
        <p:txBody>
          <a:bodyPr/>
          <a:lstStyle/>
          <a:p>
            <a:pPr marL="0" indent="0">
              <a:buNone/>
            </a:pPr>
            <a:r>
              <a:rPr lang="en-US" b="1" dirty="0"/>
              <a:t>Define Clinical Work Areas</a:t>
            </a:r>
          </a:p>
          <a:p>
            <a:r>
              <a:rPr lang="en-US" dirty="0"/>
              <a:t>Eating, drinking, smoking, applying cosmetics or lip balm, handling contact lenses, and using your cell phone are prohibited in dental office work areas with a reasonable likelihood of occupational exposure.</a:t>
            </a:r>
          </a:p>
          <a:p>
            <a:r>
              <a:rPr lang="en-US" dirty="0"/>
              <a:t>Food and drink must not be stored in or on clinical work areas and cannot share refrigerator or freezer space with clinical dental materials or other potentially infectious materials.</a:t>
            </a:r>
          </a:p>
          <a:p>
            <a:pPr marL="0" indent="0">
              <a:buNone/>
            </a:pPr>
            <a:endParaRPr lang="en-US" dirty="0"/>
          </a:p>
        </p:txBody>
      </p:sp>
    </p:spTree>
    <p:extLst>
      <p:ext uri="{BB962C8B-B14F-4D97-AF65-F5344CB8AC3E}">
        <p14:creationId xmlns:p14="http://schemas.microsoft.com/office/powerpoint/2010/main" val="247726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9AF4-8C56-4BBE-B699-823FAC5D2522}"/>
              </a:ext>
            </a:extLst>
          </p:cNvPr>
          <p:cNvSpPr>
            <a:spLocks noGrp="1"/>
          </p:cNvSpPr>
          <p:nvPr>
            <p:ph type="title"/>
          </p:nvPr>
        </p:nvSpPr>
        <p:spPr/>
        <p:txBody>
          <a:bodyPr>
            <a:normAutofit fontScale="90000"/>
          </a:bodyPr>
          <a:lstStyle/>
          <a:p>
            <a:r>
              <a:rPr lang="en-US" dirty="0"/>
              <a:t>Methods of Compliance: </a:t>
            </a:r>
            <a:br>
              <a:rPr lang="en-US" dirty="0"/>
            </a:br>
            <a:r>
              <a:rPr lang="en-US" dirty="0"/>
              <a:t>Work Practice Controls</a:t>
            </a:r>
          </a:p>
        </p:txBody>
      </p:sp>
      <p:sp>
        <p:nvSpPr>
          <p:cNvPr id="3" name="Content Placeholder 2">
            <a:extLst>
              <a:ext uri="{FF2B5EF4-FFF2-40B4-BE49-F238E27FC236}">
                <a16:creationId xmlns:a16="http://schemas.microsoft.com/office/drawing/2014/main" id="{D6DCAD0B-40FA-4B8C-9DDF-FE0630D18FE1}"/>
              </a:ext>
            </a:extLst>
          </p:cNvPr>
          <p:cNvSpPr>
            <a:spLocks noGrp="1"/>
          </p:cNvSpPr>
          <p:nvPr>
            <p:ph idx="1"/>
          </p:nvPr>
        </p:nvSpPr>
        <p:spPr/>
        <p:txBody>
          <a:bodyPr>
            <a:normAutofit lnSpcReduction="10000"/>
          </a:bodyPr>
          <a:lstStyle/>
          <a:p>
            <a:pPr marL="0" indent="0">
              <a:buNone/>
            </a:pPr>
            <a:r>
              <a:rPr lang="en-US" b="1" dirty="0"/>
              <a:t>Handling Contaminated Needles and Other Sharps</a:t>
            </a:r>
          </a:p>
          <a:p>
            <a:pPr marL="0" indent="0">
              <a:buNone/>
            </a:pPr>
            <a:r>
              <a:rPr lang="en-US" dirty="0"/>
              <a:t>To minimize exposure when handling contaminated needles and other sharps, workers should:</a:t>
            </a:r>
          </a:p>
          <a:p>
            <a:r>
              <a:rPr lang="en-US" dirty="0"/>
              <a:t>Never bend or break needles before disposal</a:t>
            </a:r>
          </a:p>
          <a:p>
            <a:r>
              <a:rPr lang="en-US" dirty="0"/>
              <a:t>Dispose of used needles, blades and other sharps in puncture resistant containers located as close as possible to where the items were used</a:t>
            </a:r>
          </a:p>
          <a:p>
            <a:r>
              <a:rPr lang="en-US" dirty="0"/>
              <a:t>DO NOT reach inside a sharps container</a:t>
            </a:r>
          </a:p>
        </p:txBody>
      </p:sp>
    </p:spTree>
    <p:extLst>
      <p:ext uri="{BB962C8B-B14F-4D97-AF65-F5344CB8AC3E}">
        <p14:creationId xmlns:p14="http://schemas.microsoft.com/office/powerpoint/2010/main" val="3099089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ED9C-F6AA-477A-9A15-F5BADC3CA6D9}"/>
              </a:ext>
            </a:extLst>
          </p:cNvPr>
          <p:cNvSpPr>
            <a:spLocks noGrp="1"/>
          </p:cNvSpPr>
          <p:nvPr>
            <p:ph type="title"/>
          </p:nvPr>
        </p:nvSpPr>
        <p:spPr/>
        <p:txBody>
          <a:bodyPr>
            <a:normAutofit fontScale="90000"/>
          </a:bodyPr>
          <a:lstStyle/>
          <a:p>
            <a:r>
              <a:rPr lang="en-US" dirty="0"/>
              <a:t>Methods of Compliance: </a:t>
            </a:r>
            <a:br>
              <a:rPr lang="en-US" dirty="0"/>
            </a:br>
            <a:r>
              <a:rPr lang="en-US" dirty="0"/>
              <a:t>Work Practice Controls</a:t>
            </a:r>
          </a:p>
        </p:txBody>
      </p:sp>
      <p:sp>
        <p:nvSpPr>
          <p:cNvPr id="3" name="Content Placeholder 2">
            <a:extLst>
              <a:ext uri="{FF2B5EF4-FFF2-40B4-BE49-F238E27FC236}">
                <a16:creationId xmlns:a16="http://schemas.microsoft.com/office/drawing/2014/main" id="{7CF882FD-DE82-4D2D-8DAD-6780E2D1BFA5}"/>
              </a:ext>
            </a:extLst>
          </p:cNvPr>
          <p:cNvSpPr>
            <a:spLocks noGrp="1"/>
          </p:cNvSpPr>
          <p:nvPr>
            <p:ph idx="1"/>
          </p:nvPr>
        </p:nvSpPr>
        <p:spPr/>
        <p:txBody>
          <a:bodyPr/>
          <a:lstStyle/>
          <a:p>
            <a:pPr marL="0" indent="0">
              <a:buNone/>
            </a:pPr>
            <a:r>
              <a:rPr lang="en-US" b="1" dirty="0"/>
              <a:t>Be On the Lookout for Better Sharps </a:t>
            </a:r>
            <a:r>
              <a:rPr lang="en-US" b="1" dirty="0" err="1"/>
              <a:t>Protecton</a:t>
            </a:r>
            <a:r>
              <a:rPr lang="en-US" b="1" dirty="0"/>
              <a:t> Devices</a:t>
            </a:r>
          </a:p>
          <a:p>
            <a:pPr marL="0" indent="0">
              <a:buNone/>
            </a:pPr>
            <a:r>
              <a:rPr lang="en-US" dirty="0"/>
              <a:t>OSHA requires employers to check for new engineered sharps injury protection devices at least annually.</a:t>
            </a:r>
          </a:p>
          <a:p>
            <a:pPr marL="0" indent="0">
              <a:buNone/>
            </a:pPr>
            <a:endParaRPr lang="en-US" dirty="0"/>
          </a:p>
          <a:p>
            <a:pPr marL="0" indent="0">
              <a:buNone/>
            </a:pPr>
            <a:r>
              <a:rPr lang="en-US" dirty="0"/>
              <a:t>Employees who work with needles and other sharps need to be involved in the process and it </a:t>
            </a:r>
            <a:r>
              <a:rPr lang="en-US" u="sng" dirty="0"/>
              <a:t>must be documented</a:t>
            </a:r>
            <a:r>
              <a:rPr lang="en-US" dirty="0"/>
              <a:t>. </a:t>
            </a:r>
          </a:p>
        </p:txBody>
      </p:sp>
    </p:spTree>
    <p:extLst>
      <p:ext uri="{BB962C8B-B14F-4D97-AF65-F5344CB8AC3E}">
        <p14:creationId xmlns:p14="http://schemas.microsoft.com/office/powerpoint/2010/main" val="270633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A097-66E3-4E0D-B102-357D71AA9D65}"/>
              </a:ext>
            </a:extLst>
          </p:cNvPr>
          <p:cNvSpPr>
            <a:spLocks noGrp="1"/>
          </p:cNvSpPr>
          <p:nvPr>
            <p:ph type="title"/>
          </p:nvPr>
        </p:nvSpPr>
        <p:spPr/>
        <p:txBody>
          <a:bodyPr>
            <a:normAutofit fontScale="90000"/>
          </a:bodyPr>
          <a:lstStyle/>
          <a:p>
            <a:r>
              <a:rPr lang="en-US" dirty="0"/>
              <a:t>Methods of Compliance:</a:t>
            </a:r>
            <a:br>
              <a:rPr lang="en-US" dirty="0"/>
            </a:br>
            <a:r>
              <a:rPr lang="en-US" dirty="0"/>
              <a:t>Work Practice Controls</a:t>
            </a:r>
          </a:p>
        </p:txBody>
      </p:sp>
      <p:sp>
        <p:nvSpPr>
          <p:cNvPr id="3" name="Content Placeholder 2">
            <a:extLst>
              <a:ext uri="{FF2B5EF4-FFF2-40B4-BE49-F238E27FC236}">
                <a16:creationId xmlns:a16="http://schemas.microsoft.com/office/drawing/2014/main" id="{A22EE6C8-71B8-4579-8AD8-B7E9EF3C4F11}"/>
              </a:ext>
            </a:extLst>
          </p:cNvPr>
          <p:cNvSpPr>
            <a:spLocks noGrp="1"/>
          </p:cNvSpPr>
          <p:nvPr>
            <p:ph idx="1"/>
          </p:nvPr>
        </p:nvSpPr>
        <p:spPr/>
        <p:txBody>
          <a:bodyPr/>
          <a:lstStyle/>
          <a:p>
            <a:pPr marL="0" indent="0">
              <a:buNone/>
            </a:pPr>
            <a:r>
              <a:rPr lang="en-US" b="1" dirty="0"/>
              <a:t>Handwashing</a:t>
            </a:r>
          </a:p>
          <a:p>
            <a:r>
              <a:rPr lang="en-US" dirty="0"/>
              <a:t>During the day, wash your hands between patients and before and after going to lunch, taking a break,  using the bathroom, or anytime they become contaminated</a:t>
            </a:r>
          </a:p>
          <a:p>
            <a:r>
              <a:rPr lang="en-US" dirty="0"/>
              <a:t> At the end of the day, wash your hands thoroughly to prevent carrying microorganisms outside the operatory.</a:t>
            </a:r>
          </a:p>
        </p:txBody>
      </p:sp>
    </p:spTree>
    <p:extLst>
      <p:ext uri="{BB962C8B-B14F-4D97-AF65-F5344CB8AC3E}">
        <p14:creationId xmlns:p14="http://schemas.microsoft.com/office/powerpoint/2010/main" val="3850330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lstStyle/>
          <a:p>
            <a:pPr marL="0" indent="0">
              <a:buNone/>
            </a:pPr>
            <a:r>
              <a:rPr lang="en-US" dirty="0"/>
              <a:t>Personal protective equipment (PPE) helps prevent infection in the dental office. It includes gloves, gowns, lab coats or clinic jackets, a face shield, mask, eye protection, resuscitation bags and mouthpieces.</a:t>
            </a:r>
          </a:p>
          <a:p>
            <a:pPr marL="0" indent="0">
              <a:buNone/>
            </a:pPr>
            <a:endParaRPr lang="en-US" dirty="0"/>
          </a:p>
          <a:p>
            <a:pPr marL="0" indent="0">
              <a:buNone/>
            </a:pPr>
            <a:r>
              <a:rPr lang="en-US" dirty="0"/>
              <a:t>OSHA requires the workplace to provide all necessary PPE at no cost to workers.</a:t>
            </a:r>
          </a:p>
        </p:txBody>
      </p:sp>
    </p:spTree>
    <p:extLst>
      <p:ext uri="{BB962C8B-B14F-4D97-AF65-F5344CB8AC3E}">
        <p14:creationId xmlns:p14="http://schemas.microsoft.com/office/powerpoint/2010/main" val="3893360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lnSpcReduction="10000"/>
          </a:bodyPr>
          <a:lstStyle/>
          <a:p>
            <a:pPr marL="0" indent="0">
              <a:buNone/>
            </a:pPr>
            <a:r>
              <a:rPr lang="en-US" b="1" dirty="0"/>
              <a:t>Gloves</a:t>
            </a:r>
          </a:p>
          <a:p>
            <a:r>
              <a:rPr lang="en-US" dirty="0"/>
              <a:t>Disposable gloves must be worn whenever you anticipate contact with blood, saliva, mucous membranes or blood-contaminated objects or surfaces</a:t>
            </a:r>
          </a:p>
          <a:p>
            <a:r>
              <a:rPr lang="en-US" dirty="0"/>
              <a:t>Gloves must be changed between patients </a:t>
            </a:r>
          </a:p>
          <a:p>
            <a:r>
              <a:rPr lang="en-US" dirty="0"/>
              <a:t>Gloves must be replaced as soon as possible if they become torn, punctured, or their ability to function as a barrier is compromised</a:t>
            </a:r>
          </a:p>
        </p:txBody>
      </p:sp>
    </p:spTree>
    <p:extLst>
      <p:ext uri="{BB962C8B-B14F-4D97-AF65-F5344CB8AC3E}">
        <p14:creationId xmlns:p14="http://schemas.microsoft.com/office/powerpoint/2010/main" val="2937458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a:bodyPr>
          <a:lstStyle/>
          <a:p>
            <a:pPr marL="0" indent="0">
              <a:buNone/>
            </a:pPr>
            <a:r>
              <a:rPr lang="en-US" b="1" dirty="0"/>
              <a:t>Gloves</a:t>
            </a:r>
          </a:p>
          <a:p>
            <a:r>
              <a:rPr lang="en-US" dirty="0"/>
              <a:t>Always wash your hands after removing gloves</a:t>
            </a:r>
          </a:p>
          <a:p>
            <a:r>
              <a:rPr lang="en-US" dirty="0"/>
              <a:t>Do not wash disposable gloves and reuse them</a:t>
            </a:r>
          </a:p>
          <a:p>
            <a:r>
              <a:rPr lang="en-US" dirty="0"/>
              <a:t>Utility (dishwashing-type) gloves should be worn when cleaning instruments or performing other household tasks</a:t>
            </a:r>
          </a:p>
          <a:p>
            <a:r>
              <a:rPr lang="en-US" dirty="0"/>
              <a:t>Utility gloves can be reused but must be replaced when they become damaged</a:t>
            </a:r>
          </a:p>
        </p:txBody>
      </p:sp>
    </p:spTree>
    <p:extLst>
      <p:ext uri="{BB962C8B-B14F-4D97-AF65-F5344CB8AC3E}">
        <p14:creationId xmlns:p14="http://schemas.microsoft.com/office/powerpoint/2010/main" val="408472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0"/>
            <a:ext cx="62546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48" y="0"/>
            <a:ext cx="6251447"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B722F-65DB-4F17-B863-A78E9AFF72EB}"/>
              </a:ext>
            </a:extLst>
          </p:cNvPr>
          <p:cNvSpPr>
            <a:spLocks noGrp="1"/>
          </p:cNvSpPr>
          <p:nvPr>
            <p:ph type="title"/>
          </p:nvPr>
        </p:nvSpPr>
        <p:spPr>
          <a:xfrm>
            <a:off x="838200" y="586992"/>
            <a:ext cx="4953000" cy="1664573"/>
          </a:xfrm>
        </p:spPr>
        <p:txBody>
          <a:bodyPr>
            <a:normAutofit/>
          </a:bodyPr>
          <a:lstStyle/>
          <a:p>
            <a:pPr>
              <a:lnSpc>
                <a:spcPct val="90000"/>
              </a:lnSpc>
            </a:pPr>
            <a:r>
              <a:rPr lang="en-US" sz="3700" b="0" i="0" dirty="0">
                <a:effectLst/>
                <a:latin typeface="Helvetica" panose="020B0604020202020204" pitchFamily="34" charset="0"/>
              </a:rPr>
              <a:t>Part </a:t>
            </a:r>
            <a:r>
              <a:rPr lang="en-US" sz="3700" b="0" dirty="0">
                <a:latin typeface="Helvetica" panose="020B0604020202020204" pitchFamily="34" charset="0"/>
              </a:rPr>
              <a:t>1: </a:t>
            </a:r>
            <a:r>
              <a:rPr lang="en-US" sz="3700" b="0" i="0" dirty="0">
                <a:effectLst/>
                <a:latin typeface="Helvetica" panose="020B0604020202020204" pitchFamily="34" charset="0"/>
              </a:rPr>
              <a:t>General Safety Standards &amp; OSHA Overview</a:t>
            </a:r>
            <a:endParaRPr lang="en-US" sz="3700" dirty="0"/>
          </a:p>
        </p:txBody>
      </p:sp>
      <p:sp>
        <p:nvSpPr>
          <p:cNvPr id="3" name="Content Placeholder 2">
            <a:extLst>
              <a:ext uri="{FF2B5EF4-FFF2-40B4-BE49-F238E27FC236}">
                <a16:creationId xmlns:a16="http://schemas.microsoft.com/office/drawing/2014/main" id="{308DC886-1F3E-40EE-A985-AC998117C622}"/>
              </a:ext>
            </a:extLst>
          </p:cNvPr>
          <p:cNvSpPr>
            <a:spLocks noGrp="1"/>
          </p:cNvSpPr>
          <p:nvPr>
            <p:ph idx="1"/>
          </p:nvPr>
        </p:nvSpPr>
        <p:spPr>
          <a:xfrm>
            <a:off x="838200" y="2411653"/>
            <a:ext cx="4952681" cy="3728613"/>
          </a:xfrm>
        </p:spPr>
        <p:txBody>
          <a:bodyPr>
            <a:normAutofit/>
          </a:bodyPr>
          <a:lstStyle/>
          <a:p>
            <a:pPr marL="0" indent="0">
              <a:buNone/>
            </a:pPr>
            <a:r>
              <a:rPr lang="en-US" sz="1800"/>
              <a:t>Under OSHA regulations, your employer is responsible for providing you with reasonable protection against known workplace hazards.</a:t>
            </a:r>
          </a:p>
          <a:p>
            <a:pPr marL="0" indent="0">
              <a:buNone/>
            </a:pPr>
            <a:endParaRPr lang="en-US" sz="1800"/>
          </a:p>
          <a:p>
            <a:pPr marL="0" indent="0">
              <a:buNone/>
            </a:pPr>
            <a:r>
              <a:rPr lang="en-US" sz="1800"/>
              <a:t>OSHA requires workplaces to display this poster:</a:t>
            </a:r>
          </a:p>
        </p:txBody>
      </p:sp>
      <p:pic>
        <p:nvPicPr>
          <p:cNvPr id="4" name="Picture 3">
            <a:extLst>
              <a:ext uri="{FF2B5EF4-FFF2-40B4-BE49-F238E27FC236}">
                <a16:creationId xmlns:a16="http://schemas.microsoft.com/office/drawing/2014/main" id="{F45A474A-31A2-4D46-BF4B-1154C3223213}"/>
              </a:ext>
            </a:extLst>
          </p:cNvPr>
          <p:cNvPicPr>
            <a:picLocks noChangeAspect="1"/>
          </p:cNvPicPr>
          <p:nvPr/>
        </p:nvPicPr>
        <p:blipFill rotWithShape="1">
          <a:blip r:embed="rId3"/>
          <a:srcRect t="7811" r="-2" b="5364"/>
          <a:stretch/>
        </p:blipFill>
        <p:spPr>
          <a:xfrm>
            <a:off x="6858001" y="567942"/>
            <a:ext cx="4724400" cy="5716862"/>
          </a:xfrm>
          <a:prstGeom prst="rect">
            <a:avLst/>
          </a:prstGeom>
        </p:spPr>
      </p:pic>
    </p:spTree>
    <p:extLst>
      <p:ext uri="{BB962C8B-B14F-4D97-AF65-F5344CB8AC3E}">
        <p14:creationId xmlns:p14="http://schemas.microsoft.com/office/powerpoint/2010/main" val="4217807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a:bodyPr>
          <a:lstStyle/>
          <a:p>
            <a:pPr marL="0" indent="0">
              <a:buNone/>
            </a:pPr>
            <a:r>
              <a:rPr lang="en-US" b="1" dirty="0"/>
              <a:t>Masks</a:t>
            </a:r>
          </a:p>
          <a:p>
            <a:pPr marL="0" indent="0">
              <a:buNone/>
            </a:pPr>
            <a:r>
              <a:rPr lang="en-US" dirty="0"/>
              <a:t>Must be worn whenever splashes, spray, spatter, or droplets of blood or other potentially infectious materials may be generated,  and nose or mouth contamination can be reasonably expected.</a:t>
            </a:r>
          </a:p>
        </p:txBody>
      </p:sp>
    </p:spTree>
    <p:extLst>
      <p:ext uri="{BB962C8B-B14F-4D97-AF65-F5344CB8AC3E}">
        <p14:creationId xmlns:p14="http://schemas.microsoft.com/office/powerpoint/2010/main" val="386982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a:bodyPr>
          <a:lstStyle/>
          <a:p>
            <a:pPr marL="0" indent="0">
              <a:buNone/>
            </a:pPr>
            <a:r>
              <a:rPr lang="en-US" b="1" dirty="0"/>
              <a:t>Masks</a:t>
            </a:r>
          </a:p>
          <a:p>
            <a:r>
              <a:rPr lang="en-US" dirty="0"/>
              <a:t>A mask does not offer effective protection against spatter if it does not fit well</a:t>
            </a:r>
          </a:p>
          <a:p>
            <a:r>
              <a:rPr lang="en-US" dirty="0"/>
              <a:t>Change the mask if it becomes wet</a:t>
            </a:r>
          </a:p>
        </p:txBody>
      </p:sp>
    </p:spTree>
    <p:extLst>
      <p:ext uri="{BB962C8B-B14F-4D97-AF65-F5344CB8AC3E}">
        <p14:creationId xmlns:p14="http://schemas.microsoft.com/office/powerpoint/2010/main" val="3391596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lnSpcReduction="10000"/>
          </a:bodyPr>
          <a:lstStyle/>
          <a:p>
            <a:pPr marL="0" indent="0">
              <a:buNone/>
            </a:pPr>
            <a:r>
              <a:rPr lang="en-US" b="1" dirty="0"/>
              <a:t>Protective eyewear and face shields</a:t>
            </a:r>
          </a:p>
          <a:p>
            <a:r>
              <a:rPr lang="en-US" dirty="0"/>
              <a:t>Some viruses can be transmitted by splash or spatter to the eyes</a:t>
            </a:r>
          </a:p>
          <a:p>
            <a:r>
              <a:rPr lang="en-US" dirty="0"/>
              <a:t>Protective glasses with side shields or chin-length face shields are acceptable for most uses</a:t>
            </a:r>
          </a:p>
          <a:p>
            <a:r>
              <a:rPr lang="en-US" dirty="0"/>
              <a:t>Goggles may be preferred for high-spatter procedures</a:t>
            </a:r>
          </a:p>
          <a:p>
            <a:r>
              <a:rPr lang="en-US" dirty="0"/>
              <a:t>Because some procedures produce projectiles, shatter-resistant lenses should be considered</a:t>
            </a:r>
          </a:p>
        </p:txBody>
      </p:sp>
    </p:spTree>
    <p:extLst>
      <p:ext uri="{BB962C8B-B14F-4D97-AF65-F5344CB8AC3E}">
        <p14:creationId xmlns:p14="http://schemas.microsoft.com/office/powerpoint/2010/main" val="43727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a:bodyPr>
          <a:lstStyle/>
          <a:p>
            <a:pPr marL="0" indent="0">
              <a:buNone/>
            </a:pPr>
            <a:r>
              <a:rPr lang="en-US" b="1" dirty="0"/>
              <a:t>Protective eyewear and face shields</a:t>
            </a:r>
          </a:p>
          <a:p>
            <a:r>
              <a:rPr lang="en-US" dirty="0"/>
              <a:t>The Bloodborne Pathogens Standard specifies that if prescription glasses are worn as protective eyewear, they should be fitted with solid side shields.</a:t>
            </a:r>
          </a:p>
          <a:p>
            <a:pPr marL="0" indent="0">
              <a:buNone/>
            </a:pPr>
            <a:endParaRPr lang="en-US" dirty="0"/>
          </a:p>
          <a:p>
            <a:r>
              <a:rPr lang="en-US" dirty="0"/>
              <a:t>Eyewear should be cleaned as necessary.</a:t>
            </a:r>
          </a:p>
        </p:txBody>
      </p:sp>
    </p:spTree>
    <p:extLst>
      <p:ext uri="{BB962C8B-B14F-4D97-AF65-F5344CB8AC3E}">
        <p14:creationId xmlns:p14="http://schemas.microsoft.com/office/powerpoint/2010/main" val="3386387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a:bodyPr>
          <a:lstStyle/>
          <a:p>
            <a:pPr marL="0" indent="0">
              <a:buNone/>
            </a:pPr>
            <a:r>
              <a:rPr lang="en-US" b="1" dirty="0"/>
              <a:t>Gowns and Other Protective Clothing</a:t>
            </a:r>
          </a:p>
          <a:p>
            <a:r>
              <a:rPr lang="en-US" dirty="0"/>
              <a:t>You must wear gowns, lab coats, clinic jackets, or other forms of protective clothing whenever your skin, street clothing or underwear is subject to contamination.</a:t>
            </a:r>
          </a:p>
          <a:p>
            <a:pPr marL="0" indent="0">
              <a:buNone/>
            </a:pPr>
            <a:endParaRPr lang="en-US" dirty="0"/>
          </a:p>
          <a:p>
            <a:r>
              <a:rPr lang="en-US" dirty="0"/>
              <a:t>Short sleeves are okay if you don’t expect the skin to be exposed to infectious material.</a:t>
            </a:r>
          </a:p>
        </p:txBody>
      </p:sp>
    </p:spTree>
    <p:extLst>
      <p:ext uri="{BB962C8B-B14F-4D97-AF65-F5344CB8AC3E}">
        <p14:creationId xmlns:p14="http://schemas.microsoft.com/office/powerpoint/2010/main" val="4035693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a:bodyPr>
          <a:lstStyle/>
          <a:p>
            <a:pPr marL="0" indent="0">
              <a:buNone/>
            </a:pPr>
            <a:r>
              <a:rPr lang="en-US" b="1" dirty="0"/>
              <a:t>Gowns and Other Protective Clothing</a:t>
            </a:r>
          </a:p>
          <a:p>
            <a:pPr marL="0" indent="0">
              <a:buNone/>
            </a:pPr>
            <a:r>
              <a:rPr lang="en-US" dirty="0"/>
              <a:t>Additional personal protective clothing maybe required when gross contamination can reasonably be expected.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140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EDD-3F38-4335-97EE-E54F341A5940}"/>
              </a:ext>
            </a:extLst>
          </p:cNvPr>
          <p:cNvSpPr>
            <a:spLocks noGrp="1"/>
          </p:cNvSpPr>
          <p:nvPr>
            <p:ph type="title"/>
          </p:nvPr>
        </p:nvSpPr>
        <p:spPr/>
        <p:txBody>
          <a:bodyPr>
            <a:normAutofit fontScale="90000"/>
          </a:bodyPr>
          <a:lstStyle/>
          <a:p>
            <a:r>
              <a:rPr lang="en-US" dirty="0"/>
              <a:t>Methods of Compliance:</a:t>
            </a:r>
            <a:br>
              <a:rPr lang="en-US" dirty="0"/>
            </a:br>
            <a:r>
              <a:rPr lang="en-US" dirty="0"/>
              <a:t>Personal Protective Equipment</a:t>
            </a:r>
          </a:p>
        </p:txBody>
      </p:sp>
      <p:sp>
        <p:nvSpPr>
          <p:cNvPr id="3" name="Content Placeholder 2">
            <a:extLst>
              <a:ext uri="{FF2B5EF4-FFF2-40B4-BE49-F238E27FC236}">
                <a16:creationId xmlns:a16="http://schemas.microsoft.com/office/drawing/2014/main" id="{2D1220AE-2FAD-4559-87D9-6360ADD75D90}"/>
              </a:ext>
            </a:extLst>
          </p:cNvPr>
          <p:cNvSpPr>
            <a:spLocks noGrp="1"/>
          </p:cNvSpPr>
          <p:nvPr>
            <p:ph idx="1"/>
          </p:nvPr>
        </p:nvSpPr>
        <p:spPr/>
        <p:txBody>
          <a:bodyPr>
            <a:normAutofit lnSpcReduction="10000"/>
          </a:bodyPr>
          <a:lstStyle/>
          <a:p>
            <a:pPr marL="0" indent="0">
              <a:buNone/>
            </a:pPr>
            <a:r>
              <a:rPr lang="en-US" b="1" dirty="0"/>
              <a:t>Gowns and Other Protective Clothing</a:t>
            </a:r>
          </a:p>
          <a:p>
            <a:r>
              <a:rPr lang="en-US" dirty="0"/>
              <a:t>PPE will be cleaned, laundered, repaired, replaced and disposed of at no cost to employees</a:t>
            </a:r>
          </a:p>
          <a:p>
            <a:r>
              <a:rPr lang="en-US" dirty="0"/>
              <a:t>PPE must be removed immediately or ASAP after it’s been penetrated by blood or other potentially infectious materials</a:t>
            </a:r>
          </a:p>
          <a:p>
            <a:r>
              <a:rPr lang="en-US" dirty="0"/>
              <a:t>All PPE must be removed before leaving the dental office, and</a:t>
            </a:r>
          </a:p>
          <a:p>
            <a:r>
              <a:rPr lang="en-US" dirty="0"/>
              <a:t>placed in designated area for storage, washing, decontamination or disposal</a:t>
            </a:r>
          </a:p>
        </p:txBody>
      </p:sp>
    </p:spTree>
    <p:extLst>
      <p:ext uri="{BB962C8B-B14F-4D97-AF65-F5344CB8AC3E}">
        <p14:creationId xmlns:p14="http://schemas.microsoft.com/office/powerpoint/2010/main" val="3645744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6B39-93A3-4656-AED5-545A0623B5FA}"/>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6A46D7E4-4684-42AF-AF32-800CBFEB2221}"/>
              </a:ext>
            </a:extLst>
          </p:cNvPr>
          <p:cNvSpPr>
            <a:spLocks noGrp="1"/>
          </p:cNvSpPr>
          <p:nvPr>
            <p:ph idx="1"/>
          </p:nvPr>
        </p:nvSpPr>
        <p:spPr/>
        <p:txBody>
          <a:bodyPr/>
          <a:lstStyle/>
          <a:p>
            <a:pPr marL="0" indent="0">
              <a:buNone/>
            </a:pPr>
            <a:r>
              <a:rPr lang="en-US" dirty="0"/>
              <a:t>Housekeeping involves the cleaning and decontamination of all equipment and environmental and work surfaces after contact with blood or other potentially infectious materials.</a:t>
            </a:r>
          </a:p>
        </p:txBody>
      </p:sp>
    </p:spTree>
    <p:extLst>
      <p:ext uri="{BB962C8B-B14F-4D97-AF65-F5344CB8AC3E}">
        <p14:creationId xmlns:p14="http://schemas.microsoft.com/office/powerpoint/2010/main" val="857268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lnSpcReduction="10000"/>
          </a:bodyPr>
          <a:lstStyle/>
          <a:p>
            <a:pPr marL="0" indent="0">
              <a:buNone/>
            </a:pPr>
            <a:r>
              <a:rPr lang="en-US" b="1" dirty="0"/>
              <a:t>Contaminated Laundry</a:t>
            </a:r>
          </a:p>
          <a:p>
            <a:r>
              <a:rPr lang="en-US" dirty="0"/>
              <a:t>Soiled garments should be removed and placed in bag/container provided</a:t>
            </a:r>
          </a:p>
          <a:p>
            <a:r>
              <a:rPr lang="en-US" dirty="0"/>
              <a:t>When laundering soiled laundry, wear appropriate PPE (gloves, gowns, </a:t>
            </a:r>
            <a:r>
              <a:rPr lang="en-US" dirty="0" err="1"/>
              <a:t>etc</a:t>
            </a:r>
            <a:r>
              <a:rPr lang="en-US" dirty="0"/>
              <a:t>)</a:t>
            </a:r>
          </a:p>
          <a:p>
            <a:r>
              <a:rPr lang="en-US" dirty="0"/>
              <a:t>Soiled laundry should be stored/transported in bags/containers marked with biohazard labels or color-coded red</a:t>
            </a:r>
          </a:p>
        </p:txBody>
      </p:sp>
    </p:spTree>
    <p:extLst>
      <p:ext uri="{BB962C8B-B14F-4D97-AF65-F5344CB8AC3E}">
        <p14:creationId xmlns:p14="http://schemas.microsoft.com/office/powerpoint/2010/main" val="1305255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Rules</a:t>
            </a:r>
          </a:p>
          <a:p>
            <a:r>
              <a:rPr lang="en-US" dirty="0"/>
              <a:t>All equipment and environmental and work surfaces must be cleaned and decontaminated after contact with blood and other potentially infectious materials</a:t>
            </a:r>
          </a:p>
          <a:p>
            <a:r>
              <a:rPr lang="en-US" dirty="0"/>
              <a:t>Protective coverings, such as plastic wrap or foil, must be replaced when they become visibly soiled and at the end of the workday</a:t>
            </a:r>
          </a:p>
        </p:txBody>
      </p:sp>
    </p:spTree>
    <p:extLst>
      <p:ext uri="{BB962C8B-B14F-4D97-AF65-F5344CB8AC3E}">
        <p14:creationId xmlns:p14="http://schemas.microsoft.com/office/powerpoint/2010/main" val="7677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237BC6-741E-44E8-ABCE-F96C43A1B09A}"/>
              </a:ext>
            </a:extLst>
          </p:cNvPr>
          <p:cNvSpPr>
            <a:spLocks noGrp="1"/>
          </p:cNvSpPr>
          <p:nvPr>
            <p:ph type="title"/>
          </p:nvPr>
        </p:nvSpPr>
        <p:spPr>
          <a:xfrm>
            <a:off x="838201" y="559813"/>
            <a:ext cx="2819399" cy="5577934"/>
          </a:xfrm>
        </p:spPr>
        <p:txBody>
          <a:bodyPr>
            <a:normAutofit/>
          </a:bodyPr>
          <a:lstStyle/>
          <a:p>
            <a:r>
              <a:rPr lang="en-US" sz="3700"/>
              <a:t>Learning Objectives </a:t>
            </a:r>
          </a:p>
        </p:txBody>
      </p:sp>
      <p:graphicFrame>
        <p:nvGraphicFramePr>
          <p:cNvPr id="5" name="Content Placeholder 2">
            <a:extLst>
              <a:ext uri="{FF2B5EF4-FFF2-40B4-BE49-F238E27FC236}">
                <a16:creationId xmlns:a16="http://schemas.microsoft.com/office/drawing/2014/main" id="{F92F5735-7E70-4BE7-91F6-7429F1A54743}"/>
              </a:ext>
            </a:extLst>
          </p:cNvPr>
          <p:cNvGraphicFramePr>
            <a:graphicFrameLocks noGrp="1"/>
          </p:cNvGraphicFramePr>
          <p:nvPr>
            <p:ph idx="1"/>
            <p:extLst>
              <p:ext uri="{D42A27DB-BD31-4B8C-83A1-F6EECF244321}">
                <p14:modId xmlns:p14="http://schemas.microsoft.com/office/powerpoint/2010/main" val="2882779534"/>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793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Rules</a:t>
            </a:r>
          </a:p>
          <a:p>
            <a:r>
              <a:rPr lang="en-US" dirty="0"/>
              <a:t>Contaminated work surfaces must be decontaminated with an appropriate disinfectant after completion of procedures, or ASAP when surfaces are overtly contaminated, </a:t>
            </a:r>
            <a:r>
              <a:rPr lang="en-US" u="sng" dirty="0"/>
              <a:t>AND</a:t>
            </a:r>
            <a:r>
              <a:rPr lang="en-US" dirty="0"/>
              <a:t> at the end of the workday if surfaces may have become contaminated since the last cleaning</a:t>
            </a:r>
          </a:p>
          <a:p>
            <a:r>
              <a:rPr lang="en-US" dirty="0"/>
              <a:t>This rule applies to all reusable bins, pails, cans and similar receptacles</a:t>
            </a:r>
          </a:p>
        </p:txBody>
      </p:sp>
    </p:spTree>
    <p:extLst>
      <p:ext uri="{BB962C8B-B14F-4D97-AF65-F5344CB8AC3E}">
        <p14:creationId xmlns:p14="http://schemas.microsoft.com/office/powerpoint/2010/main" val="2790224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Rules</a:t>
            </a:r>
          </a:p>
          <a:p>
            <a:r>
              <a:rPr lang="en-US" dirty="0"/>
              <a:t>Spills of blood or OPIM must be wiped up immediately, or ASAP, and the area decontaminated using an appropriate disinfectant</a:t>
            </a:r>
          </a:p>
          <a:p>
            <a:r>
              <a:rPr lang="en-US" dirty="0"/>
              <a:t>Disinfectants used in the dental office Are chemical germicides that are approved for use as hospital disinfectants and are tuberculocidal when used at recommended dilutions </a:t>
            </a:r>
          </a:p>
        </p:txBody>
      </p:sp>
    </p:spTree>
    <p:extLst>
      <p:ext uri="{BB962C8B-B14F-4D97-AF65-F5344CB8AC3E}">
        <p14:creationId xmlns:p14="http://schemas.microsoft.com/office/powerpoint/2010/main" val="1165099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Rules</a:t>
            </a:r>
          </a:p>
          <a:p>
            <a:r>
              <a:rPr lang="en-US" dirty="0"/>
              <a:t>Employees must wear utility gloves when cleaning contaminated equipment and surfaces </a:t>
            </a:r>
          </a:p>
          <a:p>
            <a:r>
              <a:rPr lang="en-US" dirty="0"/>
              <a:t>Employees must use mechanical means, such as a brush and dustpan or forceps, to pick up broken glassware that may be contaminated. Broken, contaminated glassware may never be picked up by hand even if gloves are used </a:t>
            </a:r>
          </a:p>
        </p:txBody>
      </p:sp>
    </p:spTree>
    <p:extLst>
      <p:ext uri="{BB962C8B-B14F-4D97-AF65-F5344CB8AC3E}">
        <p14:creationId xmlns:p14="http://schemas.microsoft.com/office/powerpoint/2010/main" val="2048685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Regulated Waste</a:t>
            </a:r>
          </a:p>
          <a:p>
            <a:pPr marL="0" indent="0">
              <a:buNone/>
            </a:pPr>
            <a:r>
              <a:rPr lang="en-US" dirty="0"/>
              <a:t>The BBP standard defines regulated waste as:</a:t>
            </a:r>
          </a:p>
          <a:p>
            <a:r>
              <a:rPr lang="en-US" dirty="0"/>
              <a:t>Liquid or semi liquid blood or OPIM</a:t>
            </a:r>
          </a:p>
          <a:p>
            <a:r>
              <a:rPr lang="en-US" dirty="0"/>
              <a:t>Contaminated items that would release blood or other OPIM in a liquid or semi liquid state if compressed</a:t>
            </a:r>
          </a:p>
        </p:txBody>
      </p:sp>
    </p:spTree>
    <p:extLst>
      <p:ext uri="{BB962C8B-B14F-4D97-AF65-F5344CB8AC3E}">
        <p14:creationId xmlns:p14="http://schemas.microsoft.com/office/powerpoint/2010/main" val="267846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Regulated Waste</a:t>
            </a:r>
          </a:p>
          <a:p>
            <a:r>
              <a:rPr lang="en-US" dirty="0"/>
              <a:t>Items that are caked with dried blood or OPIM and are capable of releasing these materials during handling</a:t>
            </a:r>
          </a:p>
          <a:p>
            <a:r>
              <a:rPr lang="en-US" dirty="0"/>
              <a:t>Contaminated sharps (including dental wires)</a:t>
            </a:r>
          </a:p>
          <a:p>
            <a:r>
              <a:rPr lang="en-US" dirty="0"/>
              <a:t>Pathological and microbiological wastes containing blood or OPIM (including extracted teeth)</a:t>
            </a:r>
          </a:p>
        </p:txBody>
      </p:sp>
    </p:spTree>
    <p:extLst>
      <p:ext uri="{BB962C8B-B14F-4D97-AF65-F5344CB8AC3E}">
        <p14:creationId xmlns:p14="http://schemas.microsoft.com/office/powerpoint/2010/main" val="707680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Regulated Waste</a:t>
            </a:r>
          </a:p>
          <a:p>
            <a:pPr marL="0" indent="0">
              <a:buNone/>
            </a:pPr>
            <a:r>
              <a:rPr lang="en-US" dirty="0"/>
              <a:t>Contaminated disposable sharps must be disposed of in sharps containers. Containers provided for this purpose are</a:t>
            </a:r>
          </a:p>
          <a:p>
            <a:r>
              <a:rPr lang="en-US" dirty="0"/>
              <a:t>Closable</a:t>
            </a:r>
          </a:p>
          <a:p>
            <a:r>
              <a:rPr lang="en-US" dirty="0"/>
              <a:t>Puncture resistant</a:t>
            </a:r>
          </a:p>
          <a:p>
            <a:r>
              <a:rPr lang="en-US" dirty="0"/>
              <a:t>Leakproof on the sides and bottom</a:t>
            </a:r>
          </a:p>
          <a:p>
            <a:r>
              <a:rPr lang="en-US" dirty="0"/>
              <a:t>Marked with the biohazard label or color-coded red</a:t>
            </a:r>
          </a:p>
        </p:txBody>
      </p:sp>
    </p:spTree>
    <p:extLst>
      <p:ext uri="{BB962C8B-B14F-4D97-AF65-F5344CB8AC3E}">
        <p14:creationId xmlns:p14="http://schemas.microsoft.com/office/powerpoint/2010/main" val="2201611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Regulated Waste</a:t>
            </a:r>
          </a:p>
          <a:p>
            <a:pPr marL="0" indent="0">
              <a:buNone/>
            </a:pPr>
            <a:r>
              <a:rPr lang="en-US" dirty="0"/>
              <a:t>Sharps containers must be</a:t>
            </a:r>
          </a:p>
          <a:p>
            <a:r>
              <a:rPr lang="en-US" dirty="0"/>
              <a:t>Kept upright while they are in use</a:t>
            </a:r>
          </a:p>
          <a:p>
            <a:r>
              <a:rPr lang="en-US" dirty="0"/>
              <a:t>Replaced routinely</a:t>
            </a:r>
          </a:p>
          <a:p>
            <a:pPr marL="0" indent="0">
              <a:buNone/>
            </a:pPr>
            <a:endParaRPr lang="en-US" dirty="0"/>
          </a:p>
        </p:txBody>
      </p:sp>
    </p:spTree>
    <p:extLst>
      <p:ext uri="{BB962C8B-B14F-4D97-AF65-F5344CB8AC3E}">
        <p14:creationId xmlns:p14="http://schemas.microsoft.com/office/powerpoint/2010/main" val="3662227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Regulated Waste</a:t>
            </a:r>
          </a:p>
          <a:p>
            <a:pPr marL="0" indent="0">
              <a:buNone/>
            </a:pPr>
            <a:r>
              <a:rPr lang="en-US" dirty="0"/>
              <a:t>Sharps containers must NOT be</a:t>
            </a:r>
          </a:p>
          <a:p>
            <a:r>
              <a:rPr lang="en-US" dirty="0"/>
              <a:t>Overfilled</a:t>
            </a:r>
          </a:p>
          <a:p>
            <a:r>
              <a:rPr lang="en-US" dirty="0"/>
              <a:t>Opened, emptied, or cleaned manually or in any other manner that would expose employees to the risk of percutaneous injury </a:t>
            </a:r>
          </a:p>
          <a:p>
            <a:pPr marL="0" indent="0">
              <a:buNone/>
            </a:pPr>
            <a:endParaRPr lang="en-US" dirty="0"/>
          </a:p>
        </p:txBody>
      </p:sp>
    </p:spTree>
    <p:extLst>
      <p:ext uri="{BB962C8B-B14F-4D97-AF65-F5344CB8AC3E}">
        <p14:creationId xmlns:p14="http://schemas.microsoft.com/office/powerpoint/2010/main" val="2607348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lnSpcReduction="10000"/>
          </a:bodyPr>
          <a:lstStyle/>
          <a:p>
            <a:pPr marL="0" indent="0">
              <a:buNone/>
            </a:pPr>
            <a:r>
              <a:rPr lang="en-US" b="1" dirty="0"/>
              <a:t>Other Regulated Waste Containers</a:t>
            </a:r>
          </a:p>
          <a:p>
            <a:r>
              <a:rPr lang="en-US" dirty="0"/>
              <a:t>Must be closable</a:t>
            </a:r>
          </a:p>
          <a:p>
            <a:r>
              <a:rPr lang="en-US" dirty="0"/>
              <a:t>Must be constructed to contain all contents and prevent leakage of fluid during handling, storage, transport, or shipping</a:t>
            </a:r>
          </a:p>
          <a:p>
            <a:r>
              <a:rPr lang="en-US" dirty="0"/>
              <a:t>Must be closed before removal to prevent the contents from spilling or protruding from the container during handling, storage, transport, or shipping</a:t>
            </a:r>
          </a:p>
          <a:p>
            <a:pPr marL="0" indent="0">
              <a:buNone/>
            </a:pPr>
            <a:endParaRPr lang="en-US" dirty="0"/>
          </a:p>
        </p:txBody>
      </p:sp>
    </p:spTree>
    <p:extLst>
      <p:ext uri="{BB962C8B-B14F-4D97-AF65-F5344CB8AC3E}">
        <p14:creationId xmlns:p14="http://schemas.microsoft.com/office/powerpoint/2010/main" val="336018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Housekeeping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b="1" dirty="0"/>
              <a:t>Other Regulated Waste Containers</a:t>
            </a:r>
          </a:p>
          <a:p>
            <a:r>
              <a:rPr lang="en-US" dirty="0"/>
              <a:t>If outside contamination of the regulated waste container occurs, the container must be placed in a second container with the same characteristics as the first</a:t>
            </a:r>
          </a:p>
          <a:p>
            <a:r>
              <a:rPr lang="en-US" dirty="0"/>
              <a:t>All regulated waste is disposed of according to applicable local state and federal laws</a:t>
            </a:r>
          </a:p>
        </p:txBody>
      </p:sp>
    </p:spTree>
    <p:extLst>
      <p:ext uri="{BB962C8B-B14F-4D97-AF65-F5344CB8AC3E}">
        <p14:creationId xmlns:p14="http://schemas.microsoft.com/office/powerpoint/2010/main" val="356199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0C68-E1B7-47CD-A45B-937CAF128DD4}"/>
              </a:ext>
            </a:extLst>
          </p:cNvPr>
          <p:cNvSpPr>
            <a:spLocks noGrp="1"/>
          </p:cNvSpPr>
          <p:nvPr>
            <p:ph type="title"/>
          </p:nvPr>
        </p:nvSpPr>
        <p:spPr/>
        <p:txBody>
          <a:bodyPr>
            <a:normAutofit fontScale="90000"/>
          </a:bodyPr>
          <a:lstStyle/>
          <a:p>
            <a:r>
              <a:rPr lang="en-US" dirty="0"/>
              <a:t>OSHA’s mission is to assure the safety &amp; health of America’s workers by:</a:t>
            </a:r>
          </a:p>
        </p:txBody>
      </p:sp>
      <p:sp>
        <p:nvSpPr>
          <p:cNvPr id="3" name="Content Placeholder 2">
            <a:extLst>
              <a:ext uri="{FF2B5EF4-FFF2-40B4-BE49-F238E27FC236}">
                <a16:creationId xmlns:a16="http://schemas.microsoft.com/office/drawing/2014/main" id="{A9809070-EAA2-44E0-931F-5121990014D0}"/>
              </a:ext>
            </a:extLst>
          </p:cNvPr>
          <p:cNvSpPr>
            <a:spLocks noGrp="1"/>
          </p:cNvSpPr>
          <p:nvPr>
            <p:ph idx="1"/>
          </p:nvPr>
        </p:nvSpPr>
        <p:spPr/>
        <p:txBody>
          <a:bodyPr/>
          <a:lstStyle/>
          <a:p>
            <a:r>
              <a:rPr lang="en-US" dirty="0"/>
              <a:t>Setting and reinforcing standards</a:t>
            </a:r>
          </a:p>
          <a:p>
            <a:r>
              <a:rPr lang="en-US" dirty="0"/>
              <a:t>Establishing partnerships</a:t>
            </a:r>
          </a:p>
          <a:p>
            <a:r>
              <a:rPr lang="en-US" dirty="0"/>
              <a:t>Encouraging continual improvement in workplace safety and health</a:t>
            </a:r>
          </a:p>
        </p:txBody>
      </p:sp>
    </p:spTree>
    <p:extLst>
      <p:ext uri="{BB962C8B-B14F-4D97-AF65-F5344CB8AC3E}">
        <p14:creationId xmlns:p14="http://schemas.microsoft.com/office/powerpoint/2010/main" val="3606829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Hepatitis B Virus (HBV)</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HBV is a major health hazard for members of virtually all health occupations and is a well recognized occupational risk for the dental team. </a:t>
            </a:r>
          </a:p>
        </p:txBody>
      </p:sp>
    </p:spTree>
    <p:extLst>
      <p:ext uri="{BB962C8B-B14F-4D97-AF65-F5344CB8AC3E}">
        <p14:creationId xmlns:p14="http://schemas.microsoft.com/office/powerpoint/2010/main" val="635385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Hepatitis B Virus (HBV)</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fontScale="92500" lnSpcReduction="10000"/>
          </a:bodyPr>
          <a:lstStyle/>
          <a:p>
            <a:r>
              <a:rPr lang="en-US" dirty="0"/>
              <a:t>Employers must offer the HBV vaccine to employees who are potentially exposed to blood or OPIM at work. </a:t>
            </a:r>
          </a:p>
          <a:p>
            <a:r>
              <a:rPr lang="en-US" dirty="0"/>
              <a:t>The vaccine must be offered without cost within their first 10 working days</a:t>
            </a:r>
          </a:p>
          <a:p>
            <a:r>
              <a:rPr lang="en-US" dirty="0"/>
              <a:t>Employees who opt not to have the vaccine must complete a vaccination declination form which is kept in their confidential medical record</a:t>
            </a:r>
          </a:p>
          <a:p>
            <a:r>
              <a:rPr lang="en-US" dirty="0"/>
              <a:t>If an employee declines, then later decides they want the vaccine, employers must provide it at no cost</a:t>
            </a:r>
          </a:p>
        </p:txBody>
      </p:sp>
    </p:spTree>
    <p:extLst>
      <p:ext uri="{BB962C8B-B14F-4D97-AF65-F5344CB8AC3E}">
        <p14:creationId xmlns:p14="http://schemas.microsoft.com/office/powerpoint/2010/main" val="787798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HIV</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r>
              <a:rPr lang="en-US" dirty="0"/>
              <a:t>In the event of a suspected HIV exposure the employee should immediately notify the office manager and or practice owner</a:t>
            </a:r>
          </a:p>
          <a:p>
            <a:r>
              <a:rPr lang="en-US" dirty="0"/>
              <a:t>Post exposure treatment may include prophylactic administration of HIV medications as soon as possible after the exposure to try to reduce the chance of acquiring HIV</a:t>
            </a:r>
          </a:p>
          <a:p>
            <a:r>
              <a:rPr lang="en-US" dirty="0"/>
              <a:t>Testing is required at the time of the exposure and then at six weeks, 12 weeks, and six months (potentially longer)</a:t>
            </a:r>
          </a:p>
        </p:txBody>
      </p:sp>
    </p:spTree>
    <p:extLst>
      <p:ext uri="{BB962C8B-B14F-4D97-AF65-F5344CB8AC3E}">
        <p14:creationId xmlns:p14="http://schemas.microsoft.com/office/powerpoint/2010/main" val="2105361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Post-Exposure Evaluation &amp; Follow-Up</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fontScale="92500"/>
          </a:bodyPr>
          <a:lstStyle/>
          <a:p>
            <a:pPr marL="0" indent="0">
              <a:buNone/>
            </a:pPr>
            <a:r>
              <a:rPr lang="en-US" dirty="0"/>
              <a:t>In the event of an exposure incident:</a:t>
            </a:r>
          </a:p>
          <a:p>
            <a:r>
              <a:rPr lang="en-US" dirty="0"/>
              <a:t>The employee must report the incident to the practice owner and/or administrator</a:t>
            </a:r>
          </a:p>
          <a:p>
            <a:r>
              <a:rPr lang="en-US" dirty="0"/>
              <a:t>A written report of the incident and how it occurred is required</a:t>
            </a:r>
          </a:p>
          <a:p>
            <a:r>
              <a:rPr lang="en-US" dirty="0"/>
              <a:t>The employee should be immediately referred to a qualified health care professional for post-exposure evaluation and follow-up</a:t>
            </a:r>
          </a:p>
          <a:p>
            <a:r>
              <a:rPr lang="en-US" dirty="0"/>
              <a:t>A blood test will likely be conducted (employee consent required)</a:t>
            </a:r>
          </a:p>
        </p:txBody>
      </p:sp>
    </p:spTree>
    <p:extLst>
      <p:ext uri="{BB962C8B-B14F-4D97-AF65-F5344CB8AC3E}">
        <p14:creationId xmlns:p14="http://schemas.microsoft.com/office/powerpoint/2010/main" val="948260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Post-Exposure Evaluation &amp; Follow-Up</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(continued) </a:t>
            </a:r>
          </a:p>
          <a:p>
            <a:pPr marL="0" indent="0">
              <a:buNone/>
            </a:pPr>
            <a:r>
              <a:rPr lang="en-US" dirty="0"/>
              <a:t>In the event of an exposure incident:</a:t>
            </a:r>
          </a:p>
          <a:p>
            <a:r>
              <a:rPr lang="en-US" dirty="0"/>
              <a:t>Attempt to identify the source individual and ask them to be tested for HIV and HBV unless their status is known </a:t>
            </a:r>
          </a:p>
          <a:p>
            <a:r>
              <a:rPr lang="en-US" dirty="0"/>
              <a:t>The incident report, portions of the employee medical record, and the source individual’s blood test results will be provided to the evaluating health care professional </a:t>
            </a:r>
          </a:p>
          <a:p>
            <a:pPr marL="0" indent="0">
              <a:buNone/>
            </a:pPr>
            <a:endParaRPr lang="en-US" dirty="0"/>
          </a:p>
        </p:txBody>
      </p:sp>
    </p:spTree>
    <p:extLst>
      <p:ext uri="{BB962C8B-B14F-4D97-AF65-F5344CB8AC3E}">
        <p14:creationId xmlns:p14="http://schemas.microsoft.com/office/powerpoint/2010/main" val="98623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Post-Exposure Evaluation &amp; Follow-Up</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fontScale="77500" lnSpcReduction="20000"/>
          </a:bodyPr>
          <a:lstStyle/>
          <a:p>
            <a:pPr marL="0" indent="0">
              <a:buNone/>
            </a:pPr>
            <a:r>
              <a:rPr lang="en-US" dirty="0"/>
              <a:t>(continued) </a:t>
            </a:r>
          </a:p>
          <a:p>
            <a:pPr marL="0" indent="0">
              <a:buNone/>
            </a:pPr>
            <a:r>
              <a:rPr lang="en-US" dirty="0"/>
              <a:t>In the event of an exposure incident:</a:t>
            </a:r>
          </a:p>
          <a:p>
            <a:r>
              <a:rPr lang="en-US" dirty="0"/>
              <a:t>The evaluating health care professional should provide a statement that confirms the evaluation was completed and that the employee was informed of necessary follow-up</a:t>
            </a:r>
          </a:p>
          <a:p>
            <a:r>
              <a:rPr lang="en-US" dirty="0"/>
              <a:t>Within 15 days, the health care professional should give the employer a written opinion stating that the exposed employee has been informed of the results of the evaluation and any medical conditions that may require further evaluation or treatment</a:t>
            </a:r>
          </a:p>
          <a:p>
            <a:r>
              <a:rPr lang="en-US" dirty="0"/>
              <a:t>Any other findings or diagnosis unrelated to the exposure incident will be kept confidential and not included in the incident report</a:t>
            </a:r>
          </a:p>
        </p:txBody>
      </p:sp>
    </p:spTree>
    <p:extLst>
      <p:ext uri="{BB962C8B-B14F-4D97-AF65-F5344CB8AC3E}">
        <p14:creationId xmlns:p14="http://schemas.microsoft.com/office/powerpoint/2010/main" val="3728987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Post-Exposure Evaluation &amp; Follow-Up</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lnSpcReduction="10000"/>
          </a:bodyPr>
          <a:lstStyle/>
          <a:p>
            <a:pPr marL="0" indent="0">
              <a:buNone/>
            </a:pPr>
            <a:r>
              <a:rPr lang="en-US" dirty="0"/>
              <a:t>(continued) </a:t>
            </a:r>
          </a:p>
          <a:p>
            <a:pPr marL="0" indent="0">
              <a:buNone/>
            </a:pPr>
            <a:r>
              <a:rPr lang="en-US" dirty="0"/>
              <a:t>In the event of an exposure incident:</a:t>
            </a:r>
          </a:p>
          <a:p>
            <a:r>
              <a:rPr lang="en-US" dirty="0"/>
              <a:t>The circumstances of the exposure incident will be reviewed to determine if procedures, protocols, or training needs to be revised to prevent the incident from happening again</a:t>
            </a:r>
          </a:p>
          <a:p>
            <a:r>
              <a:rPr lang="en-US" dirty="0"/>
              <a:t>If the exposed employee refuses post-exposure evaluation and follow-up, the employee’s refusal will be documented on a form that they are required to sign</a:t>
            </a:r>
          </a:p>
          <a:p>
            <a:pPr marL="0" indent="0">
              <a:buNone/>
            </a:pPr>
            <a:endParaRPr lang="en-US" dirty="0"/>
          </a:p>
        </p:txBody>
      </p:sp>
    </p:spTree>
    <p:extLst>
      <p:ext uri="{BB962C8B-B14F-4D97-AF65-F5344CB8AC3E}">
        <p14:creationId xmlns:p14="http://schemas.microsoft.com/office/powerpoint/2010/main" val="4001656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Post-Exposure Evaluation &amp; Follow-Up</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(continued) </a:t>
            </a:r>
          </a:p>
          <a:p>
            <a:pPr marL="0" indent="0">
              <a:buNone/>
            </a:pPr>
            <a:r>
              <a:rPr lang="en-US" dirty="0"/>
              <a:t>In the event of an exposure incident:</a:t>
            </a:r>
          </a:p>
          <a:p>
            <a:r>
              <a:rPr lang="en-US" dirty="0"/>
              <a:t>All expenses related to medical visits, testing, and follow-up are the responsibility of the employer</a:t>
            </a:r>
          </a:p>
          <a:p>
            <a:r>
              <a:rPr lang="en-US" dirty="0"/>
              <a:t>All relevant documentation, such as reports and test results, should be placed in the employee's confidential medical record </a:t>
            </a:r>
          </a:p>
        </p:txBody>
      </p:sp>
    </p:spTree>
    <p:extLst>
      <p:ext uri="{BB962C8B-B14F-4D97-AF65-F5344CB8AC3E}">
        <p14:creationId xmlns:p14="http://schemas.microsoft.com/office/powerpoint/2010/main" val="4113591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Training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New employees must be trained before beginning work involving occupational exposure.  Thereafter, training in compliance with the Bloodborne Pathogen Standard should be provided at least once a year, and whenever changes in tasks or procedures require.</a:t>
            </a:r>
          </a:p>
        </p:txBody>
      </p:sp>
    </p:spTree>
    <p:extLst>
      <p:ext uri="{BB962C8B-B14F-4D97-AF65-F5344CB8AC3E}">
        <p14:creationId xmlns:p14="http://schemas.microsoft.com/office/powerpoint/2010/main" val="420986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Training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Training will cover:</a:t>
            </a:r>
          </a:p>
          <a:p>
            <a:r>
              <a:rPr lang="en-US" dirty="0"/>
              <a:t>An explanation of the BBP standard and where a copy of the standard is filed</a:t>
            </a:r>
          </a:p>
          <a:p>
            <a:r>
              <a:rPr lang="en-US" dirty="0"/>
              <a:t>Modes of transmission of blood borne pathogens</a:t>
            </a:r>
          </a:p>
          <a:p>
            <a:r>
              <a:rPr lang="en-US" dirty="0"/>
              <a:t>An explanation of the office is exposure control plan and how to obtain a copy</a:t>
            </a:r>
          </a:p>
          <a:p>
            <a:r>
              <a:rPr lang="en-US" dirty="0"/>
              <a:t>How to recognize tasks involving occupational exposure</a:t>
            </a:r>
          </a:p>
        </p:txBody>
      </p:sp>
    </p:spTree>
    <p:extLst>
      <p:ext uri="{BB962C8B-B14F-4D97-AF65-F5344CB8AC3E}">
        <p14:creationId xmlns:p14="http://schemas.microsoft.com/office/powerpoint/2010/main" val="208807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ACF2-6334-4725-954E-1306E28BF393}"/>
              </a:ext>
            </a:extLst>
          </p:cNvPr>
          <p:cNvSpPr>
            <a:spLocks noGrp="1"/>
          </p:cNvSpPr>
          <p:nvPr>
            <p:ph type="title"/>
          </p:nvPr>
        </p:nvSpPr>
        <p:spPr/>
        <p:txBody>
          <a:bodyPr>
            <a:normAutofit fontScale="90000"/>
          </a:bodyPr>
          <a:lstStyle/>
          <a:p>
            <a:r>
              <a:rPr lang="en-US" dirty="0"/>
              <a:t>Employer Responsibilities: Providing Reasonable Protection Against Known Workplace Hazards</a:t>
            </a:r>
          </a:p>
        </p:txBody>
      </p:sp>
      <p:sp>
        <p:nvSpPr>
          <p:cNvPr id="3" name="Content Placeholder 2">
            <a:extLst>
              <a:ext uri="{FF2B5EF4-FFF2-40B4-BE49-F238E27FC236}">
                <a16:creationId xmlns:a16="http://schemas.microsoft.com/office/drawing/2014/main" id="{C9BC628F-4750-447C-AB24-60205EC95B74}"/>
              </a:ext>
            </a:extLst>
          </p:cNvPr>
          <p:cNvSpPr>
            <a:spLocks noGrp="1"/>
          </p:cNvSpPr>
          <p:nvPr>
            <p:ph idx="1"/>
          </p:nvPr>
        </p:nvSpPr>
        <p:spPr/>
        <p:txBody>
          <a:bodyPr/>
          <a:lstStyle/>
          <a:p>
            <a:pPr marL="0" indent="0">
              <a:buNone/>
            </a:pPr>
            <a:r>
              <a:rPr lang="en-US" dirty="0"/>
              <a:t>Employers must:</a:t>
            </a:r>
          </a:p>
          <a:p>
            <a:r>
              <a:rPr lang="en-US" dirty="0"/>
              <a:t>Provide workers with training specific to significant hazards</a:t>
            </a:r>
          </a:p>
          <a:p>
            <a:r>
              <a:rPr lang="en-US" dirty="0"/>
              <a:t>Retrain annually AND as needed for newly introduced hazards</a:t>
            </a:r>
          </a:p>
          <a:p>
            <a:r>
              <a:rPr lang="en-US" dirty="0"/>
              <a:t>Provide PPE (gloves, masks, gowns, protective eyewear)</a:t>
            </a:r>
          </a:p>
          <a:p>
            <a:r>
              <a:rPr lang="en-US" dirty="0"/>
              <a:t>Provide an exposure control plan for bloodborne pathogens (we’ll cover in more detail later in the program)</a:t>
            </a:r>
          </a:p>
          <a:p>
            <a:endParaRPr lang="en-US" dirty="0"/>
          </a:p>
        </p:txBody>
      </p:sp>
    </p:spTree>
    <p:extLst>
      <p:ext uri="{BB962C8B-B14F-4D97-AF65-F5344CB8AC3E}">
        <p14:creationId xmlns:p14="http://schemas.microsoft.com/office/powerpoint/2010/main" val="882272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Training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Training will cover:</a:t>
            </a:r>
          </a:p>
          <a:p>
            <a:r>
              <a:rPr lang="en-US" dirty="0"/>
              <a:t>The uses and limits of engineering controls, work practice controls, and PPE</a:t>
            </a:r>
          </a:p>
          <a:p>
            <a:r>
              <a:rPr lang="en-US" dirty="0"/>
              <a:t>The location of PPE and how to use, remove, handle, decontaminate, and dispose of it </a:t>
            </a:r>
          </a:p>
          <a:p>
            <a:r>
              <a:rPr lang="en-US" dirty="0"/>
              <a:t>How to select appropriate PPE</a:t>
            </a:r>
          </a:p>
        </p:txBody>
      </p:sp>
    </p:spTree>
    <p:extLst>
      <p:ext uri="{BB962C8B-B14F-4D97-AF65-F5344CB8AC3E}">
        <p14:creationId xmlns:p14="http://schemas.microsoft.com/office/powerpoint/2010/main" val="30800954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Training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Training will cover:</a:t>
            </a:r>
          </a:p>
          <a:p>
            <a:r>
              <a:rPr lang="en-US" dirty="0"/>
              <a:t>The effectiveness safety benefits and method of administering HBV vaccine</a:t>
            </a:r>
          </a:p>
          <a:p>
            <a:r>
              <a:rPr lang="en-US" dirty="0"/>
              <a:t>What to do if there is an emergency spill of blood or OPIM</a:t>
            </a:r>
          </a:p>
          <a:p>
            <a:r>
              <a:rPr lang="en-US" dirty="0"/>
              <a:t>What to do if an exposure incident occurs</a:t>
            </a:r>
          </a:p>
        </p:txBody>
      </p:sp>
    </p:spTree>
    <p:extLst>
      <p:ext uri="{BB962C8B-B14F-4D97-AF65-F5344CB8AC3E}">
        <p14:creationId xmlns:p14="http://schemas.microsoft.com/office/powerpoint/2010/main" val="704399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Training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a:bodyPr>
          <a:lstStyle/>
          <a:p>
            <a:pPr marL="0" indent="0">
              <a:buNone/>
            </a:pPr>
            <a:r>
              <a:rPr lang="en-US" dirty="0"/>
              <a:t>Training will cover:</a:t>
            </a:r>
          </a:p>
          <a:p>
            <a:r>
              <a:rPr lang="en-US" dirty="0"/>
              <a:t>Post-exposure evaluation and follow-up that will be made available to employees in case of an exposure incident</a:t>
            </a:r>
          </a:p>
          <a:p>
            <a:r>
              <a:rPr lang="en-US" dirty="0"/>
              <a:t>The system of labels and color-coding used in the office to warn employees of biohazards</a:t>
            </a:r>
          </a:p>
          <a:p>
            <a:r>
              <a:rPr lang="en-US" dirty="0"/>
              <a:t>An opportunity for questions and answers</a:t>
            </a:r>
          </a:p>
        </p:txBody>
      </p:sp>
    </p:spTree>
    <p:extLst>
      <p:ext uri="{BB962C8B-B14F-4D97-AF65-F5344CB8AC3E}">
        <p14:creationId xmlns:p14="http://schemas.microsoft.com/office/powerpoint/2010/main" val="2151263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A0F-3C09-45E0-8433-060A36F34DAC}"/>
              </a:ext>
            </a:extLst>
          </p:cNvPr>
          <p:cNvSpPr>
            <a:spLocks noGrp="1"/>
          </p:cNvSpPr>
          <p:nvPr>
            <p:ph type="title"/>
          </p:nvPr>
        </p:nvSpPr>
        <p:spPr/>
        <p:txBody>
          <a:bodyPr>
            <a:normAutofit fontScale="90000"/>
          </a:bodyPr>
          <a:lstStyle/>
          <a:p>
            <a:r>
              <a:rPr lang="en-US" dirty="0"/>
              <a:t>Methods of Compliance: </a:t>
            </a:r>
            <a:br>
              <a:rPr lang="en-US" dirty="0"/>
            </a:br>
            <a:r>
              <a:rPr lang="en-US" dirty="0"/>
              <a:t>Training</a:t>
            </a:r>
          </a:p>
        </p:txBody>
      </p:sp>
      <p:sp>
        <p:nvSpPr>
          <p:cNvPr id="3" name="Content Placeholder 2">
            <a:extLst>
              <a:ext uri="{FF2B5EF4-FFF2-40B4-BE49-F238E27FC236}">
                <a16:creationId xmlns:a16="http://schemas.microsoft.com/office/drawing/2014/main" id="{C3DF3C86-37E0-40F5-92A2-CC6749E08F14}"/>
              </a:ext>
            </a:extLst>
          </p:cNvPr>
          <p:cNvSpPr>
            <a:spLocks noGrp="1"/>
          </p:cNvSpPr>
          <p:nvPr>
            <p:ph idx="1"/>
          </p:nvPr>
        </p:nvSpPr>
        <p:spPr/>
        <p:txBody>
          <a:bodyPr>
            <a:normAutofit lnSpcReduction="10000"/>
          </a:bodyPr>
          <a:lstStyle/>
          <a:p>
            <a:pPr marL="0" indent="0">
              <a:buNone/>
            </a:pPr>
            <a:r>
              <a:rPr lang="en-US" dirty="0"/>
              <a:t>Training Records</a:t>
            </a:r>
          </a:p>
          <a:p>
            <a:r>
              <a:rPr lang="en-US" dirty="0"/>
              <a:t>Training records document each training session</a:t>
            </a:r>
          </a:p>
          <a:p>
            <a:r>
              <a:rPr lang="en-US" dirty="0"/>
              <a:t>Must be retained by the employer for three years</a:t>
            </a:r>
          </a:p>
          <a:p>
            <a:r>
              <a:rPr lang="en-US" dirty="0"/>
              <a:t>Should be made available upon request to employees or OSHA representatives </a:t>
            </a:r>
          </a:p>
          <a:p>
            <a:r>
              <a:rPr lang="en-US" dirty="0"/>
              <a:t>Should include the date of training, the name of person conducting the training, a summary of the topics covered, and the names of the employees in attendance</a:t>
            </a:r>
          </a:p>
        </p:txBody>
      </p:sp>
    </p:spTree>
    <p:extLst>
      <p:ext uri="{BB962C8B-B14F-4D97-AF65-F5344CB8AC3E}">
        <p14:creationId xmlns:p14="http://schemas.microsoft.com/office/powerpoint/2010/main" val="40553587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CB4C-C7FB-4438-8097-D15E1474A961}"/>
              </a:ext>
            </a:extLst>
          </p:cNvPr>
          <p:cNvSpPr>
            <a:spLocks noGrp="1"/>
          </p:cNvSpPr>
          <p:nvPr>
            <p:ph type="title"/>
          </p:nvPr>
        </p:nvSpPr>
        <p:spPr/>
        <p:txBody>
          <a:bodyPr/>
          <a:lstStyle/>
          <a:p>
            <a:r>
              <a:rPr lang="en-US" dirty="0"/>
              <a:t>Part 2:  REVIEW</a:t>
            </a:r>
          </a:p>
        </p:txBody>
      </p:sp>
      <p:sp>
        <p:nvSpPr>
          <p:cNvPr id="3" name="Content Placeholder 2">
            <a:extLst>
              <a:ext uri="{FF2B5EF4-FFF2-40B4-BE49-F238E27FC236}">
                <a16:creationId xmlns:a16="http://schemas.microsoft.com/office/drawing/2014/main" id="{A65FA2E9-E9C5-4D00-9DCA-9186A22DEAD9}"/>
              </a:ext>
            </a:extLst>
          </p:cNvPr>
          <p:cNvSpPr>
            <a:spLocks noGrp="1"/>
          </p:cNvSpPr>
          <p:nvPr>
            <p:ph idx="1"/>
          </p:nvPr>
        </p:nvSpPr>
        <p:spPr/>
        <p:txBody>
          <a:bodyPr>
            <a:normAutofit lnSpcReduction="10000"/>
          </a:bodyPr>
          <a:lstStyle/>
          <a:p>
            <a:r>
              <a:rPr lang="en-US" dirty="0"/>
              <a:t>What an Exposure Control Plan is and how it affects your work duties</a:t>
            </a:r>
          </a:p>
          <a:p>
            <a:r>
              <a:rPr lang="en-US" dirty="0"/>
              <a:t>The components of the infectious disease process and their role in transmission</a:t>
            </a:r>
          </a:p>
          <a:p>
            <a:r>
              <a:rPr lang="en-US" dirty="0"/>
              <a:t>Types of occupational exposure and how to prevent them</a:t>
            </a:r>
          </a:p>
          <a:p>
            <a:r>
              <a:rPr lang="en-US" dirty="0"/>
              <a:t>Special considerations for HIV and Hepatitis B</a:t>
            </a:r>
          </a:p>
          <a:p>
            <a:r>
              <a:rPr lang="en-US" dirty="0"/>
              <a:t>Steps to follow after any occupational exposure incident</a:t>
            </a:r>
          </a:p>
          <a:p>
            <a:r>
              <a:rPr lang="en-US" dirty="0"/>
              <a:t>Training and record keeping procedures that OSHA requires</a:t>
            </a:r>
          </a:p>
        </p:txBody>
      </p:sp>
    </p:spTree>
    <p:extLst>
      <p:ext uri="{BB962C8B-B14F-4D97-AF65-F5344CB8AC3E}">
        <p14:creationId xmlns:p14="http://schemas.microsoft.com/office/powerpoint/2010/main" val="1605330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CB4C-C7FB-4438-8097-D15E1474A961}"/>
              </a:ext>
            </a:extLst>
          </p:cNvPr>
          <p:cNvSpPr>
            <a:spLocks noGrp="1"/>
          </p:cNvSpPr>
          <p:nvPr>
            <p:ph type="title"/>
          </p:nvPr>
        </p:nvSpPr>
        <p:spPr/>
        <p:txBody>
          <a:bodyPr/>
          <a:lstStyle/>
          <a:p>
            <a:r>
              <a:rPr lang="en-US" dirty="0"/>
              <a:t>Part 3:  REVIEW</a:t>
            </a:r>
          </a:p>
        </p:txBody>
      </p:sp>
      <p:sp>
        <p:nvSpPr>
          <p:cNvPr id="3" name="Content Placeholder 2">
            <a:extLst>
              <a:ext uri="{FF2B5EF4-FFF2-40B4-BE49-F238E27FC236}">
                <a16:creationId xmlns:a16="http://schemas.microsoft.com/office/drawing/2014/main" id="{A65FA2E9-E9C5-4D00-9DCA-9186A22DEAD9}"/>
              </a:ext>
            </a:extLst>
          </p:cNvPr>
          <p:cNvSpPr>
            <a:spLocks noGrp="1"/>
          </p:cNvSpPr>
          <p:nvPr>
            <p:ph idx="1"/>
          </p:nvPr>
        </p:nvSpPr>
        <p:spPr/>
        <p:txBody>
          <a:bodyPr>
            <a:normAutofit lnSpcReduction="10000"/>
          </a:bodyPr>
          <a:lstStyle/>
          <a:p>
            <a:r>
              <a:rPr lang="en-US" dirty="0"/>
              <a:t>Becoming familiar with hazardous chemicals in the workplace</a:t>
            </a:r>
          </a:p>
          <a:p>
            <a:r>
              <a:rPr lang="en-US" dirty="0"/>
              <a:t>Knowing where the written hazard communication program and the list of hazardous chemicals are kept</a:t>
            </a:r>
          </a:p>
          <a:p>
            <a:r>
              <a:rPr lang="en-US" dirty="0"/>
              <a:t>Understanding Safety Data Sheets (SDS)</a:t>
            </a:r>
          </a:p>
          <a:p>
            <a:r>
              <a:rPr lang="en-US" dirty="0"/>
              <a:t>Knowing how hazardous chemicals should be labeled in the workplace</a:t>
            </a:r>
          </a:p>
          <a:p>
            <a:r>
              <a:rPr lang="en-US" dirty="0"/>
              <a:t>Recognizing the Hazard Communication Standard pictograms and labels for hazardous chemicals</a:t>
            </a:r>
          </a:p>
          <a:p>
            <a:endParaRPr lang="en-US" dirty="0"/>
          </a:p>
        </p:txBody>
      </p:sp>
    </p:spTree>
    <p:extLst>
      <p:ext uri="{BB962C8B-B14F-4D97-AF65-F5344CB8AC3E}">
        <p14:creationId xmlns:p14="http://schemas.microsoft.com/office/powerpoint/2010/main" val="2094017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Part 3: Hazard Communication Standard</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lstStyle/>
          <a:p>
            <a:pPr marL="0" indent="0">
              <a:buNone/>
            </a:pPr>
            <a:r>
              <a:rPr lang="en-US" dirty="0"/>
              <a:t>OSHA’s Hazard Communication Standard provides employees with information they need to protect themselves from hazardous chemicals in the workplace.</a:t>
            </a:r>
          </a:p>
        </p:txBody>
      </p:sp>
    </p:spTree>
    <p:extLst>
      <p:ext uri="{BB962C8B-B14F-4D97-AF65-F5344CB8AC3E}">
        <p14:creationId xmlns:p14="http://schemas.microsoft.com/office/powerpoint/2010/main" val="41489550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1198182" y="381000"/>
            <a:ext cx="10003218" cy="1600124"/>
          </a:xfrm>
        </p:spPr>
        <p:txBody>
          <a:bodyPr>
            <a:normAutofit/>
          </a:bodyPr>
          <a:lstStyle/>
          <a:p>
            <a:r>
              <a:rPr lang="en-US" dirty="0"/>
              <a:t>Hazard Communication Standard</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a:xfrm>
            <a:off x="510988" y="2362200"/>
            <a:ext cx="9471212" cy="3935986"/>
          </a:xfrm>
        </p:spPr>
        <p:txBody>
          <a:bodyPr anchor="ctr">
            <a:normAutofit/>
          </a:bodyPr>
          <a:lstStyle/>
          <a:p>
            <a:pPr marL="0" indent="0">
              <a:buNone/>
            </a:pPr>
            <a:r>
              <a:rPr lang="en-US" sz="2400" b="1" dirty="0">
                <a:solidFill>
                  <a:schemeClr val="tx1">
                    <a:alpha val="80000"/>
                  </a:schemeClr>
                </a:solidFill>
              </a:rPr>
              <a:t>Learning Objectives</a:t>
            </a:r>
          </a:p>
          <a:p>
            <a:pPr marL="0" indent="0">
              <a:buNone/>
            </a:pPr>
            <a:r>
              <a:rPr lang="en-US" sz="2400" b="0" i="0" dirty="0">
                <a:solidFill>
                  <a:schemeClr val="tx1">
                    <a:alpha val="80000"/>
                  </a:schemeClr>
                </a:solidFill>
                <a:effectLst/>
                <a:latin typeface="Helvetica" panose="020B0604020202020204" pitchFamily="34" charset="0"/>
              </a:rPr>
              <a:t>Course participants should be able to:</a:t>
            </a:r>
          </a:p>
          <a:p>
            <a:r>
              <a:rPr lang="en-US" sz="2400" dirty="0">
                <a:solidFill>
                  <a:schemeClr val="tx1">
                    <a:alpha val="80000"/>
                  </a:schemeClr>
                </a:solidFill>
              </a:rPr>
              <a:t>Become familiar with hazardous chemicals in the workplace and know where the hazardous chemicals list is kept</a:t>
            </a:r>
          </a:p>
          <a:p>
            <a:r>
              <a:rPr lang="en-US" sz="2400" dirty="0">
                <a:solidFill>
                  <a:schemeClr val="tx1">
                    <a:alpha val="80000"/>
                  </a:schemeClr>
                </a:solidFill>
              </a:rPr>
              <a:t>Know how hazardous chemicals should be labeled in the workplace</a:t>
            </a:r>
          </a:p>
          <a:p>
            <a:r>
              <a:rPr lang="en-US" sz="2400" dirty="0">
                <a:solidFill>
                  <a:schemeClr val="tx1">
                    <a:alpha val="80000"/>
                  </a:schemeClr>
                </a:solidFill>
              </a:rPr>
              <a:t>Recognize hazard communication standard pictograms and labels for hazardous chemicals</a:t>
            </a:r>
          </a:p>
        </p:txBody>
      </p:sp>
    </p:spTree>
    <p:extLst>
      <p:ext uri="{BB962C8B-B14F-4D97-AF65-F5344CB8AC3E}">
        <p14:creationId xmlns:p14="http://schemas.microsoft.com/office/powerpoint/2010/main" val="602625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1198182" y="381000"/>
            <a:ext cx="10003218" cy="1600124"/>
          </a:xfrm>
        </p:spPr>
        <p:txBody>
          <a:bodyPr>
            <a:normAutofit/>
          </a:bodyPr>
          <a:lstStyle/>
          <a:p>
            <a:r>
              <a:rPr lang="en-US" dirty="0"/>
              <a:t>Hazard Communication Standard</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a:xfrm>
            <a:off x="564776" y="2362200"/>
            <a:ext cx="9417424" cy="3935986"/>
          </a:xfrm>
        </p:spPr>
        <p:txBody>
          <a:bodyPr anchor="ctr">
            <a:normAutofit/>
          </a:bodyPr>
          <a:lstStyle/>
          <a:p>
            <a:pPr marL="0" indent="0">
              <a:buNone/>
            </a:pPr>
            <a:r>
              <a:rPr lang="en-US" sz="2400" dirty="0">
                <a:solidFill>
                  <a:schemeClr val="tx1">
                    <a:alpha val="80000"/>
                  </a:schemeClr>
                </a:solidFill>
              </a:rPr>
              <a:t>(continued) </a:t>
            </a:r>
            <a:r>
              <a:rPr lang="en-US" sz="2400" b="1" dirty="0">
                <a:solidFill>
                  <a:schemeClr val="tx1">
                    <a:alpha val="80000"/>
                  </a:schemeClr>
                </a:solidFill>
              </a:rPr>
              <a:t>Learning Objectives</a:t>
            </a:r>
          </a:p>
          <a:p>
            <a:pPr marL="0" indent="0">
              <a:buNone/>
            </a:pPr>
            <a:r>
              <a:rPr lang="en-US" sz="2400" b="0" i="0" dirty="0">
                <a:solidFill>
                  <a:schemeClr val="tx1">
                    <a:alpha val="80000"/>
                  </a:schemeClr>
                </a:solidFill>
                <a:effectLst/>
                <a:latin typeface="Helvetica" panose="020B0604020202020204" pitchFamily="34" charset="0"/>
              </a:rPr>
              <a:t>Course participants should be able to:</a:t>
            </a:r>
          </a:p>
          <a:p>
            <a:r>
              <a:rPr lang="en-US" sz="2400" dirty="0">
                <a:solidFill>
                  <a:schemeClr val="tx1">
                    <a:alpha val="80000"/>
                  </a:schemeClr>
                </a:solidFill>
              </a:rPr>
              <a:t>Understand how to read safety data sheets (SDS), what information is included on them, and where they are maintained in the office </a:t>
            </a:r>
          </a:p>
          <a:p>
            <a:r>
              <a:rPr lang="en-US" sz="2400" dirty="0">
                <a:solidFill>
                  <a:schemeClr val="tx1">
                    <a:alpha val="80000"/>
                  </a:schemeClr>
                </a:solidFill>
              </a:rPr>
              <a:t>How to obtain any missing SDS</a:t>
            </a:r>
          </a:p>
        </p:txBody>
      </p:sp>
    </p:spTree>
    <p:extLst>
      <p:ext uri="{BB962C8B-B14F-4D97-AF65-F5344CB8AC3E}">
        <p14:creationId xmlns:p14="http://schemas.microsoft.com/office/powerpoint/2010/main" val="22145023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lstStyle/>
          <a:p>
            <a:r>
              <a:rPr lang="en-US" dirty="0"/>
              <a:t>Hazard Communication Standard</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fontScale="85000" lnSpcReduction="10000"/>
          </a:bodyPr>
          <a:lstStyle/>
          <a:p>
            <a:pPr marL="0" indent="0">
              <a:buNone/>
            </a:pPr>
            <a:r>
              <a:rPr lang="en-US" dirty="0"/>
              <a:t>Every dental office must have a written hazard communication program that addresses the following:</a:t>
            </a:r>
          </a:p>
          <a:p>
            <a:r>
              <a:rPr lang="en-US" dirty="0"/>
              <a:t>How osha's criteria for labels and other forms of warning safety data sheets and employee information and training will be met</a:t>
            </a:r>
          </a:p>
          <a:p>
            <a:r>
              <a:rPr lang="en-US" dirty="0"/>
              <a:t>A list of hazardous chemicals known to be present using a description that is referenced on the appropriate safety data sheet (the list may be compiled for the workplace as a whole or for individual work areas)</a:t>
            </a:r>
          </a:p>
          <a:p>
            <a:r>
              <a:rPr lang="en-US" dirty="0"/>
              <a:t>How the employer will inform employees of the hazards of non routine tasks and the hazards associated with chemicals contained in unlabeled pipes in their work areas </a:t>
            </a:r>
          </a:p>
        </p:txBody>
      </p:sp>
    </p:spTree>
    <p:extLst>
      <p:ext uri="{BB962C8B-B14F-4D97-AF65-F5344CB8AC3E}">
        <p14:creationId xmlns:p14="http://schemas.microsoft.com/office/powerpoint/2010/main" val="300041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F31C-886B-44B9-8C07-18B33155A178}"/>
              </a:ext>
            </a:extLst>
          </p:cNvPr>
          <p:cNvSpPr>
            <a:spLocks noGrp="1"/>
          </p:cNvSpPr>
          <p:nvPr>
            <p:ph type="title"/>
          </p:nvPr>
        </p:nvSpPr>
        <p:spPr/>
        <p:txBody>
          <a:bodyPr>
            <a:normAutofit fontScale="90000"/>
          </a:bodyPr>
          <a:lstStyle/>
          <a:p>
            <a:r>
              <a:rPr lang="en-US" dirty="0"/>
              <a:t>Employee Responsibilities:  Making Office Health &amp; Safety a Reality Requires YOUR Cooperation</a:t>
            </a:r>
          </a:p>
        </p:txBody>
      </p:sp>
      <p:sp>
        <p:nvSpPr>
          <p:cNvPr id="3" name="Content Placeholder 2">
            <a:extLst>
              <a:ext uri="{FF2B5EF4-FFF2-40B4-BE49-F238E27FC236}">
                <a16:creationId xmlns:a16="http://schemas.microsoft.com/office/drawing/2014/main" id="{5D38084D-FE44-4152-9CD0-6AC1CE7B1974}"/>
              </a:ext>
            </a:extLst>
          </p:cNvPr>
          <p:cNvSpPr>
            <a:spLocks noGrp="1"/>
          </p:cNvSpPr>
          <p:nvPr>
            <p:ph idx="1"/>
          </p:nvPr>
        </p:nvSpPr>
        <p:spPr/>
        <p:txBody>
          <a:bodyPr>
            <a:normAutofit lnSpcReduction="10000"/>
          </a:bodyPr>
          <a:lstStyle/>
          <a:p>
            <a:pPr marL="0" indent="0">
              <a:buNone/>
            </a:pPr>
            <a:r>
              <a:rPr lang="en-US" dirty="0"/>
              <a:t>Procedures employees must follow include:</a:t>
            </a:r>
          </a:p>
          <a:p>
            <a:r>
              <a:rPr lang="en-US" dirty="0"/>
              <a:t>Using any personal protective equipment as directed by your employer</a:t>
            </a:r>
          </a:p>
          <a:p>
            <a:r>
              <a:rPr lang="en-US" dirty="0"/>
              <a:t>Handling contaminated needles and other sharp instruments with care and disposing of them properly</a:t>
            </a:r>
          </a:p>
          <a:p>
            <a:r>
              <a:rPr lang="en-US" dirty="0"/>
              <a:t>Promptly reporting any “exposure incidents”</a:t>
            </a:r>
          </a:p>
          <a:p>
            <a:r>
              <a:rPr lang="en-US" dirty="0"/>
              <a:t>Bringing any questions or concerns related to workplace safety to the attention of your employer/compliance manager</a:t>
            </a:r>
          </a:p>
        </p:txBody>
      </p:sp>
    </p:spTree>
    <p:extLst>
      <p:ext uri="{BB962C8B-B14F-4D97-AF65-F5344CB8AC3E}">
        <p14:creationId xmlns:p14="http://schemas.microsoft.com/office/powerpoint/2010/main" val="7934754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Classifications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The globally harmonized system recognizes three types of hazards: Physical, Health and Environmental. </a:t>
            </a:r>
          </a:p>
          <a:p>
            <a:pPr marL="0" indent="0">
              <a:buNone/>
            </a:pPr>
            <a:endParaRPr lang="en-US" dirty="0"/>
          </a:p>
          <a:p>
            <a:pPr marL="0" indent="0">
              <a:buNone/>
            </a:pPr>
            <a:r>
              <a:rPr lang="en-US" dirty="0"/>
              <a:t>Physical and health hazards are regulated by OSHA.  Environmental hazards are managed by other federal and state agencies </a:t>
            </a:r>
          </a:p>
        </p:txBody>
      </p:sp>
    </p:spTree>
    <p:extLst>
      <p:ext uri="{BB962C8B-B14F-4D97-AF65-F5344CB8AC3E}">
        <p14:creationId xmlns:p14="http://schemas.microsoft.com/office/powerpoint/2010/main" val="1563755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Classifications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b="1" dirty="0"/>
              <a:t>Physical hazards</a:t>
            </a:r>
            <a:r>
              <a:rPr lang="en-US" dirty="0"/>
              <a:t>, including:</a:t>
            </a:r>
          </a:p>
          <a:p>
            <a:r>
              <a:rPr lang="en-US" dirty="0"/>
              <a:t>Explosives</a:t>
            </a:r>
          </a:p>
          <a:p>
            <a:r>
              <a:rPr lang="en-US" dirty="0"/>
              <a:t>Flammable aerosols and gases</a:t>
            </a:r>
          </a:p>
          <a:p>
            <a:r>
              <a:rPr lang="en-US" dirty="0"/>
              <a:t>Gases under pressure</a:t>
            </a:r>
          </a:p>
          <a:p>
            <a:r>
              <a:rPr lang="en-US" dirty="0"/>
              <a:t>Chemicals corrosive to metals</a:t>
            </a:r>
          </a:p>
        </p:txBody>
      </p:sp>
    </p:spTree>
    <p:extLst>
      <p:ext uri="{BB962C8B-B14F-4D97-AF65-F5344CB8AC3E}">
        <p14:creationId xmlns:p14="http://schemas.microsoft.com/office/powerpoint/2010/main" val="2342260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Classifications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b="1" dirty="0"/>
              <a:t>Health hazards, </a:t>
            </a:r>
            <a:r>
              <a:rPr lang="en-US" dirty="0"/>
              <a:t>such as:</a:t>
            </a:r>
          </a:p>
          <a:p>
            <a:r>
              <a:rPr lang="en-US" dirty="0"/>
              <a:t>Acute toxicity skin corrosion or irritation</a:t>
            </a:r>
          </a:p>
          <a:p>
            <a:r>
              <a:rPr lang="en-US" dirty="0"/>
              <a:t>serious eye damage or irritation</a:t>
            </a:r>
          </a:p>
          <a:p>
            <a:r>
              <a:rPr lang="en-US" dirty="0"/>
              <a:t>Respiratory or skin sensitization</a:t>
            </a:r>
          </a:p>
        </p:txBody>
      </p:sp>
    </p:spTree>
    <p:extLst>
      <p:ext uri="{BB962C8B-B14F-4D97-AF65-F5344CB8AC3E}">
        <p14:creationId xmlns:p14="http://schemas.microsoft.com/office/powerpoint/2010/main" val="38634435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Classifications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b="1" dirty="0"/>
              <a:t>Environmental hazards, </a:t>
            </a:r>
            <a:r>
              <a:rPr lang="en-US" dirty="0"/>
              <a:t>such as:</a:t>
            </a:r>
          </a:p>
          <a:p>
            <a:r>
              <a:rPr lang="en-US" dirty="0"/>
              <a:t>Chemicals that are hazardous to the aquatic environment</a:t>
            </a:r>
          </a:p>
          <a:p>
            <a:r>
              <a:rPr lang="en-US" dirty="0"/>
              <a:t>Acute aquatic toxicity</a:t>
            </a:r>
          </a:p>
          <a:p>
            <a:r>
              <a:rPr lang="en-US" dirty="0"/>
              <a:t>Chronic aquatic toxicity</a:t>
            </a:r>
          </a:p>
        </p:txBody>
      </p:sp>
    </p:spTree>
    <p:extLst>
      <p:ext uri="{BB962C8B-B14F-4D97-AF65-F5344CB8AC3E}">
        <p14:creationId xmlns:p14="http://schemas.microsoft.com/office/powerpoint/2010/main" val="1668967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Labels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fontScale="92500" lnSpcReduction="10000"/>
          </a:bodyPr>
          <a:lstStyle/>
          <a:p>
            <a:r>
              <a:rPr lang="en-US" dirty="0"/>
              <a:t>All product’s containing hazardous chemicals must be properly labeled</a:t>
            </a:r>
          </a:p>
          <a:p>
            <a:r>
              <a:rPr lang="en-US" dirty="0"/>
              <a:t>The manufacturer or distributor is responsible for labeling the original container</a:t>
            </a:r>
          </a:p>
          <a:p>
            <a:r>
              <a:rPr lang="en-US" dirty="0"/>
              <a:t>If the original label is missing or damaged the employer should request a new one </a:t>
            </a:r>
          </a:p>
          <a:p>
            <a:r>
              <a:rPr lang="en-US" dirty="0"/>
              <a:t>all labels should include the following label elements: Pictograms, Signal Word, Hazard Statements, Precautionary Statements, Product Identifier, Supplier or Manufacturer Information</a:t>
            </a:r>
          </a:p>
        </p:txBody>
      </p:sp>
    </p:spTree>
    <p:extLst>
      <p:ext uri="{BB962C8B-B14F-4D97-AF65-F5344CB8AC3E}">
        <p14:creationId xmlns:p14="http://schemas.microsoft.com/office/powerpoint/2010/main" val="24207715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9" name="Picture 7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030" name="Rectangle 7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1" name="Rectangle 76">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996275" y="163351"/>
            <a:ext cx="5996619" cy="1979884"/>
          </a:xfrm>
        </p:spPr>
        <p:txBody>
          <a:bodyPr vert="horz" lIns="91440" tIns="45720" rIns="91440" bIns="45720" rtlCol="0" anchor="ctr">
            <a:normAutofit/>
          </a:bodyPr>
          <a:lstStyle/>
          <a:p>
            <a:pPr>
              <a:lnSpc>
                <a:spcPct val="90000"/>
              </a:lnSpc>
            </a:pPr>
            <a:r>
              <a:rPr lang="en-US" sz="3700">
                <a:solidFill>
                  <a:schemeClr val="tx2"/>
                </a:solidFill>
              </a:rPr>
              <a:t>Hazard Communication Standard</a:t>
            </a:r>
            <a:br>
              <a:rPr lang="en-US" sz="3700">
                <a:solidFill>
                  <a:schemeClr val="tx2"/>
                </a:solidFill>
              </a:rPr>
            </a:br>
            <a:r>
              <a:rPr lang="en-US" sz="3700">
                <a:solidFill>
                  <a:schemeClr val="tx2"/>
                </a:solidFill>
              </a:rPr>
              <a:t>Labels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sz="half" idx="1"/>
          </p:nvPr>
        </p:nvSpPr>
        <p:spPr>
          <a:xfrm>
            <a:off x="7185429" y="149448"/>
            <a:ext cx="3997745" cy="1982269"/>
          </a:xfrm>
        </p:spPr>
        <p:txBody>
          <a:bodyPr vert="horz" lIns="91440" tIns="45720" rIns="91440" bIns="45720" rtlCol="0" anchor="ctr">
            <a:normAutofit/>
          </a:bodyPr>
          <a:lstStyle/>
          <a:p>
            <a:pPr marL="0" indent="0">
              <a:buNone/>
            </a:pPr>
            <a:r>
              <a:rPr lang="en-US" sz="2200" b="1">
                <a:solidFill>
                  <a:schemeClr val="tx2">
                    <a:alpha val="80000"/>
                  </a:schemeClr>
                </a:solidFill>
              </a:rPr>
              <a:t>Pictograms:</a:t>
            </a:r>
            <a:r>
              <a:rPr lang="en-US" sz="2200">
                <a:solidFill>
                  <a:schemeClr val="tx2">
                    <a:alpha val="80000"/>
                  </a:schemeClr>
                </a:solidFill>
              </a:rPr>
              <a:t> are used to show information about the specific hazards of certain chemicals.</a:t>
            </a:r>
          </a:p>
        </p:txBody>
      </p:sp>
      <p:sp>
        <p:nvSpPr>
          <p:cNvPr id="1032" name="Rectangle 78">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3" name="Rectangle 80">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Graphical user interface, text&#10;&#10;Description automatically generated">
            <a:extLst>
              <a:ext uri="{FF2B5EF4-FFF2-40B4-BE49-F238E27FC236}">
                <a16:creationId xmlns:a16="http://schemas.microsoft.com/office/drawing/2014/main" id="{BB497685-B2E8-46BC-879F-C48EAB6CAD3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1087789" y="2350191"/>
            <a:ext cx="10010308" cy="4455138"/>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12FFAFB7-E178-436A-82B3-5798459E9381}"/>
              </a:ext>
            </a:extLst>
          </p:cNvPr>
          <p:cNvSpPr/>
          <p:nvPr/>
        </p:nvSpPr>
        <p:spPr>
          <a:xfrm>
            <a:off x="8593240" y="2536284"/>
            <a:ext cx="1775011" cy="143883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108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838200" y="559812"/>
            <a:ext cx="5638800" cy="1923617"/>
          </a:xfrm>
        </p:spPr>
        <p:txBody>
          <a:bodyPr anchor="t">
            <a:normAutofit/>
          </a:bodyPr>
          <a:lstStyle/>
          <a:p>
            <a:pPr>
              <a:lnSpc>
                <a:spcPct val="90000"/>
              </a:lnSpc>
            </a:pPr>
            <a:r>
              <a:rPr lang="en-US" sz="3700">
                <a:solidFill>
                  <a:schemeClr val="tx2"/>
                </a:solidFill>
              </a:rPr>
              <a:t>Hazard Communication Standard</a:t>
            </a:r>
            <a:br>
              <a:rPr lang="en-US" sz="3700">
                <a:solidFill>
                  <a:schemeClr val="tx2"/>
                </a:solidFill>
              </a:rPr>
            </a:br>
            <a:r>
              <a:rPr lang="en-US" sz="3700">
                <a:solidFill>
                  <a:schemeClr val="tx2"/>
                </a:solidFill>
              </a:rPr>
              <a:t>Labels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a:xfrm>
            <a:off x="6687160" y="559813"/>
            <a:ext cx="4633486" cy="1923617"/>
          </a:xfrm>
        </p:spPr>
        <p:txBody>
          <a:bodyPr anchor="t">
            <a:normAutofit/>
          </a:bodyPr>
          <a:lstStyle/>
          <a:p>
            <a:pPr marL="0" indent="0">
              <a:buNone/>
            </a:pPr>
            <a:r>
              <a:rPr lang="en-US" sz="1800" b="1">
                <a:solidFill>
                  <a:schemeClr val="tx2"/>
                </a:solidFill>
              </a:rPr>
              <a:t>Signal Word</a:t>
            </a:r>
            <a:r>
              <a:rPr lang="en-US" sz="1800">
                <a:solidFill>
                  <a:schemeClr val="tx2"/>
                </a:solidFill>
              </a:rPr>
              <a:t>: A signal word is used to describe the level of severity of a hazard.  Only two signal words are used on labels: warning and danger.  Danger is used for more severe hazards.  There will only be one signal word per label.</a:t>
            </a:r>
          </a:p>
        </p:txBody>
      </p:sp>
      <p:sp>
        <p:nvSpPr>
          <p:cNvPr id="13" name="Rectangle 12">
            <a:extLst>
              <a:ext uri="{FF2B5EF4-FFF2-40B4-BE49-F238E27FC236}">
                <a16:creationId xmlns:a16="http://schemas.microsoft.com/office/drawing/2014/main" id="{9390E0EC-2D76-4D83-A9EE-B610858BB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88920"/>
            <a:ext cx="12192000" cy="407720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C903544-48D2-4493-9093-E4648C9DE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9" y="2785951"/>
            <a:ext cx="12191999" cy="407204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text&#10;&#10;Description automatically generated">
            <a:extLst>
              <a:ext uri="{FF2B5EF4-FFF2-40B4-BE49-F238E27FC236}">
                <a16:creationId xmlns:a16="http://schemas.microsoft.com/office/drawing/2014/main" id="{51B8309A-FF24-426C-8912-4C8C32005E46}"/>
              </a:ext>
            </a:extLst>
          </p:cNvPr>
          <p:cNvPicPr>
            <a:picLocks noChangeAspect="1"/>
          </p:cNvPicPr>
          <p:nvPr/>
        </p:nvPicPr>
        <p:blipFill>
          <a:blip r:embed="rId3"/>
          <a:stretch>
            <a:fillRect/>
          </a:stretch>
        </p:blipFill>
        <p:spPr>
          <a:xfrm>
            <a:off x="1578090" y="2839288"/>
            <a:ext cx="9029700" cy="4018712"/>
          </a:xfrm>
          <a:prstGeom prst="rect">
            <a:avLst/>
          </a:prstGeom>
        </p:spPr>
      </p:pic>
      <p:sp>
        <p:nvSpPr>
          <p:cNvPr id="12" name="Oval 11">
            <a:extLst>
              <a:ext uri="{FF2B5EF4-FFF2-40B4-BE49-F238E27FC236}">
                <a16:creationId xmlns:a16="http://schemas.microsoft.com/office/drawing/2014/main" id="{2F7098A1-6B37-47CF-BAE6-6F6D63BEE086}"/>
              </a:ext>
            </a:extLst>
          </p:cNvPr>
          <p:cNvSpPr/>
          <p:nvPr/>
        </p:nvSpPr>
        <p:spPr>
          <a:xfrm>
            <a:off x="8317006" y="4010809"/>
            <a:ext cx="1795182" cy="7830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9094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838200" y="559812"/>
            <a:ext cx="5638800" cy="1923617"/>
          </a:xfrm>
        </p:spPr>
        <p:txBody>
          <a:bodyPr anchor="t">
            <a:normAutofit/>
          </a:bodyPr>
          <a:lstStyle/>
          <a:p>
            <a:pPr>
              <a:lnSpc>
                <a:spcPct val="90000"/>
              </a:lnSpc>
            </a:pPr>
            <a:r>
              <a:rPr lang="en-US" sz="3700">
                <a:solidFill>
                  <a:schemeClr val="tx2"/>
                </a:solidFill>
              </a:rPr>
              <a:t>Hazard Communication Standard</a:t>
            </a:r>
            <a:br>
              <a:rPr lang="en-US" sz="3700">
                <a:solidFill>
                  <a:schemeClr val="tx2"/>
                </a:solidFill>
              </a:rPr>
            </a:br>
            <a:r>
              <a:rPr lang="en-US" sz="3700">
                <a:solidFill>
                  <a:schemeClr val="tx2"/>
                </a:solidFill>
              </a:rPr>
              <a:t>Labels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a:xfrm>
            <a:off x="6687160" y="559813"/>
            <a:ext cx="4633486" cy="1923617"/>
          </a:xfrm>
        </p:spPr>
        <p:txBody>
          <a:bodyPr anchor="t">
            <a:normAutofit/>
          </a:bodyPr>
          <a:lstStyle/>
          <a:p>
            <a:pPr marL="0" indent="0">
              <a:buNone/>
            </a:pPr>
            <a:r>
              <a:rPr lang="en-US" sz="1800" b="1">
                <a:solidFill>
                  <a:schemeClr val="tx2"/>
                </a:solidFill>
              </a:rPr>
              <a:t>Hazard Statements</a:t>
            </a:r>
            <a:r>
              <a:rPr lang="en-US" sz="1800">
                <a:solidFill>
                  <a:schemeClr val="tx2"/>
                </a:solidFill>
              </a:rPr>
              <a:t>:  A hazard statement describes the level of hazard or adverse effects that might result from exposure to the chemical.  Examples include “harmful if swallowed” and “fatal in contact with skin”.</a:t>
            </a:r>
          </a:p>
        </p:txBody>
      </p:sp>
      <p:sp>
        <p:nvSpPr>
          <p:cNvPr id="13" name="Rectangle 12">
            <a:extLst>
              <a:ext uri="{FF2B5EF4-FFF2-40B4-BE49-F238E27FC236}">
                <a16:creationId xmlns:a16="http://schemas.microsoft.com/office/drawing/2014/main" id="{9390E0EC-2D76-4D83-A9EE-B610858BB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88920"/>
            <a:ext cx="12192000" cy="407720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C903544-48D2-4493-9093-E4648C9DE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9" y="2785951"/>
            <a:ext cx="12191999" cy="407204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9907096-4A62-4090-A6CE-78DAAA0A4815}"/>
              </a:ext>
            </a:extLst>
          </p:cNvPr>
          <p:cNvPicPr>
            <a:picLocks noChangeAspect="1"/>
          </p:cNvPicPr>
          <p:nvPr/>
        </p:nvPicPr>
        <p:blipFill>
          <a:blip r:embed="rId3"/>
          <a:stretch>
            <a:fillRect/>
          </a:stretch>
        </p:blipFill>
        <p:spPr>
          <a:xfrm>
            <a:off x="1304367" y="2823856"/>
            <a:ext cx="8980310" cy="3996238"/>
          </a:xfrm>
          <a:prstGeom prst="rect">
            <a:avLst/>
          </a:prstGeom>
        </p:spPr>
      </p:pic>
      <p:sp>
        <p:nvSpPr>
          <p:cNvPr id="5" name="Oval 4">
            <a:extLst>
              <a:ext uri="{FF2B5EF4-FFF2-40B4-BE49-F238E27FC236}">
                <a16:creationId xmlns:a16="http://schemas.microsoft.com/office/drawing/2014/main" id="{AD9E632E-827B-430E-A5AB-8EEF8D39BED0}"/>
              </a:ext>
            </a:extLst>
          </p:cNvPr>
          <p:cNvSpPr/>
          <p:nvPr/>
        </p:nvSpPr>
        <p:spPr>
          <a:xfrm>
            <a:off x="7707488" y="4513923"/>
            <a:ext cx="2420471" cy="9681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2517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838200" y="559812"/>
            <a:ext cx="5638800" cy="1923617"/>
          </a:xfrm>
        </p:spPr>
        <p:txBody>
          <a:bodyPr anchor="t">
            <a:normAutofit/>
          </a:bodyPr>
          <a:lstStyle/>
          <a:p>
            <a:pPr>
              <a:lnSpc>
                <a:spcPct val="90000"/>
              </a:lnSpc>
            </a:pPr>
            <a:r>
              <a:rPr lang="en-US" sz="3700">
                <a:solidFill>
                  <a:schemeClr val="tx2"/>
                </a:solidFill>
              </a:rPr>
              <a:t>Hazard Communication Standard</a:t>
            </a:r>
            <a:br>
              <a:rPr lang="en-US" sz="3700">
                <a:solidFill>
                  <a:schemeClr val="tx2"/>
                </a:solidFill>
              </a:rPr>
            </a:br>
            <a:r>
              <a:rPr lang="en-US" sz="3700">
                <a:solidFill>
                  <a:schemeClr val="tx2"/>
                </a:solidFill>
              </a:rPr>
              <a:t>Labels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a:xfrm>
            <a:off x="6687160" y="559813"/>
            <a:ext cx="4633486" cy="1923617"/>
          </a:xfrm>
        </p:spPr>
        <p:txBody>
          <a:bodyPr anchor="t">
            <a:normAutofit/>
          </a:bodyPr>
          <a:lstStyle/>
          <a:p>
            <a:pPr marL="0" indent="0">
              <a:lnSpc>
                <a:spcPct val="100000"/>
              </a:lnSpc>
              <a:buNone/>
            </a:pPr>
            <a:r>
              <a:rPr lang="en-US" sz="1700" b="1">
                <a:solidFill>
                  <a:schemeClr val="tx2"/>
                </a:solidFill>
              </a:rPr>
              <a:t>Precautionary Statements</a:t>
            </a:r>
            <a:r>
              <a:rPr lang="en-US" sz="1700">
                <a:solidFill>
                  <a:schemeClr val="tx2"/>
                </a:solidFill>
              </a:rPr>
              <a:t>: A precautionary statement is a recommended measure to minimize or prevent harmful effects from hazards.  There are many different types of precautionary statements and they may include prevention, disposal, and response in case of accidental exposure.  </a:t>
            </a:r>
          </a:p>
        </p:txBody>
      </p:sp>
      <p:sp>
        <p:nvSpPr>
          <p:cNvPr id="13" name="Rectangle 12">
            <a:extLst>
              <a:ext uri="{FF2B5EF4-FFF2-40B4-BE49-F238E27FC236}">
                <a16:creationId xmlns:a16="http://schemas.microsoft.com/office/drawing/2014/main" id="{9390E0EC-2D76-4D83-A9EE-B610858BB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88920"/>
            <a:ext cx="12192000" cy="407720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C903544-48D2-4493-9093-E4648C9DE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9" y="2785951"/>
            <a:ext cx="12191999" cy="407204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0A634D7-4E30-4313-8568-50DA108CD773}"/>
              </a:ext>
            </a:extLst>
          </p:cNvPr>
          <p:cNvPicPr>
            <a:picLocks noChangeAspect="1"/>
          </p:cNvPicPr>
          <p:nvPr/>
        </p:nvPicPr>
        <p:blipFill>
          <a:blip r:embed="rId3"/>
          <a:stretch>
            <a:fillRect/>
          </a:stretch>
        </p:blipFill>
        <p:spPr>
          <a:xfrm>
            <a:off x="1777820" y="2873356"/>
            <a:ext cx="8757838" cy="3897238"/>
          </a:xfrm>
          <a:prstGeom prst="rect">
            <a:avLst/>
          </a:prstGeom>
          <a:noFill/>
          <a:ln w="38100">
            <a:solidFill>
              <a:schemeClr val="tx1"/>
            </a:solidFill>
          </a:ln>
        </p:spPr>
      </p:pic>
      <p:sp>
        <p:nvSpPr>
          <p:cNvPr id="5" name="Oval 4">
            <a:extLst>
              <a:ext uri="{FF2B5EF4-FFF2-40B4-BE49-F238E27FC236}">
                <a16:creationId xmlns:a16="http://schemas.microsoft.com/office/drawing/2014/main" id="{19F8C9CF-1624-4D78-AA23-E6376BEDB026}"/>
              </a:ext>
            </a:extLst>
          </p:cNvPr>
          <p:cNvSpPr/>
          <p:nvPr/>
        </p:nvSpPr>
        <p:spPr>
          <a:xfrm>
            <a:off x="5049370" y="4155141"/>
            <a:ext cx="3173506" cy="25482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667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1">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838200" y="559812"/>
            <a:ext cx="5638800" cy="1923617"/>
          </a:xfrm>
        </p:spPr>
        <p:txBody>
          <a:bodyPr anchor="t">
            <a:normAutofit/>
          </a:bodyPr>
          <a:lstStyle/>
          <a:p>
            <a:pPr>
              <a:lnSpc>
                <a:spcPct val="90000"/>
              </a:lnSpc>
            </a:pPr>
            <a:r>
              <a:rPr lang="en-US" sz="3700">
                <a:solidFill>
                  <a:schemeClr val="tx2"/>
                </a:solidFill>
              </a:rPr>
              <a:t>Hazard Communication Standard</a:t>
            </a:r>
            <a:br>
              <a:rPr lang="en-US" sz="3700">
                <a:solidFill>
                  <a:schemeClr val="tx2"/>
                </a:solidFill>
              </a:rPr>
            </a:br>
            <a:r>
              <a:rPr lang="en-US" sz="3700">
                <a:solidFill>
                  <a:schemeClr val="tx2"/>
                </a:solidFill>
              </a:rPr>
              <a:t>Labels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a:xfrm>
            <a:off x="6687160" y="559813"/>
            <a:ext cx="4633486" cy="1923617"/>
          </a:xfrm>
        </p:spPr>
        <p:txBody>
          <a:bodyPr anchor="t">
            <a:normAutofit/>
          </a:bodyPr>
          <a:lstStyle/>
          <a:p>
            <a:pPr marL="0" indent="0">
              <a:buNone/>
            </a:pPr>
            <a:r>
              <a:rPr lang="en-US" sz="1800" b="1">
                <a:solidFill>
                  <a:schemeClr val="tx2"/>
                </a:solidFill>
              </a:rPr>
              <a:t>Product Identifier</a:t>
            </a:r>
            <a:r>
              <a:rPr lang="en-US" sz="1800">
                <a:solidFill>
                  <a:schemeClr val="tx2"/>
                </a:solidFill>
              </a:rPr>
              <a:t>:  This information may be a chemicals name, code number, or batch number.  </a:t>
            </a:r>
          </a:p>
          <a:p>
            <a:pPr marL="0" indent="0">
              <a:buNone/>
            </a:pPr>
            <a:r>
              <a:rPr lang="en-US" sz="1800">
                <a:solidFill>
                  <a:schemeClr val="tx2"/>
                </a:solidFill>
              </a:rPr>
              <a:t>  </a:t>
            </a:r>
          </a:p>
        </p:txBody>
      </p:sp>
      <p:sp>
        <p:nvSpPr>
          <p:cNvPr id="30" name="Rectangle 23">
            <a:extLst>
              <a:ext uri="{FF2B5EF4-FFF2-40B4-BE49-F238E27FC236}">
                <a16:creationId xmlns:a16="http://schemas.microsoft.com/office/drawing/2014/main" id="{9390E0EC-2D76-4D83-A9EE-B610858BB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88920"/>
            <a:ext cx="12192000" cy="407720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25">
            <a:extLst>
              <a:ext uri="{FF2B5EF4-FFF2-40B4-BE49-F238E27FC236}">
                <a16:creationId xmlns:a16="http://schemas.microsoft.com/office/drawing/2014/main" id="{EC903544-48D2-4493-9093-E4648C9DE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9" y="2785951"/>
            <a:ext cx="12191999" cy="407204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1D72965-6A7D-4364-AE18-FC2A1EBB3A62}"/>
              </a:ext>
            </a:extLst>
          </p:cNvPr>
          <p:cNvPicPr>
            <a:picLocks noChangeAspect="1"/>
          </p:cNvPicPr>
          <p:nvPr/>
        </p:nvPicPr>
        <p:blipFill>
          <a:blip r:embed="rId3"/>
          <a:stretch>
            <a:fillRect/>
          </a:stretch>
        </p:blipFill>
        <p:spPr>
          <a:xfrm>
            <a:off x="1805028" y="2884394"/>
            <a:ext cx="8581943" cy="3818965"/>
          </a:xfrm>
          <a:prstGeom prst="rect">
            <a:avLst/>
          </a:prstGeom>
        </p:spPr>
      </p:pic>
      <p:sp>
        <p:nvSpPr>
          <p:cNvPr id="5" name="Oval 4">
            <a:extLst>
              <a:ext uri="{FF2B5EF4-FFF2-40B4-BE49-F238E27FC236}">
                <a16:creationId xmlns:a16="http://schemas.microsoft.com/office/drawing/2014/main" id="{08674F17-59C6-454C-8E71-3623203A991C}"/>
              </a:ext>
            </a:extLst>
          </p:cNvPr>
          <p:cNvSpPr/>
          <p:nvPr/>
        </p:nvSpPr>
        <p:spPr>
          <a:xfrm>
            <a:off x="5334000" y="3043241"/>
            <a:ext cx="2286000" cy="8068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06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59AF-3BAA-4A87-A146-E15AB6BE2109}"/>
              </a:ext>
            </a:extLst>
          </p:cNvPr>
          <p:cNvSpPr>
            <a:spLocks noGrp="1"/>
          </p:cNvSpPr>
          <p:nvPr>
            <p:ph type="title"/>
          </p:nvPr>
        </p:nvSpPr>
        <p:spPr/>
        <p:txBody>
          <a:bodyPr/>
          <a:lstStyle/>
          <a:p>
            <a:r>
              <a:rPr lang="en-US" dirty="0"/>
              <a:t>In Every Workplace</a:t>
            </a:r>
          </a:p>
        </p:txBody>
      </p:sp>
      <p:sp>
        <p:nvSpPr>
          <p:cNvPr id="3" name="Content Placeholder 2">
            <a:extLst>
              <a:ext uri="{FF2B5EF4-FFF2-40B4-BE49-F238E27FC236}">
                <a16:creationId xmlns:a16="http://schemas.microsoft.com/office/drawing/2014/main" id="{F31EE0BA-E834-4969-97EA-DE542CD29018}"/>
              </a:ext>
            </a:extLst>
          </p:cNvPr>
          <p:cNvSpPr>
            <a:spLocks noGrp="1"/>
          </p:cNvSpPr>
          <p:nvPr>
            <p:ph idx="1"/>
          </p:nvPr>
        </p:nvSpPr>
        <p:spPr/>
        <p:txBody>
          <a:bodyPr/>
          <a:lstStyle/>
          <a:p>
            <a:pPr marL="0" indent="0">
              <a:buNone/>
            </a:pPr>
            <a:r>
              <a:rPr lang="en-US" dirty="0"/>
              <a:t>Every workplace should:</a:t>
            </a:r>
          </a:p>
          <a:p>
            <a:r>
              <a:rPr lang="en-US" dirty="0"/>
              <a:t>have a compliance manager to ensure safety practices are in place and being followed by employees</a:t>
            </a:r>
          </a:p>
          <a:p>
            <a:r>
              <a:rPr lang="en-US" dirty="0"/>
              <a:t>have OSHA’s “Job Safety &amp; Health Protection Poster” posted in a prominent location</a:t>
            </a:r>
          </a:p>
          <a:p>
            <a:r>
              <a:rPr lang="en-US" dirty="0"/>
              <a:t>have emergency phone numbers (fire, police, poison control, etc.) where they can be readily found</a:t>
            </a:r>
          </a:p>
        </p:txBody>
      </p:sp>
    </p:spTree>
    <p:extLst>
      <p:ext uri="{BB962C8B-B14F-4D97-AF65-F5344CB8AC3E}">
        <p14:creationId xmlns:p14="http://schemas.microsoft.com/office/powerpoint/2010/main" val="18002516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a:xfrm>
            <a:off x="838200" y="559812"/>
            <a:ext cx="5638800" cy="1923617"/>
          </a:xfrm>
        </p:spPr>
        <p:txBody>
          <a:bodyPr anchor="t">
            <a:normAutofit/>
          </a:bodyPr>
          <a:lstStyle/>
          <a:p>
            <a:pPr>
              <a:lnSpc>
                <a:spcPct val="90000"/>
              </a:lnSpc>
            </a:pPr>
            <a:r>
              <a:rPr lang="en-US" sz="3700" dirty="0">
                <a:solidFill>
                  <a:schemeClr val="tx2"/>
                </a:solidFill>
              </a:rPr>
              <a:t>Hazard Communication Standard</a:t>
            </a:r>
            <a:br>
              <a:rPr lang="en-US" sz="3700" dirty="0">
                <a:solidFill>
                  <a:schemeClr val="tx2"/>
                </a:solidFill>
              </a:rPr>
            </a:br>
            <a:r>
              <a:rPr lang="en-US" sz="3700" dirty="0">
                <a:solidFill>
                  <a:schemeClr val="tx2"/>
                </a:solidFill>
              </a:rPr>
              <a:t>Labels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a:xfrm>
            <a:off x="6687160" y="559813"/>
            <a:ext cx="4633486" cy="1923617"/>
          </a:xfrm>
        </p:spPr>
        <p:txBody>
          <a:bodyPr anchor="t">
            <a:normAutofit/>
          </a:bodyPr>
          <a:lstStyle/>
          <a:p>
            <a:pPr marL="0" indent="0">
              <a:buNone/>
            </a:pPr>
            <a:r>
              <a:rPr lang="en-US" sz="1800" b="1">
                <a:solidFill>
                  <a:schemeClr val="tx2"/>
                </a:solidFill>
              </a:rPr>
              <a:t>Supplier or Manufacturer Information</a:t>
            </a:r>
            <a:r>
              <a:rPr lang="en-US" sz="1800">
                <a:solidFill>
                  <a:schemeClr val="tx2"/>
                </a:solidFill>
              </a:rPr>
              <a:t>: This includes the chemical manufacturer or importer's name address and telephone number.</a:t>
            </a:r>
          </a:p>
        </p:txBody>
      </p:sp>
      <p:sp>
        <p:nvSpPr>
          <p:cNvPr id="13" name="Rectangle 12">
            <a:extLst>
              <a:ext uri="{FF2B5EF4-FFF2-40B4-BE49-F238E27FC236}">
                <a16:creationId xmlns:a16="http://schemas.microsoft.com/office/drawing/2014/main" id="{9390E0EC-2D76-4D83-A9EE-B610858BB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88920"/>
            <a:ext cx="12192000" cy="407720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C903544-48D2-4493-9093-E4648C9DE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9" y="2785951"/>
            <a:ext cx="12191999" cy="407204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B605A81-22DE-47EB-9149-6B1F7CC241EB}"/>
              </a:ext>
            </a:extLst>
          </p:cNvPr>
          <p:cNvPicPr>
            <a:picLocks noChangeAspect="1"/>
          </p:cNvPicPr>
          <p:nvPr/>
        </p:nvPicPr>
        <p:blipFill>
          <a:blip r:embed="rId3"/>
          <a:stretch>
            <a:fillRect/>
          </a:stretch>
        </p:blipFill>
        <p:spPr>
          <a:xfrm>
            <a:off x="1623366" y="2833014"/>
            <a:ext cx="8939148" cy="3977921"/>
          </a:xfrm>
          <a:prstGeom prst="rect">
            <a:avLst/>
          </a:prstGeom>
        </p:spPr>
      </p:pic>
      <p:sp>
        <p:nvSpPr>
          <p:cNvPr id="5" name="Oval 4">
            <a:extLst>
              <a:ext uri="{FF2B5EF4-FFF2-40B4-BE49-F238E27FC236}">
                <a16:creationId xmlns:a16="http://schemas.microsoft.com/office/drawing/2014/main" id="{EC16D9C8-27DF-40E7-BB34-6B734E4DC34F}"/>
              </a:ext>
            </a:extLst>
          </p:cNvPr>
          <p:cNvSpPr/>
          <p:nvPr/>
        </p:nvSpPr>
        <p:spPr>
          <a:xfrm>
            <a:off x="8195983" y="5136776"/>
            <a:ext cx="2151530" cy="15665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6002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Exemptions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This regulation does not cover finished articles that do not under normal use release a hazardous chemical.  For example, dental chairs, hand instruments, </a:t>
            </a:r>
            <a:r>
              <a:rPr lang="en-US" dirty="0" err="1"/>
              <a:t>pencils,and</a:t>
            </a:r>
            <a:r>
              <a:rPr lang="en-US" dirty="0"/>
              <a:t> photocopying machines.  </a:t>
            </a:r>
          </a:p>
          <a:p>
            <a:pPr marL="0" indent="0">
              <a:buNone/>
            </a:pPr>
            <a:r>
              <a:rPr lang="en-US" dirty="0"/>
              <a:t>Also exempt are drugs intended for direct administration to the patient (pills, tablets, or other items regulated by the FDA). </a:t>
            </a:r>
          </a:p>
        </p:txBody>
      </p:sp>
    </p:spTree>
    <p:extLst>
      <p:ext uri="{BB962C8B-B14F-4D97-AF65-F5344CB8AC3E}">
        <p14:creationId xmlns:p14="http://schemas.microsoft.com/office/powerpoint/2010/main" val="15812117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Safety Data Sheets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A safety data sheet (SDS) is a detailed information bulletin prepared by the manufacturer or importer of a product that contains a chemical considered hazardous.</a:t>
            </a:r>
          </a:p>
          <a:p>
            <a:pPr marL="0" indent="0">
              <a:buNone/>
            </a:pPr>
            <a:r>
              <a:rPr lang="en-US" dirty="0"/>
              <a:t>They are important because they make the staff aware of the hazards of potentially dangerous chemicals, as well as providing essential information on topics such as first aid measures, handling and storage, and toxicological information, among many others.</a:t>
            </a:r>
          </a:p>
        </p:txBody>
      </p:sp>
    </p:spTree>
    <p:extLst>
      <p:ext uri="{BB962C8B-B14F-4D97-AF65-F5344CB8AC3E}">
        <p14:creationId xmlns:p14="http://schemas.microsoft.com/office/powerpoint/2010/main" val="15444443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Safety Data Sheets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The (SDS) is divided into the following 16 sections:</a:t>
            </a:r>
          </a:p>
          <a:p>
            <a:pPr marL="0" indent="0">
              <a:buNone/>
            </a:pPr>
            <a:r>
              <a:rPr lang="en-US" dirty="0"/>
              <a:t>Section 1: Identification </a:t>
            </a:r>
          </a:p>
          <a:p>
            <a:pPr marL="0" indent="0">
              <a:buNone/>
            </a:pPr>
            <a:r>
              <a:rPr lang="en-US" dirty="0"/>
              <a:t>Section 2: Hazards </a:t>
            </a:r>
          </a:p>
          <a:p>
            <a:pPr marL="0" indent="0">
              <a:buNone/>
            </a:pPr>
            <a:r>
              <a:rPr lang="en-US" dirty="0"/>
              <a:t>Section 3: Composition and information on ingredients </a:t>
            </a:r>
          </a:p>
          <a:p>
            <a:pPr marL="0" indent="0">
              <a:buNone/>
            </a:pPr>
            <a:r>
              <a:rPr lang="en-US" dirty="0"/>
              <a:t>Section 4: First aid measures </a:t>
            </a:r>
          </a:p>
        </p:txBody>
      </p:sp>
    </p:spTree>
    <p:extLst>
      <p:ext uri="{BB962C8B-B14F-4D97-AF65-F5344CB8AC3E}">
        <p14:creationId xmlns:p14="http://schemas.microsoft.com/office/powerpoint/2010/main" val="2029144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Safety Data Sheets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Section 5: Firefighting measures </a:t>
            </a:r>
          </a:p>
          <a:p>
            <a:pPr marL="0" indent="0">
              <a:buNone/>
            </a:pPr>
            <a:r>
              <a:rPr lang="en-US" dirty="0"/>
              <a:t>Section 6: Accidental release measures</a:t>
            </a:r>
          </a:p>
          <a:p>
            <a:pPr marL="0" indent="0">
              <a:buNone/>
            </a:pPr>
            <a:r>
              <a:rPr lang="en-US" dirty="0"/>
              <a:t>Section 7: Handling and storage</a:t>
            </a:r>
          </a:p>
          <a:p>
            <a:pPr marL="0" indent="0">
              <a:buNone/>
            </a:pPr>
            <a:r>
              <a:rPr lang="en-US" dirty="0"/>
              <a:t>Section 8: Exposure controls and personal protection </a:t>
            </a:r>
          </a:p>
          <a:p>
            <a:pPr marL="0" indent="0">
              <a:buNone/>
            </a:pPr>
            <a:endParaRPr lang="en-US" dirty="0"/>
          </a:p>
        </p:txBody>
      </p:sp>
    </p:spTree>
    <p:extLst>
      <p:ext uri="{BB962C8B-B14F-4D97-AF65-F5344CB8AC3E}">
        <p14:creationId xmlns:p14="http://schemas.microsoft.com/office/powerpoint/2010/main" val="12303117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Safety Data Sheets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Section 9:  Physical and chemical properties </a:t>
            </a:r>
          </a:p>
          <a:p>
            <a:pPr marL="0" indent="0">
              <a:buNone/>
            </a:pPr>
            <a:r>
              <a:rPr lang="en-US" dirty="0"/>
              <a:t>Section 10:  Stability and reactivity </a:t>
            </a:r>
          </a:p>
          <a:p>
            <a:pPr marL="0" indent="0">
              <a:buNone/>
            </a:pPr>
            <a:r>
              <a:rPr lang="en-US" dirty="0"/>
              <a:t>Section 11: Toxicological information </a:t>
            </a:r>
          </a:p>
          <a:p>
            <a:pPr marL="0" indent="0">
              <a:buNone/>
            </a:pPr>
            <a:r>
              <a:rPr lang="en-US" dirty="0"/>
              <a:t>Section 12: Ecological information </a:t>
            </a:r>
          </a:p>
          <a:p>
            <a:pPr marL="0" indent="0">
              <a:buNone/>
            </a:pPr>
            <a:endParaRPr lang="en-US" dirty="0"/>
          </a:p>
        </p:txBody>
      </p:sp>
    </p:spTree>
    <p:extLst>
      <p:ext uri="{BB962C8B-B14F-4D97-AF65-F5344CB8AC3E}">
        <p14:creationId xmlns:p14="http://schemas.microsoft.com/office/powerpoint/2010/main" val="1294782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Safety Data Sheets</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Section 13: Disposal considerations </a:t>
            </a:r>
          </a:p>
          <a:p>
            <a:pPr marL="0" indent="0">
              <a:buNone/>
            </a:pPr>
            <a:r>
              <a:rPr lang="en-US" dirty="0"/>
              <a:t>Section 14: Transport information </a:t>
            </a:r>
          </a:p>
          <a:p>
            <a:pPr marL="0" indent="0">
              <a:buNone/>
            </a:pPr>
            <a:r>
              <a:rPr lang="en-US" dirty="0"/>
              <a:t>Section 15: Regulatory information </a:t>
            </a:r>
          </a:p>
          <a:p>
            <a:pPr marL="0" indent="0">
              <a:buNone/>
            </a:pPr>
            <a:r>
              <a:rPr lang="en-US" dirty="0"/>
              <a:t>Section 16: Other information </a:t>
            </a:r>
          </a:p>
          <a:p>
            <a:pPr marL="0" indent="0">
              <a:buNone/>
            </a:pPr>
            <a:endParaRPr lang="en-US" dirty="0"/>
          </a:p>
        </p:txBody>
      </p:sp>
    </p:spTree>
    <p:extLst>
      <p:ext uri="{BB962C8B-B14F-4D97-AF65-F5344CB8AC3E}">
        <p14:creationId xmlns:p14="http://schemas.microsoft.com/office/powerpoint/2010/main" val="12671304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Training &amp; Recordkeeping</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dirty="0"/>
              <a:t>Each employee will be provided with information and training on hazardous chemicals in their work area.</a:t>
            </a:r>
          </a:p>
          <a:p>
            <a:pPr marL="0" indent="0">
              <a:buNone/>
            </a:pPr>
            <a:r>
              <a:rPr lang="en-US" dirty="0"/>
              <a:t>Training takes place at the time of the initial assignment and whenever hazards change.</a:t>
            </a:r>
          </a:p>
          <a:p>
            <a:pPr marL="0" indent="0">
              <a:buNone/>
            </a:pPr>
            <a:r>
              <a:rPr lang="en-US" dirty="0"/>
              <a:t>At the end of each training session employees may be asked to sign a form indicating participation.</a:t>
            </a:r>
          </a:p>
        </p:txBody>
      </p:sp>
    </p:spTree>
    <p:extLst>
      <p:ext uri="{BB962C8B-B14F-4D97-AF65-F5344CB8AC3E}">
        <p14:creationId xmlns:p14="http://schemas.microsoft.com/office/powerpoint/2010/main" val="9592892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Training &amp; Recordkeeping</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a:bodyPr>
          <a:lstStyle/>
          <a:p>
            <a:pPr marL="0" indent="0">
              <a:buNone/>
            </a:pPr>
            <a:r>
              <a:rPr lang="en-US" b="1" dirty="0"/>
              <a:t>Every dental office should discuss: </a:t>
            </a:r>
          </a:p>
          <a:p>
            <a:r>
              <a:rPr lang="en-US" dirty="0"/>
              <a:t>Review of the Hazard Communication Standard </a:t>
            </a:r>
          </a:p>
          <a:p>
            <a:r>
              <a:rPr lang="en-US" dirty="0"/>
              <a:t>Hazards of the chemicals and of handling them </a:t>
            </a:r>
          </a:p>
          <a:p>
            <a:r>
              <a:rPr lang="en-US" dirty="0"/>
              <a:t>Procedures that involve hazardous chemicals </a:t>
            </a:r>
          </a:p>
          <a:p>
            <a:r>
              <a:rPr lang="en-US" dirty="0"/>
              <a:t>Location and availability of the written hazard communication program, including the list of hazardous chemicals </a:t>
            </a:r>
          </a:p>
          <a:p>
            <a:r>
              <a:rPr lang="en-US" dirty="0"/>
              <a:t>Measures to prevent exposure</a:t>
            </a:r>
          </a:p>
        </p:txBody>
      </p:sp>
    </p:spTree>
    <p:extLst>
      <p:ext uri="{BB962C8B-B14F-4D97-AF65-F5344CB8AC3E}">
        <p14:creationId xmlns:p14="http://schemas.microsoft.com/office/powerpoint/2010/main" val="25723209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0B3-C6EF-449F-AE84-3637782BD15D}"/>
              </a:ext>
            </a:extLst>
          </p:cNvPr>
          <p:cNvSpPr>
            <a:spLocks noGrp="1"/>
          </p:cNvSpPr>
          <p:nvPr>
            <p:ph type="title"/>
          </p:nvPr>
        </p:nvSpPr>
        <p:spPr/>
        <p:txBody>
          <a:bodyPr>
            <a:normAutofit fontScale="90000"/>
          </a:bodyPr>
          <a:lstStyle/>
          <a:p>
            <a:r>
              <a:rPr lang="en-US" dirty="0"/>
              <a:t>Hazard Communication Standard</a:t>
            </a:r>
            <a:br>
              <a:rPr lang="en-US" dirty="0"/>
            </a:br>
            <a:r>
              <a:rPr lang="en-US" dirty="0"/>
              <a:t>Training &amp; Recordkeeping</a:t>
            </a:r>
          </a:p>
        </p:txBody>
      </p:sp>
      <p:sp>
        <p:nvSpPr>
          <p:cNvPr id="3" name="Content Placeholder 2">
            <a:extLst>
              <a:ext uri="{FF2B5EF4-FFF2-40B4-BE49-F238E27FC236}">
                <a16:creationId xmlns:a16="http://schemas.microsoft.com/office/drawing/2014/main" id="{62C1A1A5-9638-4112-941B-E0210B17BC88}"/>
              </a:ext>
            </a:extLst>
          </p:cNvPr>
          <p:cNvSpPr>
            <a:spLocks noGrp="1"/>
          </p:cNvSpPr>
          <p:nvPr>
            <p:ph idx="1"/>
          </p:nvPr>
        </p:nvSpPr>
        <p:spPr/>
        <p:txBody>
          <a:bodyPr>
            <a:normAutofit lnSpcReduction="10000"/>
          </a:bodyPr>
          <a:lstStyle/>
          <a:p>
            <a:pPr marL="0" indent="0">
              <a:buNone/>
            </a:pPr>
            <a:r>
              <a:rPr lang="en-US" b="1" dirty="0"/>
              <a:t>Every dental office should discuss: </a:t>
            </a:r>
          </a:p>
          <a:p>
            <a:r>
              <a:rPr lang="en-US" dirty="0"/>
              <a:t>Methods to detect the presence or release of hazardous chemicals such as the following examples: </a:t>
            </a:r>
          </a:p>
          <a:p>
            <a:pPr lvl="1"/>
            <a:r>
              <a:rPr lang="en-US" dirty="0"/>
              <a:t>being aware of the visual appearance or odor of the hazardous chemical </a:t>
            </a:r>
          </a:p>
          <a:p>
            <a:pPr lvl="1"/>
            <a:r>
              <a:rPr lang="en-US" dirty="0"/>
              <a:t>knowing some of the physical and health hazards of the hazardous chemical, including the common symptoms from overexposure such as eye or mucous membrane irritation </a:t>
            </a:r>
          </a:p>
          <a:p>
            <a:pPr lvl="1"/>
            <a:r>
              <a:rPr lang="en-US" dirty="0"/>
              <a:t>air sampling</a:t>
            </a:r>
          </a:p>
        </p:txBody>
      </p:sp>
    </p:spTree>
    <p:extLst>
      <p:ext uri="{BB962C8B-B14F-4D97-AF65-F5344CB8AC3E}">
        <p14:creationId xmlns:p14="http://schemas.microsoft.com/office/powerpoint/2010/main" val="3726492762"/>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emplate>TM02836342[[fn=Ion]]</Template>
  <TotalTime>29845</TotalTime>
  <Words>5264</Words>
  <Application>Microsoft Office PowerPoint</Application>
  <PresentationFormat>Widescreen</PresentationFormat>
  <Paragraphs>497</Paragraphs>
  <Slides>109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Avenir Next LT Pro</vt:lpstr>
      <vt:lpstr>AvenirNext LT Pro Medium</vt:lpstr>
      <vt:lpstr>Helvetica</vt:lpstr>
      <vt:lpstr>Lato</vt:lpstr>
      <vt:lpstr>BlockprintVTI</vt:lpstr>
      <vt:lpstr>2023 OSHA &amp; CDC Compliance Update for Dental Teams</vt:lpstr>
      <vt:lpstr>TO PARTICIPATE IN GAMES TEXT YOUR NAME TO  985-276-9861 </vt:lpstr>
      <vt:lpstr>Program Breakdown</vt:lpstr>
      <vt:lpstr>Part 1: General Safety Standards &amp; OSHA Overview</vt:lpstr>
      <vt:lpstr>Learning Objectives </vt:lpstr>
      <vt:lpstr>OSHA’s mission is to assure the safety &amp; health of America’s workers by:</vt:lpstr>
      <vt:lpstr>Employer Responsibilities: Providing Reasonable Protection Against Known Workplace Hazards</vt:lpstr>
      <vt:lpstr>Employee Responsibilities:  Making Office Health &amp; Safety a Reality Requires YOUR Cooperation</vt:lpstr>
      <vt:lpstr>In Every Workplace</vt:lpstr>
      <vt:lpstr>General Safety Standards</vt:lpstr>
      <vt:lpstr>OSHA’s General Duty Clause</vt:lpstr>
      <vt:lpstr>Part 1:  REVIEW</vt:lpstr>
      <vt:lpstr>Part 2: Bloodborne Pathogens Standard</vt:lpstr>
      <vt:lpstr>Learning Objectives</vt:lpstr>
      <vt:lpstr>Learning Objectives (continued)</vt:lpstr>
      <vt:lpstr>Written Exposure Control Plan</vt:lpstr>
      <vt:lpstr>Written Exposure Control Plan</vt:lpstr>
      <vt:lpstr>The Infectious Disease Process (aka Chain of Infection)</vt:lpstr>
      <vt:lpstr>Causative Agent </vt:lpstr>
      <vt:lpstr>Susceptible Host</vt:lpstr>
      <vt:lpstr>Mode of Transmission</vt:lpstr>
      <vt:lpstr>Contact Transmission</vt:lpstr>
      <vt:lpstr>Airborne Transmission</vt:lpstr>
      <vt:lpstr>Types of Occupational Exposure</vt:lpstr>
      <vt:lpstr>Occupational Exposure - General</vt:lpstr>
      <vt:lpstr>Occupational Exposure - Dental Settings</vt:lpstr>
      <vt:lpstr>Occupational Exposure - Dental Settings</vt:lpstr>
      <vt:lpstr>Methods of Compliance  </vt:lpstr>
      <vt:lpstr>Methods of Compliance:  Standard Precautions</vt:lpstr>
      <vt:lpstr>Methods of Compliance:  Standard Precautions</vt:lpstr>
      <vt:lpstr>Methods of Compliance:  Engineering Controls</vt:lpstr>
      <vt:lpstr>Methods of Compliance:  Work Practice Controls</vt:lpstr>
      <vt:lpstr>Methods of Compliance:  Work Practice Controls</vt:lpstr>
      <vt:lpstr>Methods of Compliance:  Work Practice Controls</vt:lpstr>
      <vt:lpstr>Methods of Compliance:  Work Practice Controls</vt:lpstr>
      <vt:lpstr>Methods of Compliance: Work Practice Controls</vt:lpstr>
      <vt:lpstr>Methods of Compliance: Personal Protective Equipment</vt:lpstr>
      <vt:lpstr>Methods of Compliance: Personal Protective Equipment</vt:lpstr>
      <vt:lpstr>Methods of Compliance: Personal Protective Equipment</vt:lpstr>
      <vt:lpstr>Methods of Compliance: Personal Protective Equipment</vt:lpstr>
      <vt:lpstr>Methods of Compliance: Personal Protective Equipment</vt:lpstr>
      <vt:lpstr>Methods of Compliance: Personal Protective Equipment</vt:lpstr>
      <vt:lpstr>Methods of Compliance: Personal Protective Equipment</vt:lpstr>
      <vt:lpstr>Methods of Compliance: Personal Protective Equipment</vt:lpstr>
      <vt:lpstr>Methods of Compliance: Personal Protective Equipment</vt:lpstr>
      <vt:lpstr>Methods of Compliance: Personal Protective Equipment</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Housekeeping</vt:lpstr>
      <vt:lpstr>Methods of Compliance:  Hepatitis B Virus (HBV)</vt:lpstr>
      <vt:lpstr>Methods of Compliance:  Hepatitis B Virus (HBV)</vt:lpstr>
      <vt:lpstr>Methods of Compliance:  HIV</vt:lpstr>
      <vt:lpstr>Methods of Compliance:  Post-Exposure Evaluation &amp; Follow-Up</vt:lpstr>
      <vt:lpstr>Methods of Compliance:  Post-Exposure Evaluation &amp; Follow-Up</vt:lpstr>
      <vt:lpstr>Methods of Compliance:  Post-Exposure Evaluation &amp; Follow-Up</vt:lpstr>
      <vt:lpstr>Methods of Compliance:  Post-Exposure Evaluation &amp; Follow-Up</vt:lpstr>
      <vt:lpstr>Methods of Compliance:  Post-Exposure Evaluation &amp; Follow-Up</vt:lpstr>
      <vt:lpstr>Methods of Compliance:  Training</vt:lpstr>
      <vt:lpstr>Methods of Compliance:  Training</vt:lpstr>
      <vt:lpstr>Methods of Compliance:  Training</vt:lpstr>
      <vt:lpstr>Methods of Compliance:  Training</vt:lpstr>
      <vt:lpstr>Methods of Compliance:  Training</vt:lpstr>
      <vt:lpstr>Methods of Compliance:  Training</vt:lpstr>
      <vt:lpstr>Part 2:  REVIEW</vt:lpstr>
      <vt:lpstr>Part 3:  REVIEW</vt:lpstr>
      <vt:lpstr>Part 3: Hazard Communication Standard</vt:lpstr>
      <vt:lpstr>Hazard Communication Standard</vt:lpstr>
      <vt:lpstr>Hazard Communication Standard</vt:lpstr>
      <vt:lpstr>Hazard Communication Standard</vt:lpstr>
      <vt:lpstr>Hazard Communication Standard Classifications</vt:lpstr>
      <vt:lpstr>Hazard Communication Standard Classifications</vt:lpstr>
      <vt:lpstr>Hazard Communication Standard Classifications</vt:lpstr>
      <vt:lpstr>Hazard Communication Standard Classifications</vt:lpstr>
      <vt:lpstr>Hazard Communication Standard Labels</vt:lpstr>
      <vt:lpstr>Hazard Communication Standard Labels</vt:lpstr>
      <vt:lpstr>Hazard Communication Standard Labels</vt:lpstr>
      <vt:lpstr>Hazard Communication Standard Labels</vt:lpstr>
      <vt:lpstr>Hazard Communication Standard Labels</vt:lpstr>
      <vt:lpstr>Hazard Communication Standard Labels</vt:lpstr>
      <vt:lpstr>Hazard Communication Standard Labels</vt:lpstr>
      <vt:lpstr>Hazard Communication Standard Exemptions</vt:lpstr>
      <vt:lpstr>Hazard Communication Standard Safety Data Sheets</vt:lpstr>
      <vt:lpstr>Hazard Communication Standard Safety Data Sheets</vt:lpstr>
      <vt:lpstr>Hazard Communication Standard Safety Data Sheets</vt:lpstr>
      <vt:lpstr>Hazard Communication Standard Safety Data Sheets</vt:lpstr>
      <vt:lpstr>Hazard Communication Standard Safety Data Sheets</vt:lpstr>
      <vt:lpstr>Hazard Communication Standard Training &amp; Recordkeeping</vt:lpstr>
      <vt:lpstr>Hazard Communication Standard Training &amp; Recordkeeping</vt:lpstr>
      <vt:lpstr>Hazard Communication Standard Training &amp; Recordkeeping</vt:lpstr>
      <vt:lpstr>Hazard Communication Standard Training &amp; Recordkeeping</vt:lpstr>
      <vt:lpstr>Part 4: If OSHA Calls</vt:lpstr>
      <vt:lpstr>If OSHA Calls</vt:lpstr>
      <vt:lpstr>If OSHA Calls continued</vt:lpstr>
      <vt:lpstr>If OSHA Calls continued</vt:lpstr>
      <vt:lpstr>If OSHA Calls continued</vt:lpstr>
      <vt:lpstr>If OSHA Calls continued</vt:lpstr>
      <vt:lpstr>If OSHA Calls continued</vt:lpstr>
      <vt:lpstr>If OSHA Calls continued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OSHA &amp; CDC Compliance Update for Dental Teams</dc:title>
  <dc:creator>Northlake Dental</dc:creator>
  <cp:lastModifiedBy>Northlake Dental</cp:lastModifiedBy>
  <cp:revision>81</cp:revision>
  <cp:lastPrinted>2023-03-09T22:28:22Z</cp:lastPrinted>
  <dcterms:created xsi:type="dcterms:W3CDTF">2021-03-01T02:29:39Z</dcterms:created>
  <dcterms:modified xsi:type="dcterms:W3CDTF">2023-04-06T17:49:10Z</dcterms:modified>
</cp:coreProperties>
</file>