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39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9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0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8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9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1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4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02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1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8B11-2373-4CCE-A72E-D7D1B4497332}" type="datetimeFigureOut">
              <a:rPr lang="en-GB" smtClean="0"/>
              <a:t>19/11/2015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B64D-609A-4ACE-9B2C-B14F7713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9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Elderly Fallers Get Head Injuries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Early identification of Head Injuries in the Elderly</a:t>
            </a:r>
          </a:p>
          <a:p>
            <a:endParaRPr lang="en-GB" dirty="0" smtClean="0"/>
          </a:p>
          <a:p>
            <a:r>
              <a:rPr lang="en-GB" dirty="0" smtClean="0"/>
              <a:t>Richard Hall</a:t>
            </a:r>
          </a:p>
          <a:p>
            <a:r>
              <a:rPr lang="en-GB" dirty="0" smtClean="0"/>
              <a:t>Emergency Medicine Consultant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971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audits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do elderly patients get injuries </a:t>
            </a:r>
          </a:p>
          <a:p>
            <a:pPr lvl="1"/>
            <a:r>
              <a:rPr lang="en-GB" dirty="0" smtClean="0"/>
              <a:t>Demographics and anatomical injury pattern</a:t>
            </a:r>
          </a:p>
          <a:p>
            <a:pPr lvl="1"/>
            <a:endParaRPr lang="en-GB" dirty="0"/>
          </a:p>
          <a:p>
            <a:r>
              <a:rPr lang="en-GB" dirty="0" smtClean="0"/>
              <a:t>Code Red scan in the elderly</a:t>
            </a:r>
          </a:p>
          <a:p>
            <a:pPr lvl="1"/>
            <a:r>
              <a:rPr lang="en-GB" dirty="0" smtClean="0"/>
              <a:t>Mechanism or cause and a/effect</a:t>
            </a:r>
          </a:p>
          <a:p>
            <a:pPr lvl="1"/>
            <a:endParaRPr lang="en-GB" dirty="0"/>
          </a:p>
          <a:p>
            <a:pPr lvl="1"/>
            <a:endParaRPr lang="en-GB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6230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 Injuries</a:t>
            </a:r>
          </a:p>
          <a:p>
            <a:pPr lvl="1"/>
            <a:r>
              <a:rPr lang="en-GB" dirty="0" smtClean="0"/>
              <a:t>Commonest cause of Severe Injury (AIS&gt;2) in patients either as isolated injury head injury or in association with other injuries</a:t>
            </a:r>
          </a:p>
          <a:p>
            <a:pPr lvl="1"/>
            <a:endParaRPr lang="en-GB" dirty="0"/>
          </a:p>
          <a:p>
            <a:r>
              <a:rPr lang="en-GB" dirty="0" smtClean="0"/>
              <a:t>Elderly</a:t>
            </a:r>
          </a:p>
          <a:p>
            <a:pPr lvl="1"/>
            <a:r>
              <a:rPr lang="en-GB" dirty="0" smtClean="0"/>
              <a:t>Account for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Risk</a:t>
            </a:r>
          </a:p>
          <a:p>
            <a:pPr lvl="1"/>
            <a:r>
              <a:rPr lang="en-GB" dirty="0" smtClean="0"/>
              <a:t>4 times as likely to die from severe trauma (ISS&gt;15) if over age 65</a:t>
            </a:r>
          </a:p>
          <a:p>
            <a:pPr lvl="1"/>
            <a:r>
              <a:rPr lang="en-GB" dirty="0" smtClean="0"/>
              <a:t>10 times likely to die from trauma if ISS 8 -15 if age over 65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58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2014 Royal Stoke University Hospital Audit</a:t>
            </a:r>
          </a:p>
          <a:p>
            <a:pPr lvl="1"/>
            <a:r>
              <a:rPr lang="en-GB" dirty="0" smtClean="0"/>
              <a:t>Missed BPT –  Commonest missed BPT </a:t>
            </a:r>
          </a:p>
          <a:p>
            <a:pPr lvl="2"/>
            <a:r>
              <a:rPr lang="en-GB" dirty="0" smtClean="0"/>
              <a:t>Traumatic Intracranial Haemorrhage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Retrospective analysis</a:t>
            </a:r>
            <a:endParaRPr lang="en-GB" dirty="0"/>
          </a:p>
          <a:p>
            <a:pPr lvl="2"/>
            <a:r>
              <a:rPr lang="en-GB" dirty="0" smtClean="0"/>
              <a:t>Case note review of missed BPT for identification of factors and applied NICE Guidelines</a:t>
            </a:r>
          </a:p>
          <a:p>
            <a:pPr lvl="3"/>
            <a:r>
              <a:rPr lang="en-GB" dirty="0" smtClean="0"/>
              <a:t>Application of NICE guidance  – 65.2% of cases would have been identified</a:t>
            </a:r>
          </a:p>
          <a:p>
            <a:pPr lvl="3"/>
            <a:r>
              <a:rPr lang="en-GB" dirty="0" smtClean="0"/>
              <a:t>NICE plus warfarin – 73.9% </a:t>
            </a:r>
            <a:endParaRPr lang="en-GB" dirty="0"/>
          </a:p>
          <a:p>
            <a:pPr lvl="3"/>
            <a:r>
              <a:rPr lang="en-GB" dirty="0" smtClean="0"/>
              <a:t>RSUH criteria – 97.8% </a:t>
            </a:r>
          </a:p>
          <a:p>
            <a:pPr lvl="4"/>
            <a:r>
              <a:rPr lang="en-GB" dirty="0" smtClean="0"/>
              <a:t>Intoxicated / confusion</a:t>
            </a:r>
          </a:p>
          <a:p>
            <a:pPr lvl="4"/>
            <a:r>
              <a:rPr lang="en-GB" dirty="0" smtClean="0"/>
              <a:t>GCS &lt;15</a:t>
            </a:r>
          </a:p>
          <a:p>
            <a:pPr lvl="4"/>
            <a:r>
              <a:rPr lang="en-GB" dirty="0" smtClean="0"/>
              <a:t>Persistent headache </a:t>
            </a:r>
          </a:p>
          <a:p>
            <a:pPr lvl="4"/>
            <a:r>
              <a:rPr lang="en-GB" dirty="0" smtClean="0"/>
              <a:t>Vomiting</a:t>
            </a:r>
          </a:p>
          <a:p>
            <a:pPr lvl="4"/>
            <a:r>
              <a:rPr lang="en-GB" dirty="0" smtClean="0"/>
              <a:t>Anticoagulated</a:t>
            </a:r>
          </a:p>
          <a:p>
            <a:pPr lvl="4"/>
            <a:r>
              <a:rPr lang="en-GB" dirty="0" smtClean="0"/>
              <a:t>Loss of consciousness / amnesia</a:t>
            </a:r>
          </a:p>
          <a:p>
            <a:pPr lvl="4"/>
            <a:endParaRPr lang="en-GB" dirty="0" smtClean="0"/>
          </a:p>
          <a:p>
            <a:pPr lvl="4"/>
            <a:endParaRPr lang="en-GB" dirty="0" smtClean="0"/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150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identification of patients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Elderly Fallers Get Head Injuries (EFGHI)</a:t>
            </a:r>
          </a:p>
          <a:p>
            <a:r>
              <a:rPr lang="en-GB" dirty="0" smtClean="0"/>
              <a:t>EFGH</a:t>
            </a:r>
          </a:p>
          <a:p>
            <a:pPr lvl="1"/>
            <a:r>
              <a:rPr lang="en-GB" dirty="0" smtClean="0"/>
              <a:t>E – Elderly – age &gt;65</a:t>
            </a:r>
          </a:p>
          <a:p>
            <a:pPr lvl="1"/>
            <a:r>
              <a:rPr lang="en-GB" dirty="0" smtClean="0"/>
              <a:t>F – Features – Vomiting</a:t>
            </a:r>
          </a:p>
          <a:p>
            <a:pPr lvl="5"/>
            <a:r>
              <a:rPr lang="en-GB" sz="2400" dirty="0" smtClean="0"/>
              <a:t>Evidence of Head / Facial Injury</a:t>
            </a:r>
          </a:p>
          <a:p>
            <a:pPr lvl="5"/>
            <a:r>
              <a:rPr lang="en-GB" sz="2400" dirty="0" smtClean="0"/>
              <a:t>On anticoagulants</a:t>
            </a:r>
          </a:p>
          <a:p>
            <a:pPr lvl="5"/>
            <a:r>
              <a:rPr lang="en-GB" sz="2400" dirty="0" smtClean="0"/>
              <a:t>Features of stroke (FAST)</a:t>
            </a:r>
          </a:p>
          <a:p>
            <a:pPr lvl="1"/>
            <a:r>
              <a:rPr lang="en-GB" dirty="0" smtClean="0"/>
              <a:t>G – GCS – 14 / increased confusion  or &lt;14</a:t>
            </a:r>
          </a:p>
          <a:p>
            <a:pPr lvl="1"/>
            <a:r>
              <a:rPr lang="en-GB" dirty="0" smtClean="0"/>
              <a:t>Height – found at bottom of stairs / Over 2metres</a:t>
            </a:r>
          </a:p>
          <a:p>
            <a:pPr lvl="1"/>
            <a:endParaRPr lang="en-GB" dirty="0" smtClean="0"/>
          </a:p>
          <a:p>
            <a:pPr lvl="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80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EFGHI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Pre-EFGHI </a:t>
            </a:r>
          </a:p>
          <a:p>
            <a:pPr lvl="1"/>
            <a:r>
              <a:rPr lang="en-GB" dirty="0" smtClean="0"/>
              <a:t>February 2015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/>
              <a:t>Number of patients included in study (N) = 29</a:t>
            </a:r>
          </a:p>
          <a:p>
            <a:r>
              <a:rPr lang="en-GB" dirty="0"/>
              <a:t>Mean age = 82.66 years</a:t>
            </a:r>
          </a:p>
          <a:p>
            <a:r>
              <a:rPr lang="en-GB" dirty="0"/>
              <a:t>Mean time to CT head  = 3 hours 17 minutes</a:t>
            </a:r>
          </a:p>
          <a:p>
            <a:r>
              <a:rPr lang="en-GB" dirty="0"/>
              <a:t>Number of pathological CT scans = 10 (34.5%)</a:t>
            </a:r>
          </a:p>
          <a:p>
            <a:r>
              <a:rPr lang="en-GB" dirty="0"/>
              <a:t>Number of patients that died as a result of their head injury = 1 (3.45%)</a:t>
            </a:r>
          </a:p>
          <a:p>
            <a:r>
              <a:rPr lang="en-GB" dirty="0"/>
              <a:t>Number of patients that died as a result of other injuries = 1 (3.45%)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64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EFGHI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August 2015 </a:t>
            </a:r>
            <a:r>
              <a:rPr lang="en-GB" dirty="0"/>
              <a:t>N = </a:t>
            </a:r>
            <a:r>
              <a:rPr lang="en-GB" dirty="0" smtClean="0"/>
              <a:t>43</a:t>
            </a:r>
          </a:p>
          <a:p>
            <a:endParaRPr lang="en-GB" dirty="0"/>
          </a:p>
          <a:p>
            <a:r>
              <a:rPr lang="en-GB" dirty="0"/>
              <a:t>Mean age = 84 years</a:t>
            </a:r>
          </a:p>
          <a:p>
            <a:r>
              <a:rPr lang="en-GB" dirty="0"/>
              <a:t>Mean time to CT head = 1 hour 54 minutes</a:t>
            </a:r>
          </a:p>
          <a:p>
            <a:r>
              <a:rPr lang="en-GB" dirty="0"/>
              <a:t>Number of pathological CT scans = 7 (16.3%)</a:t>
            </a:r>
          </a:p>
          <a:p>
            <a:r>
              <a:rPr lang="en-GB" dirty="0"/>
              <a:t>Number of patients that died as a result of their head injury = 3 (6.99%)</a:t>
            </a:r>
          </a:p>
          <a:p>
            <a:r>
              <a:rPr lang="en-GB" dirty="0"/>
              <a:t>Number of patients that died as a result of other injuries = 0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89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EFGHI Audit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Number </a:t>
            </a:r>
            <a:r>
              <a:rPr lang="en-GB" dirty="0"/>
              <a:t>of patients that had the EFGH tool applied = 17 (39.53%)</a:t>
            </a:r>
          </a:p>
          <a:p>
            <a:r>
              <a:rPr lang="en-GB" dirty="0"/>
              <a:t>Number of patients that the EFGH tool prompted a senior clinician to request an urgent CT head = 14 (32.56</a:t>
            </a:r>
            <a:r>
              <a:rPr lang="en-GB" dirty="0" smtClean="0"/>
              <a:t>%)</a:t>
            </a:r>
          </a:p>
          <a:p>
            <a:endParaRPr lang="en-GB" dirty="0"/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 time to CT head if EFGH tool prompted = 1 hour 10 minutes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 time to CT head if EFGH tool was not applied = 2 hours 15 minutes</a:t>
            </a: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0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Sessional variation in head injuries </a:t>
            </a:r>
          </a:p>
          <a:p>
            <a:pPr lvl="1"/>
            <a:r>
              <a:rPr lang="en-GB" dirty="0" smtClean="0"/>
              <a:t>More identified cases in August compared February </a:t>
            </a:r>
          </a:p>
          <a:p>
            <a:pPr lvl="2"/>
            <a:r>
              <a:rPr lang="en-GB" dirty="0" smtClean="0"/>
              <a:t>More identified</a:t>
            </a:r>
          </a:p>
          <a:p>
            <a:pPr lvl="2"/>
            <a:endParaRPr lang="en-GB" dirty="0"/>
          </a:p>
          <a:p>
            <a:r>
              <a:rPr lang="en-GB" dirty="0" smtClean="0"/>
              <a:t>Decrease in overtime to CT </a:t>
            </a:r>
          </a:p>
          <a:p>
            <a:pPr lvl="1"/>
            <a:r>
              <a:rPr lang="en-GB" dirty="0" smtClean="0"/>
              <a:t>?Hawthorne effect </a:t>
            </a:r>
          </a:p>
          <a:p>
            <a:pPr lvl="1"/>
            <a:r>
              <a:rPr lang="en-GB" dirty="0" smtClean="0"/>
              <a:t>Less ED overcrowding resulting in quicker time to be triaged / seen</a:t>
            </a:r>
          </a:p>
          <a:p>
            <a:pPr lvl="1"/>
            <a:endParaRPr lang="en-GB" dirty="0"/>
          </a:p>
          <a:p>
            <a:r>
              <a:rPr lang="en-GB" dirty="0" smtClean="0"/>
              <a:t>Not 100% compliance with use of form by triage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84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James Overton – FY2 emergency medicine for Audit into missed BPT </a:t>
            </a:r>
          </a:p>
          <a:p>
            <a:endParaRPr lang="en-GB" dirty="0" smtClean="0"/>
          </a:p>
          <a:p>
            <a:r>
              <a:rPr lang="en-GB" dirty="0" smtClean="0"/>
              <a:t>Ben Arnold – FY2 emergency medicine for audit into EFGHI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8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507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Elderly Fallers Get Head Injuries</vt:lpstr>
      <vt:lpstr>Introduction</vt:lpstr>
      <vt:lpstr>First Audit</vt:lpstr>
      <vt:lpstr>Early identification of patients</vt:lpstr>
      <vt:lpstr>EFGHI Audit</vt:lpstr>
      <vt:lpstr>EFGHI Audit</vt:lpstr>
      <vt:lpstr>EFGHI Audit</vt:lpstr>
      <vt:lpstr>PowerPoint Presentation</vt:lpstr>
      <vt:lpstr>Thanks</vt:lpstr>
      <vt:lpstr>Future audits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Elderly Fallers Get Head Injuries</dc:title>
  <dc:creator>richard hall</dc:creator>
  <cp:lastModifiedBy>Midlands Critical Care Trauma Networks</cp:lastModifiedBy>
  <cp:revision>5</cp:revision>
  <dcterms:created xsi:type="dcterms:W3CDTF">2015-11-17T21:57:58Z</dcterms:created>
  <dcterms:modified xsi:type="dcterms:W3CDTF">2015-11-19T07:59:46Z</dcterms:modified>
</cp:coreProperties>
</file>