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7" r:id="rId2"/>
    <p:sldMasterId id="2147483672" r:id="rId3"/>
    <p:sldMasterId id="2147483677" r:id="rId4"/>
    <p:sldMasterId id="2147483682" r:id="rId5"/>
    <p:sldMasterId id="2147483690" r:id="rId6"/>
    <p:sldMasterId id="2147483696" r:id="rId7"/>
  </p:sldMasterIdLst>
  <p:notesMasterIdLst>
    <p:notesMasterId r:id="rId18"/>
  </p:notesMasterIdLst>
  <p:handoutMasterIdLst>
    <p:handoutMasterId r:id="rId19"/>
  </p:handoutMasterIdLst>
  <p:sldIdLst>
    <p:sldId id="555" r:id="rId8"/>
    <p:sldId id="559" r:id="rId9"/>
    <p:sldId id="560" r:id="rId10"/>
    <p:sldId id="567" r:id="rId11"/>
    <p:sldId id="566" r:id="rId12"/>
    <p:sldId id="565" r:id="rId13"/>
    <p:sldId id="564" r:id="rId14"/>
    <p:sldId id="563" r:id="rId15"/>
    <p:sldId id="562" r:id="rId16"/>
    <p:sldId id="561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9" userDrawn="1">
          <p15:clr>
            <a:srgbClr val="A4A3A4"/>
          </p15:clr>
        </p15:guide>
        <p15:guide id="2" pos="2179" userDrawn="1">
          <p15:clr>
            <a:srgbClr val="A4A3A4"/>
          </p15:clr>
        </p15:guide>
        <p15:guide id="3" orient="horz" pos="2903" userDrawn="1">
          <p15:clr>
            <a:srgbClr val="A4A3A4"/>
          </p15:clr>
        </p15:guide>
        <p15:guide id="4" pos="2183" userDrawn="1">
          <p15:clr>
            <a:srgbClr val="A4A3A4"/>
          </p15:clr>
        </p15:guide>
        <p15:guide id="5" orient="horz" pos="2924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pos="2204" userDrawn="1">
          <p15:clr>
            <a:srgbClr val="A4A3A4"/>
          </p15:clr>
        </p15:guide>
        <p15:guide id="8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wer, Bryan" initials="BCB" lastIdx="3" clrIdx="0"/>
  <p:cmAuthor id="1" name="Bower, Bryan" initials="BB" lastIdx="4" clrIdx="1"/>
  <p:cmAuthor id="2" name="Tetreault, Stephan" initials="TS" lastIdx="2" clrIdx="2"/>
  <p:cmAuthor id="3" name="Pearson Hurley, Melanie" initials="PHM" lastIdx="2" clrIdx="3"/>
  <p:cmAuthor id="4" name="Picha, Kenneth" initials="PK" lastIdx="6" clrIdx="4"/>
  <p:cmAuthor id="5" name="Hefflinger, Patrick (CONTR)" initials="HP(" lastIdx="7" clrIdx="5">
    <p:extLst>
      <p:ext uri="{19B8F6BF-5375-455C-9EA6-DF929625EA0E}">
        <p15:presenceInfo xmlns:p15="http://schemas.microsoft.com/office/powerpoint/2012/main" userId="S-1-5-21-2844929807-1687724802-988633214-244813" providerId="AD"/>
      </p:ext>
    </p:extLst>
  </p:cmAuthor>
  <p:cmAuthor id="6" name="Lucas, Paul" initials="LP" lastIdx="2" clrIdx="6">
    <p:extLst>
      <p:ext uri="{19B8F6BF-5375-455C-9EA6-DF929625EA0E}">
        <p15:presenceInfo xmlns:p15="http://schemas.microsoft.com/office/powerpoint/2012/main" userId="Lucas, Pau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897"/>
    <a:srgbClr val="002499"/>
    <a:srgbClr val="FF9900"/>
    <a:srgbClr val="5FE22A"/>
    <a:srgbClr val="FFFF00"/>
    <a:srgbClr val="1F497D"/>
    <a:srgbClr val="1F4B7D"/>
    <a:srgbClr val="285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4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62" y="-558"/>
      </p:cViewPr>
      <p:guideLst>
        <p:guide orient="horz" pos="2899"/>
        <p:guide pos="2179"/>
        <p:guide orient="horz" pos="2903"/>
        <p:guide pos="2183"/>
        <p:guide orient="horz" pos="2924"/>
        <p:guide orient="horz" pos="2928"/>
        <p:guide pos="2204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7839" cy="464820"/>
          </a:xfrm>
          <a:prstGeom prst="rect">
            <a:avLst/>
          </a:prstGeom>
        </p:spPr>
        <p:txBody>
          <a:bodyPr vert="horz" lIns="92583" tIns="46290" rIns="92583" bIns="46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39" cy="464820"/>
          </a:xfrm>
          <a:prstGeom prst="rect">
            <a:avLst/>
          </a:prstGeom>
        </p:spPr>
        <p:txBody>
          <a:bodyPr vert="horz" lIns="92583" tIns="46290" rIns="92583" bIns="46290" rtlCol="0"/>
          <a:lstStyle>
            <a:lvl1pPr algn="r">
              <a:defRPr sz="1200"/>
            </a:lvl1pPr>
          </a:lstStyle>
          <a:p>
            <a:fld id="{D2AFE577-8A1E-488D-9516-5F9EBF948965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69"/>
            <a:ext cx="3037839" cy="464820"/>
          </a:xfrm>
          <a:prstGeom prst="rect">
            <a:avLst/>
          </a:prstGeom>
        </p:spPr>
        <p:txBody>
          <a:bodyPr vert="horz" lIns="92583" tIns="46290" rIns="92583" bIns="46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39" cy="464820"/>
          </a:xfrm>
          <a:prstGeom prst="rect">
            <a:avLst/>
          </a:prstGeom>
        </p:spPr>
        <p:txBody>
          <a:bodyPr vert="horz" lIns="92583" tIns="46290" rIns="92583" bIns="46290" rtlCol="0" anchor="b"/>
          <a:lstStyle>
            <a:lvl1pPr algn="r">
              <a:defRPr sz="1200"/>
            </a:lvl1pPr>
          </a:lstStyle>
          <a:p>
            <a:fld id="{390EAD1F-ECA6-4610-BD09-C9F6004AA3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7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3037839" cy="464820"/>
          </a:xfrm>
          <a:prstGeom prst="rect">
            <a:avLst/>
          </a:prstGeom>
        </p:spPr>
        <p:txBody>
          <a:bodyPr vert="horz" lIns="92583" tIns="46290" rIns="92583" bIns="4629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39" cy="464820"/>
          </a:xfrm>
          <a:prstGeom prst="rect">
            <a:avLst/>
          </a:prstGeom>
        </p:spPr>
        <p:txBody>
          <a:bodyPr vert="horz" lIns="92583" tIns="46290" rIns="92583" bIns="46290" rtlCol="0"/>
          <a:lstStyle>
            <a:lvl1pPr algn="r">
              <a:defRPr sz="1200"/>
            </a:lvl1pPr>
          </a:lstStyle>
          <a:p>
            <a:fld id="{AEA77B5C-8FB5-47D1-95E2-BE4EFA0B47AA}" type="datetimeFigureOut">
              <a:rPr lang="en-US" smtClean="0"/>
              <a:t>8/27/2019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98500"/>
            <a:ext cx="6200775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0" rIns="92583" bIns="462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4"/>
            <a:ext cx="5608320" cy="4183380"/>
          </a:xfrm>
          <a:prstGeom prst="rect">
            <a:avLst/>
          </a:prstGeom>
        </p:spPr>
        <p:txBody>
          <a:bodyPr vert="horz" lIns="92583" tIns="46290" rIns="92583" bIns="4629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9"/>
            <a:ext cx="3037839" cy="464820"/>
          </a:xfrm>
          <a:prstGeom prst="rect">
            <a:avLst/>
          </a:prstGeom>
        </p:spPr>
        <p:txBody>
          <a:bodyPr vert="horz" lIns="92583" tIns="46290" rIns="92583" bIns="4629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39" cy="464820"/>
          </a:xfrm>
          <a:prstGeom prst="rect">
            <a:avLst/>
          </a:prstGeom>
        </p:spPr>
        <p:txBody>
          <a:bodyPr vert="horz" lIns="92583" tIns="46290" rIns="92583" bIns="46290" rtlCol="0" anchor="b"/>
          <a:lstStyle>
            <a:lvl1pPr algn="r">
              <a:defRPr sz="1200"/>
            </a:lvl1pPr>
          </a:lstStyle>
          <a:p>
            <a:fld id="{034A2F50-C718-4F98-A964-6523B923D4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9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4813" y="698500"/>
            <a:ext cx="6200775" cy="3487738"/>
          </a:xfrm>
          <a:ln/>
        </p:spPr>
      </p:sp>
      <p:sp>
        <p:nvSpPr>
          <p:cNvPr id="5017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dirty="0">
              <a:latin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defTabSz="982298">
              <a:defRPr/>
            </a:pPr>
            <a:fld id="{DAC9AEE7-C675-48A7-8DF5-3F543C92FC95}" type="slidenum">
              <a:rPr>
                <a:solidFill>
                  <a:prstClr val="black"/>
                </a:solidFill>
                <a:latin typeface="Calibri"/>
              </a:rPr>
              <a:pPr defTabSz="982298">
                <a:defRPr/>
              </a:pPr>
              <a:t>1</a:t>
            </a:fld>
            <a:endParaRPr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905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8500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2F50-C718-4F98-A964-6523B923D44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6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8500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2F50-C718-4F98-A964-6523B923D4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8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8500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2F50-C718-4F98-A964-6523B923D4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7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8500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2F50-C718-4F98-A964-6523B923D44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6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8500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2F50-C718-4F98-A964-6523B923D44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8500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2F50-C718-4F98-A964-6523B923D4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3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8500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2F50-C718-4F98-A964-6523B923D44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1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8500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2F50-C718-4F98-A964-6523B923D44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5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698500"/>
            <a:ext cx="6200775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2F50-C718-4F98-A964-6523B923D4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98422" y="6627168"/>
            <a:ext cx="3177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Approved for Public Release; Further Dissemination Unlimited</a:t>
            </a:r>
          </a:p>
        </p:txBody>
      </p:sp>
    </p:spTree>
    <p:extLst>
      <p:ext uri="{BB962C8B-B14F-4D97-AF65-F5344CB8AC3E}">
        <p14:creationId xmlns:p14="http://schemas.microsoft.com/office/powerpoint/2010/main" val="90309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98422" y="6627168"/>
            <a:ext cx="3177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Approved for Public Release; Further Dissemination Unlimited</a:t>
            </a:r>
          </a:p>
        </p:txBody>
      </p:sp>
    </p:spTree>
    <p:extLst>
      <p:ext uri="{BB962C8B-B14F-4D97-AF65-F5344CB8AC3E}">
        <p14:creationId xmlns:p14="http://schemas.microsoft.com/office/powerpoint/2010/main" val="308159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98422" y="6627168"/>
            <a:ext cx="3177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Approved for Public Release; Further Dissemination Unlimited</a:t>
            </a:r>
          </a:p>
        </p:txBody>
      </p:sp>
    </p:spTree>
    <p:extLst>
      <p:ext uri="{BB962C8B-B14F-4D97-AF65-F5344CB8AC3E}">
        <p14:creationId xmlns:p14="http://schemas.microsoft.com/office/powerpoint/2010/main" val="79060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98422" y="6627168"/>
            <a:ext cx="3177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Approved for Public Release; Further Dissemination Unlimited</a:t>
            </a:r>
          </a:p>
        </p:txBody>
      </p:sp>
    </p:spTree>
    <p:extLst>
      <p:ext uri="{BB962C8B-B14F-4D97-AF65-F5344CB8AC3E}">
        <p14:creationId xmlns:p14="http://schemas.microsoft.com/office/powerpoint/2010/main" val="6999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57106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3867" y="990600"/>
            <a:ext cx="557106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fld id="{1B32ED05-88A8-43E8-A98D-C2D041D707F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3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fld id="{9ACC80F4-3F05-4611-ADF3-E01F9E7FC6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0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98422" y="6627168"/>
            <a:ext cx="31774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Approved for Public Release; Further Dissemination Unlimited</a:t>
            </a:r>
          </a:p>
        </p:txBody>
      </p:sp>
    </p:spTree>
    <p:extLst>
      <p:ext uri="{BB962C8B-B14F-4D97-AF65-F5344CB8AC3E}">
        <p14:creationId xmlns:p14="http://schemas.microsoft.com/office/powerpoint/2010/main" val="258129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 hasCustomPrompt="1"/>
          </p:nvPr>
        </p:nvSpPr>
        <p:spPr>
          <a:xfrm>
            <a:off x="914400" y="2058910"/>
            <a:ext cx="10363200" cy="1470181"/>
          </a:xfrm>
        </p:spPr>
        <p:txBody>
          <a:bodyPr/>
          <a:lstStyle>
            <a:lvl1pPr algn="ctr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7961559" y="5125347"/>
            <a:ext cx="10363200" cy="14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100" kern="0" dirty="0">
              <a:solidFill>
                <a:prstClr val="black">
                  <a:lumMod val="50000"/>
                  <a:lumOff val="50000"/>
                </a:prstClr>
              </a:solidFill>
              <a:ea typeface="ヒラギノ角ゴ ProN W3"/>
              <a:cs typeface="ヒラギノ角ゴ ProN W3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914400" y="5141620"/>
            <a:ext cx="10363200" cy="5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800" b="1" kern="0" dirty="0">
              <a:solidFill>
                <a:srgbClr val="002499"/>
              </a:solidFill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2022136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7835" y="274638"/>
            <a:ext cx="6884565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12192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9885417" y="6619733"/>
            <a:ext cx="1828800" cy="236988"/>
          </a:xfrm>
          <a:prstGeom prst="rect">
            <a:avLst/>
          </a:prstGeom>
          <a:noFill/>
          <a:ln>
            <a:noFill/>
          </a:ln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10378400" y="6618464"/>
            <a:ext cx="172720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6" y="6644081"/>
            <a:ext cx="3389152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9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7835" y="274638"/>
            <a:ext cx="6884565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12192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9885417" y="6619733"/>
            <a:ext cx="1828800" cy="236988"/>
          </a:xfrm>
          <a:prstGeom prst="rect">
            <a:avLst/>
          </a:prstGeom>
          <a:noFill/>
          <a:ln>
            <a:noFill/>
          </a:ln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10378400" y="6618464"/>
            <a:ext cx="172720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6" y="6644081"/>
            <a:ext cx="3389152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7835" y="274638"/>
            <a:ext cx="6884565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12192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9885417" y="6619733"/>
            <a:ext cx="1828800" cy="236988"/>
          </a:xfrm>
          <a:prstGeom prst="rect">
            <a:avLst/>
          </a:prstGeom>
          <a:noFill/>
          <a:ln>
            <a:noFill/>
          </a:ln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10378400" y="6618464"/>
            <a:ext cx="172720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6" y="6644081"/>
            <a:ext cx="3389152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5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7835" y="274638"/>
            <a:ext cx="6884565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12192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9885417" y="6619733"/>
            <a:ext cx="1828800" cy="236988"/>
          </a:xfrm>
          <a:prstGeom prst="rect">
            <a:avLst/>
          </a:prstGeom>
          <a:noFill/>
          <a:ln>
            <a:noFill/>
          </a:ln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10378400" y="6618464"/>
            <a:ext cx="172720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6" y="6644081"/>
            <a:ext cx="3389152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2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7835" y="274638"/>
            <a:ext cx="6884565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12192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9885417" y="6619733"/>
            <a:ext cx="1828800" cy="236988"/>
          </a:xfrm>
          <a:prstGeom prst="rect">
            <a:avLst/>
          </a:prstGeom>
          <a:noFill/>
          <a:ln>
            <a:noFill/>
          </a:ln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10378400" y="6618464"/>
            <a:ext cx="172720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6" y="6644081"/>
            <a:ext cx="3389152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95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7835" y="274638"/>
            <a:ext cx="6884565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DRAFT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12192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9885417" y="6619733"/>
            <a:ext cx="1828800" cy="236988"/>
          </a:xfrm>
          <a:prstGeom prst="rect">
            <a:avLst/>
          </a:prstGeom>
          <a:noFill/>
          <a:ln>
            <a:noFill/>
          </a:ln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10378400" y="6618464"/>
            <a:ext cx="172720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6" y="6644081"/>
            <a:ext cx="3389152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4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12192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5" name="Picture 14" descr="EM-new-header-light-gold-swoosh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1"/>
            <a:ext cx="12191999" cy="2280267"/>
          </a:xfrm>
          <a:prstGeom prst="rect">
            <a:avLst/>
          </a:prstGeom>
        </p:spPr>
      </p:pic>
      <p:sp>
        <p:nvSpPr>
          <p:cNvPr id="2054" name="Rectangle 5"/>
          <p:cNvSpPr txBox="1">
            <a:spLocks noGrp="1"/>
          </p:cNvSpPr>
          <p:nvPr>
            <p:ph type="title"/>
          </p:nvPr>
        </p:nvSpPr>
        <p:spPr bwMode="auto">
          <a:xfrm>
            <a:off x="1303601" y="2718391"/>
            <a:ext cx="8839200" cy="60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055" name="Rectangle 6"/>
          <p:cNvSpPr txBox="1">
            <a:spLocks noGrp="1"/>
          </p:cNvSpPr>
          <p:nvPr>
            <p:ph type="body" idx="1"/>
          </p:nvPr>
        </p:nvSpPr>
        <p:spPr bwMode="auto">
          <a:xfrm>
            <a:off x="914400" y="3984771"/>
            <a:ext cx="10363200" cy="247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strike="noStrike" kern="0" cap="none" spc="0" normalizeH="0" baseline="0" noProof="0" dirty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j-lt"/>
                <a:ea typeface="ヒラギノ角ゴ ProN W3"/>
                <a:cs typeface="ヒラギノ角ゴ ProN W3"/>
              </a:rPr>
              <a:t>Name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Director of External Affairs</a:t>
            </a:r>
            <a:endParaRPr kumimoji="0" lang="en-US" sz="2100" i="1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Office of Environmental Management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1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2499"/>
                </a:solidFill>
                <a:latin typeface="+mn-lt"/>
                <a:ea typeface="ヒラギノ角ゴ ProN W3"/>
                <a:cs typeface="ヒラギノ角ゴ ProN W3"/>
              </a:rPr>
              <a:t>Month X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n-lt"/>
                <a:ea typeface="ヒラギノ角ゴ ProN W3"/>
                <a:cs typeface="ヒラギノ角ゴ ProN W3"/>
              </a:rPr>
              <a:t>, 2013</a:t>
            </a:r>
            <a:endParaRPr lang="en-US" sz="2100" kern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lvl="0"/>
            <a:endParaRPr lang="en-US" dirty="0"/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9885417" y="6619733"/>
            <a:ext cx="1828800" cy="236988"/>
          </a:xfrm>
          <a:prstGeom prst="rect">
            <a:avLst/>
          </a:prstGeom>
          <a:noFill/>
          <a:ln>
            <a:noFill/>
          </a:ln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2" name="TextBox 2"/>
          <p:cNvSpPr txBox="1">
            <a:spLocks noChangeArrowheads="1"/>
          </p:cNvSpPr>
          <p:nvPr userDrawn="1"/>
        </p:nvSpPr>
        <p:spPr bwMode="auto">
          <a:xfrm>
            <a:off x="10373360" y="6634640"/>
            <a:ext cx="1727200" cy="24622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16" y="6644081"/>
            <a:ext cx="3389152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0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marL="0" marR="0" indent="0" algn="ctr" defTabSz="914400" rtl="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kumimoji="0" lang="en-US" sz="1800" b="1" i="0" strike="noStrike" kern="0" cap="none" spc="0" normalizeH="0" baseline="0" noProof="0">
          <a:ln>
            <a:noFill/>
          </a:ln>
          <a:solidFill>
            <a:schemeClr val="tx1">
              <a:lumMod val="50000"/>
              <a:lumOff val="50000"/>
            </a:schemeClr>
          </a:solidFill>
          <a:effectLst/>
          <a:uLnTx/>
          <a:uFillTx/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0" fontAlgn="base" hangingPunct="0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0" fontAlgn="base" hangingPunct="0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0" fontAlgn="base" hangingPunct="0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0" fontAlgn="base" hangingPunct="0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1665586" y="2363371"/>
            <a:ext cx="8926213" cy="1981200"/>
          </a:xfrm>
        </p:spPr>
        <p:txBody>
          <a:bodyPr/>
          <a:lstStyle>
            <a:lvl1pPr algn="ctr">
              <a:defRPr/>
            </a:lvl1pPr>
          </a:lstStyle>
          <a:p>
            <a:pPr lvl="0">
              <a:lnSpc>
                <a:spcPct val="90000"/>
              </a:lnSpc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19200" y="2226365"/>
            <a:ext cx="9700591" cy="35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i="1" kern="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62199" y="5945945"/>
            <a:ext cx="7772400" cy="78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0" dirty="0">
              <a:solidFill>
                <a:srgbClr val="00206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7" name="Picture 5" descr="image001">
            <a:extLst>
              <a:ext uri="{FF2B5EF4-FFF2-40B4-BE49-F238E27FC236}">
                <a16:creationId xmlns:a16="http://schemas.microsoft.com/office/drawing/2014/main" id="{9E4DF23E-C1E9-4B9A-80C5-893259B66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46" t="5564" r="7405" b="11154"/>
          <a:stretch/>
        </p:blipFill>
        <p:spPr bwMode="auto">
          <a:xfrm>
            <a:off x="3179703" y="1964629"/>
            <a:ext cx="5197621" cy="239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1184978" y="4792562"/>
            <a:ext cx="9187069" cy="50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>
                <a:solidFill>
                  <a:srgbClr val="002499"/>
                </a:solidFill>
                <a:latin typeface="+mj-lt"/>
                <a:ea typeface="ヒラギノ角ゴ ProN W3"/>
                <a:cs typeface="ヒラギノ角ゴ ProN W3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Helvetica Neue"/>
                <a:ea typeface="ヒラギノ角ゴ ProN W3"/>
                <a:cs typeface="ヒラギノ角ゴ ProN W3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Helvetica Neue"/>
                <a:ea typeface="ヒラギノ角ゴ ProN W3"/>
                <a:cs typeface="ヒラギノ角ゴ ProN W3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Helvetica Neue"/>
                <a:ea typeface="ヒラギノ角ゴ ProN W3"/>
                <a:cs typeface="ヒラギノ角ゴ ProN W3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Helvetica Neue"/>
                <a:ea typeface="ヒラギノ角ゴ ProN W3"/>
                <a:cs typeface="ヒラギノ角ゴ ProN W3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Helvetica Neue"/>
                <a:ea typeface="ヒラギノ角ゴ ProN W3"/>
                <a:cs typeface="ヒラギノ角ゴ ProN W3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Helvetica Neue"/>
                <a:ea typeface="ヒラギノ角ゴ ProN W3"/>
                <a:cs typeface="ヒラギノ角ゴ ProN W3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Helvetica Neue"/>
                <a:ea typeface="ヒラギノ角ゴ ProN W3"/>
                <a:cs typeface="ヒラギノ角ゴ ProN W3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Helvetica Neue"/>
                <a:ea typeface="ヒラギノ角ゴ ProN W3"/>
                <a:cs typeface="ヒラギノ角ゴ ProN W3"/>
              </a:defRPr>
            </a:lvl9pPr>
          </a:lstStyle>
          <a:p>
            <a:r>
              <a:rPr lang="en-US" sz="4400" kern="0" dirty="0"/>
              <a:t>DUF6 Operations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441198" y="5560495"/>
            <a:ext cx="5565136" cy="72008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800" b="1" i="0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ヒラギノ角ゴ ProN W3"/>
                <a:cs typeface="ヒラギノ角ゴ ProN W3"/>
              </a:defRPr>
            </a:lvl1pPr>
            <a:lvl2pPr marL="514350" lvl="1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742950" lvl="2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971550" lvl="3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1200150" lvl="4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16573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rgbClr val="285C12"/>
                </a:solidFill>
                <a:latin typeface="Helvetica Neue"/>
                <a:ea typeface="ヒラギノ角ゴ ProN W3"/>
                <a:cs typeface="ヒラギノ角ゴ ProN W3"/>
              </a:defRPr>
            </a:lvl6pPr>
            <a:lvl7pPr marL="21145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rgbClr val="285C12"/>
                </a:solidFill>
                <a:latin typeface="Helvetica Neue"/>
                <a:ea typeface="ヒラギノ角ゴ ProN W3"/>
                <a:cs typeface="ヒラギノ角ゴ ProN W3"/>
              </a:defRPr>
            </a:lvl7pPr>
            <a:lvl8pPr marL="25717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rgbClr val="285C12"/>
                </a:solidFill>
                <a:latin typeface="Helvetica Neue"/>
                <a:ea typeface="ヒラギノ角ゴ ProN W3"/>
                <a:cs typeface="ヒラギノ角ゴ ProN W3"/>
              </a:defRPr>
            </a:lvl8pPr>
            <a:lvl9pPr marL="30289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rgbClr val="285C12"/>
                </a:solidFill>
                <a:latin typeface="Helvetica Neue"/>
                <a:ea typeface="ヒラギノ角ゴ ProN W3"/>
                <a:cs typeface="ヒラギノ角ゴ ProN W3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Zack Smith,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MCS President and Project Manager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5512904" y="5568012"/>
            <a:ext cx="6474801" cy="72008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1800" b="1" i="0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ヒラギノ角ゴ ProN W3"/>
                <a:cs typeface="ヒラギノ角ゴ ProN W3"/>
              </a:defRPr>
            </a:lvl1pPr>
            <a:lvl2pPr marL="514350" lvl="1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2pPr>
            <a:lvl3pPr marL="742950" lvl="2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3pPr>
            <a:lvl4pPr marL="971550" lvl="3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4pPr>
            <a:lvl5pPr marL="1200150" lvl="4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chemeClr val="tx1"/>
                </a:solidFill>
                <a:latin typeface="+mn-lt"/>
                <a:ea typeface="ヒラギノ角ゴ ProN W3"/>
                <a:cs typeface="ヒラギノ角ゴ ProN W3"/>
              </a:defRPr>
            </a:lvl5pPr>
            <a:lvl6pPr marL="16573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rgbClr val="285C12"/>
                </a:solidFill>
                <a:latin typeface="Helvetica Neue"/>
                <a:ea typeface="ヒラギノ角ゴ ProN W3"/>
                <a:cs typeface="ヒラギノ角ゴ ProN W3"/>
              </a:defRPr>
            </a:lvl6pPr>
            <a:lvl7pPr marL="21145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rgbClr val="285C12"/>
                </a:solidFill>
                <a:latin typeface="Helvetica Neue"/>
                <a:ea typeface="ヒラギノ角ゴ ProN W3"/>
                <a:cs typeface="ヒラギノ角ゴ ProN W3"/>
              </a:defRPr>
            </a:lvl7pPr>
            <a:lvl8pPr marL="25717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rgbClr val="285C12"/>
                </a:solidFill>
                <a:latin typeface="Helvetica Neue"/>
                <a:ea typeface="ヒラギノ角ゴ ProN W3"/>
                <a:cs typeface="ヒラギノ角ゴ ProN W3"/>
              </a:defRPr>
            </a:lvl8pPr>
            <a:lvl9pPr marL="3028950" indent="-28575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285C12"/>
              </a:buClr>
              <a:buSzPct val="139000"/>
              <a:buFont typeface="Helvetica Neue"/>
              <a:buChar char="•"/>
              <a:defRPr lang="en-US" sz="1400">
                <a:solidFill>
                  <a:srgbClr val="285C12"/>
                </a:solidFill>
                <a:latin typeface="Helvetica Neue"/>
                <a:ea typeface="ヒラギノ角ゴ ProN W3"/>
                <a:cs typeface="ヒラギノ角ゴ ProN W3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Robert E. Edwards, III,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Manager/Officially Designated Federal Security Authority</a:t>
            </a: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</a:rPr>
              <a:t>Portsmouth/Paducah Project office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037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BF5301-DD8C-40C2-AF5E-918ECC85B603}"/>
              </a:ext>
            </a:extLst>
          </p:cNvPr>
          <p:cNvSpPr txBox="1">
            <a:spLocks/>
          </p:cNvSpPr>
          <p:nvPr/>
        </p:nvSpPr>
        <p:spPr>
          <a:xfrm>
            <a:off x="2444554" y="162031"/>
            <a:ext cx="7600181" cy="901370"/>
          </a:xfrm>
          <a:prstGeom prst="rect">
            <a:avLst/>
          </a:prstGeom>
        </p:spPr>
        <p:txBody>
          <a:bodyPr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D230E-4711-456F-BCA8-4E549606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13601"/>
              </p:ext>
            </p:extLst>
          </p:nvPr>
        </p:nvGraphicFramePr>
        <p:xfrm>
          <a:off x="2624860" y="3268908"/>
          <a:ext cx="2385355" cy="123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918890699"/>
                    </a:ext>
                  </a:extLst>
                </a:gridCol>
                <a:gridCol w="650551">
                  <a:extLst>
                    <a:ext uri="{9D8B030D-6E8A-4147-A177-3AD203B41FA5}">
                      <a16:colId xmlns:a16="http://schemas.microsoft.com/office/drawing/2014/main" val="1385132099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7274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33181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02191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576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6818"/>
              </p:ext>
            </p:extLst>
          </p:nvPr>
        </p:nvGraphicFramePr>
        <p:xfrm>
          <a:off x="8086876" y="2178314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64292"/>
              </p:ext>
            </p:extLst>
          </p:nvPr>
        </p:nvGraphicFramePr>
        <p:xfrm>
          <a:off x="8112579" y="3566409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2672"/>
              </p:ext>
            </p:extLst>
          </p:nvPr>
        </p:nvGraphicFramePr>
        <p:xfrm>
          <a:off x="8101480" y="4858655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4741"/>
              </p:ext>
            </p:extLst>
          </p:nvPr>
        </p:nvGraphicFramePr>
        <p:xfrm>
          <a:off x="2413988" y="3183727"/>
          <a:ext cx="4551779" cy="11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84">
                  <a:extLst>
                    <a:ext uri="{9D8B030D-6E8A-4147-A177-3AD203B41FA5}">
                      <a16:colId xmlns:a16="http://schemas.microsoft.com/office/drawing/2014/main" val="1931117332"/>
                    </a:ext>
                  </a:extLst>
                </a:gridCol>
                <a:gridCol w="1241395">
                  <a:extLst>
                    <a:ext uri="{9D8B030D-6E8A-4147-A177-3AD203B41FA5}">
                      <a16:colId xmlns:a16="http://schemas.microsoft.com/office/drawing/2014/main" val="34559156"/>
                    </a:ext>
                  </a:extLst>
                </a:gridCol>
              </a:tblGrid>
              <a:tr h="226908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35274"/>
                  </a:ext>
                </a:extLst>
              </a:tr>
              <a:tr h="22690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70717"/>
                  </a:ext>
                </a:extLst>
              </a:tr>
              <a:tr h="453816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074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u="dbl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818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E4254CF-2B69-48EC-88C5-86A6D3A5AE37}"/>
              </a:ext>
            </a:extLst>
          </p:cNvPr>
          <p:cNvSpPr txBox="1">
            <a:spLocks/>
          </p:cNvSpPr>
          <p:nvPr/>
        </p:nvSpPr>
        <p:spPr>
          <a:xfrm>
            <a:off x="289044" y="1242739"/>
            <a:ext cx="4490675" cy="4091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A84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Closing Summary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A8E8364-261E-4838-BA9D-B2E21B3D99E0}"/>
              </a:ext>
            </a:extLst>
          </p:cNvPr>
          <p:cNvSpPr txBox="1">
            <a:spLocks/>
          </p:cNvSpPr>
          <p:nvPr/>
        </p:nvSpPr>
        <p:spPr>
          <a:xfrm>
            <a:off x="289044" y="1831245"/>
            <a:ext cx="8302648" cy="46389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00" marR="0" lvl="2" indent="-17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Non-standard/defective cylinders are challenging and present project risk</a:t>
            </a:r>
          </a:p>
          <a:p>
            <a:pPr marL="176400" marR="0" lvl="2" indent="-17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DOE – MCS interface is good</a:t>
            </a:r>
          </a:p>
          <a:p>
            <a:pPr marL="176400" marR="0" lvl="2" indent="-17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Safety initiatives successful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87" y="2561751"/>
            <a:ext cx="6884838" cy="38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1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BF5301-DD8C-40C2-AF5E-918ECC85B603}"/>
              </a:ext>
            </a:extLst>
          </p:cNvPr>
          <p:cNvSpPr txBox="1">
            <a:spLocks/>
          </p:cNvSpPr>
          <p:nvPr/>
        </p:nvSpPr>
        <p:spPr>
          <a:xfrm>
            <a:off x="2444554" y="162031"/>
            <a:ext cx="7600181" cy="901370"/>
          </a:xfrm>
          <a:prstGeom prst="rect">
            <a:avLst/>
          </a:prstGeom>
        </p:spPr>
        <p:txBody>
          <a:bodyPr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D230E-4711-456F-BCA8-4E549606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13601"/>
              </p:ext>
            </p:extLst>
          </p:nvPr>
        </p:nvGraphicFramePr>
        <p:xfrm>
          <a:off x="2624860" y="3268908"/>
          <a:ext cx="2385355" cy="123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918890699"/>
                    </a:ext>
                  </a:extLst>
                </a:gridCol>
                <a:gridCol w="650551">
                  <a:extLst>
                    <a:ext uri="{9D8B030D-6E8A-4147-A177-3AD203B41FA5}">
                      <a16:colId xmlns:a16="http://schemas.microsoft.com/office/drawing/2014/main" val="1385132099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7274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33181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02191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576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6818"/>
              </p:ext>
            </p:extLst>
          </p:nvPr>
        </p:nvGraphicFramePr>
        <p:xfrm>
          <a:off x="8086876" y="2178314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64292"/>
              </p:ext>
            </p:extLst>
          </p:nvPr>
        </p:nvGraphicFramePr>
        <p:xfrm>
          <a:off x="8112579" y="3566409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2672"/>
              </p:ext>
            </p:extLst>
          </p:nvPr>
        </p:nvGraphicFramePr>
        <p:xfrm>
          <a:off x="8101480" y="4858655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4741"/>
              </p:ext>
            </p:extLst>
          </p:nvPr>
        </p:nvGraphicFramePr>
        <p:xfrm>
          <a:off x="2413988" y="3183727"/>
          <a:ext cx="4551779" cy="11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84">
                  <a:extLst>
                    <a:ext uri="{9D8B030D-6E8A-4147-A177-3AD203B41FA5}">
                      <a16:colId xmlns:a16="http://schemas.microsoft.com/office/drawing/2014/main" val="1931117332"/>
                    </a:ext>
                  </a:extLst>
                </a:gridCol>
                <a:gridCol w="1241395">
                  <a:extLst>
                    <a:ext uri="{9D8B030D-6E8A-4147-A177-3AD203B41FA5}">
                      <a16:colId xmlns:a16="http://schemas.microsoft.com/office/drawing/2014/main" val="34559156"/>
                    </a:ext>
                  </a:extLst>
                </a:gridCol>
              </a:tblGrid>
              <a:tr h="226908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35274"/>
                  </a:ext>
                </a:extLst>
              </a:tr>
              <a:tr h="22690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70717"/>
                  </a:ext>
                </a:extLst>
              </a:tr>
              <a:tr h="453816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074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u="dbl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818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DEFE441A-7FCB-41D6-8B84-4F6076BD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61" y="1286067"/>
            <a:ext cx="11346287" cy="921966"/>
          </a:xfrm>
        </p:spPr>
        <p:txBody>
          <a:bodyPr/>
          <a:lstStyle/>
          <a:p>
            <a:r>
              <a:rPr lang="en-US" sz="3200" dirty="0">
                <a:solidFill>
                  <a:srgbClr val="2F5897"/>
                </a:solidFill>
              </a:rPr>
              <a:t>Mid-America Conversion Services is a joint venture that blends the strengths of its partners into a single cohesive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2293F1-01CC-4613-B608-CB74D25A5E1B}"/>
              </a:ext>
            </a:extLst>
          </p:cNvPr>
          <p:cNvSpPr txBox="1"/>
          <p:nvPr/>
        </p:nvSpPr>
        <p:spPr>
          <a:xfrm>
            <a:off x="5010215" y="2338909"/>
            <a:ext cx="6889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Program Management, Nuclear/Chemical Operations, Commercial Waste Processing Expertise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B2D5AA-64E5-4BAB-84D9-ECA08E1EF51E}"/>
              </a:ext>
            </a:extLst>
          </p:cNvPr>
          <p:cNvSpPr txBox="1"/>
          <p:nvPr/>
        </p:nvSpPr>
        <p:spPr>
          <a:xfrm>
            <a:off x="5010214" y="4062094"/>
            <a:ext cx="6889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Conversion Program Management, Engineering, Design Operations Experience,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68E4A4-FCEF-4D06-B002-549DCAD85487}"/>
              </a:ext>
            </a:extLst>
          </p:cNvPr>
          <p:cNvSpPr txBox="1"/>
          <p:nvPr/>
        </p:nvSpPr>
        <p:spPr>
          <a:xfrm>
            <a:off x="5010214" y="5441391"/>
            <a:ext cx="6889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Efficient integration into the Paducah and Portsmouth sites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1D0CCD-DC28-4F51-9B4B-59A58318F5EC}"/>
              </a:ext>
            </a:extLst>
          </p:cNvPr>
          <p:cNvCxnSpPr/>
          <p:nvPr/>
        </p:nvCxnSpPr>
        <p:spPr>
          <a:xfrm>
            <a:off x="5576010" y="3856944"/>
            <a:ext cx="4468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996BFE-DE10-4F18-ADA0-E9CF6C3C167F}"/>
              </a:ext>
            </a:extLst>
          </p:cNvPr>
          <p:cNvCxnSpPr/>
          <p:nvPr/>
        </p:nvCxnSpPr>
        <p:spPr>
          <a:xfrm>
            <a:off x="5576010" y="5221351"/>
            <a:ext cx="4468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EFCAE51-F5DC-413C-9096-86D6E93C8BF9}"/>
              </a:ext>
            </a:extLst>
          </p:cNvPr>
          <p:cNvSpPr/>
          <p:nvPr/>
        </p:nvSpPr>
        <p:spPr>
          <a:xfrm>
            <a:off x="992971" y="2604626"/>
            <a:ext cx="3052907" cy="348309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E4D42C-8392-45EB-BC4E-26B2C21B4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09" y="2926281"/>
            <a:ext cx="2581240" cy="5597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C00E2B-68D4-43AD-8D59-2504649B29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21381" r="2430" b="23471"/>
          <a:stretch/>
        </p:blipFill>
        <p:spPr>
          <a:xfrm>
            <a:off x="1131972" y="3951344"/>
            <a:ext cx="2774905" cy="7896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4ADD6B-CED5-4242-A777-D4DE2923E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56" y="5206280"/>
            <a:ext cx="2440516" cy="6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BF5301-DD8C-40C2-AF5E-918ECC85B603}"/>
              </a:ext>
            </a:extLst>
          </p:cNvPr>
          <p:cNvSpPr txBox="1">
            <a:spLocks/>
          </p:cNvSpPr>
          <p:nvPr/>
        </p:nvSpPr>
        <p:spPr>
          <a:xfrm>
            <a:off x="2444554" y="162031"/>
            <a:ext cx="7600181" cy="901370"/>
          </a:xfrm>
          <a:prstGeom prst="rect">
            <a:avLst/>
          </a:prstGeom>
        </p:spPr>
        <p:txBody>
          <a:bodyPr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D230E-4711-456F-BCA8-4E549606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13601"/>
              </p:ext>
            </p:extLst>
          </p:nvPr>
        </p:nvGraphicFramePr>
        <p:xfrm>
          <a:off x="2624860" y="3268908"/>
          <a:ext cx="2385355" cy="123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918890699"/>
                    </a:ext>
                  </a:extLst>
                </a:gridCol>
                <a:gridCol w="650551">
                  <a:extLst>
                    <a:ext uri="{9D8B030D-6E8A-4147-A177-3AD203B41FA5}">
                      <a16:colId xmlns:a16="http://schemas.microsoft.com/office/drawing/2014/main" val="1385132099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7274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33181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02191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576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6818"/>
              </p:ext>
            </p:extLst>
          </p:nvPr>
        </p:nvGraphicFramePr>
        <p:xfrm>
          <a:off x="8086876" y="2178314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64292"/>
              </p:ext>
            </p:extLst>
          </p:nvPr>
        </p:nvGraphicFramePr>
        <p:xfrm>
          <a:off x="8112579" y="3566409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2672"/>
              </p:ext>
            </p:extLst>
          </p:nvPr>
        </p:nvGraphicFramePr>
        <p:xfrm>
          <a:off x="8101480" y="4858655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4741"/>
              </p:ext>
            </p:extLst>
          </p:nvPr>
        </p:nvGraphicFramePr>
        <p:xfrm>
          <a:off x="2413988" y="3183727"/>
          <a:ext cx="4551779" cy="11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84">
                  <a:extLst>
                    <a:ext uri="{9D8B030D-6E8A-4147-A177-3AD203B41FA5}">
                      <a16:colId xmlns:a16="http://schemas.microsoft.com/office/drawing/2014/main" val="1931117332"/>
                    </a:ext>
                  </a:extLst>
                </a:gridCol>
                <a:gridCol w="1241395">
                  <a:extLst>
                    <a:ext uri="{9D8B030D-6E8A-4147-A177-3AD203B41FA5}">
                      <a16:colId xmlns:a16="http://schemas.microsoft.com/office/drawing/2014/main" val="34559156"/>
                    </a:ext>
                  </a:extLst>
                </a:gridCol>
              </a:tblGrid>
              <a:tr h="226908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35274"/>
                  </a:ext>
                </a:extLst>
              </a:tr>
              <a:tr h="22690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70717"/>
                  </a:ext>
                </a:extLst>
              </a:tr>
              <a:tr h="453816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074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u="dbl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818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E4254CF-2B69-48EC-88C5-86A6D3A5AE37}"/>
              </a:ext>
            </a:extLst>
          </p:cNvPr>
          <p:cNvSpPr txBox="1">
            <a:spLocks/>
          </p:cNvSpPr>
          <p:nvPr/>
        </p:nvSpPr>
        <p:spPr>
          <a:xfrm>
            <a:off x="483731" y="1176304"/>
            <a:ext cx="7776864" cy="4091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A84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DUF6 Conversion Project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A8E8364-261E-4838-BA9D-B2E21B3D99E0}"/>
              </a:ext>
            </a:extLst>
          </p:cNvPr>
          <p:cNvSpPr txBox="1">
            <a:spLocks/>
          </p:cNvSpPr>
          <p:nvPr/>
        </p:nvSpPr>
        <p:spPr>
          <a:xfrm>
            <a:off x="483731" y="1684170"/>
            <a:ext cx="4912517" cy="464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00" marR="0" lvl="2" indent="-1764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DUF6 resulted from uranium enrichment process at three Gaseous Diffusion Plants (GDP) in Portsmouth, OH, Paducah, Kentucky, and Oak Ridge, Tennessee.</a:t>
            </a:r>
          </a:p>
          <a:p>
            <a:pPr marL="176400" marR="0" lvl="2" indent="-1764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DUF6 placed in steel cylinders that accumulated over time in site storage yards.</a:t>
            </a:r>
          </a:p>
          <a:p>
            <a:pPr marL="176400" marR="0" lvl="2" indent="-1764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Facilities constructed at Portsmouth and Paducah to convert DUF6 into aqueous hydrofluoric acid (HF) for recycle into commerce and stable uranium oxide for storage, beneficial reuse, or disposal.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97550-5CCF-48EB-ADBA-FD1601DB7119}"/>
              </a:ext>
            </a:extLst>
          </p:cNvPr>
          <p:cNvSpPr txBox="1"/>
          <p:nvPr/>
        </p:nvSpPr>
        <p:spPr>
          <a:xfrm>
            <a:off x="6196486" y="1274359"/>
            <a:ext cx="5561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5A84"/>
                </a:solidFill>
                <a:latin typeface="Arial"/>
                <a:ea typeface="ＭＳ Ｐゴシック" charset="0"/>
                <a:cs typeface="ＭＳ Ｐゴシック" charset="0"/>
              </a:rPr>
              <a:t>Approximately 800,000 total </a:t>
            </a:r>
            <a:br>
              <a:rPr lang="en-US" sz="2000" b="1" dirty="0">
                <a:solidFill>
                  <a:srgbClr val="005A84"/>
                </a:solidFill>
                <a:latin typeface="Arial"/>
                <a:ea typeface="ＭＳ Ｐゴシック" charset="0"/>
                <a:cs typeface="ＭＳ Ｐゴシック" charset="0"/>
              </a:rPr>
            </a:br>
            <a:r>
              <a:rPr lang="en-US" sz="2000" b="1" dirty="0">
                <a:solidFill>
                  <a:srgbClr val="005A84"/>
                </a:solidFill>
                <a:latin typeface="Arial"/>
                <a:ea typeface="ＭＳ Ｐゴシック" charset="0"/>
                <a:cs typeface="ＭＳ Ｐゴシック" charset="0"/>
              </a:rPr>
              <a:t>metric tons initial DOE inventory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0" y="1982245"/>
            <a:ext cx="6731554" cy="44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BF5301-DD8C-40C2-AF5E-918ECC85B603}"/>
              </a:ext>
            </a:extLst>
          </p:cNvPr>
          <p:cNvSpPr txBox="1">
            <a:spLocks/>
          </p:cNvSpPr>
          <p:nvPr/>
        </p:nvSpPr>
        <p:spPr>
          <a:xfrm>
            <a:off x="2444554" y="162031"/>
            <a:ext cx="7600181" cy="901370"/>
          </a:xfrm>
          <a:prstGeom prst="rect">
            <a:avLst/>
          </a:prstGeom>
        </p:spPr>
        <p:txBody>
          <a:bodyPr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D230E-4711-456F-BCA8-4E549606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13601"/>
              </p:ext>
            </p:extLst>
          </p:nvPr>
        </p:nvGraphicFramePr>
        <p:xfrm>
          <a:off x="2624860" y="3268908"/>
          <a:ext cx="2385355" cy="123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918890699"/>
                    </a:ext>
                  </a:extLst>
                </a:gridCol>
                <a:gridCol w="650551">
                  <a:extLst>
                    <a:ext uri="{9D8B030D-6E8A-4147-A177-3AD203B41FA5}">
                      <a16:colId xmlns:a16="http://schemas.microsoft.com/office/drawing/2014/main" val="1385132099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7274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33181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02191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576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6818"/>
              </p:ext>
            </p:extLst>
          </p:nvPr>
        </p:nvGraphicFramePr>
        <p:xfrm>
          <a:off x="8086876" y="2178314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64292"/>
              </p:ext>
            </p:extLst>
          </p:nvPr>
        </p:nvGraphicFramePr>
        <p:xfrm>
          <a:off x="8112579" y="3566409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2672"/>
              </p:ext>
            </p:extLst>
          </p:nvPr>
        </p:nvGraphicFramePr>
        <p:xfrm>
          <a:off x="8101480" y="4858655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4741"/>
              </p:ext>
            </p:extLst>
          </p:nvPr>
        </p:nvGraphicFramePr>
        <p:xfrm>
          <a:off x="2413988" y="3183727"/>
          <a:ext cx="4551779" cy="11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84">
                  <a:extLst>
                    <a:ext uri="{9D8B030D-6E8A-4147-A177-3AD203B41FA5}">
                      <a16:colId xmlns:a16="http://schemas.microsoft.com/office/drawing/2014/main" val="1931117332"/>
                    </a:ext>
                  </a:extLst>
                </a:gridCol>
                <a:gridCol w="1241395">
                  <a:extLst>
                    <a:ext uri="{9D8B030D-6E8A-4147-A177-3AD203B41FA5}">
                      <a16:colId xmlns:a16="http://schemas.microsoft.com/office/drawing/2014/main" val="34559156"/>
                    </a:ext>
                  </a:extLst>
                </a:gridCol>
              </a:tblGrid>
              <a:tr h="226908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35274"/>
                  </a:ext>
                </a:extLst>
              </a:tr>
              <a:tr h="22690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70717"/>
                  </a:ext>
                </a:extLst>
              </a:tr>
              <a:tr h="453816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074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u="dbl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818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686F43E-4137-4B28-AFF5-D1486CE3D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84" r="24536"/>
          <a:stretch/>
        </p:blipFill>
        <p:spPr>
          <a:xfrm>
            <a:off x="6697015" y="1244610"/>
            <a:ext cx="5228822" cy="521510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4254CF-2B69-48EC-88C5-86A6D3A5AE37}"/>
              </a:ext>
            </a:extLst>
          </p:cNvPr>
          <p:cNvSpPr txBox="1">
            <a:spLocks/>
          </p:cNvSpPr>
          <p:nvPr/>
        </p:nvSpPr>
        <p:spPr>
          <a:xfrm>
            <a:off x="492424" y="1054237"/>
            <a:ext cx="5766708" cy="8403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5A84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DUF6 Conversion Project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A8E8364-261E-4838-BA9D-B2E21B3D99E0}"/>
              </a:ext>
            </a:extLst>
          </p:cNvPr>
          <p:cNvSpPr txBox="1">
            <a:spLocks/>
          </p:cNvSpPr>
          <p:nvPr/>
        </p:nvSpPr>
        <p:spPr>
          <a:xfrm>
            <a:off x="492424" y="2269361"/>
            <a:ext cx="5882618" cy="4462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1200"/>
              </a:spcAft>
              <a:buClr>
                <a:srgbClr val="00A2D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A2D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DUF6 Mission</a:t>
            </a:r>
          </a:p>
          <a:p>
            <a:pPr marL="176400" marR="0" lvl="2" indent="-176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Operate conversion facilities to safely convert DUF6 into a more stable chemical form (oxide) for beneficial reuse or disposal thus reducing immediate and future risk to workers and surrounding community.</a:t>
            </a:r>
          </a:p>
          <a:p>
            <a:pPr marL="176400" marR="0" lvl="2" indent="-17640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2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BF5301-DD8C-40C2-AF5E-918ECC85B603}"/>
              </a:ext>
            </a:extLst>
          </p:cNvPr>
          <p:cNvSpPr txBox="1">
            <a:spLocks/>
          </p:cNvSpPr>
          <p:nvPr/>
        </p:nvSpPr>
        <p:spPr>
          <a:xfrm>
            <a:off x="2444554" y="162031"/>
            <a:ext cx="7600181" cy="901370"/>
          </a:xfrm>
          <a:prstGeom prst="rect">
            <a:avLst/>
          </a:prstGeom>
        </p:spPr>
        <p:txBody>
          <a:bodyPr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D230E-4711-456F-BCA8-4E549606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13601"/>
              </p:ext>
            </p:extLst>
          </p:nvPr>
        </p:nvGraphicFramePr>
        <p:xfrm>
          <a:off x="2624860" y="3268908"/>
          <a:ext cx="2385355" cy="123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918890699"/>
                    </a:ext>
                  </a:extLst>
                </a:gridCol>
                <a:gridCol w="650551">
                  <a:extLst>
                    <a:ext uri="{9D8B030D-6E8A-4147-A177-3AD203B41FA5}">
                      <a16:colId xmlns:a16="http://schemas.microsoft.com/office/drawing/2014/main" val="1385132099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7274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33181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02191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576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6818"/>
              </p:ext>
            </p:extLst>
          </p:nvPr>
        </p:nvGraphicFramePr>
        <p:xfrm>
          <a:off x="8086876" y="2178314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64292"/>
              </p:ext>
            </p:extLst>
          </p:nvPr>
        </p:nvGraphicFramePr>
        <p:xfrm>
          <a:off x="8112579" y="3566409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2672"/>
              </p:ext>
            </p:extLst>
          </p:nvPr>
        </p:nvGraphicFramePr>
        <p:xfrm>
          <a:off x="8101480" y="4858655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4741"/>
              </p:ext>
            </p:extLst>
          </p:nvPr>
        </p:nvGraphicFramePr>
        <p:xfrm>
          <a:off x="2413988" y="3183727"/>
          <a:ext cx="4551779" cy="11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84">
                  <a:extLst>
                    <a:ext uri="{9D8B030D-6E8A-4147-A177-3AD203B41FA5}">
                      <a16:colId xmlns:a16="http://schemas.microsoft.com/office/drawing/2014/main" val="1931117332"/>
                    </a:ext>
                  </a:extLst>
                </a:gridCol>
                <a:gridCol w="1241395">
                  <a:extLst>
                    <a:ext uri="{9D8B030D-6E8A-4147-A177-3AD203B41FA5}">
                      <a16:colId xmlns:a16="http://schemas.microsoft.com/office/drawing/2014/main" val="34559156"/>
                    </a:ext>
                  </a:extLst>
                </a:gridCol>
              </a:tblGrid>
              <a:tr h="226908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35274"/>
                  </a:ext>
                </a:extLst>
              </a:tr>
              <a:tr h="22690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70717"/>
                  </a:ext>
                </a:extLst>
              </a:tr>
              <a:tr h="453816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074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u="dbl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818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8F02C5C-8572-4BDC-9DA9-B8EF1319C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087" y="2981029"/>
            <a:ext cx="6400800" cy="35494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4254CF-2B69-48EC-88C5-86A6D3A5AE37}"/>
              </a:ext>
            </a:extLst>
          </p:cNvPr>
          <p:cNvSpPr txBox="1">
            <a:spLocks/>
          </p:cNvSpPr>
          <p:nvPr/>
        </p:nvSpPr>
        <p:spPr>
          <a:xfrm>
            <a:off x="404627" y="1004765"/>
            <a:ext cx="5081772" cy="450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5A84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First 18 Months of Contract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A8E8364-261E-4838-BA9D-B2E21B3D99E0}"/>
              </a:ext>
            </a:extLst>
          </p:cNvPr>
          <p:cNvSpPr txBox="1">
            <a:spLocks/>
          </p:cNvSpPr>
          <p:nvPr/>
        </p:nvSpPr>
        <p:spPr>
          <a:xfrm>
            <a:off x="300114" y="1560893"/>
            <a:ext cx="10904506" cy="18602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00" marR="0" lvl="2" indent="-176400" algn="l" defTabSz="914400" rtl="0" eaLnBrk="1" fontAlgn="auto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PORTS had not operated in previous 2 ½ years</a:t>
            </a:r>
          </a:p>
          <a:p>
            <a:pPr marL="176400" marR="0" lvl="2" indent="-176400" algn="l" defTabSz="914400" rtl="0" eaLnBrk="1" fontAlgn="auto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Significant training weaknesses identified at PORTS and PAD</a:t>
            </a:r>
          </a:p>
          <a:p>
            <a:pPr marL="176400" marR="0" lvl="2" indent="-176400" algn="l" defTabSz="914400" rtl="0" eaLnBrk="1" fontAlgn="auto" latinLnBrk="0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Minor corrective maintenance work packages drove excessive shutdowns</a:t>
            </a:r>
          </a:p>
          <a:p>
            <a:pPr marL="176400" marR="0" lvl="2" indent="-176400" algn="l" defTabSz="914400" rtl="0" eaLnBrk="1" fontAlgn="auto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335" y="3670479"/>
            <a:ext cx="4726880" cy="1682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400" lvl="2" indent="-1764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Font typeface="Arial" pitchFamily="34" charset="0"/>
              <a:buChar char="›"/>
              <a:defRPr/>
            </a:pPr>
            <a:r>
              <a:rPr lang="en-US" sz="2800" dirty="0">
                <a:solidFill>
                  <a:srgbClr val="58595B"/>
                </a:solidFill>
                <a:latin typeface="Arial" pitchFamily="34" charset="0"/>
              </a:rPr>
              <a:t>Frequent safety occurrences and pauses</a:t>
            </a:r>
          </a:p>
          <a:p>
            <a:pPr marL="176400" lvl="2" indent="-1764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Font typeface="Arial" pitchFamily="34" charset="0"/>
              <a:buChar char="›"/>
              <a:defRPr/>
            </a:pPr>
            <a:r>
              <a:rPr lang="en-US" sz="2800" dirty="0">
                <a:solidFill>
                  <a:srgbClr val="58595B"/>
                </a:solidFill>
                <a:latin typeface="Arial" pitchFamily="34" charset="0"/>
              </a:rPr>
              <a:t>Plant Operational Uptime at 12%</a:t>
            </a:r>
          </a:p>
        </p:txBody>
      </p:sp>
    </p:spTree>
    <p:extLst>
      <p:ext uri="{BB962C8B-B14F-4D97-AF65-F5344CB8AC3E}">
        <p14:creationId xmlns:p14="http://schemas.microsoft.com/office/powerpoint/2010/main" val="223410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BF5301-DD8C-40C2-AF5E-918ECC85B603}"/>
              </a:ext>
            </a:extLst>
          </p:cNvPr>
          <p:cNvSpPr txBox="1">
            <a:spLocks/>
          </p:cNvSpPr>
          <p:nvPr/>
        </p:nvSpPr>
        <p:spPr>
          <a:xfrm>
            <a:off x="2444554" y="162031"/>
            <a:ext cx="7600181" cy="901370"/>
          </a:xfrm>
          <a:prstGeom prst="rect">
            <a:avLst/>
          </a:prstGeom>
        </p:spPr>
        <p:txBody>
          <a:bodyPr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D230E-4711-456F-BCA8-4E549606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13601"/>
              </p:ext>
            </p:extLst>
          </p:nvPr>
        </p:nvGraphicFramePr>
        <p:xfrm>
          <a:off x="2624860" y="3268908"/>
          <a:ext cx="2385355" cy="123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918890699"/>
                    </a:ext>
                  </a:extLst>
                </a:gridCol>
                <a:gridCol w="650551">
                  <a:extLst>
                    <a:ext uri="{9D8B030D-6E8A-4147-A177-3AD203B41FA5}">
                      <a16:colId xmlns:a16="http://schemas.microsoft.com/office/drawing/2014/main" val="1385132099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7274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33181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02191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576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6818"/>
              </p:ext>
            </p:extLst>
          </p:nvPr>
        </p:nvGraphicFramePr>
        <p:xfrm>
          <a:off x="8086876" y="2178314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64292"/>
              </p:ext>
            </p:extLst>
          </p:nvPr>
        </p:nvGraphicFramePr>
        <p:xfrm>
          <a:off x="8112579" y="3566409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2672"/>
              </p:ext>
            </p:extLst>
          </p:nvPr>
        </p:nvGraphicFramePr>
        <p:xfrm>
          <a:off x="8101480" y="4858655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4741"/>
              </p:ext>
            </p:extLst>
          </p:nvPr>
        </p:nvGraphicFramePr>
        <p:xfrm>
          <a:off x="2413988" y="3183727"/>
          <a:ext cx="4551779" cy="11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84">
                  <a:extLst>
                    <a:ext uri="{9D8B030D-6E8A-4147-A177-3AD203B41FA5}">
                      <a16:colId xmlns:a16="http://schemas.microsoft.com/office/drawing/2014/main" val="1931117332"/>
                    </a:ext>
                  </a:extLst>
                </a:gridCol>
                <a:gridCol w="1241395">
                  <a:extLst>
                    <a:ext uri="{9D8B030D-6E8A-4147-A177-3AD203B41FA5}">
                      <a16:colId xmlns:a16="http://schemas.microsoft.com/office/drawing/2014/main" val="34559156"/>
                    </a:ext>
                  </a:extLst>
                </a:gridCol>
              </a:tblGrid>
              <a:tr h="226908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35274"/>
                  </a:ext>
                </a:extLst>
              </a:tr>
              <a:tr h="22690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70717"/>
                  </a:ext>
                </a:extLst>
              </a:tr>
              <a:tr h="453816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074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u="dbl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818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60608" y="900210"/>
            <a:ext cx="6253852" cy="66574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A84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Improvement Initiatives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A8E8364-261E-4838-BA9D-B2E21B3D99E0}"/>
              </a:ext>
            </a:extLst>
          </p:cNvPr>
          <p:cNvSpPr txBox="1">
            <a:spLocks/>
          </p:cNvSpPr>
          <p:nvPr/>
        </p:nvSpPr>
        <p:spPr>
          <a:xfrm>
            <a:off x="360608" y="1565956"/>
            <a:ext cx="11256135" cy="4886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00" marR="0" lvl="2" indent="-17640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Training - Fixed Highest Priority Issues Promptly</a:t>
            </a:r>
          </a:p>
          <a:p>
            <a:pPr marL="517525" marR="0" lvl="4" indent="-173038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Committed early to highly qualified workforce</a:t>
            </a:r>
          </a:p>
          <a:p>
            <a:pPr marL="517525" marR="0" lvl="4" indent="-173038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"All Hands-On-Deck" approach - Everybody helped!</a:t>
            </a:r>
          </a:p>
          <a:p>
            <a:pPr marL="517525" marR="0" lvl="4" indent="-173038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Longer Term improvements ongoing</a:t>
            </a:r>
          </a:p>
          <a:p>
            <a:pPr marL="176400" marR="0" lvl="2" indent="-17640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Engaged Workforce</a:t>
            </a:r>
          </a:p>
          <a:p>
            <a:pPr marL="517525" marR="0" lvl="4" indent="-173038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Safety Initiatives and Safety First advocacy</a:t>
            </a:r>
          </a:p>
          <a:p>
            <a:pPr marL="517525" marR="0" lvl="4" indent="-173038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Job tasks and approaches in work packages</a:t>
            </a:r>
          </a:p>
          <a:p>
            <a:pPr marL="176400" marR="0" lvl="2" indent="-17640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Listened and Engaged Quickly, Decisively and Effectively</a:t>
            </a:r>
          </a:p>
          <a:p>
            <a:pPr marL="517525" marR="0" lvl="4" indent="-173038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Plant Manager directly involved</a:t>
            </a:r>
          </a:p>
          <a:p>
            <a:pPr marL="517525" marR="0" lvl="4" indent="-173038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Short turnaround times</a:t>
            </a:r>
          </a:p>
          <a:p>
            <a:pPr marL="517525" marR="0" lvl="4" indent="-173038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Communications</a:t>
            </a:r>
          </a:p>
          <a:p>
            <a:pPr marL="517525" marR="0" lvl="4" indent="-173038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Formed "focused task teams" to address most urgent</a:t>
            </a:r>
          </a:p>
          <a:p>
            <a:pPr marL="914400" marR="0" lvl="5" indent="-17145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</a:rPr>
              <a:t>labor force played key roles on teams</a:t>
            </a:r>
          </a:p>
          <a:p>
            <a:pPr marL="517525" marR="0" lvl="4" indent="-1730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4488" marR="0" lvl="3" indent="-17145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76400" marR="0" lvl="2" indent="-1764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95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BF5301-DD8C-40C2-AF5E-918ECC85B603}"/>
              </a:ext>
            </a:extLst>
          </p:cNvPr>
          <p:cNvSpPr txBox="1">
            <a:spLocks/>
          </p:cNvSpPr>
          <p:nvPr/>
        </p:nvSpPr>
        <p:spPr>
          <a:xfrm>
            <a:off x="2444554" y="162031"/>
            <a:ext cx="7600181" cy="901370"/>
          </a:xfrm>
          <a:prstGeom prst="rect">
            <a:avLst/>
          </a:prstGeom>
        </p:spPr>
        <p:txBody>
          <a:bodyPr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D230E-4711-456F-BCA8-4E549606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13601"/>
              </p:ext>
            </p:extLst>
          </p:nvPr>
        </p:nvGraphicFramePr>
        <p:xfrm>
          <a:off x="2624860" y="3268908"/>
          <a:ext cx="2385355" cy="123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918890699"/>
                    </a:ext>
                  </a:extLst>
                </a:gridCol>
                <a:gridCol w="650551">
                  <a:extLst>
                    <a:ext uri="{9D8B030D-6E8A-4147-A177-3AD203B41FA5}">
                      <a16:colId xmlns:a16="http://schemas.microsoft.com/office/drawing/2014/main" val="1385132099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7274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33181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02191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576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6818"/>
              </p:ext>
            </p:extLst>
          </p:nvPr>
        </p:nvGraphicFramePr>
        <p:xfrm>
          <a:off x="8086876" y="2178314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64292"/>
              </p:ext>
            </p:extLst>
          </p:nvPr>
        </p:nvGraphicFramePr>
        <p:xfrm>
          <a:off x="8112579" y="3566409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2672"/>
              </p:ext>
            </p:extLst>
          </p:nvPr>
        </p:nvGraphicFramePr>
        <p:xfrm>
          <a:off x="8101480" y="4858655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4741"/>
              </p:ext>
            </p:extLst>
          </p:nvPr>
        </p:nvGraphicFramePr>
        <p:xfrm>
          <a:off x="2413988" y="3183727"/>
          <a:ext cx="4551779" cy="11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84">
                  <a:extLst>
                    <a:ext uri="{9D8B030D-6E8A-4147-A177-3AD203B41FA5}">
                      <a16:colId xmlns:a16="http://schemas.microsoft.com/office/drawing/2014/main" val="1931117332"/>
                    </a:ext>
                  </a:extLst>
                </a:gridCol>
                <a:gridCol w="1241395">
                  <a:extLst>
                    <a:ext uri="{9D8B030D-6E8A-4147-A177-3AD203B41FA5}">
                      <a16:colId xmlns:a16="http://schemas.microsoft.com/office/drawing/2014/main" val="34559156"/>
                    </a:ext>
                  </a:extLst>
                </a:gridCol>
              </a:tblGrid>
              <a:tr h="226908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35274"/>
                  </a:ext>
                </a:extLst>
              </a:tr>
              <a:tr h="22690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70717"/>
                  </a:ext>
                </a:extLst>
              </a:tr>
              <a:tr h="453816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074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u="dbl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8188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57577" y="1090230"/>
            <a:ext cx="10369152" cy="9219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A84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Improvement Initiatives…continued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A8E8364-261E-4838-BA9D-B2E21B3D99E0}"/>
              </a:ext>
            </a:extLst>
          </p:cNvPr>
          <p:cNvSpPr txBox="1">
            <a:spLocks/>
          </p:cNvSpPr>
          <p:nvPr/>
        </p:nvSpPr>
        <p:spPr>
          <a:xfrm>
            <a:off x="257577" y="2039025"/>
            <a:ext cx="11616744" cy="4516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00" marR="0" lvl="2" indent="-1764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Implemented Long-Term Plant Improvements</a:t>
            </a:r>
          </a:p>
          <a:p>
            <a:pPr marL="517525" marR="0" lvl="4" indent="-1730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Reduced worker time in hazard area</a:t>
            </a:r>
          </a:p>
          <a:p>
            <a:pPr marL="517525" marR="0" lvl="4" indent="-1730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Modifications made tasks easier to perform</a:t>
            </a:r>
          </a:p>
          <a:p>
            <a:pPr marL="517525" marR="0" lvl="4" indent="-1730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New equipment has higher reliability</a:t>
            </a:r>
          </a:p>
          <a:p>
            <a:pPr marL="176400" marR="0" lvl="2" indent="-1764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76400" marR="0" lvl="2" indent="-17640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Voluntary Protection Program participation</a:t>
            </a:r>
          </a:p>
          <a:p>
            <a:pPr marL="517525" marR="0" lvl="4" indent="-1730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Process of self-assessing was valuable</a:t>
            </a:r>
          </a:p>
          <a:p>
            <a:pPr marL="517525" marR="0" lvl="4" indent="-1730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Demonstrated to workforce we were committed to worker involvement</a:t>
            </a:r>
          </a:p>
          <a:p>
            <a:pPr marL="517525" marR="0" lvl="4" indent="-1730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i="0" dirty="0">
                <a:solidFill>
                  <a:srgbClr val="58595B"/>
                </a:solidFill>
              </a:rPr>
              <a:t>Portsmouth achieved STAR Status! </a:t>
            </a:r>
          </a:p>
          <a:p>
            <a:pPr marL="914400" lvl="5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</a:pPr>
            <a:r>
              <a:rPr lang="en-US" sz="2800" i="0" dirty="0">
                <a:solidFill>
                  <a:srgbClr val="58595B"/>
                </a:solidFill>
              </a:rPr>
              <a:t>Paducah next</a:t>
            </a:r>
          </a:p>
          <a:p>
            <a:pPr marL="517525" marR="0" lvl="4" indent="-173038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Workforce is proud of where they are at - and want to do more</a:t>
            </a:r>
          </a:p>
          <a:p>
            <a:pPr marL="173038" marR="0" lvl="3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7525" marR="0" lvl="4" indent="-173038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A2DB"/>
              </a:buClr>
              <a:buSzTx/>
              <a:buFont typeface="Lucida Grande"/>
              <a:buChar char="›"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4488" marR="0" lvl="3" indent="-17145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176400" marR="0" lvl="2" indent="-1764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8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BF5301-DD8C-40C2-AF5E-918ECC85B603}"/>
              </a:ext>
            </a:extLst>
          </p:cNvPr>
          <p:cNvSpPr txBox="1">
            <a:spLocks/>
          </p:cNvSpPr>
          <p:nvPr/>
        </p:nvSpPr>
        <p:spPr>
          <a:xfrm>
            <a:off x="2444554" y="162031"/>
            <a:ext cx="7600181" cy="901370"/>
          </a:xfrm>
          <a:prstGeom prst="rect">
            <a:avLst/>
          </a:prstGeom>
        </p:spPr>
        <p:txBody>
          <a:bodyPr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D230E-4711-456F-BCA8-4E549606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13601"/>
              </p:ext>
            </p:extLst>
          </p:nvPr>
        </p:nvGraphicFramePr>
        <p:xfrm>
          <a:off x="2624860" y="3268908"/>
          <a:ext cx="2385355" cy="123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918890699"/>
                    </a:ext>
                  </a:extLst>
                </a:gridCol>
                <a:gridCol w="650551">
                  <a:extLst>
                    <a:ext uri="{9D8B030D-6E8A-4147-A177-3AD203B41FA5}">
                      <a16:colId xmlns:a16="http://schemas.microsoft.com/office/drawing/2014/main" val="1385132099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7274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33181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02191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576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6818"/>
              </p:ext>
            </p:extLst>
          </p:nvPr>
        </p:nvGraphicFramePr>
        <p:xfrm>
          <a:off x="8086876" y="2178314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64292"/>
              </p:ext>
            </p:extLst>
          </p:nvPr>
        </p:nvGraphicFramePr>
        <p:xfrm>
          <a:off x="8112579" y="3566409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2672"/>
              </p:ext>
            </p:extLst>
          </p:nvPr>
        </p:nvGraphicFramePr>
        <p:xfrm>
          <a:off x="8101480" y="4858655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4741"/>
              </p:ext>
            </p:extLst>
          </p:nvPr>
        </p:nvGraphicFramePr>
        <p:xfrm>
          <a:off x="2413988" y="3183727"/>
          <a:ext cx="4551779" cy="11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84">
                  <a:extLst>
                    <a:ext uri="{9D8B030D-6E8A-4147-A177-3AD203B41FA5}">
                      <a16:colId xmlns:a16="http://schemas.microsoft.com/office/drawing/2014/main" val="1931117332"/>
                    </a:ext>
                  </a:extLst>
                </a:gridCol>
                <a:gridCol w="1241395">
                  <a:extLst>
                    <a:ext uri="{9D8B030D-6E8A-4147-A177-3AD203B41FA5}">
                      <a16:colId xmlns:a16="http://schemas.microsoft.com/office/drawing/2014/main" val="34559156"/>
                    </a:ext>
                  </a:extLst>
                </a:gridCol>
              </a:tblGrid>
              <a:tr h="226908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35274"/>
                  </a:ext>
                </a:extLst>
              </a:tr>
              <a:tr h="22690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70717"/>
                  </a:ext>
                </a:extLst>
              </a:tr>
              <a:tr h="453816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074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u="dbl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818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EDC58F1-C8EA-43AB-B870-2D63AA254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680" y="1682468"/>
            <a:ext cx="6228602" cy="41421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4254CF-2B69-48EC-88C5-86A6D3A5AE37}"/>
              </a:ext>
            </a:extLst>
          </p:cNvPr>
          <p:cNvSpPr txBox="1">
            <a:spLocks/>
          </p:cNvSpPr>
          <p:nvPr/>
        </p:nvSpPr>
        <p:spPr>
          <a:xfrm>
            <a:off x="321973" y="1148582"/>
            <a:ext cx="3034143" cy="4091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0" baseline="0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A84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Today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A8E8364-261E-4838-BA9D-B2E21B3D99E0}"/>
              </a:ext>
            </a:extLst>
          </p:cNvPr>
          <p:cNvSpPr txBox="1">
            <a:spLocks/>
          </p:cNvSpPr>
          <p:nvPr/>
        </p:nvSpPr>
        <p:spPr>
          <a:xfrm>
            <a:off x="321972" y="1642931"/>
            <a:ext cx="5492301" cy="5058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defRPr sz="2000" b="0" i="0" kern="1200" cap="none" spc="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 sz="15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176400" indent="-17640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344488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›"/>
              <a:defRPr sz="15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517525" indent="-173038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688975" indent="-171450" algn="l" defTabSz="914400" rtl="0" eaLnBrk="1" latinLnBrk="0" hangingPunct="1">
              <a:lnSpc>
                <a:spcPts val="18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Lucida Grande"/>
              <a:buChar char="›"/>
              <a:defRPr sz="1500" i="1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688975" indent="-171450" algn="l" defTabSz="914400" rtl="0" eaLnBrk="1" latinLnBrk="0" hangingPunct="1">
              <a:lnSpc>
                <a:spcPts val="1500"/>
              </a:lnSpc>
              <a:spcBef>
                <a:spcPts val="150"/>
              </a:spcBef>
              <a:spcAft>
                <a:spcPts val="300"/>
              </a:spcAft>
              <a:buFont typeface="Arial" pitchFamily="34" charset="0"/>
              <a:buChar char="•"/>
              <a:defRPr sz="1200" b="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00" marR="0" lvl="2" indent="-17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PORTS/PAD are fully operational</a:t>
            </a:r>
          </a:p>
          <a:p>
            <a:pPr marL="176400" marR="0" lvl="2" indent="-17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7 Lines operating has been demonstrated</a:t>
            </a:r>
          </a:p>
          <a:p>
            <a:pPr marL="176400" marR="0" lvl="2" indent="-17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Most training deficiencies resolved and program improvements continue</a:t>
            </a:r>
          </a:p>
          <a:p>
            <a:pPr marL="176400" marR="0" lvl="2" indent="-17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Corrective maintenance packages similar to prior year can now be completed and lines returned operational within 48 hours (Rebound)</a:t>
            </a:r>
          </a:p>
          <a:p>
            <a:pPr marL="176400" marR="0" lvl="2" indent="-1764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Demonstrated Plant Operational Uptime 70% over 6-month period</a:t>
            </a:r>
          </a:p>
          <a:p>
            <a:pPr marL="176400" marR="0" lvl="2" indent="-17640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rgbClr val="00A2DB"/>
              </a:buClr>
              <a:buSzTx/>
              <a:buFont typeface="Arial" pitchFamily="34" charset="0"/>
              <a:buChar char="›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1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EBF5301-DD8C-40C2-AF5E-918ECC85B603}"/>
              </a:ext>
            </a:extLst>
          </p:cNvPr>
          <p:cNvSpPr txBox="1">
            <a:spLocks/>
          </p:cNvSpPr>
          <p:nvPr/>
        </p:nvSpPr>
        <p:spPr>
          <a:xfrm>
            <a:off x="2444554" y="162031"/>
            <a:ext cx="7600181" cy="901370"/>
          </a:xfrm>
          <a:prstGeom prst="rect">
            <a:avLst/>
          </a:prstGeom>
        </p:spPr>
        <p:txBody>
          <a:bodyPr anchorCtr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FD230E-4711-456F-BCA8-4E5496061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13601"/>
              </p:ext>
            </p:extLst>
          </p:nvPr>
        </p:nvGraphicFramePr>
        <p:xfrm>
          <a:off x="2624860" y="3268908"/>
          <a:ext cx="2385355" cy="123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918890699"/>
                    </a:ext>
                  </a:extLst>
                </a:gridCol>
                <a:gridCol w="650551">
                  <a:extLst>
                    <a:ext uri="{9D8B030D-6E8A-4147-A177-3AD203B41FA5}">
                      <a16:colId xmlns:a16="http://schemas.microsoft.com/office/drawing/2014/main" val="1385132099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37274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33181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302191"/>
                  </a:ext>
                </a:extLst>
              </a:tr>
              <a:tr h="246372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15769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06818"/>
              </p:ext>
            </p:extLst>
          </p:nvPr>
        </p:nvGraphicFramePr>
        <p:xfrm>
          <a:off x="8086876" y="2178314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64292"/>
              </p:ext>
            </p:extLst>
          </p:nvPr>
        </p:nvGraphicFramePr>
        <p:xfrm>
          <a:off x="8112579" y="3566409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92672"/>
              </p:ext>
            </p:extLst>
          </p:nvPr>
        </p:nvGraphicFramePr>
        <p:xfrm>
          <a:off x="8101480" y="4858655"/>
          <a:ext cx="1734804" cy="61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372">
                <a:tc>
                  <a:txBody>
                    <a:bodyPr/>
                    <a:lstStyle/>
                    <a:p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58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24741"/>
              </p:ext>
            </p:extLst>
          </p:nvPr>
        </p:nvGraphicFramePr>
        <p:xfrm>
          <a:off x="2413988" y="3183727"/>
          <a:ext cx="4551779" cy="113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84">
                  <a:extLst>
                    <a:ext uri="{9D8B030D-6E8A-4147-A177-3AD203B41FA5}">
                      <a16:colId xmlns:a16="http://schemas.microsoft.com/office/drawing/2014/main" val="1931117332"/>
                    </a:ext>
                  </a:extLst>
                </a:gridCol>
                <a:gridCol w="1241395">
                  <a:extLst>
                    <a:ext uri="{9D8B030D-6E8A-4147-A177-3AD203B41FA5}">
                      <a16:colId xmlns:a16="http://schemas.microsoft.com/office/drawing/2014/main" val="34559156"/>
                    </a:ext>
                  </a:extLst>
                </a:gridCol>
              </a:tblGrid>
              <a:tr h="226908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035274"/>
                  </a:ext>
                </a:extLst>
              </a:tr>
              <a:tr h="226908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270717"/>
                  </a:ext>
                </a:extLst>
              </a:tr>
              <a:tr h="453816"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u="sng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140742"/>
                  </a:ext>
                </a:extLst>
              </a:tr>
              <a:tr h="227609">
                <a:tc>
                  <a:txBody>
                    <a:bodyPr/>
                    <a:lstStyle/>
                    <a:p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500" b="1" u="dbl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0818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8" y="953037"/>
            <a:ext cx="11745531" cy="56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69447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44057</TotalTime>
  <Words>444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Helvetica Neue</vt:lpstr>
      <vt:lpstr>Lucida Grande</vt:lpstr>
      <vt:lpstr>7_Custom Design</vt:lpstr>
      <vt:lpstr>8_Custom Design</vt:lpstr>
      <vt:lpstr>9_Custom Design</vt:lpstr>
      <vt:lpstr>10_Custom Design</vt:lpstr>
      <vt:lpstr>Custom Design</vt:lpstr>
      <vt:lpstr>11_Custom Design</vt:lpstr>
      <vt:lpstr>Title &amp; Bullets</vt:lpstr>
      <vt:lpstr>  </vt:lpstr>
      <vt:lpstr>Mid-America Conversion Services is a joint venture that blends the strengths of its partners into a single cohesive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Valley Demonstration Project Unique Remote Operations</dc:title>
  <dc:creator>Szalinski, Sandra</dc:creator>
  <cp:lastModifiedBy>Christine Frei</cp:lastModifiedBy>
  <cp:revision>1257</cp:revision>
  <cp:lastPrinted>2019-08-27T14:31:36Z</cp:lastPrinted>
  <dcterms:created xsi:type="dcterms:W3CDTF">2015-05-12T10:33:22Z</dcterms:created>
  <dcterms:modified xsi:type="dcterms:W3CDTF">2019-08-28T01:29:06Z</dcterms:modified>
</cp:coreProperties>
</file>