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79"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4428" autoAdjust="0"/>
  </p:normalViewPr>
  <p:slideViewPr>
    <p:cSldViewPr snapToGrid="0">
      <p:cViewPr varScale="1">
        <p:scale>
          <a:sx n="92" d="100"/>
          <a:sy n="92" d="100"/>
        </p:scale>
        <p:origin x="-366" y="-10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F7E3C2-9429-438B-9241-B569E3907C75}" type="datetimeFigureOut">
              <a:rPr lang="en-US" smtClean="0"/>
              <a:pPr/>
              <a:t>1/12/2018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64EC67-668B-4843-929E-7DA083A0398A}" type="slidenum">
              <a:rPr lang="en-US" smtClean="0"/>
              <a:pPr/>
              <a:t>‹#›</a:t>
            </a:fld>
            <a:endParaRPr lang="en-US"/>
          </a:p>
        </p:txBody>
      </p:sp>
    </p:spTree>
    <p:extLst>
      <p:ext uri="{BB962C8B-B14F-4D97-AF65-F5344CB8AC3E}">
        <p14:creationId xmlns:p14="http://schemas.microsoft.com/office/powerpoint/2010/main" xmlns="" val="1434906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If time permits discuss unpopular or controversial  judicial decisions and ask how these are different from misconduct. You can mention cases such as Brown v. Board of Education or other cases. Ask the audience if these should be evaluated differently in the selection of judges. This could be an entirely new session to review some controversial cases and the results.  Provide examples of JQC cases. </a:t>
            </a:r>
          </a:p>
          <a:p>
            <a:endParaRPr lang="en-US" dirty="0"/>
          </a:p>
        </p:txBody>
      </p:sp>
      <p:sp>
        <p:nvSpPr>
          <p:cNvPr id="4" name="Slide Number Placeholder 3"/>
          <p:cNvSpPr>
            <a:spLocks noGrp="1"/>
          </p:cNvSpPr>
          <p:nvPr>
            <p:ph type="sldNum" sz="quarter" idx="10"/>
          </p:nvPr>
        </p:nvSpPr>
        <p:spPr/>
        <p:txBody>
          <a:bodyPr/>
          <a:lstStyle/>
          <a:p>
            <a:fld id="{4264EC67-668B-4843-929E-7DA083A0398A}" type="slidenum">
              <a:rPr lang="en-US" smtClean="0"/>
              <a:pPr/>
              <a:t>16</a:t>
            </a:fld>
            <a:endParaRPr lang="en-US"/>
          </a:p>
        </p:txBody>
      </p:sp>
    </p:spTree>
    <p:extLst>
      <p:ext uri="{BB962C8B-B14F-4D97-AF65-F5344CB8AC3E}">
        <p14:creationId xmlns:p14="http://schemas.microsoft.com/office/powerpoint/2010/main" xmlns="" val="1441941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This is the component that should be the critical element of the presentation. Ask participants what considerations they feel are important in the selection of judges. Go through each topic and question the audience. For example, “would you consider a judge’s legal education background when selecting judges?” Most would say yes. Then explore further….what is most important about that…where they went to school…etc. Then for example when you get to age…most people would say it doesn’t matter as long as they meet the constitutional requirements. But probe deeper. Ask if they would select someone younger or someone middle aged. What about someone 68 years old. Any considerations?  After reviewing the full list quickly with the group, ask each person to review the indicators listed on the Handout B and select the top five considerations they would consider most important in selecting judges. After they have completed the  task individually, the groups at each table should work together to come to a consensus on the top five characteristics.  Give each group one sheet to record their top five group answers. Then ask each group to place tally marks by their top five responses on chart paper at the front of room. Debrief and circle top five for whole group.</a:t>
            </a:r>
          </a:p>
          <a:p>
            <a:endParaRPr lang="en-US" dirty="0"/>
          </a:p>
        </p:txBody>
      </p:sp>
      <p:sp>
        <p:nvSpPr>
          <p:cNvPr id="4" name="Slide Number Placeholder 3"/>
          <p:cNvSpPr>
            <a:spLocks noGrp="1"/>
          </p:cNvSpPr>
          <p:nvPr>
            <p:ph type="sldNum" sz="quarter" idx="10"/>
          </p:nvPr>
        </p:nvSpPr>
        <p:spPr/>
        <p:txBody>
          <a:bodyPr/>
          <a:lstStyle/>
          <a:p>
            <a:fld id="{4264EC67-668B-4843-929E-7DA083A0398A}" type="slidenum">
              <a:rPr lang="en-US" smtClean="0"/>
              <a:pPr/>
              <a:t>18</a:t>
            </a:fld>
            <a:endParaRPr lang="en-US"/>
          </a:p>
        </p:txBody>
      </p:sp>
    </p:spTree>
    <p:extLst>
      <p:ext uri="{BB962C8B-B14F-4D97-AF65-F5344CB8AC3E}">
        <p14:creationId xmlns:p14="http://schemas.microsoft.com/office/powerpoint/2010/main" xmlns="" val="2152269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Have audience come up with any additional considerations they feel are important to add to the list. Make sure they are added to the Handout as well before the select their top five. </a:t>
            </a:r>
          </a:p>
          <a:p>
            <a:endParaRPr lang="en-US" dirty="0"/>
          </a:p>
        </p:txBody>
      </p:sp>
      <p:sp>
        <p:nvSpPr>
          <p:cNvPr id="4" name="Slide Number Placeholder 3"/>
          <p:cNvSpPr>
            <a:spLocks noGrp="1"/>
          </p:cNvSpPr>
          <p:nvPr>
            <p:ph type="sldNum" sz="quarter" idx="10"/>
          </p:nvPr>
        </p:nvSpPr>
        <p:spPr/>
        <p:txBody>
          <a:bodyPr/>
          <a:lstStyle/>
          <a:p>
            <a:fld id="{4264EC67-668B-4843-929E-7DA083A0398A}" type="slidenum">
              <a:rPr lang="en-US" smtClean="0"/>
              <a:pPr/>
              <a:t>19</a:t>
            </a:fld>
            <a:endParaRPr lang="en-US"/>
          </a:p>
        </p:txBody>
      </p:sp>
    </p:spTree>
    <p:extLst>
      <p:ext uri="{BB962C8B-B14F-4D97-AF65-F5344CB8AC3E}">
        <p14:creationId xmlns:p14="http://schemas.microsoft.com/office/powerpoint/2010/main" xmlns="" val="3172304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5538" name="Shape 349"/>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60000 65536"/>
              <a:gd name="T9" fmla="*/ 0 60000 65536"/>
              <a:gd name="T10" fmla="*/ 0 60000 65536"/>
              <a:gd name="T11" fmla="*/ 0 60000 65536"/>
              <a:gd name="T12" fmla="*/ 0 w 120000"/>
              <a:gd name="T13" fmla="*/ 0 h 120000"/>
              <a:gd name="T14" fmla="*/ 120000 w 120000"/>
              <a:gd name="T15" fmla="*/ 120000 h 120000"/>
            </a:gdLst>
            <a:ahLst/>
            <a:cxnLst>
              <a:cxn ang="T8">
                <a:pos x="T0" y="T1"/>
              </a:cxn>
              <a:cxn ang="T9">
                <a:pos x="T2" y="T3"/>
              </a:cxn>
              <a:cxn ang="T10">
                <a:pos x="T4" y="T5"/>
              </a:cxn>
              <a:cxn ang="T11">
                <a:pos x="T6" y="T7"/>
              </a:cxn>
            </a:cxnLst>
            <a:rect l="T12" t="T13" r="T14" b="T15"/>
            <a:pathLst>
              <a:path w="120000" h="120000" extrusionOk="0">
                <a:moveTo>
                  <a:pt x="0" y="0"/>
                </a:moveTo>
                <a:lnTo>
                  <a:pt x="120000" y="0"/>
                </a:lnTo>
                <a:lnTo>
                  <a:pt x="120000" y="120000"/>
                </a:lnTo>
                <a:lnTo>
                  <a:pt x="0" y="120000"/>
                </a:lnTo>
                <a:close/>
              </a:path>
            </a:pathLst>
          </a:custGeom>
          <a:noFill/>
          <a:ln w="9525" cap="flat">
            <a:solidFill>
              <a:srgbClr val="000000"/>
            </a:solidFill>
            <a:miter lim="800000"/>
            <a:headEnd type="none" w="med" len="med"/>
            <a:tailEnd type="none" w="med" len="med"/>
          </a:ln>
        </p:spPr>
      </p:sp>
      <p:sp>
        <p:nvSpPr>
          <p:cNvPr id="65539" name="Shape 350"/>
          <p:cNvSpPr>
            <a:spLocks noGrp="1"/>
          </p:cNvSpPr>
          <p:nvPr>
            <p:ph type="body" idx="1"/>
          </p:nvPr>
        </p:nvSpPr>
        <p:spPr bwMode="auto">
          <a:noFill/>
        </p:spPr>
        <p:txBody>
          <a:bodyPr wrap="square" lIns="91413" tIns="45694" rIns="91413" bIns="45694" numCol="1" anchor="t" anchorCtr="0" compatLnSpc="1">
            <a:prstTxWarp prst="textNoShape">
              <a:avLst/>
            </a:prstTxWarp>
          </a:bodyPr>
          <a:lstStyle/>
          <a:p>
            <a:pPr eaLnBrk="1" hangingPunct="1"/>
            <a:endParaRPr lang="en-US" smtClean="0">
              <a:solidFill>
                <a:srgbClr val="000000"/>
              </a:solidFill>
              <a:ea typeface="Calibri" pitchFamily="34" charset="0"/>
              <a:cs typeface="Calibri" pitchFamily="34" charset="0"/>
              <a:sym typeface="Calibri" pitchFamily="34" charset="0"/>
            </a:endParaRPr>
          </a:p>
        </p:txBody>
      </p:sp>
      <p:sp>
        <p:nvSpPr>
          <p:cNvPr id="65540" name="Shape 351"/>
          <p:cNvSpPr>
            <a:spLocks noGrp="1"/>
          </p:cNvSpPr>
          <p:nvPr>
            <p:ph type="sldNum" sz="quarter" idx="5"/>
          </p:nvPr>
        </p:nvSpPr>
        <p:spPr bwMode="auto">
          <a:noFill/>
          <a:ln>
            <a:miter lim="800000"/>
            <a:headEnd/>
            <a:tailEnd/>
          </a:ln>
        </p:spPr>
        <p:txBody>
          <a:bodyPr wrap="square" lIns="91413" tIns="45694" rIns="91413" bIns="45694" numCol="1" anchorCtr="0" compatLnSpc="1">
            <a:prstTxWarp prst="textNoShape">
              <a:avLst/>
            </a:prstTxWarp>
          </a:bodyPr>
          <a:lstStyle/>
          <a:p>
            <a:pPr fontAlgn="base">
              <a:spcBef>
                <a:spcPct val="0"/>
              </a:spcBef>
              <a:spcAft>
                <a:spcPct val="0"/>
              </a:spcAft>
              <a:buClr>
                <a:srgbClr val="000000"/>
              </a:buClr>
              <a:buSzPct val="25000"/>
            </a:pPr>
            <a:fld id="{5C934429-9E68-4D57-98AE-DB42DEE730C7}" type="slidenum">
              <a:rPr lang="en-US" smtClean="0">
                <a:latin typeface="Arial" charset="0"/>
                <a:cs typeface="Arial" charset="0"/>
                <a:sym typeface="Arial" charset="0"/>
              </a:rPr>
              <a:pPr fontAlgn="base">
                <a:spcBef>
                  <a:spcPct val="0"/>
                </a:spcBef>
                <a:spcAft>
                  <a:spcPct val="0"/>
                </a:spcAft>
                <a:buClr>
                  <a:srgbClr val="000000"/>
                </a:buClr>
                <a:buSzPct val="25000"/>
              </a:pPr>
              <a:t>24</a:t>
            </a:fld>
            <a:endParaRPr lang="en-US" smtClean="0">
              <a:latin typeface="Arial" charset="0"/>
              <a:cs typeface="Arial" charset="0"/>
              <a:sym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D351F74-6223-4865-A47E-7BD9CDA2A719}" type="datetimeFigureOut">
              <a:rPr lang="en-US" smtClean="0"/>
              <a:pPr/>
              <a:t>1/12/2018</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A2151979-D041-489D-9F11-1C0A606332AB}" type="slidenum">
              <a:rPr lang="en-US" smtClean="0"/>
              <a:pPr/>
              <a:t>‹#›</a:t>
            </a:fld>
            <a:endParaRPr lang="en-US"/>
          </a:p>
        </p:txBody>
      </p:sp>
    </p:spTree>
    <p:extLst>
      <p:ext uri="{BB962C8B-B14F-4D97-AF65-F5344CB8AC3E}">
        <p14:creationId xmlns:p14="http://schemas.microsoft.com/office/powerpoint/2010/main" xmlns="" val="505853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351F74-6223-4865-A47E-7BD9CDA2A719}"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151979-D041-489D-9F11-1C0A606332AB}" type="slidenum">
              <a:rPr lang="en-US" smtClean="0"/>
              <a:pPr/>
              <a:t>‹#›</a:t>
            </a:fld>
            <a:endParaRPr lang="en-US"/>
          </a:p>
        </p:txBody>
      </p:sp>
    </p:spTree>
    <p:extLst>
      <p:ext uri="{BB962C8B-B14F-4D97-AF65-F5344CB8AC3E}">
        <p14:creationId xmlns:p14="http://schemas.microsoft.com/office/powerpoint/2010/main" xmlns="" val="1682455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5D351F74-6223-4865-A47E-7BD9CDA2A719}" type="datetimeFigureOut">
              <a:rPr lang="en-US" smtClean="0"/>
              <a:pPr/>
              <a:t>1/12/2018</a:t>
            </a:fld>
            <a:endParaRPr lang="en-US"/>
          </a:p>
        </p:txBody>
      </p:sp>
      <p:sp>
        <p:nvSpPr>
          <p:cNvPr id="5" name="Footer Placeholder 4"/>
          <p:cNvSpPr>
            <a:spLocks noGrp="1"/>
          </p:cNvSpPr>
          <p:nvPr>
            <p:ph type="ftr" sz="quarter" idx="11"/>
          </p:nvPr>
        </p:nvSpPr>
        <p:spPr>
          <a:xfrm>
            <a:off x="581192" y="5951810"/>
            <a:ext cx="5922209"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A2151979-D041-489D-9F11-1C0A606332AB}" type="slidenum">
              <a:rPr lang="en-US" smtClean="0"/>
              <a:pPr/>
              <a:t>‹#›</a:t>
            </a:fld>
            <a:endParaRPr lang="en-US"/>
          </a:p>
        </p:txBody>
      </p:sp>
    </p:spTree>
    <p:extLst>
      <p:ext uri="{BB962C8B-B14F-4D97-AF65-F5344CB8AC3E}">
        <p14:creationId xmlns:p14="http://schemas.microsoft.com/office/powerpoint/2010/main" xmlns="" val="3640968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351F74-6223-4865-A47E-7BD9CDA2A719}"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151979-D041-489D-9F11-1C0A606332AB}" type="slidenum">
              <a:rPr lang="en-US" smtClean="0"/>
              <a:pPr/>
              <a:t>‹#›</a:t>
            </a:fld>
            <a:endParaRPr lang="en-US"/>
          </a:p>
        </p:txBody>
      </p:sp>
    </p:spTree>
    <p:extLst>
      <p:ext uri="{BB962C8B-B14F-4D97-AF65-F5344CB8AC3E}">
        <p14:creationId xmlns:p14="http://schemas.microsoft.com/office/powerpoint/2010/main" xmlns="" val="732583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D351F74-6223-4865-A47E-7BD9CDA2A719}" type="datetimeFigureOut">
              <a:rPr lang="en-US" smtClean="0"/>
              <a:pPr/>
              <a:t>1/12/2018</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A2151979-D041-489D-9F11-1C0A606332AB}" type="slidenum">
              <a:rPr lang="en-US" smtClean="0"/>
              <a:pPr/>
              <a:t>‹#›</a:t>
            </a:fld>
            <a:endParaRPr lang="en-US"/>
          </a:p>
        </p:txBody>
      </p:sp>
    </p:spTree>
    <p:extLst>
      <p:ext uri="{BB962C8B-B14F-4D97-AF65-F5344CB8AC3E}">
        <p14:creationId xmlns:p14="http://schemas.microsoft.com/office/powerpoint/2010/main" xmlns="" val="2655486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D351F74-6223-4865-A47E-7BD9CDA2A719}"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151979-D041-489D-9F11-1C0A606332AB}" type="slidenum">
              <a:rPr lang="en-US" smtClean="0"/>
              <a:pPr/>
              <a:t>‹#›</a:t>
            </a:fld>
            <a:endParaRPr lang="en-US"/>
          </a:p>
        </p:txBody>
      </p:sp>
    </p:spTree>
    <p:extLst>
      <p:ext uri="{BB962C8B-B14F-4D97-AF65-F5344CB8AC3E}">
        <p14:creationId xmlns:p14="http://schemas.microsoft.com/office/powerpoint/2010/main" xmlns="" val="3463493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351F74-6223-4865-A47E-7BD9CDA2A719}" type="datetimeFigureOut">
              <a:rPr lang="en-US" smtClean="0"/>
              <a:pPr/>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151979-D041-489D-9F11-1C0A606332AB}" type="slidenum">
              <a:rPr lang="en-US" smtClean="0"/>
              <a:pPr/>
              <a:t>‹#›</a:t>
            </a:fld>
            <a:endParaRPr lang="en-US"/>
          </a:p>
        </p:txBody>
      </p:sp>
    </p:spTree>
    <p:extLst>
      <p:ext uri="{BB962C8B-B14F-4D97-AF65-F5344CB8AC3E}">
        <p14:creationId xmlns:p14="http://schemas.microsoft.com/office/powerpoint/2010/main" xmlns="" val="2875860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351F74-6223-4865-A47E-7BD9CDA2A719}" type="datetimeFigureOut">
              <a:rPr lang="en-US" smtClean="0"/>
              <a:pPr/>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151979-D041-489D-9F11-1C0A606332AB}" type="slidenum">
              <a:rPr lang="en-US" smtClean="0"/>
              <a:pPr/>
              <a:t>‹#›</a:t>
            </a:fld>
            <a:endParaRPr lang="en-US"/>
          </a:p>
        </p:txBody>
      </p:sp>
    </p:spTree>
    <p:extLst>
      <p:ext uri="{BB962C8B-B14F-4D97-AF65-F5344CB8AC3E}">
        <p14:creationId xmlns:p14="http://schemas.microsoft.com/office/powerpoint/2010/main" xmlns="" val="887058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351F74-6223-4865-A47E-7BD9CDA2A719}" type="datetimeFigureOut">
              <a:rPr lang="en-US" smtClean="0"/>
              <a:pPr/>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151979-D041-489D-9F11-1C0A606332AB}" type="slidenum">
              <a:rPr lang="en-US" smtClean="0"/>
              <a:pPr/>
              <a:t>‹#›</a:t>
            </a:fld>
            <a:endParaRPr lang="en-US"/>
          </a:p>
        </p:txBody>
      </p:sp>
    </p:spTree>
    <p:extLst>
      <p:ext uri="{BB962C8B-B14F-4D97-AF65-F5344CB8AC3E}">
        <p14:creationId xmlns:p14="http://schemas.microsoft.com/office/powerpoint/2010/main" xmlns="" val="3721369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D351F74-6223-4865-A47E-7BD9CDA2A719}" type="datetimeFigureOut">
              <a:rPr lang="en-US" smtClean="0"/>
              <a:pPr/>
              <a:t>1/12/2018</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A2151979-D041-489D-9F11-1C0A606332AB}" type="slidenum">
              <a:rPr lang="en-US" smtClean="0"/>
              <a:pPr/>
              <a:t>‹#›</a:t>
            </a:fld>
            <a:endParaRPr lang="en-US"/>
          </a:p>
        </p:txBody>
      </p:sp>
    </p:spTree>
    <p:extLst>
      <p:ext uri="{BB962C8B-B14F-4D97-AF65-F5344CB8AC3E}">
        <p14:creationId xmlns:p14="http://schemas.microsoft.com/office/powerpoint/2010/main" xmlns="" val="994463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D351F74-6223-4865-A47E-7BD9CDA2A719}"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151979-D041-489D-9F11-1C0A606332AB}" type="slidenum">
              <a:rPr lang="en-US" smtClean="0"/>
              <a:pPr/>
              <a:t>‹#›</a:t>
            </a:fld>
            <a:endParaRPr lang="en-US"/>
          </a:p>
        </p:txBody>
      </p:sp>
    </p:spTree>
    <p:extLst>
      <p:ext uri="{BB962C8B-B14F-4D97-AF65-F5344CB8AC3E}">
        <p14:creationId xmlns:p14="http://schemas.microsoft.com/office/powerpoint/2010/main" xmlns="" val="21302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5D351F74-6223-4865-A47E-7BD9CDA2A719}" type="datetimeFigureOut">
              <a:rPr lang="en-US" smtClean="0"/>
              <a:pPr/>
              <a:t>1/12/2018</a:t>
            </a:fld>
            <a:endParaRPr lang="en-US"/>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A2151979-D041-489D-9F11-1C0A606332AB}" type="slidenum">
              <a:rPr lang="en-US" smtClean="0"/>
              <a:pPr/>
              <a:t>‹#›</a:t>
            </a:fld>
            <a:endParaRPr lang="en-US"/>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xmlns="" val="353983875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3852" y="1054980"/>
            <a:ext cx="6257200" cy="1475013"/>
          </a:xfrm>
        </p:spPr>
        <p:txBody>
          <a:bodyPr>
            <a:noAutofit/>
          </a:bodyPr>
          <a:lstStyle/>
          <a:p>
            <a:r>
              <a:rPr lang="en-US" sz="4400" dirty="0"/>
              <a:t>How to Judge Judicial Candidates</a:t>
            </a:r>
          </a:p>
        </p:txBody>
      </p:sp>
      <p:sp>
        <p:nvSpPr>
          <p:cNvPr id="3" name="Subtitle 2"/>
          <p:cNvSpPr>
            <a:spLocks noGrp="1"/>
          </p:cNvSpPr>
          <p:nvPr>
            <p:ph type="subTitle" idx="1"/>
          </p:nvPr>
        </p:nvSpPr>
        <p:spPr>
          <a:xfrm>
            <a:off x="681278" y="3152633"/>
            <a:ext cx="6743105" cy="2915444"/>
          </a:xfrm>
        </p:spPr>
        <p:txBody>
          <a:bodyPr>
            <a:normAutofit/>
          </a:bodyPr>
          <a:lstStyle/>
          <a:p>
            <a:pPr marL="63500"/>
            <a:endParaRPr lang="en-US" altLang="en-US" sz="2000" dirty="0">
              <a:solidFill>
                <a:schemeClr val="bg1"/>
              </a:solidFill>
            </a:endParaRPr>
          </a:p>
          <a:p>
            <a:pPr marL="63500"/>
            <a:r>
              <a:rPr lang="en-US" altLang="en-US" sz="2400" dirty="0">
                <a:solidFill>
                  <a:schemeClr val="bg1"/>
                </a:solidFill>
              </a:rPr>
              <a:t>“Judges rule on the basis of law, not public opinion, and they should be totally indifferent to pressures of the times.” </a:t>
            </a:r>
          </a:p>
          <a:p>
            <a:pPr marL="63500"/>
            <a:r>
              <a:rPr lang="en-US" altLang="en-US" b="1" dirty="0">
                <a:solidFill>
                  <a:schemeClr val="bg1"/>
                </a:solidFill>
              </a:rPr>
              <a:t>Warren E. Burger</a:t>
            </a:r>
          </a:p>
          <a:p>
            <a:pPr marL="63500"/>
            <a:r>
              <a:rPr lang="en-US" altLang="en-US" b="1" dirty="0">
                <a:solidFill>
                  <a:schemeClr val="bg1"/>
                </a:solidFill>
              </a:rPr>
              <a:t> </a:t>
            </a:r>
            <a:r>
              <a:rPr lang="en-US" altLang="en-US" dirty="0">
                <a:solidFill>
                  <a:schemeClr val="bg1"/>
                </a:solidFill>
              </a:rPr>
              <a:t>Chief Justice, US Supreme Court 1969-1986</a:t>
            </a:r>
          </a:p>
          <a:p>
            <a:endParaRPr lang="en-US" dirty="0"/>
          </a:p>
        </p:txBody>
      </p:sp>
      <p:pic>
        <p:nvPicPr>
          <p:cNvPr id="6" name="Picture 5"/>
          <p:cNvPicPr>
            <a:picLocks noChangeAspect="1"/>
          </p:cNvPicPr>
          <p:nvPr/>
        </p:nvPicPr>
        <p:blipFill>
          <a:blip r:embed="rId2" cstate="print"/>
          <a:stretch>
            <a:fillRect/>
          </a:stretch>
        </p:blipFill>
        <p:spPr>
          <a:xfrm>
            <a:off x="7095132" y="5183457"/>
            <a:ext cx="1446196" cy="1023907"/>
          </a:xfrm>
          <a:prstGeom prst="rect">
            <a:avLst/>
          </a:prstGeom>
        </p:spPr>
      </p:pic>
      <p:pic>
        <p:nvPicPr>
          <p:cNvPr id="5" name="Picture 5" descr="2017_ACE_Logo_Color_Small.jpg"/>
          <p:cNvPicPr>
            <a:picLocks noChangeAspect="1" noChangeArrowheads="1"/>
          </p:cNvPicPr>
          <p:nvPr/>
        </p:nvPicPr>
        <p:blipFill>
          <a:blip r:embed="rId3" cstate="print"/>
          <a:srcRect/>
          <a:stretch>
            <a:fillRect/>
          </a:stretch>
        </p:blipFill>
        <p:spPr bwMode="auto">
          <a:xfrm>
            <a:off x="6691746" y="631327"/>
            <a:ext cx="1939636" cy="2351073"/>
          </a:xfrm>
          <a:prstGeom prst="rect">
            <a:avLst/>
          </a:prstGeom>
          <a:noFill/>
          <a:ln w="9525">
            <a:noFill/>
            <a:miter lim="800000"/>
            <a:headEnd/>
            <a:tailEnd/>
          </a:ln>
        </p:spPr>
      </p:pic>
    </p:spTree>
    <p:extLst>
      <p:ext uri="{BB962C8B-B14F-4D97-AF65-F5344CB8AC3E}">
        <p14:creationId xmlns:p14="http://schemas.microsoft.com/office/powerpoint/2010/main" xmlns="" val="259926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Louisiana Judicial system</a:t>
            </a:r>
          </a:p>
        </p:txBody>
      </p:sp>
      <p:pic>
        <p:nvPicPr>
          <p:cNvPr id="6" name="Content Placeholder 5"/>
          <p:cNvPicPr>
            <a:picLocks noGrp="1" noChangeAspect="1"/>
          </p:cNvPicPr>
          <p:nvPr>
            <p:ph idx="1"/>
          </p:nvPr>
        </p:nvPicPr>
        <p:blipFill rotWithShape="1">
          <a:blip r:embed="rId2" cstate="print">
            <a:extLst>
              <a:ext uri="{28A0092B-C50C-407E-A947-70E740481C1C}">
                <a14:useLocalDpi xmlns:a14="http://schemas.microsoft.com/office/drawing/2010/main" xmlns="" val="0"/>
              </a:ext>
            </a:extLst>
          </a:blip>
          <a:srcRect l="1185" t="10648" r="387" b="1642"/>
          <a:stretch/>
        </p:blipFill>
        <p:spPr>
          <a:xfrm>
            <a:off x="1622931" y="1908313"/>
            <a:ext cx="5906273" cy="4780722"/>
          </a:xfrm>
        </p:spPr>
      </p:pic>
    </p:spTree>
    <p:extLst>
      <p:ext uri="{BB962C8B-B14F-4D97-AF65-F5344CB8AC3E}">
        <p14:creationId xmlns:p14="http://schemas.microsoft.com/office/powerpoint/2010/main" xmlns="" val="3528347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Qualifications for judges</a:t>
            </a:r>
          </a:p>
        </p:txBody>
      </p:sp>
      <p:sp>
        <p:nvSpPr>
          <p:cNvPr id="3" name="Content Placeholder 2"/>
          <p:cNvSpPr>
            <a:spLocks noGrp="1"/>
          </p:cNvSpPr>
          <p:nvPr>
            <p:ph idx="1"/>
          </p:nvPr>
        </p:nvSpPr>
        <p:spPr>
          <a:xfrm>
            <a:off x="581192" y="2238233"/>
            <a:ext cx="7989752" cy="3074655"/>
          </a:xfrm>
        </p:spPr>
        <p:txBody>
          <a:bodyPr>
            <a:normAutofit/>
          </a:bodyPr>
          <a:lstStyle/>
          <a:p>
            <a:r>
              <a:rPr lang="en-US" sz="2400" dirty="0"/>
              <a:t>Judges of city courts elected after the effective date of this Section shall be licensed to practice law in the State of Louisiana for at least five years previous to their election, and qualified resident electors of the territorial jurisdiction of the court for at least two years prior to their election. </a:t>
            </a:r>
          </a:p>
          <a:p>
            <a:pPr marL="0" indent="0">
              <a:buNone/>
            </a:pPr>
            <a:r>
              <a:rPr lang="en-US" sz="2400" dirty="0"/>
              <a:t>		-  LA Rev Stat § 13:1873 </a:t>
            </a:r>
          </a:p>
          <a:p>
            <a:r>
              <a:rPr lang="en-US" sz="2400" dirty="0"/>
              <a:t>Age limit of 70</a:t>
            </a:r>
          </a:p>
        </p:txBody>
      </p:sp>
    </p:spTree>
    <p:extLst>
      <p:ext uri="{BB962C8B-B14F-4D97-AF65-F5344CB8AC3E}">
        <p14:creationId xmlns:p14="http://schemas.microsoft.com/office/powerpoint/2010/main" xmlns="" val="2647411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How are judges different from other elected officials?</a:t>
            </a:r>
          </a:p>
        </p:txBody>
      </p:sp>
      <p:sp>
        <p:nvSpPr>
          <p:cNvPr id="4" name="Content Placeholder 3"/>
          <p:cNvSpPr>
            <a:spLocks noGrp="1"/>
          </p:cNvSpPr>
          <p:nvPr>
            <p:ph idx="1"/>
          </p:nvPr>
        </p:nvSpPr>
        <p:spPr>
          <a:xfrm>
            <a:off x="581192" y="2596492"/>
            <a:ext cx="7989752" cy="3630795"/>
          </a:xfrm>
        </p:spPr>
        <p:txBody>
          <a:bodyPr/>
          <a:lstStyle/>
          <a:p>
            <a:r>
              <a:rPr lang="en-US" sz="2400" dirty="0"/>
              <a:t>Legislators make decisions based on the needs/desires of their constituents or voters, their own beliefs, or their political party’s agenda.</a:t>
            </a:r>
          </a:p>
          <a:p>
            <a:pPr lvl="0"/>
            <a:r>
              <a:rPr lang="en-US" sz="2400" dirty="0"/>
              <a:t>Judges evaluate cases presented to them based on evidence, case law, and statutory law, relying on their personal knowledge, experience, and expertise.     </a:t>
            </a:r>
          </a:p>
          <a:p>
            <a:pPr lvl="0"/>
            <a:r>
              <a:rPr lang="en-US" sz="2400" dirty="0"/>
              <a:t>Judges should be fair and impartial in evaluating the law.</a:t>
            </a:r>
          </a:p>
          <a:p>
            <a:pPr lvl="0"/>
            <a:endParaRPr lang="en-US" sz="2400" dirty="0"/>
          </a:p>
          <a:p>
            <a:endParaRPr lang="en-US" alt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xmlns="" val="3846522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How are judges selected in Louisiana?</a:t>
            </a:r>
          </a:p>
        </p:txBody>
      </p:sp>
      <p:sp>
        <p:nvSpPr>
          <p:cNvPr id="3" name="Content Placeholder 2"/>
          <p:cNvSpPr>
            <a:spLocks noGrp="1"/>
          </p:cNvSpPr>
          <p:nvPr>
            <p:ph idx="1"/>
          </p:nvPr>
        </p:nvSpPr>
        <p:spPr/>
        <p:txBody>
          <a:bodyPr/>
          <a:lstStyle/>
          <a:p>
            <a:r>
              <a:rPr lang="en-US" sz="2400" dirty="0"/>
              <a:t>Selection of state court judges in Louisiana occurs through </a:t>
            </a:r>
            <a:r>
              <a:rPr lang="en-US" sz="2400" b="1" dirty="0"/>
              <a:t>partisan</a:t>
            </a:r>
            <a:r>
              <a:rPr lang="en-US" sz="2400" dirty="0"/>
              <a:t> elections.</a:t>
            </a:r>
          </a:p>
          <a:p>
            <a:r>
              <a:rPr lang="en-US" sz="2400" dirty="0"/>
              <a:t>The Louisiana Supreme Court and Louisiana Court of Appeals have 10-year terms, and District Courts have 6-year terms. </a:t>
            </a:r>
          </a:p>
          <a:p>
            <a:r>
              <a:rPr lang="en-US" sz="2400" dirty="0"/>
              <a:t>Article V of the Louisiana Constitution</a:t>
            </a:r>
          </a:p>
          <a:p>
            <a:endParaRPr lang="en-US" dirty="0"/>
          </a:p>
        </p:txBody>
      </p:sp>
    </p:spTree>
    <p:extLst>
      <p:ext uri="{BB962C8B-B14F-4D97-AF65-F5344CB8AC3E}">
        <p14:creationId xmlns:p14="http://schemas.microsoft.com/office/powerpoint/2010/main" xmlns="" val="11661175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Judicial Decision-Making</a:t>
            </a:r>
            <a:endParaRPr lang="en-US" sz="4400" dirty="0"/>
          </a:p>
        </p:txBody>
      </p:sp>
      <p:sp>
        <p:nvSpPr>
          <p:cNvPr id="3" name="Content Placeholder 2"/>
          <p:cNvSpPr>
            <a:spLocks noGrp="1"/>
          </p:cNvSpPr>
          <p:nvPr>
            <p:ph idx="1"/>
          </p:nvPr>
        </p:nvSpPr>
        <p:spPr>
          <a:xfrm>
            <a:off x="581192" y="1229138"/>
            <a:ext cx="7989752" cy="3630795"/>
          </a:xfrm>
        </p:spPr>
        <p:txBody>
          <a:bodyPr>
            <a:normAutofit/>
          </a:bodyPr>
          <a:lstStyle/>
          <a:p>
            <a:r>
              <a:rPr lang="en-US" altLang="en-US" sz="2400" dirty="0"/>
              <a:t>	“A Judge is bound to decide each case fairly, in accord with the relevant facts and applicable law, even when the decision is not the one the home crowd wants.”</a:t>
            </a:r>
          </a:p>
          <a:p>
            <a:pPr marL="0" indent="0">
              <a:buNone/>
            </a:pPr>
            <a:r>
              <a:rPr lang="en-US" sz="2400" dirty="0"/>
              <a:t>		- </a:t>
            </a:r>
            <a:r>
              <a:rPr lang="en-US" altLang="en-US" sz="2400" dirty="0"/>
              <a:t>William H. Rehnquist, Chief Justice-1986-2005</a:t>
            </a:r>
            <a:endParaRPr lang="en-US" sz="2400" dirty="0"/>
          </a:p>
        </p:txBody>
      </p:sp>
      <p:pic>
        <p:nvPicPr>
          <p:cNvPr id="4" name="Picture 5" descr="C:\Documents and Settings\Vikki Henderson\Local Settings\Temporary Internet Files\Content.IE5\NYM81IX5\MP900400622[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321913" y="4319897"/>
            <a:ext cx="4508310" cy="180259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195070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ltLang="en-US" sz="3600" dirty="0"/>
              <a:t>How are judges held accountable?</a:t>
            </a:r>
            <a:endParaRPr lang="en-US" sz="3600" dirty="0"/>
          </a:p>
        </p:txBody>
      </p:sp>
      <p:sp>
        <p:nvSpPr>
          <p:cNvPr id="3" name="Content Placeholder 2"/>
          <p:cNvSpPr>
            <a:spLocks noGrp="1"/>
          </p:cNvSpPr>
          <p:nvPr>
            <p:ph idx="1"/>
          </p:nvPr>
        </p:nvSpPr>
        <p:spPr/>
        <p:txBody>
          <a:bodyPr/>
          <a:lstStyle/>
          <a:p>
            <a:r>
              <a:rPr lang="en-US" altLang="en-US" sz="2400" b="1" dirty="0"/>
              <a:t>Oath of Office </a:t>
            </a:r>
            <a:r>
              <a:rPr lang="en-US" altLang="en-US" sz="2400" dirty="0"/>
              <a:t>– sworn to support, protect and defend the US Constitution and Louisiana Constitution</a:t>
            </a:r>
          </a:p>
          <a:p>
            <a:r>
              <a:rPr lang="en-US" altLang="en-US" sz="2400" b="1" dirty="0"/>
              <a:t>The Appellate Process </a:t>
            </a:r>
            <a:r>
              <a:rPr lang="en-US" altLang="en-US" sz="2400" dirty="0"/>
              <a:t>– Judicial decisions can be appealed to a higher court for review. (Appellate review)</a:t>
            </a:r>
          </a:p>
          <a:p>
            <a:r>
              <a:rPr lang="en-US" altLang="en-US" sz="2400" dirty="0"/>
              <a:t>Judges </a:t>
            </a:r>
            <a:r>
              <a:rPr lang="en-US" altLang="en-US" sz="2400" b="1" dirty="0"/>
              <a:t>must follow </a:t>
            </a:r>
            <a:r>
              <a:rPr lang="en-US" altLang="en-US" sz="2400" dirty="0"/>
              <a:t>the Constitution (US and Louisiana), Statutes / Sentencing Guidelines, Case Law (Precedent), Rules: Court and Procedural.</a:t>
            </a:r>
          </a:p>
          <a:p>
            <a:r>
              <a:rPr lang="en-US" altLang="en-US" sz="2400" b="1" dirty="0"/>
              <a:t>Impeachment </a:t>
            </a:r>
            <a:endParaRPr lang="en-US" altLang="en-US" sz="2400" dirty="0"/>
          </a:p>
          <a:p>
            <a:endParaRPr lang="en-US" dirty="0"/>
          </a:p>
        </p:txBody>
      </p:sp>
    </p:spTree>
    <p:extLst>
      <p:ext uri="{BB962C8B-B14F-4D97-AF65-F5344CB8AC3E}">
        <p14:creationId xmlns:p14="http://schemas.microsoft.com/office/powerpoint/2010/main" xmlns="" val="3988144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ltLang="en-US" sz="3600" dirty="0"/>
              <a:t>Unpopular Decisions vs. Misconduct</a:t>
            </a:r>
            <a:endParaRPr lang="en-US" sz="3600" dirty="0"/>
          </a:p>
        </p:txBody>
      </p:sp>
      <p:sp>
        <p:nvSpPr>
          <p:cNvPr id="3" name="Content Placeholder 2"/>
          <p:cNvSpPr>
            <a:spLocks noGrp="1"/>
          </p:cNvSpPr>
          <p:nvPr>
            <p:ph idx="1"/>
          </p:nvPr>
        </p:nvSpPr>
        <p:spPr/>
        <p:txBody>
          <a:bodyPr/>
          <a:lstStyle/>
          <a:p>
            <a:r>
              <a:rPr lang="en-US" altLang="en-US" sz="2800" dirty="0"/>
              <a:t>What is the difference between an unpopular decision and judicial misconduct? How should these be evaluated differently in the selection of judges?</a:t>
            </a:r>
          </a:p>
          <a:p>
            <a:r>
              <a:rPr lang="en-US" altLang="en-US" sz="2800" dirty="0"/>
              <a:t>Rule of law or majority rule? </a:t>
            </a:r>
          </a:p>
          <a:p>
            <a:endParaRPr lang="en-US" dirty="0"/>
          </a:p>
        </p:txBody>
      </p:sp>
    </p:spTree>
    <p:extLst>
      <p:ext uri="{BB962C8B-B14F-4D97-AF65-F5344CB8AC3E}">
        <p14:creationId xmlns:p14="http://schemas.microsoft.com/office/powerpoint/2010/main" xmlns="" val="981969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400" dirty="0"/>
              <a:t>Judicial Selection</a:t>
            </a:r>
            <a:r>
              <a:rPr lang="en-US" altLang="en-US" dirty="0"/>
              <a:t>	</a:t>
            </a:r>
            <a:endParaRPr lang="en-US" dirty="0"/>
          </a:p>
        </p:txBody>
      </p:sp>
      <p:sp>
        <p:nvSpPr>
          <p:cNvPr id="3" name="Content Placeholder 2"/>
          <p:cNvSpPr>
            <a:spLocks noGrp="1"/>
          </p:cNvSpPr>
          <p:nvPr>
            <p:ph idx="1"/>
          </p:nvPr>
        </p:nvSpPr>
        <p:spPr/>
        <p:txBody>
          <a:bodyPr/>
          <a:lstStyle/>
          <a:p>
            <a:pPr>
              <a:defRPr/>
            </a:pPr>
            <a:r>
              <a:rPr lang="en-US" sz="2800" dirty="0"/>
              <a:t>What factors would you consider important in the selection of trial court judges? </a:t>
            </a:r>
          </a:p>
          <a:p>
            <a:pPr>
              <a:defRPr/>
            </a:pPr>
            <a:endParaRPr lang="en-US" sz="2800" dirty="0"/>
          </a:p>
          <a:p>
            <a:pPr marL="109537" indent="0">
              <a:buFont typeface="Georgia" panose="02040502050405020303" pitchFamily="18" charset="0"/>
              <a:buNone/>
              <a:defRPr/>
            </a:pPr>
            <a:endParaRPr lang="en-US" sz="2800" dirty="0"/>
          </a:p>
          <a:p>
            <a:pPr>
              <a:defRPr/>
            </a:pPr>
            <a:r>
              <a:rPr lang="en-US" sz="2800" dirty="0"/>
              <a:t>What is the best way to ensure a fair and impartial judiciary?</a:t>
            </a:r>
          </a:p>
          <a:p>
            <a:endParaRPr lang="en-US" dirty="0"/>
          </a:p>
        </p:txBody>
      </p:sp>
    </p:spTree>
    <p:extLst>
      <p:ext uri="{BB962C8B-B14F-4D97-AF65-F5344CB8AC3E}">
        <p14:creationId xmlns:p14="http://schemas.microsoft.com/office/powerpoint/2010/main" xmlns="" val="2418423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3600" dirty="0"/>
              <a:t>Important or Not Important?</a:t>
            </a:r>
            <a:endParaRPr lang="en-US" sz="3600" dirty="0"/>
          </a:p>
        </p:txBody>
      </p:sp>
      <p:sp>
        <p:nvSpPr>
          <p:cNvPr id="3" name="Content Placeholder 2"/>
          <p:cNvSpPr>
            <a:spLocks noGrp="1"/>
          </p:cNvSpPr>
          <p:nvPr>
            <p:ph idx="1"/>
          </p:nvPr>
        </p:nvSpPr>
        <p:spPr/>
        <p:txBody>
          <a:bodyPr>
            <a:normAutofit fontScale="92500" lnSpcReduction="10000"/>
          </a:bodyPr>
          <a:lstStyle/>
          <a:p>
            <a:r>
              <a:rPr lang="en-US" altLang="en-US" sz="2400" dirty="0"/>
              <a:t>Legal education </a:t>
            </a:r>
          </a:p>
          <a:p>
            <a:r>
              <a:rPr lang="en-US" altLang="en-US" sz="2400" dirty="0"/>
              <a:t>Areas of legal practice</a:t>
            </a:r>
          </a:p>
          <a:p>
            <a:r>
              <a:rPr lang="en-US" altLang="en-US" sz="2400" dirty="0"/>
              <a:t>Age of judicial candidate</a:t>
            </a:r>
          </a:p>
          <a:p>
            <a:r>
              <a:rPr lang="en-US" altLang="en-US" sz="2400" dirty="0"/>
              <a:t>Years of practicing law</a:t>
            </a:r>
          </a:p>
          <a:p>
            <a:r>
              <a:rPr lang="en-US" altLang="en-US" sz="2400" dirty="0"/>
              <a:t>Temperament</a:t>
            </a:r>
          </a:p>
          <a:p>
            <a:r>
              <a:rPr lang="en-US" altLang="en-US" sz="2400" dirty="0"/>
              <a:t>Trial experience</a:t>
            </a:r>
          </a:p>
          <a:p>
            <a:r>
              <a:rPr lang="en-US" altLang="en-US" sz="2400" dirty="0"/>
              <a:t>Volunteer service in community</a:t>
            </a:r>
          </a:p>
          <a:p>
            <a:r>
              <a:rPr lang="en-US" altLang="en-US" sz="2400" dirty="0"/>
              <a:t>Income/socioeconomic status</a:t>
            </a:r>
          </a:p>
          <a:p>
            <a:endParaRPr lang="en-US" dirty="0"/>
          </a:p>
        </p:txBody>
      </p:sp>
    </p:spTree>
    <p:extLst>
      <p:ext uri="{BB962C8B-B14F-4D97-AF65-F5344CB8AC3E}">
        <p14:creationId xmlns:p14="http://schemas.microsoft.com/office/powerpoint/2010/main" xmlns="" val="41856580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ltLang="en-US" sz="3600" dirty="0"/>
              <a:t>Important or Not Important?</a:t>
            </a:r>
            <a:endParaRPr lang="en-US" sz="3600" dirty="0"/>
          </a:p>
        </p:txBody>
      </p:sp>
      <p:sp>
        <p:nvSpPr>
          <p:cNvPr id="3" name="Content Placeholder 2"/>
          <p:cNvSpPr>
            <a:spLocks noGrp="1"/>
          </p:cNvSpPr>
          <p:nvPr>
            <p:ph idx="1"/>
          </p:nvPr>
        </p:nvSpPr>
        <p:spPr/>
        <p:txBody>
          <a:bodyPr/>
          <a:lstStyle/>
          <a:p>
            <a:r>
              <a:rPr lang="en-US" altLang="en-US" sz="2400" dirty="0"/>
              <a:t>Integrity and honesty</a:t>
            </a:r>
          </a:p>
          <a:p>
            <a:r>
              <a:rPr lang="en-US" altLang="en-US" sz="2400" dirty="0"/>
              <a:t>Name recognition</a:t>
            </a:r>
          </a:p>
          <a:p>
            <a:r>
              <a:rPr lang="en-US" altLang="en-US" sz="2400" dirty="0"/>
              <a:t>Overall judicial record (if previously a judge)</a:t>
            </a:r>
          </a:p>
          <a:p>
            <a:r>
              <a:rPr lang="en-US" altLang="en-US" sz="2400" dirty="0"/>
              <a:t>Endorsements</a:t>
            </a:r>
          </a:p>
          <a:p>
            <a:r>
              <a:rPr lang="en-US" altLang="en-US" sz="2400" dirty="0"/>
              <a:t>Disciplinary record or sanctions </a:t>
            </a:r>
          </a:p>
          <a:p>
            <a:r>
              <a:rPr lang="en-US" altLang="en-US" sz="2400" dirty="0"/>
              <a:t>Advertisements or campaign materials</a:t>
            </a:r>
          </a:p>
          <a:p>
            <a:r>
              <a:rPr lang="en-US" altLang="en-US" sz="2400" dirty="0"/>
              <a:t>Other</a:t>
            </a:r>
          </a:p>
          <a:p>
            <a:endParaRPr lang="en-US" dirty="0"/>
          </a:p>
        </p:txBody>
      </p:sp>
    </p:spTree>
    <p:extLst>
      <p:ext uri="{BB962C8B-B14F-4D97-AF65-F5344CB8AC3E}">
        <p14:creationId xmlns:p14="http://schemas.microsoft.com/office/powerpoint/2010/main" xmlns="" val="66600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ltLang="en-US" sz="3600" b="1" dirty="0"/>
              <a:t>What Distinguishes Our Government?</a:t>
            </a:r>
            <a:endParaRPr lang="en-US" sz="3600" dirty="0"/>
          </a:p>
        </p:txBody>
      </p:sp>
      <p:sp>
        <p:nvSpPr>
          <p:cNvPr id="3" name="Content Placeholder 2"/>
          <p:cNvSpPr>
            <a:spLocks noGrp="1"/>
          </p:cNvSpPr>
          <p:nvPr>
            <p:ph idx="1"/>
          </p:nvPr>
        </p:nvSpPr>
        <p:spPr>
          <a:xfrm>
            <a:off x="581192" y="2460015"/>
            <a:ext cx="7989752" cy="3630795"/>
          </a:xfrm>
        </p:spPr>
        <p:txBody>
          <a:bodyPr>
            <a:normAutofit lnSpcReduction="10000"/>
          </a:bodyPr>
          <a:lstStyle/>
          <a:p>
            <a:pPr>
              <a:buFont typeface="Wingdings" panose="05000000000000000000" pitchFamily="2" charset="2"/>
              <a:buChar char="§"/>
            </a:pPr>
            <a:r>
              <a:rPr lang="en-US" altLang="en-US" sz="2800" dirty="0"/>
              <a:t>A chief executive who is not responsible to the legislature (as the chief executives are under a parliamentary system).</a:t>
            </a:r>
          </a:p>
          <a:p>
            <a:pPr>
              <a:buFont typeface="Wingdings" panose="05000000000000000000" pitchFamily="2" charset="2"/>
              <a:buChar char="§"/>
            </a:pPr>
            <a:endParaRPr lang="en-US" altLang="en-US" sz="2800" dirty="0"/>
          </a:p>
          <a:p>
            <a:pPr>
              <a:buFont typeface="Wingdings" panose="05000000000000000000" pitchFamily="2" charset="2"/>
              <a:buChar char="§"/>
            </a:pPr>
            <a:r>
              <a:rPr lang="en-US" altLang="en-US" sz="2800" dirty="0"/>
              <a:t>A separate, impartial, nonpolitical judiciary with the authority to declare laws unconstitutional and to enforce the protections granted by the Constitution.</a:t>
            </a:r>
          </a:p>
          <a:p>
            <a:pPr>
              <a:buFont typeface="Wingdings" panose="05000000000000000000" pitchFamily="2" charset="2"/>
              <a:buChar char="§"/>
            </a:pPr>
            <a:endParaRPr lang="en-US" altLang="en-US" sz="2800" dirty="0"/>
          </a:p>
          <a:p>
            <a:endParaRPr lang="en-US" dirty="0"/>
          </a:p>
        </p:txBody>
      </p:sp>
    </p:spTree>
    <p:extLst>
      <p:ext uri="{BB962C8B-B14F-4D97-AF65-F5344CB8AC3E}">
        <p14:creationId xmlns:p14="http://schemas.microsoft.com/office/powerpoint/2010/main" xmlns="" val="22553353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ltLang="en-US" sz="3600" dirty="0"/>
              <a:t>How to evaluate judicial candidates? </a:t>
            </a:r>
            <a:endParaRPr lang="en-US" sz="3600" dirty="0"/>
          </a:p>
        </p:txBody>
      </p:sp>
      <p:sp>
        <p:nvSpPr>
          <p:cNvPr id="3" name="Content Placeholder 2"/>
          <p:cNvSpPr>
            <a:spLocks noGrp="1"/>
          </p:cNvSpPr>
          <p:nvPr>
            <p:ph idx="1"/>
          </p:nvPr>
        </p:nvSpPr>
        <p:spPr>
          <a:xfrm>
            <a:off x="581192" y="2228003"/>
            <a:ext cx="7989752" cy="4049967"/>
          </a:xfrm>
        </p:spPr>
        <p:txBody>
          <a:bodyPr>
            <a:normAutofit fontScale="92500" lnSpcReduction="10000"/>
          </a:bodyPr>
          <a:lstStyle/>
          <a:p>
            <a:pPr lvl="0"/>
            <a:r>
              <a:rPr lang="en-US" sz="2600" dirty="0"/>
              <a:t>Review bios of judicial candidates, and evaluate their experience in the field of law they would be working in as a judge. </a:t>
            </a:r>
          </a:p>
          <a:p>
            <a:pPr lvl="0"/>
            <a:r>
              <a:rPr lang="en-US" sz="2600" dirty="0"/>
              <a:t>Consult multiple sources.</a:t>
            </a:r>
          </a:p>
          <a:p>
            <a:pPr lvl="0"/>
            <a:r>
              <a:rPr lang="en-US" sz="2600" dirty="0"/>
              <a:t>Talk to other members of your community who may know the judge or have served on a jury in his court. </a:t>
            </a:r>
          </a:p>
          <a:p>
            <a:pPr lvl="0"/>
            <a:r>
              <a:rPr lang="en-US" sz="2600" dirty="0"/>
              <a:t>Evaluate the candidate’s community service work.</a:t>
            </a:r>
          </a:p>
          <a:p>
            <a:pPr lvl="0"/>
            <a:r>
              <a:rPr lang="en-US" sz="2600" dirty="0"/>
              <a:t>Examine the candidate’s disciplinary record as an attorney or judge.</a:t>
            </a:r>
          </a:p>
          <a:p>
            <a:endParaRPr lang="en-US" dirty="0"/>
          </a:p>
        </p:txBody>
      </p:sp>
    </p:spTree>
    <p:extLst>
      <p:ext uri="{BB962C8B-B14F-4D97-AF65-F5344CB8AC3E}">
        <p14:creationId xmlns:p14="http://schemas.microsoft.com/office/powerpoint/2010/main" xmlns="" val="2940690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ltLang="en-US" sz="3600" dirty="0"/>
              <a:t>How to evaluate judicial candidates? </a:t>
            </a:r>
            <a:endParaRPr lang="en-US" sz="3600" dirty="0"/>
          </a:p>
        </p:txBody>
      </p:sp>
      <p:sp>
        <p:nvSpPr>
          <p:cNvPr id="3" name="Content Placeholder 2"/>
          <p:cNvSpPr>
            <a:spLocks noGrp="1"/>
          </p:cNvSpPr>
          <p:nvPr>
            <p:ph idx="1"/>
          </p:nvPr>
        </p:nvSpPr>
        <p:spPr>
          <a:xfrm>
            <a:off x="581192" y="2228003"/>
            <a:ext cx="7989752" cy="4418457"/>
          </a:xfrm>
        </p:spPr>
        <p:txBody>
          <a:bodyPr>
            <a:normAutofit lnSpcReduction="10000"/>
          </a:bodyPr>
          <a:lstStyle/>
          <a:p>
            <a:pPr lvl="0"/>
            <a:r>
              <a:rPr lang="en-US" sz="2800" dirty="0"/>
              <a:t>Review the candidate’s endorsements.</a:t>
            </a:r>
          </a:p>
          <a:p>
            <a:pPr lvl="1"/>
            <a:r>
              <a:rPr lang="en-US" sz="2400" dirty="0"/>
              <a:t>Endorsements from neutral associations, such as newspapers and local or state bar associations </a:t>
            </a:r>
          </a:p>
          <a:p>
            <a:pPr lvl="2"/>
            <a:r>
              <a:rPr lang="en-US" sz="2000" dirty="0"/>
              <a:t>Bar associations often send detailed Q&amp;As to candidates, interview candidates, and poll bar members. These can be found on each bar association’s website. </a:t>
            </a:r>
          </a:p>
          <a:p>
            <a:pPr lvl="2"/>
            <a:r>
              <a:rPr lang="en-US" sz="2000" dirty="0"/>
              <a:t>Newspapers tend to focus more on qualifications, while bar associations tend to focus more on ideology and judicial philosophy.</a:t>
            </a:r>
          </a:p>
          <a:p>
            <a:pPr lvl="1"/>
            <a:r>
              <a:rPr lang="en-US" sz="2400" dirty="0"/>
              <a:t>Issue oriented sources, such as political associations and labor groups</a:t>
            </a:r>
          </a:p>
          <a:p>
            <a:endParaRPr lang="en-US" dirty="0"/>
          </a:p>
        </p:txBody>
      </p:sp>
    </p:spTree>
    <p:extLst>
      <p:ext uri="{BB962C8B-B14F-4D97-AF65-F5344CB8AC3E}">
        <p14:creationId xmlns:p14="http://schemas.microsoft.com/office/powerpoint/2010/main" xmlns="" val="27673745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ltLang="en-US" sz="3600" dirty="0"/>
              <a:t>How to evaluate judicial candidates? </a:t>
            </a:r>
            <a:endParaRPr lang="en-US" sz="3600" dirty="0"/>
          </a:p>
        </p:txBody>
      </p:sp>
      <p:sp>
        <p:nvSpPr>
          <p:cNvPr id="3" name="Content Placeholder 2"/>
          <p:cNvSpPr>
            <a:spLocks noGrp="1"/>
          </p:cNvSpPr>
          <p:nvPr>
            <p:ph idx="1"/>
          </p:nvPr>
        </p:nvSpPr>
        <p:spPr/>
        <p:txBody>
          <a:bodyPr/>
          <a:lstStyle/>
          <a:p>
            <a:pPr lvl="0"/>
            <a:r>
              <a:rPr lang="en-US" sz="2400" dirty="0"/>
              <a:t>Examine the candidate’s campaign funding sources.</a:t>
            </a:r>
          </a:p>
          <a:p>
            <a:pPr lvl="1"/>
            <a:r>
              <a:rPr lang="en-US" sz="2000" dirty="0"/>
              <a:t>You can research a candidate’s campaign funding using online sources such as the Nola.com campaign finance contribution database. This allows you to search for candidates and see who has donated to their campaign and how much they donated. </a:t>
            </a:r>
          </a:p>
          <a:p>
            <a:endParaRPr lang="en-US" dirty="0"/>
          </a:p>
        </p:txBody>
      </p:sp>
    </p:spTree>
    <p:extLst>
      <p:ext uri="{BB962C8B-B14F-4D97-AF65-F5344CB8AC3E}">
        <p14:creationId xmlns:p14="http://schemas.microsoft.com/office/powerpoint/2010/main" xmlns="" val="2562245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ltLang="en-US" sz="3600" dirty="0"/>
              <a:t>How can we ensure a fair and impartial judiciary</a:t>
            </a:r>
            <a:endParaRPr lang="en-US" sz="3600" dirty="0"/>
          </a:p>
        </p:txBody>
      </p:sp>
      <p:sp>
        <p:nvSpPr>
          <p:cNvPr id="3" name="Content Placeholder 2"/>
          <p:cNvSpPr>
            <a:spLocks noGrp="1"/>
          </p:cNvSpPr>
          <p:nvPr>
            <p:ph idx="1"/>
          </p:nvPr>
        </p:nvSpPr>
        <p:spPr/>
        <p:txBody>
          <a:bodyPr/>
          <a:lstStyle/>
          <a:p>
            <a:pPr>
              <a:defRPr/>
            </a:pPr>
            <a:r>
              <a:rPr lang="en-US" sz="2800" dirty="0"/>
              <a:t>Judges who are free to decide cases fairly and impartially, relying on the facts and the law.</a:t>
            </a:r>
          </a:p>
          <a:p>
            <a:pPr marL="109537" indent="0">
              <a:buNone/>
              <a:defRPr/>
            </a:pPr>
            <a:endParaRPr lang="en-US" sz="2800" dirty="0"/>
          </a:p>
          <a:p>
            <a:pPr>
              <a:defRPr/>
            </a:pPr>
            <a:r>
              <a:rPr lang="en-US" sz="2800" dirty="0"/>
              <a:t>Judges whose decisions are not influenced by  outside pressures such as political factors.</a:t>
            </a:r>
          </a:p>
          <a:p>
            <a:endParaRPr lang="en-US" dirty="0"/>
          </a:p>
        </p:txBody>
      </p:sp>
    </p:spTree>
    <p:extLst>
      <p:ext uri="{BB962C8B-B14F-4D97-AF65-F5344CB8AC3E}">
        <p14:creationId xmlns:p14="http://schemas.microsoft.com/office/powerpoint/2010/main" xmlns="" val="21589082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hape 346"/>
          <p:cNvSpPr>
            <a:spLocks noGrp="1"/>
          </p:cNvSpPr>
          <p:nvPr>
            <p:ph type="subTitle" idx="1"/>
          </p:nvPr>
        </p:nvSpPr>
        <p:spPr>
          <a:xfrm>
            <a:off x="599210" y="3865418"/>
            <a:ext cx="7854950" cy="1752600"/>
          </a:xfrm>
        </p:spPr>
        <p:txBody>
          <a:bodyPr lIns="91425" tIns="45700" rIns="91425" bIns="45700"/>
          <a:lstStyle/>
          <a:p>
            <a:pPr eaLnBrk="1" hangingPunct="1">
              <a:spcBef>
                <a:spcPct val="0"/>
              </a:spcBef>
              <a:buClr>
                <a:srgbClr val="1F497D"/>
              </a:buClr>
              <a:buSzPct val="25000"/>
            </a:pPr>
            <a:r>
              <a:rPr lang="en-US" b="1" dirty="0" smtClean="0">
                <a:solidFill>
                  <a:schemeClr val="bg1"/>
                </a:solidFill>
                <a:latin typeface="Arial" charset="0"/>
                <a:cs typeface="Arial" charset="0"/>
                <a:sym typeface="Arial" charset="0"/>
              </a:rPr>
              <a:t>Peggy Cotogno</a:t>
            </a:r>
          </a:p>
          <a:p>
            <a:pPr eaLnBrk="1" hangingPunct="1">
              <a:spcBef>
                <a:spcPts val="638"/>
              </a:spcBef>
              <a:buClr>
                <a:srgbClr val="1F497D"/>
              </a:buClr>
              <a:buSzPct val="25000"/>
            </a:pPr>
            <a:r>
              <a:rPr lang="en-US" b="1" dirty="0" smtClean="0">
                <a:solidFill>
                  <a:schemeClr val="bg1"/>
                </a:solidFill>
                <a:latin typeface="Arial" charset="0"/>
                <a:cs typeface="Arial" charset="0"/>
                <a:sym typeface="Arial" charset="0"/>
              </a:rPr>
              <a:t>Executive Director</a:t>
            </a:r>
          </a:p>
          <a:p>
            <a:pPr eaLnBrk="1" hangingPunct="1">
              <a:spcBef>
                <a:spcPts val="638"/>
              </a:spcBef>
              <a:buClr>
                <a:srgbClr val="1F497D"/>
              </a:buClr>
              <a:buSzPct val="25000"/>
            </a:pPr>
            <a:r>
              <a:rPr lang="en-US" b="1" dirty="0" smtClean="0">
                <a:solidFill>
                  <a:schemeClr val="bg1"/>
                </a:solidFill>
                <a:latin typeface="Arial" charset="0"/>
                <a:cs typeface="Arial" charset="0"/>
                <a:sym typeface="Arial" charset="0"/>
              </a:rPr>
              <a:t>Peggy.cotogno@lsba.org</a:t>
            </a:r>
          </a:p>
        </p:txBody>
      </p:sp>
      <p:sp>
        <p:nvSpPr>
          <p:cNvPr id="37892" name="TextBox 7"/>
          <p:cNvSpPr txBox="1">
            <a:spLocks noChangeArrowheads="1"/>
          </p:cNvSpPr>
          <p:nvPr/>
        </p:nvSpPr>
        <p:spPr bwMode="auto">
          <a:xfrm>
            <a:off x="0" y="6250862"/>
            <a:ext cx="9144000" cy="461665"/>
          </a:xfrm>
          <a:prstGeom prst="rect">
            <a:avLst/>
          </a:prstGeom>
          <a:solidFill>
            <a:schemeClr val="bg1"/>
          </a:solidFill>
          <a:ln w="9525">
            <a:noFill/>
            <a:miter lim="800000"/>
            <a:headEnd/>
            <a:tailEnd/>
          </a:ln>
        </p:spPr>
        <p:txBody>
          <a:bodyPr wrap="square">
            <a:spAutoFit/>
          </a:bodyPr>
          <a:lstStyle/>
          <a:p>
            <a:pPr algn="just"/>
            <a:r>
              <a:rPr lang="en-US" sz="1200" i="1" dirty="0" smtClean="0"/>
              <a:t>These materials have been adapted, with permission from The Florida Bar Benchmarks Adult Civic Education Program, for use in Louisiana. Principal authors of the Florida Benchmarks Program are Annette Boyd Pitts and Richard </a:t>
            </a:r>
            <a:r>
              <a:rPr lang="en-US" sz="1200" i="1" dirty="0" err="1" smtClean="0"/>
              <a:t>Levenstein</a:t>
            </a:r>
            <a:r>
              <a:rPr lang="en-US" sz="1200" i="1" dirty="0" smtClean="0"/>
              <a:t>. For assistance with adaptation in other states, </a:t>
            </a:r>
            <a:r>
              <a:rPr lang="en-US" sz="1200" i="1" dirty="0" smtClean="0"/>
              <a:t>contact </a:t>
            </a:r>
            <a:r>
              <a:rPr lang="en-US" sz="1200" i="1" u="sng" dirty="0" smtClean="0"/>
              <a:t>staff@flrea.org.  </a:t>
            </a:r>
            <a:endParaRPr lang="en-US" sz="1200" u="sng" dirty="0"/>
          </a:p>
        </p:txBody>
      </p:sp>
      <p:pic>
        <p:nvPicPr>
          <p:cNvPr id="37893" name="Picture 6" descr="2017_ACE_Logo_Color_Small.jpg"/>
          <p:cNvPicPr>
            <a:picLocks noChangeAspect="1" noChangeArrowheads="1"/>
          </p:cNvPicPr>
          <p:nvPr/>
        </p:nvPicPr>
        <p:blipFill>
          <a:blip r:embed="rId3" cstate="print"/>
          <a:srcRect/>
          <a:stretch>
            <a:fillRect/>
          </a:stretch>
        </p:blipFill>
        <p:spPr bwMode="auto">
          <a:xfrm>
            <a:off x="3550228" y="644236"/>
            <a:ext cx="2081645" cy="2397045"/>
          </a:xfrm>
          <a:prstGeom prst="rect">
            <a:avLst/>
          </a:prstGeom>
          <a:noFill/>
          <a:ln w="9525">
            <a:noFill/>
            <a:miter lim="800000"/>
            <a:headEnd/>
            <a:tailEnd/>
          </a:ln>
        </p:spPr>
      </p:pic>
      <p:pic>
        <p:nvPicPr>
          <p:cNvPr id="37894" name="Picture 7" descr="\\Filesrv\departments\LCLCE\My Pictures\Logos\LCLCE_Logo_FINAL_COLOR copy copy.png"/>
          <p:cNvPicPr>
            <a:picLocks noChangeAspect="1" noChangeArrowheads="1"/>
          </p:cNvPicPr>
          <p:nvPr/>
        </p:nvPicPr>
        <p:blipFill>
          <a:blip r:embed="rId4" cstate="print"/>
          <a:srcRect/>
          <a:stretch>
            <a:fillRect/>
          </a:stretch>
        </p:blipFill>
        <p:spPr bwMode="auto">
          <a:xfrm>
            <a:off x="7699664" y="4695942"/>
            <a:ext cx="798657" cy="903603"/>
          </a:xfrm>
          <a:prstGeom prst="rect">
            <a:avLst/>
          </a:prstGeom>
          <a:noFill/>
          <a:ln w="9525">
            <a:noFill/>
            <a:miter lim="800000"/>
            <a:headEnd/>
            <a:tailEnd/>
          </a:ln>
        </p:spPr>
      </p:pic>
    </p:spTree>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t>So what does the public know?</a:t>
            </a:r>
          </a:p>
        </p:txBody>
      </p:sp>
      <p:sp>
        <p:nvSpPr>
          <p:cNvPr id="3" name="Content Placeholder 2"/>
          <p:cNvSpPr>
            <a:spLocks noGrp="1"/>
          </p:cNvSpPr>
          <p:nvPr>
            <p:ph idx="1"/>
          </p:nvPr>
        </p:nvSpPr>
        <p:spPr/>
        <p:txBody>
          <a:bodyPr>
            <a:normAutofit fontScale="92500" lnSpcReduction="20000"/>
          </a:bodyPr>
          <a:lstStyle/>
          <a:p>
            <a:pPr marL="0" indent="0">
              <a:buClr>
                <a:srgbClr val="F49100"/>
              </a:buClr>
              <a:buSzPct val="65000"/>
              <a:buNone/>
              <a:defRPr/>
            </a:pPr>
            <a:r>
              <a:rPr lang="en-US" sz="2400" b="1" kern="0" dirty="0">
                <a:latin typeface="Tahoma"/>
              </a:rPr>
              <a:t>A 2014 national survey conducted by the Annenberg Public Policy Center of the University of Pennsylvania has found that:</a:t>
            </a:r>
          </a:p>
          <a:p>
            <a:pPr>
              <a:buClr>
                <a:schemeClr val="tx2"/>
              </a:buClr>
              <a:buSzPct val="65000"/>
              <a:buFont typeface="Wingdings" panose="05000000000000000000" pitchFamily="2" charset="2"/>
              <a:buChar char="Ø"/>
              <a:defRPr/>
            </a:pPr>
            <a:r>
              <a:rPr lang="en-US" sz="2400" kern="0" dirty="0">
                <a:latin typeface="Tahoma"/>
              </a:rPr>
              <a:t>Only 36% of respondents could name all three branches of the U.S. government, just as many (35 percent) could not name a single one.</a:t>
            </a:r>
          </a:p>
          <a:p>
            <a:pPr>
              <a:buClr>
                <a:schemeClr val="tx2"/>
              </a:buClr>
              <a:buSzPct val="65000"/>
              <a:buFont typeface="Wingdings" panose="05000000000000000000" pitchFamily="2" charset="2"/>
              <a:buChar char="Ø"/>
              <a:defRPr/>
            </a:pPr>
            <a:r>
              <a:rPr lang="en-US" sz="2400" kern="0" dirty="0">
                <a:latin typeface="Tahoma"/>
              </a:rPr>
              <a:t>Just over a quarter of Americans (27 percent) know it takes a two-thirds vote of the House and Senate to override a presidential veto.</a:t>
            </a:r>
          </a:p>
          <a:p>
            <a:pPr>
              <a:buClr>
                <a:schemeClr val="tx2"/>
              </a:buClr>
              <a:buSzPct val="65000"/>
              <a:buFont typeface="Wingdings" panose="05000000000000000000" pitchFamily="2" charset="2"/>
              <a:buChar char="Ø"/>
              <a:defRPr/>
            </a:pPr>
            <a:r>
              <a:rPr lang="en-US" sz="2400" kern="0" dirty="0">
                <a:latin typeface="Tahoma"/>
              </a:rPr>
              <a:t>One in five Americans incorrectly thinks that a 5-4 Supreme Court decision is sent back to Congress for reconsideration.</a:t>
            </a:r>
          </a:p>
          <a:p>
            <a:endParaRPr lang="en-US" dirty="0"/>
          </a:p>
        </p:txBody>
      </p:sp>
    </p:spTree>
    <p:extLst>
      <p:ext uri="{BB962C8B-B14F-4D97-AF65-F5344CB8AC3E}">
        <p14:creationId xmlns:p14="http://schemas.microsoft.com/office/powerpoint/2010/main" xmlns="" val="1362586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Xavier University Study:</a:t>
            </a:r>
            <a:br>
              <a:rPr lang="en-US" sz="3200" dirty="0"/>
            </a:br>
            <a:r>
              <a:rPr lang="en-US" sz="3200" dirty="0"/>
              <a:t> Americans Put to Shame </a:t>
            </a:r>
          </a:p>
        </p:txBody>
      </p:sp>
      <p:sp>
        <p:nvSpPr>
          <p:cNvPr id="3" name="Content Placeholder 2"/>
          <p:cNvSpPr>
            <a:spLocks noGrp="1"/>
          </p:cNvSpPr>
          <p:nvPr>
            <p:ph idx="1"/>
          </p:nvPr>
        </p:nvSpPr>
        <p:spPr/>
        <p:txBody>
          <a:bodyPr/>
          <a:lstStyle/>
          <a:p>
            <a:pPr>
              <a:buFont typeface="Wingdings 3" pitchFamily="18" charset="2"/>
              <a:buNone/>
            </a:pPr>
            <a:r>
              <a:rPr lang="en-US" altLang="en-US" sz="2800" b="1" dirty="0"/>
              <a:t>Center for the American Dream 2012 study revealed that :</a:t>
            </a:r>
          </a:p>
          <a:p>
            <a:pPr>
              <a:buFont typeface="Wingdings" pitchFamily="2" charset="2"/>
              <a:buChar char="Ø"/>
            </a:pPr>
            <a:r>
              <a:rPr lang="en-US" altLang="en-US" sz="2800" dirty="0"/>
              <a:t> One in three natural born citizens failed the civics portion of the US Citizenship Test.</a:t>
            </a:r>
          </a:p>
          <a:p>
            <a:pPr>
              <a:buFont typeface="Wingdings" pitchFamily="2" charset="2"/>
              <a:buChar char="Ø"/>
            </a:pPr>
            <a:r>
              <a:rPr lang="en-US" altLang="en-US" sz="2800" dirty="0"/>
              <a:t>Compared to a 97.5 percent pass rate for  immigrants.  </a:t>
            </a:r>
          </a:p>
          <a:p>
            <a:endParaRPr lang="en-US" dirty="0"/>
          </a:p>
        </p:txBody>
      </p:sp>
    </p:spTree>
    <p:extLst>
      <p:ext uri="{BB962C8B-B14F-4D97-AF65-F5344CB8AC3E}">
        <p14:creationId xmlns:p14="http://schemas.microsoft.com/office/powerpoint/2010/main" xmlns="" val="325388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Xavier Study Continued</a:t>
            </a:r>
          </a:p>
        </p:txBody>
      </p:sp>
      <p:sp>
        <p:nvSpPr>
          <p:cNvPr id="3" name="Content Placeholder 2"/>
          <p:cNvSpPr>
            <a:spLocks noGrp="1"/>
          </p:cNvSpPr>
          <p:nvPr>
            <p:ph idx="1"/>
          </p:nvPr>
        </p:nvSpPr>
        <p:spPr/>
        <p:txBody>
          <a:bodyPr>
            <a:noAutofit/>
          </a:bodyPr>
          <a:lstStyle/>
          <a:p>
            <a:pPr marL="365760" indent="-256032" algn="ctr">
              <a:spcAft>
                <a:spcPts val="0"/>
              </a:spcAft>
              <a:buNone/>
              <a:defRPr/>
            </a:pPr>
            <a:r>
              <a:rPr lang="en-US" sz="2800" b="1" dirty="0"/>
              <a:t> </a:t>
            </a:r>
          </a:p>
          <a:p>
            <a:pPr marL="678942" lvl="1" indent="-342900">
              <a:spcBef>
                <a:spcPts val="324"/>
              </a:spcBef>
              <a:spcAft>
                <a:spcPts val="0"/>
              </a:spcAft>
              <a:buFont typeface="Wingdings" panose="05000000000000000000" pitchFamily="2" charset="2"/>
              <a:buChar char="Ø"/>
              <a:defRPr/>
            </a:pPr>
            <a:r>
              <a:rPr lang="en-US" sz="2800" b="1" dirty="0"/>
              <a:t>85 percent </a:t>
            </a:r>
            <a:r>
              <a:rPr lang="en-US" sz="2800" dirty="0"/>
              <a:t>did not know the meaning of “rule of law.”</a:t>
            </a:r>
          </a:p>
          <a:p>
            <a:pPr marL="678942" lvl="1" indent="-342900">
              <a:spcBef>
                <a:spcPts val="324"/>
              </a:spcBef>
              <a:spcAft>
                <a:spcPts val="0"/>
              </a:spcAft>
              <a:buFont typeface="Wingdings" panose="05000000000000000000" pitchFamily="2" charset="2"/>
              <a:buChar char="Ø"/>
              <a:defRPr/>
            </a:pPr>
            <a:endParaRPr lang="en-US" sz="2800" dirty="0"/>
          </a:p>
          <a:p>
            <a:pPr marL="678942" lvl="1" indent="-342900">
              <a:spcBef>
                <a:spcPts val="324"/>
              </a:spcBef>
              <a:spcAft>
                <a:spcPts val="0"/>
              </a:spcAft>
              <a:buFont typeface="Wingdings" panose="05000000000000000000" pitchFamily="2" charset="2"/>
              <a:buChar char="Ø"/>
              <a:defRPr/>
            </a:pPr>
            <a:r>
              <a:rPr lang="en-US" sz="2800" b="1" dirty="0"/>
              <a:t>82 percent </a:t>
            </a:r>
            <a:r>
              <a:rPr lang="en-US" sz="2800" dirty="0"/>
              <a:t>could not name “two rights stated in the Declaration of Independence.”</a:t>
            </a:r>
          </a:p>
          <a:p>
            <a:pPr marL="678942" lvl="1" indent="-342900">
              <a:spcBef>
                <a:spcPts val="324"/>
              </a:spcBef>
              <a:spcAft>
                <a:spcPts val="0"/>
              </a:spcAft>
              <a:buFont typeface="Wingdings" panose="05000000000000000000" pitchFamily="2" charset="2"/>
              <a:buChar char="Ø"/>
              <a:defRPr/>
            </a:pPr>
            <a:endParaRPr lang="en-US" sz="2800" dirty="0"/>
          </a:p>
          <a:p>
            <a:pPr marL="678942" lvl="1" indent="-342900">
              <a:spcBef>
                <a:spcPts val="324"/>
              </a:spcBef>
              <a:spcAft>
                <a:spcPts val="0"/>
              </a:spcAft>
              <a:buFont typeface="Wingdings" panose="05000000000000000000" pitchFamily="2" charset="2"/>
              <a:buChar char="Ø"/>
              <a:defRPr/>
            </a:pPr>
            <a:r>
              <a:rPr lang="en-US" sz="2800" b="1" dirty="0"/>
              <a:t>75 percent </a:t>
            </a:r>
            <a:r>
              <a:rPr lang="en-US" sz="2800" dirty="0"/>
              <a:t>were not able to correctly answer, “What does the judicial branch do?”</a:t>
            </a:r>
          </a:p>
          <a:p>
            <a:pPr marL="678942" lvl="1" indent="-342900">
              <a:spcBef>
                <a:spcPts val="324"/>
              </a:spcBef>
              <a:spcAft>
                <a:spcPts val="0"/>
              </a:spcAft>
              <a:buFont typeface="Wingdings" panose="05000000000000000000" pitchFamily="2" charset="2"/>
              <a:buChar char="Ø"/>
              <a:defRPr/>
            </a:pPr>
            <a:endParaRPr lang="en-US" sz="2800" dirty="0"/>
          </a:p>
          <a:p>
            <a:pPr marL="678942" lvl="1" indent="-342900">
              <a:spcBef>
                <a:spcPts val="324"/>
              </a:spcBef>
              <a:spcAft>
                <a:spcPts val="0"/>
              </a:spcAft>
              <a:buFont typeface="Wingdings" panose="05000000000000000000" pitchFamily="2" charset="2"/>
              <a:buChar char="Ø"/>
              <a:defRPr/>
            </a:pPr>
            <a:r>
              <a:rPr lang="en-US" sz="2800" b="1" dirty="0"/>
              <a:t>71 percent </a:t>
            </a:r>
            <a:r>
              <a:rPr lang="en-US" sz="2800" dirty="0"/>
              <a:t>were unable to identify the Constitution as the “supreme law of the land.”</a:t>
            </a:r>
            <a:endParaRPr lang="en-US" sz="1800" dirty="0"/>
          </a:p>
        </p:txBody>
      </p:sp>
    </p:spTree>
    <p:extLst>
      <p:ext uri="{BB962C8B-B14F-4D97-AF65-F5344CB8AC3E}">
        <p14:creationId xmlns:p14="http://schemas.microsoft.com/office/powerpoint/2010/main" xmlns="" val="463731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Gallup Poll 2014</a:t>
            </a:r>
          </a:p>
        </p:txBody>
      </p:sp>
      <p:sp>
        <p:nvSpPr>
          <p:cNvPr id="3" name="Content Placeholder 2"/>
          <p:cNvSpPr>
            <a:spLocks noGrp="1"/>
          </p:cNvSpPr>
          <p:nvPr>
            <p:ph idx="1"/>
          </p:nvPr>
        </p:nvSpPr>
        <p:spPr>
          <a:xfrm>
            <a:off x="446156" y="2112199"/>
            <a:ext cx="8259824" cy="981461"/>
          </a:xfrm>
        </p:spPr>
        <p:txBody>
          <a:bodyPr>
            <a:normAutofit fontScale="85000" lnSpcReduction="20000"/>
          </a:bodyPr>
          <a:lstStyle/>
          <a:p>
            <a:r>
              <a:rPr lang="en-US" altLang="en-US" sz="2400" dirty="0"/>
              <a:t>Americans' confidence in all three branches of the U.S. government has fallen, reaching record lows for the Supreme Court (30%) and Congress (7%), and a six-year low for the presidency (29%). </a:t>
            </a:r>
          </a:p>
          <a:p>
            <a:endParaRPr lang="en-US" dirty="0"/>
          </a:p>
        </p:txBody>
      </p:sp>
      <p:pic>
        <p:nvPicPr>
          <p:cNvPr id="4" name="Picture 3" descr="Screen Clipping"/>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33800" y="3093660"/>
            <a:ext cx="4876800" cy="3333578"/>
          </a:xfrm>
          <a:prstGeom prst="rect">
            <a:avLst/>
          </a:prstGeom>
          <a:noFill/>
          <a:ln w="38100">
            <a:solidFill>
              <a:schemeClr val="accent1"/>
            </a:solidFill>
            <a:miter lim="800000"/>
            <a:headEnd/>
            <a:tailEnd/>
          </a:ln>
          <a:extLst>
            <a:ext uri="{909E8E84-426E-40DD-AFC4-6F175D3DCCD1}">
              <a14:hiddenFill xmlns:a14="http://schemas.microsoft.com/office/drawing/2010/main" xmlns="">
                <a:solidFill>
                  <a:srgbClr val="FFFFFF"/>
                </a:solidFill>
              </a14:hiddenFill>
            </a:ext>
          </a:extLst>
        </p:spPr>
      </p:pic>
      <p:sp>
        <p:nvSpPr>
          <p:cNvPr id="5" name="Rectangle 4"/>
          <p:cNvSpPr/>
          <p:nvPr/>
        </p:nvSpPr>
        <p:spPr>
          <a:xfrm>
            <a:off x="5772807" y="3147130"/>
            <a:ext cx="3048000" cy="2677656"/>
          </a:xfrm>
          <a:prstGeom prst="rect">
            <a:avLst/>
          </a:prstGeom>
          <a:solidFill>
            <a:schemeClr val="accent1"/>
          </a:solidFill>
        </p:spPr>
        <p:txBody>
          <a:bodyPr>
            <a:spAutoFit/>
          </a:bodyPr>
          <a:lstStyle/>
          <a:p>
            <a:pPr>
              <a:defRPr/>
            </a:pPr>
            <a:r>
              <a:rPr lang="en-US" sz="2400" dirty="0">
                <a:solidFill>
                  <a:schemeClr val="bg1"/>
                </a:solidFill>
              </a:rPr>
              <a:t>The presidency had the largest drop of the three branches this year, down seven percentage points from its previous rating of 36%.</a:t>
            </a:r>
          </a:p>
        </p:txBody>
      </p:sp>
    </p:spTree>
    <p:extLst>
      <p:ext uri="{BB962C8B-B14F-4D97-AF65-F5344CB8AC3E}">
        <p14:creationId xmlns:p14="http://schemas.microsoft.com/office/powerpoint/2010/main" xmlns="" val="3849621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7123" y="761272"/>
            <a:ext cx="7989752" cy="1083329"/>
          </a:xfrm>
        </p:spPr>
        <p:txBody>
          <a:bodyPr>
            <a:noAutofit/>
          </a:bodyPr>
          <a:lstStyle/>
          <a:p>
            <a:r>
              <a:rPr lang="en-US" altLang="en-US" sz="4000" dirty="0"/>
              <a:t>Three Branches of Government </a:t>
            </a:r>
            <a:endParaRPr lang="en-US" sz="4000" dirty="0"/>
          </a:p>
        </p:txBody>
      </p:sp>
      <p:sp>
        <p:nvSpPr>
          <p:cNvPr id="3" name="Content Placeholder 2"/>
          <p:cNvSpPr>
            <a:spLocks noGrp="1"/>
          </p:cNvSpPr>
          <p:nvPr>
            <p:ph idx="1"/>
          </p:nvPr>
        </p:nvSpPr>
        <p:spPr>
          <a:xfrm>
            <a:off x="-942808" y="2180497"/>
            <a:ext cx="11029615" cy="1855476"/>
          </a:xfrm>
        </p:spPr>
        <p:txBody>
          <a:bodyPr>
            <a:normAutofit fontScale="92500" lnSpcReduction="10000"/>
          </a:bodyPr>
          <a:lstStyle/>
          <a:p>
            <a:pPr algn="ctr">
              <a:spcBef>
                <a:spcPct val="50000"/>
              </a:spcBef>
              <a:buFont typeface="Georgia" panose="02040502050405020303" pitchFamily="18" charset="0"/>
              <a:buNone/>
            </a:pPr>
            <a:r>
              <a:rPr lang="en-US" altLang="en-US" sz="2800" b="1" dirty="0"/>
              <a:t>Legislative Branch – Makes the law</a:t>
            </a:r>
          </a:p>
          <a:p>
            <a:pPr algn="ctr">
              <a:spcBef>
                <a:spcPct val="50000"/>
              </a:spcBef>
              <a:buFont typeface="Georgia" panose="02040502050405020303" pitchFamily="18" charset="0"/>
              <a:buNone/>
            </a:pPr>
            <a:r>
              <a:rPr lang="en-US" altLang="en-US" sz="2800" b="1" dirty="0"/>
              <a:t>  Executive Branch – Enforces the law</a:t>
            </a:r>
            <a:r>
              <a:rPr lang="en-US" altLang="en-US" sz="2800" dirty="0"/>
              <a:t> </a:t>
            </a:r>
          </a:p>
          <a:p>
            <a:pPr algn="ctr">
              <a:spcBef>
                <a:spcPct val="50000"/>
              </a:spcBef>
              <a:buFont typeface="Georgia" panose="02040502050405020303" pitchFamily="18" charset="0"/>
              <a:buNone/>
            </a:pPr>
            <a:r>
              <a:rPr lang="en-US" altLang="en-US" sz="2800" b="1" dirty="0"/>
              <a:t> Judicial Branch – Interprets and applies the law</a:t>
            </a:r>
            <a:endParaRPr lang="en-US" altLang="en-US" sz="2800" dirty="0"/>
          </a:p>
          <a:p>
            <a:endParaRPr lang="en-US" dirty="0"/>
          </a:p>
        </p:txBody>
      </p:sp>
      <p:sp>
        <p:nvSpPr>
          <p:cNvPr id="4" name="Content Placeholder 2"/>
          <p:cNvSpPr txBox="1">
            <a:spLocks/>
          </p:cNvSpPr>
          <p:nvPr/>
        </p:nvSpPr>
        <p:spPr bwMode="auto">
          <a:xfrm>
            <a:off x="-378844" y="4035973"/>
            <a:ext cx="5577504" cy="1419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65125" indent="-255588"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ts val="300"/>
              </a:spcBef>
              <a:buClr>
                <a:srgbClr val="A28E6A"/>
              </a:buClr>
            </a:pPr>
            <a:r>
              <a:rPr lang="en-US" altLang="en-US" sz="2400" dirty="0">
                <a:solidFill>
                  <a:srgbClr val="953735"/>
                </a:solidFill>
                <a:latin typeface="Georgia" panose="02040502050405020303" pitchFamily="18" charset="0"/>
              </a:rPr>
              <a:t>“ The accumulation of all powers, legislative, executive, and judiciary, in the same hands...may justly be pronounced the very definition of tyranny.” </a:t>
            </a:r>
          </a:p>
        </p:txBody>
      </p:sp>
      <p:sp>
        <p:nvSpPr>
          <p:cNvPr id="5" name="Title 1"/>
          <p:cNvSpPr txBox="1">
            <a:spLocks/>
          </p:cNvSpPr>
          <p:nvPr/>
        </p:nvSpPr>
        <p:spPr bwMode="auto">
          <a:xfrm>
            <a:off x="457199" y="5582927"/>
            <a:ext cx="4114800"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400" dirty="0">
                <a:solidFill>
                  <a:srgbClr val="1F497D"/>
                </a:solidFill>
                <a:latin typeface="Trebuchet MS" panose="020B0603020202020204" pitchFamily="34" charset="0"/>
              </a:rPr>
              <a:t>James Madison</a:t>
            </a:r>
          </a:p>
        </p:txBody>
      </p:sp>
      <p:pic>
        <p:nvPicPr>
          <p:cNvPr id="6" name="Picture 5"/>
          <p:cNvPicPr>
            <a:picLocks noChangeAspect="1"/>
          </p:cNvPicPr>
          <p:nvPr/>
        </p:nvPicPr>
        <p:blipFill rotWithShape="1">
          <a:blip r:embed="rId2" cstate="print"/>
          <a:srcRect l="11670" t="53333" r="43334"/>
          <a:stretch/>
        </p:blipFill>
        <p:spPr>
          <a:xfrm>
            <a:off x="5521264" y="4035973"/>
            <a:ext cx="3360230" cy="2613754"/>
          </a:xfrm>
          <a:prstGeom prst="rect">
            <a:avLst/>
          </a:prstGeom>
        </p:spPr>
      </p:pic>
    </p:spTree>
    <p:extLst>
      <p:ext uri="{BB962C8B-B14F-4D97-AF65-F5344CB8AC3E}">
        <p14:creationId xmlns:p14="http://schemas.microsoft.com/office/powerpoint/2010/main" xmlns="" val="751314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0-#ppt_w/2"/>
                                          </p:val>
                                        </p:tav>
                                        <p:tav tm="100000">
                                          <p:val>
                                            <p:strVal val="#ppt_x"/>
                                          </p:val>
                                        </p:tav>
                                      </p:tavLst>
                                    </p:anim>
                                    <p:anim calcmode="lin" valueType="num">
                                      <p:cBhvr additive="base">
                                        <p:cTn id="12"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Role of judges</a:t>
            </a:r>
            <a:endParaRPr lang="en-US" sz="4400" dirty="0"/>
          </a:p>
        </p:txBody>
      </p:sp>
      <p:sp>
        <p:nvSpPr>
          <p:cNvPr id="3" name="Content Placeholder 2"/>
          <p:cNvSpPr>
            <a:spLocks noGrp="1"/>
          </p:cNvSpPr>
          <p:nvPr>
            <p:ph idx="1"/>
          </p:nvPr>
        </p:nvSpPr>
        <p:spPr>
          <a:xfrm>
            <a:off x="581192" y="1818417"/>
            <a:ext cx="7989752" cy="3630795"/>
          </a:xfrm>
        </p:spPr>
        <p:txBody>
          <a:bodyPr/>
          <a:lstStyle/>
          <a:p>
            <a:r>
              <a:rPr lang="en-US" altLang="en-US" sz="2800" dirty="0"/>
              <a:t>The judicial branch </a:t>
            </a:r>
            <a:r>
              <a:rPr lang="en-US" altLang="en-US" sz="2800" b="1" dirty="0"/>
              <a:t>interprets and applies </a:t>
            </a:r>
            <a:r>
              <a:rPr lang="en-US" altLang="en-US" sz="2800" b="1" u="sng" dirty="0"/>
              <a:t>the law</a:t>
            </a:r>
            <a:r>
              <a:rPr lang="en-US" altLang="en-US" sz="2800" dirty="0"/>
              <a:t>.  Cases have to be brought before the courts. Courts do not reach down and find controversial issues to address.</a:t>
            </a:r>
          </a:p>
          <a:p>
            <a:endParaRPr lang="en-US" dirty="0"/>
          </a:p>
        </p:txBody>
      </p:sp>
      <p:pic>
        <p:nvPicPr>
          <p:cNvPr id="4" name="Picture 4" descr="C:\Users\TMcGlockton\AppData\Local\Microsoft\Windows\Temporary Internet Files\Content.IE5\Z88YOOLC\MC900292576[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165761" y="4764206"/>
            <a:ext cx="2820614" cy="13700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85630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400" dirty="0"/>
              <a:t>Judicial Decision-Making</a:t>
            </a:r>
            <a:endParaRPr lang="en-US" sz="4400" dirty="0"/>
          </a:p>
        </p:txBody>
      </p:sp>
      <p:sp>
        <p:nvSpPr>
          <p:cNvPr id="3" name="Content Placeholder 2"/>
          <p:cNvSpPr>
            <a:spLocks noGrp="1"/>
          </p:cNvSpPr>
          <p:nvPr>
            <p:ph idx="1"/>
          </p:nvPr>
        </p:nvSpPr>
        <p:spPr>
          <a:xfrm>
            <a:off x="581192" y="2228004"/>
            <a:ext cx="8344444" cy="4186444"/>
          </a:xfrm>
        </p:spPr>
        <p:txBody>
          <a:bodyPr>
            <a:normAutofit fontScale="77500" lnSpcReduction="20000"/>
          </a:bodyPr>
          <a:lstStyle/>
          <a:p>
            <a:pPr>
              <a:defRPr/>
            </a:pPr>
            <a:r>
              <a:rPr lang="en-US" sz="3600" dirty="0"/>
              <a:t>Judges should be fair and impartial in applying the law.</a:t>
            </a:r>
          </a:p>
          <a:p>
            <a:pPr>
              <a:defRPr/>
            </a:pPr>
            <a:r>
              <a:rPr lang="en-US" sz="3600" dirty="0"/>
              <a:t>Judges must follow the law:</a:t>
            </a:r>
          </a:p>
          <a:p>
            <a:pPr lvl="1">
              <a:defRPr/>
            </a:pPr>
            <a:r>
              <a:rPr lang="en-US" sz="3100" dirty="0"/>
              <a:t>US and State Constitutions</a:t>
            </a:r>
          </a:p>
          <a:p>
            <a:pPr lvl="1">
              <a:defRPr/>
            </a:pPr>
            <a:r>
              <a:rPr lang="en-US" sz="3100" dirty="0"/>
              <a:t>Case law/Precedent</a:t>
            </a:r>
          </a:p>
          <a:p>
            <a:pPr lvl="1">
              <a:defRPr/>
            </a:pPr>
            <a:r>
              <a:rPr lang="en-US" sz="3100" dirty="0"/>
              <a:t>Statutory Law</a:t>
            </a:r>
          </a:p>
          <a:p>
            <a:pPr lvl="1">
              <a:defRPr/>
            </a:pPr>
            <a:r>
              <a:rPr lang="en-US" sz="3100" dirty="0"/>
              <a:t>Sentencing guidelines</a:t>
            </a:r>
          </a:p>
          <a:p>
            <a:pPr lvl="1">
              <a:defRPr/>
            </a:pPr>
            <a:r>
              <a:rPr lang="en-US" sz="3100" dirty="0"/>
              <a:t>Court Procedures/Rules</a:t>
            </a:r>
          </a:p>
          <a:p>
            <a:pPr lvl="1">
              <a:defRPr/>
            </a:pPr>
            <a:r>
              <a:rPr lang="en-US" sz="3100" dirty="0"/>
              <a:t>Code of Judicial Conduct</a:t>
            </a:r>
          </a:p>
          <a:p>
            <a:endParaRPr lang="en-US" dirty="0"/>
          </a:p>
        </p:txBody>
      </p:sp>
    </p:spTree>
    <p:extLst>
      <p:ext uri="{BB962C8B-B14F-4D97-AF65-F5344CB8AC3E}">
        <p14:creationId xmlns:p14="http://schemas.microsoft.com/office/powerpoint/2010/main" xmlns="" val="4135773153"/>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126</TotalTime>
  <Words>1512</Words>
  <Application>Microsoft Office PowerPoint</Application>
  <PresentationFormat>On-screen Show (4:3)</PresentationFormat>
  <Paragraphs>124</Paragraphs>
  <Slides>24</Slides>
  <Notes>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Dividend</vt:lpstr>
      <vt:lpstr>How to Judge Judicial Candidates</vt:lpstr>
      <vt:lpstr>What Distinguishes Our Government?</vt:lpstr>
      <vt:lpstr>So what does the public know?</vt:lpstr>
      <vt:lpstr>Xavier University Study:  Americans Put to Shame </vt:lpstr>
      <vt:lpstr>Xavier Study Continued</vt:lpstr>
      <vt:lpstr>Gallup Poll 2014</vt:lpstr>
      <vt:lpstr>Three Branches of Government </vt:lpstr>
      <vt:lpstr>Role of judges</vt:lpstr>
      <vt:lpstr>Judicial Decision-Making</vt:lpstr>
      <vt:lpstr>Louisiana Judicial system</vt:lpstr>
      <vt:lpstr>Qualifications for judges</vt:lpstr>
      <vt:lpstr>How are judges different from other elected officials?</vt:lpstr>
      <vt:lpstr>How are judges selected in Louisiana?</vt:lpstr>
      <vt:lpstr>Judicial Decision-Making</vt:lpstr>
      <vt:lpstr>How are judges held accountable?</vt:lpstr>
      <vt:lpstr>Unpopular Decisions vs. Misconduct</vt:lpstr>
      <vt:lpstr>Judicial Selection </vt:lpstr>
      <vt:lpstr>Important or Not Important?</vt:lpstr>
      <vt:lpstr>Important or Not Important?</vt:lpstr>
      <vt:lpstr>How to evaluate judicial candidates? </vt:lpstr>
      <vt:lpstr>How to evaluate judicial candidates? </vt:lpstr>
      <vt:lpstr>How to evaluate judicial candidates? </vt:lpstr>
      <vt:lpstr>How can we ensure a fair and impartial judiciary</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Judge Judicial Candidates</dc:title>
  <dc:creator>Johnston Burkhardt</dc:creator>
  <cp:lastModifiedBy>Kandis</cp:lastModifiedBy>
  <cp:revision>16</cp:revision>
  <dcterms:created xsi:type="dcterms:W3CDTF">2017-07-24T14:21:11Z</dcterms:created>
  <dcterms:modified xsi:type="dcterms:W3CDTF">2018-01-12T18:03:23Z</dcterms:modified>
</cp:coreProperties>
</file>