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61" r:id="rId4"/>
    <p:sldId id="279" r:id="rId5"/>
    <p:sldId id="276" r:id="rId6"/>
    <p:sldId id="277" r:id="rId7"/>
    <p:sldId id="278" r:id="rId8"/>
    <p:sldId id="275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9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2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3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0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3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6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1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1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F405-1683-49F5-AC20-B23A4703ABF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EA45-EF79-4778-A33E-A084AF01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1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8925" y="2959100"/>
            <a:ext cx="6362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Solaris 10 to 11 </a:t>
            </a:r>
          </a:p>
          <a:p>
            <a:pPr algn="ctr"/>
            <a:r>
              <a:rPr lang="en-US" sz="4400" b="1" dirty="0"/>
              <a:t>Migration and Preparation</a:t>
            </a:r>
          </a:p>
        </p:txBody>
      </p:sp>
    </p:spTree>
    <p:extLst>
      <p:ext uri="{BB962C8B-B14F-4D97-AF65-F5344CB8AC3E}">
        <p14:creationId xmlns:p14="http://schemas.microsoft.com/office/powerpoint/2010/main" val="100902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latin typeface="+mn-lt"/>
              </a:rPr>
              <a:t>Solaris 10 to Solaris 11 Migration Project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700" b="1" dirty="0">
                <a:latin typeface="+mn-lt"/>
              </a:rPr>
              <a:t>Goals</a:t>
            </a:r>
            <a:endParaRPr lang="en-US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241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Migrate 57 NC Community Colleges’ production and DR servers from Solaris 10 to 11 before the end of January 2018.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Maximize manageability and portability of the Solaris 11 and Colleague environments through standardization of server configurations.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Perform server management in compliance with State/IIPS Security Standards.</a:t>
            </a:r>
          </a:p>
        </p:txBody>
      </p:sp>
    </p:spTree>
    <p:extLst>
      <p:ext uri="{BB962C8B-B14F-4D97-AF65-F5344CB8AC3E}">
        <p14:creationId xmlns:p14="http://schemas.microsoft.com/office/powerpoint/2010/main" val="397394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+mn-lt"/>
              </a:rPr>
              <a:t>Solaris 10 to Solaris 11 Migration 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725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/>
              <a:t>Colleges will have two M-series or T-series servers (Typically production and DR) or utilize a hosted or other vendor-provided server (at least for the migration) </a:t>
            </a:r>
            <a:r>
              <a:rPr lang="en-US" sz="1800" b="1" i="1" dirty="0">
                <a:solidFill>
                  <a:schemeClr val="accent1"/>
                </a:solidFill>
              </a:rPr>
              <a:t>-* This may require Ellucian approval of the hosting site</a:t>
            </a:r>
            <a:r>
              <a:rPr lang="en-US" sz="1800" i="1" dirty="0"/>
              <a:t>. </a:t>
            </a:r>
            <a:r>
              <a:rPr lang="en-US" sz="1800" b="1" i="1" dirty="0">
                <a:solidFill>
                  <a:schemeClr val="accent1"/>
                </a:solidFill>
              </a:rPr>
              <a:t>Ellucian does not officially support Oracle servers other than the M-series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The DR server has adequate disk space to store the production, test, and development environments and associated LPR(s) </a:t>
            </a:r>
            <a:r>
              <a:rPr lang="en-US" sz="1800" b="1" dirty="0"/>
              <a:t>(Minimum needed space=Solaris 11 OS (300Gb) + 2x the size of Colleague environments)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The DR server will have adequate memory and processing capability to operate critical production needs over a 2 to 4 day migration window. (This may be mitigated by utilizing vendor-provided equipment)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The system administrator possesses the knowledge to perform the file system conversion from UFS to ZFS.  (This may be mitigated by the college hiring a knowledgeable vendor to provide the migration support to the college)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The system administrator possesses the knowledge to perform the migration to Solaris 11</a:t>
            </a:r>
            <a:br>
              <a:rPr lang="en-US" sz="1800" dirty="0"/>
            </a:br>
            <a:r>
              <a:rPr lang="en-US" sz="1800" dirty="0"/>
              <a:t>(This may be mitigated by the college hiring a knowledgeable vendor to provide the migration support)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The system administrator possesses the knowledge to support Solaris 11, ZFS file systems and snapshots, post-conversion.  (A gap can be mitigated, to some extent, via training)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9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Solaris 10-11 Migration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migration is divided in to 2 phases</a:t>
            </a:r>
          </a:p>
          <a:p>
            <a:pPr lvl="1"/>
            <a:r>
              <a:rPr lang="en-US" dirty="0"/>
              <a:t>1. Pre-Migration</a:t>
            </a:r>
          </a:p>
          <a:p>
            <a:pPr lvl="1"/>
            <a:r>
              <a:rPr lang="en-US" dirty="0"/>
              <a:t>2. Migration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This presentation will focus on pre-migration tasks.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2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21441"/>
              </p:ext>
            </p:extLst>
          </p:nvPr>
        </p:nvGraphicFramePr>
        <p:xfrm>
          <a:off x="1463842" y="1449804"/>
          <a:ext cx="8915401" cy="497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18">
                  <a:extLst>
                    <a:ext uri="{9D8B030D-6E8A-4147-A177-3AD203B41FA5}">
                      <a16:colId xmlns:a16="http://schemas.microsoft.com/office/drawing/2014/main" val="2820828464"/>
                    </a:ext>
                  </a:extLst>
                </a:gridCol>
                <a:gridCol w="5571718">
                  <a:extLst>
                    <a:ext uri="{9D8B030D-6E8A-4147-A177-3AD203B41FA5}">
                      <a16:colId xmlns:a16="http://schemas.microsoft.com/office/drawing/2014/main" val="1533656275"/>
                    </a:ext>
                  </a:extLst>
                </a:gridCol>
                <a:gridCol w="1606861">
                  <a:extLst>
                    <a:ext uri="{9D8B030D-6E8A-4147-A177-3AD203B41FA5}">
                      <a16:colId xmlns:a16="http://schemas.microsoft.com/office/drawing/2014/main" val="587653833"/>
                    </a:ext>
                  </a:extLst>
                </a:gridCol>
                <a:gridCol w="1064904">
                  <a:extLst>
                    <a:ext uri="{9D8B030D-6E8A-4147-A177-3AD203B41FA5}">
                      <a16:colId xmlns:a16="http://schemas.microsoft.com/office/drawing/2014/main" val="279065086"/>
                    </a:ext>
                  </a:extLst>
                </a:gridCol>
              </a:tblGrid>
              <a:tr h="1158240">
                <a:tc>
                  <a:txBody>
                    <a:bodyPr/>
                    <a:lstStyle/>
                    <a:p>
                      <a:r>
                        <a:rPr lang="en-US" sz="1400" dirty="0"/>
                        <a:t>Task #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Pre-Migration Tasks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All/Dev/ Production</a:t>
                      </a:r>
                      <a:r>
                        <a:rPr lang="en-US" sz="1400" baseline="0" dirty="0"/>
                        <a:t> Servers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Complete</a:t>
                      </a:r>
                    </a:p>
                    <a:p>
                      <a:r>
                        <a:rPr lang="en-US" sz="1400" dirty="0"/>
                        <a:t>By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81698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Run </a:t>
                      </a:r>
                      <a:r>
                        <a:rPr lang="en-US" dirty="0" err="1"/>
                        <a:t>presysinfo</a:t>
                      </a:r>
                      <a:r>
                        <a:rPr lang="en-US" dirty="0"/>
                        <a:t> script to gather system information and manually ftp following instructions provided in the script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servers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02/10/17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937423"/>
                  </a:ext>
                </a:extLst>
              </a:tr>
              <a:tr h="91581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Ensure you have mirrored root disk drives (or a 2nd available disk drive of equivalent size or greater than the root drive)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 servers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03/30/17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750368"/>
                  </a:ext>
                </a:extLst>
              </a:tr>
              <a:tr h="55145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 Password Job Aid (available from NCLOR)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 servers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02/10/17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763762"/>
                  </a:ext>
                </a:extLst>
              </a:tr>
              <a:tr h="107081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BASH shell for OS System Administrator use (will be default in Solaris 11) and continue to use </a:t>
                      </a:r>
                      <a:r>
                        <a:rPr lang="en-US" dirty="0" err="1"/>
                        <a:t>ksh</a:t>
                      </a:r>
                      <a:r>
                        <a:rPr lang="en-US" dirty="0"/>
                        <a:t> for Colleague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 servers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02/10/17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41651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Install and configure sudo and become familiar using it to perform system tasks rather than </a:t>
                      </a:r>
                      <a:r>
                        <a:rPr lang="en-US" dirty="0" err="1"/>
                        <a:t>su'ing</a:t>
                      </a:r>
                      <a:r>
                        <a:rPr lang="en-US" dirty="0"/>
                        <a:t> to root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 servers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02/28/17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52043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99873" y="577515"/>
            <a:ext cx="584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Premigration Steps to perform now</a:t>
            </a:r>
          </a:p>
        </p:txBody>
      </p:sp>
    </p:spTree>
    <p:extLst>
      <p:ext uri="{BB962C8B-B14F-4D97-AF65-F5344CB8AC3E}">
        <p14:creationId xmlns:p14="http://schemas.microsoft.com/office/powerpoint/2010/main" val="345584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269046"/>
              </p:ext>
            </p:extLst>
          </p:nvPr>
        </p:nvGraphicFramePr>
        <p:xfrm>
          <a:off x="1478128" y="1039180"/>
          <a:ext cx="8886826" cy="5651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343">
                  <a:extLst>
                    <a:ext uri="{9D8B030D-6E8A-4147-A177-3AD203B41FA5}">
                      <a16:colId xmlns:a16="http://schemas.microsoft.com/office/drawing/2014/main" val="2820828464"/>
                    </a:ext>
                  </a:extLst>
                </a:gridCol>
                <a:gridCol w="5571718">
                  <a:extLst>
                    <a:ext uri="{9D8B030D-6E8A-4147-A177-3AD203B41FA5}">
                      <a16:colId xmlns:a16="http://schemas.microsoft.com/office/drawing/2014/main" val="1533656275"/>
                    </a:ext>
                  </a:extLst>
                </a:gridCol>
                <a:gridCol w="1606861">
                  <a:extLst>
                    <a:ext uri="{9D8B030D-6E8A-4147-A177-3AD203B41FA5}">
                      <a16:colId xmlns:a16="http://schemas.microsoft.com/office/drawing/2014/main" val="587653833"/>
                    </a:ext>
                  </a:extLst>
                </a:gridCol>
                <a:gridCol w="1064904">
                  <a:extLst>
                    <a:ext uri="{9D8B030D-6E8A-4147-A177-3AD203B41FA5}">
                      <a16:colId xmlns:a16="http://schemas.microsoft.com/office/drawing/2014/main" val="279065086"/>
                    </a:ext>
                  </a:extLst>
                </a:gridCol>
              </a:tblGrid>
              <a:tr h="518960">
                <a:tc>
                  <a:txBody>
                    <a:bodyPr/>
                    <a:lstStyle/>
                    <a:p>
                      <a:r>
                        <a:rPr lang="en-US" sz="1400" dirty="0"/>
                        <a:t>Task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Pre-Migration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All/Dev/ Production</a:t>
                      </a:r>
                      <a:r>
                        <a:rPr lang="en-US" sz="1400" baseline="0" dirty="0"/>
                        <a:t> Servers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Complete</a:t>
                      </a:r>
                    </a:p>
                    <a:p>
                      <a:r>
                        <a:rPr lang="en-US" sz="1400" dirty="0"/>
                        <a:t>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81698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Provide DNS names for each environment application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Network/</a:t>
                      </a:r>
                    </a:p>
                    <a:p>
                      <a:r>
                        <a:rPr lang="en-US" dirty="0"/>
                        <a:t>All servers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03159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Update the pre-authenticated servers in SA-Valet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 Production servers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06494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Convert Colleague external application servers to use DNS names  (UI, E-Commerce, E-Procurement, E-Transcript, FA-Link, inventory scanners,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Network/</a:t>
                      </a:r>
                    </a:p>
                    <a:p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888087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Convert root disk to mirrored ZFS pool with root and </a:t>
                      </a:r>
                      <a:r>
                        <a:rPr lang="en-US" dirty="0" err="1"/>
                        <a:t>var</a:t>
                      </a:r>
                      <a:r>
                        <a:rPr lang="en-US" dirty="0"/>
                        <a:t> as separate data sets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07/31/17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271495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Modify your patch process to use alternative boot environments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07/31/17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333456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Backups will likely need to be adjusted to pause </a:t>
                      </a:r>
                      <a:r>
                        <a:rPr lang="en-US" dirty="0" err="1"/>
                        <a:t>db</a:t>
                      </a:r>
                      <a:r>
                        <a:rPr lang="en-US" dirty="0"/>
                        <a:t>, snapshot, resume </a:t>
                      </a:r>
                      <a:r>
                        <a:rPr lang="en-US" dirty="0" err="1"/>
                        <a:t>db</a:t>
                      </a:r>
                      <a:r>
                        <a:rPr lang="en-US" dirty="0"/>
                        <a:t>, backup </a:t>
                      </a:r>
                      <a:r>
                        <a:rPr lang="en-US" dirty="0" err="1"/>
                        <a:t>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07/31/17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33353"/>
                  </a:ext>
                </a:extLst>
              </a:tr>
              <a:tr h="371413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Clone Colleague environments with ZFS using ZFS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07/31/17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32538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Develop competency managing snapshots (training and experience)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07/31/17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12121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33436" y="259016"/>
            <a:ext cx="584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Premigration Steps</a:t>
            </a:r>
          </a:p>
        </p:txBody>
      </p:sp>
    </p:spTree>
    <p:extLst>
      <p:ext uri="{BB962C8B-B14F-4D97-AF65-F5344CB8AC3E}">
        <p14:creationId xmlns:p14="http://schemas.microsoft.com/office/powerpoint/2010/main" val="249717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5702"/>
              </p:ext>
            </p:extLst>
          </p:nvPr>
        </p:nvGraphicFramePr>
        <p:xfrm>
          <a:off x="1492427" y="1868612"/>
          <a:ext cx="8905877" cy="4004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94">
                  <a:extLst>
                    <a:ext uri="{9D8B030D-6E8A-4147-A177-3AD203B41FA5}">
                      <a16:colId xmlns:a16="http://schemas.microsoft.com/office/drawing/2014/main" val="2820828464"/>
                    </a:ext>
                  </a:extLst>
                </a:gridCol>
                <a:gridCol w="5571718">
                  <a:extLst>
                    <a:ext uri="{9D8B030D-6E8A-4147-A177-3AD203B41FA5}">
                      <a16:colId xmlns:a16="http://schemas.microsoft.com/office/drawing/2014/main" val="1533656275"/>
                    </a:ext>
                  </a:extLst>
                </a:gridCol>
                <a:gridCol w="1606861">
                  <a:extLst>
                    <a:ext uri="{9D8B030D-6E8A-4147-A177-3AD203B41FA5}">
                      <a16:colId xmlns:a16="http://schemas.microsoft.com/office/drawing/2014/main" val="587653833"/>
                    </a:ext>
                  </a:extLst>
                </a:gridCol>
                <a:gridCol w="1064904">
                  <a:extLst>
                    <a:ext uri="{9D8B030D-6E8A-4147-A177-3AD203B41FA5}">
                      <a16:colId xmlns:a16="http://schemas.microsoft.com/office/drawing/2014/main" val="279065086"/>
                    </a:ext>
                  </a:extLst>
                </a:gridCol>
              </a:tblGrid>
              <a:tr h="518960">
                <a:tc>
                  <a:txBody>
                    <a:bodyPr/>
                    <a:lstStyle/>
                    <a:p>
                      <a:r>
                        <a:rPr lang="en-US" sz="1400" dirty="0"/>
                        <a:t>Task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Pre-Migration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All/Dev/ Production</a:t>
                      </a:r>
                      <a:r>
                        <a:rPr lang="en-US" sz="1400" baseline="0" dirty="0"/>
                        <a:t> Servers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Complete</a:t>
                      </a:r>
                    </a:p>
                    <a:p>
                      <a:r>
                        <a:rPr lang="en-US" sz="1400" dirty="0"/>
                        <a:t>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81698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Bind each environment to its own IP Address using the same port numbers for the listeners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937423"/>
                  </a:ext>
                </a:extLst>
              </a:tr>
              <a:tr h="915812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Close down unneeded ports once DNS setup is complete and 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750368"/>
                  </a:ext>
                </a:extLst>
              </a:tr>
              <a:tr h="371413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Java 8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763762"/>
                  </a:ext>
                </a:extLst>
              </a:tr>
              <a:tr h="915812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Unidata</a:t>
                      </a:r>
                      <a:r>
                        <a:rPr lang="en-US" dirty="0"/>
                        <a:t> 8.1.2+</a:t>
                      </a:r>
                      <a:r>
                        <a:rPr lang="en-US" baseline="0" dirty="0"/>
                        <a:t> upgrade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41651"/>
                  </a:ext>
                </a:extLst>
              </a:tr>
              <a:tr h="641068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UI 5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2043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99873" y="577515"/>
            <a:ext cx="584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Premigration Steps</a:t>
            </a:r>
          </a:p>
        </p:txBody>
      </p:sp>
    </p:spTree>
    <p:extLst>
      <p:ext uri="{BB962C8B-B14F-4D97-AF65-F5344CB8AC3E}">
        <p14:creationId xmlns:p14="http://schemas.microsoft.com/office/powerpoint/2010/main" val="10206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 the Premigration task list to the colleges</a:t>
            </a:r>
          </a:p>
          <a:p>
            <a:r>
              <a:rPr lang="en-US" dirty="0"/>
              <a:t>Colleges download/run the </a:t>
            </a:r>
            <a:r>
              <a:rPr lang="en-US" dirty="0" err="1"/>
              <a:t>presysinfo</a:t>
            </a:r>
            <a:r>
              <a:rPr lang="en-US" dirty="0"/>
              <a:t> script and upload results</a:t>
            </a:r>
          </a:p>
          <a:p>
            <a:r>
              <a:rPr lang="en-US" dirty="0"/>
              <a:t>Thursday SA maintenance calls will cover specific topics to support the pre-migration tasks</a:t>
            </a:r>
          </a:p>
          <a:p>
            <a:r>
              <a:rPr lang="en-US" dirty="0"/>
              <a:t>Provide Solaris 11 training information and cost</a:t>
            </a:r>
          </a:p>
          <a:p>
            <a:r>
              <a:rPr lang="en-US" dirty="0"/>
              <a:t>Provide guidance on the DNS layout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48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Discussion and Questions</a:t>
            </a:r>
          </a:p>
        </p:txBody>
      </p:sp>
      <p:pic>
        <p:nvPicPr>
          <p:cNvPr id="6" name="Content Placeholder 5" descr="En Forma para Formar: Técnica: redirigir preguntas y comentario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967" y="899578"/>
            <a:ext cx="4351338" cy="4351338"/>
          </a:xfrm>
        </p:spPr>
      </p:pic>
      <p:pic>
        <p:nvPicPr>
          <p:cNvPr id="7" name="Content Placeholder 5" descr="Para quando a publicitação das listas de colocação de agosto? E a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436" y="1906445"/>
            <a:ext cx="3903132" cy="4152268"/>
          </a:xfrm>
          <a:prstGeom prst="rect">
            <a:avLst/>
          </a:prstGeom>
        </p:spPr>
      </p:pic>
      <p:pic>
        <p:nvPicPr>
          <p:cNvPr id="8" name="Content Placeholder 7" descr="Frequently asked questions with answers. If you cannot find any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62" y="2506662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9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58197</TotalTime>
  <Words>656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Solaris 10 to Solaris 11 Migration Project  Goals</vt:lpstr>
      <vt:lpstr>Solaris 10 to Solaris 11 Migration  Assumptions</vt:lpstr>
      <vt:lpstr>Solaris 10-11 Migration Phases</vt:lpstr>
      <vt:lpstr>PowerPoint Presentation</vt:lpstr>
      <vt:lpstr>PowerPoint Presentation</vt:lpstr>
      <vt:lpstr>PowerPoint Presentation</vt:lpstr>
      <vt:lpstr>Next steps</vt:lpstr>
      <vt:lpstr>Discussion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Butts</dc:creator>
  <cp:lastModifiedBy>Larry Butts</cp:lastModifiedBy>
  <cp:revision>84</cp:revision>
  <dcterms:created xsi:type="dcterms:W3CDTF">2016-10-26T20:25:36Z</dcterms:created>
  <dcterms:modified xsi:type="dcterms:W3CDTF">2017-01-26T19:05:24Z</dcterms:modified>
</cp:coreProperties>
</file>