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6"/>
  </p:notesMasterIdLst>
  <p:sldIdLst>
    <p:sldId id="800" r:id="rId2"/>
    <p:sldId id="913" r:id="rId3"/>
    <p:sldId id="1024" r:id="rId4"/>
    <p:sldId id="915" r:id="rId5"/>
    <p:sldId id="935" r:id="rId6"/>
    <p:sldId id="937" r:id="rId7"/>
    <p:sldId id="927" r:id="rId8"/>
    <p:sldId id="926" r:id="rId9"/>
    <p:sldId id="1002" r:id="rId10"/>
    <p:sldId id="932" r:id="rId11"/>
    <p:sldId id="933" r:id="rId12"/>
    <p:sldId id="934" r:id="rId13"/>
    <p:sldId id="993" r:id="rId14"/>
    <p:sldId id="994" r:id="rId15"/>
    <p:sldId id="1000" r:id="rId16"/>
    <p:sldId id="1001" r:id="rId17"/>
    <p:sldId id="997" r:id="rId18"/>
    <p:sldId id="998" r:id="rId19"/>
    <p:sldId id="903" r:id="rId20"/>
    <p:sldId id="911" r:id="rId21"/>
    <p:sldId id="941" r:id="rId22"/>
    <p:sldId id="970" r:id="rId23"/>
    <p:sldId id="971" r:id="rId24"/>
    <p:sldId id="942" r:id="rId25"/>
    <p:sldId id="943" r:id="rId26"/>
    <p:sldId id="944" r:id="rId27"/>
    <p:sldId id="945" r:id="rId28"/>
    <p:sldId id="946" r:id="rId29"/>
    <p:sldId id="947" r:id="rId30"/>
    <p:sldId id="948" r:id="rId31"/>
    <p:sldId id="940" r:id="rId32"/>
    <p:sldId id="1017" r:id="rId33"/>
    <p:sldId id="957" r:id="rId34"/>
    <p:sldId id="958" r:id="rId35"/>
    <p:sldId id="959" r:id="rId36"/>
    <p:sldId id="972" r:id="rId37"/>
    <p:sldId id="852" r:id="rId38"/>
    <p:sldId id="902" r:id="rId39"/>
    <p:sldId id="954" r:id="rId40"/>
    <p:sldId id="1003" r:id="rId41"/>
    <p:sldId id="953" r:id="rId42"/>
    <p:sldId id="819" r:id="rId43"/>
    <p:sldId id="820" r:id="rId44"/>
    <p:sldId id="988" r:id="rId45"/>
    <p:sldId id="901" r:id="rId46"/>
    <p:sldId id="679" r:id="rId47"/>
    <p:sldId id="680" r:id="rId48"/>
    <p:sldId id="797" r:id="rId49"/>
    <p:sldId id="973" r:id="rId50"/>
    <p:sldId id="855" r:id="rId51"/>
    <p:sldId id="890" r:id="rId52"/>
    <p:sldId id="1020" r:id="rId53"/>
    <p:sldId id="961" r:id="rId54"/>
    <p:sldId id="900" r:id="rId55"/>
    <p:sldId id="813" r:id="rId56"/>
    <p:sldId id="812" r:id="rId57"/>
    <p:sldId id="910" r:id="rId58"/>
    <p:sldId id="694" r:id="rId59"/>
    <p:sldId id="814" r:id="rId60"/>
    <p:sldId id="815" r:id="rId61"/>
    <p:sldId id="817" r:id="rId62"/>
    <p:sldId id="884" r:id="rId63"/>
    <p:sldId id="816" r:id="rId64"/>
    <p:sldId id="818" r:id="rId65"/>
    <p:sldId id="865" r:id="rId66"/>
    <p:sldId id="823" r:id="rId67"/>
    <p:sldId id="824" r:id="rId68"/>
    <p:sldId id="899" r:id="rId69"/>
    <p:sldId id="949" r:id="rId70"/>
    <p:sldId id="950" r:id="rId71"/>
    <p:sldId id="725" r:id="rId72"/>
    <p:sldId id="955" r:id="rId73"/>
    <p:sldId id="951" r:id="rId74"/>
    <p:sldId id="827" r:id="rId75"/>
    <p:sldId id="733" r:id="rId76"/>
    <p:sldId id="734" r:id="rId77"/>
    <p:sldId id="735" r:id="rId78"/>
    <p:sldId id="736" r:id="rId79"/>
    <p:sldId id="737" r:id="rId80"/>
    <p:sldId id="739" r:id="rId81"/>
    <p:sldId id="740" r:id="rId82"/>
    <p:sldId id="999" r:id="rId83"/>
    <p:sldId id="738" r:id="rId84"/>
    <p:sldId id="987" r:id="rId85"/>
    <p:sldId id="991" r:id="rId86"/>
    <p:sldId id="992" r:id="rId87"/>
    <p:sldId id="989" r:id="rId88"/>
    <p:sldId id="990" r:id="rId89"/>
    <p:sldId id="952" r:id="rId90"/>
    <p:sldId id="897" r:id="rId91"/>
    <p:sldId id="928" r:id="rId92"/>
    <p:sldId id="930" r:id="rId93"/>
    <p:sldId id="767" r:id="rId94"/>
    <p:sldId id="859" r:id="rId95"/>
    <p:sldId id="860" r:id="rId96"/>
    <p:sldId id="862" r:id="rId97"/>
    <p:sldId id="768" r:id="rId98"/>
    <p:sldId id="962" r:id="rId99"/>
    <p:sldId id="986" r:id="rId100"/>
    <p:sldId id="1026" r:id="rId101"/>
    <p:sldId id="929" r:id="rId102"/>
    <p:sldId id="1018" r:id="rId103"/>
    <p:sldId id="844" r:id="rId104"/>
    <p:sldId id="895" r:id="rId105"/>
    <p:sldId id="904" r:id="rId106"/>
    <p:sldId id="905" r:id="rId107"/>
    <p:sldId id="906" r:id="rId108"/>
    <p:sldId id="907" r:id="rId109"/>
    <p:sldId id="908" r:id="rId110"/>
    <p:sldId id="909" r:id="rId111"/>
    <p:sldId id="931" r:id="rId112"/>
    <p:sldId id="963" r:id="rId113"/>
    <p:sldId id="964" r:id="rId114"/>
    <p:sldId id="965" r:id="rId115"/>
    <p:sldId id="966" r:id="rId116"/>
    <p:sldId id="967" r:id="rId117"/>
    <p:sldId id="896" r:id="rId118"/>
    <p:sldId id="771" r:id="rId119"/>
    <p:sldId id="1022" r:id="rId120"/>
    <p:sldId id="1027" r:id="rId121"/>
    <p:sldId id="775" r:id="rId122"/>
    <p:sldId id="772" r:id="rId123"/>
    <p:sldId id="773" r:id="rId124"/>
    <p:sldId id="774" r:id="rId125"/>
    <p:sldId id="975" r:id="rId126"/>
    <p:sldId id="974" r:id="rId127"/>
    <p:sldId id="978" r:id="rId128"/>
    <p:sldId id="1025" r:id="rId129"/>
    <p:sldId id="979" r:id="rId130"/>
    <p:sldId id="980" r:id="rId131"/>
    <p:sldId id="1012" r:id="rId132"/>
    <p:sldId id="1007" r:id="rId133"/>
    <p:sldId id="1008" r:id="rId134"/>
    <p:sldId id="1009" r:id="rId135"/>
    <p:sldId id="1010" r:id="rId136"/>
    <p:sldId id="1011" r:id="rId137"/>
    <p:sldId id="1013" r:id="rId138"/>
    <p:sldId id="1015" r:id="rId139"/>
    <p:sldId id="1006" r:id="rId140"/>
    <p:sldId id="846" r:id="rId141"/>
    <p:sldId id="850" r:id="rId142"/>
    <p:sldId id="848" r:id="rId143"/>
    <p:sldId id="851" r:id="rId144"/>
    <p:sldId id="887" r:id="rId1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0ED"/>
    <a:srgbClr val="000099"/>
    <a:srgbClr val="0000FF"/>
    <a:srgbClr val="0081E2"/>
    <a:srgbClr val="000000"/>
    <a:srgbClr val="7CCA62"/>
    <a:srgbClr val="6DC0FF"/>
    <a:srgbClr val="3FADFF"/>
    <a:srgbClr val="4FB4FF"/>
    <a:srgbClr val="08B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434" autoAdjust="0"/>
  </p:normalViewPr>
  <p:slideViewPr>
    <p:cSldViewPr>
      <p:cViewPr varScale="1">
        <p:scale>
          <a:sx n="46" d="100"/>
          <a:sy n="46" d="100"/>
        </p:scale>
        <p:origin x="-768" y="-82"/>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sorterViewPr>
    <p:cViewPr>
      <p:scale>
        <a:sx n="66" d="100"/>
        <a:sy n="66" d="100"/>
      </p:scale>
      <p:origin x="0" y="45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plotArea>
      <c:layout/>
      <c:barChart>
        <c:barDir val="col"/>
        <c:grouping val="clustered"/>
        <c:ser>
          <c:idx val="0"/>
          <c:order val="0"/>
          <c:tx>
            <c:strRef>
              <c:f>Sheet1!$B$1</c:f>
              <c:strCache>
                <c:ptCount val="1"/>
                <c:pt idx="0">
                  <c:v>Love</c:v>
                </c:pt>
              </c:strCache>
            </c:strRef>
          </c:tx>
          <c:cat>
            <c:strRef>
              <c:f>Sheet1!$A$2:$A$4</c:f>
              <c:strCache>
                <c:ptCount val="1"/>
                <c:pt idx="0">
                  <c:v>Person 1</c:v>
                </c:pt>
              </c:strCache>
            </c:strRef>
          </c:cat>
          <c:val>
            <c:numRef>
              <c:f>Sheet1!$B$2:$B$4</c:f>
              <c:numCache>
                <c:formatCode>General</c:formatCode>
                <c:ptCount val="3"/>
                <c:pt idx="0">
                  <c:v>3.1</c:v>
                </c:pt>
              </c:numCache>
            </c:numRef>
          </c:val>
        </c:ser>
        <c:ser>
          <c:idx val="1"/>
          <c:order val="1"/>
          <c:tx>
            <c:strRef>
              <c:f>Sheet1!$C$1</c:f>
              <c:strCache>
                <c:ptCount val="1"/>
                <c:pt idx="0">
                  <c:v>Patience</c:v>
                </c:pt>
              </c:strCache>
            </c:strRef>
          </c:tx>
          <c:cat>
            <c:strRef>
              <c:f>Sheet1!$A$2:$A$4</c:f>
              <c:strCache>
                <c:ptCount val="1"/>
                <c:pt idx="0">
                  <c:v>Person 1</c:v>
                </c:pt>
              </c:strCache>
            </c:strRef>
          </c:cat>
          <c:val>
            <c:numRef>
              <c:f>Sheet1!$C$2:$C$4</c:f>
              <c:numCache>
                <c:formatCode>General</c:formatCode>
                <c:ptCount val="3"/>
              </c:numCache>
            </c:numRef>
          </c:val>
        </c:ser>
        <c:ser>
          <c:idx val="2"/>
          <c:order val="2"/>
          <c:tx>
            <c:strRef>
              <c:f>Sheet1!$D$1</c:f>
              <c:strCache>
                <c:ptCount val="1"/>
                <c:pt idx="0">
                  <c:v>Musical</c:v>
                </c:pt>
              </c:strCache>
            </c:strRef>
          </c:tx>
          <c:cat>
            <c:strRef>
              <c:f>Sheet1!$A$2:$A$4</c:f>
              <c:strCache>
                <c:ptCount val="1"/>
                <c:pt idx="0">
                  <c:v>Person 1</c:v>
                </c:pt>
              </c:strCache>
            </c:strRef>
          </c:cat>
          <c:val>
            <c:numRef>
              <c:f>Sheet1!$D$2:$D$4</c:f>
              <c:numCache>
                <c:formatCode>General</c:formatCode>
                <c:ptCount val="3"/>
              </c:numCache>
            </c:numRef>
          </c:val>
        </c:ser>
        <c:axId val="236641280"/>
        <c:axId val="236917504"/>
      </c:barChart>
      <c:catAx>
        <c:axId val="236641280"/>
        <c:scaling>
          <c:orientation val="minMax"/>
        </c:scaling>
        <c:axPos val="b"/>
        <c:tickLblPos val="nextTo"/>
        <c:crossAx val="236917504"/>
        <c:crosses val="autoZero"/>
        <c:auto val="1"/>
        <c:lblAlgn val="ctr"/>
        <c:lblOffset val="100"/>
      </c:catAx>
      <c:valAx>
        <c:axId val="236917504"/>
        <c:scaling>
          <c:orientation val="minMax"/>
        </c:scaling>
        <c:axPos val="l"/>
        <c:majorGridlines/>
        <c:numFmt formatCode="General" sourceLinked="1"/>
        <c:tickLblPos val="nextTo"/>
        <c:crossAx val="236641280"/>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hart>
    <c:plotArea>
      <c:layout/>
      <c:barChart>
        <c:barDir val="col"/>
        <c:grouping val="clustered"/>
        <c:ser>
          <c:idx val="0"/>
          <c:order val="0"/>
          <c:tx>
            <c:strRef>
              <c:f>Sheet1!$B$1</c:f>
              <c:strCache>
                <c:ptCount val="1"/>
                <c:pt idx="0">
                  <c:v>Love</c:v>
                </c:pt>
              </c:strCache>
            </c:strRef>
          </c:tx>
          <c:cat>
            <c:strRef>
              <c:f>Sheet1!$A$2:$A$4</c:f>
              <c:strCache>
                <c:ptCount val="1"/>
                <c:pt idx="0">
                  <c:v>Person 1</c:v>
                </c:pt>
              </c:strCache>
            </c:strRef>
          </c:cat>
          <c:val>
            <c:numRef>
              <c:f>Sheet1!$B$2:$B$4</c:f>
              <c:numCache>
                <c:formatCode>General</c:formatCode>
                <c:ptCount val="3"/>
                <c:pt idx="0">
                  <c:v>3.1</c:v>
                </c:pt>
              </c:numCache>
            </c:numRef>
          </c:val>
        </c:ser>
        <c:ser>
          <c:idx val="1"/>
          <c:order val="1"/>
          <c:tx>
            <c:strRef>
              <c:f>Sheet1!$C$1</c:f>
              <c:strCache>
                <c:ptCount val="1"/>
                <c:pt idx="0">
                  <c:v>Patience</c:v>
                </c:pt>
              </c:strCache>
            </c:strRef>
          </c:tx>
          <c:cat>
            <c:strRef>
              <c:f>Sheet1!$A$2:$A$4</c:f>
              <c:strCache>
                <c:ptCount val="1"/>
                <c:pt idx="0">
                  <c:v>Person 1</c:v>
                </c:pt>
              </c:strCache>
            </c:strRef>
          </c:cat>
          <c:val>
            <c:numRef>
              <c:f>Sheet1!$C$2:$C$4</c:f>
              <c:numCache>
                <c:formatCode>General</c:formatCode>
                <c:ptCount val="3"/>
                <c:pt idx="0">
                  <c:v>2.4</c:v>
                </c:pt>
              </c:numCache>
            </c:numRef>
          </c:val>
        </c:ser>
        <c:ser>
          <c:idx val="2"/>
          <c:order val="2"/>
          <c:tx>
            <c:strRef>
              <c:f>Sheet1!$D$1</c:f>
              <c:strCache>
                <c:ptCount val="1"/>
                <c:pt idx="0">
                  <c:v>Musical</c:v>
                </c:pt>
              </c:strCache>
            </c:strRef>
          </c:tx>
          <c:cat>
            <c:strRef>
              <c:f>Sheet1!$A$2:$A$4</c:f>
              <c:strCache>
                <c:ptCount val="1"/>
                <c:pt idx="0">
                  <c:v>Person 1</c:v>
                </c:pt>
              </c:strCache>
            </c:strRef>
          </c:cat>
          <c:val>
            <c:numRef>
              <c:f>Sheet1!$D$2:$D$4</c:f>
              <c:numCache>
                <c:formatCode>General</c:formatCode>
                <c:ptCount val="3"/>
              </c:numCache>
            </c:numRef>
          </c:val>
        </c:ser>
        <c:axId val="237123456"/>
        <c:axId val="237124992"/>
      </c:barChart>
      <c:catAx>
        <c:axId val="237123456"/>
        <c:scaling>
          <c:orientation val="minMax"/>
        </c:scaling>
        <c:axPos val="b"/>
        <c:tickLblPos val="nextTo"/>
        <c:crossAx val="237124992"/>
        <c:crosses val="autoZero"/>
        <c:auto val="1"/>
        <c:lblAlgn val="ctr"/>
        <c:lblOffset val="100"/>
      </c:catAx>
      <c:valAx>
        <c:axId val="237124992"/>
        <c:scaling>
          <c:orientation val="minMax"/>
        </c:scaling>
        <c:axPos val="l"/>
        <c:majorGridlines/>
        <c:numFmt formatCode="General" sourceLinked="1"/>
        <c:tickLblPos val="nextTo"/>
        <c:crossAx val="237123456"/>
        <c:crosses val="autoZero"/>
        <c:crossBetween val="between"/>
      </c:valAx>
    </c:plotArea>
    <c:legend>
      <c:legendPos val="r"/>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chart>
    <c:plotArea>
      <c:layout/>
      <c:barChart>
        <c:barDir val="col"/>
        <c:grouping val="clustered"/>
        <c:ser>
          <c:idx val="0"/>
          <c:order val="0"/>
          <c:tx>
            <c:strRef>
              <c:f>Sheet1!$B$1</c:f>
              <c:strCache>
                <c:ptCount val="1"/>
                <c:pt idx="0">
                  <c:v>Love</c:v>
                </c:pt>
              </c:strCache>
            </c:strRef>
          </c:tx>
          <c:cat>
            <c:strRef>
              <c:f>Sheet1!$A$2:$A$4</c:f>
              <c:strCache>
                <c:ptCount val="1"/>
                <c:pt idx="0">
                  <c:v>Person 1</c:v>
                </c:pt>
              </c:strCache>
            </c:strRef>
          </c:cat>
          <c:val>
            <c:numRef>
              <c:f>Sheet1!$B$2:$B$4</c:f>
              <c:numCache>
                <c:formatCode>General</c:formatCode>
                <c:ptCount val="3"/>
                <c:pt idx="0">
                  <c:v>3.1</c:v>
                </c:pt>
              </c:numCache>
            </c:numRef>
          </c:val>
        </c:ser>
        <c:ser>
          <c:idx val="1"/>
          <c:order val="1"/>
          <c:tx>
            <c:strRef>
              <c:f>Sheet1!$C$1</c:f>
              <c:strCache>
                <c:ptCount val="1"/>
                <c:pt idx="0">
                  <c:v>Patience</c:v>
                </c:pt>
              </c:strCache>
            </c:strRef>
          </c:tx>
          <c:cat>
            <c:strRef>
              <c:f>Sheet1!$A$2:$A$4</c:f>
              <c:strCache>
                <c:ptCount val="1"/>
                <c:pt idx="0">
                  <c:v>Person 1</c:v>
                </c:pt>
              </c:strCache>
            </c:strRef>
          </c:cat>
          <c:val>
            <c:numRef>
              <c:f>Sheet1!$C$2:$C$4</c:f>
              <c:numCache>
                <c:formatCode>General</c:formatCode>
                <c:ptCount val="3"/>
                <c:pt idx="0">
                  <c:v>2.4</c:v>
                </c:pt>
              </c:numCache>
            </c:numRef>
          </c:val>
        </c:ser>
        <c:ser>
          <c:idx val="2"/>
          <c:order val="2"/>
          <c:tx>
            <c:strRef>
              <c:f>Sheet1!$D$1</c:f>
              <c:strCache>
                <c:ptCount val="1"/>
                <c:pt idx="0">
                  <c:v>Musical</c:v>
                </c:pt>
              </c:strCache>
            </c:strRef>
          </c:tx>
          <c:cat>
            <c:strRef>
              <c:f>Sheet1!$A$2:$A$4</c:f>
              <c:strCache>
                <c:ptCount val="1"/>
                <c:pt idx="0">
                  <c:v>Person 1</c:v>
                </c:pt>
              </c:strCache>
            </c:strRef>
          </c:cat>
          <c:val>
            <c:numRef>
              <c:f>Sheet1!$D$2:$D$4</c:f>
              <c:numCache>
                <c:formatCode>General</c:formatCode>
                <c:ptCount val="3"/>
                <c:pt idx="0">
                  <c:v>2</c:v>
                </c:pt>
              </c:numCache>
            </c:numRef>
          </c:val>
        </c:ser>
        <c:axId val="236953600"/>
        <c:axId val="236955136"/>
      </c:barChart>
      <c:catAx>
        <c:axId val="236953600"/>
        <c:scaling>
          <c:orientation val="minMax"/>
        </c:scaling>
        <c:axPos val="b"/>
        <c:tickLblPos val="nextTo"/>
        <c:crossAx val="236955136"/>
        <c:crosses val="autoZero"/>
        <c:auto val="1"/>
        <c:lblAlgn val="ctr"/>
        <c:lblOffset val="100"/>
      </c:catAx>
      <c:valAx>
        <c:axId val="236955136"/>
        <c:scaling>
          <c:orientation val="minMax"/>
        </c:scaling>
        <c:axPos val="l"/>
        <c:majorGridlines/>
        <c:numFmt formatCode="General" sourceLinked="1"/>
        <c:tickLblPos val="nextTo"/>
        <c:crossAx val="236953600"/>
        <c:crosses val="autoZero"/>
        <c:crossBetween val="between"/>
      </c:valAx>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CA"/>
  <c:chart>
    <c:plotArea>
      <c:layout/>
      <c:barChart>
        <c:barDir val="col"/>
        <c:grouping val="clustered"/>
        <c:ser>
          <c:idx val="0"/>
          <c:order val="0"/>
          <c:tx>
            <c:strRef>
              <c:f>Sheet1!$B$1</c:f>
              <c:strCache>
                <c:ptCount val="1"/>
                <c:pt idx="0">
                  <c:v>Love</c:v>
                </c:pt>
              </c:strCache>
            </c:strRef>
          </c:tx>
          <c:cat>
            <c:strRef>
              <c:f>Sheet1!$A$2:$A$4</c:f>
              <c:strCache>
                <c:ptCount val="2"/>
                <c:pt idx="0">
                  <c:v>Person 1</c:v>
                </c:pt>
                <c:pt idx="1">
                  <c:v>Person 2</c:v>
                </c:pt>
              </c:strCache>
            </c:strRef>
          </c:cat>
          <c:val>
            <c:numRef>
              <c:f>Sheet1!$B$2:$B$4</c:f>
              <c:numCache>
                <c:formatCode>General</c:formatCode>
                <c:ptCount val="3"/>
                <c:pt idx="0">
                  <c:v>3.1</c:v>
                </c:pt>
                <c:pt idx="1">
                  <c:v>2.5</c:v>
                </c:pt>
              </c:numCache>
            </c:numRef>
          </c:val>
        </c:ser>
        <c:ser>
          <c:idx val="1"/>
          <c:order val="1"/>
          <c:tx>
            <c:strRef>
              <c:f>Sheet1!$C$1</c:f>
              <c:strCache>
                <c:ptCount val="1"/>
                <c:pt idx="0">
                  <c:v>Patience</c:v>
                </c:pt>
              </c:strCache>
            </c:strRef>
          </c:tx>
          <c:cat>
            <c:strRef>
              <c:f>Sheet1!$A$2:$A$4</c:f>
              <c:strCache>
                <c:ptCount val="2"/>
                <c:pt idx="0">
                  <c:v>Person 1</c:v>
                </c:pt>
                <c:pt idx="1">
                  <c:v>Person 2</c:v>
                </c:pt>
              </c:strCache>
            </c:strRef>
          </c:cat>
          <c:val>
            <c:numRef>
              <c:f>Sheet1!$C$2:$C$4</c:f>
              <c:numCache>
                <c:formatCode>General</c:formatCode>
                <c:ptCount val="3"/>
                <c:pt idx="0">
                  <c:v>2.4</c:v>
                </c:pt>
                <c:pt idx="1">
                  <c:v>1</c:v>
                </c:pt>
              </c:numCache>
            </c:numRef>
          </c:val>
        </c:ser>
        <c:ser>
          <c:idx val="2"/>
          <c:order val="2"/>
          <c:tx>
            <c:strRef>
              <c:f>Sheet1!$D$1</c:f>
              <c:strCache>
                <c:ptCount val="1"/>
                <c:pt idx="0">
                  <c:v>Musical</c:v>
                </c:pt>
              </c:strCache>
            </c:strRef>
          </c:tx>
          <c:cat>
            <c:strRef>
              <c:f>Sheet1!$A$2:$A$4</c:f>
              <c:strCache>
                <c:ptCount val="2"/>
                <c:pt idx="0">
                  <c:v>Person 1</c:v>
                </c:pt>
                <c:pt idx="1">
                  <c:v>Person 2</c:v>
                </c:pt>
              </c:strCache>
            </c:strRef>
          </c:cat>
          <c:val>
            <c:numRef>
              <c:f>Sheet1!$D$2:$D$4</c:f>
              <c:numCache>
                <c:formatCode>General</c:formatCode>
                <c:ptCount val="3"/>
                <c:pt idx="0">
                  <c:v>2</c:v>
                </c:pt>
                <c:pt idx="1">
                  <c:v>1.2</c:v>
                </c:pt>
              </c:numCache>
            </c:numRef>
          </c:val>
        </c:ser>
        <c:axId val="237185664"/>
        <c:axId val="237195648"/>
      </c:barChart>
      <c:catAx>
        <c:axId val="237185664"/>
        <c:scaling>
          <c:orientation val="minMax"/>
        </c:scaling>
        <c:axPos val="b"/>
        <c:tickLblPos val="nextTo"/>
        <c:crossAx val="237195648"/>
        <c:crosses val="autoZero"/>
        <c:auto val="1"/>
        <c:lblAlgn val="ctr"/>
        <c:lblOffset val="100"/>
      </c:catAx>
      <c:valAx>
        <c:axId val="237195648"/>
        <c:scaling>
          <c:orientation val="minMax"/>
        </c:scaling>
        <c:axPos val="l"/>
        <c:majorGridlines/>
        <c:numFmt formatCode="General" sourceLinked="1"/>
        <c:tickLblPos val="nextTo"/>
        <c:crossAx val="237185664"/>
        <c:crosses val="autoZero"/>
        <c:crossBetween val="between"/>
      </c:valAx>
    </c:plotArea>
    <c:legend>
      <c:legendPos val="r"/>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CA"/>
  <c:chart>
    <c:plotArea>
      <c:layout/>
      <c:barChart>
        <c:barDir val="col"/>
        <c:grouping val="clustered"/>
        <c:ser>
          <c:idx val="0"/>
          <c:order val="0"/>
          <c:tx>
            <c:strRef>
              <c:f>Sheet1!$B$1</c:f>
              <c:strCache>
                <c:ptCount val="1"/>
                <c:pt idx="0">
                  <c:v>Love</c:v>
                </c:pt>
              </c:strCache>
            </c:strRef>
          </c:tx>
          <c:cat>
            <c:strRef>
              <c:f>Sheet1!$A$2:$A$4</c:f>
              <c:strCache>
                <c:ptCount val="3"/>
                <c:pt idx="0">
                  <c:v>Person 1</c:v>
                </c:pt>
                <c:pt idx="1">
                  <c:v>Person 2</c:v>
                </c:pt>
                <c:pt idx="2">
                  <c:v>Person 3</c:v>
                </c:pt>
              </c:strCache>
            </c:strRef>
          </c:cat>
          <c:val>
            <c:numRef>
              <c:f>Sheet1!$B$2:$B$4</c:f>
              <c:numCache>
                <c:formatCode>General</c:formatCode>
                <c:ptCount val="3"/>
                <c:pt idx="0">
                  <c:v>3.1</c:v>
                </c:pt>
                <c:pt idx="1">
                  <c:v>2.5</c:v>
                </c:pt>
                <c:pt idx="2">
                  <c:v>3.3</c:v>
                </c:pt>
              </c:numCache>
            </c:numRef>
          </c:val>
        </c:ser>
        <c:ser>
          <c:idx val="1"/>
          <c:order val="1"/>
          <c:tx>
            <c:strRef>
              <c:f>Sheet1!$C$1</c:f>
              <c:strCache>
                <c:ptCount val="1"/>
                <c:pt idx="0">
                  <c:v>Patience</c:v>
                </c:pt>
              </c:strCache>
            </c:strRef>
          </c:tx>
          <c:cat>
            <c:strRef>
              <c:f>Sheet1!$A$2:$A$4</c:f>
              <c:strCache>
                <c:ptCount val="3"/>
                <c:pt idx="0">
                  <c:v>Person 1</c:v>
                </c:pt>
                <c:pt idx="1">
                  <c:v>Person 2</c:v>
                </c:pt>
                <c:pt idx="2">
                  <c:v>Person 3</c:v>
                </c:pt>
              </c:strCache>
            </c:strRef>
          </c:cat>
          <c:val>
            <c:numRef>
              <c:f>Sheet1!$C$2:$C$4</c:f>
              <c:numCache>
                <c:formatCode>General</c:formatCode>
                <c:ptCount val="3"/>
                <c:pt idx="0">
                  <c:v>2.4</c:v>
                </c:pt>
                <c:pt idx="1">
                  <c:v>1</c:v>
                </c:pt>
                <c:pt idx="2">
                  <c:v>1.8</c:v>
                </c:pt>
              </c:numCache>
            </c:numRef>
          </c:val>
        </c:ser>
        <c:ser>
          <c:idx val="2"/>
          <c:order val="2"/>
          <c:tx>
            <c:strRef>
              <c:f>Sheet1!$D$1</c:f>
              <c:strCache>
                <c:ptCount val="1"/>
                <c:pt idx="0">
                  <c:v>Musical</c:v>
                </c:pt>
              </c:strCache>
            </c:strRef>
          </c:tx>
          <c:cat>
            <c:strRef>
              <c:f>Sheet1!$A$2:$A$4</c:f>
              <c:strCache>
                <c:ptCount val="3"/>
                <c:pt idx="0">
                  <c:v>Person 1</c:v>
                </c:pt>
                <c:pt idx="1">
                  <c:v>Person 2</c:v>
                </c:pt>
                <c:pt idx="2">
                  <c:v>Person 3</c:v>
                </c:pt>
              </c:strCache>
            </c:strRef>
          </c:cat>
          <c:val>
            <c:numRef>
              <c:f>Sheet1!$D$2:$D$4</c:f>
              <c:numCache>
                <c:formatCode>General</c:formatCode>
                <c:ptCount val="3"/>
                <c:pt idx="0">
                  <c:v>2</c:v>
                </c:pt>
                <c:pt idx="1">
                  <c:v>1.2</c:v>
                </c:pt>
                <c:pt idx="2">
                  <c:v>2.7</c:v>
                </c:pt>
              </c:numCache>
            </c:numRef>
          </c:val>
        </c:ser>
        <c:axId val="233113856"/>
        <c:axId val="233127936"/>
      </c:barChart>
      <c:catAx>
        <c:axId val="233113856"/>
        <c:scaling>
          <c:orientation val="minMax"/>
        </c:scaling>
        <c:axPos val="b"/>
        <c:tickLblPos val="nextTo"/>
        <c:crossAx val="233127936"/>
        <c:crosses val="autoZero"/>
        <c:auto val="1"/>
        <c:lblAlgn val="ctr"/>
        <c:lblOffset val="100"/>
      </c:catAx>
      <c:valAx>
        <c:axId val="233127936"/>
        <c:scaling>
          <c:orientation val="minMax"/>
        </c:scaling>
        <c:axPos val="l"/>
        <c:majorGridlines/>
        <c:numFmt formatCode="General" sourceLinked="1"/>
        <c:tickLblPos val="nextTo"/>
        <c:crossAx val="233113856"/>
        <c:crosses val="autoZero"/>
        <c:crossBetween val="between"/>
      </c:valAx>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D85C2-39BE-4814-875A-B03AFD5BBB84}" type="datetimeFigureOut">
              <a:rPr lang="en-CA" smtClean="0"/>
              <a:pPr/>
              <a:t>2018-07-29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8CDDFA-23FB-4636-B50D-BF60ED038D31}"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Prior to entering the human being for the first time, the spirit-form is an absolutely neutral energy-agglomeration in timeless existence and is totally unknowing. (a product of the creational-idea) (evolves independently)</a:t>
            </a:r>
          </a:p>
          <a:p>
            <a:endParaRPr lang="en-CA" dirty="0"/>
          </a:p>
        </p:txBody>
      </p:sp>
      <p:sp>
        <p:nvSpPr>
          <p:cNvPr id="4" name="Slide Number Placeholder 3"/>
          <p:cNvSpPr>
            <a:spLocks noGrp="1"/>
          </p:cNvSpPr>
          <p:nvPr>
            <p:ph type="sldNum" sz="quarter" idx="10"/>
          </p:nvPr>
        </p:nvSpPr>
        <p:spPr/>
        <p:txBody>
          <a:bodyPr/>
          <a:lstStyle/>
          <a:p>
            <a:fld id="{9D8CDDFA-23FB-4636-B50D-BF60ED038D31}" type="slidenum">
              <a:rPr lang="en-CA" smtClean="0"/>
              <a:pPr/>
              <a:t>20</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D8CDDFA-23FB-4636-B50D-BF60ED038D31}" type="slidenum">
              <a:rPr lang="en-CA" smtClean="0"/>
              <a:pPr/>
              <a:t>133</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D8CDDFA-23FB-4636-B50D-BF60ED038D31}" type="slidenum">
              <a:rPr lang="en-CA" smtClean="0"/>
              <a:pPr/>
              <a:t>134</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D8CDDFA-23FB-4636-B50D-BF60ED038D31}" type="slidenum">
              <a:rPr lang="en-CA" smtClean="0"/>
              <a:pPr/>
              <a:t>135</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D8CDDFA-23FB-4636-B50D-BF60ED038D31}" type="slidenum">
              <a:rPr lang="en-CA" smtClean="0"/>
              <a:pPr/>
              <a:t>136</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Unfortunately the Earth human being at the present time and simply at the end of the 20th century is still not so far</a:t>
            </a:r>
            <a:r>
              <a:rPr lang="en-CA" sz="1200" kern="1200" baseline="0" dirty="0" smtClean="0">
                <a:solidFill>
                  <a:schemeClr val="tx1"/>
                </a:solidFill>
                <a:latin typeface="+mn-lt"/>
                <a:ea typeface="+mn-ea"/>
                <a:cs typeface="+mn-cs"/>
              </a:rPr>
              <a:t> advanced</a:t>
            </a:r>
            <a:r>
              <a:rPr lang="en-CA" sz="1200" kern="1200" dirty="0" smtClean="0">
                <a:solidFill>
                  <a:schemeClr val="tx1"/>
                </a:solidFill>
                <a:latin typeface="+mn-lt"/>
                <a:ea typeface="+mn-ea"/>
                <a:cs typeface="+mn-cs"/>
              </a:rPr>
              <a:t>  that he is able to grasp, to measure and to explain the mental fluidal power of the physical and consequently in this regard, complete </a:t>
            </a:r>
            <a:r>
              <a:rPr lang="en-CA" sz="1200" kern="1200" dirty="0" err="1" smtClean="0">
                <a:solidFill>
                  <a:schemeClr val="tx1"/>
                </a:solidFill>
                <a:latin typeface="+mn-lt"/>
                <a:ea typeface="+mn-ea"/>
                <a:cs typeface="+mn-cs"/>
              </a:rPr>
              <a:t>unknowledge</a:t>
            </a:r>
            <a:r>
              <a:rPr lang="en-CA" sz="1200" kern="1200" dirty="0" smtClean="0">
                <a:solidFill>
                  <a:schemeClr val="tx1"/>
                </a:solidFill>
                <a:latin typeface="+mn-lt"/>
                <a:ea typeface="+mn-ea"/>
                <a:cs typeface="+mn-cs"/>
              </a:rPr>
              <a:t> prevails. This is also the case in regard to the transfer  of the mental fluidal power of another human being, if they become implanted with a transplant of another deceased or living person. Thereby also those elements bring about confusion, which seek to explain the entire thing, from a religious or spiritualist or esoteric view with senselessness, which not to mention, contributes to all misunderstandings and is viewed from a standpoint of delusional belief.</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D8CDDFA-23FB-4636-B50D-BF60ED038D31}" type="slidenum">
              <a:rPr lang="en-CA" smtClean="0"/>
              <a:pPr/>
              <a:t>137</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Therefore, in that respect, </a:t>
            </a:r>
            <a:r>
              <a:rPr lang="en-CA" sz="1200" b="1" kern="1200" dirty="0" smtClean="0">
                <a:solidFill>
                  <a:schemeClr val="tx1"/>
                </a:solidFill>
                <a:latin typeface="+mn-lt"/>
                <a:ea typeface="+mn-ea"/>
                <a:cs typeface="+mn-cs"/>
              </a:rPr>
              <a:t>not only are the energies and powers of the thoughts and feelings as well as the psyche and  consciousness contained</a:t>
            </a:r>
            <a:r>
              <a:rPr lang="en-CA" sz="1200" kern="1200" dirty="0" smtClean="0">
                <a:solidFill>
                  <a:schemeClr val="tx1"/>
                </a:solidFill>
                <a:latin typeface="+mn-lt"/>
                <a:ea typeface="+mn-ea"/>
                <a:cs typeface="+mn-cs"/>
              </a:rPr>
              <a:t>, but rather also the </a:t>
            </a:r>
            <a:r>
              <a:rPr lang="en-CA" sz="1200" b="1" kern="1200" dirty="0" smtClean="0">
                <a:solidFill>
                  <a:schemeClr val="tx1"/>
                </a:solidFill>
                <a:latin typeface="+mn-lt"/>
                <a:ea typeface="+mn-ea"/>
                <a:cs typeface="+mn-cs"/>
              </a:rPr>
              <a:t>hopes, wishes, habits and quirks</a:t>
            </a:r>
            <a:r>
              <a:rPr lang="en-CA" sz="1200" kern="1200" dirty="0" smtClean="0">
                <a:solidFill>
                  <a:schemeClr val="tx1"/>
                </a:solidFill>
                <a:latin typeface="+mn-lt"/>
                <a:ea typeface="+mn-ea"/>
                <a:cs typeface="+mn-cs"/>
              </a:rPr>
              <a:t>, etc. of the human being, which deposit themselves overall  in the body and in all its organs. At the same time, that appears however also in neutral wise, if the mental fluidal powers are deposited into a room, a place or in a thing, which then, by the next personality after their birth can again be utilised. For that reason, there ensues that new personalities then take on idiosyncrasies  and behaviours, etc. of their old personalities and can bring them into expression. However, this is not compulsory, because it lies solely and exclusively with each individual personality, whether they, through back-connections,  take on or not, that which is neutral in the deposited mental swinging-waves and their energies and powers of old idiosyncrasies and behaviours. </a:t>
            </a: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D8CDDFA-23FB-4636-B50D-BF60ED038D31}" type="slidenum">
              <a:rPr lang="en-CA" smtClean="0"/>
              <a:pPr/>
              <a:t>138</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Organ transplants are never harmless, no matter whether it is an organ or bone, because even an eye or a finger will bring about its effects in regard to the mental fluidal power.  Implanted organs and bones, call forth in each case, and actually in each case any smaller or greater changes in the organ receiver, whereby in the worst case, crass personality changes emerge in the form that the organ receiver, takes on the personality-wise of the organ donating person. Therefore it is possible, for example, that a human being, which received the heart of a murderer, under circumstances becomes a murderer themselves. These are facts which today, by the medical doctors, etc. still become contested, nevertheless the time will prove that it is really so and that this is no abnormal or esoteric theory and no nonsense. (This information arises from a private talk with the </a:t>
            </a:r>
            <a:r>
              <a:rPr lang="en-CA" sz="1200" kern="1200" dirty="0" err="1" smtClean="0">
                <a:solidFill>
                  <a:schemeClr val="tx1"/>
                </a:solidFill>
                <a:latin typeface="+mn-lt"/>
                <a:ea typeface="+mn-ea"/>
                <a:cs typeface="+mn-cs"/>
              </a:rPr>
              <a:t>Plejaren</a:t>
            </a:r>
            <a:r>
              <a:rPr lang="en-CA" sz="1200" kern="1200" dirty="0" smtClean="0">
                <a:solidFill>
                  <a:schemeClr val="tx1"/>
                </a:solidFill>
                <a:latin typeface="+mn-lt"/>
                <a:ea typeface="+mn-ea"/>
                <a:cs typeface="+mn-cs"/>
              </a:rPr>
              <a:t> </a:t>
            </a:r>
            <a:r>
              <a:rPr lang="en-CA" sz="1200" kern="1200" dirty="0" err="1" smtClean="0">
                <a:solidFill>
                  <a:schemeClr val="tx1"/>
                </a:solidFill>
                <a:latin typeface="+mn-lt"/>
                <a:ea typeface="+mn-ea"/>
                <a:cs typeface="+mn-cs"/>
              </a:rPr>
              <a:t>Ptaah</a:t>
            </a:r>
            <a:r>
              <a:rPr lang="en-CA" sz="1200" kern="1200" dirty="0" smtClean="0">
                <a:solidFill>
                  <a:schemeClr val="tx1"/>
                </a:solidFill>
                <a:latin typeface="+mn-lt"/>
                <a:ea typeface="+mn-ea"/>
                <a:cs typeface="+mn-cs"/>
              </a:rPr>
              <a:t> and Quetzal)</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D8CDDFA-23FB-4636-B50D-BF60ED038D31}" type="slidenum">
              <a:rPr lang="en-CA" smtClean="0"/>
              <a:pPr/>
              <a:t>139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mn-lt"/>
                <a:ea typeface="+mn-ea"/>
                <a:cs typeface="+mn-cs"/>
              </a:rPr>
              <a:t>Its power and wisdom are the mightiest and most immense in its own Space-Time-Structure </a:t>
            </a:r>
          </a:p>
          <a:p>
            <a:pPr lvl="0"/>
            <a:r>
              <a:rPr lang="en-CA" sz="1200" b="1" kern="1200" dirty="0" smtClean="0">
                <a:solidFill>
                  <a:schemeClr val="tx1"/>
                </a:solidFill>
                <a:latin typeface="+mn-lt"/>
                <a:ea typeface="+mn-ea"/>
                <a:cs typeface="+mn-cs"/>
              </a:rPr>
              <a:t>is the power and might of all life in the entire universe</a:t>
            </a:r>
            <a:r>
              <a:rPr lang="en-CA" sz="1200" kern="1200" dirty="0" smtClean="0">
                <a:solidFill>
                  <a:schemeClr val="tx1"/>
                </a:solidFill>
                <a:latin typeface="+mn-lt"/>
                <a:ea typeface="+mn-ea"/>
                <a:cs typeface="+mn-cs"/>
              </a:rPr>
              <a:t>, which at the same time</a:t>
            </a:r>
            <a:r>
              <a:rPr lang="en-CA" sz="1200" b="1" kern="1200" dirty="0" smtClean="0">
                <a:solidFill>
                  <a:schemeClr val="tx1"/>
                </a:solidFill>
                <a:latin typeface="+mn-lt"/>
                <a:ea typeface="+mn-ea"/>
                <a:cs typeface="+mn-cs"/>
              </a:rPr>
              <a:t>, is the Creation itself.</a:t>
            </a:r>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9D8CDDFA-23FB-4636-B50D-BF60ED038D31}" type="slidenum">
              <a:rPr lang="en-CA" smtClean="0"/>
              <a:pPr/>
              <a:t>21</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'The Decalogue' by Billy Meier</a:t>
            </a:r>
            <a:r>
              <a:rPr lang="en-CA"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Creation is the BEING and the NON-</a:t>
            </a:r>
            <a:r>
              <a:rPr lang="en-US" sz="1200" kern="1200" dirty="0" err="1" smtClean="0">
                <a:solidFill>
                  <a:schemeClr val="tx1"/>
                </a:solidFill>
                <a:latin typeface="+mn-lt"/>
                <a:ea typeface="+mn-ea"/>
                <a:cs typeface="+mn-cs"/>
              </a:rPr>
              <a:t>BElNG</a:t>
            </a:r>
            <a:r>
              <a:rPr lang="en-US" sz="1200" kern="1200" dirty="0" smtClean="0">
                <a:solidFill>
                  <a:schemeClr val="tx1"/>
                </a:solidFill>
                <a:latin typeface="+mn-lt"/>
                <a:ea typeface="+mn-ea"/>
                <a:cs typeface="+mn-cs"/>
              </a:rPr>
              <a:t> of the life. It is the most immense mass of spiritual energy in the universe. It is spirit in purest form and </a:t>
            </a:r>
            <a:r>
              <a:rPr lang="en-US" sz="1200" kern="1200" dirty="0" err="1" smtClean="0">
                <a:solidFill>
                  <a:schemeClr val="tx1"/>
                </a:solidFill>
                <a:latin typeface="+mn-lt"/>
                <a:ea typeface="+mn-ea"/>
                <a:cs typeface="+mn-cs"/>
              </a:rPr>
              <a:t>unmeasurable</a:t>
            </a:r>
            <a:r>
              <a:rPr lang="en-US" sz="1200" kern="1200" dirty="0" smtClean="0">
                <a:solidFill>
                  <a:schemeClr val="tx1"/>
                </a:solidFill>
                <a:latin typeface="+mn-lt"/>
                <a:ea typeface="+mn-ea"/>
                <a:cs typeface="+mn-cs"/>
              </a:rPr>
              <a:t> in its wisdom, in its knowledge, in its love and in its harmony and truth. </a:t>
            </a:r>
            <a:r>
              <a:rPr lang="en-CA"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Creation is something spiritually dynamic, a pure-spirit-intelligence-energy, ungraspable for human beings, prevailing over all, an at all times active, creative, standing in unstoppable evolution, all gathered into itself, wisdom and love."</a:t>
            </a:r>
            <a:endParaRPr lang="en-CA" sz="1200" kern="1200" dirty="0" smtClean="0">
              <a:solidFill>
                <a:schemeClr val="tx1"/>
              </a:solidFill>
              <a:latin typeface="+mn-lt"/>
              <a:ea typeface="+mn-ea"/>
              <a:cs typeface="+mn-cs"/>
            </a:endParaRPr>
          </a:p>
          <a:p>
            <a:pPr lvl="0"/>
            <a:endParaRPr lang="en-CA" sz="1200" kern="1200" dirty="0" smtClean="0">
              <a:solidFill>
                <a:schemeClr val="tx1"/>
              </a:solidFill>
              <a:latin typeface="+mn-lt"/>
              <a:ea typeface="+mn-ea"/>
              <a:cs typeface="+mn-cs"/>
            </a:endParaRPr>
          </a:p>
          <a:p>
            <a:pPr lvl="0"/>
            <a:r>
              <a:rPr lang="en-CA" sz="1200" kern="1200" dirty="0" smtClean="0">
                <a:solidFill>
                  <a:schemeClr val="tx1"/>
                </a:solidFill>
                <a:latin typeface="+mn-lt"/>
                <a:ea typeface="+mn-ea"/>
                <a:cs typeface="+mn-cs"/>
              </a:rPr>
              <a:t>The Creation </a:t>
            </a:r>
            <a:r>
              <a:rPr lang="en-CA" sz="1200" b="1" kern="1200" dirty="0" smtClean="0">
                <a:solidFill>
                  <a:schemeClr val="tx1"/>
                </a:solidFill>
                <a:latin typeface="+mn-lt"/>
                <a:ea typeface="+mn-ea"/>
                <a:cs typeface="+mn-cs"/>
              </a:rPr>
              <a:t>is the universe, the stars and the life of all flora and fauna and all life, the becoming and the passing away</a:t>
            </a:r>
            <a:r>
              <a:rPr lang="en-CA" sz="1200" kern="1200" dirty="0" smtClean="0">
                <a:solidFill>
                  <a:schemeClr val="tx1"/>
                </a:solidFill>
                <a:latin typeface="+mn-lt"/>
                <a:ea typeface="+mn-ea"/>
                <a:cs typeface="+mn-cs"/>
              </a:rPr>
              <a:t>  </a:t>
            </a:r>
          </a:p>
          <a:p>
            <a:pPr lvl="0"/>
            <a:r>
              <a:rPr lang="en-CA" sz="1200" b="1" kern="1200" dirty="0" smtClean="0">
                <a:solidFill>
                  <a:schemeClr val="tx1"/>
                </a:solidFill>
                <a:latin typeface="+mn-lt"/>
                <a:ea typeface="+mn-ea"/>
                <a:cs typeface="+mn-cs"/>
              </a:rPr>
              <a:t>The Creation is existing and pulsing in all life and even in the death</a:t>
            </a:r>
            <a:r>
              <a:rPr lang="en-CA" sz="1200" kern="1200" dirty="0" smtClean="0">
                <a:solidFill>
                  <a:schemeClr val="tx1"/>
                </a:solidFill>
                <a:latin typeface="+mn-lt"/>
                <a:ea typeface="+mn-ea"/>
                <a:cs typeface="+mn-cs"/>
              </a:rPr>
              <a:t>, which only represents </a:t>
            </a:r>
            <a:r>
              <a:rPr lang="en-CA" sz="1200" b="1" kern="1200" dirty="0" smtClean="0">
                <a:solidFill>
                  <a:schemeClr val="tx1"/>
                </a:solidFill>
                <a:latin typeface="+mn-lt"/>
                <a:ea typeface="+mn-ea"/>
                <a:cs typeface="+mn-cs"/>
              </a:rPr>
              <a:t>another dimension-form of life.</a:t>
            </a:r>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9D8CDDFA-23FB-4636-B50D-BF60ED038D31}" type="slidenum">
              <a:rPr lang="en-CA" smtClean="0"/>
              <a:pPr/>
              <a:t>37</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mn-lt"/>
                <a:ea typeface="+mn-ea"/>
                <a:cs typeface="+mn-cs"/>
              </a:rPr>
              <a:t>The ego, the ‘I’, represents the personality, respectively, the material consciousness</a:t>
            </a:r>
            <a:r>
              <a:rPr lang="en-US" sz="1200" kern="1200" dirty="0" smtClean="0">
                <a:solidFill>
                  <a:schemeClr val="tx1"/>
                </a:solidFill>
                <a:latin typeface="+mn-lt"/>
                <a:ea typeface="+mn-ea"/>
                <a:cs typeface="+mn-cs"/>
              </a:rPr>
              <a:t>. </a:t>
            </a:r>
            <a:r>
              <a:rPr lang="en-CA" sz="1200" kern="1200" dirty="0" smtClean="0">
                <a:solidFill>
                  <a:schemeClr val="tx1"/>
                </a:solidFill>
                <a:latin typeface="+mn-lt"/>
                <a:ea typeface="+mn-ea"/>
                <a:cs typeface="+mn-cs"/>
              </a:rPr>
              <a:t>It independently makes perceptions, researches and explores things and facts, consciously learns and processes results</a:t>
            </a:r>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pPr lvl="0"/>
            <a:r>
              <a:rPr lang="en-CA" sz="1200" kern="1200" dirty="0" err="1" smtClean="0">
                <a:solidFill>
                  <a:schemeClr val="tx1"/>
                </a:solidFill>
                <a:latin typeface="+mn-lt"/>
                <a:ea typeface="+mn-ea"/>
                <a:cs typeface="+mn-cs"/>
              </a:rPr>
              <a:t>Evolutive</a:t>
            </a:r>
            <a:r>
              <a:rPr lang="en-CA" sz="1200" kern="1200" dirty="0" smtClean="0">
                <a:solidFill>
                  <a:schemeClr val="tx1"/>
                </a:solidFill>
                <a:latin typeface="+mn-lt"/>
                <a:ea typeface="+mn-ea"/>
                <a:cs typeface="+mn-cs"/>
              </a:rPr>
              <a:t> values, those which correspond to truth and reality, are  transferred over in an impulse-based form from the thoughts and feelings to the spiritual consciousness</a:t>
            </a:r>
            <a:r>
              <a:rPr lang="en-CA" sz="1200" b="1" kern="1200" dirty="0" smtClean="0">
                <a:solidFill>
                  <a:schemeClr val="tx1"/>
                </a:solidFill>
                <a:latin typeface="+mn-lt"/>
                <a:ea typeface="+mn-ea"/>
                <a:cs typeface="+mn-cs"/>
              </a:rPr>
              <a:t>.</a:t>
            </a:r>
            <a:endParaRPr lang="en-CA" sz="1200" kern="1200" dirty="0" smtClean="0">
              <a:solidFill>
                <a:schemeClr val="tx1"/>
              </a:solidFill>
              <a:latin typeface="+mn-lt"/>
              <a:ea typeface="+mn-ea"/>
              <a:cs typeface="+mn-cs"/>
            </a:endParaRPr>
          </a:p>
          <a:p>
            <a:pPr lvl="0"/>
            <a:r>
              <a:rPr lang="en-CA" sz="1200" kern="1200" dirty="0" smtClean="0">
                <a:solidFill>
                  <a:schemeClr val="tx1"/>
                </a:solidFill>
                <a:latin typeface="+mn-lt"/>
                <a:ea typeface="+mn-ea"/>
                <a:cs typeface="+mn-cs"/>
              </a:rPr>
              <a:t>The SF further processes and stores these within itself for all time. In this manner, the SF grows in its power and energy as it becomes wiser and more knowing.</a:t>
            </a:r>
            <a:r>
              <a:rPr lang="en-CA" sz="1200" b="1"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D8CDDFA-23FB-4636-B50D-BF60ED038D31}" type="slidenum">
              <a:rPr lang="en-CA" smtClean="0"/>
              <a:pPr/>
              <a:t>38</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D8CDDFA-23FB-4636-B50D-BF60ED038D31}" type="slidenum">
              <a:rPr lang="en-CA" smtClean="0"/>
              <a:pPr/>
              <a:t>57</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Creating a new personality takes seconds or perhaps minutes but it is the programming/building up of the information from all previous lifetimes which takes time.</a:t>
            </a:r>
          </a:p>
          <a:p>
            <a:endParaRPr lang="en-CA" dirty="0"/>
          </a:p>
        </p:txBody>
      </p:sp>
      <p:sp>
        <p:nvSpPr>
          <p:cNvPr id="4" name="Slide Number Placeholder 3"/>
          <p:cNvSpPr>
            <a:spLocks noGrp="1"/>
          </p:cNvSpPr>
          <p:nvPr>
            <p:ph type="sldNum" sz="quarter" idx="10"/>
          </p:nvPr>
        </p:nvSpPr>
        <p:spPr/>
        <p:txBody>
          <a:bodyPr/>
          <a:lstStyle/>
          <a:p>
            <a:fld id="{9D8CDDFA-23FB-4636-B50D-BF60ED038D31}" type="slidenum">
              <a:rPr lang="en-CA" smtClean="0"/>
              <a:pPr/>
              <a:t>64</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smtClean="0">
                <a:solidFill>
                  <a:schemeClr val="tx1"/>
                </a:solidFill>
                <a:latin typeface="+mn-lt"/>
                <a:ea typeface="+mn-ea"/>
                <a:cs typeface="+mn-cs"/>
              </a:rPr>
              <a:t>The OCB programs or inputs into the memory of the </a:t>
            </a:r>
            <a:r>
              <a:rPr lang="en-CA" sz="1200" kern="1200" dirty="0" err="1" smtClean="0">
                <a:solidFill>
                  <a:schemeClr val="tx1"/>
                </a:solidFill>
                <a:latin typeface="+mn-lt"/>
                <a:ea typeface="+mn-ea"/>
                <a:cs typeface="+mn-cs"/>
              </a:rPr>
              <a:t>subsconsciousness</a:t>
            </a:r>
            <a:r>
              <a:rPr lang="en-CA" sz="1200" kern="1200" dirty="0" smtClean="0">
                <a:solidFill>
                  <a:schemeClr val="tx1"/>
                </a:solidFill>
                <a:latin typeface="+mn-lt"/>
                <a:ea typeface="+mn-ea"/>
                <a:cs typeface="+mn-cs"/>
              </a:rPr>
              <a:t>, which is a factor of the CB, the essence of all </a:t>
            </a:r>
            <a:r>
              <a:rPr lang="en-CA" sz="1200" kern="1200" dirty="0" err="1" smtClean="0">
                <a:solidFill>
                  <a:schemeClr val="tx1"/>
                </a:solidFill>
                <a:latin typeface="+mn-lt"/>
                <a:ea typeface="+mn-ea"/>
                <a:cs typeface="+mn-cs"/>
              </a:rPr>
              <a:t>evolutive</a:t>
            </a:r>
            <a:r>
              <a:rPr lang="en-CA" sz="1200" kern="1200" dirty="0" smtClean="0">
                <a:solidFill>
                  <a:schemeClr val="tx1"/>
                </a:solidFill>
                <a:latin typeface="+mn-lt"/>
                <a:ea typeface="+mn-ea"/>
                <a:cs typeface="+mn-cs"/>
              </a:rPr>
              <a:t> values that were gathered throughout all previous incarnations.</a:t>
            </a:r>
          </a:p>
          <a:p>
            <a:pPr lvl="0"/>
            <a:r>
              <a:rPr lang="en-CA" sz="1200" kern="1200" dirty="0" smtClean="0">
                <a:solidFill>
                  <a:schemeClr val="tx1"/>
                </a:solidFill>
                <a:latin typeface="+mn-lt"/>
                <a:ea typeface="+mn-ea"/>
                <a:cs typeface="+mn-cs"/>
              </a:rPr>
              <a:t>These </a:t>
            </a:r>
            <a:r>
              <a:rPr lang="en-CA" sz="1200" kern="1200" dirty="0" err="1" smtClean="0">
                <a:solidFill>
                  <a:schemeClr val="tx1"/>
                </a:solidFill>
                <a:latin typeface="+mn-lt"/>
                <a:ea typeface="+mn-ea"/>
                <a:cs typeface="+mn-cs"/>
              </a:rPr>
              <a:t>evolutive</a:t>
            </a:r>
            <a:r>
              <a:rPr lang="en-CA" sz="1200" kern="1200" dirty="0" smtClean="0">
                <a:solidFill>
                  <a:schemeClr val="tx1"/>
                </a:solidFill>
                <a:latin typeface="+mn-lt"/>
                <a:ea typeface="+mn-ea"/>
                <a:cs typeface="+mn-cs"/>
              </a:rPr>
              <a:t> values are comprised of consciousness forms, which are all at various levels of development. Examples of consciousness forms can be love, respect, patience, honesty, etc. </a:t>
            </a:r>
          </a:p>
          <a:p>
            <a:pPr lvl="0"/>
            <a:r>
              <a:rPr lang="en-CA" sz="1200" kern="1200" dirty="0" smtClean="0">
                <a:solidFill>
                  <a:schemeClr val="tx1"/>
                </a:solidFill>
                <a:latin typeface="+mn-lt"/>
                <a:ea typeface="+mn-ea"/>
                <a:cs typeface="+mn-cs"/>
              </a:rPr>
              <a:t>The highest level of each of these consciousness forms is considered to be its essence. These essences, which are inputted into the </a:t>
            </a:r>
            <a:r>
              <a:rPr lang="en-CA" sz="1200" kern="1200" dirty="0" err="1" smtClean="0">
                <a:solidFill>
                  <a:schemeClr val="tx1"/>
                </a:solidFill>
                <a:latin typeface="+mn-lt"/>
                <a:ea typeface="+mn-ea"/>
                <a:cs typeface="+mn-cs"/>
              </a:rPr>
              <a:t>subconsciousness</a:t>
            </a:r>
            <a:r>
              <a:rPr lang="en-CA" sz="1200" kern="1200" dirty="0" smtClean="0">
                <a:solidFill>
                  <a:schemeClr val="tx1"/>
                </a:solidFill>
                <a:latin typeface="+mn-lt"/>
                <a:ea typeface="+mn-ea"/>
                <a:cs typeface="+mn-cs"/>
              </a:rPr>
              <a:t>, are representative of the overall level of consciousness evolution. </a:t>
            </a:r>
          </a:p>
          <a:p>
            <a:endParaRPr lang="en-CA" dirty="0"/>
          </a:p>
        </p:txBody>
      </p:sp>
      <p:sp>
        <p:nvSpPr>
          <p:cNvPr id="4" name="Slide Number Placeholder 3"/>
          <p:cNvSpPr>
            <a:spLocks noGrp="1"/>
          </p:cNvSpPr>
          <p:nvPr>
            <p:ph type="sldNum" sz="quarter" idx="10"/>
          </p:nvPr>
        </p:nvSpPr>
        <p:spPr/>
        <p:txBody>
          <a:bodyPr/>
          <a:lstStyle/>
          <a:p>
            <a:fld id="{9D8CDDFA-23FB-4636-B50D-BF60ED038D31}" type="slidenum">
              <a:rPr lang="en-CA" smtClean="0"/>
              <a:pPr/>
              <a:t>72</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 If the body and the skeleton are destroyed through fire, then the human being shuts themselves from the possibility of back-connecting to that former life and this can considerably hamper the evolution of the mental-block.</a:t>
            </a:r>
          </a:p>
          <a:p>
            <a:r>
              <a:rPr lang="en-CA" sz="1200" kern="1200" dirty="0" smtClean="0">
                <a:solidFill>
                  <a:schemeClr val="tx1"/>
                </a:solidFill>
                <a:latin typeface="+mn-lt"/>
                <a:ea typeface="+mn-ea"/>
                <a:cs typeface="+mn-cs"/>
              </a:rPr>
              <a:t>Back-connecting is necessary. Also in the actual life it is of great importance, when in the later years of one's life, connections to the fluidal power from childhood can be lived out, unfolded and bring about mental evolution-success.</a:t>
            </a: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D8CDDFA-23FB-4636-B50D-BF60ED038D31}" type="slidenum">
              <a:rPr lang="en-CA" smtClean="0"/>
              <a:pPr/>
              <a:t>131</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D8CDDFA-23FB-4636-B50D-BF60ED038D31}" type="slidenum">
              <a:rPr lang="en-CA" smtClean="0"/>
              <a:pPr/>
              <a:t>132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B82FB64-E302-4361-AA1A-2CD478A24324}" type="datetimeFigureOut">
              <a:rPr lang="en-US" smtClean="0"/>
              <a:pPr/>
              <a:t>7/29/2018</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DFCE9AED-85BB-42FE-AEFB-61E020F8050E}"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82FB64-E302-4361-AA1A-2CD478A24324}" type="datetimeFigureOut">
              <a:rPr lang="en-US" smtClean="0"/>
              <a:pPr/>
              <a:t>7/29/2018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CE9AED-85BB-42FE-AEFB-61E020F8050E}"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82FB64-E302-4361-AA1A-2CD478A24324}" type="datetimeFigureOut">
              <a:rPr lang="en-US" smtClean="0"/>
              <a:pPr/>
              <a:t>7/29/2018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CE9AED-85BB-42FE-AEFB-61E020F8050E}"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82FB64-E302-4361-AA1A-2CD478A24324}" type="datetimeFigureOut">
              <a:rPr lang="en-US" smtClean="0"/>
              <a:pPr/>
              <a:t>7/29/2018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CE9AED-85BB-42FE-AEFB-61E020F8050E}"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82FB64-E302-4361-AA1A-2CD478A24324}" type="datetimeFigureOut">
              <a:rPr lang="en-US" smtClean="0"/>
              <a:pPr/>
              <a:t>7/29/2018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CE9AED-85BB-42FE-AEFB-61E020F8050E}"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82FB64-E302-4361-AA1A-2CD478A24324}" type="datetimeFigureOut">
              <a:rPr lang="en-US" smtClean="0"/>
              <a:pPr/>
              <a:t>7/29/2018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CE9AED-85BB-42FE-AEFB-61E020F8050E}"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2FB64-E302-4361-AA1A-2CD478A24324}" type="datetimeFigureOut">
              <a:rPr lang="en-US" smtClean="0"/>
              <a:pPr/>
              <a:t>7/29/2018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FCE9AED-85BB-42FE-AEFB-61E020F8050E}"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B82FB64-E302-4361-AA1A-2CD478A24324}" type="datetimeFigureOut">
              <a:rPr lang="en-US" smtClean="0"/>
              <a:pPr/>
              <a:t>7/29/2018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FCE9AED-85BB-42FE-AEFB-61E020F8050E}"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82FB64-E302-4361-AA1A-2CD478A24324}" type="datetimeFigureOut">
              <a:rPr lang="en-US" smtClean="0"/>
              <a:pPr/>
              <a:t>7/29/2018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FCE9AED-85BB-42FE-AEFB-61E020F8050E}"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82FB64-E302-4361-AA1A-2CD478A24324}" type="datetimeFigureOut">
              <a:rPr lang="en-US" smtClean="0"/>
              <a:pPr/>
              <a:t>7/29/2018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CE9AED-85BB-42FE-AEFB-61E020F8050E}"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B82FB64-E302-4361-AA1A-2CD478A24324}" type="datetimeFigureOut">
              <a:rPr lang="en-US" smtClean="0"/>
              <a:pPr/>
              <a:t>7/29/2018</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DFCE9AED-85BB-42FE-AEFB-61E020F8050E}"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65000">
              <a:srgbClr val="0070C0"/>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B82FB64-E302-4361-AA1A-2CD478A24324}" type="datetimeFigureOut">
              <a:rPr lang="en-US" smtClean="0"/>
              <a:pPr/>
              <a:t>7/29/2018</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FCE9AED-85BB-42FE-AEFB-61E020F8050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split orient="vert"/>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5.jpeg"/></Relationships>
</file>

<file path=ppt/slides/_rels/slide1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8.jpeg"/><Relationship Id="rId4" Type="http://schemas.openxmlformats.org/officeDocument/2006/relationships/image" Target="../media/image15.jpeg"/></Relationships>
</file>

<file path=ppt/slides/_rels/slide13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15.jpeg"/></Relationships>
</file>

<file path=ppt/slides/_rels/slide1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8.jpeg"/><Relationship Id="rId4" Type="http://schemas.openxmlformats.org/officeDocument/2006/relationships/image" Target="../media/image15.jpeg"/></Relationships>
</file>

<file path=ppt/slides/_rels/slide1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3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4800" dirty="0" smtClean="0"/>
              <a:t>FIGU-</a:t>
            </a:r>
            <a:r>
              <a:rPr lang="en-CA" sz="4800" dirty="0" err="1" smtClean="0"/>
              <a:t>Landesgruppe</a:t>
            </a:r>
            <a:r>
              <a:rPr lang="en-CA" sz="4800" dirty="0" smtClean="0"/>
              <a:t> Canada</a:t>
            </a:r>
          </a:p>
          <a:p>
            <a:endParaRPr lang="en-CA" sz="2800" dirty="0" smtClean="0"/>
          </a:p>
          <a:p>
            <a:r>
              <a:rPr lang="en-CA" sz="2800" dirty="0" smtClean="0">
                <a:solidFill>
                  <a:srgbClr val="000099"/>
                </a:solidFill>
                <a:effectLst>
                  <a:outerShdw blurRad="38100" dist="38100" dir="2700000" algn="tl">
                    <a:srgbClr val="000000">
                      <a:alpha val="43137"/>
                    </a:srgbClr>
                  </a:outerShdw>
                </a:effectLst>
              </a:rPr>
              <a:t>http://ca.figu.org</a:t>
            </a:r>
            <a:endParaRPr lang="en-CA" sz="2800" dirty="0">
              <a:solidFill>
                <a:srgbClr val="000099"/>
              </a:solidFill>
              <a:effectLst>
                <a:outerShdw blurRad="38100" dist="38100" dir="2700000" algn="tl">
                  <a:srgbClr val="000000">
                    <a:alpha val="43137"/>
                  </a:srgbClr>
                </a:outerShdw>
              </a:effectLst>
            </a:endParaRPr>
          </a:p>
        </p:txBody>
      </p:sp>
      <p:pic>
        <p:nvPicPr>
          <p:cNvPr id="1027" name="Picture 3" descr="C:\Users\Michael\Pictures\FIGU Pictures\Symbols\figu_logo.png"/>
          <p:cNvPicPr>
            <a:picLocks noChangeAspect="1" noChangeArrowheads="1"/>
          </p:cNvPicPr>
          <p:nvPr/>
        </p:nvPicPr>
        <p:blipFill>
          <a:blip r:embed="rId2" cstate="print"/>
          <a:srcRect/>
          <a:stretch>
            <a:fillRect/>
          </a:stretch>
        </p:blipFill>
        <p:spPr bwMode="auto">
          <a:xfrm>
            <a:off x="1202059" y="836712"/>
            <a:ext cx="7618413" cy="12700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Michael\Pictures\Beamship Photos\f0200au.jpg"/>
          <p:cNvPicPr>
            <a:picLocks noChangeAspect="1" noChangeArrowheads="1"/>
          </p:cNvPicPr>
          <p:nvPr/>
        </p:nvPicPr>
        <p:blipFill>
          <a:blip r:embed="rId2" cstate="print"/>
          <a:stretch>
            <a:fillRect/>
          </a:stretch>
        </p:blipFill>
        <p:spPr bwMode="auto">
          <a:xfrm>
            <a:off x="1333500" y="1270000"/>
            <a:ext cx="6477000" cy="43180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11660" y="2852936"/>
            <a:ext cx="6120680" cy="1296144"/>
          </a:xfrm>
          <a:prstGeom prst="rect">
            <a:avLst/>
          </a:prstGeom>
          <a:solidFill>
            <a:schemeClr val="tx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56 million years</a:t>
            </a:r>
          </a:p>
        </p:txBody>
      </p:sp>
      <p:sp>
        <p:nvSpPr>
          <p:cNvPr id="10" name="Rectangle 9"/>
          <p:cNvSpPr/>
          <p:nvPr/>
        </p:nvSpPr>
        <p:spPr>
          <a:xfrm>
            <a:off x="1475656" y="4653136"/>
            <a:ext cx="6192688" cy="1296144"/>
          </a:xfrm>
          <a:prstGeom prst="rect">
            <a:avLst/>
          </a:prstGeom>
          <a:solidFill>
            <a:schemeClr val="tx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40 – 60 million years</a:t>
            </a:r>
          </a:p>
        </p:txBody>
      </p:sp>
      <p:sp>
        <p:nvSpPr>
          <p:cNvPr id="6" name="TextBox 5"/>
          <p:cNvSpPr txBox="1"/>
          <p:nvPr/>
        </p:nvSpPr>
        <p:spPr>
          <a:xfrm>
            <a:off x="3682750" y="1196752"/>
            <a:ext cx="1778500" cy="369332"/>
          </a:xfrm>
          <a:prstGeom prst="rect">
            <a:avLst/>
          </a:prstGeom>
          <a:noFill/>
        </p:spPr>
        <p:txBody>
          <a:bodyPr wrap="none" rtlCol="0">
            <a:spAutoFit/>
          </a:bodyPr>
          <a:lstStyle/>
          <a:p>
            <a:r>
              <a:rPr lang="en-CA" dirty="0" smtClean="0"/>
              <a:t>pure spirit levels</a:t>
            </a:r>
            <a:endParaRPr lang="en-CA" dirty="0"/>
          </a:p>
        </p:txBody>
      </p:sp>
      <p:sp>
        <p:nvSpPr>
          <p:cNvPr id="7" name="TextBox 6"/>
          <p:cNvSpPr txBox="1"/>
          <p:nvPr/>
        </p:nvSpPr>
        <p:spPr>
          <a:xfrm>
            <a:off x="3210089" y="2924944"/>
            <a:ext cx="2723823" cy="369332"/>
          </a:xfrm>
          <a:prstGeom prst="rect">
            <a:avLst/>
          </a:prstGeom>
          <a:noFill/>
        </p:spPr>
        <p:txBody>
          <a:bodyPr wrap="none" rtlCol="0">
            <a:spAutoFit/>
          </a:bodyPr>
          <a:lstStyle/>
          <a:p>
            <a:r>
              <a:rPr lang="en-CA" dirty="0" smtClean="0"/>
              <a:t>half material / half spiritual</a:t>
            </a:r>
            <a:endParaRPr lang="en-CA" dirty="0"/>
          </a:p>
        </p:txBody>
      </p:sp>
      <p:sp>
        <p:nvSpPr>
          <p:cNvPr id="8" name="TextBox 7"/>
          <p:cNvSpPr txBox="1"/>
          <p:nvPr/>
        </p:nvSpPr>
        <p:spPr>
          <a:xfrm>
            <a:off x="4058078" y="4653136"/>
            <a:ext cx="1027845" cy="369332"/>
          </a:xfrm>
          <a:prstGeom prst="rect">
            <a:avLst/>
          </a:prstGeom>
          <a:noFill/>
        </p:spPr>
        <p:txBody>
          <a:bodyPr wrap="none" rtlCol="0">
            <a:spAutoFit/>
          </a:bodyPr>
          <a:lstStyle/>
          <a:p>
            <a:r>
              <a:rPr lang="en-CA" dirty="0" smtClean="0"/>
              <a:t> material</a:t>
            </a:r>
            <a:endParaRPr lang="en-CA" dirty="0"/>
          </a:p>
        </p:txBody>
      </p:sp>
      <p:sp>
        <p:nvSpPr>
          <p:cNvPr id="11" name="Rectangle 10"/>
          <p:cNvSpPr/>
          <p:nvPr/>
        </p:nvSpPr>
        <p:spPr>
          <a:xfrm>
            <a:off x="1511660" y="1196752"/>
            <a:ext cx="6120680" cy="1152128"/>
          </a:xfrm>
          <a:prstGeom prst="rect">
            <a:avLst/>
          </a:prstGeom>
          <a:solidFill>
            <a:schemeClr val="tx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2,902,200,000 years</a:t>
            </a:r>
          </a:p>
        </p:txBody>
      </p:sp>
    </p:spTree>
  </p:cSld>
  <p:clrMapOvr>
    <a:masterClrMapping/>
  </p:clrMapOvr>
  <p:transition>
    <p:split orient="ver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476000" y="4869160"/>
            <a:ext cx="6192000" cy="1008000"/>
          </a:xfrm>
          <a:prstGeom prst="rect">
            <a:avLst/>
          </a:prstGeom>
          <a:solidFill>
            <a:schemeClr val="tx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err="1" smtClean="0"/>
              <a:t>Arahat</a:t>
            </a:r>
            <a:r>
              <a:rPr lang="en-CA" sz="3600" b="1" dirty="0" smtClean="0"/>
              <a:t> </a:t>
            </a:r>
            <a:r>
              <a:rPr lang="en-CA" sz="3600" b="1" dirty="0" err="1" smtClean="0"/>
              <a:t>Athersata</a:t>
            </a:r>
            <a:r>
              <a:rPr lang="en-CA" sz="3600" b="1" dirty="0" smtClean="0"/>
              <a:t> level </a:t>
            </a:r>
          </a:p>
          <a:p>
            <a:pPr algn="ctr"/>
            <a:r>
              <a:rPr lang="en-CA" sz="1600" b="1" dirty="0" smtClean="0"/>
              <a:t>“The </a:t>
            </a:r>
            <a:r>
              <a:rPr lang="en-CA" sz="1600" b="1" dirty="0" err="1" smtClean="0"/>
              <a:t>valueful</a:t>
            </a:r>
            <a:r>
              <a:rPr lang="en-CA" sz="1600" b="1" dirty="0" smtClean="0"/>
              <a:t> one who contemplates the times”</a:t>
            </a:r>
          </a:p>
        </p:txBody>
      </p:sp>
      <p:sp>
        <p:nvSpPr>
          <p:cNvPr id="4" name="Rectangle 3"/>
          <p:cNvSpPr/>
          <p:nvPr/>
        </p:nvSpPr>
        <p:spPr>
          <a:xfrm>
            <a:off x="1476000" y="1052736"/>
            <a:ext cx="6192000" cy="1008000"/>
          </a:xfrm>
          <a:prstGeom prst="rect">
            <a:avLst/>
          </a:prstGeom>
          <a:solidFill>
            <a:schemeClr val="tx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err="1" smtClean="0"/>
              <a:t>Petale</a:t>
            </a:r>
            <a:r>
              <a:rPr lang="en-CA" sz="3600" b="1" dirty="0" smtClean="0"/>
              <a:t> level</a:t>
            </a:r>
          </a:p>
          <a:p>
            <a:pPr algn="ctr"/>
            <a:r>
              <a:rPr lang="en-CA" sz="1600" b="1" dirty="0" smtClean="0"/>
              <a:t>“The blooming level of the Creation, crown of the Creation”</a:t>
            </a:r>
          </a:p>
        </p:txBody>
      </p:sp>
      <p:sp>
        <p:nvSpPr>
          <p:cNvPr id="6" name="Right Arrow 5"/>
          <p:cNvSpPr/>
          <p:nvPr/>
        </p:nvSpPr>
        <p:spPr>
          <a:xfrm rot="16200000">
            <a:off x="3942000" y="3374945"/>
            <a:ext cx="1260000" cy="360000"/>
          </a:xfrm>
          <a:prstGeom prst="rightArrow">
            <a:avLst/>
          </a:prstGeom>
          <a:solidFill>
            <a:schemeClr val="tx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201208" y="4335487"/>
            <a:ext cx="2741584" cy="461665"/>
          </a:xfrm>
          <a:prstGeom prst="rect">
            <a:avLst/>
          </a:prstGeom>
          <a:noFill/>
        </p:spPr>
        <p:txBody>
          <a:bodyPr wrap="none" rtlCol="0">
            <a:spAutoFit/>
          </a:bodyPr>
          <a:lstStyle/>
          <a:p>
            <a:r>
              <a:rPr lang="en-CA" sz="2400" b="1" dirty="0" smtClean="0"/>
              <a:t>( </a:t>
            </a:r>
            <a:r>
              <a:rPr lang="en-CA" sz="2400" dirty="0" smtClean="0"/>
              <a:t>plus 5 more levels </a:t>
            </a:r>
            <a:r>
              <a:rPr lang="en-CA" sz="2400" b="1" dirty="0" smtClean="0"/>
              <a:t>)</a:t>
            </a:r>
            <a:endParaRPr lang="en-CA" sz="2400" b="1" dirty="0"/>
          </a:p>
        </p:txBody>
      </p:sp>
      <p:sp>
        <p:nvSpPr>
          <p:cNvPr id="8" name="TextBox 7"/>
          <p:cNvSpPr txBox="1"/>
          <p:nvPr/>
        </p:nvSpPr>
        <p:spPr>
          <a:xfrm>
            <a:off x="2393455" y="332656"/>
            <a:ext cx="4357090" cy="523220"/>
          </a:xfrm>
          <a:prstGeom prst="rect">
            <a:avLst/>
          </a:prstGeom>
          <a:noFill/>
        </p:spPr>
        <p:txBody>
          <a:bodyPr wrap="none" rtlCol="0">
            <a:spAutoFit/>
          </a:bodyPr>
          <a:lstStyle/>
          <a:p>
            <a:r>
              <a:rPr lang="en-CA" sz="2800" dirty="0" smtClean="0">
                <a:solidFill>
                  <a:srgbClr val="93E0ED"/>
                </a:solidFill>
              </a:rPr>
              <a:t>The Seven Pure Spirit Levels</a:t>
            </a:r>
            <a:endParaRPr lang="en-CA" sz="2800" dirty="0">
              <a:solidFill>
                <a:srgbClr val="93E0ED"/>
              </a:solidFill>
            </a:endParaRPr>
          </a:p>
        </p:txBody>
      </p:sp>
      <p:sp>
        <p:nvSpPr>
          <p:cNvPr id="13" name="Rectangle 12"/>
          <p:cNvSpPr/>
          <p:nvPr/>
        </p:nvSpPr>
        <p:spPr>
          <a:xfrm>
            <a:off x="1692000" y="3609048"/>
            <a:ext cx="5760000" cy="252000"/>
          </a:xfrm>
          <a:prstGeom prst="rect">
            <a:avLst/>
          </a:prstGeom>
          <a:solidFill>
            <a:schemeClr val="tx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smtClean="0"/>
          </a:p>
        </p:txBody>
      </p:sp>
      <p:sp>
        <p:nvSpPr>
          <p:cNvPr id="14" name="Rectangle 13"/>
          <p:cNvSpPr/>
          <p:nvPr/>
        </p:nvSpPr>
        <p:spPr>
          <a:xfrm>
            <a:off x="1691680" y="4041096"/>
            <a:ext cx="5760000" cy="252000"/>
          </a:xfrm>
          <a:prstGeom prst="rect">
            <a:avLst/>
          </a:prstGeom>
          <a:solidFill>
            <a:schemeClr val="tx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smtClean="0"/>
          </a:p>
        </p:txBody>
      </p:sp>
      <p:sp>
        <p:nvSpPr>
          <p:cNvPr id="15" name="Rectangle 14"/>
          <p:cNvSpPr/>
          <p:nvPr/>
        </p:nvSpPr>
        <p:spPr>
          <a:xfrm>
            <a:off x="1691680" y="2744952"/>
            <a:ext cx="5760000" cy="252000"/>
          </a:xfrm>
          <a:prstGeom prst="rect">
            <a:avLst/>
          </a:prstGeom>
          <a:solidFill>
            <a:schemeClr val="tx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smtClean="0"/>
          </a:p>
        </p:txBody>
      </p:sp>
      <p:sp>
        <p:nvSpPr>
          <p:cNvPr id="16" name="Rectangle 15"/>
          <p:cNvSpPr/>
          <p:nvPr/>
        </p:nvSpPr>
        <p:spPr>
          <a:xfrm>
            <a:off x="1691680" y="3177000"/>
            <a:ext cx="5760000" cy="252000"/>
          </a:xfrm>
          <a:prstGeom prst="rect">
            <a:avLst/>
          </a:prstGeom>
          <a:solidFill>
            <a:schemeClr val="tx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smtClean="0"/>
          </a:p>
        </p:txBody>
      </p:sp>
      <p:sp>
        <p:nvSpPr>
          <p:cNvPr id="17" name="Rectangle 16"/>
          <p:cNvSpPr/>
          <p:nvPr/>
        </p:nvSpPr>
        <p:spPr>
          <a:xfrm>
            <a:off x="1691680" y="2312904"/>
            <a:ext cx="5760000" cy="252000"/>
          </a:xfrm>
          <a:prstGeom prst="rect">
            <a:avLst/>
          </a:prstGeom>
          <a:solidFill>
            <a:schemeClr val="tx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smtClean="0"/>
          </a:p>
        </p:txBody>
      </p:sp>
    </p:spTree>
  </p:cSld>
  <p:clrMapOvr>
    <a:masterClrMapping/>
  </p:clrMapOvr>
  <p:transition>
    <p:split orient="ver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1700808"/>
            <a:ext cx="6912768" cy="3354765"/>
          </a:xfrm>
          <a:prstGeom prst="rect">
            <a:avLst/>
          </a:prstGeom>
          <a:noFill/>
          <a:ln w="38100">
            <a:solidFill>
              <a:schemeClr val="tx1"/>
            </a:solidFill>
          </a:ln>
        </p:spPr>
        <p:txBody>
          <a:bodyPr wrap="square" rtlCol="0">
            <a:spAutoFit/>
          </a:bodyPr>
          <a:lstStyle/>
          <a:p>
            <a:pPr algn="ctr"/>
            <a:endParaRPr lang="en-CA" sz="4400" b="1" dirty="0" smtClean="0"/>
          </a:p>
          <a:p>
            <a:pPr algn="ctr"/>
            <a:r>
              <a:rPr lang="en-CA" sz="4400" b="1" dirty="0" smtClean="0"/>
              <a:t>Age of Spirit-forms for</a:t>
            </a:r>
          </a:p>
          <a:p>
            <a:pPr algn="ctr"/>
            <a:r>
              <a:rPr lang="en-CA" sz="4400" b="1" dirty="0" smtClean="0"/>
              <a:t>Human Beings on Earth:</a:t>
            </a:r>
          </a:p>
          <a:p>
            <a:pPr algn="ctr"/>
            <a:r>
              <a:rPr lang="en-CA" sz="4000" dirty="0" smtClean="0"/>
              <a:t>4.8 - 8 million years old</a:t>
            </a:r>
          </a:p>
          <a:p>
            <a:pPr algn="ctr"/>
            <a:endParaRPr lang="en-CA" sz="4000" dirty="0"/>
          </a:p>
        </p:txBody>
      </p:sp>
    </p:spTree>
  </p:cSld>
  <p:clrMapOvr>
    <a:masterClrMapping/>
  </p:clrMapOvr>
  <p:transition>
    <p:split orient="ver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Schöpfung.preview.png"/>
          <p:cNvPicPr>
            <a:picLocks noGrp="1" noChangeAspect="1"/>
          </p:cNvPicPr>
          <p:nvPr>
            <p:ph idx="1"/>
          </p:nvPr>
        </p:nvPicPr>
        <p:blipFill>
          <a:blip r:embed="rId2" cstate="print"/>
          <a:stretch>
            <a:fillRect/>
          </a:stretch>
        </p:blipFill>
        <p:spPr>
          <a:xfrm>
            <a:off x="2771800" y="1772816"/>
            <a:ext cx="3810000" cy="3810000"/>
          </a:xfrm>
          <a:prstGeom prst="rect">
            <a:avLst/>
          </a:prstGeom>
          <a:ln>
            <a:noFill/>
          </a:ln>
        </p:spPr>
      </p:pic>
      <p:sp>
        <p:nvSpPr>
          <p:cNvPr id="3" name="Rectangle 2"/>
          <p:cNvSpPr/>
          <p:nvPr/>
        </p:nvSpPr>
        <p:spPr>
          <a:xfrm>
            <a:off x="2665036" y="692696"/>
            <a:ext cx="3995196" cy="923330"/>
          </a:xfrm>
          <a:prstGeom prst="rect">
            <a:avLst/>
          </a:prstGeom>
        </p:spPr>
        <p:txBody>
          <a:bodyPr wrap="none">
            <a:spAutoFit/>
          </a:bodyPr>
          <a:lstStyle/>
          <a:p>
            <a:r>
              <a:rPr lang="en-CA" sz="5400" b="1" dirty="0" smtClean="0"/>
              <a:t>The Creation</a:t>
            </a:r>
            <a:endParaRPr lang="en-CA" sz="5400" dirty="0"/>
          </a:p>
        </p:txBody>
      </p:sp>
      <p:sp>
        <p:nvSpPr>
          <p:cNvPr id="6" name="Rectangle 5"/>
          <p:cNvSpPr/>
          <p:nvPr/>
        </p:nvSpPr>
        <p:spPr>
          <a:xfrm>
            <a:off x="2051863" y="5930116"/>
            <a:ext cx="5184433" cy="523220"/>
          </a:xfrm>
          <a:prstGeom prst="rect">
            <a:avLst/>
          </a:prstGeom>
        </p:spPr>
        <p:txBody>
          <a:bodyPr wrap="none">
            <a:spAutoFit/>
          </a:bodyPr>
          <a:lstStyle/>
          <a:p>
            <a:r>
              <a:rPr lang="en-CA" sz="2800" b="1" dirty="0" smtClean="0"/>
              <a:t>Symbol of the Spiritual Teaching</a:t>
            </a:r>
            <a:endParaRPr lang="en-CA" sz="2800" dirty="0"/>
          </a:p>
        </p:txBody>
      </p:sp>
    </p:spTree>
  </p:cSld>
  <p:clrMapOvr>
    <a:masterClrMapping/>
  </p:clrMapOvr>
  <p:transition>
    <p:split orient="ver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2276872"/>
            <a:ext cx="7772400" cy="1975104"/>
          </a:xfrm>
          <a:ln>
            <a:solidFill>
              <a:schemeClr val="tx1"/>
            </a:solidFill>
            <a:prstDash val="sysDash"/>
          </a:ln>
        </p:spPr>
        <p:txBody>
          <a:bodyPr/>
          <a:lstStyle/>
          <a:p>
            <a:pPr algn="ctr"/>
            <a:r>
              <a:rPr lang="en-CA" dirty="0" smtClean="0"/>
              <a:t/>
            </a:r>
            <a:br>
              <a:rPr lang="en-CA" dirty="0" smtClean="0"/>
            </a:br>
            <a:r>
              <a:rPr lang="en-CA" dirty="0" smtClean="0"/>
              <a:t>Spiritual Consciousness</a:t>
            </a:r>
            <a:endParaRPr lang="en-CA" dirty="0"/>
          </a:p>
        </p:txBody>
      </p:sp>
    </p:spTree>
  </p:cSld>
  <p:clrMapOvr>
    <a:masterClrMapping/>
  </p:clrMapOvr>
  <p:transition>
    <p:split orient="ver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tx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t>The spirit-form is a </a:t>
            </a:r>
          </a:p>
          <a:p>
            <a:pPr algn="ctr"/>
            <a:r>
              <a:rPr lang="en-CA" sz="4000" b="1" dirty="0" smtClean="0"/>
              <a:t>Creation-based </a:t>
            </a:r>
          </a:p>
          <a:p>
            <a:pPr algn="ctr"/>
            <a:r>
              <a:rPr lang="en-CA" sz="4000" b="1" dirty="0" smtClean="0">
                <a:solidFill>
                  <a:srgbClr val="FFFF00"/>
                </a:solidFill>
              </a:rPr>
              <a:t>learning-consciousness or evolution-consciousness</a:t>
            </a:r>
            <a:endParaRPr lang="en-CA" sz="4000" b="1" dirty="0">
              <a:solidFill>
                <a:srgbClr val="FFFF00"/>
              </a:solidFill>
            </a:endParaRPr>
          </a:p>
        </p:txBody>
      </p:sp>
      <p:sp>
        <p:nvSpPr>
          <p:cNvPr id="3" name="TextBox 2"/>
          <p:cNvSpPr txBox="1"/>
          <p:nvPr/>
        </p:nvSpPr>
        <p:spPr>
          <a:xfrm>
            <a:off x="1547664" y="3861048"/>
            <a:ext cx="5976664" cy="1477328"/>
          </a:xfrm>
          <a:prstGeom prst="rect">
            <a:avLst/>
          </a:prstGeom>
          <a:noFill/>
          <a:ln w="3175">
            <a:solidFill>
              <a:schemeClr val="tx1"/>
            </a:solidFill>
            <a:prstDash val="sysDash"/>
          </a:ln>
        </p:spPr>
        <p:txBody>
          <a:bodyPr wrap="square" rtlCol="0">
            <a:spAutoFit/>
          </a:bodyPr>
          <a:lstStyle/>
          <a:p>
            <a:endParaRPr lang="en-CA" dirty="0" smtClean="0"/>
          </a:p>
          <a:p>
            <a:endParaRPr lang="en-CA" dirty="0" smtClean="0"/>
          </a:p>
          <a:p>
            <a:endParaRPr lang="en-CA" dirty="0" smtClean="0"/>
          </a:p>
          <a:p>
            <a:endParaRPr lang="en-CA" dirty="0" smtClean="0"/>
          </a:p>
          <a:p>
            <a:endParaRPr lang="en-CA" dirty="0"/>
          </a:p>
        </p:txBody>
      </p:sp>
    </p:spTree>
  </p:cSld>
  <p:clrMapOvr>
    <a:masterClrMapping/>
  </p:clrMapOvr>
  <p:transition>
    <p:split orient="ver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t>not able to think creatively</a:t>
            </a:r>
            <a:endParaRPr lang="en-CA" sz="4000" b="1" dirty="0"/>
          </a:p>
        </p:txBody>
      </p:sp>
    </p:spTree>
  </p:cSld>
  <p:clrMapOvr>
    <a:masterClrMapping/>
  </p:clrMapOvr>
  <p:transition>
    <p:split orient="ver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t>not conscious and has no ego</a:t>
            </a:r>
            <a:endParaRPr lang="en-CA" sz="4000" b="1" dirty="0"/>
          </a:p>
        </p:txBody>
      </p:sp>
    </p:spTree>
  </p:cSld>
  <p:clrMapOvr>
    <a:masterClrMapping/>
  </p:clrMapOvr>
  <p:transition>
    <p:split orient="ver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t>neutral recipient  and processor of </a:t>
            </a:r>
            <a:r>
              <a:rPr lang="en-CA" sz="4000" b="1" dirty="0" err="1" smtClean="0"/>
              <a:t>evolutive</a:t>
            </a:r>
            <a:r>
              <a:rPr lang="en-CA" sz="4000" b="1" dirty="0" smtClean="0"/>
              <a:t> impulses</a:t>
            </a:r>
            <a:endParaRPr lang="en-CA" sz="4000" b="1" dirty="0"/>
          </a:p>
        </p:txBody>
      </p:sp>
    </p:spTree>
  </p:cSld>
  <p:clrMapOvr>
    <a:masterClrMapping/>
  </p:clrMapOvr>
  <p:transition>
    <p:split orient="ver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t>needs to evolve through the consciousness of the human being</a:t>
            </a:r>
            <a:endParaRPr lang="en-CA" sz="4000" b="1" dirty="0"/>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Michael\Pictures\Beamship Photos\f0200au.jpg"/>
          <p:cNvPicPr>
            <a:picLocks noChangeAspect="1" noChangeArrowheads="1"/>
          </p:cNvPicPr>
          <p:nvPr/>
        </p:nvPicPr>
        <p:blipFill>
          <a:blip r:embed="rId2" cstate="print"/>
          <a:stretch>
            <a:fillRect/>
          </a:stretch>
        </p:blipFill>
        <p:spPr bwMode="auto">
          <a:xfrm>
            <a:off x="1352439" y="1270000"/>
            <a:ext cx="6439122" cy="43180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t>The human consciousness has </a:t>
            </a:r>
            <a:r>
              <a:rPr lang="en-CA" sz="4000" b="1" dirty="0" smtClean="0">
                <a:solidFill>
                  <a:srgbClr val="FFFF00"/>
                </a:solidFill>
              </a:rPr>
              <a:t>a conscious consciousness evolution</a:t>
            </a:r>
            <a:endParaRPr lang="en-CA" sz="4000" b="1" dirty="0">
              <a:solidFill>
                <a:srgbClr val="FFFF00"/>
              </a:solidFill>
            </a:endParaRPr>
          </a:p>
        </p:txBody>
      </p:sp>
      <p:sp>
        <p:nvSpPr>
          <p:cNvPr id="3" name="TextBox 2"/>
          <p:cNvSpPr txBox="1"/>
          <p:nvPr/>
        </p:nvSpPr>
        <p:spPr>
          <a:xfrm>
            <a:off x="1619672" y="3645024"/>
            <a:ext cx="5904656" cy="1200329"/>
          </a:xfrm>
          <a:prstGeom prst="rect">
            <a:avLst/>
          </a:prstGeom>
          <a:noFill/>
          <a:ln w="3175">
            <a:solidFill>
              <a:schemeClr val="tx1"/>
            </a:solidFill>
            <a:prstDash val="sysDash"/>
          </a:ln>
        </p:spPr>
        <p:txBody>
          <a:bodyPr wrap="square" rtlCol="0">
            <a:spAutoFit/>
          </a:bodyPr>
          <a:lstStyle/>
          <a:p>
            <a:endParaRPr lang="en-CA" dirty="0" smtClean="0"/>
          </a:p>
          <a:p>
            <a:endParaRPr lang="en-CA" dirty="0" smtClean="0"/>
          </a:p>
          <a:p>
            <a:endParaRPr lang="en-CA" dirty="0" smtClean="0"/>
          </a:p>
          <a:p>
            <a:endParaRPr lang="en-CA" dirty="0"/>
          </a:p>
        </p:txBody>
      </p:sp>
    </p:spTree>
  </p:cSld>
  <p:clrMapOvr>
    <a:masterClrMapping/>
  </p:clrMapOvr>
  <p:transition>
    <p:split orient="ver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71600" y="620688"/>
            <a:ext cx="7200800" cy="5256584"/>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t>Creation-evolution</a:t>
            </a:r>
          </a:p>
          <a:p>
            <a:pPr algn="ctr"/>
            <a:r>
              <a:rPr lang="en-CA" sz="3600" b="1" dirty="0" smtClean="0">
                <a:solidFill>
                  <a:srgbClr val="FFFF00"/>
                </a:solidFill>
              </a:rPr>
              <a:t>Conscious consciousness-evolution</a:t>
            </a:r>
          </a:p>
          <a:p>
            <a:pPr algn="ctr"/>
            <a:r>
              <a:rPr lang="en-CA" sz="3600" b="1" dirty="0" smtClean="0">
                <a:solidFill>
                  <a:schemeClr val="tx1"/>
                </a:solidFill>
              </a:rPr>
              <a:t>Instinct-evolution</a:t>
            </a:r>
          </a:p>
          <a:p>
            <a:pPr algn="ctr"/>
            <a:r>
              <a:rPr lang="en-CA" sz="3600" b="1" dirty="0" smtClean="0">
                <a:solidFill>
                  <a:schemeClr val="tx1"/>
                </a:solidFill>
              </a:rPr>
              <a:t>Impulse-evolution</a:t>
            </a:r>
          </a:p>
          <a:p>
            <a:pPr algn="ctr"/>
            <a:r>
              <a:rPr lang="en-CA" sz="3600" b="1" dirty="0" smtClean="0">
                <a:solidFill>
                  <a:schemeClr val="tx1"/>
                </a:solidFill>
              </a:rPr>
              <a:t>Energy-evolution</a:t>
            </a:r>
          </a:p>
          <a:p>
            <a:pPr algn="ctr"/>
            <a:r>
              <a:rPr lang="en-CA" sz="3600" b="1" dirty="0" smtClean="0">
                <a:solidFill>
                  <a:schemeClr val="tx1"/>
                </a:solidFill>
              </a:rPr>
              <a:t>Micro-evolution</a:t>
            </a:r>
          </a:p>
          <a:p>
            <a:pPr algn="ctr"/>
            <a:r>
              <a:rPr lang="en-CA" sz="3600" b="1" dirty="0" smtClean="0">
                <a:solidFill>
                  <a:schemeClr val="tx1"/>
                </a:solidFill>
              </a:rPr>
              <a:t>Intelligence-evolution </a:t>
            </a:r>
            <a:endParaRPr lang="en-CA" sz="3600" b="1"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71600" y="620688"/>
            <a:ext cx="7200800" cy="5256584"/>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t>Creation-evolution</a:t>
            </a:r>
          </a:p>
          <a:p>
            <a:pPr algn="ctr"/>
            <a:r>
              <a:rPr lang="en-CA" sz="3600" b="1" dirty="0" smtClean="0">
                <a:solidFill>
                  <a:schemeClr val="tx1"/>
                </a:solidFill>
              </a:rPr>
              <a:t>Conscious consciousness-evolution</a:t>
            </a:r>
          </a:p>
          <a:p>
            <a:pPr algn="ctr"/>
            <a:r>
              <a:rPr lang="en-CA" sz="3600" b="1" dirty="0" smtClean="0">
                <a:solidFill>
                  <a:srgbClr val="FFFF00"/>
                </a:solidFill>
              </a:rPr>
              <a:t>Instinct-evolution</a:t>
            </a:r>
          </a:p>
          <a:p>
            <a:pPr algn="ctr"/>
            <a:r>
              <a:rPr lang="en-CA" sz="3600" b="1" dirty="0" smtClean="0">
                <a:solidFill>
                  <a:schemeClr val="tx1"/>
                </a:solidFill>
              </a:rPr>
              <a:t>Impulse-evolution</a:t>
            </a:r>
          </a:p>
          <a:p>
            <a:pPr algn="ctr"/>
            <a:r>
              <a:rPr lang="en-CA" sz="3600" b="1" dirty="0" smtClean="0">
                <a:solidFill>
                  <a:schemeClr val="tx1"/>
                </a:solidFill>
              </a:rPr>
              <a:t>Energy-evolution</a:t>
            </a:r>
          </a:p>
          <a:p>
            <a:pPr algn="ctr"/>
            <a:r>
              <a:rPr lang="en-CA" sz="3600" b="1" dirty="0" smtClean="0">
                <a:solidFill>
                  <a:schemeClr val="tx1"/>
                </a:solidFill>
              </a:rPr>
              <a:t>Micro-evolution</a:t>
            </a:r>
          </a:p>
          <a:p>
            <a:pPr algn="ctr"/>
            <a:r>
              <a:rPr lang="en-CA" sz="3600" b="1" dirty="0" smtClean="0">
                <a:solidFill>
                  <a:schemeClr val="tx1"/>
                </a:solidFill>
              </a:rPr>
              <a:t>Intelligence-evolution </a:t>
            </a:r>
            <a:endParaRPr lang="en-CA" sz="3600" b="1"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71600" y="620688"/>
            <a:ext cx="7200800" cy="5256584"/>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t>Creation-evolution</a:t>
            </a:r>
          </a:p>
          <a:p>
            <a:pPr algn="ctr"/>
            <a:r>
              <a:rPr lang="en-CA" sz="3600" b="1" dirty="0" smtClean="0">
                <a:solidFill>
                  <a:schemeClr val="tx1"/>
                </a:solidFill>
              </a:rPr>
              <a:t>Conscious consciousness-evolution</a:t>
            </a:r>
          </a:p>
          <a:p>
            <a:pPr algn="ctr"/>
            <a:r>
              <a:rPr lang="en-CA" sz="3600" b="1" dirty="0" smtClean="0">
                <a:solidFill>
                  <a:schemeClr val="tx1"/>
                </a:solidFill>
              </a:rPr>
              <a:t>Instinct-evolution</a:t>
            </a:r>
          </a:p>
          <a:p>
            <a:pPr algn="ctr"/>
            <a:r>
              <a:rPr lang="en-CA" sz="3600" b="1" dirty="0" smtClean="0">
                <a:solidFill>
                  <a:srgbClr val="FFFF00"/>
                </a:solidFill>
              </a:rPr>
              <a:t>Impulse-evolution</a:t>
            </a:r>
          </a:p>
          <a:p>
            <a:pPr algn="ctr"/>
            <a:r>
              <a:rPr lang="en-CA" sz="3600" b="1" dirty="0" smtClean="0">
                <a:solidFill>
                  <a:schemeClr val="tx1"/>
                </a:solidFill>
              </a:rPr>
              <a:t>Energy-evolution</a:t>
            </a:r>
          </a:p>
          <a:p>
            <a:pPr algn="ctr"/>
            <a:r>
              <a:rPr lang="en-CA" sz="3600" b="1" dirty="0" smtClean="0">
                <a:solidFill>
                  <a:schemeClr val="tx1"/>
                </a:solidFill>
              </a:rPr>
              <a:t>Micro-evolution</a:t>
            </a:r>
          </a:p>
          <a:p>
            <a:pPr algn="ctr"/>
            <a:r>
              <a:rPr lang="en-CA" sz="3600" b="1" dirty="0" smtClean="0">
                <a:solidFill>
                  <a:schemeClr val="tx1"/>
                </a:solidFill>
              </a:rPr>
              <a:t>Intelligence-evolution </a:t>
            </a:r>
            <a:endParaRPr lang="en-CA" sz="3600" b="1"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71600" y="620688"/>
            <a:ext cx="7200800" cy="5256584"/>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t>Creation-evolution</a:t>
            </a:r>
          </a:p>
          <a:p>
            <a:pPr algn="ctr"/>
            <a:r>
              <a:rPr lang="en-CA" sz="3600" b="1" dirty="0" smtClean="0">
                <a:solidFill>
                  <a:schemeClr val="tx1"/>
                </a:solidFill>
              </a:rPr>
              <a:t>Conscious consciousness-evolution</a:t>
            </a:r>
          </a:p>
          <a:p>
            <a:pPr algn="ctr"/>
            <a:r>
              <a:rPr lang="en-CA" sz="3600" b="1" dirty="0" smtClean="0">
                <a:solidFill>
                  <a:schemeClr val="tx1"/>
                </a:solidFill>
              </a:rPr>
              <a:t>Instinct-evolution</a:t>
            </a:r>
          </a:p>
          <a:p>
            <a:pPr algn="ctr"/>
            <a:r>
              <a:rPr lang="en-CA" sz="3600" b="1" dirty="0" smtClean="0">
                <a:solidFill>
                  <a:schemeClr val="tx1"/>
                </a:solidFill>
              </a:rPr>
              <a:t>Impulse-evolution</a:t>
            </a:r>
          </a:p>
          <a:p>
            <a:pPr algn="ctr"/>
            <a:r>
              <a:rPr lang="en-CA" sz="3600" b="1" dirty="0" smtClean="0">
                <a:solidFill>
                  <a:srgbClr val="FFFF00"/>
                </a:solidFill>
              </a:rPr>
              <a:t>Energy-evolution</a:t>
            </a:r>
          </a:p>
          <a:p>
            <a:pPr algn="ctr"/>
            <a:r>
              <a:rPr lang="en-CA" sz="3600" b="1" dirty="0" smtClean="0">
                <a:solidFill>
                  <a:schemeClr val="tx1"/>
                </a:solidFill>
              </a:rPr>
              <a:t>Micro-evolution</a:t>
            </a:r>
          </a:p>
          <a:p>
            <a:pPr algn="ctr"/>
            <a:r>
              <a:rPr lang="en-CA" sz="3600" b="1" dirty="0" smtClean="0">
                <a:solidFill>
                  <a:schemeClr val="tx1"/>
                </a:solidFill>
              </a:rPr>
              <a:t>Intelligence-evolution </a:t>
            </a:r>
            <a:endParaRPr lang="en-CA" sz="3600" b="1"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71600" y="620688"/>
            <a:ext cx="7200800" cy="5256584"/>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t>Creation-evolution</a:t>
            </a:r>
          </a:p>
          <a:p>
            <a:pPr algn="ctr"/>
            <a:r>
              <a:rPr lang="en-CA" sz="3600" b="1" dirty="0" smtClean="0">
                <a:solidFill>
                  <a:schemeClr val="tx1"/>
                </a:solidFill>
              </a:rPr>
              <a:t>Conscious consciousness-evolution</a:t>
            </a:r>
          </a:p>
          <a:p>
            <a:pPr algn="ctr"/>
            <a:r>
              <a:rPr lang="en-CA" sz="3600" b="1" dirty="0" smtClean="0">
                <a:solidFill>
                  <a:schemeClr val="tx1"/>
                </a:solidFill>
              </a:rPr>
              <a:t>Instinct-evolution</a:t>
            </a:r>
          </a:p>
          <a:p>
            <a:pPr algn="ctr"/>
            <a:r>
              <a:rPr lang="en-CA" sz="3600" b="1" dirty="0" smtClean="0">
                <a:solidFill>
                  <a:schemeClr val="tx1"/>
                </a:solidFill>
              </a:rPr>
              <a:t>Impulse-evolution</a:t>
            </a:r>
          </a:p>
          <a:p>
            <a:pPr algn="ctr"/>
            <a:r>
              <a:rPr lang="en-CA" sz="3600" b="1" dirty="0" smtClean="0">
                <a:solidFill>
                  <a:schemeClr val="tx1"/>
                </a:solidFill>
              </a:rPr>
              <a:t>Energy-evolution</a:t>
            </a:r>
          </a:p>
          <a:p>
            <a:pPr algn="ctr"/>
            <a:r>
              <a:rPr lang="en-CA" sz="3600" b="1" dirty="0" smtClean="0">
                <a:solidFill>
                  <a:srgbClr val="FFFF00"/>
                </a:solidFill>
              </a:rPr>
              <a:t>Micro-evolution</a:t>
            </a:r>
          </a:p>
          <a:p>
            <a:pPr algn="ctr"/>
            <a:r>
              <a:rPr lang="en-CA" sz="3600" b="1" dirty="0" smtClean="0">
                <a:solidFill>
                  <a:schemeClr val="tx1"/>
                </a:solidFill>
              </a:rPr>
              <a:t>Intelligence-evolution </a:t>
            </a:r>
            <a:endParaRPr lang="en-CA" sz="3600" b="1"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71600" y="620688"/>
            <a:ext cx="7200800" cy="5256584"/>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t>Creation-evolution</a:t>
            </a:r>
          </a:p>
          <a:p>
            <a:pPr algn="ctr"/>
            <a:r>
              <a:rPr lang="en-CA" sz="3600" b="1" dirty="0" smtClean="0">
                <a:solidFill>
                  <a:schemeClr val="tx1"/>
                </a:solidFill>
              </a:rPr>
              <a:t>Conscious consciousness-evolution</a:t>
            </a:r>
          </a:p>
          <a:p>
            <a:pPr algn="ctr"/>
            <a:r>
              <a:rPr lang="en-CA" sz="3600" b="1" dirty="0" smtClean="0">
                <a:solidFill>
                  <a:schemeClr val="tx1"/>
                </a:solidFill>
              </a:rPr>
              <a:t>Instinct-evolution</a:t>
            </a:r>
          </a:p>
          <a:p>
            <a:pPr algn="ctr"/>
            <a:r>
              <a:rPr lang="en-CA" sz="3600" b="1" dirty="0" smtClean="0">
                <a:solidFill>
                  <a:schemeClr val="tx1"/>
                </a:solidFill>
              </a:rPr>
              <a:t>Impulse-evolution</a:t>
            </a:r>
          </a:p>
          <a:p>
            <a:pPr algn="ctr"/>
            <a:r>
              <a:rPr lang="en-CA" sz="3600" b="1" dirty="0" smtClean="0">
                <a:solidFill>
                  <a:schemeClr val="tx1"/>
                </a:solidFill>
              </a:rPr>
              <a:t>Energy-evolution</a:t>
            </a:r>
          </a:p>
          <a:p>
            <a:pPr algn="ctr"/>
            <a:r>
              <a:rPr lang="en-CA" sz="3600" b="1" dirty="0" smtClean="0">
                <a:solidFill>
                  <a:schemeClr val="tx1"/>
                </a:solidFill>
              </a:rPr>
              <a:t>Micro-evolution</a:t>
            </a:r>
          </a:p>
          <a:p>
            <a:pPr algn="ctr"/>
            <a:r>
              <a:rPr lang="en-CA" sz="3600" b="1" dirty="0" smtClean="0">
                <a:solidFill>
                  <a:srgbClr val="FFFF00"/>
                </a:solidFill>
              </a:rPr>
              <a:t>Intelligence-evolution</a:t>
            </a:r>
            <a:r>
              <a:rPr lang="en-CA" sz="3600" b="1" dirty="0" smtClean="0">
                <a:solidFill>
                  <a:schemeClr val="tx1"/>
                </a:solidFill>
              </a:rPr>
              <a:t> </a:t>
            </a:r>
            <a:endParaRPr lang="en-CA" sz="3600" b="1"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2276872"/>
            <a:ext cx="7772400" cy="1975104"/>
          </a:xfrm>
          <a:ln>
            <a:solidFill>
              <a:schemeClr val="tx1"/>
            </a:solidFill>
            <a:prstDash val="sysDash"/>
          </a:ln>
        </p:spPr>
        <p:txBody>
          <a:bodyPr/>
          <a:lstStyle/>
          <a:p>
            <a:pPr algn="ctr"/>
            <a:r>
              <a:rPr lang="en-CA" dirty="0" smtClean="0"/>
              <a:t/>
            </a:r>
            <a:br>
              <a:rPr lang="en-CA" dirty="0" smtClean="0"/>
            </a:br>
            <a:r>
              <a:rPr lang="en-CA" dirty="0" smtClean="0"/>
              <a:t>Common Misunderstandings</a:t>
            </a:r>
            <a:endParaRPr lang="en-CA" dirty="0"/>
          </a:p>
        </p:txBody>
      </p:sp>
    </p:spTree>
  </p:cSld>
  <p:clrMapOvr>
    <a:masterClrMapping/>
  </p:clrMapOvr>
  <p:transition>
    <p:split orient="ver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27584" y="1995805"/>
            <a:ext cx="7416824" cy="2585323"/>
          </a:xfrm>
          <a:prstGeom prst="rect">
            <a:avLst/>
          </a:prstGeom>
          <a:noFill/>
          <a:ln w="12700">
            <a:solidFill>
              <a:schemeClr val="tx1"/>
            </a:solidFill>
          </a:ln>
        </p:spPr>
        <p:txBody>
          <a:bodyPr wrap="square" rtlCol="0">
            <a:spAutoFit/>
          </a:bodyPr>
          <a:lstStyle/>
          <a:p>
            <a:pPr algn="ctr"/>
            <a:r>
              <a:rPr lang="en-CA" sz="3600" dirty="0" smtClean="0">
                <a:solidFill>
                  <a:srgbClr val="0081E2"/>
                </a:solidFill>
              </a:rPr>
              <a:t> </a:t>
            </a:r>
            <a:r>
              <a:rPr lang="en-CA" sz="3600" dirty="0" smtClean="0">
                <a:solidFill>
                  <a:srgbClr val="FFFF00"/>
                </a:solidFill>
              </a:rPr>
              <a:t>The spirit-form is not the soul. </a:t>
            </a:r>
          </a:p>
          <a:p>
            <a:pPr algn="ctr"/>
            <a:r>
              <a:rPr lang="en-CA" sz="3600" dirty="0" smtClean="0"/>
              <a:t>The soul is an incorrect term for the psyche.  </a:t>
            </a:r>
          </a:p>
          <a:p>
            <a:pPr algn="ctr"/>
            <a:endParaRPr lang="en-CA" sz="3600" dirty="0" smtClean="0"/>
          </a:p>
          <a:p>
            <a:endParaRPr lang="en-CA" dirty="0"/>
          </a:p>
        </p:txBody>
      </p:sp>
    </p:spTree>
  </p:cSld>
  <p:clrMapOvr>
    <a:masterClrMapping/>
  </p:clrMapOvr>
  <p:transition>
    <p:split orient="ver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lated image"/>
          <p:cNvPicPr>
            <a:picLocks noChangeAspect="1" noChangeArrowheads="1"/>
          </p:cNvPicPr>
          <p:nvPr/>
        </p:nvPicPr>
        <p:blipFill>
          <a:blip r:embed="rId2" cstate="print"/>
          <a:srcRect l="18054" r="10387"/>
          <a:stretch>
            <a:fillRect/>
          </a:stretch>
        </p:blipFill>
        <p:spPr bwMode="auto">
          <a:xfrm>
            <a:off x="2627784" y="764704"/>
            <a:ext cx="3816424" cy="5675187"/>
          </a:xfrm>
          <a:prstGeom prst="rect">
            <a:avLst/>
          </a:prstGeom>
          <a:noFill/>
        </p:spPr>
      </p:pic>
      <p:sp>
        <p:nvSpPr>
          <p:cNvPr id="5" name="Smiley Face 4"/>
          <p:cNvSpPr>
            <a:spLocks noChangeAspect="1"/>
          </p:cNvSpPr>
          <p:nvPr/>
        </p:nvSpPr>
        <p:spPr>
          <a:xfrm>
            <a:off x="4356040" y="1988840"/>
            <a:ext cx="504000" cy="504000"/>
          </a:xfrm>
          <a:prstGeom prst="smileyFac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Michael\Pictures\Beamship Photos\f0200au.jpg"/>
          <p:cNvPicPr>
            <a:picLocks noChangeAspect="1" noChangeArrowheads="1"/>
          </p:cNvPicPr>
          <p:nvPr/>
        </p:nvPicPr>
        <p:blipFill>
          <a:blip r:embed="rId2" cstate="print"/>
          <a:stretch>
            <a:fillRect/>
          </a:stretch>
        </p:blipFill>
        <p:spPr bwMode="auto">
          <a:xfrm>
            <a:off x="1426029" y="1270000"/>
            <a:ext cx="6291942" cy="43180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lated image"/>
          <p:cNvPicPr>
            <a:picLocks noChangeAspect="1" noChangeArrowheads="1"/>
          </p:cNvPicPr>
          <p:nvPr/>
        </p:nvPicPr>
        <p:blipFill>
          <a:blip r:embed="rId2" cstate="print"/>
          <a:srcRect l="18054" r="10387"/>
          <a:stretch>
            <a:fillRect/>
          </a:stretch>
        </p:blipFill>
        <p:spPr bwMode="auto">
          <a:xfrm>
            <a:off x="2627784" y="764704"/>
            <a:ext cx="3816424" cy="5675187"/>
          </a:xfrm>
          <a:prstGeom prst="rect">
            <a:avLst/>
          </a:prstGeom>
          <a:noFill/>
        </p:spPr>
      </p:pic>
      <p:sp>
        <p:nvSpPr>
          <p:cNvPr id="5" name="Smiley Face 4"/>
          <p:cNvSpPr>
            <a:spLocks noChangeAspect="1"/>
          </p:cNvSpPr>
          <p:nvPr/>
        </p:nvSpPr>
        <p:spPr>
          <a:xfrm>
            <a:off x="4356040" y="1988840"/>
            <a:ext cx="504000" cy="504000"/>
          </a:xfrm>
          <a:prstGeom prst="smileyFac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p:cNvCxnSpPr/>
          <p:nvPr/>
        </p:nvCxnSpPr>
        <p:spPr>
          <a:xfrm flipV="1">
            <a:off x="4860032" y="1916832"/>
            <a:ext cx="2736304" cy="324008"/>
          </a:xfrm>
          <a:prstGeom prst="straightConnector1">
            <a:avLst/>
          </a:prstGeom>
          <a:ln w="28575">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pic>
        <p:nvPicPr>
          <p:cNvPr id="6" name="Picture 2" descr="Related image"/>
          <p:cNvPicPr>
            <a:picLocks noChangeAspect="1" noChangeArrowheads="1"/>
          </p:cNvPicPr>
          <p:nvPr/>
        </p:nvPicPr>
        <p:blipFill>
          <a:blip r:embed="rId2" cstate="print"/>
          <a:srcRect l="18054" r="10387"/>
          <a:stretch>
            <a:fillRect/>
          </a:stretch>
        </p:blipFill>
        <p:spPr bwMode="auto">
          <a:xfrm>
            <a:off x="6804248" y="1273821"/>
            <a:ext cx="1546153" cy="2299195"/>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27584" y="1945863"/>
            <a:ext cx="7416824" cy="3139321"/>
          </a:xfrm>
          <a:prstGeom prst="rect">
            <a:avLst/>
          </a:prstGeom>
          <a:noFill/>
          <a:ln w="12700">
            <a:solidFill>
              <a:schemeClr val="tx1"/>
            </a:solidFill>
          </a:ln>
        </p:spPr>
        <p:txBody>
          <a:bodyPr wrap="square" rtlCol="0">
            <a:spAutoFit/>
          </a:bodyPr>
          <a:lstStyle/>
          <a:p>
            <a:pPr algn="ctr"/>
            <a:r>
              <a:rPr lang="en-CA" sz="3600" dirty="0" smtClean="0">
                <a:solidFill>
                  <a:srgbClr val="FFFF00"/>
                </a:solidFill>
              </a:rPr>
              <a:t>A human being cannot take their personality with them </a:t>
            </a:r>
          </a:p>
          <a:p>
            <a:pPr algn="ctr"/>
            <a:r>
              <a:rPr lang="en-CA" sz="3600" dirty="0" smtClean="0"/>
              <a:t>into subsequent incarnations </a:t>
            </a:r>
          </a:p>
          <a:p>
            <a:pPr algn="ctr"/>
            <a:r>
              <a:rPr lang="en-CA" sz="3600" dirty="0" smtClean="0"/>
              <a:t>as has been falsely taught by </a:t>
            </a:r>
          </a:p>
          <a:p>
            <a:pPr algn="ctr"/>
            <a:r>
              <a:rPr lang="en-CA" sz="3600" dirty="0" smtClean="0"/>
              <a:t>the Buddhist or Hindu religions.</a:t>
            </a:r>
          </a:p>
          <a:p>
            <a:endParaRPr lang="en-CA" dirty="0"/>
          </a:p>
        </p:txBody>
      </p:sp>
    </p:spTree>
  </p:cSld>
  <p:clrMapOvr>
    <a:masterClrMapping/>
  </p:clrMapOvr>
  <p:transition>
    <p:split orient="ver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27584" y="1945863"/>
            <a:ext cx="7416824" cy="3139321"/>
          </a:xfrm>
          <a:prstGeom prst="rect">
            <a:avLst/>
          </a:prstGeom>
          <a:noFill/>
          <a:ln w="12700">
            <a:solidFill>
              <a:schemeClr val="tx1"/>
            </a:solidFill>
          </a:ln>
        </p:spPr>
        <p:txBody>
          <a:bodyPr wrap="square" rtlCol="0">
            <a:spAutoFit/>
          </a:bodyPr>
          <a:lstStyle/>
          <a:p>
            <a:pPr algn="ctr"/>
            <a:r>
              <a:rPr lang="en-CA" sz="3600" dirty="0" smtClean="0">
                <a:solidFill>
                  <a:srgbClr val="FFFF00"/>
                </a:solidFill>
              </a:rPr>
              <a:t>A human being’s spirit-form cannot enter into an animal or into a plant </a:t>
            </a:r>
          </a:p>
          <a:p>
            <a:pPr algn="ctr"/>
            <a:r>
              <a:rPr lang="en-CA" sz="3600" dirty="0" smtClean="0"/>
              <a:t>in another reincarnation, nor is the reverse possible.</a:t>
            </a:r>
          </a:p>
          <a:p>
            <a:pPr algn="ctr"/>
            <a:endParaRPr lang="en-CA" sz="3600" dirty="0" smtClean="0"/>
          </a:p>
          <a:p>
            <a:endParaRPr lang="en-CA" dirty="0"/>
          </a:p>
        </p:txBody>
      </p:sp>
    </p:spTree>
  </p:cSld>
  <p:clrMapOvr>
    <a:masterClrMapping/>
  </p:clrMapOvr>
  <p:transition>
    <p:split orient="ver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27584" y="1945863"/>
            <a:ext cx="7416824" cy="3139321"/>
          </a:xfrm>
          <a:prstGeom prst="rect">
            <a:avLst/>
          </a:prstGeom>
          <a:noFill/>
          <a:ln w="12700">
            <a:solidFill>
              <a:schemeClr val="tx1"/>
            </a:solidFill>
          </a:ln>
        </p:spPr>
        <p:txBody>
          <a:bodyPr wrap="square" rtlCol="0">
            <a:spAutoFit/>
          </a:bodyPr>
          <a:lstStyle/>
          <a:p>
            <a:pPr algn="ctr"/>
            <a:r>
              <a:rPr lang="en-CA" sz="3600" dirty="0" smtClean="0"/>
              <a:t>Upon the deceasing of the human body, </a:t>
            </a:r>
            <a:r>
              <a:rPr lang="en-CA" sz="3600" dirty="0" smtClean="0">
                <a:solidFill>
                  <a:srgbClr val="FFFF00"/>
                </a:solidFill>
              </a:rPr>
              <a:t>life does not continue in Nirvana, Paradise or Heaven nor in a hell or Hades, etc.</a:t>
            </a:r>
          </a:p>
          <a:p>
            <a:pPr algn="ctr"/>
            <a:endParaRPr lang="en-CA" sz="3600" dirty="0" smtClean="0"/>
          </a:p>
          <a:p>
            <a:endParaRPr lang="en-CA" dirty="0"/>
          </a:p>
        </p:txBody>
      </p:sp>
    </p:spTree>
  </p:cSld>
  <p:clrMapOvr>
    <a:masterClrMapping/>
  </p:clrMapOvr>
  <p:transition>
    <p:split orient="ver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27584" y="1995805"/>
            <a:ext cx="7416824" cy="2585323"/>
          </a:xfrm>
          <a:prstGeom prst="rect">
            <a:avLst/>
          </a:prstGeom>
          <a:noFill/>
          <a:ln w="12700">
            <a:solidFill>
              <a:schemeClr val="tx1"/>
            </a:solidFill>
          </a:ln>
        </p:spPr>
        <p:txBody>
          <a:bodyPr wrap="square" rtlCol="0">
            <a:spAutoFit/>
          </a:bodyPr>
          <a:lstStyle/>
          <a:p>
            <a:pPr algn="ctr"/>
            <a:r>
              <a:rPr lang="en-CA" sz="3600" dirty="0" smtClean="0"/>
              <a:t>There is no possibility of a resurrection or sentencing on Judgement Day </a:t>
            </a:r>
            <a:r>
              <a:rPr lang="en-CA" sz="3600" dirty="0" smtClean="0">
                <a:solidFill>
                  <a:srgbClr val="FFFF00"/>
                </a:solidFill>
              </a:rPr>
              <a:t>nor any karma burdened future life. </a:t>
            </a:r>
          </a:p>
          <a:p>
            <a:pPr algn="ctr"/>
            <a:endParaRPr lang="en-CA" sz="3600" dirty="0" smtClean="0"/>
          </a:p>
          <a:p>
            <a:endParaRPr lang="en-CA" dirty="0"/>
          </a:p>
        </p:txBody>
      </p:sp>
    </p:spTree>
  </p:cSld>
  <p:clrMapOvr>
    <a:masterClrMapping/>
  </p:clrMapOvr>
  <p:transition>
    <p:split orient="ver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2276872"/>
            <a:ext cx="7772400" cy="2520000"/>
          </a:xfrm>
          <a:ln>
            <a:solidFill>
              <a:schemeClr val="tx1"/>
            </a:solidFill>
            <a:prstDash val="sysDash"/>
          </a:ln>
        </p:spPr>
        <p:txBody>
          <a:bodyPr/>
          <a:lstStyle/>
          <a:p>
            <a:pPr algn="ctr"/>
            <a:r>
              <a:rPr lang="en-CA" dirty="0" smtClean="0"/>
              <a:t/>
            </a:r>
            <a:br>
              <a:rPr lang="en-CA" dirty="0" smtClean="0"/>
            </a:br>
            <a:r>
              <a:rPr lang="en-CA" dirty="0" smtClean="0"/>
              <a:t>Inner Influence of the Fluidal Energies</a:t>
            </a:r>
            <a:endParaRPr lang="en-CA" dirty="0"/>
          </a:p>
        </p:txBody>
      </p:sp>
    </p:spTree>
  </p:cSld>
  <p:clrMapOvr>
    <a:masterClrMapping/>
  </p:clrMapOvr>
  <p:transition>
    <p:split orient="ver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What are fluidal energies?</a:t>
            </a:r>
            <a:endParaRPr lang="en-CA" sz="4800" b="1" dirty="0"/>
          </a:p>
        </p:txBody>
      </p:sp>
    </p:spTree>
  </p:cSld>
  <p:clrMapOvr>
    <a:masterClrMapping/>
  </p:clrMapOvr>
  <p:transition>
    <p:split orient="ver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Michael\Desktop\Reincarnation and the Spirit-form\jewelry-618429_640.jpg"/>
          <p:cNvPicPr>
            <a:picLocks noChangeAspect="1" noChangeArrowheads="1"/>
          </p:cNvPicPr>
          <p:nvPr/>
        </p:nvPicPr>
        <p:blipFill>
          <a:blip r:embed="rId2" cstate="print"/>
          <a:srcRect/>
          <a:stretch>
            <a:fillRect/>
          </a:stretch>
        </p:blipFill>
        <p:spPr bwMode="auto">
          <a:xfrm>
            <a:off x="972818" y="1033294"/>
            <a:ext cx="7198365" cy="4791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orient="ver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D:\FIGU Multi Media\Fluidal Energies\battery-1688854_1280.jpg"/>
          <p:cNvPicPr>
            <a:picLocks noChangeAspect="1" noChangeArrowheads="1"/>
          </p:cNvPicPr>
          <p:nvPr/>
        </p:nvPicPr>
        <p:blipFill>
          <a:blip r:embed="rId2" cstate="print"/>
          <a:srcRect/>
          <a:stretch>
            <a:fillRect/>
          </a:stretch>
        </p:blipFill>
        <p:spPr bwMode="auto">
          <a:xfrm>
            <a:off x="1207378" y="1052736"/>
            <a:ext cx="6729244" cy="4752528"/>
          </a:xfrm>
          <a:prstGeom prst="rect">
            <a:avLst/>
          </a:prstGeom>
          <a:noFill/>
          <a:ln w="38100">
            <a:solidFill>
              <a:schemeClr val="bg1"/>
            </a:solidFill>
          </a:ln>
        </p:spPr>
      </p:pic>
    </p:spTree>
  </p:cSld>
  <p:clrMapOvr>
    <a:masterClrMapping/>
  </p:clrMapOvr>
  <p:transition>
    <p:split orient="ver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Michael\Desktop\Reincarnation and the Spirit-form\images (2).jpg"/>
          <p:cNvPicPr>
            <a:picLocks noChangeAspect="1" noChangeArrowheads="1"/>
          </p:cNvPicPr>
          <p:nvPr/>
        </p:nvPicPr>
        <p:blipFill>
          <a:blip r:embed="rId2" cstate="print"/>
          <a:srcRect/>
          <a:stretch>
            <a:fillRect/>
          </a:stretch>
        </p:blipFill>
        <p:spPr bwMode="auto">
          <a:xfrm>
            <a:off x="971600" y="1033097"/>
            <a:ext cx="7200800" cy="4791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C:\Users\Michael\Desktop\Reincarnation and the Spirit-form\images (3).jpg"/>
          <p:cNvPicPr>
            <a:picLocks noChangeAspect="1" noChangeArrowheads="1"/>
          </p:cNvPicPr>
          <p:nvPr/>
        </p:nvPicPr>
        <p:blipFill>
          <a:blip r:embed="rId3" cstate="print"/>
          <a:srcRect/>
          <a:stretch>
            <a:fillRect/>
          </a:stretch>
        </p:blipFill>
        <p:spPr bwMode="auto">
          <a:xfrm>
            <a:off x="4617655" y="3573016"/>
            <a:ext cx="3800133" cy="2846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Michael\Pictures\Beamship Photos\f0200au.jpg"/>
          <p:cNvPicPr>
            <a:picLocks noChangeAspect="1" noChangeArrowheads="1"/>
          </p:cNvPicPr>
          <p:nvPr/>
        </p:nvPicPr>
        <p:blipFill>
          <a:blip r:embed="rId2" cstate="print"/>
          <a:stretch>
            <a:fillRect/>
          </a:stretch>
        </p:blipFill>
        <p:spPr bwMode="auto">
          <a:xfrm>
            <a:off x="1777355" y="1270000"/>
            <a:ext cx="5589289" cy="43180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Michael\Desktop\Reincarnation and the Spirit-form\images (7).jpg"/>
          <p:cNvPicPr>
            <a:picLocks noChangeAspect="1" noChangeArrowheads="1"/>
          </p:cNvPicPr>
          <p:nvPr/>
        </p:nvPicPr>
        <p:blipFill>
          <a:blip r:embed="rId2" cstate="print"/>
          <a:srcRect/>
          <a:stretch>
            <a:fillRect/>
          </a:stretch>
        </p:blipFill>
        <p:spPr bwMode="auto">
          <a:xfrm>
            <a:off x="972000" y="1296122"/>
            <a:ext cx="7200000" cy="4265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orient="ver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chael\Desktop\Reincarnation and the Spirit-form\Irish_graveyard.jpg"/>
          <p:cNvPicPr>
            <a:picLocks noChangeAspect="1" noChangeArrowheads="1"/>
          </p:cNvPicPr>
          <p:nvPr/>
        </p:nvPicPr>
        <p:blipFill>
          <a:blip r:embed="rId3" cstate="print"/>
          <a:stretch>
            <a:fillRect/>
          </a:stretch>
        </p:blipFill>
        <p:spPr bwMode="auto">
          <a:xfrm>
            <a:off x="828000" y="958350"/>
            <a:ext cx="7488000" cy="4941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259632" y="836712"/>
            <a:ext cx="6624736" cy="1656184"/>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effectLst>
                  <a:outerShdw blurRad="38100" dist="38100" dir="2700000" algn="tl">
                    <a:srgbClr val="000000">
                      <a:alpha val="43137"/>
                    </a:srgbClr>
                  </a:outerShdw>
                </a:effectLst>
              </a:rPr>
              <a:t>Cremation vs. Burial</a:t>
            </a:r>
            <a:endParaRPr lang="en-CA" sz="4800" b="1" dirty="0">
              <a:effectLst>
                <a:outerShdw blurRad="38100" dist="38100" dir="2700000" algn="tl">
                  <a:srgbClr val="000000">
                    <a:alpha val="43137"/>
                  </a:srgbClr>
                </a:outerShdw>
              </a:effectLst>
            </a:endParaRPr>
          </a:p>
        </p:txBody>
      </p:sp>
    </p:spTree>
  </p:cSld>
  <p:clrMapOvr>
    <a:masterClrMapping/>
  </p:clrMapOvr>
  <p:transition>
    <p:split orient="ver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Michael\Desktop\Reincarnation and the Spirit-form\Irish_graveyard.jpg"/>
          <p:cNvPicPr>
            <a:picLocks noChangeAspect="1" noChangeArrowheads="1"/>
          </p:cNvPicPr>
          <p:nvPr/>
        </p:nvPicPr>
        <p:blipFill>
          <a:blip r:embed="rId3" cstate="print">
            <a:duotone>
              <a:prstClr val="black"/>
              <a:schemeClr val="accent6">
                <a:tint val="45000"/>
                <a:satMod val="400000"/>
              </a:schemeClr>
            </a:duotone>
          </a:blip>
          <a:stretch>
            <a:fillRect/>
          </a:stretch>
        </p:blipFill>
        <p:spPr bwMode="auto">
          <a:xfrm>
            <a:off x="828000" y="1514775"/>
            <a:ext cx="7488000" cy="3828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5856" y="4424324"/>
            <a:ext cx="2572916" cy="2433676"/>
          </a:xfrm>
          <a:prstGeom prst="rect">
            <a:avLst/>
          </a:prstGeom>
          <a:noFill/>
          <a:ln w="9525">
            <a:noFill/>
            <a:miter lim="800000"/>
            <a:headEnd/>
            <a:tailEnd/>
          </a:ln>
          <a:effectLst/>
        </p:spPr>
      </p:pic>
      <p:sp>
        <p:nvSpPr>
          <p:cNvPr id="4" name="Rectangle 3"/>
          <p:cNvSpPr/>
          <p:nvPr/>
        </p:nvSpPr>
        <p:spPr>
          <a:xfrm>
            <a:off x="1958945" y="404664"/>
            <a:ext cx="5226111" cy="1077218"/>
          </a:xfrm>
          <a:prstGeom prst="rect">
            <a:avLst/>
          </a:prstGeom>
        </p:spPr>
        <p:txBody>
          <a:bodyPr wrap="none">
            <a:spAutoFit/>
          </a:bodyPr>
          <a:lstStyle/>
          <a:p>
            <a:pPr algn="ctr"/>
            <a:r>
              <a:rPr lang="en-GB" sz="3200" dirty="0" smtClean="0"/>
              <a:t>Subconsciously Connected to </a:t>
            </a:r>
          </a:p>
          <a:p>
            <a:pPr algn="ctr"/>
            <a:r>
              <a:rPr lang="en-GB" sz="3200" dirty="0" smtClean="0"/>
              <a:t>Multiple Past Lives</a:t>
            </a:r>
            <a:endParaRPr lang="en-CA" sz="3200" dirty="0"/>
          </a:p>
        </p:txBody>
      </p:sp>
    </p:spTree>
  </p:cSld>
  <p:clrMapOvr>
    <a:masterClrMapping/>
  </p:clrMapOvr>
  <p:transition>
    <p:split orient="ver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Users\Michael\Desktop\Reincarnation and the Spirit-form\Irish_graveyard.jpg"/>
          <p:cNvPicPr>
            <a:picLocks noChangeAspect="1" noChangeArrowheads="1"/>
          </p:cNvPicPr>
          <p:nvPr/>
        </p:nvPicPr>
        <p:blipFill>
          <a:blip r:embed="rId3" cstate="print">
            <a:duotone>
              <a:prstClr val="black"/>
              <a:schemeClr val="accent6">
                <a:tint val="45000"/>
                <a:satMod val="400000"/>
              </a:schemeClr>
            </a:duotone>
          </a:blip>
          <a:stretch>
            <a:fillRect/>
          </a:stretch>
        </p:blipFill>
        <p:spPr bwMode="auto">
          <a:xfrm>
            <a:off x="828000" y="1514775"/>
            <a:ext cx="7488000" cy="3828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5856" y="4424324"/>
            <a:ext cx="2572916" cy="2433676"/>
          </a:xfrm>
          <a:prstGeom prst="rect">
            <a:avLst/>
          </a:prstGeom>
          <a:noFill/>
          <a:ln w="9525">
            <a:noFill/>
            <a:miter lim="800000"/>
            <a:headEnd/>
            <a:tailEnd/>
          </a:ln>
          <a:effectLst/>
        </p:spPr>
      </p:pic>
      <p:pic>
        <p:nvPicPr>
          <p:cNvPr id="13" name="Picture 2" descr="C:\Users\Michael\Desktop\sincrv.jpg"/>
          <p:cNvPicPr>
            <a:picLocks noChangeAspect="1" noChangeArrowheads="1"/>
          </p:cNvPicPr>
          <p:nvPr/>
        </p:nvPicPr>
        <p:blipFill>
          <a:blip r:embed="rId5" cstate="print"/>
          <a:srcRect t="44105" r="11926"/>
          <a:stretch>
            <a:fillRect/>
          </a:stretch>
        </p:blipFill>
        <p:spPr bwMode="auto">
          <a:xfrm rot="12885767">
            <a:off x="2248847" y="3818862"/>
            <a:ext cx="2034530" cy="912160"/>
          </a:xfrm>
          <a:prstGeom prst="rect">
            <a:avLst/>
          </a:prstGeom>
          <a:noFill/>
          <a:ln>
            <a:noFill/>
          </a:ln>
        </p:spPr>
      </p:pic>
      <p:pic>
        <p:nvPicPr>
          <p:cNvPr id="14" name="Picture 2" descr="C:\Users\Michael\Desktop\sincrv.jpg"/>
          <p:cNvPicPr>
            <a:picLocks noChangeAspect="1" noChangeArrowheads="1"/>
          </p:cNvPicPr>
          <p:nvPr/>
        </p:nvPicPr>
        <p:blipFill>
          <a:blip r:embed="rId5" cstate="print"/>
          <a:srcRect t="44105" r="11926"/>
          <a:stretch>
            <a:fillRect/>
          </a:stretch>
        </p:blipFill>
        <p:spPr bwMode="auto">
          <a:xfrm rot="12118081">
            <a:off x="2296700" y="3632417"/>
            <a:ext cx="2034530" cy="912160"/>
          </a:xfrm>
          <a:prstGeom prst="rect">
            <a:avLst/>
          </a:prstGeom>
          <a:noFill/>
          <a:ln>
            <a:noFill/>
          </a:ln>
        </p:spPr>
      </p:pic>
    </p:spTree>
  </p:cSld>
  <p:clrMapOvr>
    <a:masterClrMapping/>
  </p:clrMapOvr>
  <p:transition>
    <p:split orient="vert"/>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Users\Michael\Desktop\Reincarnation and the Spirit-form\Irish_graveyard.jpg"/>
          <p:cNvPicPr>
            <a:picLocks noChangeAspect="1" noChangeArrowheads="1"/>
          </p:cNvPicPr>
          <p:nvPr/>
        </p:nvPicPr>
        <p:blipFill>
          <a:blip r:embed="rId3" cstate="print">
            <a:duotone>
              <a:prstClr val="black"/>
              <a:schemeClr val="accent6">
                <a:tint val="45000"/>
                <a:satMod val="400000"/>
              </a:schemeClr>
            </a:duotone>
          </a:blip>
          <a:stretch>
            <a:fillRect/>
          </a:stretch>
        </p:blipFill>
        <p:spPr bwMode="auto">
          <a:xfrm>
            <a:off x="828000" y="1514775"/>
            <a:ext cx="7488000" cy="3828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5856" y="4424324"/>
            <a:ext cx="2572916" cy="2433676"/>
          </a:xfrm>
          <a:prstGeom prst="rect">
            <a:avLst/>
          </a:prstGeom>
          <a:noFill/>
          <a:ln w="9525">
            <a:noFill/>
            <a:miter lim="800000"/>
            <a:headEnd/>
            <a:tailEnd/>
          </a:ln>
          <a:effectLst/>
        </p:spPr>
      </p:pic>
      <p:pic>
        <p:nvPicPr>
          <p:cNvPr id="3074" name="Picture 2" descr="C:\Users\Michael\Desktop\Reincarnation and the Spirit-form\177999479_edfe64c513.jpg"/>
          <p:cNvPicPr>
            <a:picLocks noChangeAspect="1" noChangeArrowheads="1"/>
          </p:cNvPicPr>
          <p:nvPr/>
        </p:nvPicPr>
        <p:blipFill>
          <a:blip r:embed="rId5" cstate="print"/>
          <a:stretch>
            <a:fillRect/>
          </a:stretch>
        </p:blipFill>
        <p:spPr bwMode="auto">
          <a:xfrm>
            <a:off x="971600" y="991546"/>
            <a:ext cx="1987826" cy="1325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descr="C:\Users\Michael\Desktop\sincrv.jpg"/>
          <p:cNvPicPr>
            <a:picLocks noChangeAspect="1" noChangeArrowheads="1"/>
          </p:cNvPicPr>
          <p:nvPr/>
        </p:nvPicPr>
        <p:blipFill>
          <a:blip r:embed="rId6" cstate="print"/>
          <a:srcRect t="44105" r="11926"/>
          <a:stretch>
            <a:fillRect/>
          </a:stretch>
        </p:blipFill>
        <p:spPr bwMode="auto">
          <a:xfrm rot="12885767">
            <a:off x="2248847" y="3818862"/>
            <a:ext cx="2034530" cy="912160"/>
          </a:xfrm>
          <a:prstGeom prst="rect">
            <a:avLst/>
          </a:prstGeom>
          <a:noFill/>
          <a:ln>
            <a:noFill/>
          </a:ln>
        </p:spPr>
      </p:pic>
      <p:pic>
        <p:nvPicPr>
          <p:cNvPr id="14" name="Picture 2" descr="C:\Users\Michael\Desktop\sincrv.jpg"/>
          <p:cNvPicPr>
            <a:picLocks noChangeAspect="1" noChangeArrowheads="1"/>
          </p:cNvPicPr>
          <p:nvPr/>
        </p:nvPicPr>
        <p:blipFill>
          <a:blip r:embed="rId6" cstate="print"/>
          <a:srcRect t="44105" r="11926"/>
          <a:stretch>
            <a:fillRect/>
          </a:stretch>
        </p:blipFill>
        <p:spPr bwMode="auto">
          <a:xfrm rot="12118081">
            <a:off x="2296700" y="3632417"/>
            <a:ext cx="2034530" cy="912160"/>
          </a:xfrm>
          <a:prstGeom prst="rect">
            <a:avLst/>
          </a:prstGeom>
          <a:noFill/>
          <a:ln>
            <a:noFill/>
          </a:ln>
        </p:spPr>
      </p:pic>
      <p:pic>
        <p:nvPicPr>
          <p:cNvPr id="18" name="Picture 2" descr="C:\Users\Michael\Desktop\sincrv.jpg"/>
          <p:cNvPicPr>
            <a:picLocks noChangeAspect="1" noChangeArrowheads="1"/>
          </p:cNvPicPr>
          <p:nvPr/>
        </p:nvPicPr>
        <p:blipFill>
          <a:blip r:embed="rId6" cstate="print"/>
          <a:srcRect t="44105" r="11926"/>
          <a:stretch>
            <a:fillRect/>
          </a:stretch>
        </p:blipFill>
        <p:spPr bwMode="auto">
          <a:xfrm rot="14156895">
            <a:off x="2228058" y="2181593"/>
            <a:ext cx="3308897" cy="1620247"/>
          </a:xfrm>
          <a:prstGeom prst="rect">
            <a:avLst/>
          </a:prstGeom>
          <a:noFill/>
          <a:ln>
            <a:noFill/>
          </a:ln>
        </p:spPr>
      </p:pic>
      <p:pic>
        <p:nvPicPr>
          <p:cNvPr id="20" name="Picture 2" descr="C:\Users\Michael\Desktop\sincrv.jpg"/>
          <p:cNvPicPr>
            <a:picLocks noChangeAspect="1" noChangeArrowheads="1"/>
          </p:cNvPicPr>
          <p:nvPr/>
        </p:nvPicPr>
        <p:blipFill>
          <a:blip r:embed="rId6" cstate="print">
            <a:duotone>
              <a:schemeClr val="accent2">
                <a:shade val="45000"/>
                <a:satMod val="135000"/>
              </a:schemeClr>
              <a:prstClr val="white"/>
            </a:duotone>
          </a:blip>
          <a:srcRect t="44105" r="11926"/>
          <a:stretch>
            <a:fillRect/>
          </a:stretch>
        </p:blipFill>
        <p:spPr bwMode="auto">
          <a:xfrm rot="14156895">
            <a:off x="1989488" y="2013670"/>
            <a:ext cx="3622723" cy="1773916"/>
          </a:xfrm>
          <a:prstGeom prst="rect">
            <a:avLst/>
          </a:prstGeom>
          <a:noFill/>
          <a:ln>
            <a:noFill/>
          </a:ln>
        </p:spPr>
      </p:pic>
    </p:spTree>
  </p:cSld>
  <p:clrMapOvr>
    <a:masterClrMapping/>
  </p:clrMapOvr>
  <p:transition>
    <p:split orient="ver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Users\Michael\Desktop\Reincarnation and the Spirit-form\Irish_graveyard.jpg"/>
          <p:cNvPicPr>
            <a:picLocks noChangeAspect="1" noChangeArrowheads="1"/>
          </p:cNvPicPr>
          <p:nvPr/>
        </p:nvPicPr>
        <p:blipFill>
          <a:blip r:embed="rId3" cstate="print">
            <a:duotone>
              <a:prstClr val="black"/>
              <a:schemeClr val="accent6">
                <a:tint val="45000"/>
                <a:satMod val="400000"/>
              </a:schemeClr>
            </a:duotone>
          </a:blip>
          <a:stretch>
            <a:fillRect/>
          </a:stretch>
        </p:blipFill>
        <p:spPr bwMode="auto">
          <a:xfrm>
            <a:off x="828000" y="1514775"/>
            <a:ext cx="7488000" cy="3828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5856" y="4424324"/>
            <a:ext cx="2572916" cy="2433676"/>
          </a:xfrm>
          <a:prstGeom prst="rect">
            <a:avLst/>
          </a:prstGeom>
          <a:noFill/>
          <a:ln w="9525">
            <a:noFill/>
            <a:miter lim="800000"/>
            <a:headEnd/>
            <a:tailEnd/>
          </a:ln>
          <a:effectLst/>
        </p:spPr>
      </p:pic>
      <p:pic>
        <p:nvPicPr>
          <p:cNvPr id="3074" name="Picture 2" descr="C:\Users\Michael\Desktop\Reincarnation and the Spirit-form\177999479_edfe64c513.jpg"/>
          <p:cNvPicPr>
            <a:picLocks noChangeAspect="1" noChangeArrowheads="1"/>
          </p:cNvPicPr>
          <p:nvPr/>
        </p:nvPicPr>
        <p:blipFill>
          <a:blip r:embed="rId5" cstate="print"/>
          <a:stretch>
            <a:fillRect/>
          </a:stretch>
        </p:blipFill>
        <p:spPr bwMode="auto">
          <a:xfrm>
            <a:off x="971600" y="991546"/>
            <a:ext cx="1987826" cy="1325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7" name="Picture 5" descr="C:\Users\Michael\Desktop\Reincarnation and the Spirit-form\images.jpg"/>
          <p:cNvPicPr>
            <a:picLocks noChangeAspect="1" noChangeArrowheads="1"/>
          </p:cNvPicPr>
          <p:nvPr/>
        </p:nvPicPr>
        <p:blipFill>
          <a:blip r:embed="rId6" cstate="print"/>
          <a:stretch>
            <a:fillRect/>
          </a:stretch>
        </p:blipFill>
        <p:spPr bwMode="auto">
          <a:xfrm>
            <a:off x="5153436" y="980728"/>
            <a:ext cx="1822861"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descr="C:\Users\Michael\Desktop\sincrv.jpg"/>
          <p:cNvPicPr>
            <a:picLocks noChangeAspect="1" noChangeArrowheads="1"/>
          </p:cNvPicPr>
          <p:nvPr/>
        </p:nvPicPr>
        <p:blipFill>
          <a:blip r:embed="rId7" cstate="print"/>
          <a:srcRect t="44105" r="11926"/>
          <a:stretch>
            <a:fillRect/>
          </a:stretch>
        </p:blipFill>
        <p:spPr bwMode="auto">
          <a:xfrm rot="12885767">
            <a:off x="2248847" y="3818862"/>
            <a:ext cx="2034530" cy="912160"/>
          </a:xfrm>
          <a:prstGeom prst="rect">
            <a:avLst/>
          </a:prstGeom>
          <a:noFill/>
          <a:ln>
            <a:noFill/>
          </a:ln>
        </p:spPr>
      </p:pic>
      <p:pic>
        <p:nvPicPr>
          <p:cNvPr id="14" name="Picture 2" descr="C:\Users\Michael\Desktop\sincrv.jpg"/>
          <p:cNvPicPr>
            <a:picLocks noChangeAspect="1" noChangeArrowheads="1"/>
          </p:cNvPicPr>
          <p:nvPr/>
        </p:nvPicPr>
        <p:blipFill>
          <a:blip r:embed="rId7" cstate="print"/>
          <a:srcRect t="44105" r="11926"/>
          <a:stretch>
            <a:fillRect/>
          </a:stretch>
        </p:blipFill>
        <p:spPr bwMode="auto">
          <a:xfrm rot="12118081">
            <a:off x="2296700" y="3632417"/>
            <a:ext cx="2034530" cy="912160"/>
          </a:xfrm>
          <a:prstGeom prst="rect">
            <a:avLst/>
          </a:prstGeom>
          <a:noFill/>
          <a:ln>
            <a:noFill/>
          </a:ln>
        </p:spPr>
      </p:pic>
      <p:pic>
        <p:nvPicPr>
          <p:cNvPr id="18" name="Picture 2" descr="C:\Users\Michael\Desktop\sincrv.jpg"/>
          <p:cNvPicPr>
            <a:picLocks noChangeAspect="1" noChangeArrowheads="1"/>
          </p:cNvPicPr>
          <p:nvPr/>
        </p:nvPicPr>
        <p:blipFill>
          <a:blip r:embed="rId7" cstate="print"/>
          <a:srcRect t="44105" r="11926"/>
          <a:stretch>
            <a:fillRect/>
          </a:stretch>
        </p:blipFill>
        <p:spPr bwMode="auto">
          <a:xfrm rot="14156895">
            <a:off x="2228058" y="2181593"/>
            <a:ext cx="3308897" cy="1620247"/>
          </a:xfrm>
          <a:prstGeom prst="rect">
            <a:avLst/>
          </a:prstGeom>
          <a:noFill/>
          <a:ln>
            <a:noFill/>
          </a:ln>
        </p:spPr>
      </p:pic>
      <p:pic>
        <p:nvPicPr>
          <p:cNvPr id="19" name="Picture 2" descr="C:\Users\Michael\Desktop\sincrv.jpg"/>
          <p:cNvPicPr>
            <a:picLocks noChangeAspect="1" noChangeArrowheads="1"/>
          </p:cNvPicPr>
          <p:nvPr/>
        </p:nvPicPr>
        <p:blipFill>
          <a:blip r:embed="rId7" cstate="print"/>
          <a:srcRect t="44105" r="11926"/>
          <a:stretch>
            <a:fillRect/>
          </a:stretch>
        </p:blipFill>
        <p:spPr bwMode="auto">
          <a:xfrm rot="6636750">
            <a:off x="3614790" y="2369837"/>
            <a:ext cx="2480676" cy="1518334"/>
          </a:xfrm>
          <a:prstGeom prst="rect">
            <a:avLst/>
          </a:prstGeom>
          <a:noFill/>
          <a:ln>
            <a:noFill/>
          </a:ln>
        </p:spPr>
      </p:pic>
      <p:pic>
        <p:nvPicPr>
          <p:cNvPr id="20" name="Picture 2" descr="C:\Users\Michael\Desktop\sincrv.jpg"/>
          <p:cNvPicPr>
            <a:picLocks noChangeAspect="1" noChangeArrowheads="1"/>
          </p:cNvPicPr>
          <p:nvPr/>
        </p:nvPicPr>
        <p:blipFill>
          <a:blip r:embed="rId7" cstate="print">
            <a:duotone>
              <a:schemeClr val="accent2">
                <a:shade val="45000"/>
                <a:satMod val="135000"/>
              </a:schemeClr>
              <a:prstClr val="white"/>
            </a:duotone>
          </a:blip>
          <a:srcRect t="44105" r="11926"/>
          <a:stretch>
            <a:fillRect/>
          </a:stretch>
        </p:blipFill>
        <p:spPr bwMode="auto">
          <a:xfrm rot="14156895">
            <a:off x="1989488" y="2013670"/>
            <a:ext cx="3622723" cy="1773916"/>
          </a:xfrm>
          <a:prstGeom prst="rect">
            <a:avLst/>
          </a:prstGeom>
          <a:noFill/>
          <a:ln>
            <a:noFill/>
          </a:ln>
        </p:spPr>
      </p:pic>
    </p:spTree>
  </p:cSld>
  <p:clrMapOvr>
    <a:masterClrMapping/>
  </p:clrMapOvr>
  <p:transition>
    <p:split orient="ver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Users\Michael\Desktop\Reincarnation and the Spirit-form\Irish_graveyard.jpg"/>
          <p:cNvPicPr>
            <a:picLocks noChangeAspect="1" noChangeArrowheads="1"/>
          </p:cNvPicPr>
          <p:nvPr/>
        </p:nvPicPr>
        <p:blipFill>
          <a:blip r:embed="rId3" cstate="print">
            <a:duotone>
              <a:prstClr val="black"/>
              <a:schemeClr val="accent6">
                <a:tint val="45000"/>
                <a:satMod val="400000"/>
              </a:schemeClr>
            </a:duotone>
          </a:blip>
          <a:stretch>
            <a:fillRect/>
          </a:stretch>
        </p:blipFill>
        <p:spPr bwMode="auto">
          <a:xfrm>
            <a:off x="828000" y="1514775"/>
            <a:ext cx="7488000" cy="3828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5856" y="4424324"/>
            <a:ext cx="2572916" cy="2433676"/>
          </a:xfrm>
          <a:prstGeom prst="rect">
            <a:avLst/>
          </a:prstGeom>
          <a:noFill/>
          <a:ln w="9525">
            <a:noFill/>
            <a:miter lim="800000"/>
            <a:headEnd/>
            <a:tailEnd/>
          </a:ln>
          <a:effectLst/>
        </p:spPr>
      </p:pic>
      <p:pic>
        <p:nvPicPr>
          <p:cNvPr id="3074" name="Picture 2" descr="C:\Users\Michael\Desktop\Reincarnation and the Spirit-form\177999479_edfe64c513.jpg"/>
          <p:cNvPicPr>
            <a:picLocks noChangeAspect="1" noChangeArrowheads="1"/>
          </p:cNvPicPr>
          <p:nvPr/>
        </p:nvPicPr>
        <p:blipFill>
          <a:blip r:embed="rId5" cstate="print"/>
          <a:stretch>
            <a:fillRect/>
          </a:stretch>
        </p:blipFill>
        <p:spPr bwMode="auto">
          <a:xfrm>
            <a:off x="971600" y="991546"/>
            <a:ext cx="1987826" cy="1325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descr="C:\Users\Michael\Desktop\Reincarnation and the Spirit-form\6983181191_3c5998f73e_b.jpg"/>
          <p:cNvPicPr>
            <a:picLocks noChangeAspect="1" noChangeArrowheads="1"/>
          </p:cNvPicPr>
          <p:nvPr/>
        </p:nvPicPr>
        <p:blipFill>
          <a:blip r:embed="rId6" cstate="print">
            <a:lum contrast="40000"/>
          </a:blip>
          <a:stretch>
            <a:fillRect/>
          </a:stretch>
        </p:blipFill>
        <p:spPr bwMode="auto">
          <a:xfrm>
            <a:off x="6516216" y="3645024"/>
            <a:ext cx="1436175" cy="957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7" name="Picture 5" descr="C:\Users\Michael\Desktop\Reincarnation and the Spirit-form\images.jpg"/>
          <p:cNvPicPr>
            <a:picLocks noChangeAspect="1" noChangeArrowheads="1"/>
          </p:cNvPicPr>
          <p:nvPr/>
        </p:nvPicPr>
        <p:blipFill>
          <a:blip r:embed="rId7" cstate="print"/>
          <a:stretch>
            <a:fillRect/>
          </a:stretch>
        </p:blipFill>
        <p:spPr bwMode="auto">
          <a:xfrm>
            <a:off x="5153436" y="980728"/>
            <a:ext cx="1822861"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descr="C:\Users\Michael\Desktop\sincrv.jpg"/>
          <p:cNvPicPr>
            <a:picLocks noChangeAspect="1" noChangeArrowheads="1"/>
          </p:cNvPicPr>
          <p:nvPr/>
        </p:nvPicPr>
        <p:blipFill>
          <a:blip r:embed="rId8" cstate="print"/>
          <a:srcRect t="44105" r="11926"/>
          <a:stretch>
            <a:fillRect/>
          </a:stretch>
        </p:blipFill>
        <p:spPr bwMode="auto">
          <a:xfrm rot="12885767">
            <a:off x="2248847" y="3818862"/>
            <a:ext cx="2034530" cy="912160"/>
          </a:xfrm>
          <a:prstGeom prst="rect">
            <a:avLst/>
          </a:prstGeom>
          <a:noFill/>
          <a:ln>
            <a:noFill/>
          </a:ln>
        </p:spPr>
      </p:pic>
      <p:pic>
        <p:nvPicPr>
          <p:cNvPr id="14" name="Picture 2" descr="C:\Users\Michael\Desktop\sincrv.jpg"/>
          <p:cNvPicPr>
            <a:picLocks noChangeAspect="1" noChangeArrowheads="1"/>
          </p:cNvPicPr>
          <p:nvPr/>
        </p:nvPicPr>
        <p:blipFill>
          <a:blip r:embed="rId8" cstate="print"/>
          <a:srcRect t="44105" r="11926"/>
          <a:stretch>
            <a:fillRect/>
          </a:stretch>
        </p:blipFill>
        <p:spPr bwMode="auto">
          <a:xfrm rot="12118081">
            <a:off x="2296700" y="3632417"/>
            <a:ext cx="2034530" cy="912160"/>
          </a:xfrm>
          <a:prstGeom prst="rect">
            <a:avLst/>
          </a:prstGeom>
          <a:noFill/>
          <a:ln>
            <a:noFill/>
          </a:ln>
        </p:spPr>
      </p:pic>
      <p:pic>
        <p:nvPicPr>
          <p:cNvPr id="18" name="Picture 2" descr="C:\Users\Michael\Desktop\sincrv.jpg"/>
          <p:cNvPicPr>
            <a:picLocks noChangeAspect="1" noChangeArrowheads="1"/>
          </p:cNvPicPr>
          <p:nvPr/>
        </p:nvPicPr>
        <p:blipFill>
          <a:blip r:embed="rId8" cstate="print"/>
          <a:srcRect t="44105" r="11926"/>
          <a:stretch>
            <a:fillRect/>
          </a:stretch>
        </p:blipFill>
        <p:spPr bwMode="auto">
          <a:xfrm rot="14156895">
            <a:off x="2228058" y="2181593"/>
            <a:ext cx="3308897" cy="1620247"/>
          </a:xfrm>
          <a:prstGeom prst="rect">
            <a:avLst/>
          </a:prstGeom>
          <a:noFill/>
          <a:ln>
            <a:noFill/>
          </a:ln>
        </p:spPr>
      </p:pic>
      <p:pic>
        <p:nvPicPr>
          <p:cNvPr id="19" name="Picture 2" descr="C:\Users\Michael\Desktop\sincrv.jpg"/>
          <p:cNvPicPr>
            <a:picLocks noChangeAspect="1" noChangeArrowheads="1"/>
          </p:cNvPicPr>
          <p:nvPr/>
        </p:nvPicPr>
        <p:blipFill>
          <a:blip r:embed="rId8" cstate="print"/>
          <a:srcRect t="44105" r="11926"/>
          <a:stretch>
            <a:fillRect/>
          </a:stretch>
        </p:blipFill>
        <p:spPr bwMode="auto">
          <a:xfrm rot="6636750">
            <a:off x="3614790" y="2369837"/>
            <a:ext cx="2480676" cy="1518334"/>
          </a:xfrm>
          <a:prstGeom prst="rect">
            <a:avLst/>
          </a:prstGeom>
          <a:noFill/>
          <a:ln>
            <a:noFill/>
          </a:ln>
        </p:spPr>
      </p:pic>
      <p:pic>
        <p:nvPicPr>
          <p:cNvPr id="20" name="Picture 2" descr="C:\Users\Michael\Desktop\sincrv.jpg"/>
          <p:cNvPicPr>
            <a:picLocks noChangeAspect="1" noChangeArrowheads="1"/>
          </p:cNvPicPr>
          <p:nvPr/>
        </p:nvPicPr>
        <p:blipFill>
          <a:blip r:embed="rId8" cstate="print">
            <a:duotone>
              <a:schemeClr val="accent2">
                <a:shade val="45000"/>
                <a:satMod val="135000"/>
              </a:schemeClr>
              <a:prstClr val="white"/>
            </a:duotone>
          </a:blip>
          <a:srcRect t="44105" r="11926"/>
          <a:stretch>
            <a:fillRect/>
          </a:stretch>
        </p:blipFill>
        <p:spPr bwMode="auto">
          <a:xfrm rot="14156895">
            <a:off x="1989488" y="2013670"/>
            <a:ext cx="3622723" cy="1773916"/>
          </a:xfrm>
          <a:prstGeom prst="rect">
            <a:avLst/>
          </a:prstGeom>
          <a:noFill/>
          <a:ln>
            <a:noFill/>
          </a:ln>
        </p:spPr>
      </p:pic>
      <p:pic>
        <p:nvPicPr>
          <p:cNvPr id="21" name="Picture 2" descr="C:\Users\Michael\Desktop\sincrv.jpg"/>
          <p:cNvPicPr>
            <a:picLocks noChangeAspect="1" noChangeArrowheads="1"/>
          </p:cNvPicPr>
          <p:nvPr/>
        </p:nvPicPr>
        <p:blipFill>
          <a:blip r:embed="rId8" cstate="print">
            <a:duotone>
              <a:schemeClr val="accent1">
                <a:shade val="45000"/>
                <a:satMod val="135000"/>
              </a:schemeClr>
              <a:prstClr val="white"/>
            </a:duotone>
          </a:blip>
          <a:srcRect t="44105" r="11926"/>
          <a:stretch>
            <a:fillRect/>
          </a:stretch>
        </p:blipFill>
        <p:spPr bwMode="auto">
          <a:xfrm rot="9719328">
            <a:off x="4939580" y="3962970"/>
            <a:ext cx="1715422" cy="786404"/>
          </a:xfrm>
          <a:prstGeom prst="rect">
            <a:avLst/>
          </a:prstGeom>
          <a:noFill/>
          <a:ln>
            <a:noFill/>
          </a:ln>
        </p:spPr>
      </p:pic>
    </p:spTree>
  </p:cSld>
  <p:clrMapOvr>
    <a:masterClrMapping/>
  </p:clrMapOvr>
  <p:transition>
    <p:split orient="ver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chael\Desktop\Reincarnation and the Spirit-form\Irish_graveyard.jpg"/>
          <p:cNvPicPr>
            <a:picLocks noChangeAspect="1" noChangeArrowheads="1"/>
          </p:cNvPicPr>
          <p:nvPr/>
        </p:nvPicPr>
        <p:blipFill>
          <a:blip r:embed="rId3" cstate="print"/>
          <a:stretch>
            <a:fillRect/>
          </a:stretch>
        </p:blipFill>
        <p:spPr bwMode="auto">
          <a:xfrm>
            <a:off x="828000" y="928096"/>
            <a:ext cx="7488000" cy="5001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043608" y="1844824"/>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effectLst>
                  <a:outerShdw blurRad="38100" dist="38100" dir="2700000" algn="tl">
                    <a:srgbClr val="000000">
                      <a:alpha val="43137"/>
                    </a:srgbClr>
                  </a:outerShdw>
                </a:effectLst>
              </a:rPr>
              <a:t>Organ Transplants</a:t>
            </a:r>
            <a:endParaRPr lang="en-CA" sz="4800" b="1" dirty="0">
              <a:effectLst>
                <a:outerShdw blurRad="38100" dist="38100" dir="2700000" algn="tl">
                  <a:srgbClr val="000000">
                    <a:alpha val="43137"/>
                  </a:srgbClr>
                </a:outerShdw>
              </a:effectLst>
            </a:endParaRPr>
          </a:p>
        </p:txBody>
      </p:sp>
    </p:spTree>
  </p:cSld>
  <p:clrMapOvr>
    <a:masterClrMapping/>
  </p:clrMapOvr>
  <p:transition>
    <p:split orient="ver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ung_transplant.jpg"/>
          <p:cNvPicPr>
            <a:picLocks noChangeAspect="1"/>
          </p:cNvPicPr>
          <p:nvPr/>
        </p:nvPicPr>
        <p:blipFill>
          <a:blip r:embed="rId3" cstate="print"/>
          <a:stretch>
            <a:fillRect/>
          </a:stretch>
        </p:blipFill>
        <p:spPr>
          <a:xfrm>
            <a:off x="6228184" y="620688"/>
            <a:ext cx="2253315" cy="3292212"/>
          </a:xfrm>
          <a:prstGeom prst="rect">
            <a:avLst/>
          </a:prstGeom>
        </p:spPr>
      </p:pic>
      <p:pic>
        <p:nvPicPr>
          <p:cNvPr id="1026" name="Picture 2" descr="C:\Users\Michael\Desktop\Reincarnation and the Evolution of Consciousness\Heart_transplant.jpg"/>
          <p:cNvPicPr>
            <a:picLocks noChangeAspect="1" noChangeArrowheads="1"/>
          </p:cNvPicPr>
          <p:nvPr/>
        </p:nvPicPr>
        <p:blipFill>
          <a:blip r:embed="rId4" cstate="print"/>
          <a:stretch>
            <a:fillRect/>
          </a:stretch>
        </p:blipFill>
        <p:spPr bwMode="auto">
          <a:xfrm>
            <a:off x="1115616" y="1556792"/>
            <a:ext cx="2096000" cy="419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275856" y="2852936"/>
            <a:ext cx="4032448"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800" b="1" dirty="0" smtClean="0"/>
          </a:p>
          <a:p>
            <a:pPr algn="ctr"/>
            <a:r>
              <a:rPr lang="en-CA" sz="4800" b="1" dirty="0" smtClean="0"/>
              <a:t>hopes, wishes, habits and quirks, etc.</a:t>
            </a:r>
            <a:endParaRPr lang="en-CA" sz="4800" b="1" dirty="0"/>
          </a:p>
        </p:txBody>
      </p:sp>
    </p:spTree>
  </p:cSld>
  <p:clrMapOvr>
    <a:masterClrMapping/>
  </p:clrMapOvr>
  <p:transition>
    <p:split orient="ver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7213" y="476672"/>
            <a:ext cx="6851171" cy="923330"/>
          </a:xfrm>
          <a:prstGeom prst="rect">
            <a:avLst/>
          </a:prstGeom>
          <a:noFill/>
        </p:spPr>
        <p:txBody>
          <a:bodyPr wrap="none" rtlCol="0">
            <a:spAutoFit/>
          </a:bodyPr>
          <a:lstStyle/>
          <a:p>
            <a:r>
              <a:rPr lang="en-CA" sz="3600" dirty="0" smtClean="0"/>
              <a:t>Organic Memory / Cellular Memory</a:t>
            </a:r>
          </a:p>
          <a:p>
            <a:endParaRPr lang="en-CA" dirty="0"/>
          </a:p>
        </p:txBody>
      </p:sp>
      <p:pic>
        <p:nvPicPr>
          <p:cNvPr id="5" name="Picture 4" descr="black-2023343_1280.png"/>
          <p:cNvPicPr>
            <a:picLocks noChangeAspect="1"/>
          </p:cNvPicPr>
          <p:nvPr/>
        </p:nvPicPr>
        <p:blipFill>
          <a:blip r:embed="rId3" cstate="print"/>
          <a:stretch>
            <a:fillRect/>
          </a:stretch>
        </p:blipFill>
        <p:spPr>
          <a:xfrm>
            <a:off x="2411760" y="2564904"/>
            <a:ext cx="1872208" cy="3744416"/>
          </a:xfrm>
          <a:prstGeom prst="rect">
            <a:avLst/>
          </a:prstGeom>
        </p:spPr>
      </p:pic>
      <p:pic>
        <p:nvPicPr>
          <p:cNvPr id="6" name="Picture 5" descr="exercise-2029430_1280.png"/>
          <p:cNvPicPr>
            <a:picLocks noChangeAspect="1"/>
          </p:cNvPicPr>
          <p:nvPr/>
        </p:nvPicPr>
        <p:blipFill>
          <a:blip r:embed="rId4" cstate="print"/>
          <a:stretch>
            <a:fillRect/>
          </a:stretch>
        </p:blipFill>
        <p:spPr>
          <a:xfrm>
            <a:off x="683568" y="1556792"/>
            <a:ext cx="1296144" cy="2592288"/>
          </a:xfrm>
          <a:prstGeom prst="rect">
            <a:avLst/>
          </a:prstGeom>
        </p:spPr>
      </p:pic>
      <p:pic>
        <p:nvPicPr>
          <p:cNvPr id="8" name="Picture 7" descr="ballerina-2024547_640.png"/>
          <p:cNvPicPr>
            <a:picLocks noChangeAspect="1"/>
          </p:cNvPicPr>
          <p:nvPr/>
        </p:nvPicPr>
        <p:blipFill>
          <a:blip r:embed="rId5" cstate="print"/>
          <a:stretch>
            <a:fillRect/>
          </a:stretch>
        </p:blipFill>
        <p:spPr>
          <a:xfrm>
            <a:off x="6660232" y="1484784"/>
            <a:ext cx="1619055" cy="1867018"/>
          </a:xfrm>
          <a:prstGeom prst="rect">
            <a:avLst/>
          </a:prstGeom>
        </p:spPr>
      </p:pic>
      <p:pic>
        <p:nvPicPr>
          <p:cNvPr id="10" name="Picture 9" descr="desperate-2676554_1280.png"/>
          <p:cNvPicPr>
            <a:picLocks noChangeAspect="1"/>
          </p:cNvPicPr>
          <p:nvPr/>
        </p:nvPicPr>
        <p:blipFill>
          <a:blip r:embed="rId6" cstate="print">
            <a:clrChange>
              <a:clrFrom>
                <a:srgbClr val="FFFFFF"/>
              </a:clrFrom>
              <a:clrTo>
                <a:srgbClr val="FFFFFF">
                  <a:alpha val="0"/>
                </a:srgbClr>
              </a:clrTo>
            </a:clrChange>
          </a:blip>
          <a:stretch>
            <a:fillRect/>
          </a:stretch>
        </p:blipFill>
        <p:spPr>
          <a:xfrm>
            <a:off x="3851920" y="1340768"/>
            <a:ext cx="2141563" cy="2232248"/>
          </a:xfrm>
          <a:prstGeom prst="rect">
            <a:avLst/>
          </a:prstGeom>
        </p:spPr>
      </p:pic>
      <p:pic>
        <p:nvPicPr>
          <p:cNvPr id="11" name="Picture 10" descr="firearm-1300396_1280.png"/>
          <p:cNvPicPr>
            <a:picLocks noChangeAspect="1"/>
          </p:cNvPicPr>
          <p:nvPr/>
        </p:nvPicPr>
        <p:blipFill>
          <a:blip r:embed="rId7" cstate="print">
            <a:lum contrast="40000"/>
          </a:blip>
          <a:stretch>
            <a:fillRect/>
          </a:stretch>
        </p:blipFill>
        <p:spPr>
          <a:xfrm>
            <a:off x="5364088" y="3212976"/>
            <a:ext cx="2311288" cy="3240360"/>
          </a:xfrm>
          <a:prstGeom prst="rect">
            <a:avLst/>
          </a:prstGeom>
        </p:spPr>
      </p:pic>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Image result for wedding cake ship billy meier"/>
          <p:cNvPicPr>
            <a:picLocks noChangeAspect="1" noChangeArrowheads="1"/>
          </p:cNvPicPr>
          <p:nvPr/>
        </p:nvPicPr>
        <p:blipFill>
          <a:blip r:embed="rId2" cstate="print"/>
          <a:srcRect/>
          <a:stretch>
            <a:fillRect/>
          </a:stretch>
        </p:blipFill>
        <p:spPr bwMode="auto">
          <a:xfrm>
            <a:off x="982749" y="1057851"/>
            <a:ext cx="7178503" cy="4742299"/>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Michael\Pictures\Symbols\2014_07_23\Life.jpg"/>
          <p:cNvPicPr>
            <a:picLocks noGrp="1" noChangeAspect="1" noChangeArrowheads="1"/>
          </p:cNvPicPr>
          <p:nvPr>
            <p:ph idx="1"/>
          </p:nvPr>
        </p:nvPicPr>
        <p:blipFill>
          <a:blip r:embed="rId2" cstate="print"/>
          <a:srcRect l="9145" t="7623" r="5756" b="6511"/>
          <a:stretch>
            <a:fillRect/>
          </a:stretch>
        </p:blipFill>
        <p:spPr bwMode="auto">
          <a:xfrm>
            <a:off x="2699792" y="1628800"/>
            <a:ext cx="3960440" cy="39604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p:cNvSpPr txBox="1"/>
          <p:nvPr/>
        </p:nvSpPr>
        <p:spPr>
          <a:xfrm>
            <a:off x="4211960" y="5786100"/>
            <a:ext cx="769763" cy="523220"/>
          </a:xfrm>
          <a:prstGeom prst="rect">
            <a:avLst/>
          </a:prstGeom>
          <a:noFill/>
        </p:spPr>
        <p:txBody>
          <a:bodyPr wrap="none" rtlCol="0">
            <a:spAutoFit/>
          </a:bodyPr>
          <a:lstStyle/>
          <a:p>
            <a:r>
              <a:rPr lang="en-CA" sz="2800" b="1" dirty="0" smtClean="0">
                <a:solidFill>
                  <a:schemeClr val="bg1"/>
                </a:solidFill>
              </a:rPr>
              <a:t>Life</a:t>
            </a:r>
            <a:endParaRPr lang="en-CA" sz="2800" b="1"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Michael\Pictures\Symbols\2014_07_23\Dying.jpg"/>
          <p:cNvPicPr>
            <a:picLocks noChangeAspect="1" noChangeArrowheads="1"/>
          </p:cNvPicPr>
          <p:nvPr/>
        </p:nvPicPr>
        <p:blipFill>
          <a:blip r:embed="rId2" cstate="print"/>
          <a:srcRect l="2598" t="2136" r="3478" b="12277"/>
          <a:stretch>
            <a:fillRect/>
          </a:stretch>
        </p:blipFill>
        <p:spPr bwMode="auto">
          <a:xfrm>
            <a:off x="2699792" y="1628800"/>
            <a:ext cx="3960000" cy="396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p:cNvSpPr txBox="1"/>
          <p:nvPr/>
        </p:nvSpPr>
        <p:spPr>
          <a:xfrm>
            <a:off x="4190496" y="5786100"/>
            <a:ext cx="1101584" cy="523220"/>
          </a:xfrm>
          <a:prstGeom prst="rect">
            <a:avLst/>
          </a:prstGeom>
          <a:noFill/>
        </p:spPr>
        <p:txBody>
          <a:bodyPr wrap="none" rtlCol="0">
            <a:spAutoFit/>
          </a:bodyPr>
          <a:lstStyle/>
          <a:p>
            <a:r>
              <a:rPr lang="en-CA" sz="2800" b="1" dirty="0" smtClean="0">
                <a:solidFill>
                  <a:schemeClr val="bg1"/>
                </a:solidFill>
              </a:rPr>
              <a:t>Dying</a:t>
            </a:r>
            <a:endParaRPr lang="en-CA" sz="2800" b="1"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Michael\Pictures\Symbols\2014_07_23\Death, Death-Existence, Death-Life.jpg"/>
          <p:cNvPicPr>
            <a:picLocks noChangeAspect="1" noChangeArrowheads="1"/>
          </p:cNvPicPr>
          <p:nvPr/>
        </p:nvPicPr>
        <p:blipFill>
          <a:blip r:embed="rId2" cstate="print"/>
          <a:srcRect l="1850" t="1546" r="1753" b="1758"/>
          <a:stretch>
            <a:fillRect/>
          </a:stretch>
        </p:blipFill>
        <p:spPr bwMode="auto">
          <a:xfrm>
            <a:off x="2699792" y="1628800"/>
            <a:ext cx="3960440" cy="39604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p:cNvSpPr txBox="1"/>
          <p:nvPr/>
        </p:nvSpPr>
        <p:spPr>
          <a:xfrm>
            <a:off x="1730628" y="5786100"/>
            <a:ext cx="5865708" cy="523220"/>
          </a:xfrm>
          <a:prstGeom prst="rect">
            <a:avLst/>
          </a:prstGeom>
          <a:noFill/>
          <a:ln>
            <a:noFill/>
          </a:ln>
        </p:spPr>
        <p:txBody>
          <a:bodyPr wrap="none" rtlCol="0">
            <a:spAutoFit/>
          </a:bodyPr>
          <a:lstStyle/>
          <a:p>
            <a:r>
              <a:rPr lang="en-CA" sz="2800" b="1" dirty="0" smtClean="0">
                <a:solidFill>
                  <a:schemeClr val="bg1"/>
                </a:solidFill>
              </a:rPr>
              <a:t>Death / Death-Existence / Death-Life</a:t>
            </a:r>
            <a:endParaRPr lang="en-CA" sz="2800" b="1"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Michael\Pictures\Symbols\2014_07_23\Wiedergeburt, Reincarnation (2).jpg"/>
          <p:cNvPicPr>
            <a:picLocks noChangeAspect="1" noChangeArrowheads="1"/>
          </p:cNvPicPr>
          <p:nvPr/>
        </p:nvPicPr>
        <p:blipFill>
          <a:blip r:embed="rId2" cstate="print"/>
          <a:srcRect l="10531" t="5374" r="5976" b="6968"/>
          <a:stretch>
            <a:fillRect/>
          </a:stretch>
        </p:blipFill>
        <p:spPr bwMode="auto">
          <a:xfrm>
            <a:off x="2699792" y="1628800"/>
            <a:ext cx="3960440" cy="39604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p:cNvSpPr txBox="1"/>
          <p:nvPr/>
        </p:nvSpPr>
        <p:spPr>
          <a:xfrm>
            <a:off x="2338030" y="5786100"/>
            <a:ext cx="4754250" cy="523220"/>
          </a:xfrm>
          <a:prstGeom prst="rect">
            <a:avLst/>
          </a:prstGeom>
          <a:noFill/>
        </p:spPr>
        <p:txBody>
          <a:bodyPr wrap="none" rtlCol="0">
            <a:spAutoFit/>
          </a:bodyPr>
          <a:lstStyle/>
          <a:p>
            <a:r>
              <a:rPr lang="en-CA" sz="2800" b="1" dirty="0" err="1" smtClean="0">
                <a:solidFill>
                  <a:schemeClr val="bg1"/>
                </a:solidFill>
              </a:rPr>
              <a:t>Wiedergeburt</a:t>
            </a:r>
            <a:r>
              <a:rPr lang="en-CA" sz="2800" b="1" dirty="0" smtClean="0">
                <a:solidFill>
                  <a:schemeClr val="bg1"/>
                </a:solidFill>
              </a:rPr>
              <a:t> / Reincarnation</a:t>
            </a:r>
            <a:endParaRPr lang="en-CA" sz="2800" b="1"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51520" y="2132856"/>
            <a:ext cx="8568952"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solidFill>
                  <a:schemeClr val="tx1"/>
                </a:solidFill>
              </a:rPr>
              <a:t>FIGU-</a:t>
            </a:r>
            <a:r>
              <a:rPr lang="en-CA" sz="4000" b="1" dirty="0" err="1" smtClean="0">
                <a:solidFill>
                  <a:schemeClr val="tx1"/>
                </a:solidFill>
              </a:rPr>
              <a:t>Landesgruppe</a:t>
            </a:r>
            <a:r>
              <a:rPr lang="en-CA" sz="4000" b="1" dirty="0" smtClean="0">
                <a:solidFill>
                  <a:schemeClr val="tx1"/>
                </a:solidFill>
              </a:rPr>
              <a:t> Canada</a:t>
            </a:r>
          </a:p>
          <a:p>
            <a:pPr algn="ctr"/>
            <a:endParaRPr lang="en-CA" sz="4000" b="1" dirty="0" smtClean="0">
              <a:solidFill>
                <a:schemeClr val="tx1"/>
              </a:solidFill>
            </a:endParaRPr>
          </a:p>
          <a:p>
            <a:pPr algn="ctr"/>
            <a:r>
              <a:rPr lang="en-CA" sz="3200" dirty="0" smtClean="0">
                <a:solidFill>
                  <a:srgbClr val="000099"/>
                </a:solidFill>
                <a:effectLst>
                  <a:outerShdw blurRad="38100" dist="38100" dir="2700000" algn="tl">
                    <a:srgbClr val="000000">
                      <a:alpha val="43137"/>
                    </a:srgbClr>
                  </a:outerShdw>
                </a:effectLst>
              </a:rPr>
              <a:t>http://ca.figu.org</a:t>
            </a:r>
            <a:endParaRPr lang="en-CA" sz="3200" dirty="0">
              <a:solidFill>
                <a:srgbClr val="000099"/>
              </a:solidFill>
              <a:effectLst>
                <a:outerShdw blurRad="38100" dist="38100" dir="2700000" algn="tl">
                  <a:srgbClr val="000000">
                    <a:alpha val="43137"/>
                  </a:srgbClr>
                </a:outerShdw>
              </a:effectLst>
            </a:endParaRPr>
          </a:p>
        </p:txBody>
      </p:sp>
      <p:pic>
        <p:nvPicPr>
          <p:cNvPr id="3" name="Picture 3" descr="C:\Users\Michael\Pictures\FIGU Pictures\Symbols\figu_logo.png"/>
          <p:cNvPicPr>
            <a:picLocks noChangeAspect="1" noChangeArrowheads="1"/>
          </p:cNvPicPr>
          <p:nvPr/>
        </p:nvPicPr>
        <p:blipFill>
          <a:blip r:embed="rId2" cstate="print"/>
          <a:srcRect/>
          <a:stretch>
            <a:fillRect/>
          </a:stretch>
        </p:blipFill>
        <p:spPr bwMode="auto">
          <a:xfrm>
            <a:off x="1202059" y="836712"/>
            <a:ext cx="7618413" cy="12700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p:nvPr/>
        </p:nvPicPr>
        <p:blipFill>
          <a:blip r:embed="rId2" cstate="print"/>
          <a:srcRect l="29759" t="32441" r="30826" b="26513"/>
          <a:stretch>
            <a:fillRect/>
          </a:stretch>
        </p:blipFill>
        <p:spPr bwMode="auto">
          <a:xfrm>
            <a:off x="1043608" y="908720"/>
            <a:ext cx="7056784" cy="4968552"/>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8616" t="1000" r="28505" b="2287"/>
          <a:stretch>
            <a:fillRect/>
          </a:stretch>
        </p:blipFill>
        <p:spPr bwMode="auto">
          <a:xfrm>
            <a:off x="2303748" y="552681"/>
            <a:ext cx="4536504" cy="5752639"/>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Image result for wedding cake ship billy meier"/>
          <p:cNvPicPr>
            <a:picLocks noChangeAspect="1" noChangeArrowheads="1"/>
          </p:cNvPicPr>
          <p:nvPr/>
        </p:nvPicPr>
        <p:blipFill>
          <a:blip r:embed="rId2" cstate="print">
            <a:lum bright="-10000" contrast="30000"/>
          </a:blip>
          <a:srcRect t="7376" r="1915" b="3037"/>
          <a:stretch>
            <a:fillRect/>
          </a:stretch>
        </p:blipFill>
        <p:spPr bwMode="auto">
          <a:xfrm>
            <a:off x="2762900" y="1323000"/>
            <a:ext cx="3618200" cy="4212000"/>
          </a:xfrm>
          <a:prstGeom prst="rect">
            <a:avLst/>
          </a:prstGeom>
          <a:noFill/>
        </p:spPr>
      </p:pic>
      <p:sp>
        <p:nvSpPr>
          <p:cNvPr id="3" name="TextBox 2"/>
          <p:cNvSpPr txBox="1"/>
          <p:nvPr/>
        </p:nvSpPr>
        <p:spPr>
          <a:xfrm>
            <a:off x="3785567" y="476672"/>
            <a:ext cx="1572866" cy="769441"/>
          </a:xfrm>
          <a:prstGeom prst="rect">
            <a:avLst/>
          </a:prstGeom>
          <a:noFill/>
        </p:spPr>
        <p:txBody>
          <a:bodyPr wrap="none" rtlCol="0">
            <a:spAutoFit/>
          </a:bodyPr>
          <a:lstStyle/>
          <a:p>
            <a:pPr algn="ctr"/>
            <a:r>
              <a:rPr lang="en-CA" sz="2400" b="1" dirty="0" err="1" smtClean="0"/>
              <a:t>Ptaah</a:t>
            </a:r>
            <a:endParaRPr lang="en-CA" sz="2400" b="1" dirty="0" smtClean="0"/>
          </a:p>
          <a:p>
            <a:pPr algn="ctr"/>
            <a:r>
              <a:rPr lang="en-CA" sz="2000" dirty="0" smtClean="0"/>
              <a:t>(self portrait)</a:t>
            </a:r>
            <a:endParaRPr lang="en-CA" sz="2000" dirty="0"/>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Image result for wedding cake ship billy meier"/>
          <p:cNvPicPr>
            <a:picLocks noChangeAspect="1" noChangeArrowheads="1"/>
          </p:cNvPicPr>
          <p:nvPr/>
        </p:nvPicPr>
        <p:blipFill>
          <a:blip r:embed="rId2" cstate="print"/>
          <a:stretch>
            <a:fillRect/>
          </a:stretch>
        </p:blipFill>
        <p:spPr bwMode="auto">
          <a:xfrm>
            <a:off x="2767529" y="1308746"/>
            <a:ext cx="3608943" cy="4240508"/>
          </a:xfrm>
          <a:prstGeom prst="rect">
            <a:avLst/>
          </a:prstGeom>
          <a:noFill/>
        </p:spPr>
      </p:pic>
      <p:sp>
        <p:nvSpPr>
          <p:cNvPr id="3" name="TextBox 2"/>
          <p:cNvSpPr txBox="1"/>
          <p:nvPr/>
        </p:nvSpPr>
        <p:spPr>
          <a:xfrm>
            <a:off x="3917815" y="476672"/>
            <a:ext cx="1308371" cy="461665"/>
          </a:xfrm>
          <a:prstGeom prst="rect">
            <a:avLst/>
          </a:prstGeom>
          <a:noFill/>
        </p:spPr>
        <p:txBody>
          <a:bodyPr wrap="none" rtlCol="0">
            <a:spAutoFit/>
          </a:bodyPr>
          <a:lstStyle/>
          <a:p>
            <a:r>
              <a:rPr lang="en-CA" sz="2400" b="1" dirty="0" err="1" smtClean="0"/>
              <a:t>Semjase</a:t>
            </a:r>
            <a:endParaRPr lang="en-CA" sz="2000" dirty="0"/>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2276872"/>
            <a:ext cx="7772400" cy="2520000"/>
          </a:xfrm>
          <a:ln>
            <a:solidFill>
              <a:schemeClr val="tx1"/>
            </a:solidFill>
            <a:prstDash val="sysDash"/>
          </a:ln>
        </p:spPr>
        <p:txBody>
          <a:bodyPr/>
          <a:lstStyle/>
          <a:p>
            <a:pPr algn="ctr"/>
            <a:r>
              <a:rPr lang="en-CA" dirty="0" smtClean="0"/>
              <a:t/>
            </a:r>
            <a:br>
              <a:rPr lang="en-CA" dirty="0" smtClean="0"/>
            </a:br>
            <a:r>
              <a:rPr lang="en-CA" dirty="0" smtClean="0">
                <a:latin typeface="+mn-lt"/>
              </a:rPr>
              <a:t>The Spirit-form</a:t>
            </a:r>
            <a:br>
              <a:rPr lang="en-CA" dirty="0" smtClean="0">
                <a:latin typeface="+mn-lt"/>
              </a:rPr>
            </a:br>
            <a:r>
              <a:rPr lang="en-CA" dirty="0" smtClean="0">
                <a:latin typeface="+mn-lt"/>
              </a:rPr>
              <a:t>What is it?</a:t>
            </a:r>
            <a:endParaRPr lang="en-CA" dirty="0">
              <a:latin typeface="+mn-lt"/>
            </a:endParaRP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420888"/>
            <a:ext cx="7056784" cy="1944216"/>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4800" dirty="0" smtClean="0"/>
              <a:t>Reincarnation and the Evolution of Consciousness</a:t>
            </a:r>
            <a:endParaRPr lang="en-CA" sz="4800" dirty="0"/>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95536" y="4257256"/>
            <a:ext cx="2628040" cy="1259976"/>
          </a:xfrm>
          <a:prstGeom prst="rect">
            <a:avLst/>
          </a:prstGeom>
          <a:solidFill>
            <a:schemeClr val="accent1">
              <a:alpha val="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5856" y="4424324"/>
            <a:ext cx="2572916" cy="2433676"/>
          </a:xfrm>
          <a:prstGeom prst="rect">
            <a:avLst/>
          </a:prstGeom>
          <a:noFill/>
          <a:ln w="9525">
            <a:noFill/>
            <a:miter lim="800000"/>
            <a:headEnd/>
            <a:tailEnd/>
          </a:ln>
          <a:effectLst/>
        </p:spPr>
      </p:pic>
      <p:sp>
        <p:nvSpPr>
          <p:cNvPr id="7" name="Rectangle 6"/>
          <p:cNvSpPr/>
          <p:nvPr/>
        </p:nvSpPr>
        <p:spPr>
          <a:xfrm>
            <a:off x="1691680" y="404664"/>
            <a:ext cx="5904656" cy="2664296"/>
          </a:xfrm>
          <a:prstGeom prst="rect">
            <a:avLst/>
          </a:prstGeom>
          <a:solidFill>
            <a:schemeClr val="accent1">
              <a:alpha val="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b="1" dirty="0" smtClean="0">
                <a:ln w="6350">
                  <a:solidFill>
                    <a:schemeClr val="tx1"/>
                  </a:solidFill>
                </a:ln>
              </a:rPr>
              <a:t>The Creation</a:t>
            </a:r>
            <a:endParaRPr lang="en-CA" sz="6000" b="1" dirty="0">
              <a:ln w="6350">
                <a:solidFill>
                  <a:schemeClr val="tx1"/>
                </a:solidFill>
              </a:ln>
            </a:endParaRPr>
          </a:p>
        </p:txBody>
      </p:sp>
      <p:sp>
        <p:nvSpPr>
          <p:cNvPr id="10" name="Rectangle 9"/>
          <p:cNvSpPr/>
          <p:nvPr/>
        </p:nvSpPr>
        <p:spPr>
          <a:xfrm>
            <a:off x="6048416" y="4257256"/>
            <a:ext cx="2628040" cy="1259976"/>
          </a:xfrm>
          <a:prstGeom prst="rect">
            <a:avLst/>
          </a:prstGeom>
          <a:solidFill>
            <a:schemeClr val="accent1">
              <a:alpha val="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sp>
        <p:nvSpPr>
          <p:cNvPr id="13" name="Up Arrow 12"/>
          <p:cNvSpPr/>
          <p:nvPr/>
        </p:nvSpPr>
        <p:spPr>
          <a:xfrm>
            <a:off x="6732240" y="2996952"/>
            <a:ext cx="484632" cy="978408"/>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Down Arrow 14"/>
          <p:cNvSpPr/>
          <p:nvPr/>
        </p:nvSpPr>
        <p:spPr>
          <a:xfrm>
            <a:off x="1907704" y="2996952"/>
            <a:ext cx="484632" cy="978408"/>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ight Arrow 16"/>
          <p:cNvSpPr/>
          <p:nvPr/>
        </p:nvSpPr>
        <p:spPr>
          <a:xfrm>
            <a:off x="5220072" y="4797152"/>
            <a:ext cx="720080" cy="3600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ight Arrow 17"/>
          <p:cNvSpPr/>
          <p:nvPr/>
        </p:nvSpPr>
        <p:spPr>
          <a:xfrm>
            <a:off x="3203848" y="4797192"/>
            <a:ext cx="720080" cy="3600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737233" y="5858108"/>
            <a:ext cx="3778983" cy="523220"/>
          </a:xfrm>
          <a:prstGeom prst="rect">
            <a:avLst/>
          </a:prstGeom>
          <a:noFill/>
        </p:spPr>
        <p:txBody>
          <a:bodyPr wrap="none" rtlCol="0">
            <a:spAutoFit/>
          </a:bodyPr>
          <a:lstStyle/>
          <a:p>
            <a:r>
              <a:rPr lang="en-CA" sz="2800" b="1" dirty="0" smtClean="0"/>
              <a:t>Material Consciousness</a:t>
            </a:r>
            <a:endParaRPr lang="en-CA" sz="2800" b="1" dirty="0"/>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90786" y="2564904"/>
            <a:ext cx="3381631" cy="830997"/>
          </a:xfrm>
          <a:prstGeom prst="rect">
            <a:avLst/>
          </a:prstGeom>
          <a:noFill/>
        </p:spPr>
        <p:txBody>
          <a:bodyPr wrap="none" rtlCol="0">
            <a:spAutoFit/>
          </a:bodyPr>
          <a:lstStyle/>
          <a:p>
            <a:r>
              <a:rPr lang="en-CA" sz="4800" dirty="0" smtClean="0"/>
              <a:t>The Creation</a:t>
            </a:r>
            <a:endParaRPr lang="en-CA" sz="4800" dirty="0"/>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11760" y="2852936"/>
            <a:ext cx="2566728" cy="923330"/>
          </a:xfrm>
          <a:prstGeom prst="rect">
            <a:avLst/>
          </a:prstGeom>
          <a:noFill/>
        </p:spPr>
        <p:txBody>
          <a:bodyPr wrap="none" rtlCol="0">
            <a:spAutoFit/>
          </a:bodyPr>
          <a:lstStyle/>
          <a:p>
            <a:r>
              <a:rPr lang="en-CA" sz="5400" dirty="0" smtClean="0">
                <a:solidFill>
                  <a:srgbClr val="FF0000"/>
                </a:solidFill>
              </a:rPr>
              <a:t>not</a:t>
            </a:r>
            <a:r>
              <a:rPr lang="en-CA" sz="4000" dirty="0" smtClean="0"/>
              <a:t>  </a:t>
            </a:r>
            <a:r>
              <a:rPr lang="en-CA" sz="5400" dirty="0" smtClean="0"/>
              <a:t>God</a:t>
            </a:r>
            <a:endParaRPr lang="en-CA" sz="5400" dirty="0"/>
          </a:p>
        </p:txBody>
      </p:sp>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11760" y="2852936"/>
            <a:ext cx="4674678" cy="923330"/>
          </a:xfrm>
          <a:prstGeom prst="rect">
            <a:avLst/>
          </a:prstGeom>
          <a:noFill/>
        </p:spPr>
        <p:txBody>
          <a:bodyPr wrap="none" rtlCol="0">
            <a:spAutoFit/>
          </a:bodyPr>
          <a:lstStyle/>
          <a:p>
            <a:r>
              <a:rPr lang="en-CA" sz="5400" dirty="0" smtClean="0">
                <a:solidFill>
                  <a:srgbClr val="FF0000"/>
                </a:solidFill>
              </a:rPr>
              <a:t>not</a:t>
            </a:r>
            <a:r>
              <a:rPr lang="en-CA" sz="5400" dirty="0" smtClean="0"/>
              <a:t>  male figure</a:t>
            </a:r>
            <a:endParaRPr lang="en-CA" sz="5400" dirty="0"/>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71600" y="3861048"/>
            <a:ext cx="7602530" cy="923330"/>
          </a:xfrm>
          <a:prstGeom prst="rect">
            <a:avLst/>
          </a:prstGeom>
          <a:noFill/>
        </p:spPr>
        <p:txBody>
          <a:bodyPr wrap="none" rtlCol="0">
            <a:spAutoFit/>
          </a:bodyPr>
          <a:lstStyle/>
          <a:p>
            <a:r>
              <a:rPr lang="en-CA" sz="5400" dirty="0" smtClean="0"/>
              <a:t>= Universal Consciousness</a:t>
            </a:r>
            <a:endParaRPr lang="en-CA" sz="5400" dirty="0"/>
          </a:p>
        </p:txBody>
      </p:sp>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78112" y="1351508"/>
            <a:ext cx="2550698" cy="769441"/>
          </a:xfrm>
          <a:prstGeom prst="rect">
            <a:avLst/>
          </a:prstGeom>
          <a:noFill/>
        </p:spPr>
        <p:txBody>
          <a:bodyPr wrap="none" rtlCol="0">
            <a:spAutoFit/>
          </a:bodyPr>
          <a:lstStyle/>
          <a:p>
            <a:r>
              <a:rPr lang="en-CA" sz="4000" dirty="0" smtClean="0"/>
              <a:t>= </a:t>
            </a:r>
            <a:r>
              <a:rPr lang="en-CA" sz="4400" dirty="0" smtClean="0"/>
              <a:t>all-spirit </a:t>
            </a:r>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78112" y="1351508"/>
            <a:ext cx="4679614" cy="1446550"/>
          </a:xfrm>
          <a:prstGeom prst="rect">
            <a:avLst/>
          </a:prstGeom>
          <a:noFill/>
        </p:spPr>
        <p:txBody>
          <a:bodyPr wrap="none" rtlCol="0">
            <a:spAutoFit/>
          </a:bodyPr>
          <a:lstStyle/>
          <a:p>
            <a:r>
              <a:rPr lang="en-CA" sz="4000" dirty="0" smtClean="0"/>
              <a:t>= </a:t>
            </a:r>
            <a:r>
              <a:rPr lang="en-CA" sz="4400" dirty="0" smtClean="0"/>
              <a:t>all-spirit </a:t>
            </a:r>
          </a:p>
          <a:p>
            <a:r>
              <a:rPr lang="en-CA" sz="4400" dirty="0" smtClean="0"/>
              <a:t>= all-consciousness </a:t>
            </a:r>
          </a:p>
        </p:txBody>
      </p: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78112" y="1351508"/>
            <a:ext cx="4846711" cy="2123658"/>
          </a:xfrm>
          <a:prstGeom prst="rect">
            <a:avLst/>
          </a:prstGeom>
          <a:noFill/>
        </p:spPr>
        <p:txBody>
          <a:bodyPr wrap="none" rtlCol="0">
            <a:spAutoFit/>
          </a:bodyPr>
          <a:lstStyle/>
          <a:p>
            <a:r>
              <a:rPr lang="en-CA" sz="4000" dirty="0" smtClean="0"/>
              <a:t>= </a:t>
            </a:r>
            <a:r>
              <a:rPr lang="en-CA" sz="4400" dirty="0" smtClean="0"/>
              <a:t>all-spirit </a:t>
            </a:r>
          </a:p>
          <a:p>
            <a:r>
              <a:rPr lang="en-CA" sz="4400" dirty="0" smtClean="0"/>
              <a:t>= all-consciousness </a:t>
            </a:r>
          </a:p>
          <a:p>
            <a:r>
              <a:rPr lang="en-CA" sz="4400" dirty="0" smtClean="0"/>
              <a:t>= life-consciousness </a:t>
            </a:r>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78112" y="1351508"/>
            <a:ext cx="4846711" cy="2800767"/>
          </a:xfrm>
          <a:prstGeom prst="rect">
            <a:avLst/>
          </a:prstGeom>
          <a:noFill/>
        </p:spPr>
        <p:txBody>
          <a:bodyPr wrap="none" rtlCol="0">
            <a:spAutoFit/>
          </a:bodyPr>
          <a:lstStyle/>
          <a:p>
            <a:r>
              <a:rPr lang="en-CA" sz="4000" dirty="0" smtClean="0"/>
              <a:t>= </a:t>
            </a:r>
            <a:r>
              <a:rPr lang="en-CA" sz="4400" dirty="0" smtClean="0"/>
              <a:t>all-spirit </a:t>
            </a:r>
          </a:p>
          <a:p>
            <a:r>
              <a:rPr lang="en-CA" sz="4400" dirty="0" smtClean="0"/>
              <a:t>= all-consciousness </a:t>
            </a:r>
          </a:p>
          <a:p>
            <a:r>
              <a:rPr lang="en-CA" sz="4400" dirty="0" smtClean="0"/>
              <a:t>= life-consciousness </a:t>
            </a:r>
          </a:p>
          <a:p>
            <a:r>
              <a:rPr lang="en-CA" sz="4400" dirty="0" smtClean="0"/>
              <a:t>= universal-power </a:t>
            </a:r>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78112" y="1351508"/>
            <a:ext cx="4846711" cy="3477875"/>
          </a:xfrm>
          <a:prstGeom prst="rect">
            <a:avLst/>
          </a:prstGeom>
          <a:noFill/>
        </p:spPr>
        <p:txBody>
          <a:bodyPr wrap="none" rtlCol="0">
            <a:spAutoFit/>
          </a:bodyPr>
          <a:lstStyle/>
          <a:p>
            <a:r>
              <a:rPr lang="en-CA" sz="4000" dirty="0" smtClean="0"/>
              <a:t>= </a:t>
            </a:r>
            <a:r>
              <a:rPr lang="en-CA" sz="4400" dirty="0" smtClean="0"/>
              <a:t>all-spirit </a:t>
            </a:r>
          </a:p>
          <a:p>
            <a:r>
              <a:rPr lang="en-CA" sz="4400" dirty="0" smtClean="0"/>
              <a:t>= all-consciousness </a:t>
            </a:r>
          </a:p>
          <a:p>
            <a:r>
              <a:rPr lang="en-CA" sz="4400" dirty="0" smtClean="0"/>
              <a:t>= life-consciousness </a:t>
            </a:r>
          </a:p>
          <a:p>
            <a:r>
              <a:rPr lang="en-CA" sz="4400" dirty="0" smtClean="0"/>
              <a:t>= universal-power </a:t>
            </a:r>
          </a:p>
          <a:p>
            <a:r>
              <a:rPr lang="en-CA" sz="4400" dirty="0" smtClean="0"/>
              <a:t>= universal-might</a:t>
            </a: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952836"/>
            <a:ext cx="7632848" cy="2952328"/>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68000">
              <a:buFont typeface="Arial" pitchFamily="34" charset="0"/>
              <a:buChar char="•"/>
            </a:pPr>
            <a:r>
              <a:rPr lang="en-CA" sz="4000" dirty="0" smtClean="0"/>
              <a:t>   </a:t>
            </a:r>
            <a:r>
              <a:rPr lang="en-CA" sz="4000" dirty="0" smtClean="0"/>
              <a:t>alleviate fear surrounding death </a:t>
            </a:r>
            <a:endParaRPr lang="en-CA" sz="4000" dirty="0" smtClean="0"/>
          </a:p>
          <a:p>
            <a:pPr>
              <a:lnSpc>
                <a:spcPct val="150000"/>
              </a:lnSpc>
              <a:buFont typeface="Arial" pitchFamily="34" charset="0"/>
              <a:buChar char="•"/>
            </a:pPr>
            <a:r>
              <a:rPr lang="en-CA" sz="4000" dirty="0" smtClean="0"/>
              <a:t>  consider what is presented</a:t>
            </a: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78112" y="1351508"/>
            <a:ext cx="5059334" cy="4154984"/>
          </a:xfrm>
          <a:prstGeom prst="rect">
            <a:avLst/>
          </a:prstGeom>
          <a:noFill/>
        </p:spPr>
        <p:txBody>
          <a:bodyPr wrap="none" rtlCol="0">
            <a:spAutoFit/>
          </a:bodyPr>
          <a:lstStyle/>
          <a:p>
            <a:r>
              <a:rPr lang="en-CA" sz="4000" dirty="0" smtClean="0"/>
              <a:t>= </a:t>
            </a:r>
            <a:r>
              <a:rPr lang="en-CA" sz="4400" dirty="0" smtClean="0"/>
              <a:t>all-spirit </a:t>
            </a:r>
          </a:p>
          <a:p>
            <a:r>
              <a:rPr lang="en-CA" sz="4400" dirty="0" smtClean="0"/>
              <a:t>= all-consciousness </a:t>
            </a:r>
          </a:p>
          <a:p>
            <a:r>
              <a:rPr lang="en-CA" sz="4400" dirty="0" smtClean="0"/>
              <a:t>= life-consciousness </a:t>
            </a:r>
          </a:p>
          <a:p>
            <a:r>
              <a:rPr lang="en-CA" sz="4400" dirty="0" smtClean="0"/>
              <a:t>= universal-power </a:t>
            </a:r>
          </a:p>
          <a:p>
            <a:r>
              <a:rPr lang="en-CA" sz="4400" dirty="0" smtClean="0"/>
              <a:t>= universal-might</a:t>
            </a:r>
          </a:p>
          <a:p>
            <a:r>
              <a:rPr lang="en-CA" sz="4400" dirty="0" smtClean="0"/>
              <a:t>= BEING-energy, etc.</a:t>
            </a:r>
            <a:endParaRPr lang="en-CA" sz="4400" dirty="0"/>
          </a:p>
        </p:txBody>
      </p:sp>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star-clusters-74052_1920.jpg"/>
          <p:cNvPicPr>
            <a:picLocks noChangeAspect="1"/>
          </p:cNvPicPr>
          <p:nvPr/>
        </p:nvPicPr>
        <p:blipFill>
          <a:blip r:embed="rId2" cstate="print"/>
          <a:stretch>
            <a:fillRect/>
          </a:stretch>
        </p:blipFill>
        <p:spPr>
          <a:xfrm>
            <a:off x="3779912" y="2636912"/>
            <a:ext cx="1636576" cy="1596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Placeholder 4" descr="thinkstock.com.jpg"/>
          <p:cNvPicPr>
            <a:picLocks noChangeAspect="1"/>
          </p:cNvPicPr>
          <p:nvPr/>
        </p:nvPicPr>
        <p:blipFill>
          <a:blip r:embed="rId3" cstate="print">
            <a:clrChange>
              <a:clrFrom>
                <a:srgbClr val="010409"/>
              </a:clrFrom>
              <a:clrTo>
                <a:srgbClr val="010409">
                  <a:alpha val="0"/>
                </a:srgbClr>
              </a:clrTo>
            </a:clrChange>
          </a:blip>
          <a:srcRect l="3321" r="3321"/>
          <a:stretch>
            <a:fillRect/>
          </a:stretch>
        </p:blipFill>
        <p:spPr>
          <a:xfrm rot="5203005">
            <a:off x="4140011" y="2997011"/>
            <a:ext cx="863978" cy="863978"/>
          </a:xfrm>
          <a:prstGeom prst="ellipse">
            <a:avLst/>
          </a:prstGeom>
          <a:ln>
            <a:noFill/>
          </a:ln>
          <a:effectLst>
            <a:softEdge rad="112500"/>
          </a:effectLst>
        </p:spPr>
      </p:pic>
      <p:sp>
        <p:nvSpPr>
          <p:cNvPr id="8" name="Donut 7"/>
          <p:cNvSpPr>
            <a:spLocks noChangeAspect="1"/>
          </p:cNvSpPr>
          <p:nvPr/>
        </p:nvSpPr>
        <p:spPr>
          <a:xfrm>
            <a:off x="1782000" y="639000"/>
            <a:ext cx="5580000" cy="5580000"/>
          </a:xfrm>
          <a:prstGeom prst="donut">
            <a:avLst>
              <a:gd name="adj" fmla="val 65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Donut 10"/>
          <p:cNvSpPr>
            <a:spLocks noChangeAspect="1"/>
          </p:cNvSpPr>
          <p:nvPr/>
        </p:nvSpPr>
        <p:spPr>
          <a:xfrm>
            <a:off x="3744000" y="2601000"/>
            <a:ext cx="1656000" cy="1656000"/>
          </a:xfrm>
          <a:prstGeom prst="donut">
            <a:avLst>
              <a:gd name="adj" fmla="val 65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14" name="Straight Arrow Connector 13"/>
          <p:cNvCxnSpPr>
            <a:endCxn id="11" idx="6"/>
          </p:cNvCxnSpPr>
          <p:nvPr/>
        </p:nvCxnSpPr>
        <p:spPr>
          <a:xfrm>
            <a:off x="4572000" y="3429000"/>
            <a:ext cx="792000" cy="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11032" y="260648"/>
            <a:ext cx="2038956" cy="369332"/>
          </a:xfrm>
          <a:prstGeom prst="rect">
            <a:avLst/>
          </a:prstGeom>
          <a:noFill/>
        </p:spPr>
        <p:txBody>
          <a:bodyPr wrap="none" rtlCol="0">
            <a:spAutoFit/>
          </a:bodyPr>
          <a:lstStyle/>
          <a:p>
            <a:r>
              <a:rPr lang="en-CA" dirty="0" smtClean="0"/>
              <a:t>155.52 trillion years</a:t>
            </a:r>
            <a:endParaRPr lang="en-CA" dirty="0"/>
          </a:p>
        </p:txBody>
      </p:sp>
      <p:cxnSp>
        <p:nvCxnSpPr>
          <p:cNvPr id="22" name="Straight Arrow Connector 21"/>
          <p:cNvCxnSpPr/>
          <p:nvPr/>
        </p:nvCxnSpPr>
        <p:spPr>
          <a:xfrm>
            <a:off x="4572000" y="3429000"/>
            <a:ext cx="2016000" cy="180020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051720" y="3429000"/>
            <a:ext cx="2520280" cy="108012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355976" y="2636912"/>
            <a:ext cx="216024" cy="79208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572000" y="1052736"/>
            <a:ext cx="1368152" cy="2376264"/>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15634" y="2276872"/>
            <a:ext cx="1312732" cy="3077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CA" sz="1400" dirty="0" smtClean="0">
                <a:solidFill>
                  <a:schemeClr val="tx1"/>
                </a:solidFill>
              </a:rPr>
              <a:t>46 trillion years</a:t>
            </a:r>
            <a:endParaRPr lang="en-CA" sz="1400"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tar-clusters-74052_1920.jpg"/>
          <p:cNvPicPr>
            <a:picLocks noChangeAspect="1"/>
          </p:cNvPicPr>
          <p:nvPr/>
        </p:nvPicPr>
        <p:blipFill>
          <a:blip r:embed="rId2" cstate="print"/>
          <a:stretch>
            <a:fillRect/>
          </a:stretch>
        </p:blipFill>
        <p:spPr>
          <a:xfrm>
            <a:off x="3779912" y="2636912"/>
            <a:ext cx="1636576" cy="1596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Placeholder 4" descr="thinkstock.com.jpg"/>
          <p:cNvPicPr>
            <a:picLocks noChangeAspect="1"/>
          </p:cNvPicPr>
          <p:nvPr/>
        </p:nvPicPr>
        <p:blipFill>
          <a:blip r:embed="rId3" cstate="print">
            <a:clrChange>
              <a:clrFrom>
                <a:srgbClr val="010409"/>
              </a:clrFrom>
              <a:clrTo>
                <a:srgbClr val="010409">
                  <a:alpha val="0"/>
                </a:srgbClr>
              </a:clrTo>
            </a:clrChange>
          </a:blip>
          <a:srcRect l="3321" r="3321"/>
          <a:stretch>
            <a:fillRect/>
          </a:stretch>
        </p:blipFill>
        <p:spPr>
          <a:xfrm rot="5203005">
            <a:off x="4140011" y="2997011"/>
            <a:ext cx="863978" cy="863978"/>
          </a:xfrm>
          <a:prstGeom prst="ellipse">
            <a:avLst/>
          </a:prstGeom>
          <a:ln>
            <a:noFill/>
          </a:ln>
          <a:effectLst>
            <a:softEdge rad="112500"/>
          </a:effectLst>
        </p:spPr>
      </p:pic>
      <p:sp>
        <p:nvSpPr>
          <p:cNvPr id="8" name="Donut 7"/>
          <p:cNvSpPr>
            <a:spLocks noChangeAspect="1"/>
          </p:cNvSpPr>
          <p:nvPr/>
        </p:nvSpPr>
        <p:spPr>
          <a:xfrm>
            <a:off x="1782000" y="639000"/>
            <a:ext cx="5580000" cy="5580000"/>
          </a:xfrm>
          <a:prstGeom prst="donut">
            <a:avLst>
              <a:gd name="adj" fmla="val 65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Donut 10"/>
          <p:cNvSpPr>
            <a:spLocks noChangeAspect="1"/>
          </p:cNvSpPr>
          <p:nvPr/>
        </p:nvSpPr>
        <p:spPr>
          <a:xfrm>
            <a:off x="3744000" y="2601000"/>
            <a:ext cx="1656000" cy="1656000"/>
          </a:xfrm>
          <a:prstGeom prst="donut">
            <a:avLst>
              <a:gd name="adj" fmla="val 65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14" name="Straight Arrow Connector 13"/>
          <p:cNvCxnSpPr>
            <a:endCxn id="11" idx="6"/>
          </p:cNvCxnSpPr>
          <p:nvPr/>
        </p:nvCxnSpPr>
        <p:spPr>
          <a:xfrm>
            <a:off x="4572000" y="3429000"/>
            <a:ext cx="792000" cy="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11032" y="260648"/>
            <a:ext cx="2038956" cy="369332"/>
          </a:xfrm>
          <a:prstGeom prst="rect">
            <a:avLst/>
          </a:prstGeom>
          <a:noFill/>
        </p:spPr>
        <p:txBody>
          <a:bodyPr wrap="none" rtlCol="0">
            <a:spAutoFit/>
          </a:bodyPr>
          <a:lstStyle/>
          <a:p>
            <a:r>
              <a:rPr lang="en-CA" dirty="0" smtClean="0"/>
              <a:t>155.52 trillion years</a:t>
            </a:r>
            <a:endParaRPr lang="en-CA" dirty="0"/>
          </a:p>
        </p:txBody>
      </p:sp>
      <p:cxnSp>
        <p:nvCxnSpPr>
          <p:cNvPr id="22" name="Straight Arrow Connector 21"/>
          <p:cNvCxnSpPr/>
          <p:nvPr/>
        </p:nvCxnSpPr>
        <p:spPr>
          <a:xfrm>
            <a:off x="4572000" y="3429000"/>
            <a:ext cx="2016000" cy="180020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051720" y="3429000"/>
            <a:ext cx="2520280" cy="108012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355976" y="2636912"/>
            <a:ext cx="216024" cy="79208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572000" y="1052736"/>
            <a:ext cx="1368152" cy="2376264"/>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15634" y="2276872"/>
            <a:ext cx="1312732" cy="3077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CA" sz="1400" dirty="0" smtClean="0">
                <a:solidFill>
                  <a:schemeClr val="tx1"/>
                </a:solidFill>
              </a:rPr>
              <a:t>46 trillion years</a:t>
            </a:r>
            <a:endParaRPr lang="en-CA" sz="1400" dirty="0">
              <a:solidFill>
                <a:schemeClr val="tx1"/>
              </a:solidFill>
            </a:endParaRPr>
          </a:p>
        </p:txBody>
      </p:sp>
      <p:cxnSp>
        <p:nvCxnSpPr>
          <p:cNvPr id="12" name="Straight Arrow Connector 11"/>
          <p:cNvCxnSpPr/>
          <p:nvPr/>
        </p:nvCxnSpPr>
        <p:spPr>
          <a:xfrm flipV="1">
            <a:off x="4572000" y="2852936"/>
            <a:ext cx="1728192" cy="576064"/>
          </a:xfrm>
          <a:prstGeom prst="straightConnector1">
            <a:avLst/>
          </a:prstGeom>
          <a:ln w="762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Michael\Pictures\Hi Res Universe Pics\galaxies-63122_1920.jpg"/>
          <p:cNvPicPr>
            <a:picLocks noChangeAspect="1" noChangeArrowheads="1"/>
          </p:cNvPicPr>
          <p:nvPr/>
        </p:nvPicPr>
        <p:blipFill>
          <a:blip r:embed="rId2" cstate="print"/>
          <a:srcRect t="24991"/>
          <a:stretch>
            <a:fillRect/>
          </a:stretch>
        </p:blipFill>
        <p:spPr bwMode="auto">
          <a:xfrm>
            <a:off x="611560" y="548680"/>
            <a:ext cx="7992888" cy="5835352"/>
          </a:xfrm>
          <a:prstGeom prst="rect">
            <a:avLst/>
          </a:prstGeom>
          <a:noFill/>
        </p:spPr>
      </p:pic>
      <p:sp>
        <p:nvSpPr>
          <p:cNvPr id="9" name="TextBox 8"/>
          <p:cNvSpPr txBox="1"/>
          <p:nvPr/>
        </p:nvSpPr>
        <p:spPr>
          <a:xfrm>
            <a:off x="611560" y="476672"/>
            <a:ext cx="7992888" cy="5909310"/>
          </a:xfrm>
          <a:prstGeom prst="rect">
            <a:avLst/>
          </a:prstGeom>
          <a:noFill/>
          <a:ln>
            <a:solidFill>
              <a:schemeClr val="tx1"/>
            </a:solidFill>
            <a:prstDash val="sysDot"/>
          </a:ln>
        </p:spPr>
        <p:txBody>
          <a:bodyPr wrap="square" rtlCol="0">
            <a:spAutoFit/>
          </a:bodyPr>
          <a:lstStyle/>
          <a:p>
            <a:pPr algn="ctr"/>
            <a:r>
              <a:rPr lang="en-CA" sz="5400" b="1" dirty="0" smtClean="0"/>
              <a:t>The Creation</a:t>
            </a:r>
          </a:p>
          <a:p>
            <a:pPr algn="ctr"/>
            <a:endParaRPr lang="en-CA" sz="5400" b="1" dirty="0" smtClean="0"/>
          </a:p>
          <a:p>
            <a:pPr algn="ctr"/>
            <a:endParaRPr lang="en-CA" sz="5400" b="1" dirty="0" smtClean="0"/>
          </a:p>
          <a:p>
            <a:pPr algn="ctr"/>
            <a:endParaRPr lang="en-CA" sz="5400" b="1" dirty="0" smtClean="0"/>
          </a:p>
          <a:p>
            <a:pPr algn="ctr"/>
            <a:endParaRPr lang="en-CA" sz="5400" b="1" dirty="0" smtClean="0"/>
          </a:p>
          <a:p>
            <a:pPr algn="ctr"/>
            <a:endParaRPr lang="en-CA" sz="5400" b="1" dirty="0" smtClean="0"/>
          </a:p>
          <a:p>
            <a:pPr algn="ctr"/>
            <a:endParaRPr lang="en-CA" sz="5400" b="1" dirty="0"/>
          </a:p>
        </p:txBody>
      </p:sp>
      <p:sp>
        <p:nvSpPr>
          <p:cNvPr id="10" name="Rectangle 9"/>
          <p:cNvSpPr/>
          <p:nvPr/>
        </p:nvSpPr>
        <p:spPr>
          <a:xfrm>
            <a:off x="1475656" y="1412776"/>
            <a:ext cx="720080" cy="504056"/>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Stars</a:t>
            </a:r>
            <a:endParaRPr lang="en-CA" sz="1400" b="1" dirty="0">
              <a:solidFill>
                <a:schemeClr val="tx1"/>
              </a:solidFill>
            </a:endParaRPr>
          </a:p>
        </p:txBody>
      </p:sp>
      <p:sp>
        <p:nvSpPr>
          <p:cNvPr id="12" name="Rectangle 11"/>
          <p:cNvSpPr/>
          <p:nvPr/>
        </p:nvSpPr>
        <p:spPr>
          <a:xfrm>
            <a:off x="1547664" y="5013176"/>
            <a:ext cx="792088" cy="432048"/>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atoms</a:t>
            </a:r>
            <a:endParaRPr lang="en-CA" sz="1400" b="1" dirty="0">
              <a:solidFill>
                <a:schemeClr val="tx1"/>
              </a:solidFill>
            </a:endParaRPr>
          </a:p>
        </p:txBody>
      </p:sp>
      <p:sp>
        <p:nvSpPr>
          <p:cNvPr id="13" name="Rectangle 12"/>
          <p:cNvSpPr/>
          <p:nvPr/>
        </p:nvSpPr>
        <p:spPr>
          <a:xfrm>
            <a:off x="3733056" y="2050160"/>
            <a:ext cx="1054968" cy="946792"/>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Galaxies</a:t>
            </a:r>
            <a:endParaRPr lang="en-CA" sz="1400" b="1" dirty="0">
              <a:solidFill>
                <a:schemeClr val="tx1"/>
              </a:solidFill>
            </a:endParaRPr>
          </a:p>
        </p:txBody>
      </p:sp>
      <p:sp>
        <p:nvSpPr>
          <p:cNvPr id="22" name="Rectangle 21"/>
          <p:cNvSpPr/>
          <p:nvPr/>
        </p:nvSpPr>
        <p:spPr>
          <a:xfrm>
            <a:off x="5292080" y="1484784"/>
            <a:ext cx="648072" cy="576064"/>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tx1"/>
                </a:solidFill>
              </a:rPr>
              <a:t>Spiritual Energies</a:t>
            </a:r>
            <a:endParaRPr lang="en-CA" sz="800" b="1" dirty="0">
              <a:solidFill>
                <a:schemeClr val="tx1"/>
              </a:solidFill>
            </a:endParaRPr>
          </a:p>
        </p:txBody>
      </p:sp>
      <p:sp>
        <p:nvSpPr>
          <p:cNvPr id="23" name="Rectangle 22"/>
          <p:cNvSpPr/>
          <p:nvPr/>
        </p:nvSpPr>
        <p:spPr>
          <a:xfrm>
            <a:off x="7092280" y="4653136"/>
            <a:ext cx="648072" cy="432048"/>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chemeClr val="tx1"/>
                </a:solidFill>
              </a:rPr>
              <a:t>Matter</a:t>
            </a:r>
            <a:endParaRPr lang="en-CA" sz="1200" b="1" dirty="0">
              <a:solidFill>
                <a:schemeClr val="tx1"/>
              </a:solidFill>
            </a:endParaRPr>
          </a:p>
        </p:txBody>
      </p:sp>
      <p:sp>
        <p:nvSpPr>
          <p:cNvPr id="25" name="Rectangle 24"/>
          <p:cNvSpPr/>
          <p:nvPr/>
        </p:nvSpPr>
        <p:spPr>
          <a:xfrm>
            <a:off x="6300192" y="3140968"/>
            <a:ext cx="864096" cy="683912"/>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planets</a:t>
            </a:r>
            <a:endParaRPr lang="en-CA" sz="1400" b="1"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Michael\Pictures\Hi Res Universe Pics\galaxies-63122_1920.jpg"/>
          <p:cNvPicPr>
            <a:picLocks noChangeAspect="1" noChangeArrowheads="1"/>
          </p:cNvPicPr>
          <p:nvPr/>
        </p:nvPicPr>
        <p:blipFill>
          <a:blip r:embed="rId2" cstate="print"/>
          <a:srcRect t="24991"/>
          <a:stretch>
            <a:fillRect/>
          </a:stretch>
        </p:blipFill>
        <p:spPr bwMode="auto">
          <a:xfrm>
            <a:off x="611560" y="548680"/>
            <a:ext cx="7992888" cy="5835352"/>
          </a:xfrm>
          <a:prstGeom prst="rect">
            <a:avLst/>
          </a:prstGeom>
          <a:noFill/>
        </p:spPr>
      </p:pic>
      <p:sp>
        <p:nvSpPr>
          <p:cNvPr id="9" name="TextBox 8"/>
          <p:cNvSpPr txBox="1"/>
          <p:nvPr/>
        </p:nvSpPr>
        <p:spPr>
          <a:xfrm>
            <a:off x="611560" y="476672"/>
            <a:ext cx="7992888" cy="5909310"/>
          </a:xfrm>
          <a:prstGeom prst="rect">
            <a:avLst/>
          </a:prstGeom>
          <a:noFill/>
          <a:ln>
            <a:solidFill>
              <a:schemeClr val="tx1"/>
            </a:solidFill>
            <a:prstDash val="sysDot"/>
          </a:ln>
        </p:spPr>
        <p:txBody>
          <a:bodyPr wrap="square" rtlCol="0">
            <a:spAutoFit/>
          </a:bodyPr>
          <a:lstStyle/>
          <a:p>
            <a:pPr algn="ctr"/>
            <a:r>
              <a:rPr lang="en-CA" sz="5400" b="1" dirty="0" smtClean="0"/>
              <a:t>The Creation</a:t>
            </a:r>
          </a:p>
          <a:p>
            <a:pPr algn="ctr"/>
            <a:endParaRPr lang="en-CA" sz="5400" b="1" dirty="0" smtClean="0"/>
          </a:p>
          <a:p>
            <a:pPr algn="ctr"/>
            <a:endParaRPr lang="en-CA" sz="5400" b="1" dirty="0" smtClean="0"/>
          </a:p>
          <a:p>
            <a:pPr algn="ctr"/>
            <a:endParaRPr lang="en-CA" sz="5400" b="1" dirty="0" smtClean="0"/>
          </a:p>
          <a:p>
            <a:pPr algn="ctr"/>
            <a:endParaRPr lang="en-CA" sz="5400" b="1" dirty="0" smtClean="0"/>
          </a:p>
          <a:p>
            <a:pPr algn="ctr"/>
            <a:endParaRPr lang="en-CA" sz="5400" b="1" dirty="0" smtClean="0"/>
          </a:p>
          <a:p>
            <a:pPr algn="ctr"/>
            <a:endParaRPr lang="en-CA" sz="5400" b="1" dirty="0"/>
          </a:p>
        </p:txBody>
      </p:sp>
      <p:sp>
        <p:nvSpPr>
          <p:cNvPr id="10" name="Rectangle 9"/>
          <p:cNvSpPr/>
          <p:nvPr/>
        </p:nvSpPr>
        <p:spPr>
          <a:xfrm>
            <a:off x="1475656" y="1412776"/>
            <a:ext cx="720080" cy="504056"/>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Stars</a:t>
            </a:r>
            <a:endParaRPr lang="en-CA" sz="1400" b="1" dirty="0">
              <a:solidFill>
                <a:schemeClr val="tx1"/>
              </a:solidFill>
            </a:endParaRPr>
          </a:p>
        </p:txBody>
      </p:sp>
      <p:sp>
        <p:nvSpPr>
          <p:cNvPr id="12" name="Rectangle 11"/>
          <p:cNvSpPr/>
          <p:nvPr/>
        </p:nvSpPr>
        <p:spPr>
          <a:xfrm>
            <a:off x="1547664" y="5013176"/>
            <a:ext cx="792088" cy="432048"/>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atoms</a:t>
            </a:r>
            <a:endParaRPr lang="en-CA" sz="1400" b="1" dirty="0">
              <a:solidFill>
                <a:schemeClr val="tx1"/>
              </a:solidFill>
            </a:endParaRPr>
          </a:p>
        </p:txBody>
      </p:sp>
      <p:sp>
        <p:nvSpPr>
          <p:cNvPr id="13" name="Rectangle 12"/>
          <p:cNvSpPr/>
          <p:nvPr/>
        </p:nvSpPr>
        <p:spPr>
          <a:xfrm>
            <a:off x="3733056" y="2050160"/>
            <a:ext cx="1054968" cy="946792"/>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Galaxies</a:t>
            </a:r>
            <a:endParaRPr lang="en-CA" sz="1400" b="1" dirty="0">
              <a:solidFill>
                <a:schemeClr val="tx1"/>
              </a:solidFill>
            </a:endParaRPr>
          </a:p>
        </p:txBody>
      </p:sp>
      <p:sp>
        <p:nvSpPr>
          <p:cNvPr id="16" name="Rectangle 15"/>
          <p:cNvSpPr/>
          <p:nvPr/>
        </p:nvSpPr>
        <p:spPr>
          <a:xfrm>
            <a:off x="7380312" y="908720"/>
            <a:ext cx="864096" cy="720080"/>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1"/>
                </a:solidFill>
              </a:rPr>
              <a:t>Fine-material energies</a:t>
            </a:r>
            <a:endParaRPr lang="en-CA" sz="1100" b="1" dirty="0">
              <a:solidFill>
                <a:schemeClr val="tx1"/>
              </a:solidFill>
            </a:endParaRPr>
          </a:p>
        </p:txBody>
      </p:sp>
      <p:sp>
        <p:nvSpPr>
          <p:cNvPr id="21" name="Rectangle 20"/>
          <p:cNvSpPr/>
          <p:nvPr/>
        </p:nvSpPr>
        <p:spPr>
          <a:xfrm>
            <a:off x="4427984" y="3429000"/>
            <a:ext cx="1080120" cy="792088"/>
          </a:xfrm>
          <a:prstGeom prst="rect">
            <a:avLst/>
          </a:prstGeom>
          <a:solidFill>
            <a:schemeClr val="accent1">
              <a:alpha val="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t>nebulas</a:t>
            </a:r>
            <a:endParaRPr lang="en-CA" sz="1400" b="1" dirty="0">
              <a:solidFill>
                <a:schemeClr val="tx1"/>
              </a:solidFill>
            </a:endParaRPr>
          </a:p>
        </p:txBody>
      </p:sp>
      <p:sp>
        <p:nvSpPr>
          <p:cNvPr id="22" name="Rectangle 21"/>
          <p:cNvSpPr/>
          <p:nvPr/>
        </p:nvSpPr>
        <p:spPr>
          <a:xfrm>
            <a:off x="5292080" y="1484784"/>
            <a:ext cx="648072" cy="576064"/>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tx1"/>
                </a:solidFill>
              </a:rPr>
              <a:t>Spiritual Energies</a:t>
            </a:r>
            <a:endParaRPr lang="en-CA" sz="800" b="1" dirty="0">
              <a:solidFill>
                <a:schemeClr val="tx1"/>
              </a:solidFill>
            </a:endParaRPr>
          </a:p>
        </p:txBody>
      </p:sp>
      <p:sp>
        <p:nvSpPr>
          <p:cNvPr id="23" name="Rectangle 22"/>
          <p:cNvSpPr/>
          <p:nvPr/>
        </p:nvSpPr>
        <p:spPr>
          <a:xfrm>
            <a:off x="7092280" y="4653136"/>
            <a:ext cx="648072" cy="432048"/>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chemeClr val="tx1"/>
                </a:solidFill>
              </a:rPr>
              <a:t>Matter</a:t>
            </a:r>
            <a:endParaRPr lang="en-CA" sz="1200" b="1" dirty="0">
              <a:solidFill>
                <a:schemeClr val="tx1"/>
              </a:solidFill>
            </a:endParaRPr>
          </a:p>
        </p:txBody>
      </p:sp>
      <p:sp>
        <p:nvSpPr>
          <p:cNvPr id="24" name="Rectangle 23"/>
          <p:cNvSpPr/>
          <p:nvPr/>
        </p:nvSpPr>
        <p:spPr>
          <a:xfrm>
            <a:off x="1763688" y="3429000"/>
            <a:ext cx="1008112" cy="683912"/>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gas formations</a:t>
            </a:r>
            <a:endParaRPr lang="en-CA" sz="1400" b="1" dirty="0">
              <a:solidFill>
                <a:schemeClr val="tx1"/>
              </a:solidFill>
            </a:endParaRPr>
          </a:p>
        </p:txBody>
      </p:sp>
      <p:sp>
        <p:nvSpPr>
          <p:cNvPr id="25" name="Rectangle 24"/>
          <p:cNvSpPr/>
          <p:nvPr/>
        </p:nvSpPr>
        <p:spPr>
          <a:xfrm>
            <a:off x="6300192" y="3140968"/>
            <a:ext cx="864096" cy="683912"/>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planets</a:t>
            </a:r>
            <a:endParaRPr lang="en-CA" sz="1400" b="1" dirty="0">
              <a:solidFill>
                <a:schemeClr val="tx1"/>
              </a:solidFill>
            </a:endParaRPr>
          </a:p>
        </p:txBody>
      </p:sp>
      <p:sp>
        <p:nvSpPr>
          <p:cNvPr id="27" name="Rectangle 26"/>
          <p:cNvSpPr/>
          <p:nvPr/>
        </p:nvSpPr>
        <p:spPr>
          <a:xfrm>
            <a:off x="3275856" y="4869160"/>
            <a:ext cx="1080120" cy="1296144"/>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electrons, neutrons, neutrinos, protons, photons, nucleons,</a:t>
            </a:r>
            <a:endParaRPr lang="en-CA" sz="1400" b="1"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Michael\Pictures\Hi Res Universe Pics\galaxies-63122_1920.jpg"/>
          <p:cNvPicPr>
            <a:picLocks noChangeAspect="1" noChangeArrowheads="1"/>
          </p:cNvPicPr>
          <p:nvPr/>
        </p:nvPicPr>
        <p:blipFill>
          <a:blip r:embed="rId2" cstate="print"/>
          <a:srcRect t="24991"/>
          <a:stretch>
            <a:fillRect/>
          </a:stretch>
        </p:blipFill>
        <p:spPr bwMode="auto">
          <a:xfrm>
            <a:off x="611560" y="545976"/>
            <a:ext cx="7992888" cy="5835352"/>
          </a:xfrm>
          <a:prstGeom prst="rect">
            <a:avLst/>
          </a:prstGeom>
          <a:noFill/>
        </p:spPr>
      </p:pic>
      <p:sp>
        <p:nvSpPr>
          <p:cNvPr id="9" name="TextBox 8"/>
          <p:cNvSpPr txBox="1"/>
          <p:nvPr/>
        </p:nvSpPr>
        <p:spPr>
          <a:xfrm>
            <a:off x="611560" y="476672"/>
            <a:ext cx="7992888" cy="5909310"/>
          </a:xfrm>
          <a:prstGeom prst="rect">
            <a:avLst/>
          </a:prstGeom>
          <a:noFill/>
          <a:ln>
            <a:solidFill>
              <a:schemeClr val="tx1"/>
            </a:solidFill>
            <a:prstDash val="sysDot"/>
          </a:ln>
        </p:spPr>
        <p:txBody>
          <a:bodyPr wrap="square" rtlCol="0">
            <a:spAutoFit/>
          </a:bodyPr>
          <a:lstStyle/>
          <a:p>
            <a:pPr algn="ctr"/>
            <a:r>
              <a:rPr lang="en-CA" sz="5400" b="1" dirty="0" smtClean="0"/>
              <a:t>The Creation</a:t>
            </a:r>
          </a:p>
          <a:p>
            <a:pPr algn="ctr"/>
            <a:endParaRPr lang="en-CA" sz="5400" b="1" dirty="0" smtClean="0"/>
          </a:p>
          <a:p>
            <a:pPr algn="ctr"/>
            <a:endParaRPr lang="en-CA" sz="5400" b="1" dirty="0" smtClean="0"/>
          </a:p>
          <a:p>
            <a:pPr algn="ctr"/>
            <a:endParaRPr lang="en-CA" sz="5400" b="1" dirty="0" smtClean="0"/>
          </a:p>
          <a:p>
            <a:pPr algn="ctr"/>
            <a:endParaRPr lang="en-CA" sz="5400" b="1" dirty="0" smtClean="0"/>
          </a:p>
          <a:p>
            <a:pPr algn="ctr"/>
            <a:endParaRPr lang="en-CA" sz="5400" b="1" dirty="0" smtClean="0"/>
          </a:p>
          <a:p>
            <a:pPr algn="ctr"/>
            <a:endParaRPr lang="en-CA" sz="5400" b="1" dirty="0"/>
          </a:p>
        </p:txBody>
      </p:sp>
      <p:sp>
        <p:nvSpPr>
          <p:cNvPr id="4" name="Rectangle 3"/>
          <p:cNvSpPr/>
          <p:nvPr/>
        </p:nvSpPr>
        <p:spPr>
          <a:xfrm>
            <a:off x="2339752" y="2492896"/>
            <a:ext cx="936104" cy="683912"/>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radiations</a:t>
            </a:r>
            <a:endParaRPr lang="en-CA" sz="1400" b="1" dirty="0">
              <a:solidFill>
                <a:schemeClr val="tx1"/>
              </a:solidFill>
            </a:endParaRPr>
          </a:p>
        </p:txBody>
      </p:sp>
      <p:sp>
        <p:nvSpPr>
          <p:cNvPr id="10" name="Rectangle 9"/>
          <p:cNvSpPr/>
          <p:nvPr/>
        </p:nvSpPr>
        <p:spPr>
          <a:xfrm>
            <a:off x="1475656" y="1412776"/>
            <a:ext cx="720080" cy="504056"/>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Stars</a:t>
            </a:r>
            <a:endParaRPr lang="en-CA" sz="1400" b="1" dirty="0">
              <a:solidFill>
                <a:schemeClr val="tx1"/>
              </a:solidFill>
            </a:endParaRPr>
          </a:p>
        </p:txBody>
      </p:sp>
      <p:sp>
        <p:nvSpPr>
          <p:cNvPr id="12" name="Rectangle 11"/>
          <p:cNvSpPr/>
          <p:nvPr/>
        </p:nvSpPr>
        <p:spPr>
          <a:xfrm>
            <a:off x="1547664" y="5013176"/>
            <a:ext cx="792088" cy="432048"/>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atoms</a:t>
            </a:r>
            <a:endParaRPr lang="en-CA" sz="1400" b="1" dirty="0">
              <a:solidFill>
                <a:schemeClr val="tx1"/>
              </a:solidFill>
            </a:endParaRPr>
          </a:p>
        </p:txBody>
      </p:sp>
      <p:sp>
        <p:nvSpPr>
          <p:cNvPr id="13" name="Rectangle 12"/>
          <p:cNvSpPr/>
          <p:nvPr/>
        </p:nvSpPr>
        <p:spPr>
          <a:xfrm>
            <a:off x="3733056" y="2050160"/>
            <a:ext cx="1054968" cy="946792"/>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Galaxies</a:t>
            </a:r>
            <a:endParaRPr lang="en-CA" sz="1400" b="1" dirty="0">
              <a:solidFill>
                <a:schemeClr val="tx1"/>
              </a:solidFill>
            </a:endParaRPr>
          </a:p>
        </p:txBody>
      </p:sp>
      <p:sp>
        <p:nvSpPr>
          <p:cNvPr id="16" name="Rectangle 15"/>
          <p:cNvSpPr/>
          <p:nvPr/>
        </p:nvSpPr>
        <p:spPr>
          <a:xfrm>
            <a:off x="7380312" y="908720"/>
            <a:ext cx="864096" cy="720080"/>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1"/>
                </a:solidFill>
              </a:rPr>
              <a:t>Fine-material energies</a:t>
            </a:r>
            <a:endParaRPr lang="en-CA" sz="1100" b="1" dirty="0">
              <a:solidFill>
                <a:schemeClr val="tx1"/>
              </a:solidFill>
            </a:endParaRPr>
          </a:p>
        </p:txBody>
      </p:sp>
      <p:sp>
        <p:nvSpPr>
          <p:cNvPr id="21" name="Rectangle 20"/>
          <p:cNvSpPr/>
          <p:nvPr/>
        </p:nvSpPr>
        <p:spPr>
          <a:xfrm>
            <a:off x="4427984" y="3429000"/>
            <a:ext cx="1080120" cy="792088"/>
          </a:xfrm>
          <a:prstGeom prst="rect">
            <a:avLst/>
          </a:prstGeom>
          <a:solidFill>
            <a:schemeClr val="accent1">
              <a:alpha val="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t>nebulas</a:t>
            </a:r>
            <a:endParaRPr lang="en-CA" sz="1400" b="1" dirty="0">
              <a:solidFill>
                <a:schemeClr val="tx1"/>
              </a:solidFill>
            </a:endParaRPr>
          </a:p>
        </p:txBody>
      </p:sp>
      <p:sp>
        <p:nvSpPr>
          <p:cNvPr id="22" name="Rectangle 21"/>
          <p:cNvSpPr/>
          <p:nvPr/>
        </p:nvSpPr>
        <p:spPr>
          <a:xfrm>
            <a:off x="5292080" y="1484784"/>
            <a:ext cx="648072" cy="576064"/>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tx1"/>
                </a:solidFill>
              </a:rPr>
              <a:t>Spiritual Energies</a:t>
            </a:r>
            <a:endParaRPr lang="en-CA" sz="800" b="1" dirty="0">
              <a:solidFill>
                <a:schemeClr val="tx1"/>
              </a:solidFill>
            </a:endParaRPr>
          </a:p>
        </p:txBody>
      </p:sp>
      <p:sp>
        <p:nvSpPr>
          <p:cNvPr id="23" name="Rectangle 22"/>
          <p:cNvSpPr/>
          <p:nvPr/>
        </p:nvSpPr>
        <p:spPr>
          <a:xfrm>
            <a:off x="7092280" y="4653136"/>
            <a:ext cx="648072" cy="432048"/>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chemeClr val="tx1"/>
                </a:solidFill>
              </a:rPr>
              <a:t>Matter</a:t>
            </a:r>
            <a:endParaRPr lang="en-CA" sz="1200" b="1" dirty="0">
              <a:solidFill>
                <a:schemeClr val="tx1"/>
              </a:solidFill>
            </a:endParaRPr>
          </a:p>
        </p:txBody>
      </p:sp>
      <p:sp>
        <p:nvSpPr>
          <p:cNvPr id="24" name="Rectangle 23"/>
          <p:cNvSpPr/>
          <p:nvPr/>
        </p:nvSpPr>
        <p:spPr>
          <a:xfrm>
            <a:off x="1763688" y="3429000"/>
            <a:ext cx="1008112" cy="683912"/>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gas formations</a:t>
            </a:r>
            <a:endParaRPr lang="en-CA" sz="1400" b="1" dirty="0">
              <a:solidFill>
                <a:schemeClr val="tx1"/>
              </a:solidFill>
            </a:endParaRPr>
          </a:p>
        </p:txBody>
      </p:sp>
      <p:sp>
        <p:nvSpPr>
          <p:cNvPr id="25" name="Rectangle 24"/>
          <p:cNvSpPr/>
          <p:nvPr/>
        </p:nvSpPr>
        <p:spPr>
          <a:xfrm>
            <a:off x="6300192" y="3140968"/>
            <a:ext cx="864096" cy="683912"/>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planets</a:t>
            </a:r>
            <a:endParaRPr lang="en-CA" sz="1400" b="1" dirty="0">
              <a:solidFill>
                <a:schemeClr val="tx1"/>
              </a:solidFill>
            </a:endParaRPr>
          </a:p>
        </p:txBody>
      </p:sp>
      <p:sp>
        <p:nvSpPr>
          <p:cNvPr id="26" name="Rectangle 25"/>
          <p:cNvSpPr/>
          <p:nvPr/>
        </p:nvSpPr>
        <p:spPr>
          <a:xfrm>
            <a:off x="5652120" y="4581128"/>
            <a:ext cx="1008112" cy="683912"/>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subatomic particles</a:t>
            </a:r>
            <a:endParaRPr lang="en-CA" sz="1400" b="1" dirty="0">
              <a:solidFill>
                <a:schemeClr val="tx1"/>
              </a:solidFill>
            </a:endParaRPr>
          </a:p>
        </p:txBody>
      </p:sp>
      <p:sp>
        <p:nvSpPr>
          <p:cNvPr id="28" name="Rectangle 27"/>
          <p:cNvSpPr/>
          <p:nvPr/>
        </p:nvSpPr>
        <p:spPr>
          <a:xfrm>
            <a:off x="6444208" y="1844824"/>
            <a:ext cx="1008112" cy="792088"/>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tx1"/>
                </a:solidFill>
              </a:rPr>
              <a:t>fauna and flora</a:t>
            </a:r>
            <a:endParaRPr lang="en-CA" sz="1400" b="1" dirty="0">
              <a:solidFill>
                <a:schemeClr val="tx1"/>
              </a:solidFill>
            </a:endParaRPr>
          </a:p>
        </p:txBody>
      </p:sp>
      <p:sp>
        <p:nvSpPr>
          <p:cNvPr id="19" name="Rectangle 18"/>
          <p:cNvSpPr/>
          <p:nvPr/>
        </p:nvSpPr>
        <p:spPr>
          <a:xfrm>
            <a:off x="3275856" y="4869160"/>
            <a:ext cx="1080120" cy="1296144"/>
          </a:xfrm>
          <a:prstGeom prst="rect">
            <a:avLst/>
          </a:prstGeom>
          <a:solidFill>
            <a:schemeClr val="accent1">
              <a:alpha val="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electrons, neutrons, neutrinos, protons, photons, nucleons,</a:t>
            </a:r>
            <a:endParaRPr lang="en-CA" sz="1400" b="1"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55568"/>
            <a:ext cx="5097760" cy="997368"/>
          </a:xfrm>
        </p:spPr>
        <p:txBody>
          <a:bodyPr>
            <a:normAutofit/>
          </a:bodyPr>
          <a:lstStyle/>
          <a:p>
            <a:pPr>
              <a:buNone/>
            </a:pPr>
            <a:r>
              <a:rPr lang="en-CA" sz="4800" dirty="0" smtClean="0"/>
              <a:t>Needs to evolve...</a:t>
            </a:r>
            <a:endParaRPr lang="en-CA" sz="4800" dirty="0"/>
          </a:p>
        </p:txBody>
      </p:sp>
    </p:spTree>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Schöpfung.preview.png"/>
          <p:cNvPicPr>
            <a:picLocks noGrp="1" noChangeAspect="1"/>
          </p:cNvPicPr>
          <p:nvPr>
            <p:ph idx="1"/>
          </p:nvPr>
        </p:nvPicPr>
        <p:blipFill>
          <a:blip r:embed="rId3" cstate="print"/>
          <a:stretch>
            <a:fillRect/>
          </a:stretch>
        </p:blipFill>
        <p:spPr>
          <a:xfrm>
            <a:off x="2771800" y="1772816"/>
            <a:ext cx="3810000" cy="3810000"/>
          </a:xfrm>
          <a:prstGeom prst="rect">
            <a:avLst/>
          </a:prstGeom>
          <a:ln>
            <a:noFill/>
          </a:ln>
        </p:spPr>
      </p:pic>
      <p:sp>
        <p:nvSpPr>
          <p:cNvPr id="3" name="Rectangle 2"/>
          <p:cNvSpPr/>
          <p:nvPr/>
        </p:nvSpPr>
        <p:spPr>
          <a:xfrm>
            <a:off x="2665036" y="692696"/>
            <a:ext cx="3995196" cy="923330"/>
          </a:xfrm>
          <a:prstGeom prst="rect">
            <a:avLst/>
          </a:prstGeom>
        </p:spPr>
        <p:txBody>
          <a:bodyPr wrap="none">
            <a:spAutoFit/>
          </a:bodyPr>
          <a:lstStyle/>
          <a:p>
            <a:r>
              <a:rPr lang="en-CA" sz="5400" b="1" dirty="0" smtClean="0"/>
              <a:t>The Creation</a:t>
            </a:r>
            <a:endParaRPr lang="en-CA" sz="5400" dirty="0"/>
          </a:p>
        </p:txBody>
      </p:sp>
      <p:sp>
        <p:nvSpPr>
          <p:cNvPr id="6" name="Rectangle 5"/>
          <p:cNvSpPr/>
          <p:nvPr/>
        </p:nvSpPr>
        <p:spPr>
          <a:xfrm>
            <a:off x="2051863" y="5930116"/>
            <a:ext cx="5184433" cy="523220"/>
          </a:xfrm>
          <a:prstGeom prst="rect">
            <a:avLst/>
          </a:prstGeom>
        </p:spPr>
        <p:txBody>
          <a:bodyPr wrap="none">
            <a:spAutoFit/>
          </a:bodyPr>
          <a:lstStyle/>
          <a:p>
            <a:r>
              <a:rPr lang="en-CA" sz="2800" b="1" dirty="0" smtClean="0"/>
              <a:t>Symbol of the Spiritual Teaching</a:t>
            </a:r>
            <a:endParaRPr lang="en-CA" sz="2800" dirty="0"/>
          </a:p>
        </p:txBody>
      </p:sp>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2276872"/>
            <a:ext cx="7772400" cy="2520000"/>
          </a:xfrm>
          <a:ln>
            <a:solidFill>
              <a:schemeClr val="tx1"/>
            </a:solidFill>
            <a:prstDash val="sysDash"/>
          </a:ln>
        </p:spPr>
        <p:txBody>
          <a:bodyPr/>
          <a:lstStyle/>
          <a:p>
            <a:pPr algn="ctr"/>
            <a:r>
              <a:rPr lang="en-CA" dirty="0" smtClean="0"/>
              <a:t> </a:t>
            </a:r>
            <a:br>
              <a:rPr lang="en-CA" dirty="0" smtClean="0"/>
            </a:br>
            <a:r>
              <a:rPr lang="en-CA" dirty="0" smtClean="0"/>
              <a:t>the spirit-form: How does it evolve?</a:t>
            </a:r>
            <a:endParaRPr lang="en-CA" dirty="0"/>
          </a:p>
        </p:txBody>
      </p:sp>
    </p:spTree>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403648" y="134076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cxnSp>
        <p:nvCxnSpPr>
          <p:cNvPr id="5" name="Straight Connector 4"/>
          <p:cNvCxnSpPr/>
          <p:nvPr/>
        </p:nvCxnSpPr>
        <p:spPr>
          <a:xfrm>
            <a:off x="0" y="2924944"/>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01987" y="457508"/>
            <a:ext cx="3140027" cy="523220"/>
          </a:xfrm>
          <a:prstGeom prst="rect">
            <a:avLst/>
          </a:prstGeom>
          <a:noFill/>
        </p:spPr>
        <p:txBody>
          <a:bodyPr wrap="none" rtlCol="0">
            <a:spAutoFit/>
          </a:bodyPr>
          <a:lstStyle/>
          <a:p>
            <a:r>
              <a:rPr lang="en-CA" sz="2800" dirty="0" smtClean="0">
                <a:solidFill>
                  <a:srgbClr val="0081E2"/>
                </a:solidFill>
              </a:rPr>
              <a:t>Fine Material Realm</a:t>
            </a:r>
            <a:endParaRPr lang="en-CA" sz="2800" dirty="0">
              <a:solidFill>
                <a:srgbClr val="0081E2"/>
              </a:solidFill>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27584" y="1995805"/>
            <a:ext cx="7416824" cy="3816429"/>
          </a:xfrm>
          <a:prstGeom prst="rect">
            <a:avLst/>
          </a:prstGeom>
          <a:noFill/>
          <a:ln w="3175">
            <a:solidFill>
              <a:schemeClr val="tx1"/>
            </a:solidFill>
            <a:prstDash val="sysDot"/>
          </a:ln>
        </p:spPr>
        <p:txBody>
          <a:bodyPr wrap="square" rtlCol="0">
            <a:spAutoFit/>
          </a:bodyPr>
          <a:lstStyle/>
          <a:p>
            <a:pPr algn="ctr"/>
            <a:r>
              <a:rPr lang="en-CA" sz="2800" dirty="0" smtClean="0"/>
              <a:t>Primarily based on excerpts from the book </a:t>
            </a:r>
          </a:p>
          <a:p>
            <a:pPr algn="ctr"/>
            <a:endParaRPr lang="en-CA" sz="1200" dirty="0" smtClean="0"/>
          </a:p>
          <a:p>
            <a:pPr algn="ctr"/>
            <a:r>
              <a:rPr lang="en-CA" sz="3600" dirty="0" smtClean="0"/>
              <a:t>“</a:t>
            </a:r>
            <a:r>
              <a:rPr lang="en-CA" sz="3600" dirty="0" err="1" smtClean="0"/>
              <a:t>Wiedergeburt</a:t>
            </a:r>
            <a:r>
              <a:rPr lang="en-CA" sz="3600" dirty="0" smtClean="0"/>
              <a:t>, </a:t>
            </a:r>
            <a:r>
              <a:rPr lang="en-CA" sz="3600" dirty="0" err="1" smtClean="0"/>
              <a:t>Leben</a:t>
            </a:r>
            <a:r>
              <a:rPr lang="en-CA" sz="3600" dirty="0" smtClean="0"/>
              <a:t>, </a:t>
            </a:r>
            <a:r>
              <a:rPr lang="en-CA" sz="3600" dirty="0" err="1" smtClean="0"/>
              <a:t>Sterben</a:t>
            </a:r>
            <a:r>
              <a:rPr lang="en-CA" sz="3600" dirty="0" smtClean="0"/>
              <a:t>, </a:t>
            </a:r>
            <a:r>
              <a:rPr lang="en-CA" sz="3600" dirty="0" err="1" smtClean="0"/>
              <a:t>Tod</a:t>
            </a:r>
            <a:r>
              <a:rPr lang="en-CA" sz="3600" dirty="0" smtClean="0"/>
              <a:t> und  </a:t>
            </a:r>
            <a:r>
              <a:rPr lang="en-CA" sz="3600" dirty="0" err="1" smtClean="0"/>
              <a:t>Trauer</a:t>
            </a:r>
            <a:r>
              <a:rPr lang="en-CA" sz="3600" dirty="0" smtClean="0"/>
              <a:t>” </a:t>
            </a:r>
          </a:p>
          <a:p>
            <a:pPr algn="ctr"/>
            <a:r>
              <a:rPr lang="en-CA" sz="3200" dirty="0" smtClean="0"/>
              <a:t>by</a:t>
            </a:r>
            <a:r>
              <a:rPr lang="en-CA" sz="3600" dirty="0" smtClean="0"/>
              <a:t> </a:t>
            </a:r>
          </a:p>
          <a:p>
            <a:pPr algn="ctr"/>
            <a:r>
              <a:rPr lang="en-CA" sz="3600" dirty="0" smtClean="0"/>
              <a:t>‘Billy’ Eduard Albert Meier</a:t>
            </a:r>
          </a:p>
          <a:p>
            <a:pPr algn="ctr"/>
            <a:endParaRPr lang="en-CA" sz="3600" dirty="0" smtClean="0"/>
          </a:p>
          <a:p>
            <a:endParaRPr lang="en-CA" dirty="0"/>
          </a:p>
        </p:txBody>
      </p:sp>
    </p:spTree>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34076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sp>
        <p:nvSpPr>
          <p:cNvPr id="3" name="Rectangle 2"/>
          <p:cNvSpPr/>
          <p:nvPr/>
        </p:nvSpPr>
        <p:spPr>
          <a:xfrm>
            <a:off x="5040304" y="134076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Overall Consciousness-block</a:t>
            </a:r>
            <a:endParaRPr lang="en-CA" sz="2800" b="1" dirty="0">
              <a:solidFill>
                <a:schemeClr val="tx1"/>
              </a:solidFill>
            </a:endParaRPr>
          </a:p>
        </p:txBody>
      </p:sp>
      <p:cxnSp>
        <p:nvCxnSpPr>
          <p:cNvPr id="5" name="Straight Connector 4"/>
          <p:cNvCxnSpPr/>
          <p:nvPr/>
        </p:nvCxnSpPr>
        <p:spPr>
          <a:xfrm>
            <a:off x="0" y="2924944"/>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01987" y="457508"/>
            <a:ext cx="3140027" cy="523220"/>
          </a:xfrm>
          <a:prstGeom prst="rect">
            <a:avLst/>
          </a:prstGeom>
          <a:noFill/>
        </p:spPr>
        <p:txBody>
          <a:bodyPr wrap="none" rtlCol="0">
            <a:spAutoFit/>
          </a:bodyPr>
          <a:lstStyle/>
          <a:p>
            <a:r>
              <a:rPr lang="en-CA" sz="2800" dirty="0" smtClean="0">
                <a:solidFill>
                  <a:srgbClr val="0081E2"/>
                </a:solidFill>
              </a:rPr>
              <a:t>Fine Material Realm</a:t>
            </a:r>
            <a:endParaRPr lang="en-CA" sz="2800" dirty="0">
              <a:solidFill>
                <a:srgbClr val="0081E2"/>
              </a:solidFill>
            </a:endParaRPr>
          </a:p>
        </p:txBody>
      </p:sp>
    </p:spTree>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403648" y="134076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sp>
        <p:nvSpPr>
          <p:cNvPr id="3" name="Rectangle 2"/>
          <p:cNvSpPr/>
          <p:nvPr/>
        </p:nvSpPr>
        <p:spPr>
          <a:xfrm>
            <a:off x="5040304" y="134076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Overall Consciousness-block</a:t>
            </a:r>
            <a:endParaRPr lang="en-CA" sz="2800" b="1" dirty="0">
              <a:solidFill>
                <a:schemeClr val="tx1"/>
              </a:solidFill>
            </a:endParaRPr>
          </a:p>
        </p:txBody>
      </p:sp>
      <p:sp>
        <p:nvSpPr>
          <p:cNvPr id="5" name="Right Arrow 4"/>
          <p:cNvSpPr/>
          <p:nvPr/>
        </p:nvSpPr>
        <p:spPr>
          <a:xfrm>
            <a:off x="4212040" y="1844824"/>
            <a:ext cx="720000" cy="2880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p:cNvCxnSpPr/>
          <p:nvPr/>
        </p:nvCxnSpPr>
        <p:spPr>
          <a:xfrm>
            <a:off x="0" y="2924944"/>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01987" y="457508"/>
            <a:ext cx="3140027" cy="523220"/>
          </a:xfrm>
          <a:prstGeom prst="rect">
            <a:avLst/>
          </a:prstGeom>
          <a:noFill/>
        </p:spPr>
        <p:txBody>
          <a:bodyPr wrap="none" rtlCol="0">
            <a:spAutoFit/>
          </a:bodyPr>
          <a:lstStyle/>
          <a:p>
            <a:r>
              <a:rPr lang="en-CA" sz="2800" dirty="0" smtClean="0">
                <a:solidFill>
                  <a:srgbClr val="0081E2"/>
                </a:solidFill>
              </a:rPr>
              <a:t>Fine Material Realm</a:t>
            </a:r>
            <a:endParaRPr lang="en-CA" sz="2800" dirty="0">
              <a:solidFill>
                <a:srgbClr val="0081E2"/>
              </a:solidFill>
            </a:endParaRPr>
          </a:p>
        </p:txBody>
      </p:sp>
    </p:spTree>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060848"/>
            <a:ext cx="7056784" cy="3528392"/>
          </a:xfrm>
          <a:prstGeom prst="rect">
            <a:avLst/>
          </a:prstGeom>
          <a:solidFill>
            <a:schemeClr val="tx1">
              <a:alpha val="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6000" b="1" dirty="0"/>
          </a:p>
        </p:txBody>
      </p:sp>
      <p:sp>
        <p:nvSpPr>
          <p:cNvPr id="3" name="TextBox 2"/>
          <p:cNvSpPr txBox="1"/>
          <p:nvPr/>
        </p:nvSpPr>
        <p:spPr>
          <a:xfrm>
            <a:off x="709719" y="836712"/>
            <a:ext cx="7678705" cy="1107996"/>
          </a:xfrm>
          <a:prstGeom prst="rect">
            <a:avLst/>
          </a:prstGeom>
          <a:noFill/>
        </p:spPr>
        <p:txBody>
          <a:bodyPr wrap="none" rtlCol="0">
            <a:spAutoFit/>
          </a:bodyPr>
          <a:lstStyle/>
          <a:p>
            <a:r>
              <a:rPr lang="en-CA" sz="4800" b="1" dirty="0" smtClean="0"/>
              <a:t>Overall Consciousness-block</a:t>
            </a:r>
          </a:p>
          <a:p>
            <a:endParaRPr lang="en-CA" dirty="0"/>
          </a:p>
        </p:txBody>
      </p:sp>
    </p:spTree>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060848"/>
            <a:ext cx="7056784" cy="3528392"/>
          </a:xfrm>
          <a:prstGeom prst="rect">
            <a:avLst/>
          </a:prstGeom>
          <a:solidFill>
            <a:schemeClr val="tx1">
              <a:alpha val="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6000" b="1" dirty="0"/>
          </a:p>
        </p:txBody>
      </p:sp>
      <p:sp>
        <p:nvSpPr>
          <p:cNvPr id="3" name="TextBox 2"/>
          <p:cNvSpPr txBox="1"/>
          <p:nvPr/>
        </p:nvSpPr>
        <p:spPr>
          <a:xfrm>
            <a:off x="709719" y="836712"/>
            <a:ext cx="7678705" cy="1107996"/>
          </a:xfrm>
          <a:prstGeom prst="rect">
            <a:avLst/>
          </a:prstGeom>
          <a:noFill/>
        </p:spPr>
        <p:txBody>
          <a:bodyPr wrap="none" rtlCol="0">
            <a:spAutoFit/>
          </a:bodyPr>
          <a:lstStyle/>
          <a:p>
            <a:r>
              <a:rPr lang="en-CA" sz="4800" b="1" dirty="0" smtClean="0"/>
              <a:t>Overall Consciousness-block</a:t>
            </a:r>
          </a:p>
          <a:p>
            <a:endParaRPr lang="en-CA" dirty="0"/>
          </a:p>
        </p:txBody>
      </p:sp>
      <p:sp>
        <p:nvSpPr>
          <p:cNvPr id="4" name="Rectangle 3"/>
          <p:cNvSpPr/>
          <p:nvPr/>
        </p:nvSpPr>
        <p:spPr>
          <a:xfrm>
            <a:off x="5004048" y="3068960"/>
            <a:ext cx="1907960" cy="90000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Consciousness-block</a:t>
            </a:r>
            <a:endParaRPr lang="en-CA" sz="2000" b="1"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27584" y="692696"/>
            <a:ext cx="7560840" cy="1944216"/>
          </a:xfrm>
          <a:prstGeom prst="rect">
            <a:avLst/>
          </a:prstGeom>
          <a:solidFill>
            <a:schemeClr val="accent1">
              <a:alpha val="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400" b="1" dirty="0" smtClean="0">
              <a:solidFill>
                <a:schemeClr val="tx1"/>
              </a:solidFill>
            </a:endParaRPr>
          </a:p>
          <a:p>
            <a:pPr algn="ctr"/>
            <a:endParaRPr lang="en-CA" sz="4400" b="1" dirty="0" smtClean="0">
              <a:solidFill>
                <a:schemeClr val="tx1"/>
              </a:solidFill>
            </a:endParaRPr>
          </a:p>
          <a:p>
            <a:pPr algn="ctr"/>
            <a:endParaRPr lang="en-CA" sz="4400" b="1" dirty="0" smtClean="0">
              <a:solidFill>
                <a:schemeClr val="tx1"/>
              </a:solidFill>
            </a:endParaRPr>
          </a:p>
          <a:p>
            <a:pPr algn="ctr"/>
            <a:r>
              <a:rPr lang="en-CA" sz="4400" b="1" dirty="0" smtClean="0">
                <a:solidFill>
                  <a:schemeClr val="tx1"/>
                </a:solidFill>
              </a:rPr>
              <a:t>Consciousness-block</a:t>
            </a:r>
          </a:p>
          <a:p>
            <a:pPr algn="ctr"/>
            <a:r>
              <a:rPr lang="en-CA" sz="2800" b="1" dirty="0" smtClean="0">
                <a:solidFill>
                  <a:schemeClr val="tx1"/>
                </a:solidFill>
              </a:rPr>
              <a:t>Ego, Personality, Material Consciousness</a:t>
            </a:r>
          </a:p>
          <a:p>
            <a:pPr algn="ctr"/>
            <a:endParaRPr lang="en-CA" sz="4400" b="1" dirty="0" smtClean="0">
              <a:solidFill>
                <a:schemeClr val="tx1"/>
              </a:solidFill>
            </a:endParaRPr>
          </a:p>
          <a:p>
            <a:pPr algn="ctr"/>
            <a:endParaRPr lang="en-CA" sz="4400" b="1" dirty="0" smtClean="0">
              <a:solidFill>
                <a:schemeClr val="tx1"/>
              </a:solidFill>
            </a:endParaRPr>
          </a:p>
          <a:p>
            <a:pPr algn="ctr"/>
            <a:endParaRPr lang="en-CA" sz="4400" b="1" dirty="0">
              <a:solidFill>
                <a:schemeClr val="tx1"/>
              </a:solidFill>
            </a:endParaRPr>
          </a:p>
        </p:txBody>
      </p:sp>
      <p:pic>
        <p:nvPicPr>
          <p:cNvPr id="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5856" y="4424324"/>
            <a:ext cx="2572916" cy="2433676"/>
          </a:xfrm>
          <a:prstGeom prst="rect">
            <a:avLst/>
          </a:prstGeom>
          <a:noFill/>
          <a:ln w="9525">
            <a:noFill/>
            <a:miter lim="800000"/>
            <a:headEnd/>
            <a:tailEnd/>
          </a:ln>
          <a:effectLst/>
        </p:spPr>
      </p:pic>
      <p:sp>
        <p:nvSpPr>
          <p:cNvPr id="6" name="Flowchart: Merge 5"/>
          <p:cNvSpPr/>
          <p:nvPr/>
        </p:nvSpPr>
        <p:spPr>
          <a:xfrm>
            <a:off x="899592" y="2708920"/>
            <a:ext cx="7344816" cy="2016224"/>
          </a:xfrm>
          <a:prstGeom prst="flowChartMerge">
            <a:avLst/>
          </a:prstGeom>
          <a:gradFill>
            <a:gsLst>
              <a:gs pos="0">
                <a:srgbClr val="002060">
                  <a:alpha val="30000"/>
                </a:srgbClr>
              </a:gs>
              <a:gs pos="50000">
                <a:srgbClr val="0081E2">
                  <a:alpha val="51000"/>
                </a:srgbClr>
              </a:gs>
              <a:gs pos="100000">
                <a:srgbClr val="93E0ED">
                  <a:alpha val="26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2276872"/>
            <a:ext cx="7772400" cy="2520000"/>
          </a:xfrm>
          <a:ln>
            <a:solidFill>
              <a:schemeClr val="tx1"/>
            </a:solidFill>
            <a:prstDash val="sysDash"/>
          </a:ln>
        </p:spPr>
        <p:txBody>
          <a:bodyPr/>
          <a:lstStyle/>
          <a:p>
            <a:pPr algn="ctr"/>
            <a:r>
              <a:rPr lang="en-CA" dirty="0" smtClean="0"/>
              <a:t/>
            </a:r>
            <a:br>
              <a:rPr lang="en-CA" dirty="0" smtClean="0"/>
            </a:br>
            <a:r>
              <a:rPr lang="en-CA" dirty="0" smtClean="0"/>
              <a:t>Evolution in the Material Realm</a:t>
            </a:r>
            <a:endParaRPr lang="en-CA" dirty="0"/>
          </a:p>
        </p:txBody>
      </p:sp>
    </p:spTree>
  </p:cSld>
  <p:clrMapOvr>
    <a:masterClrMapping/>
  </p:clrMapOvr>
  <p:transition>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smtClean="0"/>
              <a:t>Day 21</a:t>
            </a:r>
            <a:endParaRPr lang="en-CA" sz="5400" b="1" dirty="0"/>
          </a:p>
        </p:txBody>
      </p:sp>
    </p:spTree>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15616" y="98072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sp>
        <p:nvSpPr>
          <p:cNvPr id="3" name="Rectangle 2"/>
          <p:cNvSpPr/>
          <p:nvPr/>
        </p:nvSpPr>
        <p:spPr>
          <a:xfrm>
            <a:off x="5364088" y="98072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Overall Consciousness-block</a:t>
            </a:r>
            <a:endParaRPr lang="en-CA" sz="2800" b="1" dirty="0">
              <a:solidFill>
                <a:schemeClr val="tx1"/>
              </a:solidFill>
            </a:endParaRPr>
          </a:p>
        </p:txBody>
      </p:sp>
      <p:pic>
        <p:nvPicPr>
          <p:cNvPr id="5" name="Picture 4" descr="week1_3.jpg"/>
          <p:cNvPicPr>
            <a:picLocks noChangeAspect="1"/>
          </p:cNvPicPr>
          <p:nvPr/>
        </p:nvPicPr>
        <p:blipFill>
          <a:blip r:embed="rId2" cstate="print"/>
          <a:stretch>
            <a:fillRect/>
          </a:stretch>
        </p:blipFill>
        <p:spPr>
          <a:xfrm>
            <a:off x="3635896" y="4149080"/>
            <a:ext cx="2088232" cy="2088232"/>
          </a:xfrm>
          <a:prstGeom prst="rect">
            <a:avLst/>
          </a:prstGeom>
        </p:spPr>
      </p:pic>
      <p:cxnSp>
        <p:nvCxnSpPr>
          <p:cNvPr id="7" name="Straight Connector 6"/>
          <p:cNvCxnSpPr/>
          <p:nvPr/>
        </p:nvCxnSpPr>
        <p:spPr>
          <a:xfrm>
            <a:off x="0" y="2564904"/>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1987" y="332656"/>
            <a:ext cx="3140027" cy="523220"/>
          </a:xfrm>
          <a:prstGeom prst="rect">
            <a:avLst/>
          </a:prstGeom>
          <a:noFill/>
        </p:spPr>
        <p:txBody>
          <a:bodyPr wrap="none" rtlCol="0">
            <a:spAutoFit/>
          </a:bodyPr>
          <a:lstStyle/>
          <a:p>
            <a:r>
              <a:rPr lang="en-CA" sz="2800" dirty="0" smtClean="0">
                <a:solidFill>
                  <a:srgbClr val="0081E2"/>
                </a:solidFill>
              </a:rPr>
              <a:t>Fine Material Realm</a:t>
            </a:r>
            <a:endParaRPr lang="en-CA" sz="2800" dirty="0">
              <a:solidFill>
                <a:srgbClr val="0081E2"/>
              </a:solidFill>
            </a:endParaRPr>
          </a:p>
        </p:txBody>
      </p:sp>
    </p:spTree>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15616" y="98072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sp>
        <p:nvSpPr>
          <p:cNvPr id="3" name="Rectangle 2"/>
          <p:cNvSpPr/>
          <p:nvPr/>
        </p:nvSpPr>
        <p:spPr>
          <a:xfrm>
            <a:off x="5364088" y="98072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Overall Consciousness-block</a:t>
            </a:r>
            <a:endParaRPr lang="en-CA" sz="2800" b="1" dirty="0">
              <a:solidFill>
                <a:schemeClr val="tx1"/>
              </a:solidFill>
            </a:endParaRPr>
          </a:p>
        </p:txBody>
      </p:sp>
      <p:pic>
        <p:nvPicPr>
          <p:cNvPr id="5" name="Picture 4" descr="week1_3.jpg"/>
          <p:cNvPicPr>
            <a:picLocks noChangeAspect="1"/>
          </p:cNvPicPr>
          <p:nvPr/>
        </p:nvPicPr>
        <p:blipFill>
          <a:blip r:embed="rId2" cstate="print"/>
          <a:stretch>
            <a:fillRect/>
          </a:stretch>
        </p:blipFill>
        <p:spPr>
          <a:xfrm>
            <a:off x="3635896" y="4149080"/>
            <a:ext cx="2088232" cy="2088232"/>
          </a:xfrm>
          <a:prstGeom prst="rect">
            <a:avLst/>
          </a:prstGeom>
        </p:spPr>
      </p:pic>
      <p:sp>
        <p:nvSpPr>
          <p:cNvPr id="7" name="Right Arrow 6"/>
          <p:cNvSpPr/>
          <p:nvPr/>
        </p:nvSpPr>
        <p:spPr>
          <a:xfrm rot="3180000">
            <a:off x="2392976" y="3214120"/>
            <a:ext cx="1980000" cy="360000"/>
          </a:xfrm>
          <a:prstGeom prst="rightArrow">
            <a:avLst/>
          </a:prstGeom>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ight Arrow 7"/>
          <p:cNvSpPr/>
          <p:nvPr/>
        </p:nvSpPr>
        <p:spPr>
          <a:xfrm rot="7560000">
            <a:off x="4944758" y="3214120"/>
            <a:ext cx="1980000" cy="360000"/>
          </a:xfrm>
          <a:prstGeom prst="rightArrow">
            <a:avLst/>
          </a:prstGeom>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p:cNvCxnSpPr/>
          <p:nvPr/>
        </p:nvCxnSpPr>
        <p:spPr>
          <a:xfrm>
            <a:off x="0" y="2564904"/>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04048" y="2924944"/>
            <a:ext cx="1907960" cy="72008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Consciousness-block</a:t>
            </a:r>
            <a:endParaRPr lang="en-CA" sz="2000" b="1" dirty="0">
              <a:solidFill>
                <a:schemeClr val="tx1"/>
              </a:solidFill>
            </a:endParaRPr>
          </a:p>
        </p:txBody>
      </p:sp>
      <p:sp>
        <p:nvSpPr>
          <p:cNvPr id="12" name="Rectangle 11"/>
          <p:cNvSpPr/>
          <p:nvPr/>
        </p:nvSpPr>
        <p:spPr>
          <a:xfrm>
            <a:off x="2195736" y="2924944"/>
            <a:ext cx="1907960" cy="72008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Spirit-form</a:t>
            </a:r>
            <a:endParaRPr lang="en-CA" sz="2000" b="1" dirty="0">
              <a:solidFill>
                <a:schemeClr val="tx1"/>
              </a:solidFill>
            </a:endParaRPr>
          </a:p>
        </p:txBody>
      </p:sp>
      <p:sp>
        <p:nvSpPr>
          <p:cNvPr id="13" name="TextBox 12"/>
          <p:cNvSpPr txBox="1"/>
          <p:nvPr/>
        </p:nvSpPr>
        <p:spPr>
          <a:xfrm>
            <a:off x="3001987" y="332656"/>
            <a:ext cx="3140027" cy="523220"/>
          </a:xfrm>
          <a:prstGeom prst="rect">
            <a:avLst/>
          </a:prstGeom>
          <a:noFill/>
        </p:spPr>
        <p:txBody>
          <a:bodyPr wrap="none" rtlCol="0">
            <a:spAutoFit/>
          </a:bodyPr>
          <a:lstStyle/>
          <a:p>
            <a:r>
              <a:rPr lang="en-CA" sz="2800" dirty="0" smtClean="0">
                <a:solidFill>
                  <a:srgbClr val="0081E2"/>
                </a:solidFill>
              </a:rPr>
              <a:t>Fine Material Realm</a:t>
            </a:r>
            <a:endParaRPr lang="en-CA" sz="2800" dirty="0">
              <a:solidFill>
                <a:srgbClr val="0081E2"/>
              </a:solidFill>
            </a:endParaRPr>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62" name="Picture 2" descr="http://what-when-how.com/wp-content/uploads/2012/04/tmp143.jpg"/>
          <p:cNvPicPr>
            <a:picLocks noGrp="1" noChangeAspect="1" noChangeArrowheads="1"/>
          </p:cNvPicPr>
          <p:nvPr>
            <p:ph idx="1"/>
          </p:nvPr>
        </p:nvPicPr>
        <p:blipFill>
          <a:blip r:embed="rId2" cstate="print"/>
          <a:srcRect/>
          <a:stretch>
            <a:fillRect/>
          </a:stretch>
        </p:blipFill>
        <p:spPr bwMode="auto">
          <a:xfrm>
            <a:off x="1121069" y="1295750"/>
            <a:ext cx="6901863" cy="4266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012510" y="1916832"/>
            <a:ext cx="2016000" cy="432000"/>
          </a:xfrm>
          <a:prstGeom prst="rect">
            <a:avLst/>
          </a:prstGeom>
          <a:solidFill>
            <a:schemeClr val="tx1"/>
          </a:solidFill>
          <a:ln w="57150">
            <a:solidFill>
              <a:srgbClr val="FF0000"/>
            </a:solidFill>
          </a:ln>
        </p:spPr>
        <p:txBody>
          <a:bodyPr wrap="square" rtlCol="0">
            <a:spAutoFit/>
          </a:bodyPr>
          <a:lstStyle/>
          <a:p>
            <a:r>
              <a:rPr lang="en-CA" b="1" dirty="0" smtClean="0">
                <a:solidFill>
                  <a:schemeClr val="bg1"/>
                </a:solidFill>
              </a:rPr>
              <a:t>Superior </a:t>
            </a:r>
            <a:r>
              <a:rPr lang="en-CA" b="1" dirty="0" err="1" smtClean="0">
                <a:solidFill>
                  <a:schemeClr val="bg1"/>
                </a:solidFill>
              </a:rPr>
              <a:t>Colliculus</a:t>
            </a:r>
            <a:endParaRPr lang="en-CA" b="1" dirty="0">
              <a:solidFill>
                <a:schemeClr val="bg1"/>
              </a:solidFill>
            </a:endParaRPr>
          </a:p>
        </p:txBody>
      </p:sp>
      <p:sp>
        <p:nvSpPr>
          <p:cNvPr id="4" name="Up Arrow 3"/>
          <p:cNvSpPr/>
          <p:nvPr/>
        </p:nvSpPr>
        <p:spPr>
          <a:xfrm rot="13140000">
            <a:off x="5287599" y="2110267"/>
            <a:ext cx="360000" cy="1944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3" descr="Billy in Kelch_RGB.jpg"/>
          <p:cNvPicPr>
            <a:picLocks noChangeAspect="1"/>
          </p:cNvPicPr>
          <p:nvPr/>
        </p:nvPicPr>
        <p:blipFill>
          <a:blip r:embed="rId2" cstate="print"/>
          <a:stretch>
            <a:fillRect/>
          </a:stretch>
        </p:blipFill>
        <p:spPr>
          <a:xfrm>
            <a:off x="2422839" y="556757"/>
            <a:ext cx="4298322" cy="5744487"/>
          </a:xfrm>
          <a:prstGeom prst="rect">
            <a:avLst/>
          </a:prstGeom>
        </p:spPr>
      </p:pic>
    </p:spTree>
  </p:cSld>
  <p:clrMapOvr>
    <a:masterClrMapping/>
  </p:clrMapOvr>
  <p:transition>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b="2448"/>
          <a:stretch>
            <a:fillRect/>
          </a:stretch>
        </p:blipFill>
        <p:spPr bwMode="auto">
          <a:xfrm>
            <a:off x="2376711" y="548680"/>
            <a:ext cx="4427537" cy="5760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b="2448"/>
          <a:stretch>
            <a:fillRect/>
          </a:stretch>
        </p:blipFill>
        <p:spPr bwMode="auto">
          <a:xfrm>
            <a:off x="2376711" y="548680"/>
            <a:ext cx="4427537" cy="5760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smtClean="0"/>
              <a:t>unaffected by the material realm</a:t>
            </a:r>
          </a:p>
          <a:p>
            <a:pPr algn="ctr"/>
            <a:endParaRPr lang="en-CA" sz="5400" b="1" dirty="0"/>
          </a:p>
        </p:txBody>
      </p:sp>
    </p:spTree>
  </p:cSld>
  <p:clrMapOvr>
    <a:masterClrMapping/>
  </p:clrMapOvr>
  <p:transition>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692696"/>
            <a:ext cx="7560840" cy="1944216"/>
          </a:xfrm>
          <a:prstGeom prst="rect">
            <a:avLst/>
          </a:prstGeom>
          <a:solidFill>
            <a:schemeClr val="accent1">
              <a:alpha val="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400" b="1" dirty="0" smtClean="0">
              <a:solidFill>
                <a:schemeClr val="tx1"/>
              </a:solidFill>
            </a:endParaRPr>
          </a:p>
          <a:p>
            <a:pPr algn="ctr"/>
            <a:endParaRPr lang="en-CA" sz="4400" b="1" dirty="0" smtClean="0">
              <a:solidFill>
                <a:schemeClr val="tx1"/>
              </a:solidFill>
            </a:endParaRPr>
          </a:p>
          <a:p>
            <a:pPr algn="ctr"/>
            <a:endParaRPr lang="en-CA" sz="4400" b="1" dirty="0" smtClean="0">
              <a:solidFill>
                <a:schemeClr val="tx1"/>
              </a:solidFill>
            </a:endParaRPr>
          </a:p>
          <a:p>
            <a:pPr algn="ctr"/>
            <a:r>
              <a:rPr lang="en-CA" sz="4400" b="1" dirty="0" smtClean="0">
                <a:solidFill>
                  <a:schemeClr val="tx1"/>
                </a:solidFill>
              </a:rPr>
              <a:t>Consciousness-block</a:t>
            </a:r>
          </a:p>
          <a:p>
            <a:pPr algn="ctr"/>
            <a:r>
              <a:rPr lang="en-CA" sz="2800" b="1" dirty="0" smtClean="0">
                <a:solidFill>
                  <a:schemeClr val="tx1"/>
                </a:solidFill>
              </a:rPr>
              <a:t>Ego, Personality, Material Consciousness</a:t>
            </a:r>
          </a:p>
          <a:p>
            <a:pPr algn="ctr"/>
            <a:endParaRPr lang="en-CA" sz="4400" b="1" dirty="0" smtClean="0">
              <a:solidFill>
                <a:schemeClr val="tx1"/>
              </a:solidFill>
            </a:endParaRPr>
          </a:p>
          <a:p>
            <a:pPr algn="ctr"/>
            <a:endParaRPr lang="en-CA" sz="4400" b="1" dirty="0" smtClean="0">
              <a:solidFill>
                <a:schemeClr val="tx1"/>
              </a:solidFill>
            </a:endParaRPr>
          </a:p>
          <a:p>
            <a:pPr algn="ctr"/>
            <a:endParaRPr lang="en-CA" sz="4400" b="1" dirty="0">
              <a:solidFill>
                <a:schemeClr val="tx1"/>
              </a:solidFill>
            </a:endParaRPr>
          </a:p>
        </p:txBody>
      </p:sp>
      <p:pic>
        <p:nvPicPr>
          <p:cNvPr id="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5856" y="4424324"/>
            <a:ext cx="2572916" cy="2433676"/>
          </a:xfrm>
          <a:prstGeom prst="rect">
            <a:avLst/>
          </a:prstGeom>
          <a:noFill/>
          <a:ln w="9525">
            <a:noFill/>
            <a:miter lim="800000"/>
            <a:headEnd/>
            <a:tailEnd/>
          </a:ln>
          <a:effectLst/>
        </p:spPr>
      </p:pic>
      <p:sp>
        <p:nvSpPr>
          <p:cNvPr id="6" name="Flowchart: Merge 5"/>
          <p:cNvSpPr/>
          <p:nvPr/>
        </p:nvSpPr>
        <p:spPr>
          <a:xfrm>
            <a:off x="899592" y="2708920"/>
            <a:ext cx="7344816" cy="2016224"/>
          </a:xfrm>
          <a:prstGeom prst="flowChartMerge">
            <a:avLst/>
          </a:prstGeom>
          <a:gradFill>
            <a:gsLst>
              <a:gs pos="0">
                <a:srgbClr val="002060">
                  <a:alpha val="30000"/>
                </a:srgbClr>
              </a:gs>
              <a:gs pos="50000">
                <a:srgbClr val="0081E2">
                  <a:alpha val="51000"/>
                </a:srgbClr>
              </a:gs>
              <a:gs pos="100000">
                <a:srgbClr val="93E0ED">
                  <a:alpha val="26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275856" y="134076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sp>
        <p:nvSpPr>
          <p:cNvPr id="3" name="Rectangle 2"/>
          <p:cNvSpPr/>
          <p:nvPr/>
        </p:nvSpPr>
        <p:spPr>
          <a:xfrm>
            <a:off x="3312112" y="3177136"/>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Consciousness-block</a:t>
            </a:r>
            <a:endParaRPr lang="en-CA" sz="2800" b="1" dirty="0">
              <a:solidFill>
                <a:schemeClr val="tx1"/>
              </a:solidFill>
            </a:endParaRPr>
          </a:p>
        </p:txBody>
      </p:sp>
      <p:sp>
        <p:nvSpPr>
          <p:cNvPr id="5" name="Curved Right Arrow 4"/>
          <p:cNvSpPr/>
          <p:nvPr/>
        </p:nvSpPr>
        <p:spPr>
          <a:xfrm rot="10800000">
            <a:off x="6084240" y="1736808"/>
            <a:ext cx="648000" cy="2124000"/>
          </a:xfrm>
          <a:prstGeom prst="curvedRightArrow">
            <a:avLst/>
          </a:prstGeom>
          <a:solidFill>
            <a:srgbClr val="93E0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a:off x="6908189" y="2348880"/>
            <a:ext cx="1710725" cy="954107"/>
          </a:xfrm>
          <a:prstGeom prst="rect">
            <a:avLst/>
          </a:prstGeom>
          <a:noFill/>
        </p:spPr>
        <p:txBody>
          <a:bodyPr wrap="none" rtlCol="0">
            <a:spAutoFit/>
          </a:bodyPr>
          <a:lstStyle/>
          <a:p>
            <a:pPr algn="ctr"/>
            <a:r>
              <a:rPr lang="en-CA" sz="2800" b="1" dirty="0" err="1" smtClean="0"/>
              <a:t>Evolutive</a:t>
            </a:r>
            <a:r>
              <a:rPr lang="en-CA" sz="2800" b="1" dirty="0" smtClean="0"/>
              <a:t> </a:t>
            </a:r>
          </a:p>
          <a:p>
            <a:pPr algn="ctr"/>
            <a:r>
              <a:rPr lang="en-CA" sz="2800" b="1" dirty="0" smtClean="0"/>
              <a:t>Values</a:t>
            </a:r>
            <a:endParaRPr lang="en-CA" sz="2800" b="1" dirty="0"/>
          </a:p>
        </p:txBody>
      </p:sp>
    </p:spTree>
  </p:cSld>
  <p:clrMapOvr>
    <a:masterClrMapping/>
  </p:clrMapOvr>
  <p:transition>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2276872"/>
            <a:ext cx="7772400" cy="2520000"/>
          </a:xfrm>
          <a:ln>
            <a:solidFill>
              <a:schemeClr val="tx1"/>
            </a:solidFill>
            <a:prstDash val="sysDash"/>
          </a:ln>
        </p:spPr>
        <p:txBody>
          <a:bodyPr/>
          <a:lstStyle/>
          <a:p>
            <a:pPr algn="ctr"/>
            <a:r>
              <a:rPr lang="en-CA" dirty="0" smtClean="0"/>
              <a:t/>
            </a:r>
            <a:br>
              <a:rPr lang="en-CA" dirty="0" smtClean="0"/>
            </a:br>
            <a:r>
              <a:rPr lang="en-CA" dirty="0" smtClean="0"/>
              <a:t>Functions of the </a:t>
            </a:r>
            <a:br>
              <a:rPr lang="en-CA" dirty="0" smtClean="0"/>
            </a:br>
            <a:r>
              <a:rPr lang="en-CA" dirty="0" smtClean="0"/>
              <a:t>Overall Consciousness-block</a:t>
            </a:r>
            <a:endParaRPr lang="en-CA" dirty="0"/>
          </a:p>
        </p:txBody>
      </p:sp>
    </p:spTree>
  </p:cSld>
  <p:clrMapOvr>
    <a:masterClrMapping/>
  </p:clrMapOvr>
  <p:transition>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15616" y="98072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sp>
        <p:nvSpPr>
          <p:cNvPr id="3" name="Rectangle 2"/>
          <p:cNvSpPr/>
          <p:nvPr/>
        </p:nvSpPr>
        <p:spPr>
          <a:xfrm>
            <a:off x="5364088" y="98072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Overall Consciousness-block</a:t>
            </a:r>
            <a:endParaRPr lang="en-CA" sz="2800" b="1" dirty="0">
              <a:solidFill>
                <a:schemeClr val="tx1"/>
              </a:solidFill>
            </a:endParaRPr>
          </a:p>
        </p:txBody>
      </p:sp>
      <p:pic>
        <p:nvPicPr>
          <p:cNvPr id="7"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5856" y="4424324"/>
            <a:ext cx="2572916" cy="2433676"/>
          </a:xfrm>
          <a:prstGeom prst="rect">
            <a:avLst/>
          </a:prstGeom>
          <a:noFill/>
          <a:ln w="9525">
            <a:noFill/>
            <a:miter lim="800000"/>
            <a:headEnd/>
            <a:tailEnd/>
          </a:ln>
          <a:effectLst/>
        </p:spPr>
      </p:pic>
      <p:sp>
        <p:nvSpPr>
          <p:cNvPr id="5" name="Content Placeholder 3"/>
          <p:cNvSpPr txBox="1">
            <a:spLocks/>
          </p:cNvSpPr>
          <p:nvPr/>
        </p:nvSpPr>
        <p:spPr>
          <a:xfrm>
            <a:off x="2015716" y="2924944"/>
            <a:ext cx="5112568" cy="1008112"/>
          </a:xfrm>
          <a:prstGeom prst="rect">
            <a:avLst/>
          </a:prstGeom>
          <a:solidFill>
            <a:schemeClr val="accent1">
              <a:alpha val="0"/>
            </a:schemeClr>
          </a:solidFill>
          <a:ln w="762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CA" sz="4000" b="1" i="0" u="none" strike="noStrike" kern="1200" cap="none" spc="0" normalizeH="0" baseline="0" noProof="0" smtClean="0">
                <a:ln>
                  <a:noFill/>
                </a:ln>
                <a:solidFill>
                  <a:schemeClr val="lt1"/>
                </a:solidFill>
                <a:effectLst/>
                <a:uLnTx/>
                <a:uFillTx/>
                <a:latin typeface="+mn-lt"/>
                <a:ea typeface="+mn-ea"/>
                <a:cs typeface="+mn-cs"/>
              </a:rPr>
              <a:t>Brain Ceases</a:t>
            </a:r>
            <a:endParaRPr kumimoji="0" lang="en-CA" sz="4000" b="1" i="0" u="none" strike="noStrike" kern="1200" cap="none" spc="0" normalizeH="0" baseline="0" noProof="0" dirty="0">
              <a:ln>
                <a:noFill/>
              </a:ln>
              <a:solidFill>
                <a:schemeClr val="lt1"/>
              </a:solidFill>
              <a:effectLst/>
              <a:uLnTx/>
              <a:uFillTx/>
              <a:latin typeface="+mn-lt"/>
              <a:ea typeface="+mn-ea"/>
              <a:cs typeface="+mn-cs"/>
            </a:endParaRPr>
          </a:p>
        </p:txBody>
      </p:sp>
      <p:cxnSp>
        <p:nvCxnSpPr>
          <p:cNvPr id="6" name="Straight Connector 5"/>
          <p:cNvCxnSpPr/>
          <p:nvPr/>
        </p:nvCxnSpPr>
        <p:spPr>
          <a:xfrm>
            <a:off x="0" y="2564904"/>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01987" y="332656"/>
            <a:ext cx="3140027" cy="523220"/>
          </a:xfrm>
          <a:prstGeom prst="rect">
            <a:avLst/>
          </a:prstGeom>
          <a:noFill/>
        </p:spPr>
        <p:txBody>
          <a:bodyPr wrap="none" rtlCol="0">
            <a:spAutoFit/>
          </a:bodyPr>
          <a:lstStyle/>
          <a:p>
            <a:r>
              <a:rPr lang="en-CA" sz="2800" dirty="0" smtClean="0">
                <a:solidFill>
                  <a:srgbClr val="0081E2"/>
                </a:solidFill>
              </a:rPr>
              <a:t>Fine Material Realm</a:t>
            </a:r>
            <a:endParaRPr lang="en-CA" sz="2800" dirty="0">
              <a:solidFill>
                <a:srgbClr val="0081E2"/>
              </a:solidFill>
            </a:endParaRPr>
          </a:p>
        </p:txBody>
      </p:sp>
    </p:spTree>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15616" y="98072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sp>
        <p:nvSpPr>
          <p:cNvPr id="3" name="Rectangle 2"/>
          <p:cNvSpPr/>
          <p:nvPr/>
        </p:nvSpPr>
        <p:spPr>
          <a:xfrm>
            <a:off x="5364088" y="98072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Overall Consciousness-block</a:t>
            </a:r>
            <a:endParaRPr lang="en-CA" sz="2800" b="1" dirty="0">
              <a:solidFill>
                <a:schemeClr val="tx1"/>
              </a:solidFill>
            </a:endParaRPr>
          </a:p>
        </p:txBody>
      </p:sp>
      <p:pic>
        <p:nvPicPr>
          <p:cNvPr id="7"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5856" y="4424324"/>
            <a:ext cx="2572916" cy="2433676"/>
          </a:xfrm>
          <a:prstGeom prst="rect">
            <a:avLst/>
          </a:prstGeom>
          <a:noFill/>
          <a:ln w="9525">
            <a:noFill/>
            <a:miter lim="800000"/>
            <a:headEnd/>
            <a:tailEnd/>
          </a:ln>
          <a:effectLst/>
        </p:spPr>
      </p:pic>
      <p:sp>
        <p:nvSpPr>
          <p:cNvPr id="8" name="Right Arrow 7"/>
          <p:cNvSpPr/>
          <p:nvPr/>
        </p:nvSpPr>
        <p:spPr>
          <a:xfrm rot="14031811">
            <a:off x="2322747" y="3199862"/>
            <a:ext cx="1980000" cy="360000"/>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rot="18300000">
            <a:off x="4920955" y="3198891"/>
            <a:ext cx="1980000" cy="360000"/>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5004048" y="3068960"/>
            <a:ext cx="1907960" cy="72008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Consciousness-block</a:t>
            </a:r>
            <a:endParaRPr lang="en-CA" sz="2000" b="1" dirty="0">
              <a:solidFill>
                <a:schemeClr val="tx1"/>
              </a:solidFill>
            </a:endParaRPr>
          </a:p>
        </p:txBody>
      </p:sp>
      <p:sp>
        <p:nvSpPr>
          <p:cNvPr id="10" name="Rectangle 9"/>
          <p:cNvSpPr/>
          <p:nvPr/>
        </p:nvSpPr>
        <p:spPr>
          <a:xfrm>
            <a:off x="2195736" y="3068960"/>
            <a:ext cx="1907960" cy="72008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Spirit-form</a:t>
            </a:r>
            <a:endParaRPr lang="en-CA" sz="2000" b="1" dirty="0">
              <a:solidFill>
                <a:schemeClr val="tx1"/>
              </a:solidFill>
            </a:endParaRPr>
          </a:p>
        </p:txBody>
      </p:sp>
      <p:cxnSp>
        <p:nvCxnSpPr>
          <p:cNvPr id="12" name="Straight Connector 11"/>
          <p:cNvCxnSpPr/>
          <p:nvPr/>
        </p:nvCxnSpPr>
        <p:spPr>
          <a:xfrm>
            <a:off x="0" y="2564904"/>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01987" y="332656"/>
            <a:ext cx="3140027" cy="523220"/>
          </a:xfrm>
          <a:prstGeom prst="rect">
            <a:avLst/>
          </a:prstGeom>
          <a:noFill/>
        </p:spPr>
        <p:txBody>
          <a:bodyPr wrap="none" rtlCol="0">
            <a:spAutoFit/>
          </a:bodyPr>
          <a:lstStyle/>
          <a:p>
            <a:r>
              <a:rPr lang="en-CA" sz="2800" dirty="0" smtClean="0">
                <a:solidFill>
                  <a:srgbClr val="0081E2"/>
                </a:solidFill>
              </a:rPr>
              <a:t>Fine Material Realm</a:t>
            </a:r>
            <a:endParaRPr lang="en-CA" sz="2800" dirty="0">
              <a:solidFill>
                <a:srgbClr val="0081E2"/>
              </a:solidFill>
            </a:endParaRPr>
          </a:p>
        </p:txBody>
      </p:sp>
    </p:spTree>
  </p:cSld>
  <p:clrMapOvr>
    <a:masterClrMapping/>
  </p:clrMapOvr>
  <p:transition>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060848"/>
            <a:ext cx="7056784" cy="3528392"/>
          </a:xfrm>
          <a:prstGeom prst="rect">
            <a:avLst/>
          </a:prstGeom>
          <a:solidFill>
            <a:schemeClr val="tx1">
              <a:alpha val="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6000" b="1" dirty="0"/>
          </a:p>
        </p:txBody>
      </p:sp>
      <p:sp>
        <p:nvSpPr>
          <p:cNvPr id="3" name="TextBox 2"/>
          <p:cNvSpPr txBox="1"/>
          <p:nvPr/>
        </p:nvSpPr>
        <p:spPr>
          <a:xfrm>
            <a:off x="709719" y="836712"/>
            <a:ext cx="7678705" cy="1107996"/>
          </a:xfrm>
          <a:prstGeom prst="rect">
            <a:avLst/>
          </a:prstGeom>
          <a:noFill/>
        </p:spPr>
        <p:txBody>
          <a:bodyPr wrap="none" rtlCol="0">
            <a:spAutoFit/>
          </a:bodyPr>
          <a:lstStyle/>
          <a:p>
            <a:r>
              <a:rPr lang="en-CA" sz="4800" b="1" dirty="0" smtClean="0"/>
              <a:t>Overall Consciousness-block</a:t>
            </a:r>
          </a:p>
          <a:p>
            <a:endParaRPr lang="en-CA" dirty="0"/>
          </a:p>
        </p:txBody>
      </p:sp>
      <p:sp>
        <p:nvSpPr>
          <p:cNvPr id="4" name="Rectangle 3"/>
          <p:cNvSpPr/>
          <p:nvPr/>
        </p:nvSpPr>
        <p:spPr>
          <a:xfrm>
            <a:off x="5004048" y="3284984"/>
            <a:ext cx="1907960" cy="90000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err="1" smtClean="0">
                <a:solidFill>
                  <a:schemeClr val="tx1"/>
                </a:solidFill>
              </a:rPr>
              <a:t>ConsciousnessPersonality</a:t>
            </a:r>
            <a:endParaRPr lang="en-CA" sz="2000" b="1" dirty="0">
              <a:solidFill>
                <a:schemeClr val="tx1"/>
              </a:solidFill>
            </a:endParaRPr>
          </a:p>
        </p:txBody>
      </p:sp>
      <p:sp>
        <p:nvSpPr>
          <p:cNvPr id="6" name="Rectangle 5"/>
          <p:cNvSpPr/>
          <p:nvPr/>
        </p:nvSpPr>
        <p:spPr>
          <a:xfrm>
            <a:off x="1043608" y="3068960"/>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smtClean="0"/>
              <a:t>Dissolves </a:t>
            </a:r>
            <a:r>
              <a:rPr lang="en-CA" sz="5400" b="1" dirty="0" smtClean="0">
                <a:latin typeface="Arial Narrow" pitchFamily="34" charset="0"/>
              </a:rPr>
              <a:t>“</a:t>
            </a:r>
            <a:r>
              <a:rPr lang="en-CA" sz="5400" b="1" dirty="0" smtClean="0"/>
              <a:t>I</a:t>
            </a:r>
            <a:r>
              <a:rPr lang="en-CA" sz="5400" b="1" dirty="0" smtClean="0">
                <a:latin typeface="Arial Narrow" pitchFamily="34" charset="0"/>
              </a:rPr>
              <a:t>”</a:t>
            </a:r>
            <a:r>
              <a:rPr lang="en-CA" sz="5400" b="1" dirty="0" smtClean="0"/>
              <a:t> or Ego</a:t>
            </a:r>
            <a:endParaRPr lang="en-CA" sz="5400" b="1" dirty="0"/>
          </a:p>
        </p:txBody>
      </p:sp>
    </p:spTree>
  </p:cSld>
  <p:clrMapOvr>
    <a:masterClrMapping/>
  </p:clrMapOvr>
  <p:transition>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060848"/>
            <a:ext cx="7056784" cy="3528392"/>
          </a:xfrm>
          <a:prstGeom prst="rect">
            <a:avLst/>
          </a:prstGeom>
          <a:solidFill>
            <a:schemeClr val="tx1">
              <a:alpha val="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6000" b="1" dirty="0"/>
          </a:p>
        </p:txBody>
      </p:sp>
      <p:sp>
        <p:nvSpPr>
          <p:cNvPr id="3" name="TextBox 2"/>
          <p:cNvSpPr txBox="1"/>
          <p:nvPr/>
        </p:nvSpPr>
        <p:spPr>
          <a:xfrm>
            <a:off x="709719" y="836712"/>
            <a:ext cx="7678705" cy="1107996"/>
          </a:xfrm>
          <a:prstGeom prst="rect">
            <a:avLst/>
          </a:prstGeom>
          <a:noFill/>
        </p:spPr>
        <p:txBody>
          <a:bodyPr wrap="none" rtlCol="0">
            <a:spAutoFit/>
          </a:bodyPr>
          <a:lstStyle/>
          <a:p>
            <a:r>
              <a:rPr lang="en-CA" sz="4800" b="1" dirty="0" smtClean="0"/>
              <a:t>Overall Consciousness-block</a:t>
            </a:r>
          </a:p>
          <a:p>
            <a:endParaRPr lang="en-CA" dirty="0"/>
          </a:p>
        </p:txBody>
      </p:sp>
      <p:sp>
        <p:nvSpPr>
          <p:cNvPr id="4" name="Rectangle 3"/>
          <p:cNvSpPr/>
          <p:nvPr/>
        </p:nvSpPr>
        <p:spPr>
          <a:xfrm>
            <a:off x="5004048" y="3284984"/>
            <a:ext cx="1907960" cy="90000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err="1" smtClean="0">
                <a:solidFill>
                  <a:schemeClr val="tx1"/>
                </a:solidFill>
              </a:rPr>
              <a:t>ConsciousnessPersonality</a:t>
            </a:r>
            <a:endParaRPr lang="en-CA" sz="2000" b="1" dirty="0">
              <a:solidFill>
                <a:schemeClr val="tx1"/>
              </a:solidFill>
            </a:endParaRPr>
          </a:p>
        </p:txBody>
      </p:sp>
      <p:sp>
        <p:nvSpPr>
          <p:cNvPr id="6" name="Rectangle 5"/>
          <p:cNvSpPr/>
          <p:nvPr/>
        </p:nvSpPr>
        <p:spPr>
          <a:xfrm>
            <a:off x="1043608" y="3068960"/>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smtClean="0"/>
              <a:t>Processes</a:t>
            </a:r>
            <a:endParaRPr lang="en-CA" sz="5400" b="1" dirty="0"/>
          </a:p>
        </p:txBody>
      </p:sp>
    </p:spTree>
  </p:cSld>
  <p:clrMapOvr>
    <a:masterClrMapping/>
  </p:clrMapOvr>
  <p:transition>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275856" y="134076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sp>
        <p:nvSpPr>
          <p:cNvPr id="3" name="Rectangle 2"/>
          <p:cNvSpPr/>
          <p:nvPr/>
        </p:nvSpPr>
        <p:spPr>
          <a:xfrm>
            <a:off x="3312112" y="3177136"/>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Overall Consciousness-block</a:t>
            </a:r>
            <a:endParaRPr lang="en-CA" sz="2800" b="1" dirty="0">
              <a:solidFill>
                <a:schemeClr val="tx1"/>
              </a:solidFill>
            </a:endParaRPr>
          </a:p>
        </p:txBody>
      </p:sp>
      <p:sp>
        <p:nvSpPr>
          <p:cNvPr id="5" name="Curved Right Arrow 4"/>
          <p:cNvSpPr/>
          <p:nvPr/>
        </p:nvSpPr>
        <p:spPr>
          <a:xfrm rot="10800000">
            <a:off x="6084240" y="1736808"/>
            <a:ext cx="648000" cy="2124000"/>
          </a:xfrm>
          <a:prstGeom prst="curvedRightArrow">
            <a:avLst/>
          </a:prstGeom>
          <a:solidFill>
            <a:srgbClr val="93E0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a:off x="6908189" y="2348880"/>
            <a:ext cx="1710725" cy="954107"/>
          </a:xfrm>
          <a:prstGeom prst="rect">
            <a:avLst/>
          </a:prstGeom>
          <a:noFill/>
        </p:spPr>
        <p:txBody>
          <a:bodyPr wrap="none" rtlCol="0">
            <a:spAutoFit/>
          </a:bodyPr>
          <a:lstStyle/>
          <a:p>
            <a:pPr algn="ctr"/>
            <a:r>
              <a:rPr lang="en-CA" sz="2800" b="1" dirty="0" err="1" smtClean="0"/>
              <a:t>Evolutive</a:t>
            </a:r>
            <a:r>
              <a:rPr lang="en-CA" sz="2800" b="1" dirty="0" smtClean="0"/>
              <a:t> </a:t>
            </a:r>
          </a:p>
          <a:p>
            <a:pPr algn="ctr"/>
            <a:r>
              <a:rPr lang="en-CA" sz="2800" b="1" dirty="0" smtClean="0"/>
              <a:t>Values</a:t>
            </a:r>
            <a:endParaRPr lang="en-CA" sz="2800" b="1"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Billy in Kelch_RGB.jpg"/>
          <p:cNvPicPr>
            <a:picLocks noGrp="1" noChangeAspect="1"/>
          </p:cNvPicPr>
          <p:nvPr>
            <p:ph idx="1"/>
          </p:nvPr>
        </p:nvPicPr>
        <p:blipFill>
          <a:blip r:embed="rId2" cstate="print">
            <a:duotone>
              <a:prstClr val="black"/>
              <a:schemeClr val="accent1">
                <a:tint val="45000"/>
                <a:satMod val="400000"/>
              </a:schemeClr>
            </a:duotone>
            <a:lum bright="-10000"/>
          </a:blip>
          <a:stretch>
            <a:fillRect/>
          </a:stretch>
        </p:blipFill>
        <p:spPr>
          <a:xfrm>
            <a:off x="2422839" y="556757"/>
            <a:ext cx="4298322" cy="5744487"/>
          </a:xfrm>
        </p:spPr>
      </p:pic>
      <p:sp>
        <p:nvSpPr>
          <p:cNvPr id="3" name="Rectangle 3"/>
          <p:cNvSpPr txBox="1">
            <a:spLocks noChangeArrowheads="1"/>
          </p:cNvSpPr>
          <p:nvPr/>
        </p:nvSpPr>
        <p:spPr>
          <a:xfrm>
            <a:off x="949325" y="1196752"/>
            <a:ext cx="7661275" cy="4824536"/>
          </a:xfrm>
          <a:prstGeom prst="rect">
            <a:avLst/>
          </a:prstGeom>
        </p:spPr>
        <p:txBody>
          <a:bodyPr vert="horz">
            <a:normAutofit fontScale="92500" lnSpcReduction="10000"/>
          </a:bodyPr>
          <a:lstStyle/>
          <a:p>
            <a:pPr marL="411480" indent="-342900">
              <a:spcBef>
                <a:spcPts val="700"/>
              </a:spcBef>
              <a:buClr>
                <a:schemeClr val="tx2"/>
              </a:buClr>
              <a:buSzPct val="95000"/>
              <a:buFont typeface="Wingdings"/>
              <a:buChar char=""/>
            </a:pPr>
            <a:r>
              <a:rPr lang="en-CA" sz="3500" dirty="0" smtClean="0"/>
              <a:t>Ongoing contacts with extraterrestrials for over 75 years</a:t>
            </a:r>
          </a:p>
          <a:p>
            <a:pPr marL="411480" indent="-342900">
              <a:spcBef>
                <a:spcPts val="700"/>
              </a:spcBef>
              <a:buClr>
                <a:schemeClr val="tx2"/>
              </a:buClr>
              <a:buSzPct val="95000"/>
              <a:buFont typeface="Wingdings"/>
              <a:buChar char=""/>
            </a:pPr>
            <a:endParaRPr kumimoji="0" lang="en-CA" sz="3500" b="0" i="0" u="none" strike="noStrike" kern="1200" cap="none" spc="0" normalizeH="0" baseline="0" noProof="0" dirty="0" smtClean="0">
              <a:ln>
                <a:noFill/>
              </a:ln>
              <a:solidFill>
                <a:schemeClr val="tx1"/>
              </a:solidFill>
              <a:effectLst/>
              <a:uLnTx/>
              <a:uFillTx/>
              <a:latin typeface="+mn-lt"/>
              <a:ea typeface="+mn-ea"/>
              <a:cs typeface="+mn-cs"/>
            </a:endParaRPr>
          </a:p>
          <a:p>
            <a:pPr marL="411480" indent="-342900">
              <a:spcBef>
                <a:spcPts val="700"/>
              </a:spcBef>
              <a:buClr>
                <a:schemeClr val="tx2"/>
              </a:buClr>
              <a:buSzPct val="95000"/>
              <a:buFont typeface="Wingdings"/>
              <a:buChar char=""/>
            </a:pPr>
            <a:r>
              <a:rPr kumimoji="0" lang="en-CA" sz="3500" b="0" i="0" u="none" strike="noStrike" kern="1200" cap="none" spc="0" normalizeH="0" baseline="0" noProof="0" dirty="0" smtClean="0">
                <a:ln>
                  <a:noFill/>
                </a:ln>
                <a:solidFill>
                  <a:schemeClr val="tx1"/>
                </a:solidFill>
                <a:effectLst/>
                <a:uLnTx/>
                <a:uFillTx/>
                <a:latin typeface="+mn-lt"/>
                <a:ea typeface="+mn-ea"/>
                <a:cs typeface="+mn-cs"/>
              </a:rPr>
              <a:t>Billy took 1,476 photos and </a:t>
            </a:r>
            <a:r>
              <a:rPr lang="en-CA" sz="3500" dirty="0" smtClean="0"/>
              <a:t>34 films – mostly taken in 1975 -76, metal samples, sound recordings of their spaceships</a:t>
            </a:r>
          </a:p>
          <a:p>
            <a:pPr marL="411480" indent="-342900">
              <a:spcBef>
                <a:spcPts val="700"/>
              </a:spcBef>
              <a:buClr>
                <a:schemeClr val="tx2"/>
              </a:buClr>
              <a:buSzPct val="95000"/>
              <a:buFont typeface="Wingdings"/>
              <a:buChar char=""/>
            </a:pPr>
            <a:endParaRPr lang="en-CA" sz="3500" dirty="0" smtClean="0"/>
          </a:p>
          <a:p>
            <a:pPr marL="411480" indent="-342900">
              <a:spcBef>
                <a:spcPts val="700"/>
              </a:spcBef>
              <a:buClr>
                <a:schemeClr val="tx2"/>
              </a:buClr>
              <a:buSzPct val="95000"/>
              <a:buFont typeface="Wingdings"/>
              <a:buChar char=""/>
            </a:pPr>
            <a:r>
              <a:rPr lang="en-CA" sz="3500" dirty="0" smtClean="0"/>
              <a:t>Billy has written over 63 books (German) including 1000’s of pages of contact notes</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CA" sz="30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CA" sz="30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060848"/>
            <a:ext cx="7056784" cy="3528392"/>
          </a:xfrm>
          <a:prstGeom prst="rect">
            <a:avLst/>
          </a:prstGeom>
          <a:solidFill>
            <a:schemeClr val="tx1">
              <a:alpha val="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6000" b="1" dirty="0"/>
          </a:p>
        </p:txBody>
      </p:sp>
      <p:sp>
        <p:nvSpPr>
          <p:cNvPr id="3" name="TextBox 2"/>
          <p:cNvSpPr txBox="1"/>
          <p:nvPr/>
        </p:nvSpPr>
        <p:spPr>
          <a:xfrm>
            <a:off x="709719" y="836712"/>
            <a:ext cx="7678705" cy="1107996"/>
          </a:xfrm>
          <a:prstGeom prst="rect">
            <a:avLst/>
          </a:prstGeom>
          <a:noFill/>
        </p:spPr>
        <p:txBody>
          <a:bodyPr wrap="none" rtlCol="0">
            <a:spAutoFit/>
          </a:bodyPr>
          <a:lstStyle/>
          <a:p>
            <a:r>
              <a:rPr lang="en-CA" sz="4800" b="1" dirty="0" smtClean="0"/>
              <a:t>Overall Consciousness-block</a:t>
            </a:r>
          </a:p>
          <a:p>
            <a:endParaRPr lang="en-CA" dirty="0"/>
          </a:p>
        </p:txBody>
      </p:sp>
      <p:sp>
        <p:nvSpPr>
          <p:cNvPr id="8" name="Rectangle 7"/>
          <p:cNvSpPr/>
          <p:nvPr/>
        </p:nvSpPr>
        <p:spPr>
          <a:xfrm>
            <a:off x="5004048" y="3284984"/>
            <a:ext cx="1907960" cy="90000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err="1" smtClean="0">
                <a:solidFill>
                  <a:schemeClr val="tx1"/>
                </a:solidFill>
              </a:rPr>
              <a:t>ConsciousnessPersonality</a:t>
            </a:r>
            <a:endParaRPr lang="en-CA" sz="2000" b="1" dirty="0">
              <a:solidFill>
                <a:schemeClr val="tx1"/>
              </a:solidFill>
            </a:endParaRPr>
          </a:p>
        </p:txBody>
      </p:sp>
      <p:sp>
        <p:nvSpPr>
          <p:cNvPr id="6" name="Rectangle 5"/>
          <p:cNvSpPr/>
          <p:nvPr/>
        </p:nvSpPr>
        <p:spPr>
          <a:xfrm>
            <a:off x="1043608" y="3140968"/>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smtClean="0"/>
              <a:t>Stored</a:t>
            </a:r>
            <a:endParaRPr lang="en-CA" sz="5400" b="1" dirty="0"/>
          </a:p>
        </p:txBody>
      </p:sp>
      <p:pic>
        <p:nvPicPr>
          <p:cNvPr id="9" name="Picture 8" descr="Slide82.jpg"/>
          <p:cNvPicPr>
            <a:picLocks noChangeAspect="1"/>
          </p:cNvPicPr>
          <p:nvPr/>
        </p:nvPicPr>
        <p:blipFill>
          <a:blip r:embed="rId2" cstate="print"/>
          <a:srcRect l="6688" t="38450" r="72837" b="35300"/>
          <a:stretch>
            <a:fillRect/>
          </a:stretch>
        </p:blipFill>
        <p:spPr>
          <a:xfrm>
            <a:off x="1619672" y="2636912"/>
            <a:ext cx="1872208" cy="1800200"/>
          </a:xfrm>
          <a:prstGeom prst="rect">
            <a:avLst/>
          </a:prstGeom>
        </p:spPr>
      </p:pic>
    </p:spTree>
  </p:cSld>
  <p:clrMapOvr>
    <a:masterClrMapping/>
  </p:clrMapOvr>
  <p:transition>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043608" y="3140968"/>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p>
        </p:txBody>
      </p:sp>
      <p:sp>
        <p:nvSpPr>
          <p:cNvPr id="5" name="Rectangle 4"/>
          <p:cNvSpPr/>
          <p:nvPr/>
        </p:nvSpPr>
        <p:spPr>
          <a:xfrm>
            <a:off x="1043608" y="2060848"/>
            <a:ext cx="7056784" cy="3528392"/>
          </a:xfrm>
          <a:prstGeom prst="rect">
            <a:avLst/>
          </a:prstGeom>
          <a:solidFill>
            <a:schemeClr val="tx1">
              <a:alpha val="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6000" b="1" dirty="0"/>
          </a:p>
        </p:txBody>
      </p:sp>
      <p:sp>
        <p:nvSpPr>
          <p:cNvPr id="3" name="TextBox 2"/>
          <p:cNvSpPr txBox="1"/>
          <p:nvPr/>
        </p:nvSpPr>
        <p:spPr>
          <a:xfrm>
            <a:off x="709719" y="836712"/>
            <a:ext cx="7678705" cy="1107996"/>
          </a:xfrm>
          <a:prstGeom prst="rect">
            <a:avLst/>
          </a:prstGeom>
          <a:noFill/>
        </p:spPr>
        <p:txBody>
          <a:bodyPr wrap="none" rtlCol="0">
            <a:spAutoFit/>
          </a:bodyPr>
          <a:lstStyle/>
          <a:p>
            <a:r>
              <a:rPr lang="en-CA" sz="4800" b="1" dirty="0" smtClean="0"/>
              <a:t>Overall Consciousness-block</a:t>
            </a:r>
          </a:p>
          <a:p>
            <a:endParaRPr lang="en-CA" dirty="0"/>
          </a:p>
        </p:txBody>
      </p:sp>
      <p:sp>
        <p:nvSpPr>
          <p:cNvPr id="8" name="Right Arrow 7"/>
          <p:cNvSpPr/>
          <p:nvPr/>
        </p:nvSpPr>
        <p:spPr>
          <a:xfrm rot="10800000">
            <a:off x="3665600" y="3448423"/>
            <a:ext cx="978408" cy="4846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004048" y="3284984"/>
            <a:ext cx="1907960" cy="90000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err="1" smtClean="0">
                <a:solidFill>
                  <a:schemeClr val="tx1"/>
                </a:solidFill>
              </a:rPr>
              <a:t>ConsciousnessPersonality</a:t>
            </a:r>
            <a:endParaRPr lang="en-CA" sz="2000" b="1" dirty="0">
              <a:solidFill>
                <a:schemeClr val="tx1"/>
              </a:solidFill>
            </a:endParaRPr>
          </a:p>
        </p:txBody>
      </p:sp>
      <p:pic>
        <p:nvPicPr>
          <p:cNvPr id="10" name="Picture 9" descr="Slide82.jpg"/>
          <p:cNvPicPr>
            <a:picLocks noChangeAspect="1"/>
          </p:cNvPicPr>
          <p:nvPr/>
        </p:nvPicPr>
        <p:blipFill>
          <a:blip r:embed="rId2" cstate="print"/>
          <a:srcRect l="6688" t="38450" r="72837" b="35300"/>
          <a:stretch>
            <a:fillRect/>
          </a:stretch>
        </p:blipFill>
        <p:spPr>
          <a:xfrm>
            <a:off x="1619672" y="2636912"/>
            <a:ext cx="1872208" cy="1800200"/>
          </a:xfrm>
          <a:prstGeom prst="rect">
            <a:avLst/>
          </a:prstGeom>
        </p:spPr>
      </p:pic>
    </p:spTree>
  </p:cSld>
  <p:clrMapOvr>
    <a:masterClrMapping/>
  </p:clrMapOvr>
  <p:transition>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060848"/>
            <a:ext cx="7056784" cy="3528392"/>
          </a:xfrm>
          <a:prstGeom prst="rect">
            <a:avLst/>
          </a:prstGeom>
          <a:solidFill>
            <a:schemeClr val="tx1">
              <a:alpha val="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6000" b="1" dirty="0"/>
          </a:p>
        </p:txBody>
      </p:sp>
      <p:sp>
        <p:nvSpPr>
          <p:cNvPr id="9" name="Rectangle 8"/>
          <p:cNvSpPr/>
          <p:nvPr/>
        </p:nvSpPr>
        <p:spPr>
          <a:xfrm>
            <a:off x="1043608" y="4221088"/>
            <a:ext cx="7056784" cy="1440160"/>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smtClean="0"/>
              <a:t>Dissolved</a:t>
            </a:r>
            <a:endParaRPr lang="en-CA" sz="5400" b="1" dirty="0"/>
          </a:p>
        </p:txBody>
      </p:sp>
      <p:sp>
        <p:nvSpPr>
          <p:cNvPr id="3" name="TextBox 2"/>
          <p:cNvSpPr txBox="1"/>
          <p:nvPr/>
        </p:nvSpPr>
        <p:spPr>
          <a:xfrm>
            <a:off x="709719" y="836712"/>
            <a:ext cx="7678705" cy="1107996"/>
          </a:xfrm>
          <a:prstGeom prst="rect">
            <a:avLst/>
          </a:prstGeom>
          <a:noFill/>
        </p:spPr>
        <p:txBody>
          <a:bodyPr wrap="none" rtlCol="0">
            <a:spAutoFit/>
          </a:bodyPr>
          <a:lstStyle/>
          <a:p>
            <a:r>
              <a:rPr lang="en-CA" sz="4800" b="1" dirty="0" smtClean="0"/>
              <a:t>Overall Consciousness-block</a:t>
            </a:r>
          </a:p>
          <a:p>
            <a:endParaRPr lang="en-CA" dirty="0"/>
          </a:p>
        </p:txBody>
      </p:sp>
      <p:pic>
        <p:nvPicPr>
          <p:cNvPr id="7" name="Picture 6" descr="Slide82.jpg"/>
          <p:cNvPicPr>
            <a:picLocks noChangeAspect="1"/>
          </p:cNvPicPr>
          <p:nvPr/>
        </p:nvPicPr>
        <p:blipFill>
          <a:blip r:embed="rId2" cstate="print"/>
          <a:srcRect l="6688" t="38450" r="72837" b="35300"/>
          <a:stretch>
            <a:fillRect/>
          </a:stretch>
        </p:blipFill>
        <p:spPr>
          <a:xfrm>
            <a:off x="1619672" y="2636912"/>
            <a:ext cx="1872208" cy="1800200"/>
          </a:xfrm>
          <a:prstGeom prst="rect">
            <a:avLst/>
          </a:prstGeom>
        </p:spPr>
      </p:pic>
    </p:spTree>
  </p:cSld>
  <p:clrMapOvr>
    <a:masterClrMapping/>
  </p:clrMapOvr>
  <p:transition>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060848"/>
            <a:ext cx="7056784" cy="3528392"/>
          </a:xfrm>
          <a:prstGeom prst="rect">
            <a:avLst/>
          </a:prstGeom>
          <a:solidFill>
            <a:schemeClr val="tx1">
              <a:alpha val="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000" b="1" dirty="0"/>
          </a:p>
        </p:txBody>
      </p:sp>
      <p:sp>
        <p:nvSpPr>
          <p:cNvPr id="3" name="TextBox 2"/>
          <p:cNvSpPr txBox="1"/>
          <p:nvPr/>
        </p:nvSpPr>
        <p:spPr>
          <a:xfrm>
            <a:off x="709719" y="836712"/>
            <a:ext cx="7678705" cy="1107996"/>
          </a:xfrm>
          <a:prstGeom prst="rect">
            <a:avLst/>
          </a:prstGeom>
          <a:noFill/>
        </p:spPr>
        <p:txBody>
          <a:bodyPr wrap="none" rtlCol="0">
            <a:spAutoFit/>
          </a:bodyPr>
          <a:lstStyle/>
          <a:p>
            <a:r>
              <a:rPr lang="en-CA" sz="4800" b="1" dirty="0" smtClean="0"/>
              <a:t>Overall Consciousness-block</a:t>
            </a:r>
          </a:p>
          <a:p>
            <a:endParaRPr lang="en-CA" dirty="0"/>
          </a:p>
        </p:txBody>
      </p:sp>
      <p:sp>
        <p:nvSpPr>
          <p:cNvPr id="10" name="Rectangle 9"/>
          <p:cNvSpPr/>
          <p:nvPr/>
        </p:nvSpPr>
        <p:spPr>
          <a:xfrm>
            <a:off x="5004048" y="3284984"/>
            <a:ext cx="1907960" cy="90000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changed into Neutral Form</a:t>
            </a:r>
            <a:endParaRPr lang="en-CA" sz="2000" b="1" dirty="0">
              <a:solidFill>
                <a:schemeClr val="tx1"/>
              </a:solidFill>
            </a:endParaRPr>
          </a:p>
        </p:txBody>
      </p:sp>
      <p:pic>
        <p:nvPicPr>
          <p:cNvPr id="7" name="Picture 6" descr="Slide82.jpg"/>
          <p:cNvPicPr>
            <a:picLocks noChangeAspect="1"/>
          </p:cNvPicPr>
          <p:nvPr/>
        </p:nvPicPr>
        <p:blipFill>
          <a:blip r:embed="rId2" cstate="print"/>
          <a:srcRect l="6688" t="38450" r="72837" b="35300"/>
          <a:stretch>
            <a:fillRect/>
          </a:stretch>
        </p:blipFill>
        <p:spPr>
          <a:xfrm>
            <a:off x="1619672" y="2636912"/>
            <a:ext cx="1872208" cy="1800200"/>
          </a:xfrm>
          <a:prstGeom prst="rect">
            <a:avLst/>
          </a:prstGeom>
        </p:spPr>
      </p:pic>
    </p:spTree>
  </p:cSld>
  <p:clrMapOvr>
    <a:masterClrMapping/>
  </p:clrMapOvr>
  <p:transition>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060848"/>
            <a:ext cx="7056784" cy="3528392"/>
          </a:xfrm>
          <a:prstGeom prst="rect">
            <a:avLst/>
          </a:prstGeom>
          <a:solidFill>
            <a:schemeClr val="tx1">
              <a:alpha val="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6000" b="1" dirty="0"/>
          </a:p>
        </p:txBody>
      </p:sp>
      <p:sp>
        <p:nvSpPr>
          <p:cNvPr id="3" name="TextBox 2"/>
          <p:cNvSpPr txBox="1"/>
          <p:nvPr/>
        </p:nvSpPr>
        <p:spPr>
          <a:xfrm>
            <a:off x="709719" y="836712"/>
            <a:ext cx="7678705" cy="1107996"/>
          </a:xfrm>
          <a:prstGeom prst="rect">
            <a:avLst/>
          </a:prstGeom>
          <a:noFill/>
        </p:spPr>
        <p:txBody>
          <a:bodyPr wrap="none" rtlCol="0">
            <a:spAutoFit/>
          </a:bodyPr>
          <a:lstStyle/>
          <a:p>
            <a:r>
              <a:rPr lang="en-CA" sz="4800" b="1" dirty="0" smtClean="0"/>
              <a:t>Overall Consciousness-block</a:t>
            </a:r>
          </a:p>
          <a:p>
            <a:endParaRPr lang="en-CA" dirty="0"/>
          </a:p>
        </p:txBody>
      </p:sp>
      <p:sp>
        <p:nvSpPr>
          <p:cNvPr id="7" name="Rectangle 6"/>
          <p:cNvSpPr/>
          <p:nvPr/>
        </p:nvSpPr>
        <p:spPr>
          <a:xfrm>
            <a:off x="5004048" y="3284984"/>
            <a:ext cx="1907960" cy="90000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New Consciousness-block</a:t>
            </a:r>
            <a:endParaRPr lang="en-CA" sz="2000" b="1" dirty="0">
              <a:solidFill>
                <a:schemeClr val="tx1"/>
              </a:solidFill>
            </a:endParaRPr>
          </a:p>
        </p:txBody>
      </p:sp>
      <p:sp>
        <p:nvSpPr>
          <p:cNvPr id="8" name="Rectangle 7"/>
          <p:cNvSpPr/>
          <p:nvPr/>
        </p:nvSpPr>
        <p:spPr>
          <a:xfrm>
            <a:off x="1043608" y="321297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creates</a:t>
            </a:r>
            <a:endParaRPr lang="en-CA" sz="4800" b="1" dirty="0"/>
          </a:p>
        </p:txBody>
      </p:sp>
      <p:pic>
        <p:nvPicPr>
          <p:cNvPr id="9" name="Picture 8" descr="Slide82.jpg"/>
          <p:cNvPicPr>
            <a:picLocks noChangeAspect="1"/>
          </p:cNvPicPr>
          <p:nvPr/>
        </p:nvPicPr>
        <p:blipFill>
          <a:blip r:embed="rId3" cstate="print"/>
          <a:srcRect l="6688" t="38450" r="72837" b="35300"/>
          <a:stretch>
            <a:fillRect/>
          </a:stretch>
        </p:blipFill>
        <p:spPr>
          <a:xfrm>
            <a:off x="1619672" y="2636912"/>
            <a:ext cx="1872208" cy="1800200"/>
          </a:xfrm>
          <a:prstGeom prst="rect">
            <a:avLst/>
          </a:prstGeom>
        </p:spPr>
      </p:pic>
    </p:spTree>
  </p:cSld>
  <p:clrMapOvr>
    <a:masterClrMapping/>
  </p:clrMapOvr>
  <p:transition>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060848"/>
            <a:ext cx="7056784" cy="3528392"/>
          </a:xfrm>
          <a:prstGeom prst="rect">
            <a:avLst/>
          </a:prstGeom>
          <a:solidFill>
            <a:schemeClr val="tx1">
              <a:alpha val="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6000" b="1" dirty="0"/>
          </a:p>
        </p:txBody>
      </p:sp>
      <p:sp>
        <p:nvSpPr>
          <p:cNvPr id="3" name="TextBox 2"/>
          <p:cNvSpPr txBox="1"/>
          <p:nvPr/>
        </p:nvSpPr>
        <p:spPr>
          <a:xfrm>
            <a:off x="709719" y="836712"/>
            <a:ext cx="7678705" cy="1107996"/>
          </a:xfrm>
          <a:prstGeom prst="rect">
            <a:avLst/>
          </a:prstGeom>
          <a:noFill/>
        </p:spPr>
        <p:txBody>
          <a:bodyPr wrap="none" rtlCol="0">
            <a:spAutoFit/>
          </a:bodyPr>
          <a:lstStyle/>
          <a:p>
            <a:r>
              <a:rPr lang="en-CA" sz="4800" b="1" dirty="0" smtClean="0"/>
              <a:t>Overall Consciousness-block</a:t>
            </a:r>
          </a:p>
          <a:p>
            <a:endParaRPr lang="en-CA" dirty="0"/>
          </a:p>
        </p:txBody>
      </p:sp>
      <p:sp>
        <p:nvSpPr>
          <p:cNvPr id="7" name="Rectangle 6"/>
          <p:cNvSpPr/>
          <p:nvPr/>
        </p:nvSpPr>
        <p:spPr>
          <a:xfrm>
            <a:off x="5004048" y="3284984"/>
            <a:ext cx="1907960" cy="90000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New Consciousness-block</a:t>
            </a:r>
            <a:endParaRPr lang="en-CA" sz="2000" b="1" dirty="0">
              <a:solidFill>
                <a:schemeClr val="tx1"/>
              </a:solidFill>
            </a:endParaRPr>
          </a:p>
        </p:txBody>
      </p:sp>
      <p:pic>
        <p:nvPicPr>
          <p:cNvPr id="8" name="Picture 7" descr="Slide82.jpg"/>
          <p:cNvPicPr>
            <a:picLocks noChangeAspect="1"/>
          </p:cNvPicPr>
          <p:nvPr/>
        </p:nvPicPr>
        <p:blipFill>
          <a:blip r:embed="rId2" cstate="print"/>
          <a:srcRect l="6688" t="38450" r="72837" b="35300"/>
          <a:stretch>
            <a:fillRect/>
          </a:stretch>
        </p:blipFill>
        <p:spPr>
          <a:xfrm>
            <a:off x="1619672" y="2636912"/>
            <a:ext cx="1872208" cy="1800200"/>
          </a:xfrm>
          <a:prstGeom prst="rect">
            <a:avLst/>
          </a:prstGeom>
        </p:spPr>
      </p:pic>
    </p:spTree>
  </p:cSld>
  <p:clrMapOvr>
    <a:masterClrMapping/>
  </p:clrMapOvr>
  <p:transition>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The Consciousness-block</a:t>
            </a:r>
          </a:p>
          <a:p>
            <a:pPr algn="ctr"/>
            <a:r>
              <a:rPr lang="en-CA" sz="4800" b="1" dirty="0" smtClean="0">
                <a:ln>
                  <a:solidFill>
                    <a:srgbClr val="000099"/>
                  </a:solidFill>
                </a:ln>
                <a:solidFill>
                  <a:srgbClr val="0000FF"/>
                </a:solidFill>
              </a:rPr>
              <a:t>Only Incarnates</a:t>
            </a:r>
            <a:endParaRPr lang="en-CA" sz="4800" b="1" dirty="0">
              <a:ln>
                <a:solidFill>
                  <a:srgbClr val="000099"/>
                </a:solidFill>
              </a:ln>
              <a:solidFill>
                <a:srgbClr val="0000FF"/>
              </a:solidFill>
            </a:endParaRPr>
          </a:p>
        </p:txBody>
      </p:sp>
      <p:sp>
        <p:nvSpPr>
          <p:cNvPr id="3" name="Rectangle 2"/>
          <p:cNvSpPr/>
          <p:nvPr/>
        </p:nvSpPr>
        <p:spPr>
          <a:xfrm>
            <a:off x="1043608" y="321297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(guarantees progress)</a:t>
            </a:r>
            <a:endParaRPr lang="en-CA" sz="3600" dirty="0"/>
          </a:p>
        </p:txBody>
      </p:sp>
    </p:spTree>
  </p:cSld>
  <p:clrMapOvr>
    <a:masterClrMapping/>
  </p:clrMapOvr>
  <p:transition>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The Spirit-form</a:t>
            </a:r>
          </a:p>
          <a:p>
            <a:pPr algn="ctr"/>
            <a:r>
              <a:rPr lang="en-CA" sz="4800" b="1" dirty="0" smtClean="0">
                <a:ln>
                  <a:solidFill>
                    <a:srgbClr val="000099"/>
                  </a:solidFill>
                </a:ln>
                <a:solidFill>
                  <a:srgbClr val="0000FF"/>
                </a:solidFill>
              </a:rPr>
              <a:t>Reincarnates</a:t>
            </a:r>
            <a:endParaRPr lang="en-CA" sz="4800" b="1" dirty="0">
              <a:ln>
                <a:solidFill>
                  <a:srgbClr val="000099"/>
                </a:solidFill>
              </a:ln>
              <a:solidFill>
                <a:srgbClr val="0000FF"/>
              </a:solidFill>
            </a:endParaRPr>
          </a:p>
        </p:txBody>
      </p:sp>
    </p:spTree>
  </p:cSld>
  <p:clrMapOvr>
    <a:masterClrMapping/>
  </p:clrMapOvr>
  <p:transition>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2276872"/>
            <a:ext cx="7772400" cy="2520000"/>
          </a:xfrm>
          <a:ln>
            <a:solidFill>
              <a:schemeClr val="tx1"/>
            </a:solidFill>
            <a:prstDash val="sysDash"/>
          </a:ln>
        </p:spPr>
        <p:txBody>
          <a:bodyPr/>
          <a:lstStyle/>
          <a:p>
            <a:pPr algn="ctr"/>
            <a:r>
              <a:rPr lang="en-CA" dirty="0" smtClean="0"/>
              <a:t/>
            </a:r>
            <a:br>
              <a:rPr lang="en-CA" dirty="0" smtClean="0"/>
            </a:br>
            <a:r>
              <a:rPr lang="en-CA" dirty="0" smtClean="0"/>
              <a:t>Programming the new Personality</a:t>
            </a:r>
            <a:endParaRPr lang="en-CA" dirty="0"/>
          </a:p>
        </p:txBody>
      </p:sp>
    </p:spTree>
  </p:cSld>
  <p:clrMapOvr>
    <a:masterClrMapping/>
  </p:clrMapOvr>
  <p:transition>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15616" y="98072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sp>
        <p:nvSpPr>
          <p:cNvPr id="3" name="Rectangle 2"/>
          <p:cNvSpPr/>
          <p:nvPr/>
        </p:nvSpPr>
        <p:spPr>
          <a:xfrm>
            <a:off x="5364088" y="98072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Overall Consciousness-block</a:t>
            </a:r>
            <a:endParaRPr lang="en-CA" sz="2800" b="1" dirty="0">
              <a:solidFill>
                <a:schemeClr val="tx1"/>
              </a:solidFill>
            </a:endParaRPr>
          </a:p>
        </p:txBody>
      </p:sp>
      <p:pic>
        <p:nvPicPr>
          <p:cNvPr id="5" name="Picture 4" descr="week1_3.jpg"/>
          <p:cNvPicPr>
            <a:picLocks noChangeAspect="1"/>
          </p:cNvPicPr>
          <p:nvPr/>
        </p:nvPicPr>
        <p:blipFill>
          <a:blip r:embed="rId2" cstate="print"/>
          <a:stretch>
            <a:fillRect/>
          </a:stretch>
        </p:blipFill>
        <p:spPr>
          <a:xfrm>
            <a:off x="3635896" y="4149080"/>
            <a:ext cx="2088232" cy="2088232"/>
          </a:xfrm>
          <a:prstGeom prst="rect">
            <a:avLst/>
          </a:prstGeom>
        </p:spPr>
      </p:pic>
      <p:cxnSp>
        <p:nvCxnSpPr>
          <p:cNvPr id="7" name="Straight Connector 6"/>
          <p:cNvCxnSpPr/>
          <p:nvPr/>
        </p:nvCxnSpPr>
        <p:spPr>
          <a:xfrm>
            <a:off x="0" y="2564904"/>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1987" y="332656"/>
            <a:ext cx="3140027" cy="523220"/>
          </a:xfrm>
          <a:prstGeom prst="rect">
            <a:avLst/>
          </a:prstGeom>
          <a:noFill/>
        </p:spPr>
        <p:txBody>
          <a:bodyPr wrap="none" rtlCol="0">
            <a:spAutoFit/>
          </a:bodyPr>
          <a:lstStyle/>
          <a:p>
            <a:r>
              <a:rPr lang="en-CA" sz="2800" dirty="0" smtClean="0">
                <a:solidFill>
                  <a:srgbClr val="0081E2"/>
                </a:solidFill>
              </a:rPr>
              <a:t>Fine Material Realm</a:t>
            </a:r>
            <a:endParaRPr lang="en-CA" sz="2800" dirty="0">
              <a:solidFill>
                <a:srgbClr val="0081E2"/>
              </a:solidFill>
            </a:endParaRP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3" descr="Billy in Kelch_RGB.jpg"/>
          <p:cNvPicPr>
            <a:picLocks noChangeAspect="1"/>
          </p:cNvPicPr>
          <p:nvPr/>
        </p:nvPicPr>
        <p:blipFill>
          <a:blip r:embed="rId2" cstate="print">
            <a:duotone>
              <a:prstClr val="black"/>
              <a:schemeClr val="accent1">
                <a:tint val="45000"/>
                <a:satMod val="400000"/>
              </a:schemeClr>
            </a:duotone>
            <a:lum bright="-10000"/>
          </a:blip>
          <a:stretch>
            <a:fillRect/>
          </a:stretch>
        </p:blipFill>
        <p:spPr>
          <a:xfrm>
            <a:off x="2422839" y="556757"/>
            <a:ext cx="4298322" cy="5744487"/>
          </a:xfrm>
          <a:prstGeom prst="rect">
            <a:avLst/>
          </a:prstGeom>
        </p:spPr>
      </p:pic>
      <p:sp>
        <p:nvSpPr>
          <p:cNvPr id="3" name="Rectangle 3"/>
          <p:cNvSpPr txBox="1">
            <a:spLocks noChangeArrowheads="1"/>
          </p:cNvSpPr>
          <p:nvPr/>
        </p:nvSpPr>
        <p:spPr>
          <a:xfrm>
            <a:off x="949325" y="1196752"/>
            <a:ext cx="7661275" cy="4114800"/>
          </a:xfrm>
          <a:prstGeom prst="rect">
            <a:avLst/>
          </a:prstGeom>
        </p:spPr>
        <p:txBody>
          <a:bodyPr vert="horz">
            <a:normAutofit fontScale="92500" lnSpcReduction="20000"/>
          </a:bodyPr>
          <a:lstStyle/>
          <a:p>
            <a:pPr marL="411480" indent="-342900">
              <a:spcBef>
                <a:spcPts val="700"/>
              </a:spcBef>
              <a:buClr>
                <a:schemeClr val="tx2"/>
              </a:buClr>
              <a:buSzPct val="95000"/>
              <a:buFont typeface="Wingdings"/>
              <a:buChar char=""/>
            </a:pPr>
            <a:r>
              <a:rPr lang="en-CA" sz="3000" dirty="0" smtClean="0"/>
              <a:t>Introduction to Meditation</a:t>
            </a:r>
          </a:p>
          <a:p>
            <a:pPr marL="411480" indent="-342900">
              <a:spcBef>
                <a:spcPts val="700"/>
              </a:spcBef>
              <a:buClr>
                <a:schemeClr val="tx2"/>
              </a:buClr>
              <a:buSzPct val="95000"/>
              <a:buFont typeface="Wingdings"/>
              <a:buChar char=""/>
            </a:pPr>
            <a:r>
              <a:rPr kumimoji="0" lang="en-CA" sz="3000" b="0" i="0" u="none" strike="noStrike" kern="1200" cap="none" spc="0" normalizeH="0" baseline="0" noProof="0" dirty="0" smtClean="0">
                <a:ln>
                  <a:noFill/>
                </a:ln>
                <a:solidFill>
                  <a:schemeClr val="tx1"/>
                </a:solidFill>
                <a:effectLst/>
                <a:uLnTx/>
                <a:uFillTx/>
                <a:latin typeface="+mn-lt"/>
                <a:ea typeface="+mn-ea"/>
                <a:cs typeface="+mn-cs"/>
              </a:rPr>
              <a:t>The Psyche</a:t>
            </a:r>
          </a:p>
          <a:p>
            <a:pPr marL="411480" indent="-342900">
              <a:spcBef>
                <a:spcPts val="700"/>
              </a:spcBef>
              <a:buClr>
                <a:schemeClr val="tx2"/>
              </a:buClr>
              <a:buSzPct val="95000"/>
              <a:buFont typeface="Wingdings"/>
              <a:buChar char=""/>
            </a:pPr>
            <a:r>
              <a:rPr lang="en-CA" sz="3000" dirty="0" smtClean="0"/>
              <a:t>Might of Thoughts</a:t>
            </a:r>
          </a:p>
          <a:p>
            <a:pPr marL="411480" indent="-342900">
              <a:spcBef>
                <a:spcPts val="700"/>
              </a:spcBef>
              <a:buClr>
                <a:schemeClr val="tx2"/>
              </a:buClr>
              <a:buSzPct val="95000"/>
              <a:buFont typeface="Wingdings"/>
              <a:buChar char=""/>
            </a:pPr>
            <a:r>
              <a:rPr lang="en-CA" sz="3200" dirty="0" smtClean="0"/>
              <a:t>Goblet of the Truth</a:t>
            </a:r>
          </a:p>
          <a:p>
            <a:pPr marL="411480" indent="-342900">
              <a:spcBef>
                <a:spcPts val="700"/>
              </a:spcBef>
              <a:buClr>
                <a:schemeClr val="tx2"/>
              </a:buClr>
              <a:buSzPct val="95000"/>
              <a:buFont typeface="Wingdings"/>
              <a:buChar char=""/>
            </a:pPr>
            <a:r>
              <a:rPr lang="en-CA" sz="3200" dirty="0" smtClean="0"/>
              <a:t>Prophecies and Forecasts</a:t>
            </a:r>
          </a:p>
          <a:p>
            <a:pPr marL="411480" indent="-342900">
              <a:spcBef>
                <a:spcPts val="700"/>
              </a:spcBef>
              <a:buClr>
                <a:schemeClr val="tx2"/>
              </a:buClr>
              <a:buSzPct val="95000"/>
              <a:buFont typeface="Wingdings"/>
              <a:buChar char=""/>
            </a:pPr>
            <a:r>
              <a:rPr lang="en-CA" sz="3200" dirty="0" smtClean="0"/>
              <a:t>The Law of Love</a:t>
            </a:r>
          </a:p>
          <a:p>
            <a:pPr marL="411480" indent="-342900">
              <a:spcBef>
                <a:spcPts val="700"/>
              </a:spcBef>
              <a:buClr>
                <a:schemeClr val="tx2"/>
              </a:buClr>
              <a:buSzPct val="95000"/>
              <a:buFont typeface="Wingdings"/>
              <a:buChar char=""/>
            </a:pPr>
            <a:r>
              <a:rPr lang="en-CA" sz="3200" dirty="0" smtClean="0"/>
              <a:t>Life and </a:t>
            </a:r>
            <a:r>
              <a:rPr lang="en-CA" sz="3200" dirty="0" smtClean="0"/>
              <a:t>Death</a:t>
            </a:r>
          </a:p>
          <a:p>
            <a:pPr marL="411480" indent="-342900">
              <a:spcBef>
                <a:spcPts val="700"/>
              </a:spcBef>
              <a:buClr>
                <a:schemeClr val="tx2"/>
              </a:buClr>
              <a:buSzPct val="95000"/>
              <a:buFont typeface="Wingdings"/>
              <a:buChar char=""/>
            </a:pPr>
            <a:r>
              <a:rPr lang="en-CA" sz="3200" dirty="0" smtClean="0"/>
              <a:t>The Way to Live</a:t>
            </a:r>
            <a:r>
              <a:rPr lang="en-CA" sz="3200" dirty="0" smtClean="0"/>
              <a:t>, </a:t>
            </a:r>
            <a:r>
              <a:rPr lang="en-CA" sz="3200" dirty="0" smtClean="0"/>
              <a:t>etc.</a:t>
            </a:r>
          </a:p>
          <a:p>
            <a:pPr marL="411480" indent="-342900">
              <a:spcBef>
                <a:spcPts val="700"/>
              </a:spcBef>
              <a:buClr>
                <a:schemeClr val="tx2"/>
              </a:buClr>
              <a:buSzPct val="95000"/>
              <a:buFont typeface="Wingdings"/>
              <a:buChar char=""/>
            </a:pPr>
            <a:r>
              <a:rPr lang="en-CA" sz="3200" dirty="0" smtClean="0"/>
              <a:t>ca.figu.org</a:t>
            </a:r>
            <a:endParaRPr lang="en-CA" sz="3000" dirty="0" smtClean="0"/>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CA" sz="30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CA" sz="30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15616" y="98072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tx1"/>
                </a:solidFill>
              </a:rPr>
              <a:t>Spirit-form</a:t>
            </a:r>
            <a:endParaRPr lang="en-CA" sz="3200" b="1" dirty="0">
              <a:solidFill>
                <a:schemeClr val="tx1"/>
              </a:solidFill>
            </a:endParaRPr>
          </a:p>
        </p:txBody>
      </p:sp>
      <p:sp>
        <p:nvSpPr>
          <p:cNvPr id="3" name="Rectangle 2"/>
          <p:cNvSpPr/>
          <p:nvPr/>
        </p:nvSpPr>
        <p:spPr>
          <a:xfrm>
            <a:off x="5364088" y="980728"/>
            <a:ext cx="2628040" cy="1259976"/>
          </a:xfrm>
          <a:prstGeom prst="rect">
            <a:avLst/>
          </a:prstGeom>
          <a:solidFill>
            <a:schemeClr val="accent1">
              <a:alpha val="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Overall Consciousness-block</a:t>
            </a:r>
            <a:endParaRPr lang="en-CA" sz="2800" b="1" dirty="0">
              <a:solidFill>
                <a:schemeClr val="tx1"/>
              </a:solidFill>
            </a:endParaRPr>
          </a:p>
        </p:txBody>
      </p:sp>
      <p:pic>
        <p:nvPicPr>
          <p:cNvPr id="5" name="Picture 4" descr="week1_3.jpg"/>
          <p:cNvPicPr>
            <a:picLocks noChangeAspect="1"/>
          </p:cNvPicPr>
          <p:nvPr/>
        </p:nvPicPr>
        <p:blipFill>
          <a:blip r:embed="rId2" cstate="print"/>
          <a:stretch>
            <a:fillRect/>
          </a:stretch>
        </p:blipFill>
        <p:spPr>
          <a:xfrm>
            <a:off x="3635896" y="4149080"/>
            <a:ext cx="2088232" cy="2088232"/>
          </a:xfrm>
          <a:prstGeom prst="rect">
            <a:avLst/>
          </a:prstGeom>
        </p:spPr>
      </p:pic>
      <p:sp>
        <p:nvSpPr>
          <p:cNvPr id="7" name="Right Arrow 6"/>
          <p:cNvSpPr/>
          <p:nvPr/>
        </p:nvSpPr>
        <p:spPr>
          <a:xfrm rot="3090951">
            <a:off x="2322747" y="3127855"/>
            <a:ext cx="1980000" cy="360000"/>
          </a:xfrm>
          <a:prstGeom prst="rightArrow">
            <a:avLst/>
          </a:prstGeom>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ight Arrow 7"/>
          <p:cNvSpPr/>
          <p:nvPr/>
        </p:nvSpPr>
        <p:spPr>
          <a:xfrm rot="7497074">
            <a:off x="4883538" y="3155450"/>
            <a:ext cx="1980000" cy="360000"/>
          </a:xfrm>
          <a:prstGeom prst="rightArrow">
            <a:avLst/>
          </a:prstGeom>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p:cNvCxnSpPr/>
          <p:nvPr/>
        </p:nvCxnSpPr>
        <p:spPr>
          <a:xfrm>
            <a:off x="0" y="2564904"/>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04048" y="2924944"/>
            <a:ext cx="1907960" cy="72008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Consciousness-block</a:t>
            </a:r>
            <a:endParaRPr lang="en-CA" sz="2000" b="1" dirty="0">
              <a:solidFill>
                <a:schemeClr val="tx1"/>
              </a:solidFill>
            </a:endParaRPr>
          </a:p>
        </p:txBody>
      </p:sp>
      <p:sp>
        <p:nvSpPr>
          <p:cNvPr id="12" name="Rectangle 11"/>
          <p:cNvSpPr/>
          <p:nvPr/>
        </p:nvSpPr>
        <p:spPr>
          <a:xfrm>
            <a:off x="2195736" y="2924944"/>
            <a:ext cx="1907960" cy="72008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Spirit-form</a:t>
            </a:r>
            <a:endParaRPr lang="en-CA" sz="2000" b="1" dirty="0">
              <a:solidFill>
                <a:schemeClr val="tx1"/>
              </a:solidFill>
            </a:endParaRPr>
          </a:p>
        </p:txBody>
      </p:sp>
      <p:sp>
        <p:nvSpPr>
          <p:cNvPr id="13" name="TextBox 12"/>
          <p:cNvSpPr txBox="1"/>
          <p:nvPr/>
        </p:nvSpPr>
        <p:spPr>
          <a:xfrm>
            <a:off x="3001987" y="332656"/>
            <a:ext cx="3140027" cy="523220"/>
          </a:xfrm>
          <a:prstGeom prst="rect">
            <a:avLst/>
          </a:prstGeom>
          <a:noFill/>
        </p:spPr>
        <p:txBody>
          <a:bodyPr wrap="none" rtlCol="0">
            <a:spAutoFit/>
          </a:bodyPr>
          <a:lstStyle/>
          <a:p>
            <a:r>
              <a:rPr lang="en-CA" sz="2800" dirty="0" smtClean="0">
                <a:solidFill>
                  <a:srgbClr val="0081E2"/>
                </a:solidFill>
              </a:rPr>
              <a:t>Fine Material Realm</a:t>
            </a:r>
            <a:endParaRPr lang="en-CA" sz="2800" dirty="0">
              <a:solidFill>
                <a:srgbClr val="0081E2"/>
              </a:solidFill>
            </a:endParaRPr>
          </a:p>
        </p:txBody>
      </p:sp>
    </p:spTree>
  </p:cSld>
  <p:clrMapOvr>
    <a:masterClrMapping/>
  </p:clrMapOvr>
  <p:transition>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new  starting point </a:t>
            </a:r>
          </a:p>
          <a:p>
            <a:pPr algn="ctr"/>
            <a:r>
              <a:rPr lang="en-CA" sz="4800" b="1" dirty="0" smtClean="0"/>
              <a:t>                           </a:t>
            </a:r>
          </a:p>
          <a:p>
            <a:pPr algn="ctr"/>
            <a:endParaRPr lang="en-CA" sz="4800" b="1" dirty="0"/>
          </a:p>
        </p:txBody>
      </p:sp>
      <p:sp>
        <p:nvSpPr>
          <p:cNvPr id="3" name="Down Arrow 2"/>
          <p:cNvSpPr/>
          <p:nvPr/>
        </p:nvSpPr>
        <p:spPr>
          <a:xfrm rot="10800000">
            <a:off x="4375400" y="3746736"/>
            <a:ext cx="484632" cy="978408"/>
          </a:xfrm>
          <a:prstGeom prst="downArrow">
            <a:avLst/>
          </a:prstGeom>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p:cNvCxnSpPr/>
          <p:nvPr/>
        </p:nvCxnSpPr>
        <p:spPr>
          <a:xfrm>
            <a:off x="3276136" y="3645024"/>
            <a:ext cx="2700000" cy="0"/>
          </a:xfrm>
          <a:prstGeom prst="line">
            <a:avLst/>
          </a:prstGeom>
          <a:ln w="76200">
            <a:solidFill>
              <a:srgbClr val="000099"/>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92595" y="4653136"/>
            <a:ext cx="2443489" cy="830997"/>
          </a:xfrm>
          <a:prstGeom prst="rect">
            <a:avLst/>
          </a:prstGeom>
          <a:noFill/>
        </p:spPr>
        <p:txBody>
          <a:bodyPr wrap="none" rtlCol="0">
            <a:spAutoFit/>
          </a:bodyPr>
          <a:lstStyle/>
          <a:p>
            <a:r>
              <a:rPr lang="en-CA" sz="4800" b="1" dirty="0" smtClean="0">
                <a:ln>
                  <a:solidFill>
                    <a:srgbClr val="000099"/>
                  </a:solidFill>
                </a:ln>
                <a:solidFill>
                  <a:srgbClr val="0000FF"/>
                </a:solidFill>
              </a:rPr>
              <a:t>previous</a:t>
            </a:r>
            <a:endParaRPr lang="en-CA" sz="4800" b="1" dirty="0">
              <a:ln>
                <a:solidFill>
                  <a:srgbClr val="000099"/>
                </a:solidFill>
              </a:ln>
              <a:solidFill>
                <a:srgbClr val="0000FF"/>
              </a:solidFill>
            </a:endParaRPr>
          </a:p>
        </p:txBody>
      </p:sp>
    </p:spTree>
  </p:cSld>
  <p:clrMapOvr>
    <a:masterClrMapping/>
  </p:clrMapOvr>
  <p:transition>
    <p:split orient="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060848"/>
            <a:ext cx="7056784" cy="3528392"/>
          </a:xfrm>
          <a:prstGeom prst="rect">
            <a:avLst/>
          </a:prstGeom>
          <a:solidFill>
            <a:schemeClr val="tx1">
              <a:alpha val="0"/>
            </a:schemeClr>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0" name="Rectangle 9"/>
          <p:cNvSpPr/>
          <p:nvPr/>
        </p:nvSpPr>
        <p:spPr>
          <a:xfrm>
            <a:off x="1043608" y="3140968"/>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t>essences of</a:t>
            </a:r>
          </a:p>
          <a:p>
            <a:pPr algn="ctr"/>
            <a:r>
              <a:rPr lang="en-CA" sz="3600" b="1" dirty="0" smtClean="0"/>
              <a:t> consciousness forms</a:t>
            </a:r>
            <a:endParaRPr lang="en-CA" sz="3600" b="1" dirty="0"/>
          </a:p>
        </p:txBody>
      </p:sp>
      <p:pic>
        <p:nvPicPr>
          <p:cNvPr id="6" name="Picture 5" descr="Slide82.jpg"/>
          <p:cNvPicPr>
            <a:picLocks noChangeAspect="1"/>
          </p:cNvPicPr>
          <p:nvPr/>
        </p:nvPicPr>
        <p:blipFill>
          <a:blip r:embed="rId3" cstate="print"/>
          <a:srcRect l="6688" t="38450" r="72837" b="35300"/>
          <a:stretch>
            <a:fillRect/>
          </a:stretch>
        </p:blipFill>
        <p:spPr>
          <a:xfrm>
            <a:off x="1619672" y="2636912"/>
            <a:ext cx="1872208" cy="1800200"/>
          </a:xfrm>
          <a:prstGeom prst="rect">
            <a:avLst/>
          </a:prstGeom>
        </p:spPr>
      </p:pic>
      <p:sp>
        <p:nvSpPr>
          <p:cNvPr id="8" name="Right Arrow 7"/>
          <p:cNvSpPr/>
          <p:nvPr/>
        </p:nvSpPr>
        <p:spPr>
          <a:xfrm>
            <a:off x="3852000" y="3573056"/>
            <a:ext cx="1440000" cy="360000"/>
          </a:xfrm>
          <a:prstGeom prst="rightArrow">
            <a:avLst/>
          </a:prstGeom>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5544360" y="3284984"/>
            <a:ext cx="1907960" cy="90000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Consciousness-block</a:t>
            </a:r>
            <a:endParaRPr lang="en-CA" sz="2000" b="1" dirty="0">
              <a:solidFill>
                <a:schemeClr val="tx1"/>
              </a:solidFill>
            </a:endParaRPr>
          </a:p>
        </p:txBody>
      </p:sp>
      <p:sp>
        <p:nvSpPr>
          <p:cNvPr id="9" name="TextBox 8"/>
          <p:cNvSpPr txBox="1"/>
          <p:nvPr/>
        </p:nvSpPr>
        <p:spPr>
          <a:xfrm>
            <a:off x="709719" y="764704"/>
            <a:ext cx="7678705" cy="1107996"/>
          </a:xfrm>
          <a:prstGeom prst="rect">
            <a:avLst/>
          </a:prstGeom>
          <a:noFill/>
        </p:spPr>
        <p:txBody>
          <a:bodyPr wrap="none" rtlCol="0">
            <a:spAutoFit/>
          </a:bodyPr>
          <a:lstStyle/>
          <a:p>
            <a:r>
              <a:rPr lang="en-CA" sz="4800" b="1" dirty="0" smtClean="0"/>
              <a:t>Overall Consciousness-block</a:t>
            </a:r>
          </a:p>
          <a:p>
            <a:endParaRPr lang="en-CA" dirty="0"/>
          </a:p>
        </p:txBody>
      </p:sp>
    </p:spTree>
  </p:cSld>
  <p:clrMapOvr>
    <a:masterClrMapping/>
  </p:clrMapOvr>
  <p:transition>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4" name="Rectangle 46"/>
          <p:cNvSpPr>
            <a:spLocks noChangeArrowheads="1"/>
          </p:cNvSpPr>
          <p:nvPr/>
        </p:nvSpPr>
        <p:spPr bwMode="auto">
          <a:xfrm>
            <a:off x="2339752" y="548680"/>
            <a:ext cx="4576022" cy="5832648"/>
          </a:xfrm>
          <a:prstGeom prst="rect">
            <a:avLst/>
          </a:prstGeom>
          <a:solidFill>
            <a:schemeClr val="tx1">
              <a:alpha val="0"/>
            </a:schemeClr>
          </a:solidFill>
          <a:ln w="571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p:txBody>
      </p:sp>
      <p:sp>
        <p:nvSpPr>
          <p:cNvPr id="54" name="Rectangle 53"/>
          <p:cNvSpPr/>
          <p:nvPr/>
        </p:nvSpPr>
        <p:spPr>
          <a:xfrm>
            <a:off x="2627784" y="4143380"/>
            <a:ext cx="3960000"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Material </a:t>
            </a:r>
            <a:r>
              <a:rPr lang="en-CA" sz="1600" b="1" dirty="0" err="1" smtClean="0"/>
              <a:t>Subconsciousness</a:t>
            </a:r>
            <a:endParaRPr lang="en-US" sz="1600" b="1" dirty="0"/>
          </a:p>
        </p:txBody>
      </p:sp>
      <p:sp>
        <p:nvSpPr>
          <p:cNvPr id="55" name="Rectangle 54"/>
          <p:cNvSpPr/>
          <p:nvPr/>
        </p:nvSpPr>
        <p:spPr>
          <a:xfrm>
            <a:off x="2627784" y="5389330"/>
            <a:ext cx="3960000"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Material Central Consciousness</a:t>
            </a:r>
            <a:endParaRPr lang="en-US" sz="1600" b="1" dirty="0"/>
          </a:p>
        </p:txBody>
      </p:sp>
      <p:sp>
        <p:nvSpPr>
          <p:cNvPr id="59" name="Rectangle 58"/>
          <p:cNvSpPr/>
          <p:nvPr/>
        </p:nvSpPr>
        <p:spPr>
          <a:xfrm>
            <a:off x="2634624" y="3141008"/>
            <a:ext cx="857256"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Censor </a:t>
            </a:r>
            <a:endParaRPr lang="en-US" sz="1400" dirty="0"/>
          </a:p>
        </p:txBody>
      </p:sp>
      <p:sp>
        <p:nvSpPr>
          <p:cNvPr id="60" name="Rectangle 59"/>
          <p:cNvSpPr/>
          <p:nvPr/>
        </p:nvSpPr>
        <p:spPr>
          <a:xfrm>
            <a:off x="2987992" y="1700848"/>
            <a:ext cx="144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Thoughts</a:t>
            </a:r>
            <a:endParaRPr lang="en-US" sz="1400" dirty="0"/>
          </a:p>
        </p:txBody>
      </p:sp>
      <p:sp>
        <p:nvSpPr>
          <p:cNvPr id="62" name="Rectangle 61"/>
          <p:cNvSpPr/>
          <p:nvPr/>
        </p:nvSpPr>
        <p:spPr>
          <a:xfrm>
            <a:off x="2627784" y="836712"/>
            <a:ext cx="3960000" cy="54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Material Consciousness</a:t>
            </a:r>
            <a:endParaRPr lang="en-US" sz="1600" b="1" dirty="0"/>
          </a:p>
        </p:txBody>
      </p:sp>
      <p:sp>
        <p:nvSpPr>
          <p:cNvPr id="63" name="Rectangle 62"/>
          <p:cNvSpPr/>
          <p:nvPr/>
        </p:nvSpPr>
        <p:spPr>
          <a:xfrm>
            <a:off x="4860032" y="1700848"/>
            <a:ext cx="144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Feelings</a:t>
            </a:r>
            <a:endParaRPr lang="en-US" sz="1400" dirty="0"/>
          </a:p>
        </p:txBody>
      </p:sp>
      <p:sp>
        <p:nvSpPr>
          <p:cNvPr id="65" name="Rectangle 64"/>
          <p:cNvSpPr/>
          <p:nvPr/>
        </p:nvSpPr>
        <p:spPr>
          <a:xfrm>
            <a:off x="3995518" y="2636912"/>
            <a:ext cx="1296562" cy="6480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Psyche </a:t>
            </a:r>
            <a:endParaRPr lang="en-US" sz="1400" dirty="0"/>
          </a:p>
        </p:txBody>
      </p:sp>
      <p:cxnSp>
        <p:nvCxnSpPr>
          <p:cNvPr id="75" name="Straight Arrow Connector 74"/>
          <p:cNvCxnSpPr/>
          <p:nvPr/>
        </p:nvCxnSpPr>
        <p:spPr>
          <a:xfrm rot="5400000">
            <a:off x="4229214" y="3698190"/>
            <a:ext cx="828000" cy="1588"/>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81" name="Straight Arrow Connector 80"/>
          <p:cNvCxnSpPr/>
          <p:nvPr/>
        </p:nvCxnSpPr>
        <p:spPr>
          <a:xfrm rot="5400000">
            <a:off x="2861046" y="5102422"/>
            <a:ext cx="540000" cy="1588"/>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p:nvPr/>
        </p:nvCxnSpPr>
        <p:spPr>
          <a:xfrm rot="5400000">
            <a:off x="2825840" y="3807008"/>
            <a:ext cx="612000" cy="0"/>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rot="5400000">
            <a:off x="4805659" y="2335235"/>
            <a:ext cx="540000" cy="794"/>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88" name="Straight Arrow Connector 87"/>
          <p:cNvCxnSpPr>
            <a:stCxn id="63" idx="1"/>
            <a:endCxn id="60" idx="3"/>
          </p:cNvCxnSpPr>
          <p:nvPr/>
        </p:nvCxnSpPr>
        <p:spPr>
          <a:xfrm flipH="1">
            <a:off x="4427992" y="1880848"/>
            <a:ext cx="432040" cy="0"/>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92" name="Straight Arrow Connector 91"/>
          <p:cNvCxnSpPr/>
          <p:nvPr/>
        </p:nvCxnSpPr>
        <p:spPr>
          <a:xfrm rot="5400000">
            <a:off x="3941562" y="2330451"/>
            <a:ext cx="540000" cy="794"/>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137" name="Straight Arrow Connector 136"/>
          <p:cNvCxnSpPr/>
          <p:nvPr/>
        </p:nvCxnSpPr>
        <p:spPr>
          <a:xfrm flipH="1">
            <a:off x="3130252" y="2060848"/>
            <a:ext cx="1588" cy="1044000"/>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sp>
        <p:nvSpPr>
          <p:cNvPr id="140" name="Rectangle 139"/>
          <p:cNvSpPr/>
          <p:nvPr/>
        </p:nvSpPr>
        <p:spPr>
          <a:xfrm>
            <a:off x="6444208" y="2642042"/>
            <a:ext cx="900000" cy="6429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smtClean="0"/>
              <a:t>Its own body and the environment</a:t>
            </a:r>
            <a:endParaRPr lang="en-US" sz="900" dirty="0"/>
          </a:p>
        </p:txBody>
      </p:sp>
      <p:cxnSp>
        <p:nvCxnSpPr>
          <p:cNvPr id="143" name="Straight Arrow Connector 142"/>
          <p:cNvCxnSpPr>
            <a:stCxn id="65" idx="3"/>
            <a:endCxn id="140" idx="1"/>
          </p:cNvCxnSpPr>
          <p:nvPr/>
        </p:nvCxnSpPr>
        <p:spPr>
          <a:xfrm>
            <a:off x="5292080" y="2960948"/>
            <a:ext cx="1152128" cy="2565"/>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02" name="Straight Arrow Connector 101"/>
          <p:cNvCxnSpPr/>
          <p:nvPr/>
        </p:nvCxnSpPr>
        <p:spPr>
          <a:xfrm rot="5400000">
            <a:off x="4373214" y="5102422"/>
            <a:ext cx="540000" cy="1588"/>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a:off x="3707904" y="1412776"/>
            <a:ext cx="794" cy="252000"/>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4" name="Rectangle 46"/>
          <p:cNvSpPr>
            <a:spLocks noChangeArrowheads="1"/>
          </p:cNvSpPr>
          <p:nvPr/>
        </p:nvSpPr>
        <p:spPr bwMode="auto">
          <a:xfrm>
            <a:off x="2339752" y="548680"/>
            <a:ext cx="4576022" cy="5832648"/>
          </a:xfrm>
          <a:prstGeom prst="rect">
            <a:avLst/>
          </a:prstGeom>
          <a:solidFill>
            <a:schemeClr val="tx1">
              <a:alpha val="0"/>
            </a:schemeClr>
          </a:solidFill>
          <a:ln w="571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p:txBody>
      </p:sp>
      <p:sp>
        <p:nvSpPr>
          <p:cNvPr id="54" name="Rectangle 53"/>
          <p:cNvSpPr/>
          <p:nvPr/>
        </p:nvSpPr>
        <p:spPr>
          <a:xfrm>
            <a:off x="2627784" y="4143380"/>
            <a:ext cx="3960000"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Material </a:t>
            </a:r>
            <a:r>
              <a:rPr lang="en-CA" sz="1600" b="1" dirty="0" err="1" smtClean="0"/>
              <a:t>Subconsciousness</a:t>
            </a:r>
            <a:endParaRPr lang="en-US" sz="1600" b="1" dirty="0"/>
          </a:p>
        </p:txBody>
      </p:sp>
      <p:sp>
        <p:nvSpPr>
          <p:cNvPr id="55" name="Rectangle 54"/>
          <p:cNvSpPr/>
          <p:nvPr/>
        </p:nvSpPr>
        <p:spPr>
          <a:xfrm>
            <a:off x="2627784" y="5389330"/>
            <a:ext cx="3960000"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Material Central Consciousness</a:t>
            </a:r>
            <a:endParaRPr lang="en-US" sz="1600" b="1" dirty="0"/>
          </a:p>
        </p:txBody>
      </p:sp>
      <p:sp>
        <p:nvSpPr>
          <p:cNvPr id="59" name="Rectangle 58"/>
          <p:cNvSpPr/>
          <p:nvPr/>
        </p:nvSpPr>
        <p:spPr>
          <a:xfrm>
            <a:off x="2634624" y="3141008"/>
            <a:ext cx="857256"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Censor </a:t>
            </a:r>
            <a:endParaRPr lang="en-US" sz="1400" dirty="0"/>
          </a:p>
        </p:txBody>
      </p:sp>
      <p:sp>
        <p:nvSpPr>
          <p:cNvPr id="60" name="Rectangle 59"/>
          <p:cNvSpPr/>
          <p:nvPr/>
        </p:nvSpPr>
        <p:spPr>
          <a:xfrm>
            <a:off x="2987992" y="1700848"/>
            <a:ext cx="144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Thoughts</a:t>
            </a:r>
            <a:endParaRPr lang="en-US" sz="1400" dirty="0"/>
          </a:p>
        </p:txBody>
      </p:sp>
      <p:sp>
        <p:nvSpPr>
          <p:cNvPr id="62" name="Rectangle 61"/>
          <p:cNvSpPr/>
          <p:nvPr/>
        </p:nvSpPr>
        <p:spPr>
          <a:xfrm>
            <a:off x="2627784" y="836712"/>
            <a:ext cx="3960000" cy="54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Material Consciousness</a:t>
            </a:r>
            <a:endParaRPr lang="en-US" sz="1600" b="1" dirty="0"/>
          </a:p>
        </p:txBody>
      </p:sp>
      <p:sp>
        <p:nvSpPr>
          <p:cNvPr id="63" name="Rectangle 62"/>
          <p:cNvSpPr/>
          <p:nvPr/>
        </p:nvSpPr>
        <p:spPr>
          <a:xfrm>
            <a:off x="4860032" y="1700848"/>
            <a:ext cx="144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Feelings</a:t>
            </a:r>
            <a:endParaRPr lang="en-US" sz="1400" dirty="0"/>
          </a:p>
        </p:txBody>
      </p:sp>
      <p:sp>
        <p:nvSpPr>
          <p:cNvPr id="65" name="Rectangle 64"/>
          <p:cNvSpPr/>
          <p:nvPr/>
        </p:nvSpPr>
        <p:spPr>
          <a:xfrm>
            <a:off x="3995518" y="2636912"/>
            <a:ext cx="1296562" cy="6480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Psyche </a:t>
            </a:r>
            <a:endParaRPr lang="en-US" sz="1400" dirty="0"/>
          </a:p>
        </p:txBody>
      </p:sp>
      <p:cxnSp>
        <p:nvCxnSpPr>
          <p:cNvPr id="75" name="Straight Arrow Connector 74"/>
          <p:cNvCxnSpPr/>
          <p:nvPr/>
        </p:nvCxnSpPr>
        <p:spPr>
          <a:xfrm rot="5400000">
            <a:off x="4229214" y="3698190"/>
            <a:ext cx="828000" cy="1588"/>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81" name="Straight Arrow Connector 80"/>
          <p:cNvCxnSpPr/>
          <p:nvPr/>
        </p:nvCxnSpPr>
        <p:spPr>
          <a:xfrm rot="5400000">
            <a:off x="2861046" y="5102422"/>
            <a:ext cx="540000" cy="1588"/>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p:nvPr/>
        </p:nvCxnSpPr>
        <p:spPr>
          <a:xfrm rot="5400000">
            <a:off x="2825840" y="3807008"/>
            <a:ext cx="612000" cy="0"/>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rot="5400000">
            <a:off x="4805659" y="2335235"/>
            <a:ext cx="540000" cy="794"/>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88" name="Straight Arrow Connector 87"/>
          <p:cNvCxnSpPr>
            <a:stCxn id="63" idx="1"/>
            <a:endCxn id="60" idx="3"/>
          </p:cNvCxnSpPr>
          <p:nvPr/>
        </p:nvCxnSpPr>
        <p:spPr>
          <a:xfrm flipH="1">
            <a:off x="4427992" y="1880848"/>
            <a:ext cx="432040" cy="0"/>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92" name="Straight Arrow Connector 91"/>
          <p:cNvCxnSpPr/>
          <p:nvPr/>
        </p:nvCxnSpPr>
        <p:spPr>
          <a:xfrm rot="5400000">
            <a:off x="3941562" y="2330451"/>
            <a:ext cx="540000" cy="794"/>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137" name="Straight Arrow Connector 136"/>
          <p:cNvCxnSpPr/>
          <p:nvPr/>
        </p:nvCxnSpPr>
        <p:spPr>
          <a:xfrm flipH="1">
            <a:off x="3130252" y="2060848"/>
            <a:ext cx="1588" cy="1044000"/>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sp>
        <p:nvSpPr>
          <p:cNvPr id="140" name="Rectangle 139"/>
          <p:cNvSpPr/>
          <p:nvPr/>
        </p:nvSpPr>
        <p:spPr>
          <a:xfrm>
            <a:off x="6444208" y="2642042"/>
            <a:ext cx="900000" cy="6429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smtClean="0"/>
              <a:t>Its own body and the environment</a:t>
            </a:r>
            <a:endParaRPr lang="en-US" sz="900" dirty="0"/>
          </a:p>
        </p:txBody>
      </p:sp>
      <p:cxnSp>
        <p:nvCxnSpPr>
          <p:cNvPr id="143" name="Straight Arrow Connector 142"/>
          <p:cNvCxnSpPr>
            <a:stCxn id="65" idx="3"/>
            <a:endCxn id="140" idx="1"/>
          </p:cNvCxnSpPr>
          <p:nvPr/>
        </p:nvCxnSpPr>
        <p:spPr>
          <a:xfrm>
            <a:off x="5292080" y="2960948"/>
            <a:ext cx="1152128" cy="2565"/>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02" name="Straight Arrow Connector 101"/>
          <p:cNvCxnSpPr/>
          <p:nvPr/>
        </p:nvCxnSpPr>
        <p:spPr>
          <a:xfrm rot="5400000">
            <a:off x="4373214" y="5102422"/>
            <a:ext cx="540000" cy="1588"/>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a:off x="3707904" y="1412776"/>
            <a:ext cx="794" cy="252000"/>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sp>
        <p:nvSpPr>
          <p:cNvPr id="21" name="Right Arrow 20"/>
          <p:cNvSpPr/>
          <p:nvPr/>
        </p:nvSpPr>
        <p:spPr>
          <a:xfrm rot="10800000">
            <a:off x="6624368" y="4293096"/>
            <a:ext cx="1260000" cy="360000"/>
          </a:xfrm>
          <a:prstGeom prst="rightArrow">
            <a:avLst/>
          </a:prstGeom>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7452320" y="4005064"/>
            <a:ext cx="1176925" cy="400110"/>
          </a:xfrm>
          <a:prstGeom prst="rect">
            <a:avLst/>
          </a:prstGeom>
          <a:noFill/>
        </p:spPr>
        <p:txBody>
          <a:bodyPr wrap="none" rtlCol="0">
            <a:spAutoFit/>
          </a:bodyPr>
          <a:lstStyle/>
          <a:p>
            <a:r>
              <a:rPr lang="en-CA" sz="2000" b="1" dirty="0" smtClean="0"/>
              <a:t>Essences</a:t>
            </a:r>
            <a:endParaRPr lang="en-CA" sz="2000" b="1" dirty="0"/>
          </a:p>
        </p:txBody>
      </p:sp>
    </p:spTree>
  </p:cSld>
  <p:clrMapOvr>
    <a:masterClrMapping/>
  </p:clrMapOvr>
  <p:transition>
    <p:split orient="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consciousness forms</a:t>
            </a:r>
            <a:endParaRPr lang="en-CA" sz="4800" b="1" dirty="0"/>
          </a:p>
        </p:txBody>
      </p:sp>
    </p:spTree>
  </p:cSld>
  <p:clrMapOvr>
    <a:masterClrMapping/>
  </p:clrMapOvr>
  <p:transition>
    <p:split orient="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39552" y="2132856"/>
            <a:ext cx="8136904" cy="4176464"/>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b="1" dirty="0" smtClean="0"/>
              <a:t>love</a:t>
            </a:r>
            <a:endParaRPr lang="en-CA" sz="9600" b="1" dirty="0"/>
          </a:p>
        </p:txBody>
      </p:sp>
    </p:spTree>
  </p:cSld>
  <p:clrMapOvr>
    <a:masterClrMapping/>
  </p:clrMapOvr>
  <p:transition>
    <p:split orient="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72616" y="44624"/>
            <a:ext cx="8244408" cy="5112568"/>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honesty</a:t>
            </a:r>
            <a:endParaRPr lang="en-CA" sz="4800" b="1" dirty="0"/>
          </a:p>
        </p:txBody>
      </p:sp>
    </p:spTree>
  </p:cSld>
  <p:clrMapOvr>
    <a:masterClrMapping/>
  </p:clrMapOvr>
  <p:transition>
    <p:split orient="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051720" y="2420888"/>
            <a:ext cx="7848872" cy="424847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respect</a:t>
            </a:r>
            <a:endParaRPr lang="en-CA" sz="4800" b="1" dirty="0"/>
          </a:p>
        </p:txBody>
      </p:sp>
    </p:spTree>
  </p:cSld>
  <p:clrMapOvr>
    <a:masterClrMapping/>
  </p:clrMapOvr>
  <p:transition>
    <p:split orient="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t>patience</a:t>
            </a:r>
            <a:endParaRPr lang="en-CA" sz="2800" b="1" dirty="0"/>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Michael\Pictures\Beamship Photos\f0200au.jpg"/>
          <p:cNvPicPr>
            <a:picLocks noChangeAspect="1" noChangeArrowheads="1"/>
          </p:cNvPicPr>
          <p:nvPr/>
        </p:nvPicPr>
        <p:blipFill>
          <a:blip r:embed="rId2" cstate="print"/>
          <a:srcRect/>
          <a:stretch>
            <a:fillRect/>
          </a:stretch>
        </p:blipFill>
        <p:spPr bwMode="auto">
          <a:xfrm>
            <a:off x="1333500" y="1136650"/>
            <a:ext cx="6477000" cy="45847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600" b="1" dirty="0" smtClean="0"/>
              <a:t>diligence</a:t>
            </a:r>
            <a:endParaRPr lang="en-CA" sz="6600" b="1" dirty="0"/>
          </a:p>
        </p:txBody>
      </p:sp>
    </p:spTree>
  </p:cSld>
  <p:clrMapOvr>
    <a:masterClrMapping/>
  </p:clrMapOvr>
  <p:transition>
    <p:split orient="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411760" y="3326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t>artistic-consciousness-form</a:t>
            </a:r>
            <a:endParaRPr lang="en-CA" sz="3200" b="1" dirty="0"/>
          </a:p>
        </p:txBody>
      </p:sp>
    </p:spTree>
  </p:cSld>
  <p:clrMapOvr>
    <a:masterClrMapping/>
  </p:clrMapOvr>
  <p:transition>
    <p:split orient="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899592" y="1556792"/>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t>Mathematical-consciousness-form</a:t>
            </a:r>
            <a:endParaRPr lang="en-CA" sz="4000" b="1" dirty="0"/>
          </a:p>
        </p:txBody>
      </p:sp>
    </p:spTree>
  </p:cSld>
  <p:clrMapOvr>
    <a:masterClrMapping/>
  </p:clrMapOvr>
  <p:transition>
    <p:split orient="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highest level = essence</a:t>
            </a:r>
            <a:endParaRPr lang="en-CA" sz="4800" b="1" dirty="0"/>
          </a:p>
        </p:txBody>
      </p:sp>
    </p:spTree>
  </p:cSld>
  <p:clrMapOvr>
    <a:masterClrMapping/>
  </p:clrMapOvr>
  <p:transition>
    <p:split orient="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14400" y="178435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14400" y="178435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14400" y="178435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14400" y="178435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14400" y="178435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4" name="Rectangle 46"/>
          <p:cNvSpPr>
            <a:spLocks noChangeArrowheads="1"/>
          </p:cNvSpPr>
          <p:nvPr/>
        </p:nvSpPr>
        <p:spPr bwMode="auto">
          <a:xfrm>
            <a:off x="2339752" y="548680"/>
            <a:ext cx="4576022" cy="5832648"/>
          </a:xfrm>
          <a:prstGeom prst="rect">
            <a:avLst/>
          </a:prstGeom>
          <a:solidFill>
            <a:schemeClr val="tx1">
              <a:alpha val="0"/>
            </a:schemeClr>
          </a:solidFill>
          <a:ln w="57150">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a:p>
            <a:endParaRPr lang="de-DE" sz="1100" dirty="0" smtClean="0">
              <a:ln>
                <a:solidFill>
                  <a:schemeClr val="tx1"/>
                </a:solidFill>
              </a:ln>
            </a:endParaRPr>
          </a:p>
        </p:txBody>
      </p:sp>
      <p:sp>
        <p:nvSpPr>
          <p:cNvPr id="54" name="Rectangle 53"/>
          <p:cNvSpPr/>
          <p:nvPr/>
        </p:nvSpPr>
        <p:spPr>
          <a:xfrm>
            <a:off x="2627784" y="4143380"/>
            <a:ext cx="3960000"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Material </a:t>
            </a:r>
            <a:r>
              <a:rPr lang="en-CA" sz="1600" b="1" dirty="0" err="1" smtClean="0"/>
              <a:t>Subconsciousness</a:t>
            </a:r>
            <a:endParaRPr lang="en-US" sz="1600" b="1" dirty="0"/>
          </a:p>
        </p:txBody>
      </p:sp>
      <p:sp>
        <p:nvSpPr>
          <p:cNvPr id="55" name="Rectangle 54"/>
          <p:cNvSpPr/>
          <p:nvPr/>
        </p:nvSpPr>
        <p:spPr>
          <a:xfrm>
            <a:off x="2627784" y="5389330"/>
            <a:ext cx="3960000"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Material Central Consciousness</a:t>
            </a:r>
            <a:endParaRPr lang="en-US" sz="1600" b="1" dirty="0"/>
          </a:p>
        </p:txBody>
      </p:sp>
      <p:sp>
        <p:nvSpPr>
          <p:cNvPr id="59" name="Rectangle 58"/>
          <p:cNvSpPr/>
          <p:nvPr/>
        </p:nvSpPr>
        <p:spPr>
          <a:xfrm>
            <a:off x="2634624" y="3141008"/>
            <a:ext cx="857256"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Censor </a:t>
            </a:r>
            <a:endParaRPr lang="en-US" sz="1400" dirty="0"/>
          </a:p>
        </p:txBody>
      </p:sp>
      <p:sp>
        <p:nvSpPr>
          <p:cNvPr id="60" name="Rectangle 59"/>
          <p:cNvSpPr/>
          <p:nvPr/>
        </p:nvSpPr>
        <p:spPr>
          <a:xfrm>
            <a:off x="2987992" y="1700848"/>
            <a:ext cx="144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Thoughts</a:t>
            </a:r>
            <a:endParaRPr lang="en-US" sz="1400" dirty="0"/>
          </a:p>
        </p:txBody>
      </p:sp>
      <p:sp>
        <p:nvSpPr>
          <p:cNvPr id="62" name="Rectangle 61"/>
          <p:cNvSpPr/>
          <p:nvPr/>
        </p:nvSpPr>
        <p:spPr>
          <a:xfrm>
            <a:off x="2627784" y="836712"/>
            <a:ext cx="3960000" cy="54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Material Consciousness</a:t>
            </a:r>
            <a:endParaRPr lang="en-US" sz="1600" b="1" dirty="0"/>
          </a:p>
        </p:txBody>
      </p:sp>
      <p:sp>
        <p:nvSpPr>
          <p:cNvPr id="63" name="Rectangle 62"/>
          <p:cNvSpPr/>
          <p:nvPr/>
        </p:nvSpPr>
        <p:spPr>
          <a:xfrm>
            <a:off x="4860032" y="1700848"/>
            <a:ext cx="1440000" cy="36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Feelings</a:t>
            </a:r>
            <a:endParaRPr lang="en-US" sz="1400" dirty="0"/>
          </a:p>
        </p:txBody>
      </p:sp>
      <p:sp>
        <p:nvSpPr>
          <p:cNvPr id="65" name="Rectangle 64"/>
          <p:cNvSpPr/>
          <p:nvPr/>
        </p:nvSpPr>
        <p:spPr>
          <a:xfrm>
            <a:off x="3995518" y="2636912"/>
            <a:ext cx="1296562" cy="6480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Psyche </a:t>
            </a:r>
            <a:endParaRPr lang="en-US" sz="1400" dirty="0"/>
          </a:p>
        </p:txBody>
      </p:sp>
      <p:cxnSp>
        <p:nvCxnSpPr>
          <p:cNvPr id="75" name="Straight Arrow Connector 74"/>
          <p:cNvCxnSpPr/>
          <p:nvPr/>
        </p:nvCxnSpPr>
        <p:spPr>
          <a:xfrm rot="5400000">
            <a:off x="4229214" y="3698190"/>
            <a:ext cx="828000" cy="1588"/>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81" name="Straight Arrow Connector 80"/>
          <p:cNvCxnSpPr/>
          <p:nvPr/>
        </p:nvCxnSpPr>
        <p:spPr>
          <a:xfrm rot="5400000">
            <a:off x="2861046" y="5102422"/>
            <a:ext cx="540000" cy="1588"/>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p:nvPr/>
        </p:nvCxnSpPr>
        <p:spPr>
          <a:xfrm rot="5400000">
            <a:off x="2825840" y="3807008"/>
            <a:ext cx="612000" cy="0"/>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rot="5400000">
            <a:off x="4805659" y="2335235"/>
            <a:ext cx="540000" cy="794"/>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88" name="Straight Arrow Connector 87"/>
          <p:cNvCxnSpPr>
            <a:stCxn id="63" idx="1"/>
            <a:endCxn id="60" idx="3"/>
          </p:cNvCxnSpPr>
          <p:nvPr/>
        </p:nvCxnSpPr>
        <p:spPr>
          <a:xfrm flipH="1">
            <a:off x="4427992" y="1880848"/>
            <a:ext cx="432040" cy="0"/>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92" name="Straight Arrow Connector 91"/>
          <p:cNvCxnSpPr/>
          <p:nvPr/>
        </p:nvCxnSpPr>
        <p:spPr>
          <a:xfrm rot="5400000">
            <a:off x="3941562" y="2330451"/>
            <a:ext cx="540000" cy="794"/>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137" name="Straight Arrow Connector 136"/>
          <p:cNvCxnSpPr/>
          <p:nvPr/>
        </p:nvCxnSpPr>
        <p:spPr>
          <a:xfrm flipH="1">
            <a:off x="3130252" y="2060848"/>
            <a:ext cx="1588" cy="1044000"/>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sp>
        <p:nvSpPr>
          <p:cNvPr id="140" name="Rectangle 139"/>
          <p:cNvSpPr/>
          <p:nvPr/>
        </p:nvSpPr>
        <p:spPr>
          <a:xfrm>
            <a:off x="6444208" y="2642042"/>
            <a:ext cx="900000" cy="6429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smtClean="0"/>
              <a:t>Its own body and the environment</a:t>
            </a:r>
            <a:endParaRPr lang="en-US" sz="900" dirty="0"/>
          </a:p>
        </p:txBody>
      </p:sp>
      <p:cxnSp>
        <p:nvCxnSpPr>
          <p:cNvPr id="143" name="Straight Arrow Connector 142"/>
          <p:cNvCxnSpPr>
            <a:stCxn id="65" idx="3"/>
            <a:endCxn id="140" idx="1"/>
          </p:cNvCxnSpPr>
          <p:nvPr/>
        </p:nvCxnSpPr>
        <p:spPr>
          <a:xfrm>
            <a:off x="5292080" y="2960948"/>
            <a:ext cx="1152128" cy="2565"/>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02" name="Straight Arrow Connector 101"/>
          <p:cNvCxnSpPr/>
          <p:nvPr/>
        </p:nvCxnSpPr>
        <p:spPr>
          <a:xfrm rot="5400000">
            <a:off x="4373214" y="5102422"/>
            <a:ext cx="540000" cy="1588"/>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a:off x="3707904" y="1412776"/>
            <a:ext cx="794" cy="252000"/>
          </a:xfrm>
          <a:prstGeom prst="straightConnector1">
            <a:avLst/>
          </a:prstGeom>
          <a:ln>
            <a:solidFill>
              <a:srgbClr val="FFFF00"/>
            </a:solidFill>
            <a:headEnd type="arrow"/>
            <a:tailEnd type="arrow"/>
          </a:ln>
        </p:spPr>
        <p:style>
          <a:lnRef idx="2">
            <a:schemeClr val="dk1"/>
          </a:lnRef>
          <a:fillRef idx="0">
            <a:schemeClr val="dk1"/>
          </a:fillRef>
          <a:effectRef idx="1">
            <a:schemeClr val="dk1"/>
          </a:effectRef>
          <a:fontRef idx="minor">
            <a:schemeClr val="tx1"/>
          </a:fontRef>
        </p:style>
      </p:cxnSp>
      <p:sp>
        <p:nvSpPr>
          <p:cNvPr id="21" name="Right Arrow 20"/>
          <p:cNvSpPr/>
          <p:nvPr/>
        </p:nvSpPr>
        <p:spPr>
          <a:xfrm rot="10800000">
            <a:off x="6624368" y="4293096"/>
            <a:ext cx="1260000" cy="360000"/>
          </a:xfrm>
          <a:prstGeom prst="rightArrow">
            <a:avLst/>
          </a:prstGeom>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7452320" y="4005064"/>
            <a:ext cx="1176925" cy="400110"/>
          </a:xfrm>
          <a:prstGeom prst="rect">
            <a:avLst/>
          </a:prstGeom>
          <a:noFill/>
        </p:spPr>
        <p:txBody>
          <a:bodyPr wrap="none" rtlCol="0">
            <a:spAutoFit/>
          </a:bodyPr>
          <a:lstStyle/>
          <a:p>
            <a:r>
              <a:rPr lang="en-CA" sz="2000" b="1" dirty="0" smtClean="0"/>
              <a:t>Essences</a:t>
            </a:r>
            <a:endParaRPr lang="en-CA" sz="2000" b="1" dirty="0"/>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C:\Documents and Settings\User\My Documents\My Pictures\vlcsnap-2013-06-24-20h46m39s33.png"/>
          <p:cNvPicPr>
            <a:picLocks noChangeAspect="1" noChangeArrowheads="1"/>
          </p:cNvPicPr>
          <p:nvPr/>
        </p:nvPicPr>
        <p:blipFill>
          <a:blip r:embed="rId2" cstate="print"/>
          <a:srcRect/>
          <a:stretch>
            <a:fillRect/>
          </a:stretch>
        </p:blipFill>
        <p:spPr bwMode="auto">
          <a:xfrm>
            <a:off x="1331640" y="1124744"/>
            <a:ext cx="6480720" cy="46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orient="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3568" y="2276872"/>
            <a:ext cx="7772400" cy="1975104"/>
          </a:xfrm>
          <a:ln>
            <a:solidFill>
              <a:schemeClr val="tx1"/>
            </a:solidFill>
            <a:prstDash val="sysDash"/>
          </a:ln>
        </p:spPr>
        <p:txBody>
          <a:bodyPr/>
          <a:lstStyle/>
          <a:p>
            <a:pPr algn="ctr"/>
            <a:r>
              <a:rPr lang="en-CA" dirty="0" smtClean="0"/>
              <a:t/>
            </a:r>
            <a:br>
              <a:rPr lang="en-CA" dirty="0" smtClean="0"/>
            </a:br>
            <a:r>
              <a:rPr lang="en-CA" dirty="0" smtClean="0"/>
              <a:t>The Overall evolutionary process to the Creation</a:t>
            </a:r>
            <a:endParaRPr lang="en-CA" dirty="0"/>
          </a:p>
        </p:txBody>
      </p:sp>
    </p:spTree>
  </p:cSld>
  <p:clrMapOvr>
    <a:masterClrMapping/>
  </p:clrMapOvr>
  <p:transition>
    <p:split orient="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348880"/>
            <a:ext cx="7056784" cy="3312368"/>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100 years    152 years</a:t>
            </a:r>
          </a:p>
          <a:p>
            <a:pPr algn="ctr"/>
            <a:r>
              <a:rPr lang="en-CA" sz="4800" b="1" dirty="0" smtClean="0"/>
              <a:t>overpopulation  10, 30...</a:t>
            </a:r>
            <a:endParaRPr lang="en-CA" sz="4800" b="1" dirty="0"/>
          </a:p>
        </p:txBody>
      </p:sp>
      <p:sp>
        <p:nvSpPr>
          <p:cNvPr id="3" name="TextBox 2"/>
          <p:cNvSpPr txBox="1"/>
          <p:nvPr/>
        </p:nvSpPr>
        <p:spPr>
          <a:xfrm>
            <a:off x="1907704" y="2204864"/>
            <a:ext cx="6896055" cy="584775"/>
          </a:xfrm>
          <a:prstGeom prst="rect">
            <a:avLst/>
          </a:prstGeom>
          <a:noFill/>
        </p:spPr>
        <p:txBody>
          <a:bodyPr wrap="none" rtlCol="0">
            <a:spAutoFit/>
          </a:bodyPr>
          <a:lstStyle/>
          <a:p>
            <a:r>
              <a:rPr lang="en-CA" sz="3200" dirty="0" smtClean="0"/>
              <a:t>physical realm     the beyond (death-life)</a:t>
            </a:r>
            <a:endParaRPr lang="en-CA" sz="3200" dirty="0"/>
          </a:p>
        </p:txBody>
      </p:sp>
      <p:cxnSp>
        <p:nvCxnSpPr>
          <p:cNvPr id="8" name="Straight Connector 7"/>
          <p:cNvCxnSpPr>
            <a:stCxn id="5" idx="0"/>
            <a:endCxn id="5" idx="2"/>
          </p:cNvCxnSpPr>
          <p:nvPr/>
        </p:nvCxnSpPr>
        <p:spPr>
          <a:xfrm>
            <a:off x="4572000" y="2348880"/>
            <a:ext cx="0" cy="1584000"/>
          </a:xfrm>
          <a:prstGeom prst="line">
            <a:avLst/>
          </a:prstGeom>
          <a:ln w="38100">
            <a:solidFill>
              <a:srgbClr val="93E0ED"/>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earth-11009_1280.jpg"/>
          <p:cNvPicPr>
            <a:picLocks noChangeAspect="1"/>
          </p:cNvPicPr>
          <p:nvPr/>
        </p:nvPicPr>
        <p:blipFill>
          <a:blip r:embed="rId2" cstate="print">
            <a:clrChange>
              <a:clrFrom>
                <a:srgbClr val="000000"/>
              </a:clrFrom>
              <a:clrTo>
                <a:srgbClr val="000000">
                  <a:alpha val="0"/>
                </a:srgbClr>
              </a:clrTo>
            </a:clrChange>
          </a:blip>
          <a:stretch>
            <a:fillRect/>
          </a:stretch>
        </p:blipFill>
        <p:spPr>
          <a:xfrm>
            <a:off x="3073524" y="1930524"/>
            <a:ext cx="2996952" cy="2996952"/>
          </a:xfrm>
          <a:prstGeom prst="rect">
            <a:avLst/>
          </a:prstGeom>
        </p:spPr>
      </p:pic>
      <p:sp>
        <p:nvSpPr>
          <p:cNvPr id="5" name="Rectangle 4"/>
          <p:cNvSpPr/>
          <p:nvPr/>
        </p:nvSpPr>
        <p:spPr>
          <a:xfrm>
            <a:off x="1295636" y="0"/>
            <a:ext cx="6552728" cy="15567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129 billion spirit forms </a:t>
            </a:r>
            <a:endParaRPr lang="en-CA" sz="4800" b="1" dirty="0"/>
          </a:p>
        </p:txBody>
      </p:sp>
      <p:sp>
        <p:nvSpPr>
          <p:cNvPr id="4" name="Flowchart: Connector 3"/>
          <p:cNvSpPr>
            <a:spLocks noChangeAspect="1"/>
          </p:cNvSpPr>
          <p:nvPr/>
        </p:nvSpPr>
        <p:spPr>
          <a:xfrm>
            <a:off x="2627884" y="1484884"/>
            <a:ext cx="3888232" cy="3888232"/>
          </a:xfrm>
          <a:prstGeom prst="flowChartConnector">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633619" y="1700808"/>
            <a:ext cx="2018501" cy="369332"/>
          </a:xfrm>
          <a:prstGeom prst="rect">
            <a:avLst/>
          </a:prstGeom>
          <a:noFill/>
        </p:spPr>
        <p:txBody>
          <a:bodyPr wrap="none" rtlCol="0">
            <a:spAutoFit/>
          </a:bodyPr>
          <a:lstStyle/>
          <a:p>
            <a:r>
              <a:rPr lang="en-CA" dirty="0" smtClean="0"/>
              <a:t>fine-material realm</a:t>
            </a:r>
            <a:endParaRPr lang="en-CA" dirty="0"/>
          </a:p>
        </p:txBody>
      </p:sp>
      <p:sp>
        <p:nvSpPr>
          <p:cNvPr id="7" name="TextBox 6"/>
          <p:cNvSpPr txBox="1"/>
          <p:nvPr/>
        </p:nvSpPr>
        <p:spPr>
          <a:xfrm>
            <a:off x="6156176" y="6237312"/>
            <a:ext cx="1443537" cy="276999"/>
          </a:xfrm>
          <a:prstGeom prst="rect">
            <a:avLst/>
          </a:prstGeom>
          <a:noFill/>
        </p:spPr>
        <p:txBody>
          <a:bodyPr wrap="none" rtlCol="0">
            <a:spAutoFit/>
          </a:bodyPr>
          <a:lstStyle/>
          <a:p>
            <a:r>
              <a:rPr lang="en-CA" sz="1200" dirty="0" smtClean="0"/>
              <a:t>https://pixabay.com</a:t>
            </a:r>
            <a:endParaRPr lang="en-CA" sz="1200" dirty="0"/>
          </a:p>
        </p:txBody>
      </p:sp>
    </p:spTree>
  </p:cSld>
  <p:clrMapOvr>
    <a:masterClrMapping/>
  </p:clrMapOvr>
  <p:transition>
    <p:split orient="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475656" y="4653136"/>
            <a:ext cx="6192688" cy="1296144"/>
          </a:xfrm>
          <a:prstGeom prst="rect">
            <a:avLst/>
          </a:prstGeom>
          <a:solidFill>
            <a:schemeClr val="tx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40 – 60 million years</a:t>
            </a:r>
          </a:p>
        </p:txBody>
      </p:sp>
      <p:sp>
        <p:nvSpPr>
          <p:cNvPr id="6" name="TextBox 5"/>
          <p:cNvSpPr txBox="1"/>
          <p:nvPr/>
        </p:nvSpPr>
        <p:spPr>
          <a:xfrm>
            <a:off x="4058078" y="4653136"/>
            <a:ext cx="1027845" cy="369332"/>
          </a:xfrm>
          <a:prstGeom prst="rect">
            <a:avLst/>
          </a:prstGeom>
          <a:noFill/>
        </p:spPr>
        <p:txBody>
          <a:bodyPr wrap="none" rtlCol="0">
            <a:spAutoFit/>
          </a:bodyPr>
          <a:lstStyle/>
          <a:p>
            <a:r>
              <a:rPr lang="en-CA" dirty="0" smtClean="0"/>
              <a:t> material</a:t>
            </a:r>
            <a:endParaRPr lang="en-CA" dirty="0"/>
          </a:p>
        </p:txBody>
      </p:sp>
    </p:spTree>
  </p:cSld>
  <p:clrMapOvr>
    <a:masterClrMapping/>
  </p:clrMapOvr>
  <p:transition>
    <p:split orient="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195736" y="2865710"/>
            <a:ext cx="4849404" cy="923330"/>
          </a:xfrm>
          <a:prstGeom prst="rect">
            <a:avLst/>
          </a:prstGeom>
          <a:noFill/>
        </p:spPr>
        <p:txBody>
          <a:bodyPr wrap="none" rtlCol="0">
            <a:spAutoFit/>
          </a:bodyPr>
          <a:lstStyle/>
          <a:p>
            <a:r>
              <a:rPr lang="en-CA" sz="5400" b="1" dirty="0" smtClean="0"/>
              <a:t>18 million years</a:t>
            </a:r>
            <a:endParaRPr lang="en-CA" sz="5400" b="1" dirty="0"/>
          </a:p>
        </p:txBody>
      </p:sp>
    </p:spTree>
  </p:cSld>
  <p:clrMapOvr>
    <a:masterClrMapping/>
  </p:clrMapOvr>
  <p:transition>
    <p:split orient="ver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43608" y="2132856"/>
            <a:ext cx="7056784" cy="3528392"/>
          </a:xfrm>
          <a:prstGeom prst="rect">
            <a:avLst/>
          </a:prstGeom>
          <a:solidFill>
            <a:schemeClr val="accent1">
              <a:alpha val="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p>
        </p:txBody>
      </p:sp>
      <p:pic>
        <p:nvPicPr>
          <p:cNvPr id="1026" name="Picture 2"/>
          <p:cNvPicPr>
            <a:picLocks noChangeAspect="1" noChangeArrowheads="1"/>
          </p:cNvPicPr>
          <p:nvPr/>
        </p:nvPicPr>
        <p:blipFill>
          <a:blip r:embed="rId2" cstate="print"/>
          <a:srcRect/>
          <a:stretch>
            <a:fillRect/>
          </a:stretch>
        </p:blipFill>
        <p:spPr bwMode="auto">
          <a:xfrm>
            <a:off x="1475656" y="4293543"/>
            <a:ext cx="2278701" cy="2564457"/>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cstate="print"/>
          <a:srcRect/>
          <a:stretch>
            <a:fillRect/>
          </a:stretch>
        </p:blipFill>
        <p:spPr bwMode="auto">
          <a:xfrm>
            <a:off x="3707904" y="3861048"/>
            <a:ext cx="1087731" cy="1224136"/>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b="12633"/>
          <a:stretch>
            <a:fillRect/>
          </a:stretch>
        </p:blipFill>
        <p:spPr bwMode="auto">
          <a:xfrm>
            <a:off x="4211960" y="4869160"/>
            <a:ext cx="2504065" cy="1988840"/>
          </a:xfrm>
          <a:prstGeom prst="rect">
            <a:avLst/>
          </a:prstGeom>
          <a:noFill/>
          <a:ln w="9525">
            <a:noFill/>
            <a:miter lim="800000"/>
            <a:headEnd/>
            <a:tailEnd/>
          </a:ln>
          <a:effectLst/>
        </p:spPr>
      </p:pic>
      <p:sp>
        <p:nvSpPr>
          <p:cNvPr id="6" name="TextBox 5"/>
          <p:cNvSpPr txBox="1"/>
          <p:nvPr/>
        </p:nvSpPr>
        <p:spPr>
          <a:xfrm>
            <a:off x="2195736" y="2865710"/>
            <a:ext cx="4992072" cy="923330"/>
          </a:xfrm>
          <a:prstGeom prst="rect">
            <a:avLst/>
          </a:prstGeom>
          <a:noFill/>
        </p:spPr>
        <p:txBody>
          <a:bodyPr wrap="none" rtlCol="0">
            <a:spAutoFit/>
          </a:bodyPr>
          <a:lstStyle/>
          <a:p>
            <a:r>
              <a:rPr lang="en-CA" sz="5400" b="1" dirty="0" smtClean="0"/>
              <a:t>18 million years</a:t>
            </a:r>
            <a:endParaRPr lang="en-CA" sz="5400" b="1" dirty="0"/>
          </a:p>
        </p:txBody>
      </p:sp>
    </p:spTree>
  </p:cSld>
  <p:clrMapOvr>
    <a:masterClrMapping/>
  </p:clrMapOvr>
  <p:transition>
    <p:split orient="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5220072" y="3789040"/>
            <a:ext cx="1440160" cy="1620760"/>
          </a:xfrm>
          <a:prstGeom prst="rect">
            <a:avLst/>
          </a:prstGeom>
          <a:noFill/>
          <a:ln w="9525">
            <a:noFill/>
            <a:miter lim="800000"/>
            <a:headEnd/>
            <a:tailEnd/>
          </a:ln>
          <a:effectLst/>
        </p:spPr>
      </p:pic>
      <p:pic>
        <p:nvPicPr>
          <p:cNvPr id="1030" name="Picture 6" descr="C:\Users\Michael\Desktop\Reincarnation and the Spirit-form\2 population-th.png"/>
          <p:cNvPicPr>
            <a:picLocks noChangeAspect="1" noChangeArrowheads="1"/>
          </p:cNvPicPr>
          <p:nvPr/>
        </p:nvPicPr>
        <p:blipFill>
          <a:blip r:embed="rId3" cstate="print"/>
          <a:srcRect/>
          <a:stretch>
            <a:fillRect/>
          </a:stretch>
        </p:blipFill>
        <p:spPr bwMode="auto">
          <a:xfrm>
            <a:off x="4139952" y="3501008"/>
            <a:ext cx="882451" cy="802229"/>
          </a:xfrm>
          <a:prstGeom prst="rect">
            <a:avLst/>
          </a:prstGeom>
          <a:noFill/>
        </p:spPr>
      </p:pic>
      <p:pic>
        <p:nvPicPr>
          <p:cNvPr id="1031" name="Picture 7" descr="C:\Users\Michael\Desktop\Reincarnation and the Spirit-form\1 sample-of-people-th.png"/>
          <p:cNvPicPr>
            <a:picLocks noChangeAspect="1" noChangeArrowheads="1"/>
          </p:cNvPicPr>
          <p:nvPr/>
        </p:nvPicPr>
        <p:blipFill>
          <a:blip r:embed="rId2" cstate="print"/>
          <a:srcRect/>
          <a:stretch>
            <a:fillRect/>
          </a:stretch>
        </p:blipFill>
        <p:spPr bwMode="auto">
          <a:xfrm>
            <a:off x="4139952" y="4077072"/>
            <a:ext cx="1151718" cy="1296144"/>
          </a:xfrm>
          <a:prstGeom prst="rect">
            <a:avLst/>
          </a:prstGeom>
          <a:noFill/>
        </p:spPr>
      </p:pic>
      <p:pic>
        <p:nvPicPr>
          <p:cNvPr id="1027" name="Picture 3"/>
          <p:cNvPicPr>
            <a:picLocks noChangeAspect="1" noChangeArrowheads="1"/>
          </p:cNvPicPr>
          <p:nvPr/>
        </p:nvPicPr>
        <p:blipFill>
          <a:blip r:embed="rId2" cstate="print"/>
          <a:srcRect/>
          <a:stretch>
            <a:fillRect/>
          </a:stretch>
        </p:blipFill>
        <p:spPr bwMode="auto">
          <a:xfrm>
            <a:off x="2987824" y="4841776"/>
            <a:ext cx="1791557" cy="2016224"/>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b="23765"/>
          <a:stretch>
            <a:fillRect/>
          </a:stretch>
        </p:blipFill>
        <p:spPr bwMode="auto">
          <a:xfrm>
            <a:off x="4283968" y="5011528"/>
            <a:ext cx="2664296" cy="1846472"/>
          </a:xfrm>
          <a:prstGeom prst="rect">
            <a:avLst/>
          </a:prstGeom>
          <a:noFill/>
          <a:ln w="9525">
            <a:noFill/>
            <a:miter lim="800000"/>
            <a:headEnd/>
            <a:tailEnd/>
          </a:ln>
          <a:effectLst/>
        </p:spPr>
      </p:pic>
      <p:pic>
        <p:nvPicPr>
          <p:cNvPr id="8" name="Picture 5"/>
          <p:cNvPicPr>
            <a:picLocks noChangeAspect="1" noChangeArrowheads="1"/>
          </p:cNvPicPr>
          <p:nvPr/>
        </p:nvPicPr>
        <p:blipFill>
          <a:blip r:embed="rId3" cstate="print"/>
          <a:srcRect/>
          <a:stretch>
            <a:fillRect/>
          </a:stretch>
        </p:blipFill>
        <p:spPr bwMode="auto">
          <a:xfrm>
            <a:off x="1835696" y="3861048"/>
            <a:ext cx="2000009" cy="1818192"/>
          </a:xfrm>
          <a:prstGeom prst="rect">
            <a:avLst/>
          </a:prstGeom>
          <a:noFill/>
          <a:ln w="9525">
            <a:noFill/>
            <a:miter lim="800000"/>
            <a:headEnd/>
            <a:tailEnd/>
          </a:ln>
          <a:effectLst/>
        </p:spPr>
      </p:pic>
      <p:pic>
        <p:nvPicPr>
          <p:cNvPr id="1026" name="Picture 2"/>
          <p:cNvPicPr>
            <a:picLocks noChangeAspect="1" noChangeArrowheads="1"/>
          </p:cNvPicPr>
          <p:nvPr/>
        </p:nvPicPr>
        <p:blipFill>
          <a:blip r:embed="rId2" cstate="print"/>
          <a:srcRect b="11214"/>
          <a:stretch>
            <a:fillRect/>
          </a:stretch>
        </p:blipFill>
        <p:spPr bwMode="auto">
          <a:xfrm>
            <a:off x="1331640" y="4581128"/>
            <a:ext cx="2278701" cy="2276872"/>
          </a:xfrm>
          <a:prstGeom prst="rect">
            <a:avLst/>
          </a:prstGeom>
          <a:noFill/>
          <a:ln w="9525">
            <a:noFill/>
            <a:miter lim="800000"/>
            <a:headEnd/>
            <a:tailEnd/>
          </a:ln>
          <a:effectLst/>
        </p:spPr>
      </p:pic>
      <p:sp>
        <p:nvSpPr>
          <p:cNvPr id="12" name="TextBox 11"/>
          <p:cNvSpPr txBox="1"/>
          <p:nvPr/>
        </p:nvSpPr>
        <p:spPr>
          <a:xfrm>
            <a:off x="2195736" y="2865710"/>
            <a:ext cx="4849404" cy="923330"/>
          </a:xfrm>
          <a:prstGeom prst="rect">
            <a:avLst/>
          </a:prstGeom>
          <a:noFill/>
        </p:spPr>
        <p:txBody>
          <a:bodyPr wrap="none" rtlCol="0">
            <a:spAutoFit/>
          </a:bodyPr>
          <a:lstStyle/>
          <a:p>
            <a:r>
              <a:rPr lang="en-CA" sz="5400" b="1" dirty="0" smtClean="0"/>
              <a:t>18 million years</a:t>
            </a:r>
            <a:endParaRPr lang="en-CA" sz="5400" b="1" dirty="0"/>
          </a:p>
        </p:txBody>
      </p:sp>
    </p:spTree>
  </p:cSld>
  <p:clrMapOvr>
    <a:masterClrMapping/>
  </p:clrMapOvr>
  <p:transition>
    <p:split orient="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475656" y="4653136"/>
            <a:ext cx="6192688" cy="1296144"/>
          </a:xfrm>
          <a:prstGeom prst="rect">
            <a:avLst/>
          </a:prstGeom>
          <a:solidFill>
            <a:schemeClr val="tx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40 – 60 million years</a:t>
            </a:r>
          </a:p>
        </p:txBody>
      </p:sp>
      <p:sp>
        <p:nvSpPr>
          <p:cNvPr id="6" name="Rectangle 5"/>
          <p:cNvSpPr/>
          <p:nvPr/>
        </p:nvSpPr>
        <p:spPr>
          <a:xfrm>
            <a:off x="1511660" y="2852936"/>
            <a:ext cx="6120680" cy="1296144"/>
          </a:xfrm>
          <a:prstGeom prst="rect">
            <a:avLst/>
          </a:prstGeom>
          <a:solidFill>
            <a:schemeClr val="tx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56 million years</a:t>
            </a:r>
          </a:p>
        </p:txBody>
      </p:sp>
      <p:sp>
        <p:nvSpPr>
          <p:cNvPr id="7" name="TextBox 6"/>
          <p:cNvSpPr txBox="1"/>
          <p:nvPr/>
        </p:nvSpPr>
        <p:spPr>
          <a:xfrm>
            <a:off x="4058078" y="4653136"/>
            <a:ext cx="1027845" cy="369332"/>
          </a:xfrm>
          <a:prstGeom prst="rect">
            <a:avLst/>
          </a:prstGeom>
          <a:noFill/>
        </p:spPr>
        <p:txBody>
          <a:bodyPr wrap="none" rtlCol="0">
            <a:spAutoFit/>
          </a:bodyPr>
          <a:lstStyle/>
          <a:p>
            <a:r>
              <a:rPr lang="en-CA" dirty="0" smtClean="0"/>
              <a:t> material</a:t>
            </a:r>
            <a:endParaRPr lang="en-CA" dirty="0"/>
          </a:p>
        </p:txBody>
      </p:sp>
      <p:sp>
        <p:nvSpPr>
          <p:cNvPr id="8" name="TextBox 7"/>
          <p:cNvSpPr txBox="1"/>
          <p:nvPr/>
        </p:nvSpPr>
        <p:spPr>
          <a:xfrm>
            <a:off x="3210089" y="2924944"/>
            <a:ext cx="2723823" cy="369332"/>
          </a:xfrm>
          <a:prstGeom prst="rect">
            <a:avLst/>
          </a:prstGeom>
          <a:noFill/>
        </p:spPr>
        <p:txBody>
          <a:bodyPr wrap="none" rtlCol="0">
            <a:spAutoFit/>
          </a:bodyPr>
          <a:lstStyle/>
          <a:p>
            <a:r>
              <a:rPr lang="en-CA" dirty="0" smtClean="0"/>
              <a:t>half material / half spiritual</a:t>
            </a:r>
            <a:endParaRPr lang="en-CA" dirty="0"/>
          </a:p>
        </p:txBody>
      </p:sp>
    </p:spTree>
  </p:cSld>
  <p:clrMapOvr>
    <a:masterClrMapping/>
  </p:clrMapOvr>
  <p:transition>
    <p:split orient="ver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Michael\Desktop\The Seven Belts of Creation\Hi Res Universe Pics\andromeda-11004_1280.jpg"/>
          <p:cNvPicPr>
            <a:picLocks noChangeAspect="1" noChangeArrowheads="1"/>
          </p:cNvPicPr>
          <p:nvPr/>
        </p:nvPicPr>
        <p:blipFill>
          <a:blip r:embed="rId2" cstate="print"/>
          <a:srcRect t="5076" b="5076"/>
          <a:stretch>
            <a:fillRect/>
          </a:stretch>
        </p:blipFill>
        <p:spPr bwMode="auto">
          <a:xfrm>
            <a:off x="973665" y="0"/>
            <a:ext cx="7198735" cy="6858000"/>
          </a:xfrm>
          <a:prstGeom prst="rect">
            <a:avLst/>
          </a:prstGeom>
          <a:noFill/>
        </p:spPr>
      </p:pic>
      <p:sp>
        <p:nvSpPr>
          <p:cNvPr id="6" name="TextBox 5"/>
          <p:cNvSpPr txBox="1"/>
          <p:nvPr/>
        </p:nvSpPr>
        <p:spPr>
          <a:xfrm>
            <a:off x="2372231" y="836712"/>
            <a:ext cx="4276107" cy="553998"/>
          </a:xfrm>
          <a:prstGeom prst="rect">
            <a:avLst/>
          </a:prstGeom>
          <a:noFill/>
        </p:spPr>
        <p:txBody>
          <a:bodyPr wrap="none" rtlCol="0">
            <a:spAutoFit/>
          </a:bodyPr>
          <a:lstStyle/>
          <a:p>
            <a:r>
              <a:rPr lang="en-CA" dirty="0" smtClean="0"/>
              <a:t>Andromeda Galaxy 2.537 million light years</a:t>
            </a:r>
          </a:p>
          <a:p>
            <a:pPr algn="ctr"/>
            <a:r>
              <a:rPr lang="en-CA" sz="1200" dirty="0" smtClean="0"/>
              <a:t>https://pixabay.com</a:t>
            </a:r>
            <a:endParaRPr lang="en-CA" sz="1200" dirty="0"/>
          </a:p>
        </p:txBody>
      </p:sp>
      <p:sp>
        <p:nvSpPr>
          <p:cNvPr id="9" name="Rectangle 8"/>
          <p:cNvSpPr/>
          <p:nvPr/>
        </p:nvSpPr>
        <p:spPr>
          <a:xfrm>
            <a:off x="1511660" y="2852936"/>
            <a:ext cx="6120680" cy="1296144"/>
          </a:xfrm>
          <a:prstGeom prst="rect">
            <a:avLst/>
          </a:prstGeom>
          <a:solidFill>
            <a:schemeClr val="tx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56 million years</a:t>
            </a:r>
          </a:p>
        </p:txBody>
      </p:sp>
      <p:sp>
        <p:nvSpPr>
          <p:cNvPr id="10" name="Rectangle 9"/>
          <p:cNvSpPr/>
          <p:nvPr/>
        </p:nvSpPr>
        <p:spPr>
          <a:xfrm>
            <a:off x="1475656" y="4653136"/>
            <a:ext cx="6192688" cy="1296144"/>
          </a:xfrm>
          <a:prstGeom prst="rect">
            <a:avLst/>
          </a:prstGeom>
          <a:solidFill>
            <a:schemeClr val="tx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t>40 – 60 million years</a:t>
            </a:r>
          </a:p>
        </p:txBody>
      </p:sp>
      <p:sp>
        <p:nvSpPr>
          <p:cNvPr id="11" name="TextBox 10"/>
          <p:cNvSpPr txBox="1"/>
          <p:nvPr/>
        </p:nvSpPr>
        <p:spPr>
          <a:xfrm>
            <a:off x="4058078" y="4653136"/>
            <a:ext cx="1027845" cy="369332"/>
          </a:xfrm>
          <a:prstGeom prst="rect">
            <a:avLst/>
          </a:prstGeom>
          <a:noFill/>
        </p:spPr>
        <p:txBody>
          <a:bodyPr wrap="none" rtlCol="0">
            <a:spAutoFit/>
          </a:bodyPr>
          <a:lstStyle/>
          <a:p>
            <a:r>
              <a:rPr lang="en-CA" dirty="0" smtClean="0"/>
              <a:t> material</a:t>
            </a:r>
            <a:endParaRPr lang="en-CA" dirty="0"/>
          </a:p>
        </p:txBody>
      </p:sp>
      <p:sp>
        <p:nvSpPr>
          <p:cNvPr id="12" name="TextBox 11"/>
          <p:cNvSpPr txBox="1"/>
          <p:nvPr/>
        </p:nvSpPr>
        <p:spPr>
          <a:xfrm>
            <a:off x="3210089" y="2924944"/>
            <a:ext cx="2723823" cy="369332"/>
          </a:xfrm>
          <a:prstGeom prst="rect">
            <a:avLst/>
          </a:prstGeom>
          <a:noFill/>
        </p:spPr>
        <p:txBody>
          <a:bodyPr wrap="none" rtlCol="0">
            <a:spAutoFit/>
          </a:bodyPr>
          <a:lstStyle/>
          <a:p>
            <a:r>
              <a:rPr lang="en-CA" dirty="0" smtClean="0"/>
              <a:t>half material / half spiritual</a:t>
            </a:r>
            <a:endParaRPr lang="en-CA" dirty="0"/>
          </a:p>
        </p:txBody>
      </p:sp>
    </p:spTree>
  </p:cSld>
  <p:clrMapOvr>
    <a:masterClrMapping/>
  </p:clrMapOvr>
  <p:transition>
    <p:split orient="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f0728.jpg"/>
          <p:cNvPicPr>
            <a:picLocks noChangeAspect="1"/>
          </p:cNvPicPr>
          <p:nvPr/>
        </p:nvPicPr>
        <p:blipFill>
          <a:blip r:embed="rId2" cstate="print"/>
          <a:stretch>
            <a:fillRect/>
          </a:stretch>
        </p:blipFill>
        <p:spPr>
          <a:xfrm>
            <a:off x="609600" y="793750"/>
            <a:ext cx="7924800" cy="5270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Custom 4">
      <a:dk1>
        <a:sysClr val="windowText" lastClr="000000"/>
      </a:dk1>
      <a:lt1>
        <a:sysClr val="window" lastClr="FFFFFF"/>
      </a:lt1>
      <a:dk2>
        <a:srgbClr val="0075A2"/>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14284</TotalTime>
  <Words>1871</Words>
  <Application>Microsoft Office PowerPoint</Application>
  <PresentationFormat>On-screen Show (4:3)</PresentationFormat>
  <Paragraphs>478</Paragraphs>
  <Slides>144</Slides>
  <Notes>16</Notes>
  <HiddenSlides>0</HiddenSlides>
  <MMClips>0</MMClips>
  <ScaleCrop>false</ScaleCrop>
  <HeadingPairs>
    <vt:vector size="4" baseType="variant">
      <vt:variant>
        <vt:lpstr>Theme</vt:lpstr>
      </vt:variant>
      <vt:variant>
        <vt:i4>1</vt:i4>
      </vt:variant>
      <vt:variant>
        <vt:lpstr>Slide Titles</vt:lpstr>
      </vt:variant>
      <vt:variant>
        <vt:i4>144</vt:i4>
      </vt:variant>
    </vt:vector>
  </HeadingPairs>
  <TitlesOfParts>
    <vt:vector size="145"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 The Spirit-form What is it?</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  the spirit-form: How does it evolve?</vt:lpstr>
      <vt:lpstr>Slide 39</vt:lpstr>
      <vt:lpstr>Slide 40</vt:lpstr>
      <vt:lpstr>Slide 41</vt:lpstr>
      <vt:lpstr>Slide 42</vt:lpstr>
      <vt:lpstr>Slide 43</vt:lpstr>
      <vt:lpstr>Slide 44</vt:lpstr>
      <vt:lpstr> Evolution in the Material Realm</vt:lpstr>
      <vt:lpstr>Slide 46</vt:lpstr>
      <vt:lpstr>Slide 47</vt:lpstr>
      <vt:lpstr>Slide 48</vt:lpstr>
      <vt:lpstr>Slide 49</vt:lpstr>
      <vt:lpstr>Slide 50</vt:lpstr>
      <vt:lpstr>Slide 51</vt:lpstr>
      <vt:lpstr>Slide 52</vt:lpstr>
      <vt:lpstr>Slide 53</vt:lpstr>
      <vt:lpstr> Functions of the  Overall Consciousness-block</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 Programming the new Personality</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 The Overall evolutionary process to the Creation</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 Spiritual Consciousness</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 Common Misunderstandings</vt:lpstr>
      <vt:lpstr>Slide 118</vt:lpstr>
      <vt:lpstr>Slide 119</vt:lpstr>
      <vt:lpstr>Slide 120</vt:lpstr>
      <vt:lpstr>Slide 121</vt:lpstr>
      <vt:lpstr>Slide 122</vt:lpstr>
      <vt:lpstr>Slide 123</vt:lpstr>
      <vt:lpstr>Slide 124</vt:lpstr>
      <vt:lpstr> Inner Influence of the Fluidal Energies</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Incarnation, Reincarnation and Evolution</dc:title>
  <dc:creator>User</dc:creator>
  <cp:lastModifiedBy>Michael Uyttebroek</cp:lastModifiedBy>
  <cp:revision>818</cp:revision>
  <dcterms:created xsi:type="dcterms:W3CDTF">2014-01-25T23:41:47Z</dcterms:created>
  <dcterms:modified xsi:type="dcterms:W3CDTF">2018-07-29T15:24:36Z</dcterms:modified>
</cp:coreProperties>
</file>