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28"/>
  </p:notesMasterIdLst>
  <p:handoutMasterIdLst>
    <p:handoutMasterId r:id="rId29"/>
  </p:handoutMasterIdLst>
  <p:sldIdLst>
    <p:sldId id="3363" r:id="rId2"/>
    <p:sldId id="3421" r:id="rId3"/>
    <p:sldId id="3423" r:id="rId4"/>
    <p:sldId id="3462" r:id="rId5"/>
    <p:sldId id="3436" r:id="rId6"/>
    <p:sldId id="3450" r:id="rId7"/>
    <p:sldId id="3449" r:id="rId8"/>
    <p:sldId id="3481" r:id="rId9"/>
    <p:sldId id="3456" r:id="rId10"/>
    <p:sldId id="3463" r:id="rId11"/>
    <p:sldId id="3464" r:id="rId12"/>
    <p:sldId id="3465" r:id="rId13"/>
    <p:sldId id="3466" r:id="rId14"/>
    <p:sldId id="3467" r:id="rId15"/>
    <p:sldId id="3468" r:id="rId16"/>
    <p:sldId id="3470" r:id="rId17"/>
    <p:sldId id="3471" r:id="rId18"/>
    <p:sldId id="3472" r:id="rId19"/>
    <p:sldId id="3476" r:id="rId20"/>
    <p:sldId id="3473" r:id="rId21"/>
    <p:sldId id="3478" r:id="rId22"/>
    <p:sldId id="3479" r:id="rId23"/>
    <p:sldId id="3477" r:id="rId24"/>
    <p:sldId id="3480" r:id="rId25"/>
    <p:sldId id="3475" r:id="rId26"/>
    <p:sldId id="339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421"/>
            <p14:sldId id="3423"/>
            <p14:sldId id="3462"/>
            <p14:sldId id="3436"/>
            <p14:sldId id="3450"/>
            <p14:sldId id="3449"/>
            <p14:sldId id="3481"/>
            <p14:sldId id="3456"/>
            <p14:sldId id="3463"/>
            <p14:sldId id="3464"/>
            <p14:sldId id="3465"/>
            <p14:sldId id="3466"/>
            <p14:sldId id="3467"/>
            <p14:sldId id="3468"/>
            <p14:sldId id="3470"/>
            <p14:sldId id="3471"/>
            <p14:sldId id="3472"/>
            <p14:sldId id="3476"/>
            <p14:sldId id="3473"/>
            <p14:sldId id="3478"/>
            <p14:sldId id="3479"/>
            <p14:sldId id="3477"/>
            <p14:sldId id="3480"/>
            <p14:sldId id="3475"/>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5749" autoAdjust="0"/>
  </p:normalViewPr>
  <p:slideViewPr>
    <p:cSldViewPr>
      <p:cViewPr varScale="1">
        <p:scale>
          <a:sx n="85" d="100"/>
          <a:sy n="85" d="100"/>
        </p:scale>
        <p:origin x="1411" y="43"/>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p:scale>
        <a:sx n="100" d="100"/>
        <a:sy n="100" d="100"/>
      </p:scale>
      <p:origin x="0" y="-6416"/>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7/27/2020</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7/27/2020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7/27/2020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7/27/2020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7/27/2020</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nncounty.org/DocumentCenter/View/14019/Return-to-School-Guidanc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eiowa.gov/documents/pk-12/2020/07/senate-file-2310-and-governor-s-proclamation-frequently-asked-questions" TargetMode="External"/><Relationship Id="rId2" Type="http://schemas.openxmlformats.org/officeDocument/2006/relationships/hyperlink" Target="https://educateiowa.gov/documents/pk-12/2020/07/senate-file-2310-guidance-schools" TargetMode="External"/><Relationship Id="rId1" Type="http://schemas.openxmlformats.org/officeDocument/2006/relationships/slideLayout" Target="../slideLayouts/slideLayout2.xml"/><Relationship Id="rId4" Type="http://schemas.openxmlformats.org/officeDocument/2006/relationships/hyperlink" Target="https://www.legis.iowa.gov/legislation/BillBook?ga=88&amp;ba=SF23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saia.org/resources.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smtClean="0"/>
              <a:t>RSAI Update ZOOM Meeting </a:t>
            </a:r>
            <a:br>
              <a:rPr lang="en-US" b="1" dirty="0" smtClean="0"/>
            </a:br>
            <a:r>
              <a:rPr lang="en-US" b="1" dirty="0" smtClean="0"/>
              <a:t>SW Region</a:t>
            </a:r>
            <a:br>
              <a:rPr lang="en-US" b="1" dirty="0" smtClean="0"/>
            </a:br>
            <a:r>
              <a:rPr lang="en-US" b="1" dirty="0" smtClean="0"/>
              <a:t>July 22, 2020</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478866"/>
          </a:xfrm>
        </p:spPr>
        <p:txBody>
          <a:bodyPr>
            <a:normAutofit/>
          </a:bodyPr>
          <a:lstStyle/>
          <a:p>
            <a:pPr lvl="0"/>
            <a:r>
              <a:rPr lang="en-US" dirty="0"/>
              <a:t>Offer and Teach Section:  </a:t>
            </a:r>
            <a:endParaRPr lang="en-US" dirty="0" smtClean="0"/>
          </a:p>
          <a:p>
            <a:pPr lvl="0">
              <a:buFont typeface="Wingdings" panose="05000000000000000000" pitchFamily="2" charset="2"/>
              <a:buChar char="v"/>
            </a:pPr>
            <a:r>
              <a:rPr lang="en-US" dirty="0" smtClean="0"/>
              <a:t>Removes </a:t>
            </a:r>
            <a:r>
              <a:rPr lang="en-US" dirty="0"/>
              <a:t>world language, financial literacy and computer science from physical offer and teach (in school buildings) and allows those to be taught online.  </a:t>
            </a:r>
            <a:endParaRPr lang="en-US" dirty="0" smtClean="0"/>
          </a:p>
          <a:p>
            <a:pPr lvl="0">
              <a:buFont typeface="Wingdings" panose="05000000000000000000" pitchFamily="2" charset="2"/>
              <a:buChar char="v"/>
            </a:pPr>
            <a:r>
              <a:rPr lang="en-US" dirty="0" smtClean="0"/>
              <a:t>Retains </a:t>
            </a:r>
            <a:r>
              <a:rPr lang="en-US" dirty="0"/>
              <a:t>the ability for districts to offer up to two of the other O&amp;T requirements online if a good faith effort is made but you can’t hire a teacher </a:t>
            </a:r>
            <a:r>
              <a:rPr lang="en-US" u="sng" dirty="0"/>
              <a:t>or</a:t>
            </a:r>
            <a:r>
              <a:rPr lang="en-US" dirty="0"/>
              <a:t> fewer than 10 students typically register for the course. </a:t>
            </a:r>
            <a:endParaRPr lang="en-US" dirty="0" smtClean="0"/>
          </a:p>
          <a:p>
            <a:pPr lvl="0">
              <a:buFont typeface="Wingdings" panose="05000000000000000000" pitchFamily="2" charset="2"/>
              <a:buChar char="v"/>
            </a:pPr>
            <a:r>
              <a:rPr lang="en-US" dirty="0" smtClean="0"/>
              <a:t>Allows </a:t>
            </a:r>
            <a:r>
              <a:rPr lang="en-US" dirty="0"/>
              <a:t>the DE to waive provision of two </a:t>
            </a:r>
            <a:r>
              <a:rPr lang="en-US" dirty="0" smtClean="0"/>
              <a:t>additional courses </a:t>
            </a:r>
            <a:r>
              <a:rPr lang="en-US" dirty="0"/>
              <a:t>annually if a good faith effort is made but you can’t hire a teacher. Requires that the waived course be provided by an online alternative. </a:t>
            </a:r>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2438603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478866"/>
          </a:xfrm>
        </p:spPr>
        <p:txBody>
          <a:bodyPr>
            <a:normAutofit/>
          </a:bodyPr>
          <a:lstStyle/>
          <a:p>
            <a:pPr lvl="0">
              <a:buFont typeface="Wingdings" panose="05000000000000000000" pitchFamily="2" charset="2"/>
              <a:buChar char="v"/>
            </a:pPr>
            <a:r>
              <a:rPr lang="en-US" dirty="0" smtClean="0"/>
              <a:t>Allows </a:t>
            </a:r>
            <a:r>
              <a:rPr lang="en-US" dirty="0"/>
              <a:t>districts to offer their own online learning, work with other districts or AEAs. These locally developed courses must be aligned and taught by an Iowa licensed teacher. Also allows districts to engage a private provider, who’s courses must also align and be approved by DE. Requires districts to report via the CSIP a list and description of on-line coursework for enrolled students. </a:t>
            </a:r>
          </a:p>
          <a:p>
            <a:pPr lvl="0">
              <a:buFont typeface="Wingdings" panose="05000000000000000000" pitchFamily="2" charset="2"/>
              <a:buChar char="v"/>
            </a:pPr>
            <a:r>
              <a:rPr lang="en-US" dirty="0"/>
              <a:t>Allows DE/AEAs to establish an online coursework and platform with GF or available federal funds – doesn’t require schools to use it, but allows both public and private schools to access courses. </a:t>
            </a:r>
            <a:r>
              <a:rPr lang="en-US" i="1" dirty="0"/>
              <a:t>Does not state that public school students can access the courses without the district offering them. DE is working to provide CANVAS at no cost to districts and to nonpublic schools and Home School students this year, paid with federal funds. </a:t>
            </a:r>
            <a:r>
              <a:rPr lang="en-US" dirty="0"/>
              <a:t>The legislation otherwise requires districts to pay for courses accessed from the platform. </a:t>
            </a:r>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77657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478866"/>
          </a:xfrm>
        </p:spPr>
        <p:txBody>
          <a:bodyPr>
            <a:normAutofit/>
          </a:bodyPr>
          <a:lstStyle/>
          <a:p>
            <a:pPr lvl="0">
              <a:buFont typeface="Wingdings" panose="05000000000000000000" pitchFamily="2" charset="2"/>
              <a:buChar char="v"/>
            </a:pPr>
            <a:r>
              <a:rPr lang="en-US" dirty="0" smtClean="0"/>
              <a:t>Allows districts </a:t>
            </a:r>
            <a:r>
              <a:rPr lang="en-US" dirty="0"/>
              <a:t>to provide instruction primarily over the internet if provided in accordance with an approved RTL plan, in response to a proclamation of a public health disaster emergency (Governor’s Proclamation) which satisfies the instructional time requirements (either days or hours) regardless of the nature, location or medium of instruction if the RTL plan includes the minimum number of days/hours, as long as the remote learning is compulsory. </a:t>
            </a:r>
            <a:endParaRPr lang="en-US" dirty="0" smtClean="0"/>
          </a:p>
          <a:p>
            <a:pPr lvl="0">
              <a:buFont typeface="Wingdings" panose="05000000000000000000" pitchFamily="2" charset="2"/>
              <a:buChar char="v"/>
            </a:pPr>
            <a:r>
              <a:rPr lang="en-US" dirty="0" smtClean="0"/>
              <a:t>Requires </a:t>
            </a:r>
            <a:r>
              <a:rPr lang="en-US" dirty="0"/>
              <a:t>that district RTL plans must contain provisions for in-person instruction and provide that </a:t>
            </a:r>
            <a:r>
              <a:rPr lang="en-US" u="sng" dirty="0"/>
              <a:t>in-person instruction is the presumed method of instruction</a:t>
            </a:r>
            <a:r>
              <a:rPr lang="en-US" dirty="0"/>
              <a:t>.   </a:t>
            </a:r>
          </a:p>
          <a:p>
            <a:endParaRPr lang="en-US" dirty="0"/>
          </a:p>
          <a:p>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456311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478866"/>
          </a:xfrm>
        </p:spPr>
        <p:txBody>
          <a:bodyPr>
            <a:normAutofit/>
          </a:bodyPr>
          <a:lstStyle/>
          <a:p>
            <a:pPr lvl="0">
              <a:buFont typeface="Wingdings" panose="05000000000000000000" pitchFamily="2" charset="2"/>
              <a:buChar char="v"/>
            </a:pPr>
            <a:r>
              <a:rPr lang="en-US" dirty="0" smtClean="0"/>
              <a:t>Allows </a:t>
            </a:r>
            <a:r>
              <a:rPr lang="en-US" dirty="0"/>
              <a:t>funding flexibility for additional instructional time above the minimum days/hours, approved by board resolution for PD funds used for 36 hours of PD outside of the instructional day. Requires hour for hour exchange (one hour of instruction replaces one hour of PD collaboration. </a:t>
            </a:r>
            <a:endParaRPr lang="en-US" dirty="0" smtClean="0"/>
          </a:p>
          <a:p>
            <a:pPr lvl="0">
              <a:buFont typeface="Wingdings" panose="05000000000000000000" pitchFamily="2" charset="2"/>
              <a:buChar char="v"/>
            </a:pPr>
            <a:r>
              <a:rPr lang="en-US" dirty="0" smtClean="0"/>
              <a:t>All </a:t>
            </a:r>
            <a:r>
              <a:rPr lang="en-US" dirty="0"/>
              <a:t>PD requirements of chapter 284 are waived for the funds used for instruction. </a:t>
            </a:r>
            <a:endParaRPr lang="en-US" dirty="0" smtClean="0"/>
          </a:p>
          <a:p>
            <a:pPr lvl="0">
              <a:buFont typeface="Wingdings" panose="05000000000000000000" pitchFamily="2" charset="2"/>
              <a:buChar char="v"/>
            </a:pPr>
            <a:r>
              <a:rPr lang="en-US" dirty="0" smtClean="0"/>
              <a:t>Governor’s </a:t>
            </a:r>
            <a:r>
              <a:rPr lang="en-US" dirty="0"/>
              <a:t>July 17 proclamation allows virtual instruction in place of making up snow days</a:t>
            </a:r>
            <a:r>
              <a:rPr lang="en-US" dirty="0" smtClean="0"/>
              <a:t>. May create an opportunity to use PD funds for some of your instructional time. </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227558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286000"/>
            <a:ext cx="7543801" cy="4038600"/>
          </a:xfrm>
        </p:spPr>
        <p:txBody>
          <a:bodyPr>
            <a:normAutofit/>
          </a:bodyPr>
          <a:lstStyle/>
          <a:p>
            <a:pPr lvl="0">
              <a:buFont typeface="Wingdings" panose="05000000000000000000" pitchFamily="2" charset="2"/>
              <a:buChar char="v"/>
            </a:pPr>
            <a:r>
              <a:rPr lang="en-US" dirty="0" smtClean="0"/>
              <a:t>Allows a parent to notify the district by July 15, 2020 of an open enrollment request to a public online academy, based on health condition of student/family/caretaker and doctor’s note.</a:t>
            </a:r>
          </a:p>
          <a:p>
            <a:pPr lvl="0">
              <a:buFont typeface="Wingdings" panose="05000000000000000000" pitchFamily="2" charset="2"/>
              <a:buChar char="v"/>
            </a:pPr>
            <a:r>
              <a:rPr lang="en-US" dirty="0" smtClean="0"/>
              <a:t>Requires districts to provide to students whose parent requests CPI, HSAP and Dual Enrollment, textbooks and supplementary materials, on the same basis as provided to enrolled students. </a:t>
            </a:r>
            <a:r>
              <a:rPr lang="en-US" i="1" dirty="0" smtClean="0"/>
              <a:t>(Note – does not say that the district provides the online learning platform to the home school students.) </a:t>
            </a:r>
            <a:endParaRPr lang="en-US" i="1"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110504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543801" cy="4038600"/>
          </a:xfrm>
        </p:spPr>
        <p:txBody>
          <a:bodyPr>
            <a:normAutofit fontScale="92500" lnSpcReduction="20000"/>
          </a:bodyPr>
          <a:lstStyle/>
          <a:p>
            <a:pPr>
              <a:buFont typeface="Wingdings" panose="05000000000000000000" pitchFamily="2" charset="2"/>
              <a:buChar char="v"/>
            </a:pPr>
            <a:r>
              <a:rPr lang="en-US" dirty="0"/>
              <a:t>If the Governor proclaims a public health emergency, the bill allows local board to authorize closure of the school district or any school attendance center due to outbreak of COVID-19.  </a:t>
            </a:r>
            <a:endParaRPr lang="en-US" dirty="0" smtClean="0"/>
          </a:p>
          <a:p>
            <a:pPr lvl="1">
              <a:buFont typeface="Wingdings" panose="05000000000000000000" pitchFamily="2" charset="2"/>
              <a:buChar char="v"/>
            </a:pPr>
            <a:r>
              <a:rPr lang="en-US" dirty="0" smtClean="0"/>
              <a:t>Encourages </a:t>
            </a:r>
            <a:r>
              <a:rPr lang="en-US" dirty="0"/>
              <a:t>school districts to follow CDC guidelines, consult with IDPH and states that local leaders may consult with local board of health with determining social distancing measure or authorizing a school closure. </a:t>
            </a:r>
            <a:r>
              <a:rPr lang="en-US" i="1" dirty="0" smtClean="0"/>
              <a:t>Linn County Return to School Guidance</a:t>
            </a:r>
            <a:r>
              <a:rPr lang="en-US" dirty="0" smtClean="0"/>
              <a:t>. </a:t>
            </a:r>
            <a:r>
              <a:rPr lang="en-US" dirty="0" smtClean="0">
                <a:hlinkClick r:id="rId2"/>
              </a:rPr>
              <a:t>https</a:t>
            </a:r>
            <a:r>
              <a:rPr lang="en-US" dirty="0">
                <a:hlinkClick r:id="rId2"/>
              </a:rPr>
              <a:t>://www.linncounty.org/DocumentCenter/View/14019/Return-to-School-Guidance-PDF</a:t>
            </a:r>
            <a:endParaRPr lang="en-US" dirty="0" smtClean="0"/>
          </a:p>
          <a:p>
            <a:pPr lvl="1">
              <a:buFont typeface="Wingdings" panose="05000000000000000000" pitchFamily="2" charset="2"/>
              <a:buChar char="v"/>
            </a:pPr>
            <a:r>
              <a:rPr lang="en-US" dirty="0" smtClean="0"/>
              <a:t>Prohibits </a:t>
            </a:r>
            <a:r>
              <a:rPr lang="en-US" dirty="0"/>
              <a:t>waiver of instructional time requirements for school closure unless the </a:t>
            </a:r>
            <a:r>
              <a:rPr lang="en-US" dirty="0" smtClean="0"/>
              <a:t>district </a:t>
            </a:r>
            <a:r>
              <a:rPr lang="en-US" dirty="0"/>
              <a:t>provides compulsory remote learning.  </a:t>
            </a:r>
            <a:endParaRPr lang="en-US" dirty="0" smtClean="0"/>
          </a:p>
          <a:p>
            <a:pPr lvl="1">
              <a:buFont typeface="Wingdings" panose="05000000000000000000" pitchFamily="2" charset="2"/>
              <a:buChar char="v"/>
            </a:pPr>
            <a:r>
              <a:rPr lang="en-US" dirty="0" smtClean="0"/>
              <a:t>States </a:t>
            </a:r>
            <a:r>
              <a:rPr lang="en-US" dirty="0"/>
              <a:t>that, unless explicitly authorized in a proclamation of the governor related to COVID-19, the district shall not take action to provide instruction </a:t>
            </a:r>
            <a:r>
              <a:rPr lang="en-US" u="sng" dirty="0"/>
              <a:t>primarily</a:t>
            </a:r>
            <a:r>
              <a:rPr lang="en-US" dirty="0"/>
              <a:t> through remote-learning opportunities. </a:t>
            </a:r>
          </a:p>
          <a:p>
            <a:pPr>
              <a:buFont typeface="Wingdings" panose="05000000000000000000" pitchFamily="2" charset="2"/>
              <a:buChar char="v"/>
            </a:pPr>
            <a:r>
              <a:rPr lang="en-US" dirty="0"/>
              <a:t>If the board of directors determines at any time during the 2020-21 school year that a remote learning period is necessary, requires the board to ensure that teachers/staff are available to support students, engage in PD, perform other job-related functions during the regular required contract hours. </a:t>
            </a:r>
          </a:p>
        </p:txBody>
      </p:sp>
      <p:pic>
        <p:nvPicPr>
          <p:cNvPr id="4" name="Picture 3"/>
          <p:cNvPicPr>
            <a:picLocks noChangeAspect="1"/>
          </p:cNvPicPr>
          <p:nvPr/>
        </p:nvPicPr>
        <p:blipFill>
          <a:blip r:embed="rId3"/>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741328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543801" cy="4038600"/>
          </a:xfrm>
        </p:spPr>
        <p:txBody>
          <a:bodyPr>
            <a:normAutofit/>
          </a:bodyPr>
          <a:lstStyle/>
          <a:p>
            <a:pPr lvl="0">
              <a:buFont typeface="Wingdings" panose="05000000000000000000" pitchFamily="2" charset="2"/>
              <a:buChar char="v"/>
            </a:pPr>
            <a:r>
              <a:rPr lang="en-US" dirty="0"/>
              <a:t>Defines a student that does not participate in compulsory remote learning as truant, unless enrolled in CPI or IPI per parent notification prior to July 1, 2019. Allows a student with significant health concern to report to the district and </a:t>
            </a:r>
            <a:r>
              <a:rPr lang="en-US" u="sng" dirty="0"/>
              <a:t>requires </a:t>
            </a:r>
            <a:r>
              <a:rPr lang="en-US" dirty="0"/>
              <a:t>the district to provide accommodation via remote learning.</a:t>
            </a:r>
          </a:p>
          <a:p>
            <a:pPr lvl="0">
              <a:buFont typeface="Wingdings" panose="05000000000000000000" pitchFamily="2" charset="2"/>
              <a:buChar char="v"/>
            </a:pPr>
            <a:r>
              <a:rPr lang="en-US" dirty="0"/>
              <a:t>Teacher endorsement waiver: if every reasonable and good faith effort is made to employ a licensed teacher with specific grade level or subject endorsement, and you can’t employ such a person, and you can’t develop or provide online program for that area, allow district to request and DE to waive the teacher endorsement requirements. </a:t>
            </a:r>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3936916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543801" cy="4038600"/>
          </a:xfrm>
        </p:spPr>
        <p:txBody>
          <a:bodyPr>
            <a:normAutofit/>
          </a:bodyPr>
          <a:lstStyle/>
          <a:p>
            <a:pPr lvl="0">
              <a:buFont typeface="Wingdings" panose="05000000000000000000" pitchFamily="2" charset="2"/>
              <a:buChar char="v"/>
            </a:pPr>
            <a:r>
              <a:rPr lang="en-US" dirty="0"/>
              <a:t>Social Distancing: in implementing social distancing policies included in the RTL plan, the board shall, to the extent possible, provide in-person instruction for core academic subjects. </a:t>
            </a:r>
          </a:p>
          <a:p>
            <a:pPr lvl="0">
              <a:buFont typeface="Wingdings" panose="05000000000000000000" pitchFamily="2" charset="2"/>
              <a:buChar char="v"/>
            </a:pPr>
            <a:r>
              <a:rPr lang="en-US" dirty="0"/>
              <a:t>Requires schools to make reasonable accommodations for remote learning for a student or family’s significant health condition that increases the risk of COVID-19, including written confirmation from the doctor.  </a:t>
            </a:r>
            <a:r>
              <a:rPr lang="en-US" i="1" dirty="0" smtClean="0"/>
              <a:t>(Think back to the beginning of the bill – locally developed content, content provided through a consortium with another district(s) or AEA, or engaging a private provider)</a:t>
            </a:r>
          </a:p>
          <a:p>
            <a:pPr lvl="0">
              <a:buFont typeface="Wingdings" panose="05000000000000000000" pitchFamily="2" charset="2"/>
              <a:buChar char="v"/>
            </a:pPr>
            <a:endParaRPr lang="en-US" i="1" dirty="0" smtClean="0"/>
          </a:p>
          <a:p>
            <a:pPr lvl="0">
              <a:buFont typeface="Wingdings" panose="05000000000000000000" pitchFamily="2" charset="2"/>
              <a:buChar char="v"/>
            </a:pPr>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3930765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543801" cy="4038600"/>
          </a:xfrm>
        </p:spPr>
        <p:txBody>
          <a:bodyPr>
            <a:normAutofit/>
          </a:bodyPr>
          <a:lstStyle/>
          <a:p>
            <a:pPr>
              <a:buFont typeface="Wingdings" panose="05000000000000000000" pitchFamily="2" charset="2"/>
              <a:buChar char="v"/>
            </a:pPr>
            <a:r>
              <a:rPr lang="en-US" dirty="0"/>
              <a:t>Notwithstanding any other provision to the contrary, a district may provide instruction primarily over the </a:t>
            </a:r>
            <a:r>
              <a:rPr lang="en-US" dirty="0" smtClean="0"/>
              <a:t>internet</a:t>
            </a:r>
          </a:p>
          <a:p>
            <a:pPr lvl="1">
              <a:buFont typeface="Wingdings" panose="05000000000000000000" pitchFamily="2" charset="2"/>
              <a:buChar char="v"/>
            </a:pPr>
            <a:r>
              <a:rPr lang="en-US" dirty="0" smtClean="0"/>
              <a:t>in </a:t>
            </a:r>
            <a:r>
              <a:rPr lang="en-US" dirty="0"/>
              <a:t>accordance with a RTL plan submitted by the district to the DE </a:t>
            </a:r>
            <a:endParaRPr lang="en-US" dirty="0" smtClean="0"/>
          </a:p>
          <a:p>
            <a:pPr lvl="1">
              <a:buFont typeface="Wingdings" panose="05000000000000000000" pitchFamily="2" charset="2"/>
              <a:buChar char="v"/>
            </a:pPr>
            <a:r>
              <a:rPr lang="en-US" dirty="0" smtClean="0"/>
              <a:t>in </a:t>
            </a:r>
            <a:r>
              <a:rPr lang="en-US" dirty="0"/>
              <a:t>response to a proclamation of public health disaster emergency explicitly addressing school closures, issued by the Governor related to COVID-19, </a:t>
            </a:r>
            <a:endParaRPr lang="en-US" dirty="0" smtClean="0"/>
          </a:p>
          <a:p>
            <a:pPr>
              <a:buFont typeface="Wingdings" panose="05000000000000000000" pitchFamily="2" charset="2"/>
              <a:buChar char="v"/>
            </a:pPr>
            <a:r>
              <a:rPr lang="en-US" dirty="0" smtClean="0"/>
              <a:t>without </a:t>
            </a:r>
            <a:r>
              <a:rPr lang="en-US" dirty="0"/>
              <a:t>regard to whether the district is approved to provide instruction primarily through continuous remote-learning opportunities</a:t>
            </a:r>
            <a:r>
              <a:rPr lang="en-US" dirty="0" smtClean="0"/>
              <a:t>.</a:t>
            </a:r>
          </a:p>
          <a:p>
            <a:pPr>
              <a:buFont typeface="Wingdings" panose="05000000000000000000" pitchFamily="2" charset="2"/>
              <a:buChar char="v"/>
            </a:pPr>
            <a:r>
              <a:rPr lang="en-US" dirty="0" smtClean="0"/>
              <a:t>Must </a:t>
            </a:r>
            <a:r>
              <a:rPr lang="en-US" dirty="0"/>
              <a:t>use </a:t>
            </a:r>
            <a:r>
              <a:rPr lang="en-US" dirty="0" smtClean="0"/>
              <a:t>Iowa licensed </a:t>
            </a:r>
            <a:r>
              <a:rPr lang="en-US" dirty="0"/>
              <a:t>teacher and maintain evidence of alignment with </a:t>
            </a:r>
            <a:r>
              <a:rPr lang="en-US" dirty="0" smtClean="0"/>
              <a:t>core</a:t>
            </a:r>
            <a:endParaRPr lang="en-US" dirty="0"/>
          </a:p>
          <a:p>
            <a:pPr lvl="0">
              <a:buFont typeface="Wingdings" panose="05000000000000000000" pitchFamily="2" charset="2"/>
              <a:buChar char="v"/>
            </a:pPr>
            <a:endParaRPr lang="en-US" i="1" dirty="0" smtClean="0"/>
          </a:p>
          <a:p>
            <a:pPr lvl="0">
              <a:buFont typeface="Wingdings" panose="05000000000000000000" pitchFamily="2" charset="2"/>
              <a:buChar char="v"/>
            </a:pPr>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2597168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Proclamation and DE Guidance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DE Guidance on SF 2310  </a:t>
            </a:r>
            <a:r>
              <a:rPr lang="en-US" sz="2800" dirty="0">
                <a:hlinkClick r:id="rId2"/>
              </a:rPr>
              <a:t>https://</a:t>
            </a:r>
            <a:r>
              <a:rPr lang="en-US" sz="2800" dirty="0" smtClean="0">
                <a:hlinkClick r:id="rId2"/>
              </a:rPr>
              <a:t>educateiowa.gov/documents/pk-12/2020/07/senate-file-2310-guidance-schools</a:t>
            </a:r>
            <a:endParaRPr lang="en-US" sz="2800" dirty="0" smtClean="0"/>
          </a:p>
          <a:p>
            <a:r>
              <a:rPr lang="en-US" sz="2800" dirty="0" smtClean="0"/>
              <a:t>DE FAQ on SF </a:t>
            </a:r>
            <a:r>
              <a:rPr lang="en-US" sz="2800" dirty="0"/>
              <a:t>2310 </a:t>
            </a:r>
            <a:r>
              <a:rPr lang="en-US" sz="2800" dirty="0">
                <a:hlinkClick r:id="rId3"/>
              </a:rPr>
              <a:t>https://</a:t>
            </a:r>
            <a:r>
              <a:rPr lang="en-US" sz="2800" dirty="0" smtClean="0">
                <a:hlinkClick r:id="rId3"/>
              </a:rPr>
              <a:t>educateiowa.gov/documents/pk-12/2020/07/senate-file-2310-and-governor-s-proclamation-frequently-asked-questions</a:t>
            </a:r>
            <a:r>
              <a:rPr lang="en-US" sz="2800" dirty="0" smtClean="0"/>
              <a:t> </a:t>
            </a:r>
          </a:p>
          <a:p>
            <a:r>
              <a:rPr lang="en-US" sz="2800" dirty="0" smtClean="0"/>
              <a:t>SF 2310 </a:t>
            </a:r>
            <a:r>
              <a:rPr lang="en-US" sz="2800" dirty="0">
                <a:hlinkClick r:id="rId4"/>
              </a:rPr>
              <a:t>https://www.legis.iowa.gov/legislation/BillBook?ga=88&amp;ba=SF2310</a:t>
            </a:r>
            <a:endParaRPr lang="en-US" sz="2800" dirty="0"/>
          </a:p>
        </p:txBody>
      </p:sp>
    </p:spTree>
    <p:extLst>
      <p:ext uri="{BB962C8B-B14F-4D97-AF65-F5344CB8AC3E}">
        <p14:creationId xmlns:p14="http://schemas.microsoft.com/office/powerpoint/2010/main" val="142229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Name		____________________________________</a:t>
            </a:r>
          </a:p>
          <a:p>
            <a:r>
              <a:rPr lang="en-US" dirty="0" smtClean="0"/>
              <a:t>District(s) </a:t>
            </a:r>
            <a:r>
              <a:rPr lang="en-US" dirty="0" smtClean="0"/>
              <a:t>Role	</a:t>
            </a:r>
            <a:r>
              <a:rPr lang="en-US" dirty="0" smtClean="0"/>
              <a:t>____________________________________</a:t>
            </a:r>
            <a:endParaRPr lang="en-US" dirty="0" smtClean="0"/>
          </a:p>
        </p:txBody>
      </p:sp>
    </p:spTree>
    <p:extLst>
      <p:ext uri="{BB962C8B-B14F-4D97-AF65-F5344CB8AC3E}">
        <p14:creationId xmlns:p14="http://schemas.microsoft.com/office/powerpoint/2010/main" val="2026391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Proclamation and DE </a:t>
            </a:r>
            <a:r>
              <a:rPr lang="en-US" dirty="0" smtClean="0"/>
              <a:t>Guidance: Q/A from DE:</a:t>
            </a:r>
            <a:endParaRPr lang="en-US" dirty="0"/>
          </a:p>
        </p:txBody>
      </p:sp>
      <p:sp>
        <p:nvSpPr>
          <p:cNvPr id="3" name="Content Placeholder 2"/>
          <p:cNvSpPr>
            <a:spLocks noGrp="1"/>
          </p:cNvSpPr>
          <p:nvPr>
            <p:ph idx="1"/>
          </p:nvPr>
        </p:nvSpPr>
        <p:spPr>
          <a:xfrm>
            <a:off x="822959" y="1845734"/>
            <a:ext cx="8016241" cy="5012266"/>
          </a:xfrm>
        </p:spPr>
        <p:txBody>
          <a:bodyPr>
            <a:normAutofit lnSpcReduction="10000"/>
          </a:bodyPr>
          <a:lstStyle/>
          <a:p>
            <a:r>
              <a:rPr lang="en-US" sz="2400" dirty="0"/>
              <a:t>How did the Department and governor determine that schools cannot provide more than half of instruction through remote learning? </a:t>
            </a:r>
            <a:r>
              <a:rPr lang="en-US" sz="2400" dirty="0" smtClean="0"/>
              <a:t> Where </a:t>
            </a:r>
            <a:r>
              <a:rPr lang="en-US" sz="2400" dirty="0"/>
              <a:t>did the 50% come from? </a:t>
            </a:r>
            <a:endParaRPr lang="en-US" sz="2400" dirty="0" smtClean="0"/>
          </a:p>
          <a:p>
            <a:r>
              <a:rPr lang="en-US" sz="2400" dirty="0" smtClean="0"/>
              <a:t>Section </a:t>
            </a:r>
            <a:r>
              <a:rPr lang="en-US" sz="2400" dirty="0"/>
              <a:t>15 of Senate File 2310 states: Unless explicitly authorized in a proclamation of a public health disaster emergency issued by the governor pursuant to section 29C.6 and related to COVID-19, a brick-and-mortar school district or accredited nonpublic school shall not take action to provide instruction primarily through </a:t>
            </a:r>
            <a:r>
              <a:rPr lang="en-US" sz="2400" dirty="0" smtClean="0"/>
              <a:t>remote learning </a:t>
            </a:r>
            <a:r>
              <a:rPr lang="en-US" sz="2400" dirty="0"/>
              <a:t>opportunities. </a:t>
            </a:r>
            <a:r>
              <a:rPr lang="en-US" sz="2400" dirty="0" smtClean="0"/>
              <a:t>This </a:t>
            </a:r>
            <a:r>
              <a:rPr lang="en-US" sz="2400" dirty="0"/>
              <a:t>is in addition to and separate from the “presumed method” language in section 9 of Senate File 2310. </a:t>
            </a:r>
            <a:endParaRPr lang="en-US" sz="2400" dirty="0" smtClean="0"/>
          </a:p>
          <a:p>
            <a:r>
              <a:rPr lang="en-US" sz="2400" dirty="0" smtClean="0"/>
              <a:t>Based </a:t>
            </a:r>
            <a:r>
              <a:rPr lang="en-US" sz="2400" dirty="0"/>
              <a:t>on a plain language reading of the statute, the Department interprets “primarily” to mean more than half of a school’s instruction. </a:t>
            </a:r>
            <a:r>
              <a:rPr lang="en-US" dirty="0"/>
              <a:t/>
            </a:r>
            <a:br>
              <a:rPr lang="en-US" dirty="0"/>
            </a:br>
            <a:endParaRPr lang="en-US" dirty="0"/>
          </a:p>
        </p:txBody>
      </p:sp>
    </p:spTree>
    <p:extLst>
      <p:ext uri="{BB962C8B-B14F-4D97-AF65-F5344CB8AC3E}">
        <p14:creationId xmlns:p14="http://schemas.microsoft.com/office/powerpoint/2010/main" val="28906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“Primarily”</a:t>
            </a:r>
            <a:endParaRPr lang="en-US" dirty="0"/>
          </a:p>
        </p:txBody>
      </p:sp>
      <p:sp>
        <p:nvSpPr>
          <p:cNvPr id="3" name="Content Placeholder 2"/>
          <p:cNvSpPr>
            <a:spLocks noGrp="1"/>
          </p:cNvSpPr>
          <p:nvPr>
            <p:ph idx="1"/>
          </p:nvPr>
        </p:nvSpPr>
        <p:spPr/>
        <p:txBody>
          <a:bodyPr/>
          <a:lstStyle/>
          <a:p>
            <a:r>
              <a:rPr lang="en-US" dirty="0" smtClean="0"/>
              <a:t>Who decides the meaning of Primarily?</a:t>
            </a:r>
          </a:p>
          <a:p>
            <a:endParaRPr lang="en-US" dirty="0"/>
          </a:p>
          <a:p>
            <a:r>
              <a:rPr lang="en-US" dirty="0" smtClean="0"/>
              <a:t>Is it mostly, mainly, chiefly, or predominately?</a:t>
            </a:r>
          </a:p>
          <a:p>
            <a:r>
              <a:rPr lang="en-US" dirty="0" smtClean="0"/>
              <a:t>Compared to what? </a:t>
            </a:r>
          </a:p>
          <a:p>
            <a:endParaRPr lang="en-US" dirty="0"/>
          </a:p>
          <a:p>
            <a:r>
              <a:rPr lang="en-US" dirty="0" smtClean="0"/>
              <a:t>Most RTL plans have 3 types of learning:  in person, synchronous online, and working at home.  If in person is 40% and synchronous and at home are each 30%, is in person the main kind of learning or the predominate kind of learning?    </a:t>
            </a:r>
          </a:p>
          <a:p>
            <a:endParaRPr lang="en-US" dirty="0"/>
          </a:p>
        </p:txBody>
      </p:sp>
      <p:pic>
        <p:nvPicPr>
          <p:cNvPr id="4" name="Picture 3"/>
          <p:cNvPicPr>
            <a:picLocks noChangeAspect="1"/>
          </p:cNvPicPr>
          <p:nvPr/>
        </p:nvPicPr>
        <p:blipFill>
          <a:blip r:embed="rId2"/>
          <a:stretch>
            <a:fillRect/>
          </a:stretch>
        </p:blipFill>
        <p:spPr>
          <a:xfrm>
            <a:off x="6324600" y="609600"/>
            <a:ext cx="1958675" cy="2147160"/>
          </a:xfrm>
          <a:prstGeom prst="rect">
            <a:avLst/>
          </a:prstGeom>
        </p:spPr>
      </p:pic>
    </p:spTree>
    <p:extLst>
      <p:ext uri="{BB962C8B-B14F-4D97-AF65-F5344CB8AC3E}">
        <p14:creationId xmlns:p14="http://schemas.microsoft.com/office/powerpoint/2010/main" val="43743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1D21-8F1D-4FD4-BF8C-3F195ABECC6D}"/>
              </a:ext>
            </a:extLst>
          </p:cNvPr>
          <p:cNvSpPr>
            <a:spLocks noGrp="1"/>
          </p:cNvSpPr>
          <p:nvPr>
            <p:ph type="title"/>
          </p:nvPr>
        </p:nvSpPr>
        <p:spPr>
          <a:xfrm>
            <a:off x="609599" y="138112"/>
            <a:ext cx="6347713" cy="1320800"/>
          </a:xfrm>
        </p:spPr>
        <p:txBody>
          <a:bodyPr/>
          <a:lstStyle/>
          <a:p>
            <a:r>
              <a:rPr lang="en-US" dirty="0"/>
              <a:t>Home Rule</a:t>
            </a:r>
          </a:p>
        </p:txBody>
      </p:sp>
      <p:sp>
        <p:nvSpPr>
          <p:cNvPr id="3" name="Content Placeholder 2">
            <a:extLst>
              <a:ext uri="{FF2B5EF4-FFF2-40B4-BE49-F238E27FC236}">
                <a16:creationId xmlns:a16="http://schemas.microsoft.com/office/drawing/2014/main" id="{32CEB27F-8CCE-48BF-A7F0-9705D714CDDC}"/>
              </a:ext>
            </a:extLst>
          </p:cNvPr>
          <p:cNvSpPr>
            <a:spLocks noGrp="1"/>
          </p:cNvSpPr>
          <p:nvPr>
            <p:ph idx="1"/>
          </p:nvPr>
        </p:nvSpPr>
        <p:spPr>
          <a:xfrm>
            <a:off x="381000" y="1878563"/>
            <a:ext cx="3100388" cy="3762375"/>
          </a:xfrm>
          <a:solidFill>
            <a:schemeClr val="bg2"/>
          </a:solidFill>
        </p:spPr>
        <p:txBody>
          <a:bodyPr>
            <a:normAutofit/>
          </a:bodyPr>
          <a:lstStyle/>
          <a:p>
            <a:r>
              <a:rPr lang="en-US" dirty="0"/>
              <a:t>Legislature gave school districts “Statutory Home Rule” in HF 573 in 2017 Legislative Session</a:t>
            </a:r>
          </a:p>
          <a:p>
            <a:endParaRPr lang="en-US" dirty="0"/>
          </a:p>
          <a:p>
            <a:r>
              <a:rPr lang="en-US" dirty="0" smtClean="0"/>
              <a:t>Exceptions:  can’t levy </a:t>
            </a:r>
            <a:r>
              <a:rPr lang="en-US" dirty="0"/>
              <a:t>a tax </a:t>
            </a:r>
            <a:r>
              <a:rPr lang="en-US" dirty="0" smtClean="0"/>
              <a:t>or charge a fee not authorized or adopt/enforce </a:t>
            </a:r>
            <a:r>
              <a:rPr lang="en-US" dirty="0"/>
              <a:t>a policy hindering law enforcement agency</a:t>
            </a:r>
          </a:p>
          <a:p>
            <a:endParaRPr lang="en-US" dirty="0"/>
          </a:p>
        </p:txBody>
      </p:sp>
      <p:pic>
        <p:nvPicPr>
          <p:cNvPr id="4" name="Picture 3">
            <a:extLst>
              <a:ext uri="{FF2B5EF4-FFF2-40B4-BE49-F238E27FC236}">
                <a16:creationId xmlns:a16="http://schemas.microsoft.com/office/drawing/2014/main" id="{CE7D6985-773F-4472-A0DF-7C347BA009E3}"/>
              </a:ext>
            </a:extLst>
          </p:cNvPr>
          <p:cNvPicPr>
            <a:picLocks noChangeAspect="1"/>
          </p:cNvPicPr>
          <p:nvPr/>
        </p:nvPicPr>
        <p:blipFill>
          <a:blip r:embed="rId2"/>
          <a:stretch>
            <a:fillRect/>
          </a:stretch>
        </p:blipFill>
        <p:spPr>
          <a:xfrm>
            <a:off x="3962400" y="1066800"/>
            <a:ext cx="4448987" cy="1509397"/>
          </a:xfrm>
          <a:prstGeom prst="rect">
            <a:avLst/>
          </a:prstGeom>
        </p:spPr>
      </p:pic>
      <p:pic>
        <p:nvPicPr>
          <p:cNvPr id="5" name="Picture 4">
            <a:extLst>
              <a:ext uri="{FF2B5EF4-FFF2-40B4-BE49-F238E27FC236}">
                <a16:creationId xmlns:a16="http://schemas.microsoft.com/office/drawing/2014/main" id="{DD91C28A-BCD6-44E5-8A0D-CF4A2D6DE729}"/>
              </a:ext>
            </a:extLst>
          </p:cNvPr>
          <p:cNvPicPr>
            <a:picLocks noChangeAspect="1"/>
          </p:cNvPicPr>
          <p:nvPr/>
        </p:nvPicPr>
        <p:blipFill>
          <a:blip r:embed="rId3"/>
          <a:stretch>
            <a:fillRect/>
          </a:stretch>
        </p:blipFill>
        <p:spPr>
          <a:xfrm>
            <a:off x="3733800" y="2895600"/>
            <a:ext cx="5029200" cy="864151"/>
          </a:xfrm>
          <a:prstGeom prst="rect">
            <a:avLst/>
          </a:prstGeom>
        </p:spPr>
      </p:pic>
      <p:sp>
        <p:nvSpPr>
          <p:cNvPr id="6" name="Oval 5"/>
          <p:cNvSpPr/>
          <p:nvPr/>
        </p:nvSpPr>
        <p:spPr>
          <a:xfrm>
            <a:off x="3765526" y="3429000"/>
            <a:ext cx="1828800" cy="5095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962400" y="4648200"/>
            <a:ext cx="2590800" cy="1477328"/>
          </a:xfrm>
          <a:prstGeom prst="rect">
            <a:avLst/>
          </a:prstGeom>
          <a:noFill/>
        </p:spPr>
        <p:txBody>
          <a:bodyPr wrap="square" rtlCol="0">
            <a:spAutoFit/>
          </a:bodyPr>
          <a:lstStyle/>
          <a:p>
            <a:r>
              <a:rPr lang="en-US" dirty="0" smtClean="0"/>
              <a:t>Do you think that the DE and Governor liberally construed SF 2310 to effectuate the purposes of local control? </a:t>
            </a:r>
            <a:endParaRPr lang="en-US" dirty="0"/>
          </a:p>
        </p:txBody>
      </p:sp>
      <p:pic>
        <p:nvPicPr>
          <p:cNvPr id="8" name="Picture 7"/>
          <p:cNvPicPr>
            <a:picLocks noChangeAspect="1"/>
          </p:cNvPicPr>
          <p:nvPr/>
        </p:nvPicPr>
        <p:blipFill>
          <a:blip r:embed="rId4"/>
          <a:stretch>
            <a:fillRect/>
          </a:stretch>
        </p:blipFill>
        <p:spPr>
          <a:xfrm>
            <a:off x="6930418" y="4079154"/>
            <a:ext cx="1958675" cy="2147160"/>
          </a:xfrm>
          <a:prstGeom prst="rect">
            <a:avLst/>
          </a:prstGeom>
        </p:spPr>
      </p:pic>
    </p:spTree>
    <p:extLst>
      <p:ext uri="{BB962C8B-B14F-4D97-AF65-F5344CB8AC3E}">
        <p14:creationId xmlns:p14="http://schemas.microsoft.com/office/powerpoint/2010/main" val="402156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Proclamation and DE </a:t>
            </a:r>
            <a:r>
              <a:rPr lang="en-US" dirty="0" smtClean="0"/>
              <a:t>Guidance: Other things</a:t>
            </a:r>
            <a:endParaRPr lang="en-US" dirty="0"/>
          </a:p>
        </p:txBody>
      </p:sp>
      <p:sp>
        <p:nvSpPr>
          <p:cNvPr id="3" name="Content Placeholder 2"/>
          <p:cNvSpPr>
            <a:spLocks noGrp="1"/>
          </p:cNvSpPr>
          <p:nvPr>
            <p:ph idx="1"/>
          </p:nvPr>
        </p:nvSpPr>
        <p:spPr>
          <a:xfrm>
            <a:off x="822959" y="1845734"/>
            <a:ext cx="8016241" cy="5012266"/>
          </a:xfrm>
        </p:spPr>
        <p:txBody>
          <a:bodyPr>
            <a:normAutofit/>
          </a:bodyPr>
          <a:lstStyle/>
          <a:p>
            <a:r>
              <a:rPr lang="en-US" sz="2200" dirty="0" smtClean="0"/>
              <a:t>Requires temporary approval from DE before a board can decide to close a school or district.  </a:t>
            </a:r>
            <a:r>
              <a:rPr lang="en-US" sz="2200" i="1" dirty="0" smtClean="0"/>
              <a:t>DE hinted </a:t>
            </a:r>
            <a:r>
              <a:rPr lang="en-US" sz="2200" i="1" dirty="0"/>
              <a:t>that </a:t>
            </a:r>
            <a:r>
              <a:rPr lang="en-US" sz="2200" i="1" dirty="0" smtClean="0"/>
              <a:t>approvals </a:t>
            </a:r>
            <a:r>
              <a:rPr lang="en-US" sz="2200" i="1" dirty="0"/>
              <a:t>will be in 2 week increments, no longer</a:t>
            </a:r>
            <a:r>
              <a:rPr lang="en-US" sz="2200" i="1" dirty="0" smtClean="0"/>
              <a:t>.</a:t>
            </a:r>
            <a:r>
              <a:rPr lang="en-US" sz="2200" i="1" dirty="0"/>
              <a:t> </a:t>
            </a:r>
            <a:endParaRPr lang="en-US" sz="2200" dirty="0" smtClean="0"/>
          </a:p>
          <a:p>
            <a:r>
              <a:rPr lang="en-US" sz="2200" dirty="0"/>
              <a:t>Weather days can be virtual and count toward hours/days--IF you implement your virtual learning plan.  </a:t>
            </a:r>
            <a:r>
              <a:rPr lang="en-US" sz="2200" i="1" dirty="0"/>
              <a:t>Stated during the DE webinar that not more than 5 inclement weather days can be held virtually without DE approval</a:t>
            </a:r>
            <a:r>
              <a:rPr lang="en-US" sz="2200" dirty="0"/>
              <a:t>.</a:t>
            </a:r>
          </a:p>
          <a:p>
            <a:r>
              <a:rPr lang="en-US" sz="2200" dirty="0"/>
              <a:t>DE and BOEE are working on multiple changes to rules regarding substitute teachers and licenses that will potentially assist you in having substitute teachers, including allowing substitutes to be in the classroom </a:t>
            </a:r>
            <a:r>
              <a:rPr lang="en-US" sz="2200" dirty="0" smtClean="0"/>
              <a:t>longer than 30 days, </a:t>
            </a:r>
            <a:r>
              <a:rPr lang="en-US" sz="2200" dirty="0"/>
              <a:t>and allowing </a:t>
            </a:r>
            <a:r>
              <a:rPr lang="en-US" sz="2200" dirty="0" smtClean="0"/>
              <a:t>paras or AA </a:t>
            </a:r>
            <a:r>
              <a:rPr lang="en-US" sz="2200" dirty="0"/>
              <a:t>degrees to also be substitute teachers. </a:t>
            </a:r>
          </a:p>
          <a:p>
            <a:r>
              <a:rPr lang="en-US" sz="2200" dirty="0" smtClean="0"/>
              <a:t>Additional </a:t>
            </a:r>
            <a:r>
              <a:rPr lang="en-US" sz="2200" dirty="0"/>
              <a:t>Return to School guidance will be provided by Aug. 1. </a:t>
            </a:r>
          </a:p>
          <a:p>
            <a:endParaRPr lang="en-US" dirty="0"/>
          </a:p>
        </p:txBody>
      </p:sp>
    </p:spTree>
    <p:extLst>
      <p:ext uri="{BB962C8B-B14F-4D97-AF65-F5344CB8AC3E}">
        <p14:creationId xmlns:p14="http://schemas.microsoft.com/office/powerpoint/2010/main" val="221512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999396"/>
          </a:xfrm>
        </p:spPr>
        <p:txBody>
          <a:bodyPr/>
          <a:lstStyle/>
          <a:p>
            <a:r>
              <a:rPr lang="en-US" dirty="0"/>
              <a:t>Set all of </a:t>
            </a:r>
            <a:r>
              <a:rPr lang="en-US" dirty="0" smtClean="0"/>
              <a:t>this</a:t>
            </a:r>
            <a:br>
              <a:rPr lang="en-US" dirty="0" smtClean="0"/>
            </a:br>
            <a:r>
              <a:rPr lang="en-US" dirty="0" smtClean="0"/>
              <a:t>aside </a:t>
            </a:r>
            <a:r>
              <a:rPr lang="en-US" dirty="0"/>
              <a:t>for a </a:t>
            </a:r>
            <a:r>
              <a:rPr lang="en-US" dirty="0" smtClean="0"/>
              <a:t>few</a:t>
            </a:r>
            <a:br>
              <a:rPr lang="en-US" dirty="0" smtClean="0"/>
            </a:br>
            <a:r>
              <a:rPr lang="en-US" dirty="0" smtClean="0"/>
              <a:t>minutes:</a:t>
            </a:r>
            <a:endParaRPr lang="en-US" dirty="0"/>
          </a:p>
        </p:txBody>
      </p:sp>
      <p:pic>
        <p:nvPicPr>
          <p:cNvPr id="4" name="Picture 3"/>
          <p:cNvPicPr>
            <a:picLocks noChangeAspect="1"/>
          </p:cNvPicPr>
          <p:nvPr/>
        </p:nvPicPr>
        <p:blipFill>
          <a:blip r:embed="rId2"/>
          <a:stretch>
            <a:fillRect/>
          </a:stretch>
        </p:blipFill>
        <p:spPr>
          <a:xfrm>
            <a:off x="4495800" y="-304800"/>
            <a:ext cx="3505201" cy="3714887"/>
          </a:xfrm>
          <a:prstGeom prst="rect">
            <a:avLst/>
          </a:prstGeom>
        </p:spPr>
      </p:pic>
      <p:sp>
        <p:nvSpPr>
          <p:cNvPr id="3" name="Content Placeholder 2"/>
          <p:cNvSpPr>
            <a:spLocks noGrp="1"/>
          </p:cNvSpPr>
          <p:nvPr>
            <p:ph idx="1"/>
          </p:nvPr>
        </p:nvSpPr>
        <p:spPr>
          <a:xfrm>
            <a:off x="800548" y="3124200"/>
            <a:ext cx="7543801" cy="4023360"/>
          </a:xfrm>
        </p:spPr>
        <p:txBody>
          <a:bodyPr>
            <a:normAutofit/>
          </a:bodyPr>
          <a:lstStyle/>
          <a:p>
            <a:r>
              <a:rPr lang="en-US" sz="2800" dirty="0" smtClean="0"/>
              <a:t>How do we support our staff to provide engaging learning to students in these many environments, moving in and out of virtual learning as necessary for individual students or classrooms or entire schools?  </a:t>
            </a:r>
          </a:p>
          <a:p>
            <a:r>
              <a:rPr lang="en-US" sz="2800" dirty="0" smtClean="0"/>
              <a:t>How do we best serve students with different internet connections and capabilities?  </a:t>
            </a:r>
            <a:endParaRPr lang="en-US" sz="2800" dirty="0"/>
          </a:p>
        </p:txBody>
      </p:sp>
    </p:spTree>
    <p:extLst>
      <p:ext uri="{BB962C8B-B14F-4D97-AF65-F5344CB8AC3E}">
        <p14:creationId xmlns:p14="http://schemas.microsoft.com/office/powerpoint/2010/main" val="1892438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76200"/>
            <a:ext cx="8544781" cy="7058189"/>
          </a:xfrm>
          <a:prstGeom prst="rect">
            <a:avLst/>
          </a:prstGeom>
        </p:spPr>
      </p:pic>
    </p:spTree>
    <p:extLst>
      <p:ext uri="{BB962C8B-B14F-4D97-AF65-F5344CB8AC3E}">
        <p14:creationId xmlns:p14="http://schemas.microsoft.com/office/powerpoint/2010/main" val="2598355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YOUR VOICE</a:t>
            </a:r>
            <a:br>
              <a:rPr lang="en-US" b="1" dirty="0" smtClean="0"/>
            </a:br>
            <a:r>
              <a:rPr lang="en-US" b="1" dirty="0" smtClean="0"/>
              <a:t>on behalf of rural students!</a:t>
            </a:r>
            <a:endParaRPr lang="en-US" b="1" dirty="0"/>
          </a:p>
        </p:txBody>
      </p:sp>
      <p:sp>
        <p:nvSpPr>
          <p:cNvPr id="3" name="Content Placeholder 2"/>
          <p:cNvSpPr>
            <a:spLocks noGrp="1"/>
          </p:cNvSpPr>
          <p:nvPr>
            <p:ph idx="1"/>
          </p:nvPr>
        </p:nvSpPr>
        <p:spPr>
          <a:xfrm>
            <a:off x="822959" y="1905000"/>
            <a:ext cx="7543801" cy="3964094"/>
          </a:xfrm>
        </p:spPr>
        <p:txBody>
          <a:bodyPr>
            <a:normAutofit fontScale="92500" lnSpcReduction="10000"/>
          </a:bodyPr>
          <a:lstStyle/>
          <a:p>
            <a:pPr algn="ctr"/>
            <a:r>
              <a:rPr lang="en-US" sz="2800" dirty="0" smtClean="0"/>
              <a:t>Watch for RSAI Legislative Priority Survey</a:t>
            </a:r>
          </a:p>
          <a:p>
            <a:pPr algn="ctr"/>
            <a:r>
              <a:rPr lang="en-US" sz="2800" dirty="0" smtClean="0"/>
              <a:t>Stay connected through the Interim and into the Legislative Session  </a:t>
            </a:r>
          </a:p>
          <a:p>
            <a:pPr algn="ctr"/>
            <a:r>
              <a:rPr lang="en-US" sz="2800" dirty="0" smtClean="0"/>
              <a:t>Let us know what you need to beef up your advocacy efforts. </a:t>
            </a:r>
          </a:p>
          <a:p>
            <a:pPr algn="ctr"/>
            <a:r>
              <a:rPr lang="en-US" sz="2800" dirty="0" smtClean="0"/>
              <a:t>See you at the Oct. 21 Annual Meeting!</a:t>
            </a:r>
          </a:p>
          <a:p>
            <a:endParaRPr lang="en-US" b="1" dirty="0" smtClean="0"/>
          </a:p>
          <a:p>
            <a:r>
              <a:rPr lang="en-US" b="1" dirty="0" smtClean="0"/>
              <a:t>Professional </a:t>
            </a:r>
            <a:r>
              <a:rPr lang="en-US" b="1" dirty="0"/>
              <a:t>Advocate</a:t>
            </a:r>
          </a:p>
          <a:p>
            <a:pPr>
              <a:spcBef>
                <a:spcPts val="0"/>
              </a:spcBef>
            </a:pPr>
            <a:r>
              <a:rPr lang="en-US" dirty="0"/>
              <a:t>Margaret Buckton, </a:t>
            </a:r>
            <a:r>
              <a:rPr lang="en-US" dirty="0" smtClean="0">
                <a:hlinkClick r:id="rId2"/>
              </a:rPr>
              <a:t>margaret@iowaschoolfinance.com</a:t>
            </a:r>
            <a:r>
              <a:rPr lang="en-US" dirty="0" smtClean="0"/>
              <a:t>  </a:t>
            </a:r>
          </a:p>
          <a:p>
            <a:pPr>
              <a:spcBef>
                <a:spcPts val="0"/>
              </a:spcBef>
            </a:pPr>
            <a:r>
              <a:rPr lang="en-US" dirty="0" smtClean="0"/>
              <a:t>1201 </a:t>
            </a:r>
            <a:r>
              <a:rPr lang="en-US" dirty="0"/>
              <a:t>63rd Street, Des Moines, IA </a:t>
            </a:r>
            <a:r>
              <a:rPr lang="en-US" dirty="0" smtClean="0"/>
              <a:t>50311 (515) 201-3755 cell</a:t>
            </a:r>
            <a:endParaRPr lang="en-US" sz="2800" dirty="0" smtClean="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543800" cy="5413051"/>
          </a:xfrm>
        </p:spPr>
        <p:txBody>
          <a:bodyPr>
            <a:noAutofit/>
          </a:bodyPr>
          <a:lstStyle/>
          <a:p>
            <a:pPr algn="ct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u="sng" dirty="0" smtClean="0"/>
              <a:t>RSAI Team</a:t>
            </a:r>
            <a:br>
              <a:rPr lang="en-US" sz="4000" b="1" u="sng" dirty="0" smtClean="0"/>
            </a:br>
            <a:r>
              <a:rPr lang="en-US" sz="3200" b="1" dirty="0" smtClean="0"/>
              <a:t>Paul Croghan, SW Region Rep</a:t>
            </a:r>
            <a:br>
              <a:rPr lang="en-US" sz="3200" b="1" dirty="0" smtClean="0"/>
            </a:br>
            <a:r>
              <a:rPr lang="en-US" sz="3200" b="1" dirty="0" smtClean="0"/>
              <a:t>Dennis McClain, At-large Rep</a:t>
            </a:r>
            <a:br>
              <a:rPr lang="en-US" sz="3200" b="1" dirty="0" smtClean="0"/>
            </a:br>
            <a:r>
              <a:rPr lang="en-US" sz="3200" b="1" dirty="0" smtClean="0"/>
              <a:t>Tim Mitchell</a:t>
            </a:r>
            <a:r>
              <a:rPr lang="en-US" sz="4000" dirty="0" smtClean="0"/>
              <a:t>, </a:t>
            </a:r>
            <a:r>
              <a:rPr lang="en-US" sz="3200" b="1" dirty="0" smtClean="0"/>
              <a:t>Legislative Rep</a:t>
            </a:r>
            <a:br>
              <a:rPr lang="en-US" sz="3200" b="1" dirty="0" smtClean="0"/>
            </a:br>
            <a:r>
              <a:rPr lang="en-US" sz="3200" b="1" i="1" dirty="0" smtClean="0"/>
              <a:t>VACANCY</a:t>
            </a:r>
            <a:r>
              <a:rPr lang="en-US" sz="3200" b="1" dirty="0" smtClean="0"/>
              <a:t>, At-Large Rep to be elected at Annual Meeting in October</a:t>
            </a:r>
            <a:br>
              <a:rPr lang="en-US" sz="3200" b="1" dirty="0" smtClean="0"/>
            </a:br>
            <a:r>
              <a:rPr lang="en-US" sz="3200" b="1" dirty="0" smtClean="0"/>
              <a:t/>
            </a:r>
            <a:br>
              <a:rPr lang="en-US" sz="3200" b="1" dirty="0" smtClean="0"/>
            </a:br>
            <a:r>
              <a:rPr lang="en-US" sz="3200" b="1" dirty="0" smtClean="0"/>
              <a:t>Jen Albers, Administrator</a:t>
            </a:r>
            <a:br>
              <a:rPr lang="en-US" sz="3200" b="1" dirty="0" smtClean="0"/>
            </a:br>
            <a:r>
              <a:rPr lang="en-US" sz="3200" b="1" dirty="0" smtClean="0"/>
              <a:t>Larry Sigel, ISFIS Partner</a:t>
            </a:r>
            <a:br>
              <a:rPr lang="en-US" sz="3200" b="1" dirty="0" smtClean="0"/>
            </a:br>
            <a:r>
              <a:rPr lang="en-US" sz="3200" b="1" dirty="0"/>
              <a:t>Margaret Buckton, Professional </a:t>
            </a:r>
            <a:r>
              <a:rPr lang="en-US" sz="3200" b="1" dirty="0" smtClean="0"/>
              <a:t>Advocate</a:t>
            </a:r>
            <a:br>
              <a:rPr lang="en-US" sz="3200" b="1" dirty="0" smtClean="0"/>
            </a:br>
            <a:r>
              <a:rPr lang="en-US" sz="3200" b="1" dirty="0" smtClean="0"/>
              <a:t>Dave Daughton, Legislative Advocate</a:t>
            </a:r>
            <a:br>
              <a:rPr lang="en-US" sz="3200" b="1" dirty="0" smtClean="0"/>
            </a:br>
            <a:endParaRPr lang="en-US" sz="4000" b="1" dirty="0"/>
          </a:p>
        </p:txBody>
      </p:sp>
      <p:pic>
        <p:nvPicPr>
          <p:cNvPr id="4" name="Picture 3"/>
          <p:cNvPicPr>
            <a:picLocks noChangeAspect="1"/>
          </p:cNvPicPr>
          <p:nvPr/>
        </p:nvPicPr>
        <p:blipFill>
          <a:blip r:embed="rId2"/>
          <a:stretch>
            <a:fillRect/>
          </a:stretch>
        </p:blipFill>
        <p:spPr>
          <a:xfrm>
            <a:off x="533400" y="76200"/>
            <a:ext cx="7392041" cy="1219306"/>
          </a:xfrm>
          <a:prstGeom prst="rect">
            <a:avLst/>
          </a:prstGeom>
        </p:spPr>
      </p:pic>
    </p:spTree>
    <p:extLst>
      <p:ext uri="{BB962C8B-B14F-4D97-AF65-F5344CB8AC3E}">
        <p14:creationId xmlns:p14="http://schemas.microsoft.com/office/powerpoint/2010/main" val="143433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
        <p:nvSpPr>
          <p:cNvPr id="6" name="Content Placeholder 2"/>
          <p:cNvSpPr>
            <a:spLocks noGrp="1"/>
          </p:cNvSpPr>
          <p:nvPr>
            <p:ph sz="half" idx="1"/>
          </p:nvPr>
        </p:nvSpPr>
        <p:spPr>
          <a:xfrm>
            <a:off x="1600200" y="1752600"/>
            <a:ext cx="6858000" cy="3811694"/>
          </a:xfrm>
        </p:spPr>
        <p:txBody>
          <a:bodyPr>
            <a:noAutofit/>
          </a:bodyPr>
          <a:lstStyle/>
          <a:p>
            <a:pPr marL="0" indent="0">
              <a:buNone/>
            </a:pPr>
            <a:r>
              <a:rPr lang="en-US" sz="2800" dirty="0" smtClean="0"/>
              <a:t>Agenda:</a:t>
            </a:r>
          </a:p>
          <a:p>
            <a:pPr>
              <a:buFont typeface="Wingdings" panose="05000000000000000000" pitchFamily="2" charset="2"/>
              <a:buChar char="v"/>
            </a:pPr>
            <a:r>
              <a:rPr lang="en-US" sz="2800" dirty="0" smtClean="0"/>
              <a:t>RSAI </a:t>
            </a:r>
            <a:r>
              <a:rPr lang="en-US" sz="2800" dirty="0" smtClean="0"/>
              <a:t>Membership</a:t>
            </a:r>
          </a:p>
          <a:p>
            <a:pPr>
              <a:buFont typeface="Wingdings" panose="05000000000000000000" pitchFamily="2" charset="2"/>
              <a:buChar char="v"/>
            </a:pPr>
            <a:r>
              <a:rPr lang="en-US" sz="2800" dirty="0" smtClean="0"/>
              <a:t>SF </a:t>
            </a:r>
            <a:r>
              <a:rPr lang="en-US" sz="2800" dirty="0"/>
              <a:t>2310 Online Learning and </a:t>
            </a:r>
            <a:r>
              <a:rPr lang="en-US" sz="2800" dirty="0" smtClean="0"/>
              <a:t>COVID-19 </a:t>
            </a:r>
            <a:r>
              <a:rPr lang="en-US" sz="2800" dirty="0"/>
              <a:t>Flexibility </a:t>
            </a:r>
            <a:endParaRPr lang="en-US" sz="2800" dirty="0" smtClean="0"/>
          </a:p>
          <a:p>
            <a:pPr>
              <a:buFont typeface="Wingdings" panose="05000000000000000000" pitchFamily="2" charset="2"/>
              <a:buChar char="v"/>
            </a:pPr>
            <a:r>
              <a:rPr lang="en-US" sz="2800" dirty="0" smtClean="0"/>
              <a:t>Governor’s </a:t>
            </a:r>
            <a:r>
              <a:rPr lang="en-US" sz="2800" dirty="0"/>
              <a:t>Proclamation and DE </a:t>
            </a:r>
            <a:r>
              <a:rPr lang="en-US" sz="2800" dirty="0" smtClean="0"/>
              <a:t>Guidance</a:t>
            </a:r>
          </a:p>
          <a:p>
            <a:pPr>
              <a:buFont typeface="Wingdings" panose="05000000000000000000" pitchFamily="2" charset="2"/>
              <a:buChar char="v"/>
            </a:pPr>
            <a:r>
              <a:rPr lang="en-US" sz="2800" dirty="0" smtClean="0"/>
              <a:t>RSAI Corporate Sponsor: BoardWorks support for virtual learning</a:t>
            </a:r>
            <a:endParaRPr lang="en-US" sz="2800" dirty="0"/>
          </a:p>
        </p:txBody>
      </p:sp>
    </p:spTree>
    <p:extLst>
      <p:ext uri="{BB962C8B-B14F-4D97-AF65-F5344CB8AC3E}">
        <p14:creationId xmlns:p14="http://schemas.microsoft.com/office/powerpoint/2010/main" val="3599164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63832"/>
            <a:ext cx="5173980" cy="1008796"/>
          </a:xfrm>
        </p:spPr>
        <p:txBody>
          <a:bodyPr>
            <a:normAutofit/>
          </a:bodyPr>
          <a:lstStyle/>
          <a:p>
            <a:r>
              <a:rPr lang="en-US" sz="4400" dirty="0" smtClean="0">
                <a:solidFill>
                  <a:schemeClr val="accent1"/>
                </a:solidFill>
              </a:rPr>
              <a:t>Member Benefits</a:t>
            </a:r>
            <a:endParaRPr lang="en-US" sz="4400" dirty="0">
              <a:solidFill>
                <a:schemeClr val="accent1"/>
              </a:solidFill>
            </a:endParaRPr>
          </a:p>
        </p:txBody>
      </p:sp>
      <p:sp>
        <p:nvSpPr>
          <p:cNvPr id="3" name="Content Placeholder 2"/>
          <p:cNvSpPr>
            <a:spLocks noGrp="1"/>
          </p:cNvSpPr>
          <p:nvPr>
            <p:ph sz="half" idx="1"/>
          </p:nvPr>
        </p:nvSpPr>
        <p:spPr>
          <a:xfrm>
            <a:off x="609600" y="1845734"/>
            <a:ext cx="3916680" cy="4402666"/>
          </a:xfrm>
        </p:spPr>
        <p:txBody>
          <a:bodyPr>
            <a:normAutofit fontScale="62500" lnSpcReduction="20000"/>
          </a:bodyPr>
          <a:lstStyle/>
          <a:p>
            <a:pPr>
              <a:buFont typeface="Wingdings" panose="05000000000000000000" pitchFamily="2" charset="2"/>
              <a:buChar char="ü"/>
            </a:pPr>
            <a:r>
              <a:rPr lang="en-US" sz="2600" dirty="0"/>
              <a:t>Advocacy presence at the Iowa Capitol focused on RSAI priority </a:t>
            </a:r>
            <a:r>
              <a:rPr lang="en-US" sz="2600" dirty="0" smtClean="0"/>
              <a:t>issues</a:t>
            </a:r>
          </a:p>
          <a:p>
            <a:pPr>
              <a:buFont typeface="Wingdings" panose="05000000000000000000" pitchFamily="2" charset="2"/>
              <a:buChar char="ü"/>
            </a:pPr>
            <a:r>
              <a:rPr lang="en-US" sz="2600" dirty="0" smtClean="0"/>
              <a:t>Weekly </a:t>
            </a:r>
            <a:r>
              <a:rPr lang="en-US" sz="2600" dirty="0"/>
              <a:t>legislative update reports and weekly recap videos to share the latest news from the </a:t>
            </a:r>
            <a:r>
              <a:rPr lang="en-US" sz="2600" dirty="0" smtClean="0"/>
              <a:t>statehouse and calls </a:t>
            </a:r>
            <a:r>
              <a:rPr lang="en-US" sz="2600" dirty="0"/>
              <a:t>to action </a:t>
            </a:r>
            <a:r>
              <a:rPr lang="en-US" sz="2600" dirty="0" smtClean="0"/>
              <a:t>when needed</a:t>
            </a:r>
          </a:p>
          <a:p>
            <a:pPr>
              <a:buFont typeface="Wingdings" panose="05000000000000000000" pitchFamily="2" charset="2"/>
              <a:buChar char="ü"/>
            </a:pPr>
            <a:r>
              <a:rPr lang="en-US" sz="2600" dirty="0"/>
              <a:t>A voice to advocate with the executive branch and represent rural schools on various task forces and stakeholder committees convened by </a:t>
            </a:r>
            <a:r>
              <a:rPr lang="en-US" sz="2600" dirty="0" smtClean="0"/>
              <a:t>DE.</a:t>
            </a:r>
            <a:endParaRPr lang="en-US" sz="2600" dirty="0"/>
          </a:p>
          <a:p>
            <a:pPr>
              <a:buFont typeface="Wingdings" panose="05000000000000000000" pitchFamily="2" charset="2"/>
              <a:buChar char="ü"/>
            </a:pPr>
            <a:r>
              <a:rPr lang="en-US" sz="2600" dirty="0" smtClean="0"/>
              <a:t>Advocacy </a:t>
            </a:r>
            <a:r>
              <a:rPr lang="en-US" sz="2600" dirty="0"/>
              <a:t>resources for local leaders to use, including position papers, advocacy tool kits, talking points, maps, and school finance </a:t>
            </a:r>
            <a:r>
              <a:rPr lang="en-US" sz="2600" dirty="0" smtClean="0"/>
              <a:t>estimates</a:t>
            </a:r>
            <a:endParaRPr lang="en-US" sz="2600" dirty="0"/>
          </a:p>
          <a:p>
            <a:pPr>
              <a:buFont typeface="Wingdings" panose="05000000000000000000" pitchFamily="2" charset="2"/>
              <a:buChar char="ü"/>
            </a:pPr>
            <a:r>
              <a:rPr lang="en-US" sz="2600" dirty="0" smtClean="0"/>
              <a:t>Assistance </a:t>
            </a:r>
            <a:r>
              <a:rPr lang="en-US" sz="2600" dirty="0"/>
              <a:t>with communications, letters to the editor or sample letters to </a:t>
            </a:r>
            <a:r>
              <a:rPr lang="en-US" sz="2600" dirty="0" smtClean="0"/>
              <a:t>legislators</a:t>
            </a:r>
            <a:endParaRPr lang="en-US" sz="2600" dirty="0"/>
          </a:p>
          <a:p>
            <a:pPr>
              <a:buFont typeface="Wingdings" panose="05000000000000000000" pitchFamily="2" charset="2"/>
              <a:buChar char="ü"/>
            </a:pPr>
            <a:r>
              <a:rPr lang="en-US" sz="2600" dirty="0" smtClean="0"/>
              <a:t>Easy </a:t>
            </a:r>
            <a:r>
              <a:rPr lang="en-US" sz="2600" dirty="0"/>
              <a:t>to share information, such as RSAI Legislative Priorities Video, to inform school boards, staff, and </a:t>
            </a:r>
            <a:r>
              <a:rPr lang="en-US" sz="2600" dirty="0" smtClean="0"/>
              <a:t>stakeholders.</a:t>
            </a:r>
            <a:endParaRPr lang="en-US" sz="2600" dirty="0"/>
          </a:p>
        </p:txBody>
      </p:sp>
      <p:sp>
        <p:nvSpPr>
          <p:cNvPr id="4" name="Content Placeholder 3"/>
          <p:cNvSpPr>
            <a:spLocks noGrp="1"/>
          </p:cNvSpPr>
          <p:nvPr>
            <p:ph sz="half" idx="2"/>
          </p:nvPr>
        </p:nvSpPr>
        <p:spPr>
          <a:xfrm>
            <a:off x="4953000" y="1828800"/>
            <a:ext cx="3962400" cy="4023360"/>
          </a:xfrm>
        </p:spPr>
        <p:txBody>
          <a:bodyPr>
            <a:noAutofit/>
          </a:bodyPr>
          <a:lstStyle/>
          <a:p>
            <a:pPr>
              <a:buFont typeface="Wingdings" panose="05000000000000000000" pitchFamily="2" charset="2"/>
              <a:buChar char="ü"/>
            </a:pPr>
            <a:r>
              <a:rPr lang="en-US" sz="1600" dirty="0" smtClean="0"/>
              <a:t>RSAI </a:t>
            </a:r>
            <a:r>
              <a:rPr lang="en-US" sz="1600" dirty="0"/>
              <a:t>is the state affiliate of the National Rural Education Association, which brings access to NREA research, updates about happenings in Washington, </a:t>
            </a:r>
            <a:r>
              <a:rPr lang="en-US" sz="1600" dirty="0" smtClean="0"/>
              <a:t>networking</a:t>
            </a:r>
            <a:endParaRPr lang="en-US" sz="1600" dirty="0"/>
          </a:p>
          <a:p>
            <a:pPr>
              <a:buFont typeface="Wingdings" panose="05000000000000000000" pitchFamily="2" charset="2"/>
              <a:buChar char="ü"/>
            </a:pPr>
            <a:r>
              <a:rPr lang="en-US" sz="1600" dirty="0" smtClean="0"/>
              <a:t>Free Summer </a:t>
            </a:r>
            <a:r>
              <a:rPr lang="en-US" sz="1600" dirty="0"/>
              <a:t>regional meetings </a:t>
            </a:r>
            <a:r>
              <a:rPr lang="en-US" sz="1600" dirty="0" smtClean="0"/>
              <a:t>and </a:t>
            </a:r>
            <a:r>
              <a:rPr lang="en-US" sz="1600" dirty="0"/>
              <a:t>RSAI annual conference in </a:t>
            </a:r>
            <a:r>
              <a:rPr lang="en-US" sz="1600" dirty="0" smtClean="0"/>
              <a:t>October.</a:t>
            </a:r>
            <a:endParaRPr lang="en-US" sz="1600" dirty="0"/>
          </a:p>
          <a:p>
            <a:pPr>
              <a:buFont typeface="Wingdings" panose="05000000000000000000" pitchFamily="2" charset="2"/>
              <a:buChar char="ü"/>
            </a:pPr>
            <a:r>
              <a:rPr lang="en-US" sz="1600" dirty="0" smtClean="0"/>
              <a:t>Authentic </a:t>
            </a:r>
            <a:r>
              <a:rPr lang="en-US" sz="1600" dirty="0"/>
              <a:t>grassroots development of legislative priorities in a one district one vote democratic process.</a:t>
            </a:r>
          </a:p>
          <a:p>
            <a:pPr>
              <a:buFont typeface="Wingdings" panose="05000000000000000000" pitchFamily="2" charset="2"/>
              <a:buChar char="ü"/>
            </a:pPr>
            <a:r>
              <a:rPr lang="en-US" sz="1600" dirty="0"/>
              <a:t>Free access to NASDTEC teacher licensure checks with your RSAI membership. Learn more about the program</a:t>
            </a:r>
            <a:r>
              <a:rPr lang="en-US" sz="1600" dirty="0">
                <a:hlinkClick r:id="rId2"/>
              </a:rPr>
              <a:t> here</a:t>
            </a:r>
            <a:r>
              <a:rPr lang="en-US" sz="1600" dirty="0" smtClean="0"/>
              <a:t>.</a:t>
            </a:r>
          </a:p>
          <a:p>
            <a:pPr>
              <a:buFont typeface="Wingdings" panose="05000000000000000000" pitchFamily="2" charset="2"/>
              <a:buChar char="ü"/>
            </a:pPr>
            <a:r>
              <a:rPr lang="en-US" sz="1600" dirty="0"/>
              <a:t>Discount on ISFIS Policy services</a:t>
            </a:r>
          </a:p>
          <a:p>
            <a:pPr>
              <a:buFont typeface="Wingdings" panose="05000000000000000000" pitchFamily="2" charset="2"/>
              <a:buChar char="ü"/>
            </a:pPr>
            <a:r>
              <a:rPr lang="en-US" sz="1600" dirty="0" smtClean="0"/>
              <a:t>Collective purchasing power as a group, attracting needed supports at discounted prices</a:t>
            </a:r>
            <a:endParaRPr lang="en-US" sz="1600" dirty="0"/>
          </a:p>
        </p:txBody>
      </p:sp>
      <p:sp>
        <p:nvSpPr>
          <p:cNvPr id="5" name="TextBox 4"/>
          <p:cNvSpPr txBox="1"/>
          <p:nvPr/>
        </p:nvSpPr>
        <p:spPr>
          <a:xfrm>
            <a:off x="457200" y="6096000"/>
            <a:ext cx="4191000" cy="646331"/>
          </a:xfrm>
          <a:prstGeom prst="rect">
            <a:avLst/>
          </a:prstGeom>
          <a:solidFill>
            <a:schemeClr val="accent5">
              <a:lumMod val="20000"/>
              <a:lumOff val="80000"/>
            </a:schemeClr>
          </a:solidFill>
        </p:spPr>
        <p:txBody>
          <a:bodyPr wrap="square" rtlCol="0">
            <a:spAutoFit/>
          </a:bodyPr>
          <a:lstStyle/>
          <a:p>
            <a:pPr algn="ctr"/>
            <a:r>
              <a:rPr lang="en-US" b="1" i="1" dirty="0" smtClean="0"/>
              <a:t>Networking, Sharing, Best Practice Connections with other like districts</a:t>
            </a:r>
            <a:endParaRPr lang="en-US" b="1" i="1" dirty="0"/>
          </a:p>
        </p:txBody>
      </p:sp>
      <p:pic>
        <p:nvPicPr>
          <p:cNvPr id="8" name="Picture 7"/>
          <p:cNvPicPr>
            <a:picLocks noChangeAspect="1"/>
          </p:cNvPicPr>
          <p:nvPr/>
        </p:nvPicPr>
        <p:blipFill>
          <a:blip r:embed="rId3"/>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60607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a:p>
        </p:txBody>
      </p:sp>
      <p:pic>
        <p:nvPicPr>
          <p:cNvPr id="2" name="Picture 1"/>
          <p:cNvPicPr>
            <a:picLocks noChangeAspect="1"/>
          </p:cNvPicPr>
          <p:nvPr/>
        </p:nvPicPr>
        <p:blipFill>
          <a:blip r:embed="rId2"/>
          <a:stretch>
            <a:fillRect/>
          </a:stretch>
        </p:blipFill>
        <p:spPr>
          <a:xfrm>
            <a:off x="22412" y="152400"/>
            <a:ext cx="9082661" cy="5315212"/>
          </a:xfrm>
          <a:prstGeom prst="rect">
            <a:avLst/>
          </a:prstGeom>
        </p:spPr>
      </p:pic>
    </p:spTree>
    <p:extLst>
      <p:ext uri="{BB962C8B-B14F-4D97-AF65-F5344CB8AC3E}">
        <p14:creationId xmlns:p14="http://schemas.microsoft.com/office/powerpoint/2010/main" val="424558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dirty="0" smtClean="0"/>
              <a:t>SF 2310 Online Learning </a:t>
            </a:r>
          </a:p>
          <a:p>
            <a:pPr algn="ctr"/>
            <a:r>
              <a:rPr lang="en-US" sz="3600" dirty="0" smtClean="0"/>
              <a:t>and </a:t>
            </a:r>
          </a:p>
          <a:p>
            <a:pPr algn="ctr"/>
            <a:r>
              <a:rPr lang="en-US" sz="3600" dirty="0" smtClean="0"/>
              <a:t>COVID-19 Flexibility</a:t>
            </a:r>
            <a:endParaRPr lang="en-US" sz="3600"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891269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Please answer in the chat pane: Is your district ready to open school in August including a virtual option for students with health concerns?</a:t>
            </a:r>
          </a:p>
          <a:p>
            <a:r>
              <a:rPr lang="en-US" dirty="0"/>
              <a:t>                              ____________________________________</a:t>
            </a:r>
          </a:p>
          <a:p>
            <a:r>
              <a:rPr lang="en-US" dirty="0"/>
              <a:t>                              ____________________________________</a:t>
            </a:r>
          </a:p>
          <a:p>
            <a:endParaRPr lang="en-US" dirty="0"/>
          </a:p>
        </p:txBody>
      </p:sp>
    </p:spTree>
    <p:extLst>
      <p:ext uri="{BB962C8B-B14F-4D97-AF65-F5344CB8AC3E}">
        <p14:creationId xmlns:p14="http://schemas.microsoft.com/office/powerpoint/2010/main" val="245350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478866"/>
          </a:xfrm>
        </p:spPr>
        <p:txBody>
          <a:bodyPr>
            <a:normAutofit/>
          </a:bodyPr>
          <a:lstStyle/>
          <a:p>
            <a:pPr>
              <a:buFont typeface="Wingdings" panose="05000000000000000000" pitchFamily="2" charset="2"/>
              <a:buChar char="v"/>
            </a:pPr>
            <a:r>
              <a:rPr lang="en-US" dirty="0"/>
              <a:t>Requires state BOE rules regarding offer and teach (256.11 subsection 17) and online learning provider approval (256.17) and new district online learning options (new section 256.7 subsection 32)</a:t>
            </a:r>
          </a:p>
          <a:p>
            <a:pPr>
              <a:buFont typeface="Wingdings" panose="05000000000000000000" pitchFamily="2" charset="2"/>
              <a:buChar char="v"/>
            </a:pPr>
            <a:r>
              <a:rPr lang="en-US" dirty="0"/>
              <a:t>Requires online learning coursework to be rigorous, high-quality, aligned with Iowa core standards/content and meet the national standards of quality for online courses, and taught by an Iowa licensed teacher with specialized training or experience in online learning (including but not limited to AEA’s PD project for online learning, teacher preservice or comparable coursework</a:t>
            </a:r>
            <a:r>
              <a:rPr lang="en-US" dirty="0" smtClean="0"/>
              <a:t>.)</a:t>
            </a:r>
          </a:p>
          <a:p>
            <a:pPr lvl="0">
              <a:buFont typeface="Wingdings" panose="05000000000000000000" pitchFamily="2" charset="2"/>
              <a:buChar char="v"/>
            </a:pPr>
            <a:r>
              <a:rPr lang="en-US" dirty="0"/>
              <a:t>Allows DE and the AEAs to also develop and offer online learning </a:t>
            </a:r>
            <a:r>
              <a:rPr lang="en-US" dirty="0" smtClean="0"/>
              <a:t>meeting </a:t>
            </a:r>
            <a:r>
              <a:rPr lang="en-US" dirty="0"/>
              <a:t>those same standards and requires DE to approve private providers (</a:t>
            </a:r>
            <a:r>
              <a:rPr lang="en-US" i="1" dirty="0"/>
              <a:t>there is no requirement for DE to approve local online courses outside of the accreditation process</a:t>
            </a:r>
            <a:r>
              <a:rPr lang="en-US" dirty="0" smtClean="0"/>
              <a:t>.)</a:t>
            </a:r>
            <a:endParaRPr lang="en-US" dirty="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2" name="TextBox 1"/>
          <p:cNvSpPr txBox="1"/>
          <p:nvPr/>
        </p:nvSpPr>
        <p:spPr>
          <a:xfrm>
            <a:off x="3391220" y="1295506"/>
            <a:ext cx="2780980" cy="461665"/>
          </a:xfrm>
          <a:prstGeom prst="rect">
            <a:avLst/>
          </a:prstGeom>
          <a:noFill/>
        </p:spPr>
        <p:txBody>
          <a:bodyPr wrap="square" rtlCol="0">
            <a:spAutoFit/>
          </a:bodyPr>
          <a:lstStyle/>
          <a:p>
            <a:r>
              <a:rPr lang="en-US" sz="2400" b="1" dirty="0" smtClean="0"/>
              <a:t>SF 2310 Details: </a:t>
            </a:r>
            <a:endParaRPr lang="en-US" sz="2400" b="1" dirty="0"/>
          </a:p>
        </p:txBody>
      </p:sp>
    </p:spTree>
    <p:extLst>
      <p:ext uri="{BB962C8B-B14F-4D97-AF65-F5344CB8AC3E}">
        <p14:creationId xmlns:p14="http://schemas.microsoft.com/office/powerpoint/2010/main" val="2224959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30875</TotalTime>
  <Words>1807</Words>
  <Application>Microsoft Office PowerPoint</Application>
  <PresentationFormat>On-screen Show (4:3)</PresentationFormat>
  <Paragraphs>114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Calibri Light</vt:lpstr>
      <vt:lpstr>Wingdings</vt:lpstr>
      <vt:lpstr>Retrospect</vt:lpstr>
      <vt:lpstr>RSAI Update ZOOM Meeting  SW Region July 22, 2020</vt:lpstr>
      <vt:lpstr>Introductions</vt:lpstr>
      <vt:lpstr>   RSAI Team Paul Croghan, SW Region Rep Dennis McClain, At-large Rep Tim Mitchell, Legislative Rep VACANCY, At-Large Rep to be elected at Annual Meeting in October  Jen Albers, Administrator Larry Sigel, ISFIS Partner Margaret Buckton, Professional Advocate Dave Daughton, Legislative Advocate </vt:lpstr>
      <vt:lpstr>PowerPoint Presentation</vt:lpstr>
      <vt:lpstr>Member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Governor’s Proclamation and DE Guidance</vt:lpstr>
      <vt:lpstr>Governor’s Proclamation and DE Guidance: Q/A from DE:</vt:lpstr>
      <vt:lpstr>“Primarily”</vt:lpstr>
      <vt:lpstr>Home Rule</vt:lpstr>
      <vt:lpstr>Governor’s Proclamation and DE Guidance: Other things</vt:lpstr>
      <vt:lpstr>Set all of this aside for a few minutes:</vt:lpstr>
      <vt:lpstr>PowerPoint Presentation</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Margaret</cp:lastModifiedBy>
  <cp:revision>2102</cp:revision>
  <cp:lastPrinted>2018-10-19T20:55:07Z</cp:lastPrinted>
  <dcterms:created xsi:type="dcterms:W3CDTF">2014-07-14T21:17:36Z</dcterms:created>
  <dcterms:modified xsi:type="dcterms:W3CDTF">2020-07-27T18:23:29Z</dcterms:modified>
</cp:coreProperties>
</file>