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1"/>
    <p:sldMasterId id="2147483696" r:id="rId2"/>
    <p:sldMasterId id="2147483706" r:id="rId3"/>
  </p:sldMasterIdLst>
  <p:notesMasterIdLst>
    <p:notesMasterId r:id="rId68"/>
  </p:notesMasterIdLst>
  <p:sldIdLst>
    <p:sldId id="256" r:id="rId4"/>
    <p:sldId id="489" r:id="rId5"/>
    <p:sldId id="257" r:id="rId6"/>
    <p:sldId id="258" r:id="rId7"/>
    <p:sldId id="279" r:id="rId8"/>
    <p:sldId id="271" r:id="rId9"/>
    <p:sldId id="272" r:id="rId10"/>
    <p:sldId id="273" r:id="rId11"/>
    <p:sldId id="280" r:id="rId12"/>
    <p:sldId id="759" r:id="rId13"/>
    <p:sldId id="2144" r:id="rId14"/>
    <p:sldId id="2145" r:id="rId15"/>
    <p:sldId id="2146" r:id="rId16"/>
    <p:sldId id="2147" r:id="rId17"/>
    <p:sldId id="281" r:id="rId18"/>
    <p:sldId id="275" r:id="rId19"/>
    <p:sldId id="2148" r:id="rId20"/>
    <p:sldId id="278" r:id="rId21"/>
    <p:sldId id="282" r:id="rId22"/>
    <p:sldId id="2171" r:id="rId23"/>
    <p:sldId id="2149" r:id="rId24"/>
    <p:sldId id="2150" r:id="rId25"/>
    <p:sldId id="286" r:id="rId26"/>
    <p:sldId id="287" r:id="rId27"/>
    <p:sldId id="288" r:id="rId28"/>
    <p:sldId id="284" r:id="rId29"/>
    <p:sldId id="2165" r:id="rId30"/>
    <p:sldId id="730" r:id="rId31"/>
    <p:sldId id="745" r:id="rId32"/>
    <p:sldId id="747" r:id="rId33"/>
    <p:sldId id="748" r:id="rId34"/>
    <p:sldId id="741" r:id="rId35"/>
    <p:sldId id="739" r:id="rId36"/>
    <p:sldId id="2151" r:id="rId37"/>
    <p:sldId id="2152" r:id="rId38"/>
    <p:sldId id="744" r:id="rId39"/>
    <p:sldId id="734" r:id="rId40"/>
    <p:sldId id="737" r:id="rId41"/>
    <p:sldId id="348" r:id="rId42"/>
    <p:sldId id="2164" r:id="rId43"/>
    <p:sldId id="749" r:id="rId44"/>
    <p:sldId id="755" r:id="rId45"/>
    <p:sldId id="756" r:id="rId46"/>
    <p:sldId id="2154" r:id="rId47"/>
    <p:sldId id="2155" r:id="rId48"/>
    <p:sldId id="763" r:id="rId49"/>
    <p:sldId id="764" r:id="rId50"/>
    <p:sldId id="2162" r:id="rId51"/>
    <p:sldId id="2163" r:id="rId52"/>
    <p:sldId id="750" r:id="rId53"/>
    <p:sldId id="769" r:id="rId54"/>
    <p:sldId id="2156" r:id="rId55"/>
    <p:sldId id="2157" r:id="rId56"/>
    <p:sldId id="2158" r:id="rId57"/>
    <p:sldId id="2159" r:id="rId58"/>
    <p:sldId id="2160" r:id="rId59"/>
    <p:sldId id="751" r:id="rId60"/>
    <p:sldId id="778" r:id="rId61"/>
    <p:sldId id="752" r:id="rId62"/>
    <p:sldId id="269" r:id="rId63"/>
    <p:sldId id="2153" r:id="rId64"/>
    <p:sldId id="2168" r:id="rId65"/>
    <p:sldId id="2169" r:id="rId66"/>
    <p:sldId id="2170" r:id="rId6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Levitch" initials="EL" lastIdx="6" clrIdx="0">
    <p:extLst>
      <p:ext uri="{19B8F6BF-5375-455C-9EA6-DF929625EA0E}">
        <p15:presenceInfo xmlns:p15="http://schemas.microsoft.com/office/powerpoint/2012/main" userId="S::elevitch@i3health.onmicrosoft.com::91f6383d-3ace-4b3d-a335-1963fff6bff8" providerId="AD"/>
      </p:ext>
    </p:extLst>
  </p:cmAuthor>
  <p:cmAuthor id="2" name="Sarah Williams" initials="SW" lastIdx="68" clrIdx="1">
    <p:extLst>
      <p:ext uri="{19B8F6BF-5375-455C-9EA6-DF929625EA0E}">
        <p15:presenceInfo xmlns:p15="http://schemas.microsoft.com/office/powerpoint/2012/main" userId="S::swilliams@i3health.onmicrosoft.com::491a3667-56c9-49e3-80e0-e7259a625f28" providerId="AD"/>
      </p:ext>
    </p:extLst>
  </p:cmAuthor>
  <p:cmAuthor id="3" name="Devi Seal" initials="DS" lastIdx="6" clrIdx="2">
    <p:extLst>
      <p:ext uri="{19B8F6BF-5375-455C-9EA6-DF929625EA0E}">
        <p15:presenceInfo xmlns:p15="http://schemas.microsoft.com/office/powerpoint/2012/main" userId="S::dseal@i3health.onmicrosoft.com::dc52d2a3-6ef3-448b-a9ae-b81ff69d55d9" providerId="AD"/>
      </p:ext>
    </p:extLst>
  </p:cmAuthor>
  <p:cmAuthor id="4" name="Amanda Thompson" initials="AT" lastIdx="3" clrIdx="3">
    <p:extLst>
      <p:ext uri="{19B8F6BF-5375-455C-9EA6-DF929625EA0E}">
        <p15:presenceInfo xmlns:p15="http://schemas.microsoft.com/office/powerpoint/2012/main" userId="Amanda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ED0"/>
          </a:solidFill>
        </a:fill>
      </a:tcStyle>
    </a:wholeTbl>
    <a:band2H>
      <a:tcTxStyle/>
      <a:tcStyle>
        <a:tcBdr/>
        <a:fill>
          <a:solidFill>
            <a:srgbClr val="EBEF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D4CB"/>
          </a:solidFill>
        </a:fill>
      </a:tcStyle>
    </a:wholeTbl>
    <a:band2H>
      <a:tcTxStyle/>
      <a:tcStyle>
        <a:tcBdr/>
        <a:fill>
          <a:solidFill>
            <a:srgbClr val="F8EA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FEC"/>
          </a:solidFill>
        </a:fill>
      </a:tcStyle>
    </a:wholeTbl>
    <a:band2H>
      <a:tcTxStyle/>
      <a:tcStyle>
        <a:tcBdr/>
        <a:fill>
          <a:solidFill>
            <a:srgbClr val="ECF0F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86939"/>
  </p:normalViewPr>
  <p:slideViewPr>
    <p:cSldViewPr snapToGrid="0" snapToObjects="1">
      <p:cViewPr varScale="1">
        <p:scale>
          <a:sx n="106" d="100"/>
          <a:sy n="106" d="100"/>
        </p:scale>
        <p:origin x="1120" y="176"/>
      </p:cViewPr>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8-07T15:56:23.320" idx="2">
    <p:pos x="10" y="10"/>
    <p:text>MR. dela Rama: I thought it would be good to include the agents for nmCRPC as well.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8-07T15:57:01.670" idx="3">
    <p:pos x="10" y="10"/>
    <p:text>Mr. deal Rama: Since the first learning objective has to do with efficacy and safety data, I thought it would be best to include efficacy data for each of the trial's end points.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News Gothic MT"/>
      </a:defRPr>
    </a:lvl1pPr>
    <a:lvl2pPr indent="228600" latinLnBrk="0">
      <a:spcBef>
        <a:spcPts val="400"/>
      </a:spcBef>
      <a:defRPr sz="1200">
        <a:latin typeface="+mj-lt"/>
        <a:ea typeface="+mj-ea"/>
        <a:cs typeface="+mj-cs"/>
        <a:sym typeface="News Gothic MT"/>
      </a:defRPr>
    </a:lvl2pPr>
    <a:lvl3pPr indent="457200" latinLnBrk="0">
      <a:spcBef>
        <a:spcPts val="400"/>
      </a:spcBef>
      <a:defRPr sz="1200">
        <a:latin typeface="+mj-lt"/>
        <a:ea typeface="+mj-ea"/>
        <a:cs typeface="+mj-cs"/>
        <a:sym typeface="News Gothic MT"/>
      </a:defRPr>
    </a:lvl3pPr>
    <a:lvl4pPr indent="685800" latinLnBrk="0">
      <a:spcBef>
        <a:spcPts val="400"/>
      </a:spcBef>
      <a:defRPr sz="1200">
        <a:latin typeface="+mj-lt"/>
        <a:ea typeface="+mj-ea"/>
        <a:cs typeface="+mj-cs"/>
        <a:sym typeface="News Gothic MT"/>
      </a:defRPr>
    </a:lvl4pPr>
    <a:lvl5pPr indent="914400" latinLnBrk="0">
      <a:spcBef>
        <a:spcPts val="400"/>
      </a:spcBef>
      <a:defRPr sz="1200">
        <a:latin typeface="+mj-lt"/>
        <a:ea typeface="+mj-ea"/>
        <a:cs typeface="+mj-cs"/>
        <a:sym typeface="News Gothic MT"/>
      </a:defRPr>
    </a:lvl5pPr>
    <a:lvl6pPr indent="1143000" latinLnBrk="0">
      <a:spcBef>
        <a:spcPts val="400"/>
      </a:spcBef>
      <a:defRPr sz="1200">
        <a:latin typeface="+mj-lt"/>
        <a:ea typeface="+mj-ea"/>
        <a:cs typeface="+mj-cs"/>
        <a:sym typeface="News Gothic MT"/>
      </a:defRPr>
    </a:lvl6pPr>
    <a:lvl7pPr indent="1371600" latinLnBrk="0">
      <a:spcBef>
        <a:spcPts val="400"/>
      </a:spcBef>
      <a:defRPr sz="1200">
        <a:latin typeface="+mj-lt"/>
        <a:ea typeface="+mj-ea"/>
        <a:cs typeface="+mj-cs"/>
        <a:sym typeface="News Gothic MT"/>
      </a:defRPr>
    </a:lvl7pPr>
    <a:lvl8pPr indent="1600200" latinLnBrk="0">
      <a:spcBef>
        <a:spcPts val="400"/>
      </a:spcBef>
      <a:defRPr sz="1200">
        <a:latin typeface="+mj-lt"/>
        <a:ea typeface="+mj-ea"/>
        <a:cs typeface="+mj-cs"/>
        <a:sym typeface="News Gothic MT"/>
      </a:defRPr>
    </a:lvl8pPr>
    <a:lvl9pPr indent="1828800" latinLnBrk="0">
      <a:spcBef>
        <a:spcPts val="400"/>
      </a:spcBef>
      <a:defRPr sz="1200">
        <a:latin typeface="+mj-lt"/>
        <a:ea typeface="+mj-ea"/>
        <a:cs typeface="+mj-cs"/>
        <a:sym typeface="News Gothic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cbi.nlm.nih.gov/pubmed/2536162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835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News Gothic MT"/>
              </a:rPr>
              <a:t>Initial prostate cancer diagnosis is often established with microscopic analysis of tissue obtained upon needle biopsy. For advanced prostate cancer patients, a substantial amount of time may have passed since initial diagnosis with biopsy, as patients may have been classified previously with only localized low- to intermediate-risk disease. Others may first present with advanced stage disease, only revealed by symptoms or captured by imaging. Once identified, risk stratification based upon clinical findings can help to determine potential clinical pathways.</a:t>
            </a:r>
            <a:endParaRPr lang="en-US" dirty="0"/>
          </a:p>
        </p:txBody>
      </p:sp>
    </p:spTree>
    <p:extLst>
      <p:ext uri="{BB962C8B-B14F-4D97-AF65-F5344CB8AC3E}">
        <p14:creationId xmlns:p14="http://schemas.microsoft.com/office/powerpoint/2010/main" val="161703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News Gothic MT"/>
              </a:rPr>
              <a:t>Initial prostate cancer diagnosis is often established with microscopic analysis of tissue obtained upon needle biopsy. For advanced prostate cancer patients, a substantial amount of time may have passed since initial diagnosis with biopsy, as patients may have been classified previously with only localized low- to intermediate-risk disease. Others may first present with advanced stage disease, only revealed by symptoms or captured by imaging. Once identified, risk stratification based upon clinical findings can help to determine potential clinical pathways. </a:t>
            </a:r>
            <a:endParaRPr lang="en-US" dirty="0"/>
          </a:p>
        </p:txBody>
      </p:sp>
    </p:spTree>
    <p:extLst>
      <p:ext uri="{BB962C8B-B14F-4D97-AF65-F5344CB8AC3E}">
        <p14:creationId xmlns:p14="http://schemas.microsoft.com/office/powerpoint/2010/main" val="428190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1" name="Shape 201"/>
          <p:cNvSpPr>
            <a:spLocks noGrp="1"/>
          </p:cNvSpPr>
          <p:nvPr>
            <p:ph type="body" sz="quarter" idx="1"/>
          </p:nvPr>
        </p:nvSpPr>
        <p:spPr>
          <a:prstGeom prst="rect">
            <a:avLst/>
          </a:prstGeom>
        </p:spPr>
        <p:txBody>
          <a:bodyPr/>
          <a:lstStyle/>
          <a:p>
            <a:r>
              <a:rPr dirty="0"/>
              <a:t>Memory Jogger: AZ, CJ, EX, RX</a:t>
            </a:r>
          </a:p>
          <a:p>
            <a:endParaRPr dirty="0"/>
          </a:p>
          <a:p>
            <a:r>
              <a:rPr lang="en-US" dirty="0"/>
              <a:t>For </a:t>
            </a:r>
            <a:r>
              <a:rPr dirty="0"/>
              <a:t>80 years</a:t>
            </a:r>
            <a:r>
              <a:rPr lang="en-US" dirty="0"/>
              <a:t>,</a:t>
            </a:r>
            <a:r>
              <a:rPr dirty="0"/>
              <a:t> ADT alone </a:t>
            </a:r>
            <a:r>
              <a:rPr lang="en-US" dirty="0"/>
              <a:t>was standard. Compare that to now, examining what was approved between 2010 and 2014.</a:t>
            </a:r>
            <a:endParaRPr dirty="0"/>
          </a:p>
          <a:p>
            <a:endParaRPr dirty="0"/>
          </a:p>
          <a:p>
            <a:endParaRPr dirty="0"/>
          </a:p>
          <a:p>
            <a:endParaRPr dirty="0"/>
          </a:p>
        </p:txBody>
      </p:sp>
    </p:spTree>
    <p:extLst>
      <p:ext uri="{BB962C8B-B14F-4D97-AF65-F5344CB8AC3E}">
        <p14:creationId xmlns:p14="http://schemas.microsoft.com/office/powerpoint/2010/main" val="77685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17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1" name="Shape 201"/>
          <p:cNvSpPr>
            <a:spLocks noGrp="1"/>
          </p:cNvSpPr>
          <p:nvPr>
            <p:ph type="body" sz="quarter" idx="1"/>
          </p:nvPr>
        </p:nvSpPr>
        <p:spPr>
          <a:prstGeom prst="rect">
            <a:avLst/>
          </a:prstGeom>
        </p:spPr>
        <p:txBody>
          <a:bodyPr/>
          <a:lstStyle/>
          <a:p>
            <a:r>
              <a:rPr dirty="0"/>
              <a:t>Memory Jogger: AZ, CJ, EX, RX</a:t>
            </a:r>
          </a:p>
          <a:p>
            <a:endParaRPr dirty="0"/>
          </a:p>
          <a:p>
            <a:r>
              <a:rPr lang="en-US" dirty="0"/>
              <a:t>For </a:t>
            </a:r>
            <a:r>
              <a:rPr dirty="0"/>
              <a:t>80 years</a:t>
            </a:r>
            <a:r>
              <a:rPr lang="en-US" dirty="0"/>
              <a:t>,</a:t>
            </a:r>
            <a:r>
              <a:rPr dirty="0"/>
              <a:t> ADT alone </a:t>
            </a:r>
            <a:r>
              <a:rPr lang="en-US" dirty="0"/>
              <a:t>was standard. Compare that to now, examining what was approved between 2010 and 2014.</a:t>
            </a:r>
            <a:endParaRPr dirty="0"/>
          </a:p>
          <a:p>
            <a:endParaRPr dirty="0"/>
          </a:p>
          <a:p>
            <a:endParaRPr dirty="0"/>
          </a:p>
          <a:p>
            <a:endParaRPr dirty="0"/>
          </a:p>
        </p:txBody>
      </p:sp>
    </p:spTree>
    <p:extLst>
      <p:ext uri="{BB962C8B-B14F-4D97-AF65-F5344CB8AC3E}">
        <p14:creationId xmlns:p14="http://schemas.microsoft.com/office/powerpoint/2010/main" val="12453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7" name="Shape 207"/>
          <p:cNvSpPr>
            <a:spLocks noGrp="1"/>
          </p:cNvSpPr>
          <p:nvPr>
            <p:ph type="body" sz="quarter" idx="1"/>
          </p:nvPr>
        </p:nvSpPr>
        <p:spPr>
          <a:prstGeom prst="rect">
            <a:avLst/>
          </a:prstGeom>
        </p:spPr>
        <p:txBody>
          <a:bodyPr/>
          <a:lstStyle/>
          <a:p>
            <a:pPr>
              <a:defRPr sz="2500"/>
            </a:pPr>
            <a:r>
              <a:rPr sz="1200" dirty="0"/>
              <a:t>ABIRATERONE ACETATE is converted in vivo to abiraterone, an androgen biosynthesis inhibitor, which inhibits 17 α-hydroxylase/C17, 20-lyase (CYP17). This enzyme is expressed in testicular, adrenal, and prostatic tumor tissues and is required for androgen biosynthesis. CYP17 catalyzes two sequential reactions: the conversion of pregnenolone and progesterone to their 17 α-hydroxy derivatives by 17 α-hydroxylase activity and the subsequent formation of dehydroepiandrosterone (DHEA) and androstenedione, respectively, by C17, 20-lyase activity. DHEA and androstenedione are androgens and precursors of testosterone. Inhibition of CYP17 by abiraterone can also result in increased mineralocorticoid production by the adrenals. Androgen-sensitive prostatic carcinoma responds to treatment that decreases androgen levels. Androgen-deprivation therapies, such as treatment with GnRH agonists or orchiectomy, decrease androgen production in the testes but do not affect androgen production by the adrenals or in the tumor. Abiraterone decreases serum testosterone and other androgens.</a:t>
            </a:r>
          </a:p>
          <a:p>
            <a:pPr>
              <a:defRPr sz="2500"/>
            </a:pPr>
            <a:endParaRPr sz="1200" dirty="0"/>
          </a:p>
          <a:p>
            <a:pPr>
              <a:defRPr sz="2500"/>
            </a:pPr>
            <a:r>
              <a:rPr sz="1200" dirty="0"/>
              <a:t>However, when prednisone is given with </a:t>
            </a:r>
            <a:r>
              <a:rPr lang="en-US" sz="1200" dirty="0"/>
              <a:t>abiraterone</a:t>
            </a:r>
            <a:r>
              <a:rPr sz="1200" dirty="0"/>
              <a:t>, it’s given for a different reason.  One of the purposes is to actually LESSEN side effects from the </a:t>
            </a:r>
            <a:r>
              <a:rPr lang="en-US" sz="1200" dirty="0"/>
              <a:t>abiraterone</a:t>
            </a:r>
            <a:r>
              <a:rPr sz="1200" dirty="0"/>
              <a:t> treatment.  Simply put, abiraterone can actually lower blood levels of cortisol in many patients, so the prednisone is considered cortisol “replacement”, which can help reduce side effects from </a:t>
            </a:r>
            <a:r>
              <a:rPr lang="en-US" sz="1200" dirty="0"/>
              <a:t>abiraterone</a:t>
            </a:r>
            <a:r>
              <a:rPr sz="1200" dirty="0"/>
              <a:t> treatment.  This is a much different situation than giving prednisone alone for other reasons such as gout or arthritis.   </a:t>
            </a:r>
          </a:p>
          <a:p>
            <a:pPr>
              <a:defRPr sz="2500"/>
            </a:pPr>
            <a:r>
              <a:rPr sz="1200" dirty="0"/>
              <a:t>An </a:t>
            </a:r>
            <a:r>
              <a:rPr sz="1200" u="sng" dirty="0">
                <a:solidFill>
                  <a:srgbClr val="0563C1"/>
                </a:solidFill>
                <a:uFill>
                  <a:solidFill>
                    <a:srgbClr val="0563C1"/>
                  </a:solidFill>
                </a:uFill>
                <a:hlinkClick r:id="rId3"/>
              </a:rPr>
              <a:t>article in December 2014 of  The Oncologist</a:t>
            </a:r>
            <a:r>
              <a:rPr sz="1200" dirty="0"/>
              <a:t> says it this way, “…glucocorticoid compensates for abiraterone-induced reductions in serum cortisol and blocks the compensatory increase in adrenocorticotropic hormone seen with abiraterone.  Consequently,</a:t>
            </a:r>
            <a:r>
              <a:rPr sz="1200" b="1" dirty="0"/>
              <a:t> 5 mg prednisone twice daily serves as a glucocorticoid replacement therapy when coadministered with abiraterone acetate</a:t>
            </a:r>
            <a:r>
              <a:rPr sz="1200" dirty="0"/>
              <a:t>…”</a:t>
            </a:r>
          </a:p>
          <a:p>
            <a:pPr>
              <a:defRPr sz="2500"/>
            </a:pPr>
            <a:endParaRPr sz="1200" dirty="0"/>
          </a:p>
          <a:p>
            <a:pPr>
              <a:defRPr sz="2500" b="1"/>
            </a:pPr>
            <a:r>
              <a:rPr lang="en-US" sz="1200" b="0" dirty="0"/>
              <a:t>Cabazitaxel “is a microtubular inhibitor [that] </a:t>
            </a:r>
            <a:r>
              <a:rPr sz="1200" b="0" dirty="0"/>
              <a:t>binds to tubulin and promotes its assembly into microtubules while simultaneously inhibiting disassembly.</a:t>
            </a:r>
            <a:r>
              <a:rPr lang="en-US" sz="1200" b="0" dirty="0"/>
              <a:t> </a:t>
            </a:r>
            <a:r>
              <a:rPr sz="1200" b="0" dirty="0"/>
              <a:t>This leads to stabilization of microtubules and results in inhibition of mitotic and interphase cellular functions</a:t>
            </a:r>
            <a:r>
              <a:rPr lang="en-US" sz="1200" b="0" dirty="0"/>
              <a:t>” (Jevtana® prescribing information, 2019).</a:t>
            </a:r>
            <a:endParaRPr sz="1200" b="0" dirty="0"/>
          </a:p>
          <a:p>
            <a:pPr>
              <a:defRPr sz="2500"/>
            </a:pPr>
            <a:endParaRPr dirty="0"/>
          </a:p>
        </p:txBody>
      </p:sp>
    </p:spTree>
    <p:extLst>
      <p:ext uri="{BB962C8B-B14F-4D97-AF65-F5344CB8AC3E}">
        <p14:creationId xmlns:p14="http://schemas.microsoft.com/office/powerpoint/2010/main" val="100125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3" name="Shape 213"/>
          <p:cNvSpPr>
            <a:spLocks noGrp="1"/>
          </p:cNvSpPr>
          <p:nvPr>
            <p:ph type="body" sz="quarter" idx="1"/>
          </p:nvPr>
        </p:nvSpPr>
        <p:spPr>
          <a:prstGeom prst="rect">
            <a:avLst/>
          </a:prstGeom>
        </p:spPr>
        <p:txBody>
          <a:bodyPr/>
          <a:lstStyle/>
          <a:p>
            <a:pPr defTabSz="1930937">
              <a:defRPr sz="2500"/>
            </a:pPr>
            <a:r>
              <a:rPr lang="en-US" sz="1200" dirty="0"/>
              <a:t>Prostate cancer cells may adapt in response to luteinizing hormone-releasing hormone (LHRH) therapy so that androgen receptor signaling continues to drive cell growth through the following mechanisms: </a:t>
            </a:r>
          </a:p>
          <a:p>
            <a:pPr marL="342900" indent="-342900" defTabSz="1930937">
              <a:buFont typeface="Arial" panose="020B0604020202020204" pitchFamily="34" charset="0"/>
              <a:buChar char="•"/>
              <a:defRPr sz="2500"/>
            </a:pPr>
            <a:r>
              <a:rPr lang="en-US" sz="1200" dirty="0"/>
              <a:t>Androgen receptor overexpression, which increases the chance of androgen binding despite castrate levels of androgen</a:t>
            </a:r>
          </a:p>
          <a:p>
            <a:pPr marL="342900" indent="-342900" defTabSz="1930937">
              <a:buFont typeface="Arial" panose="020B0604020202020204" pitchFamily="34" charset="0"/>
              <a:buChar char="•"/>
              <a:defRPr sz="2500"/>
            </a:pPr>
            <a:r>
              <a:rPr lang="en-US" sz="1200" dirty="0"/>
              <a:t>Androgen receptor promiscuity, in which androgen receptors can be activated by non-androgen ligands such as estrogen, progesterone, and prednisone</a:t>
            </a:r>
          </a:p>
          <a:p>
            <a:pPr marL="342900" indent="-342900">
              <a:buFont typeface="Arial" panose="020B0604020202020204" pitchFamily="34" charset="0"/>
              <a:buChar char="•"/>
              <a:defRPr sz="2500"/>
            </a:pPr>
            <a:r>
              <a:rPr lang="en-US" sz="1200" dirty="0"/>
              <a:t>Androgen-independent activation, in which androgen receptors continue their activity without need of androgens (Xtandi® prescribing information, 2019)</a:t>
            </a:r>
          </a:p>
          <a:p>
            <a:pPr>
              <a:defRPr sz="2500"/>
            </a:pPr>
            <a:endParaRPr lang="en-US" sz="1200" dirty="0"/>
          </a:p>
          <a:p>
            <a:pPr>
              <a:defRPr sz="2500"/>
            </a:pPr>
            <a:r>
              <a:rPr sz="1200" dirty="0"/>
              <a:t>Radium targets osteoblastic bone met</a:t>
            </a:r>
            <a:r>
              <a:rPr lang="en-US" sz="1200" dirty="0"/>
              <a:t>astasi</a:t>
            </a:r>
            <a:r>
              <a:rPr sz="1200" dirty="0"/>
              <a:t>s by acting as a calcium (periodic table)</a:t>
            </a:r>
            <a:r>
              <a:rPr lang="en-US" sz="1200" dirty="0"/>
              <a:t>.</a:t>
            </a:r>
            <a:br>
              <a:rPr sz="1200" dirty="0"/>
            </a:br>
            <a:endParaRPr lang="en-US" sz="1200" dirty="0"/>
          </a:p>
          <a:p>
            <a:pPr>
              <a:defRPr sz="2500"/>
            </a:pPr>
            <a:r>
              <a:rPr sz="1200" dirty="0"/>
              <a:t>Sipuleucel-T</a:t>
            </a:r>
          </a:p>
          <a:p>
            <a:pPr marL="362051" indent="-362051">
              <a:buSzPct val="100000"/>
              <a:buChar char="-"/>
              <a:defRPr sz="2500"/>
            </a:pPr>
            <a:r>
              <a:rPr sz="1200" dirty="0"/>
              <a:t>Mild infusion</a:t>
            </a:r>
            <a:r>
              <a:rPr lang="en-US" sz="1200" dirty="0"/>
              <a:t>-</a:t>
            </a:r>
            <a:r>
              <a:rPr sz="1200" dirty="0"/>
              <a:t>related</a:t>
            </a:r>
            <a:r>
              <a:rPr lang="en-US" sz="1200" dirty="0"/>
              <a:t> toxicities</a:t>
            </a:r>
            <a:r>
              <a:rPr sz="1200" dirty="0"/>
              <a:t>: fever, chills</a:t>
            </a:r>
          </a:p>
          <a:p>
            <a:pPr marL="362051" indent="-362051">
              <a:buSzPct val="100000"/>
              <a:buChar char="-"/>
              <a:defRPr sz="2500"/>
            </a:pPr>
            <a:r>
              <a:rPr sz="1200" dirty="0"/>
              <a:t>Slightly higher risk of spinal cord compr</a:t>
            </a:r>
            <a:r>
              <a:rPr lang="en-US" sz="1200" dirty="0"/>
              <a:t>ession.</a:t>
            </a:r>
            <a:r>
              <a:rPr sz="1200" dirty="0"/>
              <a:t> </a:t>
            </a:r>
            <a:r>
              <a:rPr lang="en-US" sz="1200" dirty="0"/>
              <a:t>C</a:t>
            </a:r>
            <a:r>
              <a:rPr sz="1200" dirty="0"/>
              <a:t>onsider spinal </a:t>
            </a:r>
            <a:r>
              <a:rPr lang="en-US" sz="1200" dirty="0"/>
              <a:t>magnetic resonance imaging (</a:t>
            </a:r>
            <a:r>
              <a:rPr sz="1200" dirty="0"/>
              <a:t>MRI</a:t>
            </a:r>
            <a:r>
              <a:rPr lang="en-US" sz="1200" dirty="0"/>
              <a:t>)</a:t>
            </a:r>
            <a:r>
              <a:rPr sz="1200" dirty="0"/>
              <a:t> in men </a:t>
            </a:r>
            <a:r>
              <a:rPr lang="en-US" sz="1200" dirty="0"/>
              <a:t>at risk of</a:t>
            </a:r>
            <a:r>
              <a:rPr sz="1200" dirty="0"/>
              <a:t> higher</a:t>
            </a:r>
            <a:r>
              <a:rPr lang="en-US" sz="1200" dirty="0"/>
              <a:t> </a:t>
            </a:r>
            <a:r>
              <a:rPr sz="1200" dirty="0"/>
              <a:t>volume spinal disease</a:t>
            </a:r>
          </a:p>
          <a:p>
            <a:pPr marL="362051" indent="-362051">
              <a:buSzPct val="100000"/>
              <a:buChar char="-"/>
              <a:defRPr sz="2500"/>
            </a:pPr>
            <a:r>
              <a:rPr sz="1200" dirty="0"/>
              <a:t>No impact on </a:t>
            </a:r>
            <a:r>
              <a:rPr lang="en-US" sz="1200" dirty="0"/>
              <a:t>prostate-specific antigen (</a:t>
            </a:r>
            <a:r>
              <a:rPr sz="1200" dirty="0"/>
              <a:t>PSA</a:t>
            </a:r>
            <a:r>
              <a:rPr lang="en-US" sz="1200" dirty="0"/>
              <a:t>)</a:t>
            </a:r>
            <a:r>
              <a:rPr sz="1200" dirty="0"/>
              <a:t> or radiographic response, </a:t>
            </a:r>
            <a:r>
              <a:rPr lang="en-US" sz="1200" dirty="0"/>
              <a:t>progression-free survival (PFS)</a:t>
            </a:r>
            <a:r>
              <a:rPr sz="1200" dirty="0"/>
              <a:t> (IMPACT trial</a:t>
            </a:r>
            <a:r>
              <a:rPr lang="en-US" sz="1200" dirty="0"/>
              <a:t>):</a:t>
            </a:r>
            <a:r>
              <a:rPr sz="1200" dirty="0"/>
              <a:t> earlier use pref</a:t>
            </a:r>
            <a:r>
              <a:rPr lang="en-US" sz="1200" dirty="0"/>
              <a:t>erred</a:t>
            </a:r>
            <a:r>
              <a:rPr sz="1200" dirty="0"/>
              <a:t> v</a:t>
            </a:r>
            <a:r>
              <a:rPr lang="en-US" sz="1200" dirty="0"/>
              <a:t>ersu</a:t>
            </a:r>
            <a:r>
              <a:rPr sz="1200" dirty="0"/>
              <a:t>s abi</a:t>
            </a:r>
            <a:r>
              <a:rPr lang="en-US" sz="1200" dirty="0"/>
              <a:t>raterone</a:t>
            </a:r>
            <a:r>
              <a:rPr sz="1200" dirty="0"/>
              <a:t>/enza</a:t>
            </a:r>
            <a:r>
              <a:rPr lang="en-US" sz="1200" dirty="0"/>
              <a:t>lutamide</a:t>
            </a:r>
            <a:r>
              <a:rPr sz="1200" dirty="0"/>
              <a:t>, given lack of short</a:t>
            </a:r>
            <a:r>
              <a:rPr lang="en-US" sz="1200" dirty="0"/>
              <a:t>-</a:t>
            </a:r>
            <a:r>
              <a:rPr sz="1200" dirty="0"/>
              <a:t>term benefits on PSA, disease control</a:t>
            </a:r>
            <a:r>
              <a:rPr lang="en-US" sz="1200" dirty="0"/>
              <a:t>,</a:t>
            </a:r>
            <a:r>
              <a:rPr sz="1200" dirty="0"/>
              <a:t> and poss</a:t>
            </a:r>
            <a:r>
              <a:rPr lang="en-US" sz="1200" dirty="0"/>
              <a:t>ible</a:t>
            </a:r>
            <a:r>
              <a:rPr sz="1200" dirty="0"/>
              <a:t> improved survival impact earlier in the disease course</a:t>
            </a:r>
            <a:r>
              <a:rPr lang="en-US" sz="1200" dirty="0"/>
              <a:t> (Kantoff et al, 2010)</a:t>
            </a:r>
            <a:endParaRPr sz="1200" dirty="0"/>
          </a:p>
        </p:txBody>
      </p:sp>
    </p:spTree>
    <p:extLst>
      <p:ext uri="{BB962C8B-B14F-4D97-AF65-F5344CB8AC3E}">
        <p14:creationId xmlns:p14="http://schemas.microsoft.com/office/powerpoint/2010/main" val="382495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sz="1200" dirty="0">
                <a:effectLst/>
                <a:latin typeface="+mj-lt"/>
                <a:ea typeface="+mj-ea"/>
                <a:cs typeface="+mj-cs"/>
                <a:sym typeface="News Gothic MT"/>
              </a:rPr>
              <a:t>Based on trial findings, sipuleucel-T and androgen-targeted agents (abiraterone, enzalutamide) are indicated for asymptomatic/mildly symptomatic patients, whereas chemotherapies (cabazitaxel, docetaxel) and androgen-targeted agents are indicated for symptomatic patients. Radium-223 is indicated for patients with symptomatic bone metastases and no known visceral metastatic disease. However, the number of available agents that should be sequenced to optimize clinical benefit is unknown. Most preliminary studies evaluating treatment sequencing are retrospective and address the post-docetaxel setting only (Sartor &amp; Gillessen, 2014). </a:t>
            </a:r>
          </a:p>
        </p:txBody>
      </p:sp>
    </p:spTree>
    <p:extLst>
      <p:ext uri="{BB962C8B-B14F-4D97-AF65-F5344CB8AC3E}">
        <p14:creationId xmlns:p14="http://schemas.microsoft.com/office/powerpoint/2010/main" val="125239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sz="1200" dirty="0">
                <a:effectLst/>
                <a:latin typeface="+mj-lt"/>
                <a:ea typeface="+mj-ea"/>
                <a:cs typeface="+mj-cs"/>
                <a:sym typeface="News Gothic MT"/>
              </a:rPr>
              <a:t>Available data suggest that in patients previously treated with docetaxel, subsequent treatment with abiraterone followed by enzalutamide, or vice versa, reduces activity of the second agent (Bianchini et al, 2014; de Bono et al, 2011; Loriot et al, 2013; Noonan et al, 2013; </a:t>
            </a:r>
            <a:r>
              <a:rPr lang="en-US" sz="1200" dirty="0" err="1">
                <a:effectLst/>
                <a:latin typeface="+mj-lt"/>
                <a:ea typeface="+mj-ea"/>
                <a:cs typeface="+mj-cs"/>
                <a:sym typeface="News Gothic MT"/>
              </a:rPr>
              <a:t>Scher</a:t>
            </a:r>
            <a:r>
              <a:rPr lang="en-US" sz="1200" dirty="0">
                <a:effectLst/>
                <a:latin typeface="+mj-lt"/>
                <a:ea typeface="+mj-ea"/>
                <a:cs typeface="+mj-cs"/>
                <a:sym typeface="News Gothic MT"/>
              </a:rPr>
              <a:t> et al, 2012; Schrader et al, 2014). However, responses to enzalutamide are observed even after docetaxel and abiraterone failure, with more pronounced responses seen in patients who had previously responded to abiraterone (Cheng et al, 2014; Thomson et al, 2014). Following docetaxel, response to cabazitaxel appears to be unaffected by prior abiraterone or enzalutamide treatment (de Bono et al, 2010; Pezaro et al, 2014). One study suggests that third-line abiraterone has activity after docetaxel and cabazitaxel (Wissing et al, 2015). However, whether prior abiraterone therapy decreases responses to docetaxel is unclear (Aggarwal et al, 2014; Mezynski et al, 2012). A paucity of data evaluating responses after first-line enzalutamide or post–radium-223 exists (Sartor &amp; Gillessen, 2014). </a:t>
            </a:r>
            <a:endParaRPr lang="en-US" dirty="0"/>
          </a:p>
        </p:txBody>
      </p:sp>
    </p:spTree>
    <p:extLst>
      <p:ext uri="{BB962C8B-B14F-4D97-AF65-F5344CB8AC3E}">
        <p14:creationId xmlns:p14="http://schemas.microsoft.com/office/powerpoint/2010/main" val="4272247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News Gothic MT"/>
              </a:rPr>
              <a:t>Despite this lack of clinical evidence, sequential use of available agents is a rational approach in suitable patients. Without randomized studies that directly compare newer agents or validated factors to predict patient benefit from specific agents, treatment decisions are based on cross-trial comparisons, clinical considerations (patient preference, prior treatment, presence or absence of visceral disease) and toxicity profiles (NCCN, 2019; Sartor &amp; Gillessen, 2014). A European expert panel published a report on contemporary metastatic CRPC (mCRPC) management, which included conclusions regarding treatment sequencing (Fitzpatrick et al, 2014). In particular, patients with a short response to first-line ADT (less than one year) are considered to have a higher risk of resistance to androgen-targeted agents. Several other characteristics were also linked to resistance to androgen-targeted agents, including high Gleason score, visceral metastases, rapid PSA doubling time, high testosterone level, anemia, high lactate dehydrogenase, high alkaline phosphatase, degree of bone pain, and decreased patient performance. However, no factor alone was enough to indicate that chemotherapy should be selected over androgen-targeted therapy. In addition, although a poor response to abiraterone or enzalutamide was associated with decreased probability of response to the other drug, some patients did benefit. Overall, taxanes were considered to be the therapy of choice in patients with a well-defined risk of primary resistance to androgen-targeted agents (ie, based on multiple factors). Mechanisms of resistance are likely multifactorial and may involve constitutively active androgen receptor splice variants (AR-Vs). A prospective biomarker study (N=62) found that the AR-V7 in circulating tumor cells was associated with poor PSA response and decreased PFS in patients receiving abiraterone or enzalutamide. Some AR-V7–negative patients became positive during treatment, suggesting a mechanism for acquired resistance. This highlights the potential for biomarkers to predict resistance to androgen-targeted agents and guide treatment decisions (Antonarakis et al, 2014). </a:t>
            </a:r>
            <a:endParaRPr lang="en-US" dirty="0"/>
          </a:p>
          <a:p>
            <a:endParaRPr lang="en-US" dirty="0"/>
          </a:p>
        </p:txBody>
      </p:sp>
    </p:spTree>
    <p:extLst>
      <p:ext uri="{BB962C8B-B14F-4D97-AF65-F5344CB8AC3E}">
        <p14:creationId xmlns:p14="http://schemas.microsoft.com/office/powerpoint/2010/main" val="277975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2ED77-FC35-F541-AB1B-2869081B225F}" type="slidenum">
              <a:rPr lang="en-US" smtClean="0"/>
              <a:t>2</a:t>
            </a:fld>
            <a:endParaRPr lang="en-US" dirty="0"/>
          </a:p>
        </p:txBody>
      </p:sp>
    </p:spTree>
    <p:extLst>
      <p:ext uri="{BB962C8B-B14F-4D97-AF65-F5344CB8AC3E}">
        <p14:creationId xmlns:p14="http://schemas.microsoft.com/office/powerpoint/2010/main" val="349660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News Gothic MT"/>
              </a:rPr>
              <a:t>“Chemotherapeutics currently available for the treatment of CRPC include systemic therapies, such as docetaxel and cabazitaxel, as well as drugs like enzalutamide and abiraterone which target [androgen receptor (AR)] activation either directly or indirectly. Sadly, primary resistance to these treatments is not uncommon. Up to one third of patients receiving abiraterone and one fourth of patients receiving enzalutamide fail to respond to initial treatment with these drugs. Even patients who initially benefit from treatment develop drug resistance within 24 months of initial exposure” (Armstrong &amp; Gao, 2015).</a:t>
            </a:r>
            <a:endParaRPr lang="en-US" dirty="0"/>
          </a:p>
        </p:txBody>
      </p:sp>
    </p:spTree>
    <p:extLst>
      <p:ext uri="{BB962C8B-B14F-4D97-AF65-F5344CB8AC3E}">
        <p14:creationId xmlns:p14="http://schemas.microsoft.com/office/powerpoint/2010/main" val="423913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News Gothic MT"/>
              </a:rPr>
              <a:t>“With the increase in available chemotherapeutics, cross-resistance has become evident and limits the effective agents in patients who have failed prior therapy. Cross-resistance does not seem to be limited to one class of therapeutics but rather involves all approved CRPC treatments. In a study observing 310 patients with metastatic CRPC, Cheng et al observed that prior exposure to abiraterone or docetaxel had reduced response to subsequent enzalutamide treatment. Additionally, PSA decline and PSA progression-free survival were diminished in patients previously treated with abiraterone or, to a lesser degree, docetaxel. Other groups have observed similar trends in patients treated with docetaxel following abiraterone treatment and in those receiving enzalutamide post-docetaxel. Interestingly, cabazitaxel appears to have less cross-resistance with [androgen receptor (AR)]-targeted therapies than docetaxel. This may be due to the innate differences in mechanisms of action between these two taxanes, including the higher affinity of docetaxel for MDRP and the increased impact of cabazitaxel on cell cycle pathways and chromatin organization. The reduction in docetaxel efficiency observed following AR-targeted therapies suggests that taxane therapy may have a role in AR axis modulation. It is important to note, however, that this cross-resistance occurs regardless of the order in which docetaxel and AR-targeted therapies are administered. The emergence of cross-resistance in prostate cancer highlights the necessity for identifying molecules that inhibit resistance pathways that can be used as cotreatments with existing therapies to improve clinical outcome” (Armstrong &amp; Gao, 2015).</a:t>
            </a:r>
          </a:p>
        </p:txBody>
      </p:sp>
    </p:spTree>
    <p:extLst>
      <p:ext uri="{BB962C8B-B14F-4D97-AF65-F5344CB8AC3E}">
        <p14:creationId xmlns:p14="http://schemas.microsoft.com/office/powerpoint/2010/main" val="4187471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News Gothic MT"/>
              </a:rPr>
              <a:t>The decision to use these newer therapies, enzalutamide and abiraterone, may have been made based upon clinical stage and grade, as well as what previous therapies had been completed, including chemotherapy. Adding another dimension to this decision, analyzing circulating tumor cells (CTCs) for nuclear AR-V7 through a simple blood test can determine if the patient would benefit from AR inhibitors like enzalutamide and abiraterone versus taxane chemotherapy. Tumors with AR-V7–positive status do not respond well to AR inhibitors, so taxane chemotherapy would be preferred (Scher, et al., 2016). With AR-V7–negative status, we can more confidently proceed with AR inhibitors, but AR-V7 can be retested prior to subsequent rounds of treatment, since CTC status can change in response to treatments over time.</a:t>
            </a:r>
          </a:p>
          <a:p>
            <a:endParaRPr lang="en-US" dirty="0"/>
          </a:p>
        </p:txBody>
      </p:sp>
    </p:spTree>
    <p:extLst>
      <p:ext uri="{BB962C8B-B14F-4D97-AF65-F5344CB8AC3E}">
        <p14:creationId xmlns:p14="http://schemas.microsoft.com/office/powerpoint/2010/main" val="568071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Tumor testing for microsatellite instability / mismatch repair deficiency </a:t>
            </a:r>
          </a:p>
          <a:p>
            <a:r>
              <a:rPr lang="en-US" dirty="0"/>
              <a:t>Tissue-based genetic testing may reveal microsatellite instability MSI or deficient mismatch repair (</a:t>
            </a:r>
            <a:r>
              <a:rPr lang="en-US" dirty="0" err="1"/>
              <a:t>dMMR</a:t>
            </a:r>
            <a:r>
              <a:rPr lang="en-US" dirty="0"/>
              <a:t> detected by immunochemistry), as associated with germline mutations in Lynch Syndrome (MLH1, MSH2, MSH6 and PMS2). If confirmed, patients may be eligible for treatment with pembrolizumab, a monoclonal antibody that can inhibit the PD-1/PD-L1 pathways, allowing our own immune system work more effectively against cancer. Pembrolizumab is given intravenously only in men with </a:t>
            </a:r>
            <a:r>
              <a:rPr lang="en-US" dirty="0" err="1"/>
              <a:t>mCRPC</a:t>
            </a:r>
            <a:r>
              <a:rPr lang="en-US" dirty="0"/>
              <a:t> that has already progressed after at least one line of systemic therapy. The most common side effects are anemia, fatigue, high blood sugar, itching, cough, nausea, low sodium levels and albumin levels. Patients should be monitored for immune-mediated reactions, primarily those affecting the bowel, liver, skin, nerves and endocrine system.</a:t>
            </a:r>
          </a:p>
        </p:txBody>
      </p:sp>
    </p:spTree>
    <p:extLst>
      <p:ext uri="{BB962C8B-B14F-4D97-AF65-F5344CB8AC3E}">
        <p14:creationId xmlns:p14="http://schemas.microsoft.com/office/powerpoint/2010/main" val="232346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sz="1200" dirty="0">
                <a:effectLst/>
                <a:latin typeface="+mj-lt"/>
                <a:ea typeface="+mj-ea"/>
                <a:cs typeface="+mj-cs"/>
                <a:sym typeface="News Gothic MT"/>
              </a:rPr>
              <a:t>Immune checkpoint inhibitors which work on the programmed cell death protein 1 (PD-1)/programmed death-ligand 1 (PD-L1) pathway make up emerging therapies that may be useful in using the patient’s immune system to fight advanced and metastatic cancers. By blocking immune checkpoint proteins, including PD-1 and PD-L1, with monoclonal antibodies, the immune system can overcome cancer’s ability to resist the immune responses and stimulate the body's own mechanisms to remain effective in its defenses against cancer. In this arena, a number of new drugs have recently been FDA approved for use in selected cancers but not yet in prostate cancer (Velho &amp; Antonarakis, 2018).</a:t>
            </a:r>
          </a:p>
        </p:txBody>
      </p:sp>
    </p:spTree>
    <p:extLst>
      <p:ext uri="{BB962C8B-B14F-4D97-AF65-F5344CB8AC3E}">
        <p14:creationId xmlns:p14="http://schemas.microsoft.com/office/powerpoint/2010/main" val="335160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476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609493" rtl="0" eaLnBrk="1" fontAlgn="base" latinLnBrk="0" hangingPunct="1">
              <a:lnSpc>
                <a:spcPct val="100000"/>
              </a:lnSpc>
              <a:spcBef>
                <a:spcPct val="0"/>
              </a:spcBef>
              <a:spcAft>
                <a:spcPct val="0"/>
              </a:spcAft>
              <a:buClrTx/>
              <a:buSzTx/>
              <a:buFontTx/>
              <a:buNone/>
              <a:tabLst/>
              <a:defRPr/>
            </a:pPr>
            <a:fld id="{9367895D-A1A7-A444-98AF-EC5553482216}"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609493"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68472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C6543-AB64-E140-9ECE-74EFAE5B591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5833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i="0" dirty="0" err="1"/>
              <a:t>Olaparib</a:t>
            </a:r>
            <a:r>
              <a:rPr lang="en-US" i="0" dirty="0"/>
              <a:t> adverse events: anemia, fatigue, leukopenia, thrombocytopenia, and neutropenia.</a:t>
            </a:r>
          </a:p>
          <a:p>
            <a:endParaRPr lang="en-US" dirty="0"/>
          </a:p>
        </p:txBody>
      </p:sp>
    </p:spTree>
    <p:extLst>
      <p:ext uri="{BB962C8B-B14F-4D97-AF65-F5344CB8AC3E}">
        <p14:creationId xmlns:p14="http://schemas.microsoft.com/office/powerpoint/2010/main" val="154243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News Gothic MT"/>
              </a:rPr>
              <a:t>“Current guidelines dictate that the patient should be screened early and often using the best available tools to identify potential metastasis and optimize treatment outcomes for patients with metastatic disease. For optimal effectiveness, the following factors should be taken into consideration when deciding on the frequency of imaging: individual risks, age, PSA doubling time (PSADT), Gleason grade, and overall patient health. Scans should be performed more frequently when the PSADT is less than 8 months. For patients with non-metastatic CRPC, the RADAR Guidelines recommend obtaining the first scan when the PSA level reaches 2 ng/mL. Imaging modalities recommended for the initial testing include 99 mTc-MDP scintigraphy and abdomen/pelvis/chest CT. If the imaging is negative, this should be followed by another scan when the PSA level reaches 5 ng/mL, and for every doubling of PSA level thereafter. Delays in ordering bone scans are common in clinical practice, resulting in delayed diagnosis of metastasis and delayed therapy, which can negatively impact patient outcomes” (Albala, 2017).</a:t>
            </a:r>
          </a:p>
          <a:p>
            <a:endParaRPr lang="en-US" dirty="0"/>
          </a:p>
        </p:txBody>
      </p:sp>
    </p:spTree>
    <p:extLst>
      <p:ext uri="{BB962C8B-B14F-4D97-AF65-F5344CB8AC3E}">
        <p14:creationId xmlns:p14="http://schemas.microsoft.com/office/powerpoint/2010/main" val="46053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955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569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0635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428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9" name="Shape 219"/>
          <p:cNvSpPr>
            <a:spLocks noGrp="1"/>
          </p:cNvSpPr>
          <p:nvPr>
            <p:ph type="body" sz="quarter" idx="1"/>
          </p:nvPr>
        </p:nvSpPr>
        <p:spPr>
          <a:prstGeom prst="rect">
            <a:avLst/>
          </a:prstGeom>
        </p:spPr>
        <p:txBody>
          <a:bodyPr/>
          <a:lstStyle/>
          <a:p>
            <a:r>
              <a:rPr lang="en-US" dirty="0"/>
              <a:t>3</a:t>
            </a:r>
            <a:r>
              <a:rPr dirty="0"/>
              <a:t>. Your patient is a 62-year old man newly diagnosed with </a:t>
            </a:r>
            <a:r>
              <a:rPr lang="en-US" dirty="0"/>
              <a:t>mCRPC</a:t>
            </a:r>
            <a:r>
              <a:rPr dirty="0"/>
              <a:t>. His treatment plan consists of external beam radiation therapy in conjunction with neoadjuvant, concurrent, and adjuvant </a:t>
            </a:r>
            <a:r>
              <a:rPr lang="en-US" dirty="0"/>
              <a:t>ADT</a:t>
            </a:r>
            <a:r>
              <a:rPr dirty="0"/>
              <a:t>. Which of the following would you suggest to reduce the risk of fatigue in advance of his starting therapy?</a:t>
            </a:r>
          </a:p>
          <a:p>
            <a:r>
              <a:rPr dirty="0"/>
              <a:t>a. Get plenty of rest</a:t>
            </a:r>
          </a:p>
          <a:p>
            <a:r>
              <a:rPr dirty="0"/>
              <a:t>b. Begin an exercise regimen</a:t>
            </a:r>
          </a:p>
          <a:p>
            <a:r>
              <a:rPr dirty="0"/>
              <a:t>c. Limit alcohol consumption and eat a healthy diet</a:t>
            </a:r>
          </a:p>
          <a:p>
            <a:r>
              <a:rPr dirty="0"/>
              <a:t>d. All of the above</a:t>
            </a:r>
          </a:p>
          <a:p>
            <a:r>
              <a:rPr dirty="0"/>
              <a:t>e. A and C only</a:t>
            </a:r>
          </a:p>
        </p:txBody>
      </p:sp>
    </p:spTree>
    <p:extLst>
      <p:ext uri="{BB962C8B-B14F-4D97-AF65-F5344CB8AC3E}">
        <p14:creationId xmlns:p14="http://schemas.microsoft.com/office/powerpoint/2010/main" val="1791570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25" name="Shape 225"/>
          <p:cNvSpPr>
            <a:spLocks noGrp="1"/>
          </p:cNvSpPr>
          <p:nvPr>
            <p:ph type="body" sz="quarter" idx="1"/>
          </p:nvPr>
        </p:nvSpPr>
        <p:spPr>
          <a:prstGeom prst="rect">
            <a:avLst/>
          </a:prstGeom>
        </p:spPr>
        <p:txBody>
          <a:bodyPr/>
          <a:lstStyle/>
          <a:p>
            <a:pPr>
              <a:defRPr sz="2500"/>
            </a:pPr>
            <a:r>
              <a:rPr dirty="0"/>
              <a:t>5. Your patient is a 76-year old man with progressive </a:t>
            </a:r>
            <a:r>
              <a:rPr lang="en-US" dirty="0"/>
              <a:t>mCRPC</a:t>
            </a:r>
            <a:r>
              <a:rPr dirty="0"/>
              <a:t>, previously treated with docetaxel. His treatment plan now consists of abiraterone</a:t>
            </a:r>
            <a:r>
              <a:rPr lang="en-US" dirty="0"/>
              <a:t> + </a:t>
            </a:r>
            <a:r>
              <a:rPr dirty="0"/>
              <a:t>prednisone along with continued </a:t>
            </a:r>
            <a:r>
              <a:rPr lang="en-US" dirty="0"/>
              <a:t>androgen deprivation therapy</a:t>
            </a:r>
            <a:r>
              <a:rPr dirty="0"/>
              <a:t>. He complains today about his swollen ankles. You might address this patient’s concern in all of the following ways EXCEPT what? </a:t>
            </a:r>
            <a:endParaRPr lang="en-US" dirty="0"/>
          </a:p>
          <a:p>
            <a:pPr>
              <a:defRPr sz="2500"/>
            </a:pPr>
            <a:r>
              <a:rPr dirty="0"/>
              <a:t>a. Confirming </a:t>
            </a:r>
            <a:r>
              <a:rPr lang="en-US" dirty="0"/>
              <a:t>that the </a:t>
            </a:r>
            <a:r>
              <a:rPr dirty="0"/>
              <a:t>patient is continuing to take his prescribed prednisone daily </a:t>
            </a:r>
          </a:p>
          <a:p>
            <a:pPr>
              <a:defRPr sz="2500"/>
            </a:pPr>
            <a:r>
              <a:rPr dirty="0"/>
              <a:t>b. Suggesting</a:t>
            </a:r>
            <a:r>
              <a:rPr lang="en-US" dirty="0"/>
              <a:t> that the</a:t>
            </a:r>
            <a:r>
              <a:rPr dirty="0"/>
              <a:t> patient put up his feet several times per day </a:t>
            </a:r>
          </a:p>
          <a:p>
            <a:pPr>
              <a:defRPr sz="2500"/>
            </a:pPr>
            <a:r>
              <a:rPr dirty="0"/>
              <a:t>c</a:t>
            </a:r>
            <a:r>
              <a:rPr b="1" dirty="0"/>
              <a:t>. Recommending </a:t>
            </a:r>
            <a:r>
              <a:rPr lang="en-US" b="1" dirty="0"/>
              <a:t>that </a:t>
            </a:r>
            <a:r>
              <a:rPr b="1" dirty="0"/>
              <a:t>the patient take abiraterone with food </a:t>
            </a:r>
          </a:p>
          <a:p>
            <a:pPr>
              <a:defRPr sz="2500"/>
            </a:pPr>
            <a:r>
              <a:rPr dirty="0"/>
              <a:t>d. Ensuring </a:t>
            </a:r>
            <a:r>
              <a:rPr lang="en-US" dirty="0"/>
              <a:t>that the </a:t>
            </a:r>
            <a:r>
              <a:rPr dirty="0"/>
              <a:t>patient is adequately hydrated</a:t>
            </a:r>
          </a:p>
        </p:txBody>
      </p:sp>
    </p:spTree>
    <p:extLst>
      <p:ext uri="{BB962C8B-B14F-4D97-AF65-F5344CB8AC3E}">
        <p14:creationId xmlns:p14="http://schemas.microsoft.com/office/powerpoint/2010/main" val="2533891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5455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1502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6357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dirty="0">
                <a:effectLst/>
                <a:latin typeface="+mj-lt"/>
                <a:ea typeface="+mj-ea"/>
                <a:cs typeface="+mj-cs"/>
                <a:sym typeface="News Gothic MT"/>
              </a:rPr>
              <a:t>“Darolutamide is a second-generation competitive oral AR antagonist with a novel chemical structure. A strong binding to the AR [ligand-binding domain] translating into potent anti-tumor efficacy in preclinical models and unique antagonistic activity against AR mutants identified in treatment-resistant prostate cancer patients have been reported. Unlike other AR antagonists, darolutamide has low blood-brain barrier penetration, which may result in a better side-effect profile. Phase 3 studies are presently ongoing for darolutamide in nmCRPC with [metastasis-free survival] as the primary endpoint and for darolutamide in addition to standard ADT plus docetaxel in [metastatic hormone-sensitive prostate cancer]” (Nevedomskaya et al, 2018).</a:t>
            </a:r>
            <a:endParaRPr lang="en-US" dirty="0"/>
          </a:p>
        </p:txBody>
      </p:sp>
    </p:spTree>
    <p:extLst>
      <p:ext uri="{BB962C8B-B14F-4D97-AF65-F5344CB8AC3E}">
        <p14:creationId xmlns:p14="http://schemas.microsoft.com/office/powerpoint/2010/main" val="3749464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34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0662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0615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179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993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84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881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endParaRPr lang="en-US" dirty="0"/>
          </a:p>
        </p:txBody>
      </p:sp>
    </p:spTree>
    <p:extLst>
      <p:ext uri="{BB962C8B-B14F-4D97-AF65-F5344CB8AC3E}">
        <p14:creationId xmlns:p14="http://schemas.microsoft.com/office/powerpoint/2010/main" val="108336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News Gothic MT"/>
              </a:rPr>
              <a:t>Categorizing advanced prostate cancer:</a:t>
            </a:r>
          </a:p>
          <a:p>
            <a:pPr marL="171450" indent="-171450">
              <a:buFont typeface="Arial" panose="020B0604020202020204" pitchFamily="34" charset="0"/>
              <a:buChar char="•"/>
            </a:pPr>
            <a:r>
              <a:rPr lang="en-US" sz="1200" dirty="0">
                <a:effectLst/>
                <a:latin typeface="+mj-lt"/>
                <a:ea typeface="+mj-ea"/>
                <a:cs typeface="+mj-cs"/>
                <a:sym typeface="News Gothic MT"/>
              </a:rPr>
              <a:t>Castration-naive often arises first, so androgen deprivation therapy (ADT) is given as initial therapy</a:t>
            </a:r>
          </a:p>
          <a:p>
            <a:pPr marL="171450" indent="-171450">
              <a:buFont typeface="Arial" panose="020B0604020202020204" pitchFamily="34" charset="0"/>
              <a:buChar char="•"/>
            </a:pPr>
            <a:r>
              <a:rPr lang="en-US" sz="1200" dirty="0">
                <a:effectLst/>
                <a:latin typeface="+mj-lt"/>
                <a:ea typeface="+mj-ea"/>
                <a:cs typeface="+mj-cs"/>
                <a:sym typeface="News Gothic MT"/>
              </a:rPr>
              <a:t>If disease progress in the face of ADT, the cancer is considered castration resistant</a:t>
            </a:r>
          </a:p>
          <a:p>
            <a:endParaRPr lang="en-US" sz="1200" dirty="0">
              <a:effectLst/>
              <a:latin typeface="+mj-lt"/>
              <a:ea typeface="+mj-ea"/>
              <a:cs typeface="+mj-cs"/>
              <a:sym typeface="News Gothic MT"/>
            </a:endParaRPr>
          </a:p>
          <a:p>
            <a:r>
              <a:rPr lang="en-US" sz="1200" dirty="0">
                <a:effectLst/>
                <a:latin typeface="+mj-lt"/>
                <a:ea typeface="+mj-ea"/>
                <a:cs typeface="+mj-cs"/>
                <a:sym typeface="News Gothic MT"/>
              </a:rPr>
              <a:t>National Comprehensive Cancer Network (NCCN) treatment guidelines can help direct care among multiple clinical pathways.</a:t>
            </a:r>
          </a:p>
          <a:p>
            <a:endParaRPr lang="en-US" sz="1200" dirty="0">
              <a:effectLst/>
              <a:latin typeface="+mj-lt"/>
              <a:ea typeface="+mj-ea"/>
              <a:cs typeface="+mj-cs"/>
              <a:sym typeface="News Gothic MT"/>
            </a:endParaRPr>
          </a:p>
          <a:p>
            <a:r>
              <a:rPr lang="en-US" sz="1200" dirty="0">
                <a:effectLst/>
                <a:latin typeface="+mj-lt"/>
                <a:ea typeface="+mj-ea"/>
                <a:cs typeface="+mj-cs"/>
                <a:sym typeface="News Gothic MT"/>
              </a:rPr>
              <a:t>Our focus today is mainly on castration-resistant prostate cancer (CRPC).</a:t>
            </a:r>
          </a:p>
        </p:txBody>
      </p:sp>
    </p:spTree>
    <p:extLst>
      <p:ext uri="{BB962C8B-B14F-4D97-AF65-F5344CB8AC3E}">
        <p14:creationId xmlns:p14="http://schemas.microsoft.com/office/powerpoint/2010/main" val="425246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28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8153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074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960847-7FF9-B848-96DB-48173D890709}"/>
              </a:ext>
            </a:extLst>
          </p:cNvPr>
          <p:cNvSpPr>
            <a:spLocks noGrp="1"/>
          </p:cNvSpPr>
          <p:nvPr>
            <p:ph type="title" hasCustomPrompt="1"/>
          </p:nvPr>
        </p:nvSpPr>
        <p:spPr>
          <a:xfrm>
            <a:off x="4475544" y="3506859"/>
            <a:ext cx="6533113" cy="646331"/>
          </a:xfrm>
        </p:spPr>
        <p:txBody>
          <a:bodyPr/>
          <a:lstStyle/>
          <a:p>
            <a:r>
              <a:rPr lang="en-US" dirty="0">
                <a:latin typeface="News Gothic MT" charset="0"/>
                <a:ea typeface="News Gothic MT" charset="0"/>
                <a:cs typeface="News Gothic MT" charset="0"/>
              </a:rPr>
              <a:t>Transition Slide Title</a:t>
            </a:r>
          </a:p>
        </p:txBody>
      </p:sp>
      <p:pic>
        <p:nvPicPr>
          <p:cNvPr id="7" name="Picture 6">
            <a:extLst>
              <a:ext uri="{FF2B5EF4-FFF2-40B4-BE49-F238E27FC236}">
                <a16:creationId xmlns:a16="http://schemas.microsoft.com/office/drawing/2014/main" id="{AE6358D9-1DD8-2346-A471-57D1524C06E3}"/>
              </a:ext>
            </a:extLst>
          </p:cNvPr>
          <p:cNvPicPr>
            <a:picLocks noChangeAspect="1"/>
          </p:cNvPicPr>
          <p:nvPr userDrawn="1"/>
        </p:nvPicPr>
        <p:blipFill>
          <a:blip r:embed="rId2"/>
          <a:stretch>
            <a:fillRect/>
          </a:stretch>
        </p:blipFill>
        <p:spPr>
          <a:xfrm>
            <a:off x="587290" y="3335916"/>
            <a:ext cx="3253409" cy="3253409"/>
          </a:xfrm>
          <a:prstGeom prst="rect">
            <a:avLst/>
          </a:prstGeom>
        </p:spPr>
      </p:pic>
      <p:pic>
        <p:nvPicPr>
          <p:cNvPr id="6" name="Picture 5">
            <a:extLst>
              <a:ext uri="{FF2B5EF4-FFF2-40B4-BE49-F238E27FC236}">
                <a16:creationId xmlns:a16="http://schemas.microsoft.com/office/drawing/2014/main" id="{E117E8B0-5E79-C746-A7F6-0DFB10D11C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3182367"/>
          </a:xfrm>
          <a:prstGeom prst="rect">
            <a:avLst/>
          </a:prstGeom>
        </p:spPr>
      </p:pic>
    </p:spTree>
    <p:extLst>
      <p:ext uri="{BB962C8B-B14F-4D97-AF65-F5344CB8AC3E}">
        <p14:creationId xmlns:p14="http://schemas.microsoft.com/office/powerpoint/2010/main" val="31702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sentation and Speaker">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9B6D91-C2C6-0446-8FD0-55775D39B927}"/>
              </a:ext>
            </a:extLst>
          </p:cNvPr>
          <p:cNvSpPr>
            <a:spLocks noGrp="1"/>
          </p:cNvSpPr>
          <p:nvPr>
            <p:ph type="title"/>
          </p:nvPr>
        </p:nvSpPr>
        <p:spPr>
          <a:xfrm>
            <a:off x="1183341" y="3364019"/>
            <a:ext cx="9825317" cy="646331"/>
          </a:xfrm>
        </p:spPr>
        <p:txBody>
          <a:bodyPr/>
          <a:lstStyle/>
          <a:p>
            <a:r>
              <a:rPr lang="en-US">
                <a:latin typeface="News Gothic MT" charset="0"/>
              </a:rPr>
              <a:t>Click to edit Master title style</a:t>
            </a:r>
            <a:endParaRPr lang="en-US" dirty="0">
              <a:latin typeface="News Gothic MT" charset="0"/>
              <a:ea typeface="News Gothic MT" charset="0"/>
              <a:cs typeface="News Gothic MT" charset="0"/>
            </a:endParaRPr>
          </a:p>
        </p:txBody>
      </p:sp>
      <p:sp>
        <p:nvSpPr>
          <p:cNvPr id="10" name="Text Placeholder 2">
            <a:extLst>
              <a:ext uri="{FF2B5EF4-FFF2-40B4-BE49-F238E27FC236}">
                <a16:creationId xmlns:a16="http://schemas.microsoft.com/office/drawing/2014/main" id="{5EB22640-5EA4-A948-9EFE-908A2C121B44}"/>
              </a:ext>
            </a:extLst>
          </p:cNvPr>
          <p:cNvSpPr>
            <a:spLocks noGrp="1"/>
          </p:cNvSpPr>
          <p:nvPr>
            <p:ph type="body" sz="quarter" idx="4294967295"/>
          </p:nvPr>
        </p:nvSpPr>
        <p:spPr>
          <a:xfrm>
            <a:off x="1183341" y="4790344"/>
            <a:ext cx="4155391" cy="1107996"/>
          </a:xfrm>
        </p:spPr>
        <p:txBody>
          <a:bodyPr>
            <a:normAutofit/>
          </a:bodyPr>
          <a:lstStyle/>
          <a:p>
            <a:pPr marL="0" lvl="0" indent="0" algn="l">
              <a:buNone/>
            </a:pPr>
            <a:r>
              <a:rPr lang="en-US" sz="2000">
                <a:latin typeface="News Gothic MT" charset="0"/>
              </a:rPr>
              <a:t>Click to edit Master text styles</a:t>
            </a:r>
          </a:p>
          <a:p>
            <a:pPr marL="0" lvl="1" indent="0" algn="l">
              <a:buNone/>
            </a:pPr>
            <a:r>
              <a:rPr lang="en-US" sz="2000">
                <a:latin typeface="News Gothic MT" charset="0"/>
              </a:rPr>
              <a:t>Second level</a:t>
            </a:r>
          </a:p>
          <a:p>
            <a:pPr marL="0" lvl="2" indent="0" algn="l">
              <a:buNone/>
            </a:pPr>
            <a:r>
              <a:rPr lang="en-US" sz="2000">
                <a:latin typeface="News Gothic MT" charset="0"/>
              </a:rPr>
              <a:t>Third level</a:t>
            </a:r>
          </a:p>
        </p:txBody>
      </p:sp>
      <p:pic>
        <p:nvPicPr>
          <p:cNvPr id="6" name="Picture 5">
            <a:extLst>
              <a:ext uri="{FF2B5EF4-FFF2-40B4-BE49-F238E27FC236}">
                <a16:creationId xmlns:a16="http://schemas.microsoft.com/office/drawing/2014/main" id="{CB25F34B-9CC3-134A-B712-0C07BC5BF5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3182367"/>
          </a:xfrm>
          <a:prstGeom prst="rect">
            <a:avLst/>
          </a:prstGeom>
        </p:spPr>
      </p:pic>
    </p:spTree>
    <p:extLst>
      <p:ext uri="{BB962C8B-B14F-4D97-AF65-F5344CB8AC3E}">
        <p14:creationId xmlns:p14="http://schemas.microsoft.com/office/powerpoint/2010/main" val="188610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05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371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01" y="1604926"/>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userDrawn="1"/>
        </p:nvCxnSpPr>
        <p:spPr>
          <a:xfrm>
            <a:off x="585158"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89" y="1609345"/>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userDrawn="1"/>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3924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845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01" y="1604926"/>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89" y="1609345"/>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653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55"/>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74536"/>
            <a:ext cx="3333749" cy="153888"/>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userDrawn="1"/>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1468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3255"/>
            <a:ext cx="10972800" cy="1200329"/>
          </a:xfrm>
        </p:spPr>
        <p:txBody>
          <a:bodyPr anchor="t" anchorCtr="0"/>
          <a:lstStyle>
            <a:lvl1pPr algn="l">
              <a:defRPr/>
            </a:lvl1pPr>
          </a:lstStyle>
          <a:p>
            <a:r>
              <a:rPr lang="en-US" dirty="0"/>
              <a:t>Click to edit slide title</a:t>
            </a:r>
            <a:br>
              <a:rPr lang="en-US" dirty="0"/>
            </a:br>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p:nvCxnSpPr>
        <p:spPr bwMode="auto">
          <a:xfrm>
            <a:off x="609600" y="1344713"/>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422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960847-7FF9-B848-96DB-48173D890709}"/>
              </a:ext>
            </a:extLst>
          </p:cNvPr>
          <p:cNvSpPr>
            <a:spLocks noGrp="1"/>
          </p:cNvSpPr>
          <p:nvPr>
            <p:ph type="title" hasCustomPrompt="1"/>
          </p:nvPr>
        </p:nvSpPr>
        <p:spPr>
          <a:xfrm>
            <a:off x="5079999" y="3585952"/>
            <a:ext cx="6524711" cy="646331"/>
          </a:xfrm>
        </p:spPr>
        <p:txBody>
          <a:bodyPr/>
          <a:lstStyle/>
          <a:p>
            <a:r>
              <a:rPr lang="en-US" dirty="0">
                <a:latin typeface="News Gothic MT" charset="0"/>
                <a:ea typeface="News Gothic MT" charset="0"/>
                <a:cs typeface="News Gothic MT" charset="0"/>
              </a:rPr>
              <a:t>Transition Slide Title</a:t>
            </a:r>
          </a:p>
        </p:txBody>
      </p:sp>
      <p:pic>
        <p:nvPicPr>
          <p:cNvPr id="6" name="Picture 5">
            <a:extLst>
              <a:ext uri="{FF2B5EF4-FFF2-40B4-BE49-F238E27FC236}">
                <a16:creationId xmlns:a16="http://schemas.microsoft.com/office/drawing/2014/main" id="{644AEAD0-AA55-6C4B-8FA9-6D5A0D461280}"/>
              </a:ext>
            </a:extLst>
          </p:cNvPr>
          <p:cNvPicPr>
            <a:picLocks noChangeAspect="1"/>
          </p:cNvPicPr>
          <p:nvPr/>
        </p:nvPicPr>
        <p:blipFill>
          <a:blip r:embed="rId2"/>
          <a:stretch>
            <a:fillRect/>
          </a:stretch>
        </p:blipFill>
        <p:spPr>
          <a:xfrm>
            <a:off x="587290" y="3335916"/>
            <a:ext cx="3253409" cy="3253409"/>
          </a:xfrm>
          <a:prstGeom prst="rect">
            <a:avLst/>
          </a:prstGeom>
        </p:spPr>
      </p:pic>
      <p:pic>
        <p:nvPicPr>
          <p:cNvPr id="3" name="Picture 2">
            <a:extLst>
              <a:ext uri="{FF2B5EF4-FFF2-40B4-BE49-F238E27FC236}">
                <a16:creationId xmlns:a16="http://schemas.microsoft.com/office/drawing/2014/main" id="{C7D222BB-E344-7343-BAA1-2169BFC105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3182367"/>
          </a:xfrm>
          <a:prstGeom prst="rect">
            <a:avLst/>
          </a:prstGeom>
        </p:spPr>
      </p:pic>
    </p:spTree>
    <p:extLst>
      <p:ext uri="{BB962C8B-B14F-4D97-AF65-F5344CB8AC3E}">
        <p14:creationId xmlns:p14="http://schemas.microsoft.com/office/powerpoint/2010/main" val="311882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and Speaker">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9B6D91-C2C6-0446-8FD0-55775D39B927}"/>
              </a:ext>
            </a:extLst>
          </p:cNvPr>
          <p:cNvSpPr>
            <a:spLocks noGrp="1"/>
          </p:cNvSpPr>
          <p:nvPr>
            <p:ph type="title"/>
          </p:nvPr>
        </p:nvSpPr>
        <p:spPr>
          <a:xfrm>
            <a:off x="1029547" y="3429000"/>
            <a:ext cx="9577492" cy="954107"/>
          </a:xfrm>
        </p:spPr>
        <p:txBody>
          <a:bodyPr/>
          <a:lstStyle>
            <a:lvl1pPr>
              <a:defRPr sz="2800"/>
            </a:lvl1pPr>
          </a:lstStyle>
          <a:p>
            <a:r>
              <a:rPr lang="en-US">
                <a:latin typeface="News Gothic MT" charset="0"/>
              </a:rPr>
              <a:t>Click to edit Master title style</a:t>
            </a:r>
            <a:endParaRPr lang="en-US" dirty="0">
              <a:latin typeface="News Gothic MT" charset="0"/>
              <a:ea typeface="News Gothic MT" charset="0"/>
              <a:cs typeface="News Gothic MT" charset="0"/>
            </a:endParaRPr>
          </a:p>
        </p:txBody>
      </p:sp>
      <p:sp>
        <p:nvSpPr>
          <p:cNvPr id="10" name="Text Placeholder 2">
            <a:extLst>
              <a:ext uri="{FF2B5EF4-FFF2-40B4-BE49-F238E27FC236}">
                <a16:creationId xmlns:a16="http://schemas.microsoft.com/office/drawing/2014/main" id="{5EB22640-5EA4-A948-9EFE-908A2C121B44}"/>
              </a:ext>
            </a:extLst>
          </p:cNvPr>
          <p:cNvSpPr>
            <a:spLocks noGrp="1"/>
          </p:cNvSpPr>
          <p:nvPr>
            <p:ph type="body" sz="quarter" idx="4294967295"/>
          </p:nvPr>
        </p:nvSpPr>
        <p:spPr>
          <a:xfrm>
            <a:off x="1029547" y="4764299"/>
            <a:ext cx="4155391" cy="1107996"/>
          </a:xfrm>
        </p:spPr>
        <p:txBody>
          <a:bodyPr>
            <a:normAutofit/>
          </a:bodyPr>
          <a:lstStyle>
            <a:lvl1pPr marL="0" indent="0" algn="l">
              <a:buNone/>
              <a:defRPr/>
            </a:lvl1pPr>
          </a:lstStyle>
          <a:p>
            <a:pPr marL="0" lvl="0" indent="0" algn="l">
              <a:buNone/>
            </a:pPr>
            <a:r>
              <a:rPr lang="en-US" sz="2000">
                <a:latin typeface="News Gothic MT" charset="0"/>
              </a:rPr>
              <a:t>Click to edit Master text styles</a:t>
            </a:r>
          </a:p>
          <a:p>
            <a:pPr marL="0" lvl="1" indent="0" algn="l">
              <a:buNone/>
            </a:pPr>
            <a:r>
              <a:rPr lang="en-US" sz="2000">
                <a:latin typeface="News Gothic MT" charset="0"/>
              </a:rPr>
              <a:t>Second level</a:t>
            </a:r>
          </a:p>
          <a:p>
            <a:pPr marL="0" lvl="2" indent="0" algn="l">
              <a:buNone/>
            </a:pPr>
            <a:r>
              <a:rPr lang="en-US" sz="2000">
                <a:latin typeface="News Gothic MT" charset="0"/>
              </a:rPr>
              <a:t>Third level</a:t>
            </a:r>
          </a:p>
        </p:txBody>
      </p:sp>
      <p:pic>
        <p:nvPicPr>
          <p:cNvPr id="6" name="Picture 5">
            <a:extLst>
              <a:ext uri="{FF2B5EF4-FFF2-40B4-BE49-F238E27FC236}">
                <a16:creationId xmlns:a16="http://schemas.microsoft.com/office/drawing/2014/main" id="{A4C59A32-D2E8-A443-A306-107A913A3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182367"/>
          </a:xfrm>
          <a:prstGeom prst="rect">
            <a:avLst/>
          </a:prstGeom>
        </p:spPr>
      </p:pic>
    </p:spTree>
    <p:extLst>
      <p:ext uri="{BB962C8B-B14F-4D97-AF65-F5344CB8AC3E}">
        <p14:creationId xmlns:p14="http://schemas.microsoft.com/office/powerpoint/2010/main" val="372861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cxnSp>
        <p:nvCxnSpPr>
          <p:cNvPr id="7" name="Straight Connector 6">
            <a:extLst>
              <a:ext uri="{FF2B5EF4-FFF2-40B4-BE49-F238E27FC236}">
                <a16:creationId xmlns:a16="http://schemas.microsoft.com/office/drawing/2014/main" id="{DE4FBDE2-9501-9C4D-ABEC-30071E590A39}"/>
              </a:ext>
            </a:extLst>
          </p:cNvPr>
          <p:cNvCxnSpPr/>
          <p:nvPr/>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135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ub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1314"/>
            <a:ext cx="10972800" cy="646331"/>
          </a:xfrm>
        </p:spPr>
        <p:txBody>
          <a:bodyPr anchor="t" anchorCtr="0"/>
          <a:lstStyle>
            <a:lvl1pPr algn="l">
              <a:defRPr sz="3600" b="0">
                <a:latin typeface="News Gothic MT" charset="0"/>
                <a:ea typeface="News Gothic MT" charset="0"/>
                <a:cs typeface="News Gothic MT" charset="0"/>
              </a:defRPr>
            </a:lvl1pPr>
          </a:lstStyle>
          <a:p>
            <a:r>
              <a:rPr lang="en-US" dirty="0"/>
              <a:t>Click to edit slide title</a:t>
            </a:r>
          </a:p>
        </p:txBody>
      </p:sp>
      <p:sp>
        <p:nvSpPr>
          <p:cNvPr id="12" name="Rectangle 17"/>
          <p:cNvSpPr>
            <a:spLocks noGrp="1" noChangeArrowheads="1"/>
          </p:cNvSpPr>
          <p:nvPr>
            <p:ph idx="1"/>
          </p:nvPr>
        </p:nvSpPr>
        <p:spPr bwMode="auto">
          <a:xfrm>
            <a:off x="609601" y="1604926"/>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2" hasCustomPrompt="1"/>
          </p:nvPr>
        </p:nvSpPr>
        <p:spPr>
          <a:xfrm>
            <a:off x="193575" y="6574536"/>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cxnSp>
        <p:nvCxnSpPr>
          <p:cNvPr id="14" name="Straight Connector 13"/>
          <p:cNvCxnSpPr/>
          <p:nvPr/>
        </p:nvCxnSpPr>
        <p:spPr>
          <a:xfrm>
            <a:off x="585158" y="889039"/>
            <a:ext cx="11026913" cy="0"/>
          </a:xfrm>
          <a:prstGeom prst="line">
            <a:avLst/>
          </a:prstGeom>
          <a:noFill/>
          <a:ln w="6350" cap="flat" cmpd="sng" algn="ctr">
            <a:solidFill>
              <a:srgbClr val="FFFFFF">
                <a:lumMod val="85000"/>
              </a:srgbClr>
            </a:solidFill>
            <a:prstDash val="solid"/>
            <a:miter lim="800000"/>
          </a:ln>
          <a:effectLst/>
        </p:spPr>
      </p:cxnSp>
      <p:sp>
        <p:nvSpPr>
          <p:cNvPr id="19" name="Text Placeholder 18"/>
          <p:cNvSpPr>
            <a:spLocks noGrp="1"/>
          </p:cNvSpPr>
          <p:nvPr>
            <p:ph type="body" sz="quarter" idx="13" hasCustomPrompt="1"/>
          </p:nvPr>
        </p:nvSpPr>
        <p:spPr>
          <a:xfrm>
            <a:off x="622009" y="869747"/>
            <a:ext cx="10974916" cy="482133"/>
          </a:xfrm>
        </p:spPr>
        <p:txBody>
          <a:bodyPr anchor="t" anchorCtr="0">
            <a:noAutofit/>
          </a:bodyPr>
          <a:lstStyle>
            <a:lvl1pPr marL="0" indent="0" algn="l">
              <a:spcBef>
                <a:spcPts val="0"/>
              </a:spcBef>
              <a:buNone/>
              <a:defRPr sz="2800" baseline="0"/>
            </a:lvl1pPr>
          </a:lstStyle>
          <a:p>
            <a:pPr lvl="0"/>
            <a:r>
              <a:rPr lang="en-US" dirty="0"/>
              <a:t>Click to edit slide subtitle</a:t>
            </a:r>
          </a:p>
        </p:txBody>
      </p:sp>
      <p:sp>
        <p:nvSpPr>
          <p:cNvPr id="7" name="Rectangle 17"/>
          <p:cNvSpPr>
            <a:spLocks noGrp="1" noChangeArrowheads="1"/>
          </p:cNvSpPr>
          <p:nvPr>
            <p:ph idx="14"/>
          </p:nvPr>
        </p:nvSpPr>
        <p:spPr bwMode="auto">
          <a:xfrm>
            <a:off x="6321089" y="1609345"/>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E8625A1-6D95-5744-BE15-5D76FED74791}"/>
              </a:ext>
            </a:extLst>
          </p:cNvPr>
          <p:cNvCxnSpPr/>
          <p:nvPr/>
        </p:nvCxnSpPr>
        <p:spPr bwMode="auto">
          <a:xfrm>
            <a:off x="609600" y="874060"/>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28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lgn="l">
              <a:defRPr/>
            </a:lvl1pPr>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3AA18D00-1C72-D84D-9631-D73F3B557115}"/>
              </a:ext>
            </a:extLst>
          </p:cNvPr>
          <p:cNvSpPr>
            <a:spLocks noGrp="1" noChangeArrowheads="1"/>
          </p:cNvSpPr>
          <p:nvPr>
            <p:ph idx="1" hasCustomPrompt="1"/>
          </p:nvPr>
        </p:nvSpPr>
        <p:spPr bwMode="auto">
          <a:xfrm>
            <a:off x="609600" y="1604926"/>
            <a:ext cx="10972800"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buSzPct val="100000"/>
              <a:buFontTx/>
              <a:buBlip>
                <a:blip r:embed="rId2"/>
              </a:buBlip>
              <a:defRPr/>
            </a:lvl1pPr>
            <a:lvl2pPr marL="863600" indent="-406400">
              <a:buSzPct val="100000"/>
              <a:buFontTx/>
              <a:buBlip>
                <a:blip r:embed="rId3"/>
              </a:buBlip>
              <a:defRPr/>
            </a:lvl2pPr>
            <a:lvl3pPr>
              <a:buSzPct val="90000"/>
              <a:defRPr/>
            </a:lvl3pPr>
            <a:lvl4pPr marL="1828800" indent="-344488">
              <a:buSzPct val="100000"/>
              <a:buFontTx/>
              <a:buBlip>
                <a:blip r:embed="rId4"/>
              </a:buBlip>
              <a:defRPr/>
            </a:lvl4pPr>
            <a:lvl5pPr>
              <a:buSzPct val="10000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5785D92-8E9C-D24F-9ED8-194890326BA8}"/>
              </a:ext>
            </a:extLst>
          </p:cNvPr>
          <p:cNvCxnSpPr/>
          <p:nvPr/>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700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Click to edit slide title</a:t>
            </a:r>
          </a:p>
        </p:txBody>
      </p:sp>
      <p:sp>
        <p:nvSpPr>
          <p:cNvPr id="13" name="Text Placeholder 12"/>
          <p:cNvSpPr>
            <a:spLocks noGrp="1"/>
          </p:cNvSpPr>
          <p:nvPr>
            <p:ph type="body" sz="quarter" idx="12" hasCustomPrompt="1"/>
          </p:nvPr>
        </p:nvSpPr>
        <p:spPr>
          <a:xfrm>
            <a:off x="193575" y="6575082"/>
            <a:ext cx="1118896" cy="153888"/>
          </a:xfrm>
        </p:spPr>
        <p:txBody>
          <a:bodyPr wrap="none" lIns="0" tIns="0" rIns="0" bIns="0" anchor="b" anchorCtr="0">
            <a:spAutoFit/>
          </a:bodyPr>
          <a:lstStyle>
            <a:lvl1pPr marL="0" indent="0">
              <a:buNone/>
              <a:defRPr sz="1000" baseline="0"/>
            </a:lvl1pPr>
          </a:lstStyle>
          <a:p>
            <a:pPr lvl="0"/>
            <a:r>
              <a:rPr lang="en-US" dirty="0"/>
              <a:t>Author et al</a:t>
            </a:r>
            <a:r>
              <a:rPr lang="en-US"/>
              <a:t>, 2017.</a:t>
            </a:r>
            <a:endParaRPr lang="en-US" dirty="0"/>
          </a:p>
        </p:txBody>
      </p:sp>
      <p:sp>
        <p:nvSpPr>
          <p:cNvPr id="6" name="Rectangle 17">
            <a:extLst>
              <a:ext uri="{FF2B5EF4-FFF2-40B4-BE49-F238E27FC236}">
                <a16:creationId xmlns:a16="http://schemas.microsoft.com/office/drawing/2014/main" id="{EE4CE7B0-13C1-0944-8072-AC1E782B661C}"/>
              </a:ext>
            </a:extLst>
          </p:cNvPr>
          <p:cNvSpPr>
            <a:spLocks noGrp="1" noChangeArrowheads="1"/>
          </p:cNvSpPr>
          <p:nvPr>
            <p:ph idx="14"/>
          </p:nvPr>
        </p:nvSpPr>
        <p:spPr bwMode="auto">
          <a:xfrm>
            <a:off x="609601" y="1604926"/>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7">
            <a:extLst>
              <a:ext uri="{FF2B5EF4-FFF2-40B4-BE49-F238E27FC236}">
                <a16:creationId xmlns:a16="http://schemas.microsoft.com/office/drawing/2014/main" id="{573D3779-F5EC-2445-8913-6A6FA0699632}"/>
              </a:ext>
            </a:extLst>
          </p:cNvPr>
          <p:cNvSpPr>
            <a:spLocks noGrp="1" noChangeArrowheads="1"/>
          </p:cNvSpPr>
          <p:nvPr>
            <p:ph idx="15"/>
          </p:nvPr>
        </p:nvSpPr>
        <p:spPr bwMode="auto">
          <a:xfrm>
            <a:off x="6321089" y="1609345"/>
            <a:ext cx="5205047"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FBDBE82-66F9-2A45-9FD5-E586931C51A5}"/>
              </a:ext>
            </a:extLst>
          </p:cNvPr>
          <p:cNvCxnSpPr/>
          <p:nvPr/>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2823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233255"/>
            <a:ext cx="10972800" cy="646331"/>
          </a:xfrm>
        </p:spPr>
        <p:txBody>
          <a:bodyPr anchor="t" anchorCtr="0"/>
          <a:lstStyle/>
          <a:p>
            <a:r>
              <a:rPr lang="en-US" dirty="0"/>
              <a:t>Click to edit slide title</a:t>
            </a:r>
          </a:p>
        </p:txBody>
      </p:sp>
      <p:sp>
        <p:nvSpPr>
          <p:cNvPr id="17" name="Text Placeholder 12"/>
          <p:cNvSpPr>
            <a:spLocks noGrp="1"/>
          </p:cNvSpPr>
          <p:nvPr>
            <p:ph type="body" sz="quarter" idx="12" hasCustomPrompt="1"/>
          </p:nvPr>
        </p:nvSpPr>
        <p:spPr>
          <a:xfrm>
            <a:off x="195072" y="6574536"/>
            <a:ext cx="3333749" cy="153888"/>
          </a:xfrm>
        </p:spPr>
        <p:txBody>
          <a:bodyPr lIns="0" tIns="0" rIns="0" bIns="0" anchor="b" anchorCtr="0">
            <a:spAutoFit/>
          </a:bodyPr>
          <a:lstStyle>
            <a:lvl1pPr marL="0" indent="0">
              <a:buNone/>
              <a:defRPr sz="1000" baseline="0"/>
            </a:lvl1pPr>
          </a:lstStyle>
          <a:p>
            <a:pPr lvl="0"/>
            <a:r>
              <a:rPr lang="en-US" dirty="0"/>
              <a:t>Author et al, 2017.</a:t>
            </a:r>
          </a:p>
        </p:txBody>
      </p:sp>
      <p:cxnSp>
        <p:nvCxnSpPr>
          <p:cNvPr id="3" name="Straight Connector 2">
            <a:extLst>
              <a:ext uri="{FF2B5EF4-FFF2-40B4-BE49-F238E27FC236}">
                <a16:creationId xmlns:a16="http://schemas.microsoft.com/office/drawing/2014/main" id="{53194E30-95D2-6E48-AC86-BB043F362678}"/>
              </a:ext>
            </a:extLst>
          </p:cNvPr>
          <p:cNvCxnSpPr/>
          <p:nvPr/>
        </p:nvCxnSpPr>
        <p:spPr bwMode="auto">
          <a:xfrm>
            <a:off x="609600" y="887507"/>
            <a:ext cx="10972800" cy="0"/>
          </a:xfrm>
          <a:prstGeom prst="line">
            <a:avLst/>
          </a:prstGeom>
          <a:ln w="38100" cap="rnd">
            <a:gradFill flip="none" rotWithShape="1">
              <a:gsLst>
                <a:gs pos="0">
                  <a:schemeClr val="bg1"/>
                </a:gs>
                <a:gs pos="49000">
                  <a:srgbClr val="C1D830"/>
                </a:gs>
                <a:gs pos="7000">
                  <a:schemeClr val="bg1"/>
                </a:gs>
                <a:gs pos="80000">
                  <a:srgbClr val="6C9F4D"/>
                </a:gs>
              </a:gsLst>
              <a:lin ang="10800000" scaled="1"/>
              <a:tileRect/>
            </a:gradFill>
            <a:beve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2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oleObject" Target="../embeddings/oleObject1.bin"/><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4.png"/><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6.xml"/><Relationship Id="rId16"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oleObject" Target="../embeddings/oleObject2.bin"/><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vmlDrawing" Target="../drawings/vmlDrawing2.vml"/><Relationship Id="rId4" Type="http://schemas.openxmlformats.org/officeDocument/2006/relationships/slideLayout" Target="../slideLayouts/slideLayout8.xml"/><Relationship Id="rId9" Type="http://schemas.openxmlformats.org/officeDocument/2006/relationships/theme" Target="../theme/theme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vmlDrawing" Target="../drawings/vmlDrawing3.v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2245" r:id="rId7" imgW="0" imgH="0" progId="PowerPoint.Show.8">
                  <p:embed/>
                </p:oleObj>
              </mc:Choice>
              <mc:Fallback>
                <p:oleObj r:id="rId7" imgW="0" imgH="0" progId="PowerPoint.Show.8">
                  <p:embed/>
                  <p:pic>
                    <p:nvPicPr>
                      <p:cNvPr id="722952"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rgbClr val="606BA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55"/>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p:nvSpPr>
        <p:spPr>
          <a:xfrm>
            <a:off x="592667" y="876300"/>
            <a:ext cx="11040533" cy="914400"/>
          </a:xfrm>
          <a:prstGeom prst="rect">
            <a:avLst/>
          </a:prstGeom>
        </p:spPr>
        <p:txBody>
          <a:bodyPr vert="horz" wrap="none" lIns="91440" tIns="45720" rIns="91440" bIns="45720" rtlCol="0" anchor="ctr">
            <a:normAutofit/>
          </a:bodyPr>
          <a:lstStyle/>
          <a:p>
            <a:endParaRPr lang="en-US" sz="2800" dirty="0"/>
          </a:p>
        </p:txBody>
      </p:sp>
      <p:pic>
        <p:nvPicPr>
          <p:cNvPr id="4" name="Picture 3">
            <a:extLst>
              <a:ext uri="{FF2B5EF4-FFF2-40B4-BE49-F238E27FC236}">
                <a16:creationId xmlns:a16="http://schemas.microsoft.com/office/drawing/2014/main" id="{E23357E1-8B61-B841-AB1C-9B165A8D9E4F}"/>
              </a:ext>
            </a:extLst>
          </p:cNvPr>
          <p:cNvPicPr>
            <a:picLocks noChangeAspect="1"/>
          </p:cNvPicPr>
          <p:nvPr/>
        </p:nvPicPr>
        <p:blipFill>
          <a:blip r:embed="rId8"/>
          <a:stretch>
            <a:fillRect/>
          </a:stretch>
        </p:blipFill>
        <p:spPr>
          <a:xfrm>
            <a:off x="9606579" y="5805430"/>
            <a:ext cx="2316757" cy="951525"/>
          </a:xfrm>
          <a:prstGeom prst="rect">
            <a:avLst/>
          </a:prstGeom>
        </p:spPr>
      </p:pic>
    </p:spTree>
    <p:extLst>
      <p:ext uri="{BB962C8B-B14F-4D97-AF65-F5344CB8AC3E}">
        <p14:creationId xmlns:p14="http://schemas.microsoft.com/office/powerpoint/2010/main" val="325506061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200" algn="l" rtl="0" eaLnBrk="1" fontAlgn="base" hangingPunct="1">
        <a:spcBef>
          <a:spcPct val="0"/>
        </a:spcBef>
        <a:spcAft>
          <a:spcPct val="0"/>
        </a:spcAft>
        <a:defRPr sz="2800" b="1">
          <a:solidFill>
            <a:srgbClr val="F77711"/>
          </a:solidFill>
          <a:latin typeface="Arial" charset="0"/>
          <a:ea typeface="ＭＳ Ｐゴシック" charset="0"/>
        </a:defRPr>
      </a:lvl6pPr>
      <a:lvl7pPr marL="914400" algn="l" rtl="0" eaLnBrk="1" fontAlgn="base" hangingPunct="1">
        <a:spcBef>
          <a:spcPct val="0"/>
        </a:spcBef>
        <a:spcAft>
          <a:spcPct val="0"/>
        </a:spcAft>
        <a:defRPr sz="2800" b="1">
          <a:solidFill>
            <a:srgbClr val="F77711"/>
          </a:solidFill>
          <a:latin typeface="Arial" charset="0"/>
          <a:ea typeface="ＭＳ Ｐゴシック" charset="0"/>
        </a:defRPr>
      </a:lvl7pPr>
      <a:lvl8pPr marL="1371600" algn="l" rtl="0" eaLnBrk="1" fontAlgn="base" hangingPunct="1">
        <a:spcBef>
          <a:spcPct val="0"/>
        </a:spcBef>
        <a:spcAft>
          <a:spcPct val="0"/>
        </a:spcAft>
        <a:defRPr sz="2800" b="1">
          <a:solidFill>
            <a:srgbClr val="F77711"/>
          </a:solidFill>
          <a:latin typeface="Arial" charset="0"/>
          <a:ea typeface="ＭＳ Ｐゴシック" charset="0"/>
        </a:defRPr>
      </a:lvl8pPr>
      <a:lvl9pPr marL="1828800"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200" indent="-457200" algn="l" rtl="0" eaLnBrk="1" fontAlgn="base" hangingPunct="1">
        <a:spcBef>
          <a:spcPts val="0"/>
        </a:spcBef>
        <a:spcAft>
          <a:spcPct val="0"/>
        </a:spcAft>
        <a:buClrTx/>
        <a:buSzPct val="100000"/>
        <a:buFontTx/>
        <a:buBlip>
          <a:blip r:embed="rId9"/>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10"/>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11"/>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12"/>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13"/>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6341" r:id="rId11" imgW="0" imgH="0" progId="PowerPoint.Show.8">
                  <p:embed/>
                </p:oleObj>
              </mc:Choice>
              <mc:Fallback>
                <p:oleObj r:id="rId11" imgW="0" imgH="0" progId="PowerPoint.Show.8">
                  <p:embed/>
                  <p:pic>
                    <p:nvPicPr>
                      <p:cNvPr id="722952"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rgbClr val="606BA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55"/>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p:nvSpPr>
        <p:spPr>
          <a:xfrm>
            <a:off x="592667" y="876300"/>
            <a:ext cx="11040533" cy="914400"/>
          </a:xfrm>
          <a:prstGeom prst="rect">
            <a:avLst/>
          </a:prstGeom>
        </p:spPr>
        <p:txBody>
          <a:bodyPr vert="horz" wrap="none" lIns="91440" tIns="45720" rIns="91440" bIns="45720" rtlCol="0" anchor="ctr">
            <a:normAutofit/>
          </a:bodyPr>
          <a:lstStyle/>
          <a:p>
            <a:endParaRPr lang="en-US" sz="2800" dirty="0"/>
          </a:p>
        </p:txBody>
      </p:sp>
      <p:pic>
        <p:nvPicPr>
          <p:cNvPr id="7" name="Picture 6">
            <a:extLst>
              <a:ext uri="{FF2B5EF4-FFF2-40B4-BE49-F238E27FC236}">
                <a16:creationId xmlns:a16="http://schemas.microsoft.com/office/drawing/2014/main" id="{799F19D7-44C4-CB41-860F-2A4338250E05}"/>
              </a:ext>
            </a:extLst>
          </p:cNvPr>
          <p:cNvPicPr>
            <a:picLocks noChangeAspect="1"/>
          </p:cNvPicPr>
          <p:nvPr userDrawn="1"/>
        </p:nvPicPr>
        <p:blipFill>
          <a:blip r:embed="rId12"/>
          <a:stretch>
            <a:fillRect/>
          </a:stretch>
        </p:blipFill>
        <p:spPr>
          <a:xfrm>
            <a:off x="9606579" y="5805430"/>
            <a:ext cx="2316757" cy="951525"/>
          </a:xfrm>
          <a:prstGeom prst="rect">
            <a:avLst/>
          </a:prstGeom>
        </p:spPr>
      </p:pic>
    </p:spTree>
    <p:extLst>
      <p:ext uri="{BB962C8B-B14F-4D97-AF65-F5344CB8AC3E}">
        <p14:creationId xmlns:p14="http://schemas.microsoft.com/office/powerpoint/2010/main" val="32329245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12" r:id="rId8"/>
  </p:sldLayoutIdLst>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200" algn="l" rtl="0" eaLnBrk="1" fontAlgn="base" hangingPunct="1">
        <a:spcBef>
          <a:spcPct val="0"/>
        </a:spcBef>
        <a:spcAft>
          <a:spcPct val="0"/>
        </a:spcAft>
        <a:defRPr sz="2800" b="1">
          <a:solidFill>
            <a:srgbClr val="F77711"/>
          </a:solidFill>
          <a:latin typeface="Arial" charset="0"/>
          <a:ea typeface="ＭＳ Ｐゴシック" charset="0"/>
        </a:defRPr>
      </a:lvl6pPr>
      <a:lvl7pPr marL="914400" algn="l" rtl="0" eaLnBrk="1" fontAlgn="base" hangingPunct="1">
        <a:spcBef>
          <a:spcPct val="0"/>
        </a:spcBef>
        <a:spcAft>
          <a:spcPct val="0"/>
        </a:spcAft>
        <a:defRPr sz="2800" b="1">
          <a:solidFill>
            <a:srgbClr val="F77711"/>
          </a:solidFill>
          <a:latin typeface="Arial" charset="0"/>
          <a:ea typeface="ＭＳ Ｐゴシック" charset="0"/>
        </a:defRPr>
      </a:lvl7pPr>
      <a:lvl8pPr marL="1371600" algn="l" rtl="0" eaLnBrk="1" fontAlgn="base" hangingPunct="1">
        <a:spcBef>
          <a:spcPct val="0"/>
        </a:spcBef>
        <a:spcAft>
          <a:spcPct val="0"/>
        </a:spcAft>
        <a:defRPr sz="2800" b="1">
          <a:solidFill>
            <a:srgbClr val="F77711"/>
          </a:solidFill>
          <a:latin typeface="Arial" charset="0"/>
          <a:ea typeface="ＭＳ Ｐゴシック" charset="0"/>
        </a:defRPr>
      </a:lvl8pPr>
      <a:lvl9pPr marL="1828800"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200" indent="-457200" algn="l" rtl="0" eaLnBrk="1" fontAlgn="base" hangingPunct="1">
        <a:spcBef>
          <a:spcPts val="0"/>
        </a:spcBef>
        <a:spcAft>
          <a:spcPct val="0"/>
        </a:spcAft>
        <a:buClrTx/>
        <a:buSzPct val="100000"/>
        <a:buFontTx/>
        <a:buBlip>
          <a:blip r:embed="rId13"/>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14"/>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15"/>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16"/>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17"/>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aphicFrame>
        <p:nvGraphicFramePr>
          <p:cNvPr id="722952" name="Base" hidden="1"/>
          <p:cNvGraphicFramePr>
            <a:graphicFrameLocks/>
          </p:cNvGraphicFramePr>
          <p:nvPr/>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8389" r:id="rId8" imgW="0" imgH="0" progId="PowerPoint.Show.8">
                  <p:embed/>
                </p:oleObj>
              </mc:Choice>
              <mc:Fallback>
                <p:oleObj r:id="rId8" imgW="0" imgH="0" progId="PowerPoint.Show.8">
                  <p:embed/>
                  <p:pic>
                    <p:nvPicPr>
                      <p:cNvPr id="722952"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rgbClr val="606BA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 name="Text Placeholder 28"/>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itle Placeholder 29"/>
          <p:cNvSpPr>
            <a:spLocks noGrp="1"/>
          </p:cNvSpPr>
          <p:nvPr>
            <p:ph type="title"/>
          </p:nvPr>
        </p:nvSpPr>
        <p:spPr>
          <a:xfrm>
            <a:off x="609600" y="233255"/>
            <a:ext cx="10972800" cy="646331"/>
          </a:xfrm>
          <a:prstGeom prst="rect">
            <a:avLst/>
          </a:prstGeom>
        </p:spPr>
        <p:txBody>
          <a:bodyPr vert="horz" lIns="91440" tIns="45720" rIns="91440" bIns="45720" rtlCol="0" anchor="t" anchorCtr="0">
            <a:spAutoFit/>
          </a:bodyPr>
          <a:lstStyle/>
          <a:p>
            <a:r>
              <a:rPr lang="en-US" dirty="0"/>
              <a:t>Click to edit slide title</a:t>
            </a:r>
          </a:p>
        </p:txBody>
      </p:sp>
      <p:sp>
        <p:nvSpPr>
          <p:cNvPr id="3" name="TextBox 2"/>
          <p:cNvSpPr txBox="1"/>
          <p:nvPr/>
        </p:nvSpPr>
        <p:spPr>
          <a:xfrm>
            <a:off x="592667" y="876300"/>
            <a:ext cx="11040533" cy="914400"/>
          </a:xfrm>
          <a:prstGeom prst="rect">
            <a:avLst/>
          </a:prstGeom>
        </p:spPr>
        <p:txBody>
          <a:bodyPr vert="horz" wrap="none" lIns="91440" tIns="45720" rIns="91440" bIns="45720" rtlCol="0" anchor="ctr">
            <a:normAutofit/>
          </a:bodyPr>
          <a:lstStyle/>
          <a:p>
            <a:endParaRPr lang="en-US" sz="2800" dirty="0"/>
          </a:p>
        </p:txBody>
      </p:sp>
    </p:spTree>
    <p:extLst>
      <p:ext uri="{BB962C8B-B14F-4D97-AF65-F5344CB8AC3E}">
        <p14:creationId xmlns:p14="http://schemas.microsoft.com/office/powerpoint/2010/main" val="12461504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lgn="l" rtl="0" eaLnBrk="1" fontAlgn="base" hangingPunct="1">
        <a:spcBef>
          <a:spcPct val="0"/>
        </a:spcBef>
        <a:spcAft>
          <a:spcPct val="0"/>
        </a:spcAft>
        <a:defRPr sz="3600" b="0">
          <a:solidFill>
            <a:schemeClr val="tx1"/>
          </a:solidFill>
          <a:effectLst/>
          <a:latin typeface="News Gothic MT" charset="0"/>
          <a:ea typeface="News Gothic MT" charset="0"/>
          <a:cs typeface="News Gothic MT" charset="0"/>
        </a:defRPr>
      </a:lvl1pPr>
      <a:lvl2pPr algn="l" rtl="0" eaLnBrk="1" fontAlgn="base" hangingPunct="1">
        <a:spcBef>
          <a:spcPct val="0"/>
        </a:spcBef>
        <a:spcAft>
          <a:spcPct val="0"/>
        </a:spcAft>
        <a:defRPr sz="2800" b="1">
          <a:solidFill>
            <a:srgbClr val="F77711"/>
          </a:solidFill>
          <a:latin typeface="Arial" charset="0"/>
          <a:ea typeface="ＭＳ Ｐゴシック" charset="0"/>
        </a:defRPr>
      </a:lvl2pPr>
      <a:lvl3pPr algn="l" rtl="0" eaLnBrk="1" fontAlgn="base" hangingPunct="1">
        <a:spcBef>
          <a:spcPct val="0"/>
        </a:spcBef>
        <a:spcAft>
          <a:spcPct val="0"/>
        </a:spcAft>
        <a:defRPr sz="2800" b="1">
          <a:solidFill>
            <a:srgbClr val="F77711"/>
          </a:solidFill>
          <a:latin typeface="Arial" charset="0"/>
          <a:ea typeface="ＭＳ Ｐゴシック" charset="0"/>
        </a:defRPr>
      </a:lvl3pPr>
      <a:lvl4pPr algn="l" rtl="0" eaLnBrk="1" fontAlgn="base" hangingPunct="1">
        <a:spcBef>
          <a:spcPct val="0"/>
        </a:spcBef>
        <a:spcAft>
          <a:spcPct val="0"/>
        </a:spcAft>
        <a:defRPr sz="2800" b="1">
          <a:solidFill>
            <a:srgbClr val="F77711"/>
          </a:solidFill>
          <a:latin typeface="Arial" charset="0"/>
          <a:ea typeface="ＭＳ Ｐゴシック" charset="0"/>
        </a:defRPr>
      </a:lvl4pPr>
      <a:lvl5pPr algn="l" rtl="0" eaLnBrk="1" fontAlgn="base" hangingPunct="1">
        <a:spcBef>
          <a:spcPct val="0"/>
        </a:spcBef>
        <a:spcAft>
          <a:spcPct val="0"/>
        </a:spcAft>
        <a:defRPr sz="2800" b="1">
          <a:solidFill>
            <a:srgbClr val="F77711"/>
          </a:solidFill>
          <a:latin typeface="Arial" charset="0"/>
          <a:ea typeface="ＭＳ Ｐゴシック" charset="0"/>
        </a:defRPr>
      </a:lvl5pPr>
      <a:lvl6pPr marL="457200" algn="l" rtl="0" eaLnBrk="1" fontAlgn="base" hangingPunct="1">
        <a:spcBef>
          <a:spcPct val="0"/>
        </a:spcBef>
        <a:spcAft>
          <a:spcPct val="0"/>
        </a:spcAft>
        <a:defRPr sz="2800" b="1">
          <a:solidFill>
            <a:srgbClr val="F77711"/>
          </a:solidFill>
          <a:latin typeface="Arial" charset="0"/>
          <a:ea typeface="ＭＳ Ｐゴシック" charset="0"/>
        </a:defRPr>
      </a:lvl6pPr>
      <a:lvl7pPr marL="914400" algn="l" rtl="0" eaLnBrk="1" fontAlgn="base" hangingPunct="1">
        <a:spcBef>
          <a:spcPct val="0"/>
        </a:spcBef>
        <a:spcAft>
          <a:spcPct val="0"/>
        </a:spcAft>
        <a:defRPr sz="2800" b="1">
          <a:solidFill>
            <a:srgbClr val="F77711"/>
          </a:solidFill>
          <a:latin typeface="Arial" charset="0"/>
          <a:ea typeface="ＭＳ Ｐゴシック" charset="0"/>
        </a:defRPr>
      </a:lvl7pPr>
      <a:lvl8pPr marL="1371600" algn="l" rtl="0" eaLnBrk="1" fontAlgn="base" hangingPunct="1">
        <a:spcBef>
          <a:spcPct val="0"/>
        </a:spcBef>
        <a:spcAft>
          <a:spcPct val="0"/>
        </a:spcAft>
        <a:defRPr sz="2800" b="1">
          <a:solidFill>
            <a:srgbClr val="F77711"/>
          </a:solidFill>
          <a:latin typeface="Arial" charset="0"/>
          <a:ea typeface="ＭＳ Ｐゴシック" charset="0"/>
        </a:defRPr>
      </a:lvl8pPr>
      <a:lvl9pPr marL="1828800" algn="l" rtl="0" eaLnBrk="1" fontAlgn="base" hangingPunct="1">
        <a:spcBef>
          <a:spcPct val="0"/>
        </a:spcBef>
        <a:spcAft>
          <a:spcPct val="0"/>
        </a:spcAft>
        <a:defRPr sz="2800" b="1">
          <a:solidFill>
            <a:srgbClr val="F77711"/>
          </a:solidFill>
          <a:latin typeface="Arial" charset="0"/>
          <a:ea typeface="ＭＳ Ｐゴシック" charset="0"/>
        </a:defRPr>
      </a:lvl9pPr>
    </p:titleStyle>
    <p:bodyStyle>
      <a:lvl1pPr marL="457200" indent="-457200" algn="l" rtl="0" eaLnBrk="1" fontAlgn="base" hangingPunct="1">
        <a:spcBef>
          <a:spcPts val="0"/>
        </a:spcBef>
        <a:spcAft>
          <a:spcPct val="0"/>
        </a:spcAft>
        <a:buClrTx/>
        <a:buSzPct val="100000"/>
        <a:buFontTx/>
        <a:buBlip>
          <a:blip r:embed="rId9"/>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10"/>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11"/>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12"/>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13"/>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tiff"/><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6.tiff"/><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a:spLocks noGrp="1"/>
          </p:cNvSpPr>
          <p:nvPr>
            <p:ph type="title"/>
          </p:nvPr>
        </p:nvSpPr>
        <p:spPr>
          <a:xfrm>
            <a:off x="1183341" y="3429000"/>
            <a:ext cx="9825317" cy="646331"/>
          </a:xfrm>
          <a:prstGeom prst="rect">
            <a:avLst/>
          </a:prstGeom>
        </p:spPr>
        <p:txBody>
          <a:bodyPr/>
          <a:lstStyle/>
          <a:p>
            <a:r>
              <a:rPr dirty="0"/>
              <a:t>Nursing Essentials in Castration-Resistant Prostate Cancer</a:t>
            </a:r>
          </a:p>
        </p:txBody>
      </p:sp>
      <p:sp>
        <p:nvSpPr>
          <p:cNvPr id="151" name="Text Placeholder 2"/>
          <p:cNvSpPr txBox="1">
            <a:spLocks noGrp="1"/>
          </p:cNvSpPr>
          <p:nvPr>
            <p:ph type="body" sz="quarter" idx="4294967295"/>
          </p:nvPr>
        </p:nvSpPr>
        <p:spPr>
          <a:xfrm>
            <a:off x="1183341" y="4795935"/>
            <a:ext cx="7420332" cy="1720611"/>
          </a:xfrm>
          <a:prstGeom prst="rect">
            <a:avLst/>
          </a:prstGeom>
        </p:spPr>
        <p:txBody>
          <a:bodyPr>
            <a:noAutofit/>
          </a:bodyPr>
          <a:lstStyle/>
          <a:p>
            <a:pPr marL="0" indent="0" defTabSz="859536">
              <a:buSzTx/>
              <a:buNone/>
              <a:defRPr sz="1879"/>
            </a:pPr>
            <a:r>
              <a:rPr sz="2000" dirty="0"/>
              <a:t>Frank dela Rama, RN, MS, AOCNS</a:t>
            </a:r>
            <a:r>
              <a:rPr lang="en-US" sz="2000" baseline="30000" dirty="0"/>
              <a:t>®</a:t>
            </a:r>
            <a:r>
              <a:rPr sz="2000" dirty="0"/>
              <a:t>, AGN-BC</a:t>
            </a:r>
            <a:endParaRPr lang="en-US" sz="2000" dirty="0"/>
          </a:p>
          <a:p>
            <a:pPr marL="0" indent="0" defTabSz="859536">
              <a:buSzTx/>
              <a:buNone/>
              <a:defRPr sz="1879"/>
            </a:pPr>
            <a:r>
              <a:rPr lang="en-US" sz="2000" dirty="0"/>
              <a:t>Clinical Nurse Specialist</a:t>
            </a:r>
          </a:p>
          <a:p>
            <a:pPr marL="0" indent="0" defTabSz="859536">
              <a:buSzTx/>
              <a:buNone/>
              <a:defRPr sz="1879"/>
            </a:pPr>
            <a:r>
              <a:rPr lang="en-US" sz="2000" dirty="0"/>
              <a:t>Palo Alto Medical Foundation</a:t>
            </a:r>
          </a:p>
          <a:p>
            <a:pPr marL="0" indent="0" defTabSz="859536">
              <a:buSzTx/>
              <a:buNone/>
              <a:defRPr sz="1879"/>
            </a:pPr>
            <a:endParaRPr sz="1800" dirty="0"/>
          </a:p>
          <a:p>
            <a:pPr marL="0" indent="0" defTabSz="859536">
              <a:buSzTx/>
              <a:buNone/>
              <a:defRPr sz="1879"/>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CE7-5926-DD4B-80E3-F6BCDC524931}"/>
              </a:ext>
            </a:extLst>
          </p:cNvPr>
          <p:cNvSpPr>
            <a:spLocks noGrp="1"/>
          </p:cNvSpPr>
          <p:nvPr>
            <p:ph type="title"/>
          </p:nvPr>
        </p:nvSpPr>
        <p:spPr/>
        <p:txBody>
          <a:bodyPr/>
          <a:lstStyle/>
          <a:p>
            <a:r>
              <a:rPr lang="en-US" dirty="0"/>
              <a:t>Question 1 for the Audience</a:t>
            </a:r>
          </a:p>
        </p:txBody>
      </p:sp>
      <p:sp>
        <p:nvSpPr>
          <p:cNvPr id="6" name="Content Placeholder 5">
            <a:extLst>
              <a:ext uri="{FF2B5EF4-FFF2-40B4-BE49-F238E27FC236}">
                <a16:creationId xmlns:a16="http://schemas.microsoft.com/office/drawing/2014/main" id="{0484B62F-E54E-0F43-860B-CDA58AFD999B}"/>
              </a:ext>
            </a:extLst>
          </p:cNvPr>
          <p:cNvSpPr>
            <a:spLocks noGrp="1"/>
          </p:cNvSpPr>
          <p:nvPr>
            <p:ph idx="1"/>
          </p:nvPr>
        </p:nvSpPr>
        <p:spPr/>
        <p:txBody>
          <a:bodyPr/>
          <a:lstStyle/>
          <a:p>
            <a:r>
              <a:rPr lang="en-US" sz="2800" dirty="0"/>
              <a:t>In my current practice, I work with patients who have metastatic prostate cancer:</a:t>
            </a:r>
          </a:p>
          <a:p>
            <a:pPr marL="914400" lvl="1" indent="-457200">
              <a:buFont typeface="+mj-lt"/>
              <a:buAutoNum type="alphaLcParenR"/>
            </a:pPr>
            <a:r>
              <a:rPr lang="en-US" sz="2400" dirty="0"/>
              <a:t>Multiple times in one day</a:t>
            </a:r>
          </a:p>
          <a:p>
            <a:pPr marL="914400" lvl="1" indent="-457200">
              <a:buFont typeface="+mj-lt"/>
              <a:buAutoNum type="alphaLcParenR"/>
            </a:pPr>
            <a:r>
              <a:rPr lang="en-US" sz="2400" dirty="0"/>
              <a:t>Daily to weekly</a:t>
            </a:r>
          </a:p>
          <a:p>
            <a:pPr marL="914400" lvl="1" indent="-457200">
              <a:buFont typeface="+mj-lt"/>
              <a:buAutoNum type="alphaLcParenR"/>
            </a:pPr>
            <a:r>
              <a:rPr lang="en-US" sz="2400" dirty="0"/>
              <a:t>One to three times per month</a:t>
            </a:r>
          </a:p>
          <a:p>
            <a:pPr marL="914400" lvl="1" indent="-457200">
              <a:buFont typeface="+mj-lt"/>
              <a:buAutoNum type="alphaLcParenR"/>
            </a:pPr>
            <a:r>
              <a:rPr lang="en-US" sz="2400" dirty="0"/>
              <a:t>Rarely to never over the course of a year</a:t>
            </a:r>
          </a:p>
          <a:p>
            <a:endParaRPr lang="en-US" dirty="0"/>
          </a:p>
        </p:txBody>
      </p:sp>
    </p:spTree>
    <p:extLst>
      <p:ext uri="{BB962C8B-B14F-4D97-AF65-F5344CB8AC3E}">
        <p14:creationId xmlns:p14="http://schemas.microsoft.com/office/powerpoint/2010/main" val="108788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CE7-5926-DD4B-80E3-F6BCDC524931}"/>
              </a:ext>
            </a:extLst>
          </p:cNvPr>
          <p:cNvSpPr>
            <a:spLocks noGrp="1"/>
          </p:cNvSpPr>
          <p:nvPr>
            <p:ph type="title"/>
          </p:nvPr>
        </p:nvSpPr>
        <p:spPr/>
        <p:txBody>
          <a:bodyPr/>
          <a:lstStyle/>
          <a:p>
            <a:r>
              <a:rPr lang="en-US" dirty="0"/>
              <a:t>Question 2 for the Audience</a:t>
            </a:r>
          </a:p>
        </p:txBody>
      </p:sp>
      <p:sp>
        <p:nvSpPr>
          <p:cNvPr id="6" name="Content Placeholder 5">
            <a:extLst>
              <a:ext uri="{FF2B5EF4-FFF2-40B4-BE49-F238E27FC236}">
                <a16:creationId xmlns:a16="http://schemas.microsoft.com/office/drawing/2014/main" id="{0484B62F-E54E-0F43-860B-CDA58AFD999B}"/>
              </a:ext>
            </a:extLst>
          </p:cNvPr>
          <p:cNvSpPr>
            <a:spLocks noGrp="1"/>
          </p:cNvSpPr>
          <p:nvPr>
            <p:ph idx="1"/>
          </p:nvPr>
        </p:nvSpPr>
        <p:spPr/>
        <p:txBody>
          <a:bodyPr/>
          <a:lstStyle/>
          <a:p>
            <a:r>
              <a:rPr lang="en-US" sz="2800" dirty="0"/>
              <a:t>My primary work setting is in:</a:t>
            </a:r>
          </a:p>
          <a:p>
            <a:pPr marL="914400" lvl="1" indent="-457200">
              <a:buFont typeface="+mj-lt"/>
              <a:buAutoNum type="alphaLcParenR"/>
            </a:pPr>
            <a:r>
              <a:rPr lang="en-US" sz="2400" dirty="0"/>
              <a:t>Academic/teaching hospital</a:t>
            </a:r>
          </a:p>
          <a:p>
            <a:pPr marL="914400" lvl="1" indent="-457200">
              <a:buFont typeface="+mj-lt"/>
              <a:buAutoNum type="alphaLcParenR"/>
            </a:pPr>
            <a:r>
              <a:rPr lang="en-US" sz="2400" dirty="0"/>
              <a:t>Community hospital</a:t>
            </a:r>
          </a:p>
          <a:p>
            <a:pPr marL="914400" lvl="1" indent="-457200">
              <a:buFont typeface="+mj-lt"/>
              <a:buAutoNum type="alphaLcParenR"/>
            </a:pPr>
            <a:r>
              <a:rPr lang="en-US" sz="2400" dirty="0"/>
              <a:t>Community-based outpatient cancer center</a:t>
            </a:r>
          </a:p>
          <a:p>
            <a:pPr marL="914400" lvl="1" indent="-457200">
              <a:buFont typeface="+mj-lt"/>
              <a:buAutoNum type="alphaLcParenR"/>
            </a:pPr>
            <a:r>
              <a:rPr lang="en-US" sz="2400" dirty="0"/>
              <a:t>Private practice</a:t>
            </a:r>
          </a:p>
          <a:p>
            <a:pPr marL="914400" lvl="1" indent="-457200">
              <a:buFont typeface="+mj-lt"/>
              <a:buAutoNum type="alphaLcParenR"/>
            </a:pPr>
            <a:r>
              <a:rPr lang="en-US" sz="2400" dirty="0"/>
              <a:t>Not in a clinical setting</a:t>
            </a:r>
          </a:p>
          <a:p>
            <a:pPr marL="0" indent="0">
              <a:buNone/>
            </a:pPr>
            <a:endParaRPr lang="en-US" dirty="0"/>
          </a:p>
        </p:txBody>
      </p:sp>
    </p:spTree>
    <p:extLst>
      <p:ext uri="{BB962C8B-B14F-4D97-AF65-F5344CB8AC3E}">
        <p14:creationId xmlns:p14="http://schemas.microsoft.com/office/powerpoint/2010/main" val="194801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CE7-5926-DD4B-80E3-F6BCDC524931}"/>
              </a:ext>
            </a:extLst>
          </p:cNvPr>
          <p:cNvSpPr>
            <a:spLocks noGrp="1"/>
          </p:cNvSpPr>
          <p:nvPr>
            <p:ph type="title"/>
          </p:nvPr>
        </p:nvSpPr>
        <p:spPr/>
        <p:txBody>
          <a:bodyPr/>
          <a:lstStyle/>
          <a:p>
            <a:r>
              <a:rPr lang="en-US" dirty="0"/>
              <a:t>Question 3 for the Audience</a:t>
            </a:r>
          </a:p>
        </p:txBody>
      </p:sp>
      <p:sp>
        <p:nvSpPr>
          <p:cNvPr id="6" name="Content Placeholder 5">
            <a:extLst>
              <a:ext uri="{FF2B5EF4-FFF2-40B4-BE49-F238E27FC236}">
                <a16:creationId xmlns:a16="http://schemas.microsoft.com/office/drawing/2014/main" id="{0484B62F-E54E-0F43-860B-CDA58AFD999B}"/>
              </a:ext>
            </a:extLst>
          </p:cNvPr>
          <p:cNvSpPr>
            <a:spLocks noGrp="1"/>
          </p:cNvSpPr>
          <p:nvPr>
            <p:ph idx="1"/>
          </p:nvPr>
        </p:nvSpPr>
        <p:spPr/>
        <p:txBody>
          <a:bodyPr/>
          <a:lstStyle/>
          <a:p>
            <a:r>
              <a:rPr lang="en-US" sz="2800" dirty="0"/>
              <a:t>For men with CRPC who have bone metastasis but no visceral metastasis, abiraterone is always given concurrently with:</a:t>
            </a:r>
          </a:p>
          <a:p>
            <a:pPr marL="914400" lvl="1" indent="-457200">
              <a:buFont typeface="+mj-lt"/>
              <a:buAutoNum type="alphaLcParenR"/>
            </a:pPr>
            <a:r>
              <a:rPr lang="en-US" sz="2400" dirty="0"/>
              <a:t>Cabazitaxel</a:t>
            </a:r>
          </a:p>
          <a:p>
            <a:pPr marL="914400" lvl="1" indent="-457200">
              <a:buFont typeface="+mj-lt"/>
              <a:buAutoNum type="alphaLcParenR"/>
            </a:pPr>
            <a:r>
              <a:rPr lang="en-US" sz="2400" dirty="0"/>
              <a:t>Prednisone</a:t>
            </a:r>
          </a:p>
          <a:p>
            <a:pPr marL="914400" lvl="1" indent="-457200">
              <a:buFont typeface="+mj-lt"/>
              <a:buAutoNum type="alphaLcParenR"/>
            </a:pPr>
            <a:r>
              <a:rPr lang="en-US" sz="2400" dirty="0"/>
              <a:t>Enzalutamide</a:t>
            </a:r>
          </a:p>
          <a:p>
            <a:pPr marL="914400" lvl="1" indent="-457200">
              <a:buFont typeface="+mj-lt"/>
              <a:buAutoNum type="alphaLcParenR"/>
            </a:pPr>
            <a:r>
              <a:rPr lang="en-US" sz="2400" dirty="0"/>
              <a:t>Pembrolizumab</a:t>
            </a:r>
          </a:p>
        </p:txBody>
      </p:sp>
    </p:spTree>
    <p:extLst>
      <p:ext uri="{BB962C8B-B14F-4D97-AF65-F5344CB8AC3E}">
        <p14:creationId xmlns:p14="http://schemas.microsoft.com/office/powerpoint/2010/main" val="93606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CE7-5926-DD4B-80E3-F6BCDC524931}"/>
              </a:ext>
            </a:extLst>
          </p:cNvPr>
          <p:cNvSpPr>
            <a:spLocks noGrp="1"/>
          </p:cNvSpPr>
          <p:nvPr>
            <p:ph type="title"/>
          </p:nvPr>
        </p:nvSpPr>
        <p:spPr/>
        <p:txBody>
          <a:bodyPr/>
          <a:lstStyle/>
          <a:p>
            <a:r>
              <a:rPr lang="en-US" dirty="0"/>
              <a:t>Question 4 for the Audience</a:t>
            </a:r>
          </a:p>
        </p:txBody>
      </p:sp>
      <p:sp>
        <p:nvSpPr>
          <p:cNvPr id="6" name="Content Placeholder 5">
            <a:extLst>
              <a:ext uri="{FF2B5EF4-FFF2-40B4-BE49-F238E27FC236}">
                <a16:creationId xmlns:a16="http://schemas.microsoft.com/office/drawing/2014/main" id="{0484B62F-E54E-0F43-860B-CDA58AFD999B}"/>
              </a:ext>
            </a:extLst>
          </p:cNvPr>
          <p:cNvSpPr>
            <a:spLocks noGrp="1"/>
          </p:cNvSpPr>
          <p:nvPr>
            <p:ph idx="1"/>
          </p:nvPr>
        </p:nvSpPr>
        <p:spPr/>
        <p:txBody>
          <a:bodyPr/>
          <a:lstStyle/>
          <a:p>
            <a:r>
              <a:rPr lang="en-US" sz="2800" dirty="0"/>
              <a:t>Patient education regarding abiraterone treatment should stress all of the following EXCEPT:</a:t>
            </a:r>
          </a:p>
          <a:p>
            <a:pPr marL="914400" lvl="1" indent="-457200">
              <a:buFont typeface="+mj-lt"/>
              <a:buAutoNum type="alphaLcParenR"/>
            </a:pPr>
            <a:r>
              <a:rPr lang="en-US" sz="2400" dirty="0"/>
              <a:t>Avoid or minimize drinking alcohol</a:t>
            </a:r>
          </a:p>
          <a:p>
            <a:pPr marL="914400" lvl="1" indent="-457200">
              <a:buFont typeface="+mj-lt"/>
              <a:buAutoNum type="alphaLcParenR"/>
            </a:pPr>
            <a:r>
              <a:rPr lang="en-US" sz="2400" dirty="0"/>
              <a:t>Complete blood tests for liver function</a:t>
            </a:r>
          </a:p>
          <a:p>
            <a:pPr marL="914400" lvl="1" indent="-457200">
              <a:buFont typeface="+mj-lt"/>
              <a:buAutoNum type="alphaLcParenR"/>
            </a:pPr>
            <a:r>
              <a:rPr lang="en-US" sz="2400" dirty="0"/>
              <a:t>Maintain adequate fluid intake</a:t>
            </a:r>
          </a:p>
          <a:p>
            <a:pPr marL="914400" lvl="1" indent="-457200">
              <a:buFont typeface="+mj-lt"/>
              <a:buAutoNum type="alphaLcParenR"/>
            </a:pPr>
            <a:r>
              <a:rPr lang="en-US" sz="2400" dirty="0"/>
              <a:t>Take each dose with food</a:t>
            </a:r>
          </a:p>
        </p:txBody>
      </p:sp>
    </p:spTree>
    <p:extLst>
      <p:ext uri="{BB962C8B-B14F-4D97-AF65-F5344CB8AC3E}">
        <p14:creationId xmlns:p14="http://schemas.microsoft.com/office/powerpoint/2010/main" val="205269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CE7-5926-DD4B-80E3-F6BCDC524931}"/>
              </a:ext>
            </a:extLst>
          </p:cNvPr>
          <p:cNvSpPr>
            <a:spLocks noGrp="1"/>
          </p:cNvSpPr>
          <p:nvPr>
            <p:ph type="title"/>
          </p:nvPr>
        </p:nvSpPr>
        <p:spPr/>
        <p:txBody>
          <a:bodyPr/>
          <a:lstStyle/>
          <a:p>
            <a:r>
              <a:rPr lang="en-US" dirty="0"/>
              <a:t>Question 5 for the Audience</a:t>
            </a:r>
          </a:p>
        </p:txBody>
      </p:sp>
      <p:sp>
        <p:nvSpPr>
          <p:cNvPr id="6" name="Content Placeholder 5">
            <a:extLst>
              <a:ext uri="{FF2B5EF4-FFF2-40B4-BE49-F238E27FC236}">
                <a16:creationId xmlns:a16="http://schemas.microsoft.com/office/drawing/2014/main" id="{0484B62F-E54E-0F43-860B-CDA58AFD999B}"/>
              </a:ext>
            </a:extLst>
          </p:cNvPr>
          <p:cNvSpPr>
            <a:spLocks noGrp="1"/>
          </p:cNvSpPr>
          <p:nvPr>
            <p:ph idx="1"/>
          </p:nvPr>
        </p:nvSpPr>
        <p:spPr/>
        <p:txBody>
          <a:bodyPr/>
          <a:lstStyle/>
          <a:p>
            <a:r>
              <a:rPr lang="en-US" sz="2800" dirty="0"/>
              <a:t>Which of the following biomarkers will help in treatment decision making between enzalutamide or abiraterone versus taxane chemotherapy?</a:t>
            </a:r>
          </a:p>
          <a:p>
            <a:pPr marL="914400" lvl="1" indent="-457200">
              <a:buFont typeface="+mj-lt"/>
              <a:buAutoNum type="alphaLcParenR"/>
            </a:pPr>
            <a:r>
              <a:rPr lang="en-US" sz="2400" dirty="0"/>
              <a:t>MSI</a:t>
            </a:r>
          </a:p>
          <a:p>
            <a:pPr marL="914400" lvl="1" indent="-457200">
              <a:buFont typeface="+mj-lt"/>
              <a:buAutoNum type="alphaLcParenR"/>
            </a:pPr>
            <a:r>
              <a:rPr lang="en-US" sz="2400" dirty="0"/>
              <a:t>dMMR</a:t>
            </a:r>
          </a:p>
          <a:p>
            <a:pPr marL="914400" lvl="1" indent="-457200">
              <a:buFont typeface="+mj-lt"/>
              <a:buAutoNum type="alphaLcParenR"/>
            </a:pPr>
            <a:r>
              <a:rPr lang="en-US" sz="2400" dirty="0"/>
              <a:t>AR-V7</a:t>
            </a:r>
          </a:p>
          <a:p>
            <a:pPr marL="914400" lvl="1" indent="-457200">
              <a:buFont typeface="+mj-lt"/>
              <a:buAutoNum type="alphaLcParenR"/>
            </a:pPr>
            <a:r>
              <a:rPr lang="en-US" sz="2400" dirty="0"/>
              <a:t>PMS2</a:t>
            </a:r>
          </a:p>
        </p:txBody>
      </p:sp>
      <p:sp>
        <p:nvSpPr>
          <p:cNvPr id="8" name="Text Placeholder 7">
            <a:extLst>
              <a:ext uri="{FF2B5EF4-FFF2-40B4-BE49-F238E27FC236}">
                <a16:creationId xmlns:a16="http://schemas.microsoft.com/office/drawing/2014/main" id="{BA74D517-B384-B941-BB95-FF9254FC67AA}"/>
              </a:ext>
            </a:extLst>
          </p:cNvPr>
          <p:cNvSpPr>
            <a:spLocks noGrp="1"/>
          </p:cNvSpPr>
          <p:nvPr>
            <p:ph type="body" sz="quarter" idx="12"/>
          </p:nvPr>
        </p:nvSpPr>
        <p:spPr>
          <a:xfrm>
            <a:off x="193575" y="6575082"/>
            <a:ext cx="6783908" cy="153888"/>
          </a:xfrm>
        </p:spPr>
        <p:txBody>
          <a:bodyPr/>
          <a:lstStyle/>
          <a:p>
            <a:r>
              <a:rPr lang="en-US" dirty="0"/>
              <a:t>MSI = microsatellite instability; dMMR = deficient mismatch repair; AR-V7 = androgen receptor splice variant 7.  </a:t>
            </a:r>
          </a:p>
        </p:txBody>
      </p:sp>
    </p:spTree>
    <p:extLst>
      <p:ext uri="{BB962C8B-B14F-4D97-AF65-F5344CB8AC3E}">
        <p14:creationId xmlns:p14="http://schemas.microsoft.com/office/powerpoint/2010/main" val="344214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DBB0-3D7A-9A46-B28C-1858B5617B84}"/>
              </a:ext>
            </a:extLst>
          </p:cNvPr>
          <p:cNvSpPr>
            <a:spLocks noGrp="1"/>
          </p:cNvSpPr>
          <p:nvPr>
            <p:ph type="title"/>
          </p:nvPr>
        </p:nvSpPr>
        <p:spPr/>
        <p:txBody>
          <a:bodyPr>
            <a:normAutofit fontScale="90000"/>
          </a:bodyPr>
          <a:lstStyle/>
          <a:p>
            <a:r>
              <a:rPr lang="en-US" dirty="0"/>
              <a:t>Criteria for Diagnosis, Staging, and Risk Stratification</a:t>
            </a:r>
          </a:p>
        </p:txBody>
      </p:sp>
    </p:spTree>
    <p:extLst>
      <p:ext uri="{BB962C8B-B14F-4D97-AF65-F5344CB8AC3E}">
        <p14:creationId xmlns:p14="http://schemas.microsoft.com/office/powerpoint/2010/main" val="239566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6896-9FE0-5740-A55A-0D56647858D6}"/>
              </a:ext>
            </a:extLst>
          </p:cNvPr>
          <p:cNvSpPr>
            <a:spLocks noGrp="1"/>
          </p:cNvSpPr>
          <p:nvPr>
            <p:ph type="title"/>
          </p:nvPr>
        </p:nvSpPr>
        <p:spPr/>
        <p:txBody>
          <a:bodyPr/>
          <a:lstStyle/>
          <a:p>
            <a:r>
              <a:rPr lang="en-US" dirty="0"/>
              <a:t>Discovering CRPC</a:t>
            </a:r>
          </a:p>
        </p:txBody>
      </p:sp>
      <p:sp>
        <p:nvSpPr>
          <p:cNvPr id="5" name="Text Placeholder 4">
            <a:extLst>
              <a:ext uri="{FF2B5EF4-FFF2-40B4-BE49-F238E27FC236}">
                <a16:creationId xmlns:a16="http://schemas.microsoft.com/office/drawing/2014/main" id="{E82C9A46-A4A9-A045-85B2-05D95EBE4BCB}"/>
              </a:ext>
            </a:extLst>
          </p:cNvPr>
          <p:cNvSpPr>
            <a:spLocks noGrp="1"/>
          </p:cNvSpPr>
          <p:nvPr>
            <p:ph idx="1"/>
          </p:nvPr>
        </p:nvSpPr>
        <p:spPr>
          <a:xfrm>
            <a:off x="609600" y="1604927"/>
            <a:ext cx="10213910" cy="4341486"/>
          </a:xfrm>
        </p:spPr>
        <p:txBody>
          <a:bodyPr>
            <a:normAutofit/>
          </a:bodyPr>
          <a:lstStyle/>
          <a:p>
            <a:r>
              <a:rPr lang="en-US" dirty="0"/>
              <a:t>Localized versus advanced</a:t>
            </a:r>
            <a:br>
              <a:rPr lang="en-US" dirty="0"/>
            </a:br>
            <a:endParaRPr lang="en-US" dirty="0"/>
          </a:p>
          <a:p>
            <a:r>
              <a:rPr lang="en-US" dirty="0"/>
              <a:t>Monitoring after surgery or radiation</a:t>
            </a:r>
          </a:p>
          <a:p>
            <a:pPr lvl="1"/>
            <a:r>
              <a:rPr lang="en-US" dirty="0"/>
              <a:t>PSADT</a:t>
            </a:r>
          </a:p>
          <a:p>
            <a:pPr lvl="1"/>
            <a:r>
              <a:rPr lang="en-US" dirty="0"/>
              <a:t>Bone imaging</a:t>
            </a:r>
          </a:p>
          <a:p>
            <a:pPr lvl="1"/>
            <a:r>
              <a:rPr lang="en-US" dirty="0"/>
              <a:t>CT: chest or abdominal/pelvic</a:t>
            </a:r>
          </a:p>
          <a:p>
            <a:pPr lvl="1"/>
            <a:r>
              <a:rPr lang="en-US" dirty="0"/>
              <a:t>MRI: prostate/pelvic</a:t>
            </a:r>
          </a:p>
          <a:p>
            <a:pPr lvl="1"/>
            <a:r>
              <a:rPr lang="en-US" dirty="0"/>
              <a:t>PET/CT</a:t>
            </a:r>
          </a:p>
          <a:p>
            <a:pPr lvl="1"/>
            <a:r>
              <a:rPr lang="en-US" dirty="0"/>
              <a:t>Biopsy: prostate or prostate bed</a:t>
            </a:r>
          </a:p>
          <a:p>
            <a:endParaRPr lang="en-US" dirty="0"/>
          </a:p>
        </p:txBody>
      </p:sp>
      <p:sp>
        <p:nvSpPr>
          <p:cNvPr id="3" name="Text Placeholder 2">
            <a:extLst>
              <a:ext uri="{FF2B5EF4-FFF2-40B4-BE49-F238E27FC236}">
                <a16:creationId xmlns:a16="http://schemas.microsoft.com/office/drawing/2014/main" id="{B7A0E063-7601-264C-BBE1-64A8F522BF49}"/>
              </a:ext>
            </a:extLst>
          </p:cNvPr>
          <p:cNvSpPr>
            <a:spLocks noGrp="1"/>
          </p:cNvSpPr>
          <p:nvPr>
            <p:ph type="body" sz="quarter" idx="12"/>
          </p:nvPr>
        </p:nvSpPr>
        <p:spPr>
          <a:xfrm>
            <a:off x="193575" y="6420647"/>
            <a:ext cx="9311845" cy="307777"/>
          </a:xfrm>
        </p:spPr>
        <p:txBody>
          <a:bodyPr/>
          <a:lstStyle/>
          <a:p>
            <a:r>
              <a:rPr lang="en-US" dirty="0"/>
              <a:t>PSADT = prostate-specific antigen doubling time; CT = computed tomography; MRI = magnetic resonance imaging; PET = positron emission tomography. </a:t>
            </a:r>
          </a:p>
          <a:p>
            <a:r>
              <a:rPr lang="en-US" dirty="0"/>
              <a:t>NCCN, 2019.</a:t>
            </a:r>
          </a:p>
        </p:txBody>
      </p:sp>
      <p:sp>
        <p:nvSpPr>
          <p:cNvPr id="4" name="Text Placeholder 3">
            <a:extLst>
              <a:ext uri="{FF2B5EF4-FFF2-40B4-BE49-F238E27FC236}">
                <a16:creationId xmlns:a16="http://schemas.microsoft.com/office/drawing/2014/main" id="{0B11AFEB-E083-444F-A1EA-A4ABC1C5AE73}"/>
              </a:ext>
            </a:extLst>
          </p:cNvPr>
          <p:cNvSpPr>
            <a:spLocks noGrp="1"/>
          </p:cNvSpPr>
          <p:nvPr>
            <p:ph type="body" sz="quarter" idx="13"/>
          </p:nvPr>
        </p:nvSpPr>
        <p:spPr/>
        <p:txBody>
          <a:bodyPr>
            <a:noAutofit/>
          </a:bodyPr>
          <a:lstStyle/>
          <a:p>
            <a:r>
              <a:rPr lang="en-US" sz="3000" dirty="0"/>
              <a:t>Diagnosis</a:t>
            </a:r>
          </a:p>
        </p:txBody>
      </p:sp>
    </p:spTree>
    <p:extLst>
      <p:ext uri="{BB962C8B-B14F-4D97-AF65-F5344CB8AC3E}">
        <p14:creationId xmlns:p14="http://schemas.microsoft.com/office/powerpoint/2010/main" val="321395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6896-9FE0-5740-A55A-0D56647858D6}"/>
              </a:ext>
            </a:extLst>
          </p:cNvPr>
          <p:cNvSpPr>
            <a:spLocks noGrp="1"/>
          </p:cNvSpPr>
          <p:nvPr>
            <p:ph type="title"/>
          </p:nvPr>
        </p:nvSpPr>
        <p:spPr/>
        <p:txBody>
          <a:bodyPr/>
          <a:lstStyle/>
          <a:p>
            <a:r>
              <a:rPr lang="en-US" dirty="0"/>
              <a:t>Discovering CRPC</a:t>
            </a:r>
          </a:p>
        </p:txBody>
      </p:sp>
      <p:sp>
        <p:nvSpPr>
          <p:cNvPr id="5" name="Text Placeholder 4">
            <a:extLst>
              <a:ext uri="{FF2B5EF4-FFF2-40B4-BE49-F238E27FC236}">
                <a16:creationId xmlns:a16="http://schemas.microsoft.com/office/drawing/2014/main" id="{E82C9A46-A4A9-A045-85B2-05D95EBE4BCB}"/>
              </a:ext>
            </a:extLst>
          </p:cNvPr>
          <p:cNvSpPr>
            <a:spLocks noGrp="1"/>
          </p:cNvSpPr>
          <p:nvPr>
            <p:ph idx="1"/>
          </p:nvPr>
        </p:nvSpPr>
        <p:spPr/>
        <p:txBody>
          <a:bodyPr>
            <a:normAutofit/>
          </a:bodyPr>
          <a:lstStyle/>
          <a:p>
            <a:r>
              <a:rPr lang="en-US" dirty="0"/>
              <a:t>Has primary androgen deprivation therapy (ADT) been used? Is it effective?</a:t>
            </a:r>
          </a:p>
          <a:p>
            <a:pPr lvl="1"/>
            <a:r>
              <a:rPr lang="en-US" dirty="0"/>
              <a:t>Never used: castration naive </a:t>
            </a:r>
          </a:p>
          <a:p>
            <a:pPr lvl="1"/>
            <a:r>
              <a:rPr lang="en-US" dirty="0"/>
              <a:t>Effective: castration sensitive (hormone sensitive)</a:t>
            </a:r>
          </a:p>
          <a:p>
            <a:pPr lvl="1"/>
            <a:r>
              <a:rPr lang="en-US" dirty="0"/>
              <a:t>Not effective: castration resistant (hormone refractory)</a:t>
            </a:r>
          </a:p>
          <a:p>
            <a:pPr marL="457200" lvl="1" indent="0">
              <a:buNone/>
            </a:pPr>
            <a:endParaRPr lang="en-US" dirty="0"/>
          </a:p>
          <a:p>
            <a:r>
              <a:rPr lang="en-US" dirty="0"/>
              <a:t>Today’s focus </a:t>
            </a:r>
          </a:p>
          <a:p>
            <a:pPr lvl="1"/>
            <a:r>
              <a:rPr lang="en-US" dirty="0"/>
              <a:t>Nonmetastatic CRPC</a:t>
            </a:r>
          </a:p>
          <a:p>
            <a:pPr lvl="1"/>
            <a:r>
              <a:rPr lang="en-US" dirty="0"/>
              <a:t>Metastatic CRPC</a:t>
            </a:r>
          </a:p>
        </p:txBody>
      </p:sp>
      <p:sp>
        <p:nvSpPr>
          <p:cNvPr id="3" name="Text Placeholder 2">
            <a:extLst>
              <a:ext uri="{FF2B5EF4-FFF2-40B4-BE49-F238E27FC236}">
                <a16:creationId xmlns:a16="http://schemas.microsoft.com/office/drawing/2014/main" id="{B7A0E063-7601-264C-BBE1-64A8F522BF49}"/>
              </a:ext>
            </a:extLst>
          </p:cNvPr>
          <p:cNvSpPr>
            <a:spLocks noGrp="1"/>
          </p:cNvSpPr>
          <p:nvPr>
            <p:ph type="body" sz="quarter" idx="12"/>
          </p:nvPr>
        </p:nvSpPr>
        <p:spPr>
          <a:xfrm>
            <a:off x="193575" y="6574536"/>
            <a:ext cx="782265" cy="153888"/>
          </a:xfrm>
        </p:spPr>
        <p:txBody>
          <a:bodyPr/>
          <a:lstStyle/>
          <a:p>
            <a:r>
              <a:rPr lang="en-US" dirty="0"/>
              <a:t>NCCN, 2019.</a:t>
            </a:r>
          </a:p>
        </p:txBody>
      </p:sp>
      <p:sp>
        <p:nvSpPr>
          <p:cNvPr id="4" name="Text Placeholder 3">
            <a:extLst>
              <a:ext uri="{FF2B5EF4-FFF2-40B4-BE49-F238E27FC236}">
                <a16:creationId xmlns:a16="http://schemas.microsoft.com/office/drawing/2014/main" id="{0B11AFEB-E083-444F-A1EA-A4ABC1C5AE73}"/>
              </a:ext>
            </a:extLst>
          </p:cNvPr>
          <p:cNvSpPr>
            <a:spLocks noGrp="1"/>
          </p:cNvSpPr>
          <p:nvPr>
            <p:ph type="body" sz="quarter" idx="13"/>
          </p:nvPr>
        </p:nvSpPr>
        <p:spPr/>
        <p:txBody>
          <a:bodyPr>
            <a:noAutofit/>
          </a:bodyPr>
          <a:lstStyle/>
          <a:p>
            <a:r>
              <a:rPr lang="en-US" sz="3000" dirty="0"/>
              <a:t>Risk Stratification</a:t>
            </a:r>
          </a:p>
        </p:txBody>
      </p:sp>
    </p:spTree>
    <p:extLst>
      <p:ext uri="{BB962C8B-B14F-4D97-AF65-F5344CB8AC3E}">
        <p14:creationId xmlns:p14="http://schemas.microsoft.com/office/powerpoint/2010/main" val="367362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F6DA-FBBF-3D4A-A1AF-847BE380CDA6}"/>
              </a:ext>
            </a:extLst>
          </p:cNvPr>
          <p:cNvSpPr>
            <a:spLocks noGrp="1"/>
          </p:cNvSpPr>
          <p:nvPr>
            <p:ph type="title"/>
          </p:nvPr>
        </p:nvSpPr>
        <p:spPr/>
        <p:txBody>
          <a:bodyPr>
            <a:normAutofit fontScale="90000"/>
          </a:bodyPr>
          <a:lstStyle/>
          <a:p>
            <a:r>
              <a:rPr lang="en-US" dirty="0"/>
              <a:t>Current Standards and New Data in the Management of CRPC</a:t>
            </a:r>
          </a:p>
        </p:txBody>
      </p:sp>
    </p:spTree>
    <p:extLst>
      <p:ext uri="{BB962C8B-B14F-4D97-AF65-F5344CB8AC3E}">
        <p14:creationId xmlns:p14="http://schemas.microsoft.com/office/powerpoint/2010/main" val="40769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F30D-E582-9149-883E-87DB51FE82B9}"/>
              </a:ext>
            </a:extLst>
          </p:cNvPr>
          <p:cNvSpPr>
            <a:spLocks noGrp="1"/>
          </p:cNvSpPr>
          <p:nvPr>
            <p:ph type="title"/>
          </p:nvPr>
        </p:nvSpPr>
        <p:spPr/>
        <p:txBody>
          <a:bodyPr/>
          <a:lstStyle/>
          <a:p>
            <a:r>
              <a:rPr lang="en-US" dirty="0"/>
              <a:t>NCCN Treatment Guidelines: M0 CRPC</a:t>
            </a:r>
          </a:p>
        </p:txBody>
      </p:sp>
      <p:sp>
        <p:nvSpPr>
          <p:cNvPr id="3" name="Text Placeholder 2">
            <a:extLst>
              <a:ext uri="{FF2B5EF4-FFF2-40B4-BE49-F238E27FC236}">
                <a16:creationId xmlns:a16="http://schemas.microsoft.com/office/drawing/2014/main" id="{A6B1E096-ED2A-054E-9BE1-3A9B88641746}"/>
              </a:ext>
            </a:extLst>
          </p:cNvPr>
          <p:cNvSpPr>
            <a:spLocks noGrp="1"/>
          </p:cNvSpPr>
          <p:nvPr>
            <p:ph type="body" sz="quarter" idx="12"/>
          </p:nvPr>
        </p:nvSpPr>
        <p:spPr>
          <a:xfrm>
            <a:off x="193575" y="6400800"/>
            <a:ext cx="2106280" cy="327624"/>
          </a:xfrm>
        </p:spPr>
        <p:txBody>
          <a:bodyPr>
            <a:noAutofit/>
          </a:bodyPr>
          <a:lstStyle/>
          <a:p>
            <a:r>
              <a:rPr lang="en-US" dirty="0"/>
              <a:t>NCCN, 2019.</a:t>
            </a:r>
          </a:p>
        </p:txBody>
      </p:sp>
      <p:pic>
        <p:nvPicPr>
          <p:cNvPr id="6" name="Picture 5">
            <a:extLst>
              <a:ext uri="{FF2B5EF4-FFF2-40B4-BE49-F238E27FC236}">
                <a16:creationId xmlns:a16="http://schemas.microsoft.com/office/drawing/2014/main" id="{03730D5A-8A4C-F94F-84DA-FF4E2E720955}"/>
              </a:ext>
            </a:extLst>
          </p:cNvPr>
          <p:cNvPicPr>
            <a:picLocks noChangeAspect="1"/>
          </p:cNvPicPr>
          <p:nvPr/>
        </p:nvPicPr>
        <p:blipFill>
          <a:blip r:embed="rId2"/>
          <a:stretch>
            <a:fillRect/>
          </a:stretch>
        </p:blipFill>
        <p:spPr>
          <a:xfrm>
            <a:off x="1734681" y="2305909"/>
            <a:ext cx="8742837" cy="3533447"/>
          </a:xfrm>
          <a:prstGeom prst="rect">
            <a:avLst/>
          </a:prstGeom>
        </p:spPr>
      </p:pic>
      <p:pic>
        <p:nvPicPr>
          <p:cNvPr id="7" name="Picture 6">
            <a:extLst>
              <a:ext uri="{FF2B5EF4-FFF2-40B4-BE49-F238E27FC236}">
                <a16:creationId xmlns:a16="http://schemas.microsoft.com/office/drawing/2014/main" id="{685DF81E-2EF5-BE42-9173-41C349956A20}"/>
              </a:ext>
            </a:extLst>
          </p:cNvPr>
          <p:cNvPicPr>
            <a:picLocks noChangeAspect="1"/>
          </p:cNvPicPr>
          <p:nvPr/>
        </p:nvPicPr>
        <p:blipFill>
          <a:blip r:embed="rId2"/>
          <a:stretch>
            <a:fillRect/>
          </a:stretch>
        </p:blipFill>
        <p:spPr>
          <a:xfrm>
            <a:off x="609600" y="1249978"/>
            <a:ext cx="11355535" cy="4589378"/>
          </a:xfrm>
          <a:prstGeom prst="rect">
            <a:avLst/>
          </a:prstGeom>
        </p:spPr>
      </p:pic>
    </p:spTree>
    <p:extLst>
      <p:ext uri="{BB962C8B-B14F-4D97-AF65-F5344CB8AC3E}">
        <p14:creationId xmlns:p14="http://schemas.microsoft.com/office/powerpoint/2010/main" val="381649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5B177-1FB9-004E-BE95-2C138EAABDB7}"/>
              </a:ext>
            </a:extLst>
          </p:cNvPr>
          <p:cNvSpPr txBox="1"/>
          <p:nvPr/>
        </p:nvSpPr>
        <p:spPr>
          <a:xfrm>
            <a:off x="274749" y="735966"/>
            <a:ext cx="11642501" cy="4970591"/>
          </a:xfrm>
          <a:prstGeom prst="rect">
            <a:avLst/>
          </a:prstGeom>
        </p:spPr>
        <p:txBody>
          <a:bodyPr wrap="square" lIns="0" tIns="0" rIns="0" bIns="0" rtlCol="0">
            <a:spAutoFit/>
          </a:bodyPr>
          <a:lstStyle/>
          <a:p>
            <a:r>
              <a:rPr lang="en-US" sz="1800" b="1" dirty="0">
                <a:latin typeface="News Gothic MT" panose="020B0503020103020203" pitchFamily="34" charset="0"/>
              </a:rPr>
              <a:t>Accreditation:</a:t>
            </a:r>
            <a:r>
              <a:rPr lang="en-US" sz="1800" dirty="0">
                <a:latin typeface="News Gothic MT" panose="020B0503020103020203" pitchFamily="34" charset="0"/>
              </a:rPr>
              <a:t> i3 Health is accredited with distinction as a provider of continuing nursing education by the American Nurses Credentialing Center's Commission on Accreditation. A maximum of 1.0 contact hour may be earned by learners who successfully complete this continuing nursing education activity. Provider approved by the California Board of Registered Nursing, Provider Number 15824, for 1.0 contact hour.</a:t>
            </a:r>
          </a:p>
          <a:p>
            <a:endParaRPr lang="en-US" sz="1800" dirty="0">
              <a:latin typeface="News Gothic MT" panose="020B0503020103020203" pitchFamily="34" charset="0"/>
            </a:endParaRPr>
          </a:p>
          <a:p>
            <a:r>
              <a:rPr lang="en-US" sz="1800" b="1" dirty="0">
                <a:latin typeface="News Gothic MT" panose="020B0503020103020203" pitchFamily="34" charset="0"/>
              </a:rPr>
              <a:t>How to Claim CNE Credit:</a:t>
            </a:r>
            <a:r>
              <a:rPr lang="en-US" sz="1800" dirty="0">
                <a:latin typeface="News Gothic MT" panose="020B0503020103020203" pitchFamily="34" charset="0"/>
              </a:rPr>
              <a:t> An activity evaluation form is in your conference bag. </a:t>
            </a:r>
            <a:r>
              <a:rPr lang="en-US" sz="1800" dirty="0">
                <a:highlight>
                  <a:srgbClr val="FFFF00"/>
                </a:highlight>
                <a:latin typeface="News Gothic MT" panose="020B0503020103020203" pitchFamily="34" charset="0"/>
              </a:rPr>
              <a:t>To claim credit, you must turn in a completed and signed evaluation form at the conclusion of the program or complete the evaluation online at: </a:t>
            </a:r>
            <a:r>
              <a:rPr lang="en-US" sz="1800" b="1" dirty="0">
                <a:highlight>
                  <a:srgbClr val="FFFF00"/>
                </a:highlight>
                <a:latin typeface="News Gothic MT" panose="020B0503020103020203" pitchFamily="34" charset="0"/>
              </a:rPr>
              <a:t>www.i3Health.com/GLAONS.</a:t>
            </a:r>
            <a:r>
              <a:rPr lang="en-US" sz="1800" b="1" dirty="0">
                <a:latin typeface="News Gothic MT" panose="020B0503020103020203" pitchFamily="34" charset="0"/>
              </a:rPr>
              <a:t> </a:t>
            </a:r>
            <a:r>
              <a:rPr lang="en-US" sz="1800" dirty="0">
                <a:latin typeface="News Gothic MT" panose="020B0503020103020203" pitchFamily="34" charset="0"/>
              </a:rPr>
              <a:t>Your certificate of attendance will be emailed to you within 7 days.</a:t>
            </a:r>
          </a:p>
          <a:p>
            <a:endParaRPr lang="en-US" sz="1800" dirty="0">
              <a:latin typeface="News Gothic MT" panose="020B0503020103020203" pitchFamily="34" charset="0"/>
            </a:endParaRPr>
          </a:p>
          <a:p>
            <a:r>
              <a:rPr lang="en-US" sz="1800" b="1" dirty="0">
                <a:latin typeface="News Gothic MT" panose="020B0503020103020203" pitchFamily="34" charset="0"/>
              </a:rPr>
              <a:t>Commercial Support:</a:t>
            </a:r>
            <a:r>
              <a:rPr lang="en-US" sz="1800" dirty="0">
                <a:latin typeface="News Gothic MT" panose="020B0503020103020203" pitchFamily="34" charset="0"/>
              </a:rPr>
              <a:t> This activity is supported by an independent educational grant from Sanofi Genzyme. Aggregate participant data will be shared with commercial supporters of this activity.</a:t>
            </a:r>
          </a:p>
          <a:p>
            <a:endParaRPr lang="en-US" sz="1500" dirty="0">
              <a:latin typeface="News Gothic MT" panose="020B0503020103020203" pitchFamily="34" charset="0"/>
            </a:endParaRPr>
          </a:p>
          <a:p>
            <a:r>
              <a:rPr lang="en-US" sz="1100" b="1" dirty="0">
                <a:latin typeface="News Gothic MT" panose="020B0503020103020203" pitchFamily="34" charset="0"/>
              </a:rPr>
              <a:t>Unapproved Use Disclosure: </a:t>
            </a:r>
            <a:r>
              <a:rPr lang="en-US" sz="1100" dirty="0">
                <a:latin typeface="News Gothic MT" panose="020B0503020103020203" pitchFamily="34" charset="0"/>
              </a:rPr>
              <a:t>i3 Health requires CNE faculty (speakers) to disclose to attendees when products or procedures being discussed are off-label, unlabeled, experimental, and/or investigational (not FDA approved), as well as any limitations on the information that is presented, such as data that are preliminary or that represent ongoing research, interim analyses, and/or unsupported opinion. Faculty may discuss information about pharmaceutical agents that is outside of U.S. Food and Drug Administration approved labeling.</a:t>
            </a:r>
          </a:p>
          <a:p>
            <a:endParaRPr lang="en-US" sz="1100" dirty="0">
              <a:latin typeface="News Gothic MT" panose="020B0503020103020203" pitchFamily="34" charset="0"/>
            </a:endParaRPr>
          </a:p>
          <a:p>
            <a:r>
              <a:rPr lang="en-US" sz="1100" dirty="0">
                <a:latin typeface="News Gothic MT" panose="020B0503020103020203" pitchFamily="34" charset="0"/>
              </a:rPr>
              <a:t>This information is intended solely for continuing medical education and is not intended to promote off-label use of these medications. If you have questions, contact the medical affairs department of the manufacturer for the most recent prescribing information.</a:t>
            </a:r>
          </a:p>
          <a:p>
            <a:endParaRPr lang="en-US" sz="1100" dirty="0">
              <a:latin typeface="News Gothic MT" panose="020B0503020103020203" pitchFamily="34" charset="0"/>
            </a:endParaRPr>
          </a:p>
          <a:p>
            <a:r>
              <a:rPr lang="en-US" sz="1100" b="1" dirty="0">
                <a:latin typeface="News Gothic MT" panose="020B0503020103020203" pitchFamily="34" charset="0"/>
              </a:rPr>
              <a:t>Disclaimer: </a:t>
            </a:r>
            <a:r>
              <a:rPr lang="en-US" sz="1100" dirty="0">
                <a:latin typeface="News Gothic MT" panose="020B0503020103020203" pitchFamily="34" charset="0"/>
              </a:rPr>
              <a:t>The information provided at this CNE activity is for continuing education purposes only and is not meant to substitute for the independent medical/clinical judgment of a healthcare provider relative to diagnostic and treatment options of a specific patient’s medical condition.</a:t>
            </a:r>
          </a:p>
        </p:txBody>
      </p:sp>
    </p:spTree>
    <p:extLst>
      <p:ext uri="{BB962C8B-B14F-4D97-AF65-F5344CB8AC3E}">
        <p14:creationId xmlns:p14="http://schemas.microsoft.com/office/powerpoint/2010/main" val="404397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prstGeom prst="rect">
            <a:avLst/>
          </a:prstGeom>
        </p:spPr>
        <p:txBody>
          <a:bodyPr/>
          <a:lstStyle/>
          <a:p>
            <a:r>
              <a:rPr sz="3200" dirty="0"/>
              <a:t>Systemic Treatments Approved </a:t>
            </a:r>
            <a:r>
              <a:rPr lang="en-US" sz="3200" dirty="0"/>
              <a:t>for M0 CRPC</a:t>
            </a:r>
            <a:endParaRPr sz="3200" dirty="0"/>
          </a:p>
        </p:txBody>
      </p:sp>
      <p:sp>
        <p:nvSpPr>
          <p:cNvPr id="2" name="Text Placeholder 1">
            <a:extLst>
              <a:ext uri="{FF2B5EF4-FFF2-40B4-BE49-F238E27FC236}">
                <a16:creationId xmlns:a16="http://schemas.microsoft.com/office/drawing/2014/main" id="{46C20170-8FCE-1B4A-B326-ADA3A152442A}"/>
              </a:ext>
            </a:extLst>
          </p:cNvPr>
          <p:cNvSpPr>
            <a:spLocks noGrp="1"/>
          </p:cNvSpPr>
          <p:nvPr>
            <p:ph type="body" sz="quarter" idx="12"/>
          </p:nvPr>
        </p:nvSpPr>
        <p:spPr/>
        <p:txBody>
          <a:bodyPr/>
          <a:lstStyle/>
          <a:p>
            <a:r>
              <a:rPr lang="en-US" dirty="0"/>
              <a:t>MFS = metastasis-free survival.</a:t>
            </a:r>
          </a:p>
          <a:p>
            <a:r>
              <a:rPr lang="en-US" dirty="0"/>
              <a:t>Smith et al, 2018; Hussain et al, 2018; </a:t>
            </a:r>
            <a:r>
              <a:rPr lang="en-US" dirty="0" err="1"/>
              <a:t>Fizazi</a:t>
            </a:r>
            <a:r>
              <a:rPr lang="en-US" dirty="0"/>
              <a:t> et al, 2019.</a:t>
            </a:r>
          </a:p>
        </p:txBody>
      </p:sp>
      <p:graphicFrame>
        <p:nvGraphicFramePr>
          <p:cNvPr id="199" name="Table 3"/>
          <p:cNvGraphicFramePr/>
          <p:nvPr>
            <p:extLst>
              <p:ext uri="{D42A27DB-BD31-4B8C-83A1-F6EECF244321}">
                <p14:modId xmlns:p14="http://schemas.microsoft.com/office/powerpoint/2010/main" val="1552616790"/>
              </p:ext>
            </p:extLst>
          </p:nvPr>
        </p:nvGraphicFramePr>
        <p:xfrm>
          <a:off x="1474839" y="1919832"/>
          <a:ext cx="8967019" cy="2535150"/>
        </p:xfrm>
        <a:graphic>
          <a:graphicData uri="http://schemas.openxmlformats.org/drawingml/2006/table">
            <a:tbl>
              <a:tblPr firstRow="1" bandRow="1">
                <a:tableStyleId>{5C22544A-7EE6-4342-B048-85BDC9FD1C3A}</a:tableStyleId>
              </a:tblPr>
              <a:tblGrid>
                <a:gridCol w="1877961">
                  <a:extLst>
                    <a:ext uri="{9D8B030D-6E8A-4147-A177-3AD203B41FA5}">
                      <a16:colId xmlns:a16="http://schemas.microsoft.com/office/drawing/2014/main" val="20000"/>
                    </a:ext>
                  </a:extLst>
                </a:gridCol>
                <a:gridCol w="2074607">
                  <a:extLst>
                    <a:ext uri="{9D8B030D-6E8A-4147-A177-3AD203B41FA5}">
                      <a16:colId xmlns:a16="http://schemas.microsoft.com/office/drawing/2014/main" val="20001"/>
                    </a:ext>
                  </a:extLst>
                </a:gridCol>
                <a:gridCol w="3569109">
                  <a:extLst>
                    <a:ext uri="{9D8B030D-6E8A-4147-A177-3AD203B41FA5}">
                      <a16:colId xmlns:a16="http://schemas.microsoft.com/office/drawing/2014/main" val="3287044037"/>
                    </a:ext>
                  </a:extLst>
                </a:gridCol>
                <a:gridCol w="1445342">
                  <a:extLst>
                    <a:ext uri="{9D8B030D-6E8A-4147-A177-3AD203B41FA5}">
                      <a16:colId xmlns:a16="http://schemas.microsoft.com/office/drawing/2014/main" val="20002"/>
                    </a:ext>
                  </a:extLst>
                </a:gridCol>
              </a:tblGrid>
              <a:tr h="757572">
                <a:tc>
                  <a:txBody>
                    <a:bodyPr/>
                    <a:lstStyle/>
                    <a:p>
                      <a:pPr algn="l" defTabSz="914400">
                        <a:defRPr sz="1800" b="0">
                          <a:solidFill>
                            <a:srgbClr val="000000"/>
                          </a:solidFill>
                        </a:defRPr>
                      </a:pPr>
                      <a:r>
                        <a:rPr sz="2200" b="1" dirty="0">
                          <a:solidFill>
                            <a:schemeClr val="bg1"/>
                          </a:solidFill>
                          <a:latin typeface="News Gothic MT" panose="020B0503020103020203" pitchFamily="34" charset="0"/>
                        </a:rPr>
                        <a:t>Treatment</a:t>
                      </a:r>
                    </a:p>
                  </a:txBody>
                  <a:tcPr marL="45720" marR="45720" anchor="ctr" horzOverflow="overflow"/>
                </a:tc>
                <a:tc>
                  <a:txBody>
                    <a:bodyPr/>
                    <a:lstStyle/>
                    <a:p>
                      <a:pPr algn="ctr" defTabSz="914400">
                        <a:defRPr sz="1800" b="0">
                          <a:solidFill>
                            <a:srgbClr val="000000"/>
                          </a:solidFill>
                        </a:defRPr>
                      </a:pPr>
                      <a:r>
                        <a:rPr sz="2200" b="1" dirty="0">
                          <a:solidFill>
                            <a:schemeClr val="bg1"/>
                          </a:solidFill>
                          <a:latin typeface="News Gothic MT" panose="020B0503020103020203" pitchFamily="34" charset="0"/>
                        </a:rPr>
                        <a:t>Key Trial</a:t>
                      </a:r>
                    </a:p>
                  </a:txBody>
                  <a:tcPr marL="45720" marR="45720" anchor="ctr" horzOverflow="overflow"/>
                </a:tc>
                <a:tc>
                  <a:txBody>
                    <a:bodyPr/>
                    <a:lstStyle/>
                    <a:p>
                      <a:pPr algn="ctr" defTabSz="914400">
                        <a:defRPr sz="1800" b="0">
                          <a:solidFill>
                            <a:srgbClr val="000000"/>
                          </a:solidFill>
                        </a:defRPr>
                      </a:pPr>
                      <a:r>
                        <a:rPr lang="en-US" sz="2200" b="1" dirty="0">
                          <a:solidFill>
                            <a:schemeClr val="bg1"/>
                          </a:solidFill>
                          <a:latin typeface="News Gothic MT" panose="020B0503020103020203" pitchFamily="34" charset="0"/>
                        </a:rPr>
                        <a:t>MFS (vs Placebo)</a:t>
                      </a:r>
                    </a:p>
                  </a:txBody>
                  <a:tcPr marL="45720" marR="45720" anchor="ctr" horzOverflow="overflow"/>
                </a:tc>
                <a:tc>
                  <a:txBody>
                    <a:bodyPr/>
                    <a:lstStyle/>
                    <a:p>
                      <a:pPr algn="ctr" defTabSz="914400">
                        <a:defRPr sz="1800" b="0">
                          <a:solidFill>
                            <a:srgbClr val="000000"/>
                          </a:solidFill>
                        </a:defRPr>
                      </a:pPr>
                      <a:r>
                        <a:rPr sz="2200" b="1" dirty="0">
                          <a:solidFill>
                            <a:schemeClr val="bg1"/>
                          </a:solidFill>
                          <a:latin typeface="News Gothic MT" panose="020B0503020103020203" pitchFamily="34" charset="0"/>
                        </a:rPr>
                        <a:t>FDA Approval</a:t>
                      </a:r>
                    </a:p>
                  </a:txBody>
                  <a:tcPr marL="45720" marR="45720" anchor="ctr" horzOverflow="overflow"/>
                </a:tc>
                <a:extLst>
                  <a:ext uri="{0D108BD9-81ED-4DB2-BD59-A6C34878D82A}">
                    <a16:rowId xmlns:a16="http://schemas.microsoft.com/office/drawing/2014/main" val="10000"/>
                  </a:ext>
                </a:extLst>
              </a:tr>
              <a:tr h="591050">
                <a:tc>
                  <a:txBody>
                    <a:bodyPr/>
                    <a:lstStyle/>
                    <a:p>
                      <a:pPr algn="l" defTabSz="914400">
                        <a:defRPr sz="1800"/>
                      </a:pPr>
                      <a:r>
                        <a:rPr lang="en-US" sz="2000" dirty="0" err="1">
                          <a:latin typeface="News Gothic MT" panose="020B0503020103020203" pitchFamily="34" charset="0"/>
                        </a:rPr>
                        <a:t>Apalutamide</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SPARTAN</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40.5 vs 16.2 months</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sz="2000" dirty="0">
                          <a:latin typeface="News Gothic MT" panose="020B0503020103020203" pitchFamily="34" charset="0"/>
                        </a:rPr>
                        <a:t>201</a:t>
                      </a:r>
                      <a:r>
                        <a:rPr lang="en-US" sz="2000" dirty="0">
                          <a:latin typeface="News Gothic MT" panose="020B0503020103020203" pitchFamily="34" charset="0"/>
                        </a:rPr>
                        <a:t>8</a:t>
                      </a:r>
                      <a:endParaRPr sz="2000" dirty="0">
                        <a:latin typeface="News Gothic MT" panose="020B0503020103020203" pitchFamily="34" charset="0"/>
                      </a:endParaRPr>
                    </a:p>
                  </a:txBody>
                  <a:tcPr marL="45720" marR="45720" anchor="ctr" horzOverflow="overflow"/>
                </a:tc>
                <a:extLst>
                  <a:ext uri="{0D108BD9-81ED-4DB2-BD59-A6C34878D82A}">
                    <a16:rowId xmlns:a16="http://schemas.microsoft.com/office/drawing/2014/main" val="10001"/>
                  </a:ext>
                </a:extLst>
              </a:tr>
              <a:tr h="591050">
                <a:tc>
                  <a:txBody>
                    <a:bodyPr/>
                    <a:lstStyle/>
                    <a:p>
                      <a:pPr algn="l" defTabSz="914400">
                        <a:defRPr sz="1800"/>
                      </a:pPr>
                      <a:r>
                        <a:rPr lang="en-US" sz="2000" dirty="0">
                          <a:latin typeface="News Gothic MT" panose="020B0503020103020203" pitchFamily="34" charset="0"/>
                        </a:rPr>
                        <a:t>Enzalutamide</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PROSPER</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36.6 vs 14.7 months</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sz="2000" dirty="0">
                          <a:latin typeface="News Gothic MT" panose="020B0503020103020203" pitchFamily="34" charset="0"/>
                        </a:rPr>
                        <a:t>201</a:t>
                      </a:r>
                      <a:r>
                        <a:rPr lang="en-US" sz="2000" dirty="0">
                          <a:latin typeface="News Gothic MT" panose="020B0503020103020203" pitchFamily="34" charset="0"/>
                        </a:rPr>
                        <a:t>8</a:t>
                      </a:r>
                      <a:endParaRPr sz="2000" dirty="0">
                        <a:latin typeface="News Gothic MT" panose="020B0503020103020203" pitchFamily="34" charset="0"/>
                      </a:endParaRPr>
                    </a:p>
                  </a:txBody>
                  <a:tcPr marL="45720" marR="45720" anchor="ctr" horzOverflow="overflow"/>
                </a:tc>
                <a:extLst>
                  <a:ext uri="{0D108BD9-81ED-4DB2-BD59-A6C34878D82A}">
                    <a16:rowId xmlns:a16="http://schemas.microsoft.com/office/drawing/2014/main" val="10002"/>
                  </a:ext>
                </a:extLst>
              </a:tr>
              <a:tr h="591050">
                <a:tc>
                  <a:txBody>
                    <a:bodyPr/>
                    <a:lstStyle/>
                    <a:p>
                      <a:pPr algn="l" defTabSz="914400">
                        <a:defRPr sz="1800"/>
                      </a:pPr>
                      <a:r>
                        <a:rPr lang="en-US" sz="2000" dirty="0" err="1">
                          <a:latin typeface="News Gothic MT" panose="020B0503020103020203" pitchFamily="34" charset="0"/>
                        </a:rPr>
                        <a:t>Darolutamide</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ARAMIS</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40.4 vs 18.4 months</a:t>
                      </a:r>
                      <a:endParaRPr sz="2000" dirty="0">
                        <a:latin typeface="News Gothic MT" panose="020B0503020103020203" pitchFamily="34" charset="0"/>
                      </a:endParaRPr>
                    </a:p>
                  </a:txBody>
                  <a:tcPr marL="45720" marR="45720" anchor="ctr" horzOverflow="overflow"/>
                </a:tc>
                <a:tc>
                  <a:txBody>
                    <a:bodyPr/>
                    <a:lstStyle/>
                    <a:p>
                      <a:pPr marL="0" indent="0" algn="ctr" defTabSz="914400">
                        <a:buClr>
                          <a:schemeClr val="tx1"/>
                        </a:buClr>
                        <a:buSzPct val="100000"/>
                        <a:buFont typeface="Arial"/>
                        <a:buNone/>
                        <a:defRPr sz="1800"/>
                      </a:pPr>
                      <a:r>
                        <a:rPr lang="en-US" sz="2000" dirty="0">
                          <a:latin typeface="News Gothic MT" panose="020B0503020103020203" pitchFamily="34" charset="0"/>
                        </a:rPr>
                        <a:t>2019</a:t>
                      </a:r>
                      <a:endParaRPr sz="2000" dirty="0">
                        <a:latin typeface="News Gothic MT" panose="020B0503020103020203" pitchFamily="34" charset="0"/>
                      </a:endParaRPr>
                    </a:p>
                  </a:txBody>
                  <a:tcPr marL="45720" marR="4572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418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F30D-E582-9149-883E-87DB51FE82B9}"/>
              </a:ext>
            </a:extLst>
          </p:cNvPr>
          <p:cNvSpPr>
            <a:spLocks noGrp="1"/>
          </p:cNvSpPr>
          <p:nvPr>
            <p:ph type="title"/>
          </p:nvPr>
        </p:nvSpPr>
        <p:spPr/>
        <p:txBody>
          <a:bodyPr/>
          <a:lstStyle/>
          <a:p>
            <a:r>
              <a:rPr lang="en-US" dirty="0"/>
              <a:t>NCCN Treatment Guidelines: M1 CRPC</a:t>
            </a:r>
          </a:p>
        </p:txBody>
      </p:sp>
      <p:sp>
        <p:nvSpPr>
          <p:cNvPr id="3" name="Text Placeholder 2">
            <a:extLst>
              <a:ext uri="{FF2B5EF4-FFF2-40B4-BE49-F238E27FC236}">
                <a16:creationId xmlns:a16="http://schemas.microsoft.com/office/drawing/2014/main" id="{A6B1E096-ED2A-054E-9BE1-3A9B88641746}"/>
              </a:ext>
            </a:extLst>
          </p:cNvPr>
          <p:cNvSpPr>
            <a:spLocks noGrp="1"/>
          </p:cNvSpPr>
          <p:nvPr>
            <p:ph type="body" sz="quarter" idx="12"/>
          </p:nvPr>
        </p:nvSpPr>
        <p:spPr>
          <a:xfrm>
            <a:off x="193575" y="6359236"/>
            <a:ext cx="1118896" cy="369188"/>
          </a:xfrm>
        </p:spPr>
        <p:txBody>
          <a:bodyPr>
            <a:noAutofit/>
          </a:bodyPr>
          <a:lstStyle/>
          <a:p>
            <a:endParaRPr lang="en-US" dirty="0"/>
          </a:p>
          <a:p>
            <a:endParaRPr lang="en-US" dirty="0"/>
          </a:p>
          <a:p>
            <a:r>
              <a:rPr lang="en-US" dirty="0"/>
              <a:t>MSI-H = MSI-high; RT = radiation therapy. </a:t>
            </a:r>
          </a:p>
          <a:p>
            <a:r>
              <a:rPr lang="en-US" dirty="0"/>
              <a:t>NCCN, 2019.</a:t>
            </a:r>
          </a:p>
        </p:txBody>
      </p:sp>
      <p:pic>
        <p:nvPicPr>
          <p:cNvPr id="9" name="Picture 8">
            <a:extLst>
              <a:ext uri="{FF2B5EF4-FFF2-40B4-BE49-F238E27FC236}">
                <a16:creationId xmlns:a16="http://schemas.microsoft.com/office/drawing/2014/main" id="{C833D0B6-AE5A-694A-B228-DF627BD4CC5B}"/>
              </a:ext>
            </a:extLst>
          </p:cNvPr>
          <p:cNvPicPr>
            <a:picLocks noChangeAspect="1"/>
          </p:cNvPicPr>
          <p:nvPr/>
        </p:nvPicPr>
        <p:blipFill>
          <a:blip r:embed="rId2"/>
          <a:stretch>
            <a:fillRect/>
          </a:stretch>
        </p:blipFill>
        <p:spPr>
          <a:xfrm>
            <a:off x="169870" y="1584253"/>
            <a:ext cx="11852260" cy="3689494"/>
          </a:xfrm>
          <a:prstGeom prst="rect">
            <a:avLst/>
          </a:prstGeom>
        </p:spPr>
      </p:pic>
    </p:spTree>
    <p:extLst>
      <p:ext uri="{BB962C8B-B14F-4D97-AF65-F5344CB8AC3E}">
        <p14:creationId xmlns:p14="http://schemas.microsoft.com/office/powerpoint/2010/main" val="394694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F30D-E582-9149-883E-87DB51FE82B9}"/>
              </a:ext>
            </a:extLst>
          </p:cNvPr>
          <p:cNvSpPr>
            <a:spLocks noGrp="1"/>
          </p:cNvSpPr>
          <p:nvPr>
            <p:ph type="title"/>
          </p:nvPr>
        </p:nvSpPr>
        <p:spPr/>
        <p:txBody>
          <a:bodyPr/>
          <a:lstStyle/>
          <a:p>
            <a:r>
              <a:rPr lang="en-US" dirty="0"/>
              <a:t>NCCN Treatment Guidelines: M1 CRPC (cont.)</a:t>
            </a:r>
          </a:p>
        </p:txBody>
      </p:sp>
      <p:sp>
        <p:nvSpPr>
          <p:cNvPr id="3" name="Text Placeholder 2">
            <a:extLst>
              <a:ext uri="{FF2B5EF4-FFF2-40B4-BE49-F238E27FC236}">
                <a16:creationId xmlns:a16="http://schemas.microsoft.com/office/drawing/2014/main" id="{A6B1E096-ED2A-054E-9BE1-3A9B88641746}"/>
              </a:ext>
            </a:extLst>
          </p:cNvPr>
          <p:cNvSpPr>
            <a:spLocks noGrp="1"/>
          </p:cNvSpPr>
          <p:nvPr>
            <p:ph type="body" sz="quarter" idx="12"/>
          </p:nvPr>
        </p:nvSpPr>
        <p:spPr/>
        <p:txBody>
          <a:bodyPr>
            <a:noAutofit/>
          </a:bodyPr>
          <a:lstStyle/>
          <a:p>
            <a:r>
              <a:rPr lang="en-US" dirty="0"/>
              <a:t>NCCN, 2019.</a:t>
            </a:r>
          </a:p>
        </p:txBody>
      </p:sp>
      <p:pic>
        <p:nvPicPr>
          <p:cNvPr id="6" name="Picture 5">
            <a:extLst>
              <a:ext uri="{FF2B5EF4-FFF2-40B4-BE49-F238E27FC236}">
                <a16:creationId xmlns:a16="http://schemas.microsoft.com/office/drawing/2014/main" id="{63C4CDDB-3F4E-2E4C-86CD-0F4D37D51B9E}"/>
              </a:ext>
            </a:extLst>
          </p:cNvPr>
          <p:cNvPicPr>
            <a:picLocks noChangeAspect="1"/>
          </p:cNvPicPr>
          <p:nvPr/>
        </p:nvPicPr>
        <p:blipFill rotWithShape="1">
          <a:blip r:embed="rId3"/>
          <a:srcRect t="2652"/>
          <a:stretch/>
        </p:blipFill>
        <p:spPr>
          <a:xfrm>
            <a:off x="467032" y="1232938"/>
            <a:ext cx="11257935" cy="5044775"/>
          </a:xfrm>
          <a:prstGeom prst="rect">
            <a:avLst/>
          </a:prstGeom>
        </p:spPr>
      </p:pic>
    </p:spTree>
    <p:extLst>
      <p:ext uri="{BB962C8B-B14F-4D97-AF65-F5344CB8AC3E}">
        <p14:creationId xmlns:p14="http://schemas.microsoft.com/office/powerpoint/2010/main" val="251652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le 1"/>
          <p:cNvSpPr txBox="1">
            <a:spLocks noGrp="1"/>
          </p:cNvSpPr>
          <p:nvPr>
            <p:ph type="title"/>
          </p:nvPr>
        </p:nvSpPr>
        <p:spPr>
          <a:xfrm>
            <a:off x="609600" y="233255"/>
            <a:ext cx="10972800" cy="584775"/>
          </a:xfrm>
          <a:prstGeom prst="rect">
            <a:avLst/>
          </a:prstGeom>
        </p:spPr>
        <p:txBody>
          <a:bodyPr/>
          <a:lstStyle/>
          <a:p>
            <a:r>
              <a:rPr sz="3200" dirty="0"/>
              <a:t>Systemic Treatments Approved Since 2010 for mCRPC</a:t>
            </a:r>
          </a:p>
        </p:txBody>
      </p:sp>
      <p:sp>
        <p:nvSpPr>
          <p:cNvPr id="2" name="Text Placeholder 1">
            <a:extLst>
              <a:ext uri="{FF2B5EF4-FFF2-40B4-BE49-F238E27FC236}">
                <a16:creationId xmlns:a16="http://schemas.microsoft.com/office/drawing/2014/main" id="{46C20170-8FCE-1B4A-B326-ADA3A152442A}"/>
              </a:ext>
            </a:extLst>
          </p:cNvPr>
          <p:cNvSpPr>
            <a:spLocks noGrp="1"/>
          </p:cNvSpPr>
          <p:nvPr>
            <p:ph type="body" sz="quarter" idx="12"/>
          </p:nvPr>
        </p:nvSpPr>
        <p:spPr>
          <a:xfrm>
            <a:off x="195072" y="6112871"/>
            <a:ext cx="9641655" cy="615553"/>
          </a:xfrm>
        </p:spPr>
        <p:txBody>
          <a:bodyPr/>
          <a:lstStyle/>
          <a:p>
            <a:r>
              <a:rPr lang="en-US" baseline="30000" dirty="0" err="1"/>
              <a:t>a</a:t>
            </a:r>
            <a:r>
              <a:rPr lang="en-US" dirty="0" err="1"/>
              <a:t>compared</a:t>
            </a:r>
            <a:r>
              <a:rPr lang="en-US" dirty="0"/>
              <a:t> with placebo.</a:t>
            </a:r>
          </a:p>
          <a:p>
            <a:r>
              <a:rPr lang="en-US" baseline="30000" dirty="0" err="1"/>
              <a:t>b</a:t>
            </a:r>
            <a:r>
              <a:rPr lang="en-US" dirty="0" err="1"/>
              <a:t>compared</a:t>
            </a:r>
            <a:r>
              <a:rPr lang="en-US" dirty="0"/>
              <a:t> with mitoxantrone.</a:t>
            </a:r>
          </a:p>
          <a:p>
            <a:r>
              <a:rPr lang="en-US" dirty="0" err="1"/>
              <a:t>mCRPC</a:t>
            </a:r>
            <a:r>
              <a:rPr lang="en-US" dirty="0"/>
              <a:t> = metastatic castration-resistant prostate cancer; </a:t>
            </a:r>
            <a:r>
              <a:rPr lang="en-US" dirty="0" err="1"/>
              <a:t>doce</a:t>
            </a:r>
            <a:r>
              <a:rPr lang="en-US" dirty="0"/>
              <a:t> = docetaxel; </a:t>
            </a:r>
            <a:r>
              <a:rPr lang="en-US" dirty="0" err="1"/>
              <a:t>rPFS</a:t>
            </a:r>
            <a:r>
              <a:rPr lang="en-US" dirty="0"/>
              <a:t> = radiographic progression-free survival; bone-met = bone metastatic.</a:t>
            </a:r>
          </a:p>
          <a:p>
            <a:r>
              <a:rPr lang="en-US" dirty="0"/>
              <a:t>de Bono et al, 2010; de Bono et al, 2011; Ryan et al, 2013; Scher et al, 2012; Beer et al, 2014; Parker et al, 2013; Kantoff et al, 2010; dela Rama &amp; Pratz, 2015.</a:t>
            </a:r>
          </a:p>
        </p:txBody>
      </p:sp>
      <p:graphicFrame>
        <p:nvGraphicFramePr>
          <p:cNvPr id="199" name="Table 3"/>
          <p:cNvGraphicFramePr/>
          <p:nvPr>
            <p:extLst>
              <p:ext uri="{D42A27DB-BD31-4B8C-83A1-F6EECF244321}">
                <p14:modId xmlns:p14="http://schemas.microsoft.com/office/powerpoint/2010/main" val="214605581"/>
              </p:ext>
            </p:extLst>
          </p:nvPr>
        </p:nvGraphicFramePr>
        <p:xfrm>
          <a:off x="609600" y="1418386"/>
          <a:ext cx="10972800" cy="3779520"/>
        </p:xfrm>
        <a:graphic>
          <a:graphicData uri="http://schemas.openxmlformats.org/drawingml/2006/table">
            <a:tbl>
              <a:tblPr firstRow="1" bandRow="1">
                <a:tableStyleId>{5C22544A-7EE6-4342-B048-85BDC9FD1C3A}</a:tableStyleId>
              </a:tblPr>
              <a:tblGrid>
                <a:gridCol w="1877961">
                  <a:extLst>
                    <a:ext uri="{9D8B030D-6E8A-4147-A177-3AD203B41FA5}">
                      <a16:colId xmlns:a16="http://schemas.microsoft.com/office/drawing/2014/main" val="20000"/>
                    </a:ext>
                  </a:extLst>
                </a:gridCol>
                <a:gridCol w="2074607">
                  <a:extLst>
                    <a:ext uri="{9D8B030D-6E8A-4147-A177-3AD203B41FA5}">
                      <a16:colId xmlns:a16="http://schemas.microsoft.com/office/drawing/2014/main" val="20001"/>
                    </a:ext>
                  </a:extLst>
                </a:gridCol>
                <a:gridCol w="3569109">
                  <a:extLst>
                    <a:ext uri="{9D8B030D-6E8A-4147-A177-3AD203B41FA5}">
                      <a16:colId xmlns:a16="http://schemas.microsoft.com/office/drawing/2014/main" val="3287044037"/>
                    </a:ext>
                  </a:extLst>
                </a:gridCol>
                <a:gridCol w="1445342">
                  <a:extLst>
                    <a:ext uri="{9D8B030D-6E8A-4147-A177-3AD203B41FA5}">
                      <a16:colId xmlns:a16="http://schemas.microsoft.com/office/drawing/2014/main" val="20002"/>
                    </a:ext>
                  </a:extLst>
                </a:gridCol>
                <a:gridCol w="2005781">
                  <a:extLst>
                    <a:ext uri="{9D8B030D-6E8A-4147-A177-3AD203B41FA5}">
                      <a16:colId xmlns:a16="http://schemas.microsoft.com/office/drawing/2014/main" val="20003"/>
                    </a:ext>
                  </a:extLst>
                </a:gridCol>
              </a:tblGrid>
              <a:tr h="757572">
                <a:tc>
                  <a:txBody>
                    <a:bodyPr/>
                    <a:lstStyle/>
                    <a:p>
                      <a:pPr algn="l" defTabSz="914400">
                        <a:defRPr sz="1800" b="0">
                          <a:solidFill>
                            <a:srgbClr val="000000"/>
                          </a:solidFill>
                        </a:defRPr>
                      </a:pPr>
                      <a:r>
                        <a:rPr sz="2200" b="1" dirty="0">
                          <a:solidFill>
                            <a:schemeClr val="bg1"/>
                          </a:solidFill>
                          <a:latin typeface="News Gothic MT" panose="020B0503020103020203" pitchFamily="34" charset="0"/>
                        </a:rPr>
                        <a:t>Treatment</a:t>
                      </a:r>
                    </a:p>
                  </a:txBody>
                  <a:tcPr marL="45720" marR="45720" anchor="ctr" horzOverflow="overflow"/>
                </a:tc>
                <a:tc>
                  <a:txBody>
                    <a:bodyPr/>
                    <a:lstStyle/>
                    <a:p>
                      <a:pPr algn="ctr" defTabSz="914400">
                        <a:defRPr sz="1800" b="0">
                          <a:solidFill>
                            <a:srgbClr val="000000"/>
                          </a:solidFill>
                        </a:defRPr>
                      </a:pPr>
                      <a:r>
                        <a:rPr sz="2200" b="1" dirty="0">
                          <a:solidFill>
                            <a:schemeClr val="bg1"/>
                          </a:solidFill>
                          <a:latin typeface="News Gothic MT" panose="020B0503020103020203" pitchFamily="34" charset="0"/>
                        </a:rPr>
                        <a:t>Key Trial</a:t>
                      </a:r>
                      <a:r>
                        <a:rPr lang="en-US" sz="2200" b="1" dirty="0">
                          <a:solidFill>
                            <a:schemeClr val="bg1"/>
                          </a:solidFill>
                          <a:latin typeface="News Gothic MT" panose="020B0503020103020203" pitchFamily="34" charset="0"/>
                        </a:rPr>
                        <a:t>(s)</a:t>
                      </a:r>
                      <a:endParaRPr sz="2200" b="1" dirty="0">
                        <a:solidFill>
                          <a:schemeClr val="bg1"/>
                        </a:solidFill>
                        <a:latin typeface="News Gothic MT" panose="020B0503020103020203" pitchFamily="34" charset="0"/>
                      </a:endParaRPr>
                    </a:p>
                  </a:txBody>
                  <a:tcPr marL="45720" marR="45720" anchor="ctr" horzOverflow="overflow"/>
                </a:tc>
                <a:tc>
                  <a:txBody>
                    <a:bodyPr/>
                    <a:lstStyle/>
                    <a:p>
                      <a:pPr algn="ctr" defTabSz="914400">
                        <a:defRPr sz="1800" b="0">
                          <a:solidFill>
                            <a:srgbClr val="000000"/>
                          </a:solidFill>
                        </a:defRPr>
                      </a:pPr>
                      <a:r>
                        <a:rPr lang="en-US" sz="2200" b="1" dirty="0">
                          <a:solidFill>
                            <a:schemeClr val="bg1"/>
                          </a:solidFill>
                          <a:latin typeface="News Gothic MT" panose="020B0503020103020203" pitchFamily="34" charset="0"/>
                        </a:rPr>
                        <a:t>Efficacy</a:t>
                      </a:r>
                    </a:p>
                  </a:txBody>
                  <a:tcPr marL="45720" marR="45720" anchor="ctr" horzOverflow="overflow"/>
                </a:tc>
                <a:tc>
                  <a:txBody>
                    <a:bodyPr/>
                    <a:lstStyle/>
                    <a:p>
                      <a:pPr algn="ctr" defTabSz="914400">
                        <a:defRPr sz="1800" b="0">
                          <a:solidFill>
                            <a:srgbClr val="000000"/>
                          </a:solidFill>
                        </a:defRPr>
                      </a:pPr>
                      <a:r>
                        <a:rPr sz="2200" b="1" dirty="0">
                          <a:solidFill>
                            <a:schemeClr val="bg1"/>
                          </a:solidFill>
                          <a:latin typeface="News Gothic MT" panose="020B0503020103020203" pitchFamily="34" charset="0"/>
                        </a:rPr>
                        <a:t>FDA Approval</a:t>
                      </a:r>
                    </a:p>
                  </a:txBody>
                  <a:tcPr marL="45720" marR="45720" anchor="ctr" horzOverflow="overflow"/>
                </a:tc>
                <a:tc>
                  <a:txBody>
                    <a:bodyPr/>
                    <a:lstStyle/>
                    <a:p>
                      <a:pPr algn="ctr" defTabSz="914400">
                        <a:defRPr sz="1800" b="0">
                          <a:solidFill>
                            <a:srgbClr val="000000"/>
                          </a:solidFill>
                        </a:defRPr>
                      </a:pPr>
                      <a:r>
                        <a:rPr sz="2200" b="1" dirty="0">
                          <a:solidFill>
                            <a:schemeClr val="bg1"/>
                          </a:solidFill>
                          <a:latin typeface="News Gothic MT" panose="020B0503020103020203" pitchFamily="34" charset="0"/>
                        </a:rPr>
                        <a:t>Sequencing</a:t>
                      </a:r>
                    </a:p>
                  </a:txBody>
                  <a:tcPr marL="45720" marR="45720" anchor="ctr" horzOverflow="overflow"/>
                </a:tc>
                <a:extLst>
                  <a:ext uri="{0D108BD9-81ED-4DB2-BD59-A6C34878D82A}">
                    <a16:rowId xmlns:a16="http://schemas.microsoft.com/office/drawing/2014/main" val="10000"/>
                  </a:ext>
                </a:extLst>
              </a:tr>
              <a:tr h="678641">
                <a:tc>
                  <a:txBody>
                    <a:bodyPr/>
                    <a:lstStyle/>
                    <a:p>
                      <a:pPr algn="l" defTabSz="914400">
                        <a:defRPr sz="1800"/>
                      </a:pPr>
                      <a:r>
                        <a:rPr sz="2000" dirty="0">
                          <a:latin typeface="News Gothic MT" panose="020B0503020103020203" pitchFamily="34" charset="0"/>
                        </a:rPr>
                        <a:t>Abiraterone</a:t>
                      </a: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COU-AA-301</a:t>
                      </a:r>
                      <a:endParaRPr lang="en-US" sz="2000" dirty="0">
                        <a:latin typeface="News Gothic MT" panose="020B0503020103020203" pitchFamily="34" charset="0"/>
                      </a:endParaRPr>
                    </a:p>
                    <a:p>
                      <a:pPr marL="285750" indent="-285750" algn="l" defTabSz="914400">
                        <a:buClr>
                          <a:schemeClr val="tx1"/>
                        </a:buClr>
                        <a:buSzPct val="100000"/>
                        <a:buFont typeface="Arial"/>
                        <a:buChar char="•"/>
                        <a:defRPr sz="1800"/>
                      </a:pPr>
                      <a:r>
                        <a:rPr sz="2000" dirty="0">
                          <a:latin typeface="News Gothic MT" panose="020B0503020103020203" pitchFamily="34" charset="0"/>
                        </a:rPr>
                        <a:t>COU-AA-302</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OS: 14.8 vs 10.9 </a:t>
                      </a:r>
                      <a:r>
                        <a:rPr lang="en-US" sz="2000" dirty="0" err="1">
                          <a:latin typeface="News Gothic MT" panose="020B0503020103020203" pitchFamily="34" charset="0"/>
                        </a:rPr>
                        <a:t>months</a:t>
                      </a:r>
                      <a:r>
                        <a:rPr lang="en-US" sz="2000" baseline="30000" dirty="0" err="1">
                          <a:latin typeface="News Gothic MT" panose="020B0503020103020203" pitchFamily="34" charset="0"/>
                        </a:rPr>
                        <a:t>a</a:t>
                      </a:r>
                      <a:endParaRPr lang="en-US" sz="2000" dirty="0">
                        <a:latin typeface="News Gothic MT" panose="020B0503020103020203" pitchFamily="34" charset="0"/>
                      </a:endParaRPr>
                    </a:p>
                    <a:p>
                      <a:pPr marL="285750" indent="-285750" algn="l" defTabSz="914400">
                        <a:buClr>
                          <a:schemeClr val="tx1"/>
                        </a:buClr>
                        <a:buSzPct val="100000"/>
                        <a:buFont typeface="Arial"/>
                        <a:buChar char="•"/>
                        <a:defRPr sz="1800"/>
                      </a:pPr>
                      <a:r>
                        <a:rPr lang="en-US" sz="2000" dirty="0">
                          <a:latin typeface="News Gothic MT" panose="020B0503020103020203" pitchFamily="34" charset="0"/>
                        </a:rPr>
                        <a:t>OS: NR vs 27.2 </a:t>
                      </a:r>
                      <a:r>
                        <a:rPr lang="en-US" sz="2000" dirty="0" err="1">
                          <a:latin typeface="News Gothic MT" panose="020B0503020103020203" pitchFamily="34" charset="0"/>
                        </a:rPr>
                        <a:t>months</a:t>
                      </a:r>
                      <a:r>
                        <a:rPr lang="en-US" sz="2000" baseline="30000" dirty="0" err="1">
                          <a:latin typeface="News Gothic MT" panose="020B0503020103020203" pitchFamily="34" charset="0"/>
                        </a:rPr>
                        <a:t>a</a:t>
                      </a:r>
                      <a:endParaRPr sz="2000" dirty="0">
                        <a:latin typeface="News Gothic MT" panose="020B0503020103020203" pitchFamily="34" charset="0"/>
                      </a:endParaRP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2011</a:t>
                      </a:r>
                    </a:p>
                    <a:p>
                      <a:pPr marL="285750" indent="-285750" algn="l" defTabSz="914400">
                        <a:buClr>
                          <a:schemeClr val="tx1"/>
                        </a:buClr>
                        <a:buSzPct val="100000"/>
                        <a:buFont typeface="Arial"/>
                        <a:buChar char="•"/>
                        <a:defRPr sz="1800"/>
                      </a:pPr>
                      <a:r>
                        <a:rPr sz="2000" dirty="0">
                          <a:latin typeface="News Gothic MT" panose="020B0503020103020203" pitchFamily="34" charset="0"/>
                        </a:rPr>
                        <a:t>2012</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P</a:t>
                      </a:r>
                      <a:r>
                        <a:rPr sz="2000" dirty="0">
                          <a:latin typeface="News Gothic MT" panose="020B0503020103020203" pitchFamily="34" charset="0"/>
                        </a:rPr>
                        <a:t>ost</a:t>
                      </a:r>
                      <a:r>
                        <a:rPr lang="en-US" sz="2000" dirty="0">
                          <a:latin typeface="News Gothic MT" panose="020B0503020103020203" pitchFamily="34" charset="0"/>
                        </a:rPr>
                        <a:t>-</a:t>
                      </a:r>
                      <a:r>
                        <a:rPr lang="en-US" sz="2000" dirty="0" err="1">
                          <a:latin typeface="News Gothic MT" panose="020B0503020103020203" pitchFamily="34" charset="0"/>
                        </a:rPr>
                        <a:t>doce</a:t>
                      </a:r>
                      <a:endParaRPr sz="2000" dirty="0">
                        <a:latin typeface="News Gothic MT" panose="020B0503020103020203" pitchFamily="34" charset="0"/>
                      </a:endParaRPr>
                    </a:p>
                    <a:p>
                      <a:pPr marL="285750" indent="-285750" algn="l" defTabSz="914400">
                        <a:buClr>
                          <a:schemeClr val="tx1"/>
                        </a:buClr>
                        <a:buSzPct val="100000"/>
                        <a:buFont typeface="Arial"/>
                        <a:buChar char="•"/>
                        <a:defRPr sz="1800"/>
                      </a:pPr>
                      <a:r>
                        <a:rPr lang="en-US" sz="2000" dirty="0">
                          <a:latin typeface="News Gothic MT" panose="020B0503020103020203" pitchFamily="34" charset="0"/>
                        </a:rPr>
                        <a:t>F</a:t>
                      </a:r>
                      <a:r>
                        <a:rPr sz="2000" dirty="0">
                          <a:latin typeface="News Gothic MT" panose="020B0503020103020203" pitchFamily="34" charset="0"/>
                        </a:rPr>
                        <a:t>irst</a:t>
                      </a:r>
                      <a:r>
                        <a:rPr lang="en-US" sz="2000" dirty="0">
                          <a:latin typeface="News Gothic MT" panose="020B0503020103020203" pitchFamily="34" charset="0"/>
                        </a:rPr>
                        <a:t> </a:t>
                      </a:r>
                      <a:r>
                        <a:rPr sz="2000" dirty="0">
                          <a:latin typeface="News Gothic MT" panose="020B0503020103020203" pitchFamily="34" charset="0"/>
                        </a:rPr>
                        <a:t>line</a:t>
                      </a:r>
                    </a:p>
                  </a:txBody>
                  <a:tcPr marL="45720" marR="45720" anchor="ctr" horzOverflow="overflow"/>
                </a:tc>
                <a:extLst>
                  <a:ext uri="{0D108BD9-81ED-4DB2-BD59-A6C34878D82A}">
                    <a16:rowId xmlns:a16="http://schemas.microsoft.com/office/drawing/2014/main" val="10001"/>
                  </a:ext>
                </a:extLst>
              </a:tr>
              <a:tr h="457200">
                <a:tc>
                  <a:txBody>
                    <a:bodyPr/>
                    <a:lstStyle/>
                    <a:p>
                      <a:pPr algn="l" defTabSz="914400">
                        <a:defRPr sz="1800"/>
                      </a:pPr>
                      <a:r>
                        <a:rPr sz="2000" dirty="0">
                          <a:latin typeface="News Gothic MT" panose="020B0503020103020203" pitchFamily="34" charset="0"/>
                        </a:rPr>
                        <a:t>Cabazitaxel</a:t>
                      </a: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TROPIC</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OS: 15.1 vs 12.7 </a:t>
                      </a:r>
                      <a:r>
                        <a:rPr lang="en-US" sz="2000" dirty="0" err="1">
                          <a:latin typeface="News Gothic MT" panose="020B0503020103020203" pitchFamily="34" charset="0"/>
                        </a:rPr>
                        <a:t>months</a:t>
                      </a:r>
                      <a:r>
                        <a:rPr lang="en-US" sz="2000" baseline="30000" dirty="0" err="1">
                          <a:latin typeface="News Gothic MT" panose="020B0503020103020203" pitchFamily="34" charset="0"/>
                        </a:rPr>
                        <a:t>b</a:t>
                      </a:r>
                      <a:endParaRPr sz="2000" dirty="0">
                        <a:latin typeface="News Gothic MT" panose="020B0503020103020203" pitchFamily="34" charset="0"/>
                      </a:endParaRP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2010</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P</a:t>
                      </a:r>
                      <a:r>
                        <a:rPr sz="2000" dirty="0">
                          <a:latin typeface="News Gothic MT" panose="020B0503020103020203" pitchFamily="34" charset="0"/>
                        </a:rPr>
                        <a:t>ost</a:t>
                      </a:r>
                      <a:r>
                        <a:rPr lang="en-US" sz="2000" dirty="0">
                          <a:latin typeface="News Gothic MT" panose="020B0503020103020203" pitchFamily="34" charset="0"/>
                        </a:rPr>
                        <a:t>-</a:t>
                      </a:r>
                      <a:r>
                        <a:rPr sz="2000" dirty="0" err="1">
                          <a:latin typeface="News Gothic MT" panose="020B0503020103020203" pitchFamily="34" charset="0"/>
                        </a:rPr>
                        <a:t>doce</a:t>
                      </a:r>
                      <a:endParaRPr sz="2000" dirty="0">
                        <a:latin typeface="News Gothic MT" panose="020B0503020103020203" pitchFamily="34" charset="0"/>
                      </a:endParaRPr>
                    </a:p>
                  </a:txBody>
                  <a:tcPr marL="45720" marR="45720" anchor="ctr" horzOverflow="overflow"/>
                </a:tc>
                <a:extLst>
                  <a:ext uri="{0D108BD9-81ED-4DB2-BD59-A6C34878D82A}">
                    <a16:rowId xmlns:a16="http://schemas.microsoft.com/office/drawing/2014/main" val="10002"/>
                  </a:ext>
                </a:extLst>
              </a:tr>
              <a:tr h="637309">
                <a:tc>
                  <a:txBody>
                    <a:bodyPr/>
                    <a:lstStyle/>
                    <a:p>
                      <a:pPr algn="l" defTabSz="914400">
                        <a:defRPr sz="1800"/>
                      </a:pPr>
                      <a:r>
                        <a:rPr sz="2000" dirty="0">
                          <a:latin typeface="News Gothic MT" panose="020B0503020103020203" pitchFamily="34" charset="0"/>
                        </a:rPr>
                        <a:t>Enzalutamide</a:t>
                      </a: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AFFIRM</a:t>
                      </a:r>
                    </a:p>
                    <a:p>
                      <a:pPr marL="285750" indent="-285750" algn="l" defTabSz="914400">
                        <a:buClr>
                          <a:schemeClr val="tx1"/>
                        </a:buClr>
                        <a:buSzPct val="100000"/>
                        <a:buFont typeface="Arial"/>
                        <a:buChar char="•"/>
                        <a:defRPr sz="1800"/>
                      </a:pPr>
                      <a:r>
                        <a:rPr sz="2000" dirty="0">
                          <a:latin typeface="News Gothic MT" panose="020B0503020103020203" pitchFamily="34" charset="0"/>
                        </a:rPr>
                        <a:t>PREVAIL</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OS: 18.4 vs 13.6 </a:t>
                      </a:r>
                      <a:r>
                        <a:rPr lang="en-US" sz="2000" dirty="0" err="1">
                          <a:latin typeface="News Gothic MT" panose="020B0503020103020203" pitchFamily="34" charset="0"/>
                        </a:rPr>
                        <a:t>months</a:t>
                      </a:r>
                      <a:r>
                        <a:rPr lang="en-US" sz="2000" baseline="30000" dirty="0" err="1">
                          <a:latin typeface="News Gothic MT" panose="020B0503020103020203" pitchFamily="34" charset="0"/>
                        </a:rPr>
                        <a:t>a</a:t>
                      </a:r>
                      <a:endParaRPr lang="en-US" sz="2000" dirty="0">
                        <a:latin typeface="News Gothic MT" panose="020B0503020103020203" pitchFamily="34" charset="0"/>
                      </a:endParaRPr>
                    </a:p>
                    <a:p>
                      <a:pPr marL="285750" indent="-285750" algn="l" defTabSz="914400">
                        <a:buClr>
                          <a:schemeClr val="tx1"/>
                        </a:buClr>
                        <a:buSzPct val="100000"/>
                        <a:buFont typeface="Arial"/>
                        <a:buChar char="•"/>
                        <a:defRPr sz="1800"/>
                      </a:pPr>
                      <a:r>
                        <a:rPr lang="en-US" sz="2000" dirty="0">
                          <a:latin typeface="News Gothic MT" panose="020B0503020103020203" pitchFamily="34" charset="0"/>
                        </a:rPr>
                        <a:t>1-yr </a:t>
                      </a:r>
                      <a:r>
                        <a:rPr lang="en-US" sz="2000" dirty="0" err="1">
                          <a:latin typeface="News Gothic MT" panose="020B0503020103020203" pitchFamily="34" charset="0"/>
                        </a:rPr>
                        <a:t>rPFS</a:t>
                      </a:r>
                      <a:r>
                        <a:rPr lang="en-US" sz="2000" dirty="0">
                          <a:latin typeface="News Gothic MT" panose="020B0503020103020203" pitchFamily="34" charset="0"/>
                        </a:rPr>
                        <a:t>: 65% vs 12%</a:t>
                      </a:r>
                      <a:r>
                        <a:rPr lang="en-US" sz="2000" baseline="30000" dirty="0">
                          <a:latin typeface="News Gothic MT" panose="020B0503020103020203" pitchFamily="34" charset="0"/>
                        </a:rPr>
                        <a:t>a</a:t>
                      </a:r>
                      <a:endParaRPr sz="2000" dirty="0">
                        <a:latin typeface="News Gothic MT" panose="020B0503020103020203" pitchFamily="34" charset="0"/>
                      </a:endParaRP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2012</a:t>
                      </a:r>
                    </a:p>
                    <a:p>
                      <a:pPr marL="285750" indent="-285750" algn="l" defTabSz="914400">
                        <a:buClr>
                          <a:schemeClr val="tx1"/>
                        </a:buClr>
                        <a:buSzPct val="100000"/>
                        <a:buFont typeface="Arial"/>
                        <a:buChar char="•"/>
                        <a:defRPr sz="1800"/>
                      </a:pPr>
                      <a:r>
                        <a:rPr sz="2000" dirty="0">
                          <a:latin typeface="News Gothic MT" panose="020B0503020103020203" pitchFamily="34" charset="0"/>
                        </a:rPr>
                        <a:t>2014</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P</a:t>
                      </a:r>
                      <a:r>
                        <a:rPr sz="2000" dirty="0">
                          <a:latin typeface="News Gothic MT" panose="020B0503020103020203" pitchFamily="34" charset="0"/>
                        </a:rPr>
                        <a:t>ost</a:t>
                      </a:r>
                      <a:r>
                        <a:rPr lang="en-US" sz="2000" dirty="0">
                          <a:latin typeface="News Gothic MT" panose="020B0503020103020203" pitchFamily="34" charset="0"/>
                        </a:rPr>
                        <a:t>-</a:t>
                      </a:r>
                      <a:r>
                        <a:rPr sz="2000" dirty="0" err="1">
                          <a:latin typeface="News Gothic MT" panose="020B0503020103020203" pitchFamily="34" charset="0"/>
                        </a:rPr>
                        <a:t>doce</a:t>
                      </a:r>
                      <a:endParaRPr lang="en-US" sz="2000" dirty="0">
                        <a:latin typeface="News Gothic MT" panose="020B0503020103020203" pitchFamily="34" charset="0"/>
                      </a:endParaRPr>
                    </a:p>
                    <a:p>
                      <a:pPr marL="285750" indent="-285750" algn="l" defTabSz="914400">
                        <a:buClr>
                          <a:schemeClr val="tx1"/>
                        </a:buClr>
                        <a:buSzPct val="100000"/>
                        <a:buFont typeface="Arial"/>
                        <a:buChar char="•"/>
                        <a:defRPr sz="1800"/>
                      </a:pPr>
                      <a:r>
                        <a:rPr lang="en-US" sz="2000" dirty="0">
                          <a:latin typeface="News Gothic MT" panose="020B0503020103020203" pitchFamily="34" charset="0"/>
                        </a:rPr>
                        <a:t>F</a:t>
                      </a:r>
                      <a:r>
                        <a:rPr sz="2000" dirty="0">
                          <a:latin typeface="News Gothic MT" panose="020B0503020103020203" pitchFamily="34" charset="0"/>
                        </a:rPr>
                        <a:t>irs</a:t>
                      </a:r>
                      <a:r>
                        <a:rPr lang="en-US" sz="2000" dirty="0">
                          <a:latin typeface="News Gothic MT" panose="020B0503020103020203" pitchFamily="34" charset="0"/>
                        </a:rPr>
                        <a:t>t </a:t>
                      </a:r>
                      <a:r>
                        <a:rPr sz="2000" dirty="0">
                          <a:latin typeface="News Gothic MT" panose="020B0503020103020203" pitchFamily="34" charset="0"/>
                        </a:rPr>
                        <a:t>line</a:t>
                      </a:r>
                    </a:p>
                  </a:txBody>
                  <a:tcPr marL="45720" marR="45720" anchor="ctr" horzOverflow="overflow"/>
                </a:tc>
                <a:extLst>
                  <a:ext uri="{0D108BD9-81ED-4DB2-BD59-A6C34878D82A}">
                    <a16:rowId xmlns:a16="http://schemas.microsoft.com/office/drawing/2014/main" val="10003"/>
                  </a:ext>
                </a:extLst>
              </a:tr>
              <a:tr h="426720">
                <a:tc>
                  <a:txBody>
                    <a:bodyPr/>
                    <a:lstStyle/>
                    <a:p>
                      <a:pPr algn="l" defTabSz="914400">
                        <a:defRPr sz="1800"/>
                      </a:pPr>
                      <a:r>
                        <a:rPr sz="2000" dirty="0">
                          <a:latin typeface="News Gothic MT" panose="020B0503020103020203" pitchFamily="34" charset="0"/>
                        </a:rPr>
                        <a:t>Radium-223</a:t>
                      </a: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ALSYMPCA</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OS: 14.0 vs 11.2 </a:t>
                      </a:r>
                      <a:r>
                        <a:rPr lang="en-US" sz="2000" dirty="0" err="1">
                          <a:latin typeface="News Gothic MT" panose="020B0503020103020203" pitchFamily="34" charset="0"/>
                        </a:rPr>
                        <a:t>months</a:t>
                      </a:r>
                      <a:r>
                        <a:rPr lang="en-US" sz="2000" baseline="30000" dirty="0" err="1">
                          <a:latin typeface="News Gothic MT" panose="020B0503020103020203" pitchFamily="34" charset="0"/>
                        </a:rPr>
                        <a:t>a</a:t>
                      </a:r>
                      <a:endParaRPr sz="2000" dirty="0">
                        <a:latin typeface="News Gothic MT" panose="020B0503020103020203" pitchFamily="34" charset="0"/>
                      </a:endParaRP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2013</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B</a:t>
                      </a:r>
                      <a:r>
                        <a:rPr sz="2000" dirty="0">
                          <a:latin typeface="News Gothic MT" panose="020B0503020103020203" pitchFamily="34" charset="0"/>
                        </a:rPr>
                        <a:t>one-met disease only</a:t>
                      </a:r>
                    </a:p>
                  </a:txBody>
                  <a:tcPr marL="45720" marR="45720" anchor="ctr" horzOverflow="overflow"/>
                </a:tc>
                <a:extLst>
                  <a:ext uri="{0D108BD9-81ED-4DB2-BD59-A6C34878D82A}">
                    <a16:rowId xmlns:a16="http://schemas.microsoft.com/office/drawing/2014/main" val="10004"/>
                  </a:ext>
                </a:extLst>
              </a:tr>
              <a:tr h="457200">
                <a:tc>
                  <a:txBody>
                    <a:bodyPr/>
                    <a:lstStyle/>
                    <a:p>
                      <a:pPr algn="l" defTabSz="914400">
                        <a:defRPr sz="1800"/>
                      </a:pPr>
                      <a:r>
                        <a:rPr sz="2000" dirty="0">
                          <a:latin typeface="News Gothic MT" panose="020B0503020103020203" pitchFamily="34" charset="0"/>
                        </a:rPr>
                        <a:t>Sipuleucel-T</a:t>
                      </a: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IMPACT</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OS: 25.8 vs 21.7 </a:t>
                      </a:r>
                      <a:r>
                        <a:rPr lang="en-US" sz="2000" dirty="0" err="1">
                          <a:latin typeface="News Gothic MT" panose="020B0503020103020203" pitchFamily="34" charset="0"/>
                        </a:rPr>
                        <a:t>months</a:t>
                      </a:r>
                      <a:r>
                        <a:rPr lang="en-US" sz="2000" baseline="30000" dirty="0" err="1">
                          <a:latin typeface="News Gothic MT" panose="020B0503020103020203" pitchFamily="34" charset="0"/>
                        </a:rPr>
                        <a:t>a</a:t>
                      </a:r>
                      <a:endParaRPr sz="2000" dirty="0">
                        <a:latin typeface="News Gothic MT" panose="020B0503020103020203" pitchFamily="34" charset="0"/>
                      </a:endParaRPr>
                    </a:p>
                  </a:txBody>
                  <a:tcPr marL="45720" marR="45720" anchor="ctr" horzOverflow="overflow"/>
                </a:tc>
                <a:tc>
                  <a:txBody>
                    <a:bodyPr/>
                    <a:lstStyle/>
                    <a:p>
                      <a:pPr marL="285750" indent="-285750" algn="l" defTabSz="914400">
                        <a:buClr>
                          <a:schemeClr val="tx1"/>
                        </a:buClr>
                        <a:buSzPct val="100000"/>
                        <a:buFont typeface="Arial"/>
                        <a:buChar char="•"/>
                        <a:defRPr sz="1800"/>
                      </a:pPr>
                      <a:r>
                        <a:rPr sz="2000" dirty="0">
                          <a:latin typeface="News Gothic MT" panose="020B0503020103020203" pitchFamily="34" charset="0"/>
                        </a:rPr>
                        <a:t>2010</a:t>
                      </a:r>
                    </a:p>
                  </a:txBody>
                  <a:tcPr marL="45720" marR="45720" anchor="ctr" horzOverflow="overflow"/>
                </a:tc>
                <a:tc>
                  <a:txBody>
                    <a:bodyPr/>
                    <a:lstStyle/>
                    <a:p>
                      <a:pPr marL="285750" indent="-285750" algn="l" defTabSz="914400">
                        <a:buClr>
                          <a:schemeClr val="tx1"/>
                        </a:buClr>
                        <a:buSzPct val="100000"/>
                        <a:buFont typeface="Arial"/>
                        <a:buChar char="•"/>
                        <a:defRPr sz="1800"/>
                      </a:pPr>
                      <a:r>
                        <a:rPr lang="en-US" sz="2000" dirty="0">
                          <a:latin typeface="News Gothic MT" panose="020B0503020103020203" pitchFamily="34" charset="0"/>
                        </a:rPr>
                        <a:t>F</a:t>
                      </a:r>
                      <a:r>
                        <a:rPr sz="2000" dirty="0">
                          <a:latin typeface="News Gothic MT" panose="020B0503020103020203" pitchFamily="34" charset="0"/>
                        </a:rPr>
                        <a:t>irst</a:t>
                      </a:r>
                      <a:r>
                        <a:rPr lang="en-US" sz="2000" dirty="0">
                          <a:latin typeface="News Gothic MT" panose="020B0503020103020203" pitchFamily="34" charset="0"/>
                        </a:rPr>
                        <a:t> </a:t>
                      </a:r>
                      <a:r>
                        <a:rPr sz="2000" dirty="0">
                          <a:latin typeface="News Gothic MT" panose="020B0503020103020203" pitchFamily="34" charset="0"/>
                        </a:rPr>
                        <a:t>line</a:t>
                      </a:r>
                    </a:p>
                  </a:txBody>
                  <a:tcPr marL="45720" marR="45720"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4917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609600" y="233255"/>
            <a:ext cx="10972800" cy="523220"/>
          </a:xfrm>
          <a:prstGeom prst="rect">
            <a:avLst/>
          </a:prstGeom>
        </p:spPr>
        <p:txBody>
          <a:bodyPr/>
          <a:lstStyle/>
          <a:p>
            <a:r>
              <a:rPr sz="2800" dirty="0"/>
              <a:t>Systemic Treatments Approved Since 2010 for </a:t>
            </a:r>
            <a:r>
              <a:rPr sz="2800" dirty="0" err="1"/>
              <a:t>mCRPC</a:t>
            </a:r>
            <a:r>
              <a:rPr lang="en-US" sz="2800" dirty="0"/>
              <a:t> (cont.)</a:t>
            </a:r>
            <a:endParaRPr sz="2800" dirty="0"/>
          </a:p>
        </p:txBody>
      </p:sp>
      <p:sp>
        <p:nvSpPr>
          <p:cNvPr id="3" name="Text Placeholder 2">
            <a:extLst>
              <a:ext uri="{FF2B5EF4-FFF2-40B4-BE49-F238E27FC236}">
                <a16:creationId xmlns:a16="http://schemas.microsoft.com/office/drawing/2014/main" id="{ACD48469-FFBC-EF40-9D8D-5C067D87E56E}"/>
              </a:ext>
            </a:extLst>
          </p:cNvPr>
          <p:cNvSpPr>
            <a:spLocks noGrp="1"/>
          </p:cNvSpPr>
          <p:nvPr>
            <p:ph type="body" sz="quarter" idx="12"/>
          </p:nvPr>
        </p:nvSpPr>
        <p:spPr>
          <a:xfrm>
            <a:off x="195071" y="6112871"/>
            <a:ext cx="9416761" cy="615553"/>
          </a:xfrm>
        </p:spPr>
        <p:txBody>
          <a:bodyPr/>
          <a:lstStyle/>
          <a:p>
            <a:r>
              <a:rPr lang="en-US" dirty="0"/>
              <a:t>MOA = mechanism of action. </a:t>
            </a:r>
          </a:p>
          <a:p>
            <a:r>
              <a:rPr lang="en-US" dirty="0"/>
              <a:t>de Bono et al, 2010; de Bono et al, 2011; Ryan et al, 2013; </a:t>
            </a:r>
            <a:r>
              <a:rPr lang="en-US" dirty="0" err="1"/>
              <a:t>Zytiga</a:t>
            </a:r>
            <a:r>
              <a:rPr lang="en-US" baseline="30000" dirty="0"/>
              <a:t>®</a:t>
            </a:r>
            <a:r>
              <a:rPr lang="en-US" dirty="0"/>
              <a:t> prescribing information, 2019; </a:t>
            </a:r>
            <a:r>
              <a:rPr lang="en-US" dirty="0" err="1"/>
              <a:t>Jevtana</a:t>
            </a:r>
            <a:r>
              <a:rPr lang="en-US" baseline="30000" dirty="0"/>
              <a:t>®</a:t>
            </a:r>
            <a:r>
              <a:rPr lang="en-US" dirty="0"/>
              <a:t> prescribing information, 2018. </a:t>
            </a:r>
          </a:p>
        </p:txBody>
      </p:sp>
      <p:graphicFrame>
        <p:nvGraphicFramePr>
          <p:cNvPr id="204" name="Content Placeholder 3"/>
          <p:cNvGraphicFramePr/>
          <p:nvPr>
            <p:extLst>
              <p:ext uri="{D42A27DB-BD31-4B8C-83A1-F6EECF244321}">
                <p14:modId xmlns:p14="http://schemas.microsoft.com/office/powerpoint/2010/main" val="1648864537"/>
              </p:ext>
            </p:extLst>
          </p:nvPr>
        </p:nvGraphicFramePr>
        <p:xfrm>
          <a:off x="720436" y="1275280"/>
          <a:ext cx="10751128" cy="4572000"/>
        </p:xfrm>
        <a:graphic>
          <a:graphicData uri="http://schemas.openxmlformats.org/drawingml/2006/table">
            <a:tbl>
              <a:tblPr firstRow="1" bandRow="1">
                <a:tableStyleId>{5C22544A-7EE6-4342-B048-85BDC9FD1C3A}</a:tableStyleId>
              </a:tblPr>
              <a:tblGrid>
                <a:gridCol w="1923735">
                  <a:extLst>
                    <a:ext uri="{9D8B030D-6E8A-4147-A177-3AD203B41FA5}">
                      <a16:colId xmlns:a16="http://schemas.microsoft.com/office/drawing/2014/main" val="20000"/>
                    </a:ext>
                  </a:extLst>
                </a:gridCol>
                <a:gridCol w="3465139">
                  <a:extLst>
                    <a:ext uri="{9D8B030D-6E8A-4147-A177-3AD203B41FA5}">
                      <a16:colId xmlns:a16="http://schemas.microsoft.com/office/drawing/2014/main" val="20001"/>
                    </a:ext>
                  </a:extLst>
                </a:gridCol>
                <a:gridCol w="5362254">
                  <a:extLst>
                    <a:ext uri="{9D8B030D-6E8A-4147-A177-3AD203B41FA5}">
                      <a16:colId xmlns:a16="http://schemas.microsoft.com/office/drawing/2014/main" val="20002"/>
                    </a:ext>
                  </a:extLst>
                </a:gridCol>
              </a:tblGrid>
              <a:tr h="362899">
                <a:tc>
                  <a:txBody>
                    <a:bodyPr/>
                    <a:lstStyle/>
                    <a:p>
                      <a:pPr algn="l" defTabSz="914400">
                        <a:buClr>
                          <a:schemeClr val="tx1"/>
                        </a:buClr>
                        <a:defRPr sz="1800" b="0">
                          <a:solidFill>
                            <a:srgbClr val="000000"/>
                          </a:solidFill>
                        </a:defRPr>
                      </a:pPr>
                      <a:r>
                        <a:rPr sz="2200" b="1" dirty="0">
                          <a:solidFill>
                            <a:schemeClr val="bg1"/>
                          </a:solidFill>
                          <a:latin typeface="News Gothic MT" panose="020B0503020103020203" pitchFamily="34" charset="0"/>
                        </a:rPr>
                        <a:t>Agent</a:t>
                      </a:r>
                    </a:p>
                  </a:txBody>
                  <a:tcPr marL="45720" marR="45720" horzOverflow="overflow"/>
                </a:tc>
                <a:tc>
                  <a:txBody>
                    <a:bodyPr/>
                    <a:lstStyle/>
                    <a:p>
                      <a:pPr algn="l" defTabSz="914400">
                        <a:buClr>
                          <a:schemeClr val="tx1"/>
                        </a:buClr>
                        <a:defRPr sz="1800" b="0">
                          <a:solidFill>
                            <a:srgbClr val="000000"/>
                          </a:solidFill>
                        </a:defRPr>
                      </a:pPr>
                      <a:r>
                        <a:rPr sz="2200" b="1" dirty="0">
                          <a:solidFill>
                            <a:schemeClr val="bg1"/>
                          </a:solidFill>
                          <a:latin typeface="News Gothic MT" panose="020B0503020103020203" pitchFamily="34" charset="0"/>
                        </a:rPr>
                        <a:t>MOA and Indications</a:t>
                      </a:r>
                    </a:p>
                  </a:txBody>
                  <a:tcPr marL="45720" marR="45720" horzOverflow="overflow"/>
                </a:tc>
                <a:tc>
                  <a:txBody>
                    <a:bodyPr/>
                    <a:lstStyle/>
                    <a:p>
                      <a:pPr algn="l" defTabSz="914400">
                        <a:buClr>
                          <a:schemeClr val="tx1"/>
                        </a:buClr>
                        <a:defRPr sz="1800" b="0">
                          <a:solidFill>
                            <a:srgbClr val="000000"/>
                          </a:solidFill>
                        </a:defRPr>
                      </a:pPr>
                      <a:r>
                        <a:rPr sz="2200" b="1" dirty="0">
                          <a:solidFill>
                            <a:schemeClr val="bg1"/>
                          </a:solidFill>
                          <a:latin typeface="News Gothic MT" panose="020B0503020103020203" pitchFamily="34" charset="0"/>
                        </a:rPr>
                        <a:t>Possible Side Effects</a:t>
                      </a:r>
                    </a:p>
                  </a:txBody>
                  <a:tcPr marL="45720" marR="45720" horzOverflow="overflow"/>
                </a:tc>
                <a:extLst>
                  <a:ext uri="{0D108BD9-81ED-4DB2-BD59-A6C34878D82A}">
                    <a16:rowId xmlns:a16="http://schemas.microsoft.com/office/drawing/2014/main" val="10000"/>
                  </a:ext>
                </a:extLst>
              </a:tr>
              <a:tr h="1478382">
                <a:tc>
                  <a:txBody>
                    <a:bodyPr/>
                    <a:lstStyle/>
                    <a:p>
                      <a:pPr algn="l" defTabSz="914400">
                        <a:buClr>
                          <a:schemeClr val="tx1"/>
                        </a:buClr>
                        <a:defRPr sz="1800"/>
                      </a:pPr>
                      <a:r>
                        <a:rPr sz="2000" dirty="0">
                          <a:latin typeface="News Gothic MT" panose="020B0503020103020203" pitchFamily="34" charset="0"/>
                        </a:rPr>
                        <a:t>Abiraterone</a:t>
                      </a:r>
                    </a:p>
                  </a:txBody>
                  <a:tcPr marL="45720" marR="45720" horzOverflow="overflow"/>
                </a:tc>
                <a:tc>
                  <a:txBody>
                    <a:bodyPr/>
                    <a:lstStyle/>
                    <a:p>
                      <a:pPr marL="117475" indent="-117475" algn="l" defTabSz="914400">
                        <a:buClr>
                          <a:schemeClr val="tx1"/>
                        </a:buClr>
                        <a:buSzPct val="100000"/>
                        <a:buFont typeface="Arial"/>
                        <a:buChar char="•"/>
                        <a:defRPr sz="1600"/>
                      </a:pPr>
                      <a:r>
                        <a:rPr sz="2000" dirty="0">
                          <a:latin typeface="News Gothic MT" panose="020B0503020103020203" pitchFamily="34" charset="0"/>
                        </a:rPr>
                        <a:t>Inhibits CYP17</a:t>
                      </a:r>
                    </a:p>
                    <a:p>
                      <a:pPr marL="117475" indent="-117475" algn="l" defTabSz="914400">
                        <a:buClr>
                          <a:schemeClr val="tx1"/>
                        </a:buClr>
                        <a:buSzPct val="100000"/>
                        <a:buFont typeface="Arial"/>
                        <a:buChar char="•"/>
                        <a:defRPr sz="1600"/>
                      </a:pPr>
                      <a:r>
                        <a:rPr sz="2000" dirty="0">
                          <a:latin typeface="News Gothic MT" panose="020B0503020103020203" pitchFamily="34" charset="0"/>
                        </a:rPr>
                        <a:t>Approved for mCRPC in combination with low-dose prednisone</a:t>
                      </a:r>
                    </a:p>
                  </a:txBody>
                  <a:tcPr marL="45720" marR="45720" horzOverflow="overflow"/>
                </a:tc>
                <a:tc>
                  <a:txBody>
                    <a:bodyPr/>
                    <a:lstStyle/>
                    <a:p>
                      <a:pPr marL="117475" indent="-117475" algn="l" defTabSz="914400">
                        <a:buClr>
                          <a:schemeClr val="tx1"/>
                        </a:buClr>
                        <a:buSzPct val="100000"/>
                        <a:buFont typeface="Arial"/>
                        <a:buChar char="•"/>
                        <a:defRPr sz="1600"/>
                      </a:pPr>
                      <a:r>
                        <a:rPr sz="2000" dirty="0">
                          <a:latin typeface="News Gothic MT" panose="020B0503020103020203" pitchFamily="34" charset="0"/>
                        </a:rPr>
                        <a:t>Fatigue, edema, arthralgia, constipation</a:t>
                      </a:r>
                    </a:p>
                    <a:p>
                      <a:pPr marL="117475" indent="-117475" algn="l" defTabSz="914400">
                        <a:buClr>
                          <a:schemeClr val="tx1"/>
                        </a:buClr>
                        <a:buSzPct val="100000"/>
                        <a:buFont typeface="Arial"/>
                        <a:buChar char="•"/>
                        <a:defRPr sz="1600"/>
                      </a:pPr>
                      <a:r>
                        <a:rPr sz="2000" dirty="0">
                          <a:latin typeface="News Gothic MT" panose="020B0503020103020203" pitchFamily="34" charset="0"/>
                        </a:rPr>
                        <a:t>Liver toxicity may also be seen</a:t>
                      </a:r>
                      <a:r>
                        <a:rPr lang="en-US" sz="2000" dirty="0">
                          <a:latin typeface="News Gothic MT" panose="020B0503020103020203" pitchFamily="34" charset="0"/>
                        </a:rPr>
                        <a:t>.</a:t>
                      </a:r>
                      <a:r>
                        <a:rPr sz="2000" dirty="0">
                          <a:latin typeface="News Gothic MT" panose="020B0503020103020203" pitchFamily="34" charset="0"/>
                        </a:rPr>
                        <a:t> </a:t>
                      </a:r>
                      <a:r>
                        <a:rPr lang="en-US" sz="2000" dirty="0">
                          <a:latin typeface="News Gothic MT" panose="020B0503020103020203" pitchFamily="34" charset="0"/>
                        </a:rPr>
                        <a:t>L</a:t>
                      </a:r>
                      <a:r>
                        <a:rPr sz="2000" dirty="0">
                          <a:latin typeface="News Gothic MT" panose="020B0503020103020203" pitchFamily="34" charset="0"/>
                        </a:rPr>
                        <a:t>iver function should be measured at baseline and throughout treatment; dose reductions may be necessary depending on transaminase levels</a:t>
                      </a:r>
                    </a:p>
                  </a:txBody>
                  <a:tcPr marL="45720" marR="45720" horzOverflow="overflow"/>
                </a:tc>
                <a:extLst>
                  <a:ext uri="{0D108BD9-81ED-4DB2-BD59-A6C34878D82A}">
                    <a16:rowId xmlns:a16="http://schemas.microsoft.com/office/drawing/2014/main" val="10001"/>
                  </a:ext>
                </a:extLst>
              </a:tr>
              <a:tr h="2049277">
                <a:tc>
                  <a:txBody>
                    <a:bodyPr/>
                    <a:lstStyle/>
                    <a:p>
                      <a:pPr algn="l" defTabSz="914400">
                        <a:buClr>
                          <a:schemeClr val="tx1"/>
                        </a:buClr>
                        <a:defRPr sz="1800"/>
                      </a:pPr>
                      <a:r>
                        <a:rPr sz="2000" dirty="0">
                          <a:latin typeface="News Gothic MT" panose="020B0503020103020203" pitchFamily="34" charset="0"/>
                        </a:rPr>
                        <a:t>Cabazitaxel</a:t>
                      </a:r>
                    </a:p>
                  </a:txBody>
                  <a:tcPr marL="45720" marR="45720" horzOverflow="overflow"/>
                </a:tc>
                <a:tc>
                  <a:txBody>
                    <a:bodyPr/>
                    <a:lstStyle/>
                    <a:p>
                      <a:pPr marL="117475" indent="-117475" algn="l" defTabSz="914400">
                        <a:buClr>
                          <a:schemeClr val="tx1"/>
                        </a:buClr>
                        <a:buSzPct val="100000"/>
                        <a:buFont typeface="Arial"/>
                        <a:buChar char="•"/>
                        <a:defRPr sz="1600"/>
                      </a:pPr>
                      <a:r>
                        <a:rPr sz="2000" dirty="0">
                          <a:latin typeface="News Gothic MT" panose="020B0503020103020203" pitchFamily="34" charset="0"/>
                        </a:rPr>
                        <a:t>Novel taxane</a:t>
                      </a:r>
                    </a:p>
                    <a:p>
                      <a:pPr marL="117475" indent="-117475" algn="l" defTabSz="914400">
                        <a:buClr>
                          <a:schemeClr val="tx1"/>
                        </a:buClr>
                        <a:buSzPct val="100000"/>
                        <a:buFont typeface="Arial"/>
                        <a:buChar char="•"/>
                        <a:defRPr sz="1600"/>
                      </a:pPr>
                      <a:r>
                        <a:rPr sz="2000" dirty="0">
                          <a:latin typeface="News Gothic MT" panose="020B0503020103020203" pitchFamily="34" charset="0"/>
                        </a:rPr>
                        <a:t>Approved for mCRPC previously treated with docetaxel</a:t>
                      </a:r>
                    </a:p>
                  </a:txBody>
                  <a:tcPr marL="45720" marR="45720" horzOverflow="overflow"/>
                </a:tc>
                <a:tc>
                  <a:txBody>
                    <a:bodyPr/>
                    <a:lstStyle/>
                    <a:p>
                      <a:pPr marL="117475" indent="-117475" algn="l" defTabSz="914400">
                        <a:buClr>
                          <a:schemeClr val="tx1"/>
                        </a:buClr>
                        <a:buSzPct val="100000"/>
                        <a:buFont typeface="Arial"/>
                        <a:buChar char="•"/>
                        <a:defRPr sz="1600"/>
                      </a:pPr>
                      <a:r>
                        <a:rPr sz="2000" dirty="0">
                          <a:latin typeface="News Gothic MT" panose="020B0503020103020203" pitchFamily="34" charset="0"/>
                        </a:rPr>
                        <a:t>Increased risk of abnormal blood counts (eg, anemia, neutropenia), diarrhea, fatigue, and nausea</a:t>
                      </a:r>
                      <a:r>
                        <a:rPr lang="en-US" sz="2000" dirty="0">
                          <a:latin typeface="News Gothic MT" panose="020B0503020103020203" pitchFamily="34" charset="0"/>
                        </a:rPr>
                        <a:t>/</a:t>
                      </a:r>
                      <a:r>
                        <a:rPr sz="2000" dirty="0">
                          <a:latin typeface="News Gothic MT" panose="020B0503020103020203" pitchFamily="34" charset="0"/>
                        </a:rPr>
                        <a:t>vomiting</a:t>
                      </a:r>
                    </a:p>
                    <a:p>
                      <a:pPr marL="117475" indent="-117475" algn="l" defTabSz="914400">
                        <a:buClr>
                          <a:schemeClr val="tx1"/>
                        </a:buClr>
                        <a:buSzPct val="100000"/>
                        <a:buFont typeface="Arial"/>
                        <a:buChar char="•"/>
                        <a:defRPr sz="1600"/>
                      </a:pPr>
                      <a:r>
                        <a:rPr sz="2000" dirty="0">
                          <a:latin typeface="News Gothic MT" panose="020B0503020103020203" pitchFamily="34" charset="0"/>
                        </a:rPr>
                        <a:t>Patients receiving cabazitaxel should be educated on infection monitoring and prevention measures</a:t>
                      </a:r>
                      <a:r>
                        <a:rPr lang="en-US" sz="2000" dirty="0">
                          <a:latin typeface="News Gothic MT" panose="020B0503020103020203" pitchFamily="34" charset="0"/>
                        </a:rPr>
                        <a:t>. They should also</a:t>
                      </a:r>
                      <a:r>
                        <a:rPr sz="2000" dirty="0">
                          <a:latin typeface="News Gothic MT" panose="020B0503020103020203" pitchFamily="34" charset="0"/>
                        </a:rPr>
                        <a:t> undergo regular blood monitorin</a:t>
                      </a:r>
                      <a:r>
                        <a:rPr lang="en-US" sz="2000" dirty="0">
                          <a:latin typeface="News Gothic MT" panose="020B0503020103020203" pitchFamily="34" charset="0"/>
                        </a:rPr>
                        <a:t>g</a:t>
                      </a:r>
                    </a:p>
                  </a:txBody>
                  <a:tcPr marL="45720" marR="4572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37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xfrm>
            <a:off x="609600" y="233255"/>
            <a:ext cx="10972800" cy="523220"/>
          </a:xfrm>
          <a:prstGeom prst="rect">
            <a:avLst/>
          </a:prstGeom>
        </p:spPr>
        <p:txBody>
          <a:bodyPr/>
          <a:lstStyle/>
          <a:p>
            <a:r>
              <a:rPr lang="en-US" sz="2800" dirty="0"/>
              <a:t>Systemic Treatments Approved Since 2010 for </a:t>
            </a:r>
            <a:r>
              <a:rPr lang="en-US" sz="2800" dirty="0" err="1"/>
              <a:t>mCRPC</a:t>
            </a:r>
            <a:r>
              <a:rPr lang="en-US" sz="2800" dirty="0"/>
              <a:t> (cont.)</a:t>
            </a:r>
            <a:endParaRPr sz="2800" dirty="0"/>
          </a:p>
        </p:txBody>
      </p:sp>
      <p:sp>
        <p:nvSpPr>
          <p:cNvPr id="2" name="Text Placeholder 1">
            <a:extLst>
              <a:ext uri="{FF2B5EF4-FFF2-40B4-BE49-F238E27FC236}">
                <a16:creationId xmlns:a16="http://schemas.microsoft.com/office/drawing/2014/main" id="{A99F6351-732C-1340-BF7A-5B1E7EA83EF2}"/>
              </a:ext>
            </a:extLst>
          </p:cNvPr>
          <p:cNvSpPr>
            <a:spLocks noGrp="1"/>
          </p:cNvSpPr>
          <p:nvPr>
            <p:ph type="body" sz="quarter" idx="12"/>
          </p:nvPr>
        </p:nvSpPr>
        <p:spPr>
          <a:xfrm>
            <a:off x="195072" y="6420647"/>
            <a:ext cx="7917570" cy="307777"/>
          </a:xfrm>
        </p:spPr>
        <p:txBody>
          <a:bodyPr/>
          <a:lstStyle/>
          <a:p>
            <a:r>
              <a:rPr lang="en-US" dirty="0"/>
              <a:t>Beer et al, 2014; Scher et al, 2012; Parker et al, 2013; Kantoff et al, 2010; </a:t>
            </a:r>
            <a:r>
              <a:rPr lang="en-US" dirty="0" err="1"/>
              <a:t>Xofigo</a:t>
            </a:r>
            <a:r>
              <a:rPr lang="en-US" baseline="30000" dirty="0"/>
              <a:t>®</a:t>
            </a:r>
            <a:r>
              <a:rPr lang="en-US" dirty="0"/>
              <a:t> prescribing information, 2018.</a:t>
            </a:r>
          </a:p>
        </p:txBody>
      </p:sp>
      <p:graphicFrame>
        <p:nvGraphicFramePr>
          <p:cNvPr id="210" name="Content Placeholder 3"/>
          <p:cNvGraphicFramePr/>
          <p:nvPr>
            <p:extLst>
              <p:ext uri="{D42A27DB-BD31-4B8C-83A1-F6EECF244321}">
                <p14:modId xmlns:p14="http://schemas.microsoft.com/office/powerpoint/2010/main" val="3852744599"/>
              </p:ext>
            </p:extLst>
          </p:nvPr>
        </p:nvGraphicFramePr>
        <p:xfrm>
          <a:off x="976745" y="1212279"/>
          <a:ext cx="10238509" cy="4752563"/>
        </p:xfrm>
        <a:graphic>
          <a:graphicData uri="http://schemas.openxmlformats.org/drawingml/2006/table">
            <a:tbl>
              <a:tblPr firstRow="1" bandRow="1">
                <a:tableStyleId>{5C22544A-7EE6-4342-B048-85BDC9FD1C3A}</a:tableStyleId>
              </a:tblPr>
              <a:tblGrid>
                <a:gridCol w="1890329">
                  <a:extLst>
                    <a:ext uri="{9D8B030D-6E8A-4147-A177-3AD203B41FA5}">
                      <a16:colId xmlns:a16="http://schemas.microsoft.com/office/drawing/2014/main" val="20000"/>
                    </a:ext>
                  </a:extLst>
                </a:gridCol>
                <a:gridCol w="3679198">
                  <a:extLst>
                    <a:ext uri="{9D8B030D-6E8A-4147-A177-3AD203B41FA5}">
                      <a16:colId xmlns:a16="http://schemas.microsoft.com/office/drawing/2014/main" val="20001"/>
                    </a:ext>
                  </a:extLst>
                </a:gridCol>
                <a:gridCol w="4668982">
                  <a:extLst>
                    <a:ext uri="{9D8B030D-6E8A-4147-A177-3AD203B41FA5}">
                      <a16:colId xmlns:a16="http://schemas.microsoft.com/office/drawing/2014/main" val="20002"/>
                    </a:ext>
                  </a:extLst>
                </a:gridCol>
              </a:tblGrid>
              <a:tr h="414623">
                <a:tc>
                  <a:txBody>
                    <a:bodyPr/>
                    <a:lstStyle/>
                    <a:p>
                      <a:pPr algn="l" defTabSz="914400">
                        <a:buClr>
                          <a:schemeClr val="tx1"/>
                        </a:buClr>
                        <a:defRPr sz="1800" b="0">
                          <a:solidFill>
                            <a:srgbClr val="000000"/>
                          </a:solidFill>
                        </a:defRPr>
                      </a:pPr>
                      <a:r>
                        <a:rPr sz="2200" b="1" dirty="0">
                          <a:solidFill>
                            <a:schemeClr val="bg1"/>
                          </a:solidFill>
                          <a:latin typeface="News Gothic MT" panose="020B0503020103020203" pitchFamily="34" charset="0"/>
                        </a:rPr>
                        <a:t>Agent</a:t>
                      </a:r>
                    </a:p>
                  </a:txBody>
                  <a:tcPr marL="45720" marR="45720" horzOverflow="overflow"/>
                </a:tc>
                <a:tc>
                  <a:txBody>
                    <a:bodyPr/>
                    <a:lstStyle/>
                    <a:p>
                      <a:pPr algn="l" defTabSz="914400">
                        <a:buClr>
                          <a:schemeClr val="tx1"/>
                        </a:buClr>
                        <a:defRPr sz="1800" b="0">
                          <a:solidFill>
                            <a:srgbClr val="000000"/>
                          </a:solidFill>
                        </a:defRPr>
                      </a:pPr>
                      <a:r>
                        <a:rPr sz="2200" b="1" dirty="0">
                          <a:solidFill>
                            <a:schemeClr val="bg1"/>
                          </a:solidFill>
                          <a:latin typeface="News Gothic MT" panose="020B0503020103020203" pitchFamily="34" charset="0"/>
                        </a:rPr>
                        <a:t>MOA and Indications</a:t>
                      </a:r>
                    </a:p>
                  </a:txBody>
                  <a:tcPr marL="45720" marR="45720" horzOverflow="overflow"/>
                </a:tc>
                <a:tc>
                  <a:txBody>
                    <a:bodyPr/>
                    <a:lstStyle/>
                    <a:p>
                      <a:pPr algn="l" defTabSz="914400">
                        <a:buClr>
                          <a:schemeClr val="tx1"/>
                        </a:buClr>
                        <a:defRPr sz="1800" b="0">
                          <a:solidFill>
                            <a:srgbClr val="000000"/>
                          </a:solidFill>
                        </a:defRPr>
                      </a:pPr>
                      <a:r>
                        <a:rPr sz="2200" b="1" dirty="0">
                          <a:solidFill>
                            <a:schemeClr val="bg1"/>
                          </a:solidFill>
                          <a:latin typeface="News Gothic MT" panose="020B0503020103020203" pitchFamily="34" charset="0"/>
                        </a:rPr>
                        <a:t>Possible Side Effects</a:t>
                      </a:r>
                    </a:p>
                  </a:txBody>
                  <a:tcPr marL="45720" marR="45720" horzOverflow="overflow"/>
                </a:tc>
                <a:extLst>
                  <a:ext uri="{0D108BD9-81ED-4DB2-BD59-A6C34878D82A}">
                    <a16:rowId xmlns:a16="http://schemas.microsoft.com/office/drawing/2014/main" val="10000"/>
                  </a:ext>
                </a:extLst>
              </a:tr>
              <a:tr h="647493">
                <a:tc>
                  <a:txBody>
                    <a:bodyPr/>
                    <a:lstStyle/>
                    <a:p>
                      <a:pPr algn="l" defTabSz="914400">
                        <a:buClr>
                          <a:schemeClr val="tx1"/>
                        </a:buClr>
                        <a:defRPr sz="1800"/>
                      </a:pPr>
                      <a:r>
                        <a:rPr sz="1900" dirty="0">
                          <a:latin typeface="News Gothic MT" panose="020B0503020103020203" pitchFamily="34" charset="0"/>
                        </a:rPr>
                        <a:t>Enzalutamide</a:t>
                      </a:r>
                    </a:p>
                  </a:txBody>
                  <a:tcPr marL="45720" marR="45720" horzOverflow="overflow"/>
                </a:tc>
                <a:tc>
                  <a:txBody>
                    <a:bodyPr/>
                    <a:lstStyle/>
                    <a:p>
                      <a:pPr marL="117475" indent="-117475" algn="l" defTabSz="914400">
                        <a:buClr>
                          <a:schemeClr val="tx1"/>
                        </a:buClr>
                        <a:buSzPct val="100000"/>
                        <a:buFont typeface="Arial"/>
                        <a:buChar char="•"/>
                        <a:defRPr sz="1600"/>
                      </a:pPr>
                      <a:r>
                        <a:rPr sz="1900" dirty="0">
                          <a:latin typeface="News Gothic MT" panose="020B0503020103020203" pitchFamily="34" charset="0"/>
                        </a:rPr>
                        <a:t>Androgen receptor inhibitor</a:t>
                      </a:r>
                    </a:p>
                  </a:txBody>
                  <a:tcPr marL="45720" marR="45720" horzOverflow="overflow"/>
                </a:tc>
                <a:tc>
                  <a:txBody>
                    <a:bodyPr/>
                    <a:lstStyle/>
                    <a:p>
                      <a:pPr marL="117475" indent="-117475" algn="l" defTabSz="914400">
                        <a:buClr>
                          <a:schemeClr val="tx1"/>
                        </a:buClr>
                        <a:buSzPct val="100000"/>
                        <a:buFont typeface="Arial"/>
                        <a:buChar char="•"/>
                        <a:defRPr sz="1600"/>
                      </a:pPr>
                      <a:r>
                        <a:rPr sz="1900" dirty="0">
                          <a:latin typeface="News Gothic MT" panose="020B0503020103020203" pitchFamily="34" charset="0"/>
                        </a:rPr>
                        <a:t>Fatigue, back pain, arthralgia, gastrointestinal side effects, hypertension, and seizure</a:t>
                      </a:r>
                    </a:p>
                  </a:txBody>
                  <a:tcPr marL="45720" marR="45720" horzOverflow="overflow"/>
                </a:tc>
                <a:extLst>
                  <a:ext uri="{0D108BD9-81ED-4DB2-BD59-A6C34878D82A}">
                    <a16:rowId xmlns:a16="http://schemas.microsoft.com/office/drawing/2014/main" val="10001"/>
                  </a:ext>
                </a:extLst>
              </a:tr>
              <a:tr h="2066925">
                <a:tc>
                  <a:txBody>
                    <a:bodyPr/>
                    <a:lstStyle/>
                    <a:p>
                      <a:pPr algn="l" defTabSz="914400">
                        <a:buClr>
                          <a:schemeClr val="tx1"/>
                        </a:buClr>
                        <a:defRPr sz="1800"/>
                      </a:pPr>
                      <a:r>
                        <a:rPr sz="1900" dirty="0">
                          <a:latin typeface="News Gothic MT" panose="020B0503020103020203" pitchFamily="34" charset="0"/>
                        </a:rPr>
                        <a:t>Radium-223</a:t>
                      </a:r>
                    </a:p>
                  </a:txBody>
                  <a:tcPr marL="45720" marR="45720" horzOverflow="overflow"/>
                </a:tc>
                <a:tc>
                  <a:txBody>
                    <a:bodyPr/>
                    <a:lstStyle/>
                    <a:p>
                      <a:pPr marL="117475" indent="-117475" algn="l" defTabSz="914400">
                        <a:buClr>
                          <a:schemeClr val="tx1"/>
                        </a:buClr>
                        <a:buSzPct val="100000"/>
                        <a:buFont typeface="Arial"/>
                        <a:buChar char="•"/>
                        <a:defRPr sz="1600"/>
                      </a:pPr>
                      <a:r>
                        <a:rPr sz="1900" dirty="0">
                          <a:latin typeface="News Gothic MT" panose="020B0503020103020203" pitchFamily="34" charset="0"/>
                        </a:rPr>
                        <a:t>Radiopharmaceutical that selectively targets bone metastases </a:t>
                      </a:r>
                    </a:p>
                    <a:p>
                      <a:pPr marL="117475" indent="-117475" algn="l" defTabSz="914400">
                        <a:buClr>
                          <a:schemeClr val="tx1"/>
                        </a:buClr>
                        <a:buSzPct val="100000"/>
                        <a:buFont typeface="Arial"/>
                        <a:buChar char="•"/>
                        <a:defRPr sz="1600"/>
                      </a:pPr>
                      <a:r>
                        <a:rPr sz="1900" dirty="0">
                          <a:latin typeface="News Gothic MT" panose="020B0503020103020203" pitchFamily="34" charset="0"/>
                        </a:rPr>
                        <a:t>Approved for mCRPC with symptomatic bone metastases without visceral metastases</a:t>
                      </a:r>
                    </a:p>
                  </a:txBody>
                  <a:tcPr marL="45720" marR="45720" horzOverflow="overflow"/>
                </a:tc>
                <a:tc>
                  <a:txBody>
                    <a:bodyPr/>
                    <a:lstStyle/>
                    <a:p>
                      <a:pPr marL="117475" indent="-117475" algn="l" defTabSz="914400">
                        <a:buClr>
                          <a:schemeClr val="tx1"/>
                        </a:buClr>
                        <a:buSzPct val="100000"/>
                        <a:buFont typeface="Arial"/>
                        <a:buChar char="•"/>
                        <a:defRPr sz="1600"/>
                      </a:pPr>
                      <a:r>
                        <a:rPr sz="1900" dirty="0">
                          <a:latin typeface="News Gothic MT" panose="020B0503020103020203" pitchFamily="34" charset="0"/>
                        </a:rPr>
                        <a:t>Anemia, gastrointestinal effects, fatigue, bone pain, fatigue, myelosuppression, and peripheral edema</a:t>
                      </a:r>
                    </a:p>
                  </a:txBody>
                  <a:tcPr marL="45720" marR="45720" horzOverflow="overflow"/>
                </a:tc>
                <a:extLst>
                  <a:ext uri="{0D108BD9-81ED-4DB2-BD59-A6C34878D82A}">
                    <a16:rowId xmlns:a16="http://schemas.microsoft.com/office/drawing/2014/main" val="10002"/>
                  </a:ext>
                </a:extLst>
              </a:tr>
              <a:tr h="1298798">
                <a:tc>
                  <a:txBody>
                    <a:bodyPr/>
                    <a:lstStyle/>
                    <a:p>
                      <a:pPr algn="l" defTabSz="914400">
                        <a:buClr>
                          <a:schemeClr val="tx1"/>
                        </a:buClr>
                        <a:defRPr sz="1800"/>
                      </a:pPr>
                      <a:r>
                        <a:rPr sz="1900" dirty="0">
                          <a:latin typeface="News Gothic MT" panose="020B0503020103020203" pitchFamily="34" charset="0"/>
                        </a:rPr>
                        <a:t>Sipuleucel-T</a:t>
                      </a:r>
                    </a:p>
                  </a:txBody>
                  <a:tcPr marL="45720" marR="45720" horzOverflow="overflow"/>
                </a:tc>
                <a:tc>
                  <a:txBody>
                    <a:bodyPr/>
                    <a:lstStyle/>
                    <a:p>
                      <a:pPr marL="117475" indent="-117475" algn="l" defTabSz="914400">
                        <a:buClr>
                          <a:schemeClr val="tx1"/>
                        </a:buClr>
                        <a:buSzPct val="100000"/>
                        <a:buFont typeface="Arial"/>
                        <a:buChar char="•"/>
                        <a:defRPr sz="1600"/>
                      </a:pPr>
                      <a:r>
                        <a:rPr sz="1900" dirty="0">
                          <a:latin typeface="News Gothic MT" panose="020B0503020103020203" pitchFamily="34" charset="0"/>
                        </a:rPr>
                        <a:t>Therapeutic cancer vaccine</a:t>
                      </a:r>
                    </a:p>
                    <a:p>
                      <a:pPr marL="117475" indent="-117475" algn="l" defTabSz="914400">
                        <a:buClr>
                          <a:schemeClr val="tx1"/>
                        </a:buClr>
                        <a:buSzPct val="100000"/>
                        <a:buFont typeface="Arial"/>
                        <a:buChar char="•"/>
                        <a:defRPr sz="1600"/>
                      </a:pPr>
                      <a:r>
                        <a:rPr sz="1900" dirty="0">
                          <a:latin typeface="News Gothic MT" panose="020B0503020103020203" pitchFamily="34" charset="0"/>
                        </a:rPr>
                        <a:t>Approved for asymptomatic or minimally symptomatic mCRPC</a:t>
                      </a:r>
                    </a:p>
                  </a:txBody>
                  <a:tcPr marL="45720" marR="45720" horzOverflow="overflow"/>
                </a:tc>
                <a:tc>
                  <a:txBody>
                    <a:bodyPr/>
                    <a:lstStyle/>
                    <a:p>
                      <a:pPr marL="117475" indent="-117475" algn="l" defTabSz="914400">
                        <a:buClr>
                          <a:schemeClr val="tx1"/>
                        </a:buClr>
                        <a:buSzPct val="100000"/>
                        <a:buFont typeface="Arial"/>
                        <a:buChar char="•"/>
                        <a:defRPr sz="1600"/>
                      </a:pPr>
                      <a:r>
                        <a:rPr sz="1900" dirty="0">
                          <a:latin typeface="News Gothic MT" panose="020B0503020103020203" pitchFamily="34" charset="0"/>
                        </a:rPr>
                        <a:t>Chills, fever, headache, influenza-like illness, cerebrovascular events</a:t>
                      </a:r>
                    </a:p>
                  </a:txBody>
                  <a:tcPr marL="45720" marR="4572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5901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D9C1-B606-9140-93E9-4BF8B5660B68}"/>
              </a:ext>
            </a:extLst>
          </p:cNvPr>
          <p:cNvSpPr>
            <a:spLocks noGrp="1"/>
          </p:cNvSpPr>
          <p:nvPr>
            <p:ph type="title"/>
          </p:nvPr>
        </p:nvSpPr>
        <p:spPr/>
        <p:txBody>
          <a:bodyPr/>
          <a:lstStyle/>
          <a:p>
            <a:r>
              <a:rPr lang="en-US" dirty="0"/>
              <a:t>Treatment Sequencing</a:t>
            </a:r>
          </a:p>
        </p:txBody>
      </p:sp>
      <p:sp>
        <p:nvSpPr>
          <p:cNvPr id="5" name="Text Placeholder 4">
            <a:extLst>
              <a:ext uri="{FF2B5EF4-FFF2-40B4-BE49-F238E27FC236}">
                <a16:creationId xmlns:a16="http://schemas.microsoft.com/office/drawing/2014/main" id="{12509F8A-D137-AF4B-A8D8-F4FD374F4AC6}"/>
              </a:ext>
            </a:extLst>
          </p:cNvPr>
          <p:cNvSpPr>
            <a:spLocks noGrp="1"/>
          </p:cNvSpPr>
          <p:nvPr>
            <p:ph idx="1"/>
          </p:nvPr>
        </p:nvSpPr>
        <p:spPr>
          <a:xfrm>
            <a:off x="609600" y="1604926"/>
            <a:ext cx="10416210" cy="5123498"/>
          </a:xfrm>
        </p:spPr>
        <p:txBody>
          <a:bodyPr>
            <a:normAutofit/>
          </a:bodyPr>
          <a:lstStyle/>
          <a:p>
            <a:r>
              <a:rPr lang="en-US" dirty="0"/>
              <a:t>Sipuleucel-T and androgen-targeted agents (abiraterone, enzalutamide) </a:t>
            </a:r>
          </a:p>
          <a:p>
            <a:pPr lvl="1"/>
            <a:r>
              <a:rPr lang="en-US" dirty="0"/>
              <a:t>Asymptomatic/mildly symptomatic patients</a:t>
            </a:r>
          </a:p>
          <a:p>
            <a:pPr marL="457200" lvl="1" indent="0">
              <a:buNone/>
            </a:pPr>
            <a:endParaRPr lang="en-US" dirty="0"/>
          </a:p>
          <a:p>
            <a:r>
              <a:rPr lang="en-US" dirty="0"/>
              <a:t>Chemotherapies (cabazitaxel, docetaxel)</a:t>
            </a:r>
          </a:p>
          <a:p>
            <a:pPr lvl="1"/>
            <a:r>
              <a:rPr lang="en-US" dirty="0"/>
              <a:t>Symptomatic patients</a:t>
            </a:r>
          </a:p>
          <a:p>
            <a:pPr marL="457200" lvl="1" indent="0">
              <a:buNone/>
            </a:pPr>
            <a:endParaRPr lang="en-US" dirty="0"/>
          </a:p>
          <a:p>
            <a:r>
              <a:rPr lang="en-US" dirty="0"/>
              <a:t>Radium-223</a:t>
            </a:r>
          </a:p>
          <a:p>
            <a:pPr lvl="1"/>
            <a:r>
              <a:rPr lang="en-US" dirty="0"/>
              <a:t>Symptomatic bone metastases and no known visceral metastatic disease</a:t>
            </a:r>
            <a:endParaRPr lang="en-US" sz="1800" dirty="0"/>
          </a:p>
          <a:p>
            <a:endParaRPr lang="en-US" dirty="0"/>
          </a:p>
        </p:txBody>
      </p:sp>
      <p:sp>
        <p:nvSpPr>
          <p:cNvPr id="3" name="Text Placeholder 2">
            <a:extLst>
              <a:ext uri="{FF2B5EF4-FFF2-40B4-BE49-F238E27FC236}">
                <a16:creationId xmlns:a16="http://schemas.microsoft.com/office/drawing/2014/main" id="{41B81327-78EC-DD43-BC83-4FB19A5DFB49}"/>
              </a:ext>
            </a:extLst>
          </p:cNvPr>
          <p:cNvSpPr>
            <a:spLocks noGrp="1"/>
          </p:cNvSpPr>
          <p:nvPr>
            <p:ph type="body" sz="quarter" idx="12"/>
          </p:nvPr>
        </p:nvSpPr>
        <p:spPr/>
        <p:txBody>
          <a:bodyPr>
            <a:normAutofit fontScale="40000" lnSpcReduction="20000"/>
          </a:bodyPr>
          <a:lstStyle/>
          <a:p>
            <a:r>
              <a:rPr lang="en-US" sz="2800" dirty="0"/>
              <a:t>dela Rama &amp; Pratz, 2015.</a:t>
            </a:r>
          </a:p>
        </p:txBody>
      </p:sp>
      <p:sp>
        <p:nvSpPr>
          <p:cNvPr id="4" name="Text Placeholder 3">
            <a:extLst>
              <a:ext uri="{FF2B5EF4-FFF2-40B4-BE49-F238E27FC236}">
                <a16:creationId xmlns:a16="http://schemas.microsoft.com/office/drawing/2014/main" id="{FA8E94FF-09D2-8545-8B71-02E9206004DE}"/>
              </a:ext>
            </a:extLst>
          </p:cNvPr>
          <p:cNvSpPr>
            <a:spLocks noGrp="1"/>
          </p:cNvSpPr>
          <p:nvPr>
            <p:ph type="body" sz="quarter" idx="13"/>
          </p:nvPr>
        </p:nvSpPr>
        <p:spPr/>
        <p:txBody>
          <a:bodyPr>
            <a:noAutofit/>
          </a:bodyPr>
          <a:lstStyle/>
          <a:p>
            <a:r>
              <a:rPr lang="en-US" sz="3000" dirty="0"/>
              <a:t>What We Know…</a:t>
            </a:r>
          </a:p>
        </p:txBody>
      </p:sp>
    </p:spTree>
    <p:extLst>
      <p:ext uri="{BB962C8B-B14F-4D97-AF65-F5344CB8AC3E}">
        <p14:creationId xmlns:p14="http://schemas.microsoft.com/office/powerpoint/2010/main" val="1116008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D9C1-B606-9140-93E9-4BF8B5660B68}"/>
              </a:ext>
            </a:extLst>
          </p:cNvPr>
          <p:cNvSpPr>
            <a:spLocks noGrp="1"/>
          </p:cNvSpPr>
          <p:nvPr>
            <p:ph type="title"/>
          </p:nvPr>
        </p:nvSpPr>
        <p:spPr/>
        <p:txBody>
          <a:bodyPr/>
          <a:lstStyle/>
          <a:p>
            <a:r>
              <a:rPr lang="en-US" dirty="0"/>
              <a:t>Treatment Sequencing (cont.)</a:t>
            </a:r>
          </a:p>
        </p:txBody>
      </p:sp>
      <p:sp>
        <p:nvSpPr>
          <p:cNvPr id="5" name="Text Placeholder 4">
            <a:extLst>
              <a:ext uri="{FF2B5EF4-FFF2-40B4-BE49-F238E27FC236}">
                <a16:creationId xmlns:a16="http://schemas.microsoft.com/office/drawing/2014/main" id="{12509F8A-D137-AF4B-A8D8-F4FD374F4AC6}"/>
              </a:ext>
            </a:extLst>
          </p:cNvPr>
          <p:cNvSpPr>
            <a:spLocks noGrp="1"/>
          </p:cNvSpPr>
          <p:nvPr>
            <p:ph idx="1"/>
          </p:nvPr>
        </p:nvSpPr>
        <p:spPr/>
        <p:txBody>
          <a:bodyPr>
            <a:normAutofit/>
          </a:bodyPr>
          <a:lstStyle/>
          <a:p>
            <a:r>
              <a:rPr lang="en-US" dirty="0"/>
              <a:t>Previous treatment with docetaxel </a:t>
            </a:r>
          </a:p>
          <a:p>
            <a:pPr lvl="1"/>
            <a:r>
              <a:rPr lang="en-US" sz="2600" dirty="0"/>
              <a:t>Reduces activity of the second agent (abiraterone followed by enzalutamide or vice versa)</a:t>
            </a:r>
          </a:p>
          <a:p>
            <a:pPr lvl="1"/>
            <a:r>
              <a:rPr lang="en-US" sz="2600" dirty="0"/>
              <a:t>Responses to enzalutamide are still observed even after docetaxel and abiraterone failure</a:t>
            </a:r>
          </a:p>
          <a:p>
            <a:pPr lvl="1"/>
            <a:r>
              <a:rPr lang="en-US" sz="2600" dirty="0"/>
              <a:t>Responses to cabazitaxel appear to be unaffected by prior abiraterone or enzalutamide treatment</a:t>
            </a:r>
          </a:p>
          <a:p>
            <a:pPr marL="0" indent="0">
              <a:buNone/>
            </a:pPr>
            <a:endParaRPr lang="en-US" sz="2400" dirty="0"/>
          </a:p>
          <a:p>
            <a:endParaRPr lang="en-US" dirty="0"/>
          </a:p>
        </p:txBody>
      </p:sp>
      <p:sp>
        <p:nvSpPr>
          <p:cNvPr id="3" name="Text Placeholder 2">
            <a:extLst>
              <a:ext uri="{FF2B5EF4-FFF2-40B4-BE49-F238E27FC236}">
                <a16:creationId xmlns:a16="http://schemas.microsoft.com/office/drawing/2014/main" id="{41B81327-78EC-DD43-BC83-4FB19A5DFB49}"/>
              </a:ext>
            </a:extLst>
          </p:cNvPr>
          <p:cNvSpPr>
            <a:spLocks noGrp="1"/>
          </p:cNvSpPr>
          <p:nvPr>
            <p:ph type="body" sz="quarter" idx="12"/>
          </p:nvPr>
        </p:nvSpPr>
        <p:spPr/>
        <p:txBody>
          <a:bodyPr>
            <a:normAutofit fontScale="40000" lnSpcReduction="20000"/>
          </a:bodyPr>
          <a:lstStyle/>
          <a:p>
            <a:r>
              <a:rPr lang="en-US" sz="2800" dirty="0"/>
              <a:t>dela Rama &amp; Pratz, 2015.</a:t>
            </a:r>
          </a:p>
        </p:txBody>
      </p:sp>
      <p:sp>
        <p:nvSpPr>
          <p:cNvPr id="4" name="Text Placeholder 3">
            <a:extLst>
              <a:ext uri="{FF2B5EF4-FFF2-40B4-BE49-F238E27FC236}">
                <a16:creationId xmlns:a16="http://schemas.microsoft.com/office/drawing/2014/main" id="{FA8E94FF-09D2-8545-8B71-02E9206004DE}"/>
              </a:ext>
            </a:extLst>
          </p:cNvPr>
          <p:cNvSpPr>
            <a:spLocks noGrp="1"/>
          </p:cNvSpPr>
          <p:nvPr>
            <p:ph type="body" sz="quarter" idx="13"/>
          </p:nvPr>
        </p:nvSpPr>
        <p:spPr/>
        <p:txBody>
          <a:bodyPr>
            <a:noAutofit/>
          </a:bodyPr>
          <a:lstStyle/>
          <a:p>
            <a:r>
              <a:rPr lang="en-US" sz="3000" dirty="0"/>
              <a:t>What We Know…</a:t>
            </a:r>
          </a:p>
        </p:txBody>
      </p:sp>
    </p:spTree>
    <p:extLst>
      <p:ext uri="{BB962C8B-B14F-4D97-AF65-F5344CB8AC3E}">
        <p14:creationId xmlns:p14="http://schemas.microsoft.com/office/powerpoint/2010/main" val="199270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D9C1-B606-9140-93E9-4BF8B5660B68}"/>
              </a:ext>
            </a:extLst>
          </p:cNvPr>
          <p:cNvSpPr>
            <a:spLocks noGrp="1"/>
          </p:cNvSpPr>
          <p:nvPr>
            <p:ph type="title"/>
          </p:nvPr>
        </p:nvSpPr>
        <p:spPr/>
        <p:txBody>
          <a:bodyPr/>
          <a:lstStyle/>
          <a:p>
            <a:r>
              <a:rPr lang="en-US" dirty="0"/>
              <a:t>Treatment Sequencing</a:t>
            </a:r>
          </a:p>
        </p:txBody>
      </p:sp>
      <p:sp>
        <p:nvSpPr>
          <p:cNvPr id="5" name="Text Placeholder 4">
            <a:extLst>
              <a:ext uri="{FF2B5EF4-FFF2-40B4-BE49-F238E27FC236}">
                <a16:creationId xmlns:a16="http://schemas.microsoft.com/office/drawing/2014/main" id="{12509F8A-D137-AF4B-A8D8-F4FD374F4AC6}"/>
              </a:ext>
            </a:extLst>
          </p:cNvPr>
          <p:cNvSpPr>
            <a:spLocks noGrp="1"/>
          </p:cNvSpPr>
          <p:nvPr>
            <p:ph idx="1"/>
          </p:nvPr>
        </p:nvSpPr>
        <p:spPr/>
        <p:txBody>
          <a:bodyPr>
            <a:normAutofit/>
          </a:bodyPr>
          <a:lstStyle/>
          <a:p>
            <a:r>
              <a:rPr lang="en-US" sz="2800" dirty="0"/>
              <a:t>Cross-trial comparisons</a:t>
            </a:r>
          </a:p>
          <a:p>
            <a:endParaRPr lang="en-US" sz="2800" dirty="0"/>
          </a:p>
          <a:p>
            <a:r>
              <a:rPr lang="en-US" sz="2800" dirty="0"/>
              <a:t>Clinical considerations</a:t>
            </a:r>
          </a:p>
          <a:p>
            <a:pPr lvl="1"/>
            <a:r>
              <a:rPr lang="en-US" sz="2800" dirty="0"/>
              <a:t>Patient preference</a:t>
            </a:r>
          </a:p>
          <a:p>
            <a:pPr lvl="1"/>
            <a:r>
              <a:rPr lang="en-US" sz="2800" dirty="0"/>
              <a:t>Prior treatment</a:t>
            </a:r>
          </a:p>
          <a:p>
            <a:pPr lvl="1"/>
            <a:r>
              <a:rPr lang="en-US" sz="2800" dirty="0"/>
              <a:t>Visceral disease</a:t>
            </a:r>
          </a:p>
          <a:p>
            <a:endParaRPr lang="en-US" sz="2800" dirty="0"/>
          </a:p>
          <a:p>
            <a:r>
              <a:rPr lang="en-US" sz="2800" dirty="0"/>
              <a:t>Toxicity profiles</a:t>
            </a:r>
          </a:p>
          <a:p>
            <a:endParaRPr lang="en-US" sz="2800" dirty="0"/>
          </a:p>
          <a:p>
            <a:endParaRPr lang="en-US" dirty="0"/>
          </a:p>
        </p:txBody>
      </p:sp>
      <p:sp>
        <p:nvSpPr>
          <p:cNvPr id="3" name="Text Placeholder 2">
            <a:extLst>
              <a:ext uri="{FF2B5EF4-FFF2-40B4-BE49-F238E27FC236}">
                <a16:creationId xmlns:a16="http://schemas.microsoft.com/office/drawing/2014/main" id="{41B81327-78EC-DD43-BC83-4FB19A5DFB49}"/>
              </a:ext>
            </a:extLst>
          </p:cNvPr>
          <p:cNvSpPr>
            <a:spLocks noGrp="1"/>
          </p:cNvSpPr>
          <p:nvPr>
            <p:ph type="body" sz="quarter" idx="12"/>
          </p:nvPr>
        </p:nvSpPr>
        <p:spPr/>
        <p:txBody>
          <a:bodyPr>
            <a:normAutofit fontScale="40000" lnSpcReduction="20000"/>
          </a:bodyPr>
          <a:lstStyle/>
          <a:p>
            <a:r>
              <a:rPr lang="en-US" sz="2800" dirty="0"/>
              <a:t>dela Rama &amp; Pratz, 2015.</a:t>
            </a:r>
          </a:p>
        </p:txBody>
      </p:sp>
      <p:sp>
        <p:nvSpPr>
          <p:cNvPr id="4" name="Text Placeholder 3">
            <a:extLst>
              <a:ext uri="{FF2B5EF4-FFF2-40B4-BE49-F238E27FC236}">
                <a16:creationId xmlns:a16="http://schemas.microsoft.com/office/drawing/2014/main" id="{FA8E94FF-09D2-8545-8B71-02E9206004DE}"/>
              </a:ext>
            </a:extLst>
          </p:cNvPr>
          <p:cNvSpPr>
            <a:spLocks noGrp="1"/>
          </p:cNvSpPr>
          <p:nvPr>
            <p:ph type="body" sz="quarter" idx="13"/>
          </p:nvPr>
        </p:nvSpPr>
        <p:spPr/>
        <p:txBody>
          <a:bodyPr>
            <a:noAutofit/>
          </a:bodyPr>
          <a:lstStyle/>
          <a:p>
            <a:r>
              <a:rPr lang="en-US" sz="3000" dirty="0"/>
              <a:t>Decision-Making Strategies</a:t>
            </a:r>
          </a:p>
        </p:txBody>
      </p:sp>
    </p:spTree>
    <p:extLst>
      <p:ext uri="{BB962C8B-B14F-4D97-AF65-F5344CB8AC3E}">
        <p14:creationId xmlns:p14="http://schemas.microsoft.com/office/powerpoint/2010/main" val="668948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FD47-CFEF-D249-8AD6-A3D71F24F383}"/>
              </a:ext>
            </a:extLst>
          </p:cNvPr>
          <p:cNvSpPr>
            <a:spLocks noGrp="1"/>
          </p:cNvSpPr>
          <p:nvPr>
            <p:ph type="title"/>
          </p:nvPr>
        </p:nvSpPr>
        <p:spPr/>
        <p:txBody>
          <a:bodyPr>
            <a:normAutofit fontScale="90000"/>
          </a:bodyPr>
          <a:lstStyle/>
          <a:p>
            <a:r>
              <a:rPr lang="en-US" dirty="0"/>
              <a:t>Implications of Drug Resistance</a:t>
            </a:r>
          </a:p>
        </p:txBody>
      </p:sp>
    </p:spTree>
    <p:extLst>
      <p:ext uri="{BB962C8B-B14F-4D97-AF65-F5344CB8AC3E}">
        <p14:creationId xmlns:p14="http://schemas.microsoft.com/office/powerpoint/2010/main" val="243170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prstGeom prst="rect">
            <a:avLst/>
          </a:prstGeom>
        </p:spPr>
        <p:txBody>
          <a:bodyPr/>
          <a:lstStyle/>
          <a:p>
            <a:r>
              <a:rPr dirty="0"/>
              <a:t>Disclosures</a:t>
            </a:r>
          </a:p>
        </p:txBody>
      </p:sp>
      <p:sp>
        <p:nvSpPr>
          <p:cNvPr id="2" name="Content Placeholder 1">
            <a:extLst>
              <a:ext uri="{FF2B5EF4-FFF2-40B4-BE49-F238E27FC236}">
                <a16:creationId xmlns:a16="http://schemas.microsoft.com/office/drawing/2014/main" id="{A9AC2AC2-D8DF-3D45-B3D5-C2F70C01FF0B}"/>
              </a:ext>
            </a:extLst>
          </p:cNvPr>
          <p:cNvSpPr>
            <a:spLocks noGrp="1"/>
          </p:cNvSpPr>
          <p:nvPr>
            <p:ph idx="1"/>
          </p:nvPr>
        </p:nvSpPr>
        <p:spPr/>
        <p:txBody>
          <a:bodyPr/>
          <a:lstStyle/>
          <a:p>
            <a:pPr>
              <a:defRPr sz="2000"/>
            </a:pPr>
            <a:r>
              <a:rPr lang="en-US" sz="2800" dirty="0"/>
              <a:t>Mr. dela Rama has no relevant financial relationships to disclose</a:t>
            </a:r>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9A05-3D01-3849-BCFE-7CDEFD113EC9}"/>
              </a:ext>
            </a:extLst>
          </p:cNvPr>
          <p:cNvSpPr>
            <a:spLocks noGrp="1"/>
          </p:cNvSpPr>
          <p:nvPr>
            <p:ph type="title"/>
          </p:nvPr>
        </p:nvSpPr>
        <p:spPr/>
        <p:txBody>
          <a:bodyPr/>
          <a:lstStyle/>
          <a:p>
            <a:r>
              <a:rPr lang="en-US" dirty="0"/>
              <a:t>Drug Resistance in CRPC</a:t>
            </a:r>
          </a:p>
        </p:txBody>
      </p:sp>
      <p:sp>
        <p:nvSpPr>
          <p:cNvPr id="3" name="Text Placeholder 2">
            <a:extLst>
              <a:ext uri="{FF2B5EF4-FFF2-40B4-BE49-F238E27FC236}">
                <a16:creationId xmlns:a16="http://schemas.microsoft.com/office/drawing/2014/main" id="{894B4B71-1F0C-D148-A4FA-9D434CFBCB1F}"/>
              </a:ext>
            </a:extLst>
          </p:cNvPr>
          <p:cNvSpPr>
            <a:spLocks noGrp="1"/>
          </p:cNvSpPr>
          <p:nvPr>
            <p:ph type="body" sz="quarter" idx="12"/>
          </p:nvPr>
        </p:nvSpPr>
        <p:spPr/>
        <p:txBody>
          <a:bodyPr>
            <a:normAutofit fontScale="40000" lnSpcReduction="20000"/>
          </a:bodyPr>
          <a:lstStyle/>
          <a:p>
            <a:r>
              <a:rPr lang="en-US" sz="2800" dirty="0"/>
              <a:t>Armstrong &amp; Gao, 2015. </a:t>
            </a:r>
          </a:p>
        </p:txBody>
      </p:sp>
      <p:sp>
        <p:nvSpPr>
          <p:cNvPr id="4" name="Text Placeholder 3">
            <a:extLst>
              <a:ext uri="{FF2B5EF4-FFF2-40B4-BE49-F238E27FC236}">
                <a16:creationId xmlns:a16="http://schemas.microsoft.com/office/drawing/2014/main" id="{9A1F7C83-41BF-2549-86DA-FABFB37DB4E8}"/>
              </a:ext>
            </a:extLst>
          </p:cNvPr>
          <p:cNvSpPr>
            <a:spLocks noGrp="1"/>
          </p:cNvSpPr>
          <p:nvPr>
            <p:ph idx="1"/>
          </p:nvPr>
        </p:nvSpPr>
        <p:spPr/>
        <p:txBody>
          <a:bodyPr>
            <a:normAutofit/>
          </a:bodyPr>
          <a:lstStyle/>
          <a:p>
            <a:r>
              <a:rPr lang="en-US" sz="2800" dirty="0"/>
              <a:t>Up to 1/3 of patients receiving abiraterone and 1/4 of patients receiving enzalutamide fail to respond to initial treatment with these drugs </a:t>
            </a:r>
          </a:p>
          <a:p>
            <a:r>
              <a:rPr lang="en-US" sz="2800" dirty="0"/>
              <a:t>Even patients who initially benefit from treatment develop drug resistance within 24 months of initial exposure</a:t>
            </a:r>
          </a:p>
          <a:p>
            <a:pPr marL="0" indent="0">
              <a:buNone/>
            </a:pPr>
            <a:endParaRPr lang="en-US" dirty="0"/>
          </a:p>
        </p:txBody>
      </p:sp>
    </p:spTree>
    <p:extLst>
      <p:ext uri="{BB962C8B-B14F-4D97-AF65-F5344CB8AC3E}">
        <p14:creationId xmlns:p14="http://schemas.microsoft.com/office/powerpoint/2010/main" val="2546005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9A05-3D01-3849-BCFE-7CDEFD113EC9}"/>
              </a:ext>
            </a:extLst>
          </p:cNvPr>
          <p:cNvSpPr>
            <a:spLocks noGrp="1"/>
          </p:cNvSpPr>
          <p:nvPr>
            <p:ph type="title"/>
          </p:nvPr>
        </p:nvSpPr>
        <p:spPr/>
        <p:txBody>
          <a:bodyPr/>
          <a:lstStyle/>
          <a:p>
            <a:r>
              <a:rPr lang="en-US" dirty="0"/>
              <a:t>Drug Resistance in CRPC (cont.)</a:t>
            </a:r>
          </a:p>
        </p:txBody>
      </p:sp>
      <p:sp>
        <p:nvSpPr>
          <p:cNvPr id="3" name="Text Placeholder 2">
            <a:extLst>
              <a:ext uri="{FF2B5EF4-FFF2-40B4-BE49-F238E27FC236}">
                <a16:creationId xmlns:a16="http://schemas.microsoft.com/office/drawing/2014/main" id="{894B4B71-1F0C-D148-A4FA-9D434CFBCB1F}"/>
              </a:ext>
            </a:extLst>
          </p:cNvPr>
          <p:cNvSpPr>
            <a:spLocks noGrp="1"/>
          </p:cNvSpPr>
          <p:nvPr>
            <p:ph type="body" sz="quarter" idx="12"/>
          </p:nvPr>
        </p:nvSpPr>
        <p:spPr>
          <a:xfrm>
            <a:off x="193575" y="6315914"/>
            <a:ext cx="1982466" cy="413056"/>
          </a:xfrm>
        </p:spPr>
        <p:txBody>
          <a:bodyPr>
            <a:noAutofit/>
          </a:bodyPr>
          <a:lstStyle/>
          <a:p>
            <a:endParaRPr lang="en-US" sz="1100" dirty="0"/>
          </a:p>
          <a:p>
            <a:r>
              <a:rPr lang="en-US" sz="1100" dirty="0"/>
              <a:t>AR = androgen receptor. </a:t>
            </a:r>
          </a:p>
          <a:p>
            <a:r>
              <a:rPr lang="en-US" sz="1100" dirty="0"/>
              <a:t>Armstrong &amp; Gao, 2015.  </a:t>
            </a:r>
          </a:p>
        </p:txBody>
      </p:sp>
      <p:sp>
        <p:nvSpPr>
          <p:cNvPr id="4" name="Text Placeholder 3">
            <a:extLst>
              <a:ext uri="{FF2B5EF4-FFF2-40B4-BE49-F238E27FC236}">
                <a16:creationId xmlns:a16="http://schemas.microsoft.com/office/drawing/2014/main" id="{9A1F7C83-41BF-2549-86DA-FABFB37DB4E8}"/>
              </a:ext>
            </a:extLst>
          </p:cNvPr>
          <p:cNvSpPr>
            <a:spLocks noGrp="1"/>
          </p:cNvSpPr>
          <p:nvPr>
            <p:ph idx="1"/>
          </p:nvPr>
        </p:nvSpPr>
        <p:spPr>
          <a:xfrm>
            <a:off x="609600" y="1604927"/>
            <a:ext cx="10972800" cy="3985646"/>
          </a:xfrm>
        </p:spPr>
        <p:txBody>
          <a:bodyPr>
            <a:normAutofit/>
          </a:bodyPr>
          <a:lstStyle/>
          <a:p>
            <a:r>
              <a:rPr lang="en-US" sz="2800" dirty="0"/>
              <a:t>Cross-resistance: recent findings</a:t>
            </a:r>
          </a:p>
          <a:p>
            <a:pPr lvl="1"/>
            <a:r>
              <a:rPr lang="en-US" sz="2800" dirty="0"/>
              <a:t>Prior exposure to abiraterone or docetaxel reduced response to subsequent enzalutamide treatment</a:t>
            </a:r>
          </a:p>
          <a:p>
            <a:pPr lvl="1"/>
            <a:r>
              <a:rPr lang="en-US" sz="2800" dirty="0"/>
              <a:t>Cabazitaxel appears to have less cross-resistance with AR-targeted therapies than docetaxel</a:t>
            </a:r>
          </a:p>
          <a:p>
            <a:pPr lvl="2"/>
            <a:r>
              <a:rPr lang="en-US" sz="2800" dirty="0"/>
              <a:t>Cross-resistance with docetaxel occurs regardless of the order in which docetaxel and AR-targeted therapies are administered</a:t>
            </a:r>
          </a:p>
          <a:p>
            <a:pPr marL="457200" lvl="1" indent="0">
              <a:buNone/>
            </a:pPr>
            <a:endParaRPr lang="en-US" dirty="0"/>
          </a:p>
        </p:txBody>
      </p:sp>
    </p:spTree>
    <p:extLst>
      <p:ext uri="{BB962C8B-B14F-4D97-AF65-F5344CB8AC3E}">
        <p14:creationId xmlns:p14="http://schemas.microsoft.com/office/powerpoint/2010/main" val="2720180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E0FE-8441-F44F-A47C-8A1401566F76}"/>
              </a:ext>
            </a:extLst>
          </p:cNvPr>
          <p:cNvSpPr>
            <a:spLocks noGrp="1"/>
          </p:cNvSpPr>
          <p:nvPr>
            <p:ph type="title"/>
          </p:nvPr>
        </p:nvSpPr>
        <p:spPr/>
        <p:txBody>
          <a:bodyPr>
            <a:normAutofit fontScale="90000"/>
          </a:bodyPr>
          <a:lstStyle/>
          <a:p>
            <a:r>
              <a:rPr lang="en-US" dirty="0"/>
              <a:t>Role of Molecular Biomarkers in CRPC</a:t>
            </a:r>
          </a:p>
        </p:txBody>
      </p:sp>
    </p:spTree>
    <p:extLst>
      <p:ext uri="{BB962C8B-B14F-4D97-AF65-F5344CB8AC3E}">
        <p14:creationId xmlns:p14="http://schemas.microsoft.com/office/powerpoint/2010/main" val="3566606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5C79-295A-CD40-8097-96AB37921859}"/>
              </a:ext>
            </a:extLst>
          </p:cNvPr>
          <p:cNvSpPr>
            <a:spLocks noGrp="1"/>
          </p:cNvSpPr>
          <p:nvPr>
            <p:ph type="title"/>
          </p:nvPr>
        </p:nvSpPr>
        <p:spPr/>
        <p:txBody>
          <a:bodyPr>
            <a:normAutofit/>
          </a:bodyPr>
          <a:lstStyle/>
          <a:p>
            <a:r>
              <a:rPr lang="en-US" dirty="0"/>
              <a:t>Circulating Tumor Cells	</a:t>
            </a:r>
          </a:p>
        </p:txBody>
      </p:sp>
      <p:sp>
        <p:nvSpPr>
          <p:cNvPr id="4" name="Text Placeholder 3">
            <a:extLst>
              <a:ext uri="{FF2B5EF4-FFF2-40B4-BE49-F238E27FC236}">
                <a16:creationId xmlns:a16="http://schemas.microsoft.com/office/drawing/2014/main" id="{72B8B9C8-B3E2-494D-9F42-522DD4A27201}"/>
              </a:ext>
            </a:extLst>
          </p:cNvPr>
          <p:cNvSpPr>
            <a:spLocks noGrp="1"/>
          </p:cNvSpPr>
          <p:nvPr>
            <p:ph idx="1"/>
          </p:nvPr>
        </p:nvSpPr>
        <p:spPr>
          <a:xfrm>
            <a:off x="609600" y="1726738"/>
            <a:ext cx="10972800" cy="4373563"/>
          </a:xfrm>
        </p:spPr>
        <p:txBody>
          <a:bodyPr>
            <a:normAutofit/>
          </a:bodyPr>
          <a:lstStyle/>
          <a:p>
            <a:r>
              <a:rPr lang="en-US" sz="2800" dirty="0"/>
              <a:t>Enzalutamide or abiraterone versus taxane chemotherapy</a:t>
            </a:r>
          </a:p>
          <a:p>
            <a:pPr lvl="1"/>
            <a:r>
              <a:rPr lang="en-US" sz="2400" dirty="0"/>
              <a:t>AR-V7 positive = poor response to AR inhibitors; </a:t>
            </a:r>
            <a:r>
              <a:rPr lang="en-US" sz="2400" dirty="0" err="1"/>
              <a:t>taxane</a:t>
            </a:r>
            <a:r>
              <a:rPr lang="en-US" sz="2400" dirty="0"/>
              <a:t> preferred</a:t>
            </a:r>
          </a:p>
          <a:p>
            <a:pPr lvl="1"/>
            <a:r>
              <a:rPr lang="en-US" sz="2400" dirty="0"/>
              <a:t>AR-V7 negative = continue AR inhibitor-based therapy</a:t>
            </a:r>
          </a:p>
          <a:p>
            <a:pPr marL="457200" lvl="1" indent="0">
              <a:buNone/>
            </a:pPr>
            <a:endParaRPr lang="en-US" dirty="0"/>
          </a:p>
          <a:p>
            <a:r>
              <a:rPr lang="en-US" sz="2800" dirty="0"/>
              <a:t>AR-V7 should be retested prior to subsequent rounds of treatment</a:t>
            </a:r>
          </a:p>
        </p:txBody>
      </p:sp>
      <p:sp>
        <p:nvSpPr>
          <p:cNvPr id="3" name="Text Placeholder 2">
            <a:extLst>
              <a:ext uri="{FF2B5EF4-FFF2-40B4-BE49-F238E27FC236}">
                <a16:creationId xmlns:a16="http://schemas.microsoft.com/office/drawing/2014/main" id="{6F5BA73E-DB7C-C54D-8861-62EBD4E5CAEF}"/>
              </a:ext>
            </a:extLst>
          </p:cNvPr>
          <p:cNvSpPr>
            <a:spLocks noGrp="1"/>
          </p:cNvSpPr>
          <p:nvPr>
            <p:ph type="body" sz="quarter" idx="12"/>
          </p:nvPr>
        </p:nvSpPr>
        <p:spPr/>
        <p:txBody>
          <a:bodyPr/>
          <a:lstStyle/>
          <a:p>
            <a:r>
              <a:rPr lang="en-US" dirty="0"/>
              <a:t>Scher et al, 2016. </a:t>
            </a:r>
          </a:p>
        </p:txBody>
      </p:sp>
      <p:sp>
        <p:nvSpPr>
          <p:cNvPr id="5" name="Text Placeholder 4">
            <a:extLst>
              <a:ext uri="{FF2B5EF4-FFF2-40B4-BE49-F238E27FC236}">
                <a16:creationId xmlns:a16="http://schemas.microsoft.com/office/drawing/2014/main" id="{05198912-69C8-824D-A147-6A72FFC8ECCC}"/>
              </a:ext>
            </a:extLst>
          </p:cNvPr>
          <p:cNvSpPr>
            <a:spLocks noGrp="1"/>
          </p:cNvSpPr>
          <p:nvPr>
            <p:ph type="body" sz="quarter" idx="13"/>
          </p:nvPr>
        </p:nvSpPr>
        <p:spPr/>
        <p:txBody>
          <a:bodyPr>
            <a:noAutofit/>
          </a:bodyPr>
          <a:lstStyle/>
          <a:p>
            <a:r>
              <a:rPr lang="en-US" sz="3000" dirty="0"/>
              <a:t>AR-V7 Status and Treatment Decision Making</a:t>
            </a:r>
          </a:p>
        </p:txBody>
      </p:sp>
    </p:spTree>
    <p:extLst>
      <p:ext uri="{BB962C8B-B14F-4D97-AF65-F5344CB8AC3E}">
        <p14:creationId xmlns:p14="http://schemas.microsoft.com/office/powerpoint/2010/main" val="3950561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BD02-842A-C54A-9DCB-411C07FE89E0}"/>
              </a:ext>
            </a:extLst>
          </p:cNvPr>
          <p:cNvSpPr>
            <a:spLocks noGrp="1"/>
          </p:cNvSpPr>
          <p:nvPr>
            <p:ph type="title"/>
          </p:nvPr>
        </p:nvSpPr>
        <p:spPr/>
        <p:txBody>
          <a:bodyPr/>
          <a:lstStyle/>
          <a:p>
            <a:r>
              <a:rPr lang="en-US" dirty="0"/>
              <a:t>Tissue Genetic Testing</a:t>
            </a:r>
          </a:p>
        </p:txBody>
      </p:sp>
      <p:sp>
        <p:nvSpPr>
          <p:cNvPr id="6" name="Content Placeholder 5">
            <a:extLst>
              <a:ext uri="{FF2B5EF4-FFF2-40B4-BE49-F238E27FC236}">
                <a16:creationId xmlns:a16="http://schemas.microsoft.com/office/drawing/2014/main" id="{BAB9C448-C80F-AB4B-BDFF-4E6F9D0D905A}"/>
              </a:ext>
            </a:extLst>
          </p:cNvPr>
          <p:cNvSpPr>
            <a:spLocks noGrp="1"/>
          </p:cNvSpPr>
          <p:nvPr>
            <p:ph idx="1"/>
          </p:nvPr>
        </p:nvSpPr>
        <p:spPr>
          <a:xfrm>
            <a:off x="609600" y="1726738"/>
            <a:ext cx="10972800" cy="4373563"/>
          </a:xfrm>
        </p:spPr>
        <p:txBody>
          <a:bodyPr/>
          <a:lstStyle/>
          <a:p>
            <a:r>
              <a:rPr lang="en-US" sz="2800" dirty="0"/>
              <a:t>Tissue-based genetic testing may reveal MSI or </a:t>
            </a:r>
            <a:r>
              <a:rPr lang="en-US" sz="2800" dirty="0" err="1"/>
              <a:t>dMMR</a:t>
            </a:r>
            <a:r>
              <a:rPr lang="en-US" sz="2800" dirty="0"/>
              <a:t> (dMMR detected by immunochemistry)</a:t>
            </a:r>
          </a:p>
          <a:p>
            <a:pPr lvl="1"/>
            <a:r>
              <a:rPr lang="en-US" sz="2800" dirty="0"/>
              <a:t>Associated with germline mutations in Lynch Syndrome (MLH1, MSH2, MSH6 and PMS2)</a:t>
            </a:r>
          </a:p>
          <a:p>
            <a:pPr marL="0" indent="0">
              <a:buNone/>
            </a:pPr>
            <a:endParaRPr lang="en-US" dirty="0"/>
          </a:p>
        </p:txBody>
      </p:sp>
      <p:sp>
        <p:nvSpPr>
          <p:cNvPr id="3" name="Text Placeholder 2">
            <a:extLst>
              <a:ext uri="{FF2B5EF4-FFF2-40B4-BE49-F238E27FC236}">
                <a16:creationId xmlns:a16="http://schemas.microsoft.com/office/drawing/2014/main" id="{61B32665-C399-0349-ACC1-024115A8571B}"/>
              </a:ext>
            </a:extLst>
          </p:cNvPr>
          <p:cNvSpPr>
            <a:spLocks noGrp="1"/>
          </p:cNvSpPr>
          <p:nvPr>
            <p:ph type="body" sz="quarter" idx="12"/>
          </p:nvPr>
        </p:nvSpPr>
        <p:spPr/>
        <p:txBody>
          <a:bodyPr>
            <a:noAutofit/>
          </a:bodyPr>
          <a:lstStyle/>
          <a:p>
            <a:r>
              <a:rPr lang="en-US" dirty="0"/>
              <a:t> </a:t>
            </a:r>
          </a:p>
          <a:p>
            <a:r>
              <a:rPr lang="en-US" dirty="0"/>
              <a:t>Haraldsdottir et al, 2013. </a:t>
            </a:r>
          </a:p>
        </p:txBody>
      </p:sp>
      <p:sp>
        <p:nvSpPr>
          <p:cNvPr id="5" name="Text Placeholder 4">
            <a:extLst>
              <a:ext uri="{FF2B5EF4-FFF2-40B4-BE49-F238E27FC236}">
                <a16:creationId xmlns:a16="http://schemas.microsoft.com/office/drawing/2014/main" id="{7F97F51D-C6B1-5544-8562-8178E039CC4E}"/>
              </a:ext>
            </a:extLst>
          </p:cNvPr>
          <p:cNvSpPr>
            <a:spLocks noGrp="1"/>
          </p:cNvSpPr>
          <p:nvPr>
            <p:ph type="body" sz="quarter" idx="13"/>
          </p:nvPr>
        </p:nvSpPr>
        <p:spPr/>
        <p:txBody>
          <a:bodyPr>
            <a:noAutofit/>
          </a:bodyPr>
          <a:lstStyle/>
          <a:p>
            <a:r>
              <a:rPr lang="en-US" sz="3000" dirty="0"/>
              <a:t>Tumor Testing for MSI/dMMR</a:t>
            </a:r>
          </a:p>
        </p:txBody>
      </p:sp>
    </p:spTree>
    <p:extLst>
      <p:ext uri="{BB962C8B-B14F-4D97-AF65-F5344CB8AC3E}">
        <p14:creationId xmlns:p14="http://schemas.microsoft.com/office/powerpoint/2010/main" val="308824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BD02-842A-C54A-9DCB-411C07FE89E0}"/>
              </a:ext>
            </a:extLst>
          </p:cNvPr>
          <p:cNvSpPr>
            <a:spLocks noGrp="1"/>
          </p:cNvSpPr>
          <p:nvPr>
            <p:ph type="title"/>
          </p:nvPr>
        </p:nvSpPr>
        <p:spPr/>
        <p:txBody>
          <a:bodyPr/>
          <a:lstStyle/>
          <a:p>
            <a:r>
              <a:rPr lang="en-US" dirty="0"/>
              <a:t>Tissue Genetic Testing (cont.)</a:t>
            </a:r>
          </a:p>
        </p:txBody>
      </p:sp>
      <p:sp>
        <p:nvSpPr>
          <p:cNvPr id="6" name="Content Placeholder 5">
            <a:extLst>
              <a:ext uri="{FF2B5EF4-FFF2-40B4-BE49-F238E27FC236}">
                <a16:creationId xmlns:a16="http://schemas.microsoft.com/office/drawing/2014/main" id="{BAB9C448-C80F-AB4B-BDFF-4E6F9D0D905A}"/>
              </a:ext>
            </a:extLst>
          </p:cNvPr>
          <p:cNvSpPr>
            <a:spLocks noGrp="1"/>
          </p:cNvSpPr>
          <p:nvPr>
            <p:ph idx="1"/>
          </p:nvPr>
        </p:nvSpPr>
        <p:spPr/>
        <p:txBody>
          <a:bodyPr>
            <a:normAutofit fontScale="92500" lnSpcReduction="10000"/>
          </a:bodyPr>
          <a:lstStyle/>
          <a:p>
            <a:r>
              <a:rPr lang="en-US" sz="3000" dirty="0"/>
              <a:t>With MSI or dMMR, patients may be eligible for treatment with pembrolizumab</a:t>
            </a:r>
          </a:p>
          <a:p>
            <a:pPr lvl="1"/>
            <a:r>
              <a:rPr lang="en-US" sz="2600" dirty="0"/>
              <a:t>Monoclonal antibody inhibiting the PD-1/PD-L1 pathways </a:t>
            </a:r>
          </a:p>
          <a:p>
            <a:pPr lvl="1"/>
            <a:r>
              <a:rPr lang="en-US" sz="2600" dirty="0"/>
              <a:t>Allows our own immune system to work more effectively against cancer</a:t>
            </a:r>
          </a:p>
          <a:p>
            <a:pPr marL="457200" lvl="1" indent="0">
              <a:buNone/>
            </a:pPr>
            <a:endParaRPr lang="en-US" sz="2600" dirty="0"/>
          </a:p>
          <a:p>
            <a:r>
              <a:rPr lang="en-US" sz="3000" dirty="0"/>
              <a:t>Pembrolizumab and other anti–PD-1/PD-L1 monoclonal antibodies are FDA approved for use in selected cancers but not yet in prostate cancer </a:t>
            </a:r>
          </a:p>
          <a:p>
            <a:pPr lvl="1"/>
            <a:r>
              <a:rPr lang="en-US" sz="2600" dirty="0"/>
              <a:t>The only way for men with advanced prostate cancer to access this class of drug is through tumor testing</a:t>
            </a:r>
          </a:p>
          <a:p>
            <a:endParaRPr lang="en-US" dirty="0"/>
          </a:p>
        </p:txBody>
      </p:sp>
      <p:sp>
        <p:nvSpPr>
          <p:cNvPr id="3" name="Text Placeholder 2">
            <a:extLst>
              <a:ext uri="{FF2B5EF4-FFF2-40B4-BE49-F238E27FC236}">
                <a16:creationId xmlns:a16="http://schemas.microsoft.com/office/drawing/2014/main" id="{61B32665-C399-0349-ACC1-024115A8571B}"/>
              </a:ext>
            </a:extLst>
          </p:cNvPr>
          <p:cNvSpPr>
            <a:spLocks noGrp="1"/>
          </p:cNvSpPr>
          <p:nvPr>
            <p:ph type="body" sz="quarter" idx="12"/>
          </p:nvPr>
        </p:nvSpPr>
        <p:spPr/>
        <p:txBody>
          <a:bodyPr>
            <a:noAutofit/>
          </a:bodyPr>
          <a:lstStyle/>
          <a:p>
            <a:r>
              <a:rPr lang="en-US" dirty="0"/>
              <a:t>PD-1 = programmed cell death protein 1; PD-L1 = programmed death-ligand 1.</a:t>
            </a:r>
          </a:p>
          <a:p>
            <a:r>
              <a:rPr lang="en-US" dirty="0"/>
              <a:t>Velho &amp; Antonarakis, 2018.</a:t>
            </a:r>
          </a:p>
        </p:txBody>
      </p:sp>
      <p:sp>
        <p:nvSpPr>
          <p:cNvPr id="5" name="Text Placeholder 4">
            <a:extLst>
              <a:ext uri="{FF2B5EF4-FFF2-40B4-BE49-F238E27FC236}">
                <a16:creationId xmlns:a16="http://schemas.microsoft.com/office/drawing/2014/main" id="{7F97F51D-C6B1-5544-8562-8178E039CC4E}"/>
              </a:ext>
            </a:extLst>
          </p:cNvPr>
          <p:cNvSpPr>
            <a:spLocks noGrp="1"/>
          </p:cNvSpPr>
          <p:nvPr>
            <p:ph type="body" sz="quarter" idx="13"/>
          </p:nvPr>
        </p:nvSpPr>
        <p:spPr/>
        <p:txBody>
          <a:bodyPr>
            <a:noAutofit/>
          </a:bodyPr>
          <a:lstStyle/>
          <a:p>
            <a:r>
              <a:rPr lang="en-US" sz="3000" dirty="0"/>
              <a:t>Tumor Testing for MSI/dMMR</a:t>
            </a:r>
          </a:p>
        </p:txBody>
      </p:sp>
    </p:spTree>
    <p:extLst>
      <p:ext uri="{BB962C8B-B14F-4D97-AF65-F5344CB8AC3E}">
        <p14:creationId xmlns:p14="http://schemas.microsoft.com/office/powerpoint/2010/main" val="3777546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B3CA-DD10-6F47-ADC7-9BF150CC33A9}"/>
              </a:ext>
            </a:extLst>
          </p:cNvPr>
          <p:cNvSpPr>
            <a:spLocks noGrp="1"/>
          </p:cNvSpPr>
          <p:nvPr>
            <p:ph type="title"/>
          </p:nvPr>
        </p:nvSpPr>
        <p:spPr/>
        <p:txBody>
          <a:bodyPr>
            <a:normAutofit/>
          </a:bodyPr>
          <a:lstStyle/>
          <a:p>
            <a:r>
              <a:rPr lang="en-US" dirty="0"/>
              <a:t>Pembrolizumab</a:t>
            </a:r>
          </a:p>
        </p:txBody>
      </p:sp>
      <p:sp>
        <p:nvSpPr>
          <p:cNvPr id="6" name="Content Placeholder 5">
            <a:extLst>
              <a:ext uri="{FF2B5EF4-FFF2-40B4-BE49-F238E27FC236}">
                <a16:creationId xmlns:a16="http://schemas.microsoft.com/office/drawing/2014/main" id="{64318040-43A2-BB4B-ADDE-23A01B24CA0E}"/>
              </a:ext>
            </a:extLst>
          </p:cNvPr>
          <p:cNvSpPr>
            <a:spLocks noGrp="1"/>
          </p:cNvSpPr>
          <p:nvPr>
            <p:ph idx="1"/>
          </p:nvPr>
        </p:nvSpPr>
        <p:spPr/>
        <p:txBody>
          <a:bodyPr/>
          <a:lstStyle/>
          <a:p>
            <a:r>
              <a:rPr lang="en-US" sz="2400" dirty="0"/>
              <a:t>Given intravenously in men with mCRPC and progression after at least one line of systemic therapy  </a:t>
            </a:r>
          </a:p>
          <a:p>
            <a:endParaRPr lang="en-US" sz="2400" dirty="0"/>
          </a:p>
          <a:p>
            <a:r>
              <a:rPr lang="en-US" sz="2400" dirty="0"/>
              <a:t>Common side effects</a:t>
            </a:r>
          </a:p>
          <a:p>
            <a:pPr lvl="1"/>
            <a:r>
              <a:rPr lang="en-US" dirty="0"/>
              <a:t>Anemia, fatigue, high blood sugar, itching, cough, nausea, low sodium and albumin levels</a:t>
            </a:r>
          </a:p>
          <a:p>
            <a:pPr lvl="1"/>
            <a:r>
              <a:rPr lang="en-US" dirty="0"/>
              <a:t>Patients should be monitored for immune-mediated reactions, primarily affecting the bowel, liver, skin, nerves, and endocrine system</a:t>
            </a:r>
          </a:p>
          <a:p>
            <a:endParaRPr lang="en-US" dirty="0"/>
          </a:p>
        </p:txBody>
      </p:sp>
      <p:sp>
        <p:nvSpPr>
          <p:cNvPr id="5" name="Text Placeholder 4">
            <a:extLst>
              <a:ext uri="{FF2B5EF4-FFF2-40B4-BE49-F238E27FC236}">
                <a16:creationId xmlns:a16="http://schemas.microsoft.com/office/drawing/2014/main" id="{77940805-2E56-6B4A-AFA5-92236A3D0A3E}"/>
              </a:ext>
            </a:extLst>
          </p:cNvPr>
          <p:cNvSpPr>
            <a:spLocks noGrp="1"/>
          </p:cNvSpPr>
          <p:nvPr>
            <p:ph type="body" sz="quarter" idx="13"/>
          </p:nvPr>
        </p:nvSpPr>
        <p:spPr/>
        <p:txBody>
          <a:bodyPr>
            <a:noAutofit/>
          </a:bodyPr>
          <a:lstStyle/>
          <a:p>
            <a:r>
              <a:rPr lang="en-US" sz="3000" dirty="0"/>
              <a:t>Immune Checkpoint Inhibitor for mCRPC</a:t>
            </a:r>
          </a:p>
        </p:txBody>
      </p:sp>
      <p:sp>
        <p:nvSpPr>
          <p:cNvPr id="8" name="Text Placeholder 7">
            <a:extLst>
              <a:ext uri="{FF2B5EF4-FFF2-40B4-BE49-F238E27FC236}">
                <a16:creationId xmlns:a16="http://schemas.microsoft.com/office/drawing/2014/main" id="{C04B566C-265E-2348-9E6F-0F0E59171236}"/>
              </a:ext>
            </a:extLst>
          </p:cNvPr>
          <p:cNvSpPr>
            <a:spLocks noGrp="1"/>
          </p:cNvSpPr>
          <p:nvPr>
            <p:ph type="body" sz="quarter" idx="12"/>
          </p:nvPr>
        </p:nvSpPr>
        <p:spPr>
          <a:xfrm>
            <a:off x="193575" y="6574536"/>
            <a:ext cx="3318216" cy="153888"/>
          </a:xfrm>
        </p:spPr>
        <p:txBody>
          <a:bodyPr/>
          <a:lstStyle/>
          <a:p>
            <a:r>
              <a:rPr lang="en-US" dirty="0"/>
              <a:t>NCCN, 2019; Keytruda</a:t>
            </a:r>
            <a:r>
              <a:rPr lang="en-US" baseline="30000" dirty="0"/>
              <a:t>®</a:t>
            </a:r>
            <a:r>
              <a:rPr lang="en-US" dirty="0"/>
              <a:t> prescribing information, 2019.</a:t>
            </a:r>
          </a:p>
        </p:txBody>
      </p:sp>
    </p:spTree>
    <p:extLst>
      <p:ext uri="{BB962C8B-B14F-4D97-AF65-F5344CB8AC3E}">
        <p14:creationId xmlns:p14="http://schemas.microsoft.com/office/powerpoint/2010/main" val="233025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FC1F7-563F-449D-956E-3423083E1D53}"/>
              </a:ext>
            </a:extLst>
          </p:cNvPr>
          <p:cNvSpPr>
            <a:spLocks noGrp="1"/>
          </p:cNvSpPr>
          <p:nvPr>
            <p:ph type="title"/>
          </p:nvPr>
        </p:nvSpPr>
        <p:spPr/>
        <p:txBody>
          <a:bodyPr/>
          <a:lstStyle/>
          <a:p>
            <a:r>
              <a:rPr lang="en-US" altLang="en-US" dirty="0"/>
              <a:t>Genomic Landscape of Advanced Prostate Cancer</a:t>
            </a:r>
            <a:br>
              <a:rPr lang="en-US" altLang="en-US" dirty="0"/>
            </a:br>
            <a:endParaRPr lang="en-US" dirty="0"/>
          </a:p>
        </p:txBody>
      </p:sp>
      <p:sp>
        <p:nvSpPr>
          <p:cNvPr id="2" name="Text Placeholder 1">
            <a:extLst>
              <a:ext uri="{FF2B5EF4-FFF2-40B4-BE49-F238E27FC236}">
                <a16:creationId xmlns:a16="http://schemas.microsoft.com/office/drawing/2014/main" id="{1C2A4763-8F5E-FD48-89D4-C540BE7F10C0}"/>
              </a:ext>
            </a:extLst>
          </p:cNvPr>
          <p:cNvSpPr>
            <a:spLocks noGrp="1"/>
          </p:cNvSpPr>
          <p:nvPr>
            <p:ph type="body" sz="quarter" idx="12"/>
          </p:nvPr>
        </p:nvSpPr>
        <p:spPr/>
        <p:txBody>
          <a:bodyPr/>
          <a:lstStyle/>
          <a:p>
            <a:r>
              <a:rPr lang="en-US" dirty="0"/>
              <a:t>DNA = deoxyribonucleic acid. </a:t>
            </a:r>
          </a:p>
          <a:p>
            <a:r>
              <a:rPr lang="en-US" dirty="0"/>
              <a:t>Robinson et al, 2015. </a:t>
            </a:r>
          </a:p>
        </p:txBody>
      </p:sp>
      <p:sp>
        <p:nvSpPr>
          <p:cNvPr id="10" name="Content Placeholder 2"/>
          <p:cNvSpPr>
            <a:spLocks noGrp="1"/>
          </p:cNvSpPr>
          <p:nvPr>
            <p:ph idx="14"/>
          </p:nvPr>
        </p:nvSpPr>
        <p:spPr>
          <a:xfrm>
            <a:off x="609601" y="1604926"/>
            <a:ext cx="4277579" cy="4373563"/>
          </a:xfrm>
        </p:spPr>
        <p:txBody>
          <a:bodyPr>
            <a:noAutofit/>
          </a:bodyPr>
          <a:lstStyle/>
          <a:p>
            <a:r>
              <a:rPr lang="en-US" sz="2400" dirty="0"/>
              <a:t>23% of mCRPCs harbor DNA repair alterations</a:t>
            </a:r>
          </a:p>
          <a:p>
            <a:r>
              <a:rPr lang="en-US" sz="2400" dirty="0"/>
              <a:t>The frequency of DNA repair alterations increases with disease progression</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7287"/>
          <a:stretch/>
        </p:blipFill>
        <p:spPr>
          <a:xfrm>
            <a:off x="4621366" y="1340150"/>
            <a:ext cx="7223304" cy="4968688"/>
          </a:xfrm>
          <a:prstGeom prst="rect">
            <a:avLst/>
          </a:prstGeom>
        </p:spPr>
      </p:pic>
      <p:sp>
        <p:nvSpPr>
          <p:cNvPr id="7" name="TextBox 6"/>
          <p:cNvSpPr txBox="1"/>
          <p:nvPr/>
        </p:nvSpPr>
        <p:spPr>
          <a:xfrm>
            <a:off x="8664768" y="853899"/>
            <a:ext cx="1880387" cy="276999"/>
          </a:xfrm>
          <a:prstGeom prst="rect">
            <a:avLst/>
          </a:prstGeom>
          <a:noFill/>
        </p:spPr>
        <p:txBody>
          <a:bodyPr wrap="none" rtlCol="0">
            <a:spAutoFit/>
          </a:bodyPr>
          <a:lstStyle/>
          <a:p>
            <a:pPr defTabSz="457242" eaLnBrk="0" fontAlgn="base">
              <a:spcBef>
                <a:spcPct val="0"/>
              </a:spcBef>
              <a:spcAft>
                <a:spcPct val="0"/>
              </a:spcAft>
            </a:pPr>
            <a:r>
              <a:rPr lang="en-US" sz="1200" kern="1200" dirty="0">
                <a:solidFill>
                  <a:srgbClr val="FFFFFF"/>
                </a:solidFill>
                <a:latin typeface="Corbel" charset="0"/>
                <a:ea typeface="ＭＳ Ｐゴシック" charset="0"/>
              </a:rPr>
              <a:t>Robinson D et al, </a:t>
            </a:r>
            <a:r>
              <a:rPr lang="en-US" sz="1200" i="1" kern="1200" dirty="0">
                <a:solidFill>
                  <a:srgbClr val="FFFFFF"/>
                </a:solidFill>
                <a:latin typeface="Corbel" charset="0"/>
                <a:ea typeface="ＭＳ Ｐゴシック" charset="0"/>
              </a:rPr>
              <a:t>Cell, </a:t>
            </a:r>
            <a:r>
              <a:rPr lang="en-US" sz="1200" kern="1200" dirty="0">
                <a:solidFill>
                  <a:srgbClr val="FFFFFF"/>
                </a:solidFill>
                <a:latin typeface="Corbel" charset="0"/>
                <a:ea typeface="ＭＳ Ｐゴシック" charset="0"/>
              </a:rPr>
              <a:t>2015</a:t>
            </a:r>
          </a:p>
        </p:txBody>
      </p:sp>
      <p:sp>
        <p:nvSpPr>
          <p:cNvPr id="9" name="Rectangle 8"/>
          <p:cNvSpPr/>
          <p:nvPr/>
        </p:nvSpPr>
        <p:spPr>
          <a:xfrm>
            <a:off x="4838873" y="3565638"/>
            <a:ext cx="6743526" cy="698018"/>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42" eaLnBrk="0" fontAlgn="base">
              <a:spcBef>
                <a:spcPct val="0"/>
              </a:spcBef>
              <a:spcAft>
                <a:spcPct val="0"/>
              </a:spcAft>
            </a:pPr>
            <a:endParaRPr lang="en-US" sz="1350" kern="1200" dirty="0">
              <a:ln w="28575" cmpd="sng">
                <a:solidFill>
                  <a:srgbClr val="FF0000"/>
                </a:solidFill>
              </a:ln>
              <a:solidFill>
                <a:srgbClr val="FFFFFF"/>
              </a:solidFill>
              <a:latin typeface="Arial"/>
            </a:endParaRPr>
          </a:p>
        </p:txBody>
      </p:sp>
    </p:spTree>
    <p:extLst>
      <p:ext uri="{BB962C8B-B14F-4D97-AF65-F5344CB8AC3E}">
        <p14:creationId xmlns:p14="http://schemas.microsoft.com/office/powerpoint/2010/main" val="3340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797EF-F116-473D-8198-C892F4CC99A1}"/>
              </a:ext>
            </a:extLst>
          </p:cNvPr>
          <p:cNvSpPr>
            <a:spLocks noGrp="1"/>
          </p:cNvSpPr>
          <p:nvPr>
            <p:ph type="title"/>
          </p:nvPr>
        </p:nvSpPr>
        <p:spPr/>
        <p:txBody>
          <a:bodyPr/>
          <a:lstStyle/>
          <a:p>
            <a:r>
              <a:rPr lang="en-US" dirty="0"/>
              <a:t>TOPARP-A: Trial of Olaparib in mCRPC</a:t>
            </a:r>
          </a:p>
        </p:txBody>
      </p:sp>
      <p:sp>
        <p:nvSpPr>
          <p:cNvPr id="8" name="Text Placeholder 7">
            <a:extLst>
              <a:ext uri="{FF2B5EF4-FFF2-40B4-BE49-F238E27FC236}">
                <a16:creationId xmlns:a16="http://schemas.microsoft.com/office/drawing/2014/main" id="{F13A8CF3-9362-4F4A-B1F4-C62BB9BF8F52}"/>
              </a:ext>
            </a:extLst>
          </p:cNvPr>
          <p:cNvSpPr>
            <a:spLocks noGrp="1"/>
          </p:cNvSpPr>
          <p:nvPr>
            <p:ph type="body" sz="quarter" idx="12"/>
          </p:nvPr>
        </p:nvSpPr>
        <p:spPr>
          <a:xfrm>
            <a:off x="193575" y="6421193"/>
            <a:ext cx="9850454" cy="307777"/>
          </a:xfrm>
        </p:spPr>
        <p:txBody>
          <a:bodyPr/>
          <a:lstStyle/>
          <a:p>
            <a:r>
              <a:rPr lang="en-US" dirty="0"/>
              <a:t>ECOG = Eastern Cooperative Oncology Group; PARPi = poly (adenosine diphosphate [ADP]) ribose polymerase inhibitors; pts = patients; RR = response rate.  </a:t>
            </a:r>
          </a:p>
          <a:p>
            <a:r>
              <a:rPr lang="en-US" dirty="0"/>
              <a:t>Mateo et al, 2015. </a:t>
            </a:r>
          </a:p>
        </p:txBody>
      </p:sp>
      <p:grpSp>
        <p:nvGrpSpPr>
          <p:cNvPr id="27" name="Group 26"/>
          <p:cNvGrpSpPr/>
          <p:nvPr/>
        </p:nvGrpSpPr>
        <p:grpSpPr>
          <a:xfrm>
            <a:off x="4638819" y="6815630"/>
            <a:ext cx="2800206" cy="0"/>
            <a:chOff x="2565592" y="6151265"/>
            <a:chExt cx="3733608" cy="0"/>
          </a:xfrm>
        </p:grpSpPr>
        <p:cxnSp>
          <p:nvCxnSpPr>
            <p:cNvPr id="15" name="Straight Arrow Connector 14"/>
            <p:cNvCxnSpPr/>
            <p:nvPr/>
          </p:nvCxnSpPr>
          <p:spPr>
            <a:xfrm>
              <a:off x="2565592" y="6151265"/>
              <a:ext cx="634808" cy="0"/>
            </a:xfrm>
            <a:prstGeom prst="straightConnector1">
              <a:avLst/>
            </a:prstGeom>
            <a:ln w="28575" cmpd="sng">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5708761" y="6151265"/>
              <a:ext cx="590439" cy="0"/>
            </a:xfrm>
            <a:prstGeom prst="straightConnector1">
              <a:avLst/>
            </a:prstGeom>
            <a:ln w="28575" cmpd="sng">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844305" y="1430167"/>
            <a:ext cx="10503388" cy="400110"/>
          </a:xfrm>
          <a:prstGeom prst="rect">
            <a:avLst/>
          </a:prstGeom>
          <a:noFill/>
        </p:spPr>
        <p:txBody>
          <a:bodyPr wrap="none" rtlCol="0">
            <a:spAutoFit/>
          </a:bodyPr>
          <a:lstStyle/>
          <a:p>
            <a:pPr defTabSz="457242" eaLnBrk="0" fontAlgn="base">
              <a:spcBef>
                <a:spcPct val="0"/>
              </a:spcBef>
              <a:spcAft>
                <a:spcPct val="0"/>
              </a:spcAft>
            </a:pPr>
            <a:r>
              <a:rPr lang="en-US" sz="2000" kern="1200" dirty="0">
                <a:latin typeface="News Gothic MT" panose="020B0503020103020203" pitchFamily="34" charset="0"/>
                <a:ea typeface="ＭＳ Ｐゴシック" charset="0"/>
              </a:rPr>
              <a:t>Eligibility: Histologically confirmed mCRPC, ECOG 0-2, no previous PARPi or platinum </a:t>
            </a:r>
          </a:p>
        </p:txBody>
      </p:sp>
      <p:cxnSp>
        <p:nvCxnSpPr>
          <p:cNvPr id="10" name="Straight Arrow Connector 9">
            <a:extLst>
              <a:ext uri="{FF2B5EF4-FFF2-40B4-BE49-F238E27FC236}">
                <a16:creationId xmlns:a16="http://schemas.microsoft.com/office/drawing/2014/main" id="{3FB3E293-D48C-402A-A99E-AEBD49DCE894}"/>
              </a:ext>
            </a:extLst>
          </p:cNvPr>
          <p:cNvCxnSpPr/>
          <p:nvPr/>
        </p:nvCxnSpPr>
        <p:spPr bwMode="auto">
          <a:xfrm>
            <a:off x="6439344" y="2512221"/>
            <a:ext cx="701265" cy="0"/>
          </a:xfrm>
          <a:prstGeom prst="straightConnector1">
            <a:avLst/>
          </a:prstGeom>
          <a:noFill/>
          <a:ln w="28575" cap="flat" cmpd="sng" algn="ctr">
            <a:solidFill>
              <a:schemeClr val="bg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F47119A1-1746-4713-9592-B00D9040134E}"/>
              </a:ext>
            </a:extLst>
          </p:cNvPr>
          <p:cNvCxnSpPr/>
          <p:nvPr/>
        </p:nvCxnSpPr>
        <p:spPr bwMode="auto">
          <a:xfrm>
            <a:off x="6439344" y="3441655"/>
            <a:ext cx="701265" cy="0"/>
          </a:xfrm>
          <a:prstGeom prst="straightConnector1">
            <a:avLst/>
          </a:prstGeom>
          <a:no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E3F7BBC5-4FB6-4865-8CA7-018CA0EFCA41}"/>
              </a:ext>
            </a:extLst>
          </p:cNvPr>
          <p:cNvCxnSpPr/>
          <p:nvPr/>
        </p:nvCxnSpPr>
        <p:spPr bwMode="auto">
          <a:xfrm>
            <a:off x="6439344" y="4466588"/>
            <a:ext cx="701265" cy="0"/>
          </a:xfrm>
          <a:prstGeom prst="straightConnector1">
            <a:avLst/>
          </a:prstGeom>
          <a:noFill/>
          <a:ln w="28575" cap="flat" cmpd="sng" algn="ctr">
            <a:solidFill>
              <a:schemeClr val="bg1"/>
            </a:solidFill>
            <a:prstDash val="solid"/>
            <a:round/>
            <a:headEnd type="none" w="med" len="med"/>
            <a:tailEnd type="triangle"/>
          </a:ln>
          <a:effectLst/>
        </p:spPr>
      </p:cxnSp>
      <p:sp>
        <p:nvSpPr>
          <p:cNvPr id="16" name="Left Brace 15">
            <a:extLst>
              <a:ext uri="{FF2B5EF4-FFF2-40B4-BE49-F238E27FC236}">
                <a16:creationId xmlns:a16="http://schemas.microsoft.com/office/drawing/2014/main" id="{6B10AD1C-E77A-4817-BAC6-6A9760B884C0}"/>
              </a:ext>
            </a:extLst>
          </p:cNvPr>
          <p:cNvSpPr/>
          <p:nvPr/>
        </p:nvSpPr>
        <p:spPr bwMode="auto">
          <a:xfrm>
            <a:off x="4772026" y="2028462"/>
            <a:ext cx="245215" cy="2927851"/>
          </a:xfrm>
          <a:prstGeom prst="leftBrace">
            <a:avLst/>
          </a:prstGeom>
          <a:noFill/>
          <a:ln w="28575" cap="flat" cmpd="sng" algn="ctr">
            <a:solidFill>
              <a:schemeClr val="bg1"/>
            </a:solidFill>
            <a:prstDash val="solid"/>
            <a:round/>
            <a:headEnd type="none" w="med" len="med"/>
            <a:tailEnd type="none" w="med" len="med"/>
          </a:ln>
          <a:effectLst/>
        </p:spPr>
        <p:txBody>
          <a:bodyPr rtlCol="0" anchor="ctr"/>
          <a:lstStyle/>
          <a:p>
            <a:pPr algn="ctr" defTabSz="457242" eaLnBrk="0" fontAlgn="base">
              <a:spcBef>
                <a:spcPct val="0"/>
              </a:spcBef>
              <a:spcAft>
                <a:spcPct val="0"/>
              </a:spcAft>
            </a:pPr>
            <a:endParaRPr lang="en-US" sz="1350" kern="1200" dirty="0">
              <a:solidFill>
                <a:srgbClr val="FFFFFF"/>
              </a:solidFill>
              <a:latin typeface="Corbel" charset="0"/>
              <a:ea typeface="ＭＳ Ｐゴシック" charset="0"/>
            </a:endParaRPr>
          </a:p>
        </p:txBody>
      </p:sp>
      <p:pic>
        <p:nvPicPr>
          <p:cNvPr id="4" name="Picture 3">
            <a:extLst>
              <a:ext uri="{FF2B5EF4-FFF2-40B4-BE49-F238E27FC236}">
                <a16:creationId xmlns:a16="http://schemas.microsoft.com/office/drawing/2014/main" id="{50F81BB5-C1F3-EF40-BD3D-11CF28ADDACB}"/>
              </a:ext>
            </a:extLst>
          </p:cNvPr>
          <p:cNvPicPr>
            <a:picLocks noChangeAspect="1"/>
          </p:cNvPicPr>
          <p:nvPr/>
        </p:nvPicPr>
        <p:blipFill>
          <a:blip r:embed="rId2"/>
          <a:stretch>
            <a:fillRect/>
          </a:stretch>
        </p:blipFill>
        <p:spPr>
          <a:xfrm>
            <a:off x="2862804" y="1939263"/>
            <a:ext cx="6466391" cy="3931349"/>
          </a:xfrm>
          <a:prstGeom prst="rect">
            <a:avLst/>
          </a:prstGeom>
        </p:spPr>
      </p:pic>
    </p:spTree>
    <p:extLst>
      <p:ext uri="{BB962C8B-B14F-4D97-AF65-F5344CB8AC3E}">
        <p14:creationId xmlns:p14="http://schemas.microsoft.com/office/powerpoint/2010/main" val="12948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CBC2B91-27E1-4267-8D33-43E446F702A4}"/>
              </a:ext>
            </a:extLst>
          </p:cNvPr>
          <p:cNvCxnSpPr/>
          <p:nvPr/>
        </p:nvCxnSpPr>
        <p:spPr bwMode="auto">
          <a:xfrm>
            <a:off x="2364751" y="2480650"/>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9EFE17D-C632-49D6-BC70-518E49DB033F}"/>
              </a:ext>
            </a:extLst>
          </p:cNvPr>
          <p:cNvCxnSpPr/>
          <p:nvPr/>
        </p:nvCxnSpPr>
        <p:spPr bwMode="auto">
          <a:xfrm>
            <a:off x="2364751" y="3027336"/>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52CE9F1-9D72-41FA-B0A2-C233A4DC2601}"/>
              </a:ext>
            </a:extLst>
          </p:cNvPr>
          <p:cNvCxnSpPr/>
          <p:nvPr/>
        </p:nvCxnSpPr>
        <p:spPr bwMode="auto">
          <a:xfrm>
            <a:off x="2364751" y="3574023"/>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DA8A4467-2862-4299-963E-E86ACE96D905}"/>
              </a:ext>
            </a:extLst>
          </p:cNvPr>
          <p:cNvCxnSpPr/>
          <p:nvPr/>
        </p:nvCxnSpPr>
        <p:spPr bwMode="auto">
          <a:xfrm>
            <a:off x="2364751" y="4120709"/>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12BC4AFE-ED4E-468D-BCF1-33E9F9EC054D}"/>
              </a:ext>
            </a:extLst>
          </p:cNvPr>
          <p:cNvCxnSpPr/>
          <p:nvPr/>
        </p:nvCxnSpPr>
        <p:spPr bwMode="auto">
          <a:xfrm>
            <a:off x="2364751" y="46673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A6036E0-1EF7-4742-A8D3-6F145610294F}"/>
              </a:ext>
            </a:extLst>
          </p:cNvPr>
          <p:cNvCxnSpPr>
            <a:cxnSpLocks/>
          </p:cNvCxnSpPr>
          <p:nvPr/>
        </p:nvCxnSpPr>
        <p:spPr bwMode="auto">
          <a:xfrm rot="5400000">
            <a:off x="2398132"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E7D5477A-0C03-4BDF-A426-EC65AECAA6FD}"/>
              </a:ext>
            </a:extLst>
          </p:cNvPr>
          <p:cNvCxnSpPr>
            <a:cxnSpLocks/>
          </p:cNvCxnSpPr>
          <p:nvPr/>
        </p:nvCxnSpPr>
        <p:spPr bwMode="auto">
          <a:xfrm rot="5400000">
            <a:off x="2568923"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3EEBEAE-4858-4269-A74B-49D8A438F9AD}"/>
              </a:ext>
            </a:extLst>
          </p:cNvPr>
          <p:cNvCxnSpPr>
            <a:cxnSpLocks/>
          </p:cNvCxnSpPr>
          <p:nvPr/>
        </p:nvCxnSpPr>
        <p:spPr bwMode="auto">
          <a:xfrm rot="5400000">
            <a:off x="2739715"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4CDF8FB-A1C0-4E05-AF9D-272D0F34A4CF}"/>
              </a:ext>
            </a:extLst>
          </p:cNvPr>
          <p:cNvCxnSpPr>
            <a:cxnSpLocks/>
          </p:cNvCxnSpPr>
          <p:nvPr/>
        </p:nvCxnSpPr>
        <p:spPr bwMode="auto">
          <a:xfrm rot="5400000">
            <a:off x="2910507"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FE45947-89EF-4838-846D-A46DFA688090}"/>
              </a:ext>
            </a:extLst>
          </p:cNvPr>
          <p:cNvCxnSpPr>
            <a:cxnSpLocks/>
          </p:cNvCxnSpPr>
          <p:nvPr/>
        </p:nvCxnSpPr>
        <p:spPr bwMode="auto">
          <a:xfrm rot="5400000">
            <a:off x="3081298"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421B02F-8B07-415F-9FCE-0EA680604719}"/>
              </a:ext>
            </a:extLst>
          </p:cNvPr>
          <p:cNvCxnSpPr>
            <a:cxnSpLocks/>
          </p:cNvCxnSpPr>
          <p:nvPr/>
        </p:nvCxnSpPr>
        <p:spPr bwMode="auto">
          <a:xfrm rot="5400000">
            <a:off x="3252089"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74EB056-A8B9-40FF-8273-FF4A507939EE}"/>
              </a:ext>
            </a:extLst>
          </p:cNvPr>
          <p:cNvCxnSpPr>
            <a:cxnSpLocks/>
          </p:cNvCxnSpPr>
          <p:nvPr/>
        </p:nvCxnSpPr>
        <p:spPr bwMode="auto">
          <a:xfrm rot="5400000">
            <a:off x="3422881"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171A9F2-0FAE-478E-8206-5D364AF74ACB}"/>
              </a:ext>
            </a:extLst>
          </p:cNvPr>
          <p:cNvCxnSpPr>
            <a:cxnSpLocks/>
          </p:cNvCxnSpPr>
          <p:nvPr/>
        </p:nvCxnSpPr>
        <p:spPr bwMode="auto">
          <a:xfrm rot="5400000">
            <a:off x="3593672"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D6E75AD-CD2B-4918-BC29-8DA85F15531E}"/>
              </a:ext>
            </a:extLst>
          </p:cNvPr>
          <p:cNvCxnSpPr>
            <a:cxnSpLocks/>
          </p:cNvCxnSpPr>
          <p:nvPr/>
        </p:nvCxnSpPr>
        <p:spPr bwMode="auto">
          <a:xfrm rot="5400000">
            <a:off x="3764464"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89160791-6DC5-4D45-869B-E7C93F17C3A3}"/>
              </a:ext>
            </a:extLst>
          </p:cNvPr>
          <p:cNvCxnSpPr>
            <a:cxnSpLocks/>
          </p:cNvCxnSpPr>
          <p:nvPr/>
        </p:nvCxnSpPr>
        <p:spPr bwMode="auto">
          <a:xfrm rot="5400000">
            <a:off x="3935256"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7B5D137-755D-4F65-8069-DE03F3CBE85A}"/>
              </a:ext>
            </a:extLst>
          </p:cNvPr>
          <p:cNvCxnSpPr>
            <a:cxnSpLocks/>
          </p:cNvCxnSpPr>
          <p:nvPr/>
        </p:nvCxnSpPr>
        <p:spPr bwMode="auto">
          <a:xfrm rot="5400000">
            <a:off x="4106047"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36EFE2D9-4C55-45DC-8031-0FC104B6737E}"/>
              </a:ext>
            </a:extLst>
          </p:cNvPr>
          <p:cNvCxnSpPr>
            <a:cxnSpLocks/>
          </p:cNvCxnSpPr>
          <p:nvPr/>
        </p:nvCxnSpPr>
        <p:spPr bwMode="auto">
          <a:xfrm rot="5400000">
            <a:off x="4276838"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BAC7B93B-2C6D-4511-A9E2-B1C4B2DC0417}"/>
              </a:ext>
            </a:extLst>
          </p:cNvPr>
          <p:cNvCxnSpPr>
            <a:cxnSpLocks/>
          </p:cNvCxnSpPr>
          <p:nvPr/>
        </p:nvCxnSpPr>
        <p:spPr bwMode="auto">
          <a:xfrm rot="5400000">
            <a:off x="4447630"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2914CA49-BFD0-4FA1-ACC2-5444770EF22B}"/>
              </a:ext>
            </a:extLst>
          </p:cNvPr>
          <p:cNvCxnSpPr>
            <a:cxnSpLocks/>
          </p:cNvCxnSpPr>
          <p:nvPr/>
        </p:nvCxnSpPr>
        <p:spPr bwMode="auto">
          <a:xfrm rot="5400000">
            <a:off x="4618422"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0E0E544-5FA1-4F45-A68B-A0F437BB50DC}"/>
              </a:ext>
            </a:extLst>
          </p:cNvPr>
          <p:cNvCxnSpPr>
            <a:cxnSpLocks/>
          </p:cNvCxnSpPr>
          <p:nvPr/>
        </p:nvCxnSpPr>
        <p:spPr bwMode="auto">
          <a:xfrm rot="5400000">
            <a:off x="4789213"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E8AC8E8A-BDA1-4187-AAF8-D44F29326406}"/>
              </a:ext>
            </a:extLst>
          </p:cNvPr>
          <p:cNvCxnSpPr>
            <a:cxnSpLocks/>
          </p:cNvCxnSpPr>
          <p:nvPr/>
        </p:nvCxnSpPr>
        <p:spPr bwMode="auto">
          <a:xfrm rot="5400000">
            <a:off x="4960004"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FEE97E2A-271F-4AE5-B449-CB0145B0206D}"/>
              </a:ext>
            </a:extLst>
          </p:cNvPr>
          <p:cNvCxnSpPr>
            <a:cxnSpLocks/>
          </p:cNvCxnSpPr>
          <p:nvPr/>
        </p:nvCxnSpPr>
        <p:spPr bwMode="auto">
          <a:xfrm rot="5400000">
            <a:off x="5130796"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E9C3AD03-FB63-4DF7-A30F-FB4792DE3F84}"/>
              </a:ext>
            </a:extLst>
          </p:cNvPr>
          <p:cNvCxnSpPr>
            <a:cxnSpLocks/>
          </p:cNvCxnSpPr>
          <p:nvPr/>
        </p:nvCxnSpPr>
        <p:spPr bwMode="auto">
          <a:xfrm rot="5400000">
            <a:off x="5301587"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76D6CD5-84A0-45DD-9F8E-70EA210191CA}"/>
              </a:ext>
            </a:extLst>
          </p:cNvPr>
          <p:cNvCxnSpPr>
            <a:cxnSpLocks/>
          </p:cNvCxnSpPr>
          <p:nvPr/>
        </p:nvCxnSpPr>
        <p:spPr bwMode="auto">
          <a:xfrm rot="5400000">
            <a:off x="5472379" y="469599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741E30F4-8A38-4E9A-ADDB-6742891BF904}"/>
              </a:ext>
            </a:extLst>
          </p:cNvPr>
          <p:cNvCxnSpPr>
            <a:cxnSpLocks/>
          </p:cNvCxnSpPr>
          <p:nvPr/>
        </p:nvCxnSpPr>
        <p:spPr bwMode="auto">
          <a:xfrm rot="5400000">
            <a:off x="5643171"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9D4CA408-DA5D-47DB-BFE6-9C56AA5ED283}"/>
              </a:ext>
            </a:extLst>
          </p:cNvPr>
          <p:cNvCxnSpPr>
            <a:cxnSpLocks/>
          </p:cNvCxnSpPr>
          <p:nvPr/>
        </p:nvCxnSpPr>
        <p:spPr bwMode="auto">
          <a:xfrm rot="5400000">
            <a:off x="5813965" y="4695995"/>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7C5C8B4C-8667-47B5-A688-5E7225088EB1}"/>
              </a:ext>
            </a:extLst>
          </p:cNvPr>
          <p:cNvCxnSpPr>
            <a:cxnSpLocks/>
          </p:cNvCxnSpPr>
          <p:nvPr/>
        </p:nvCxnSpPr>
        <p:spPr bwMode="auto">
          <a:xfrm>
            <a:off x="3837045" y="2963181"/>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DD8F42E2-50F5-459F-A844-26DE7FA746E4}"/>
              </a:ext>
            </a:extLst>
          </p:cNvPr>
          <p:cNvCxnSpPr>
            <a:cxnSpLocks/>
          </p:cNvCxnSpPr>
          <p:nvPr/>
        </p:nvCxnSpPr>
        <p:spPr bwMode="auto">
          <a:xfrm>
            <a:off x="4771616" y="3877581"/>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A6F8F873-8029-4D6A-A3CD-7E30B0273AF5}"/>
              </a:ext>
            </a:extLst>
          </p:cNvPr>
          <p:cNvCxnSpPr>
            <a:cxnSpLocks/>
          </p:cNvCxnSpPr>
          <p:nvPr/>
        </p:nvCxnSpPr>
        <p:spPr bwMode="auto">
          <a:xfrm>
            <a:off x="3856589" y="4445720"/>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B5E8804E-E90B-4069-BA7F-1297442676C7}"/>
              </a:ext>
            </a:extLst>
          </p:cNvPr>
          <p:cNvCxnSpPr>
            <a:cxnSpLocks/>
          </p:cNvCxnSpPr>
          <p:nvPr/>
        </p:nvCxnSpPr>
        <p:spPr bwMode="auto">
          <a:xfrm>
            <a:off x="2927234" y="3820147"/>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18F3B819-9FC3-42C8-B9C2-F101A787EB75}"/>
              </a:ext>
            </a:extLst>
          </p:cNvPr>
          <p:cNvCxnSpPr>
            <a:cxnSpLocks/>
          </p:cNvCxnSpPr>
          <p:nvPr/>
        </p:nvCxnSpPr>
        <p:spPr bwMode="auto">
          <a:xfrm>
            <a:off x="2905406" y="3598634"/>
            <a:ext cx="0" cy="64157"/>
          </a:xfrm>
          <a:prstGeom prst="line">
            <a:avLst/>
          </a:prstGeom>
          <a:noFill/>
          <a:ln w="28575" cap="flat" cmpd="sng" algn="ctr">
            <a:solidFill>
              <a:schemeClr val="bg1"/>
            </a:solidFill>
            <a:prstDash val="solid"/>
            <a:round/>
            <a:headEnd type="none" w="med" len="med"/>
            <a:tailEnd type="none" w="med" len="med"/>
          </a:ln>
          <a:effectLst/>
        </p:spPr>
      </p:cxnSp>
      <p:sp>
        <p:nvSpPr>
          <p:cNvPr id="30" name="Freeform: Shape 29">
            <a:extLst>
              <a:ext uri="{FF2B5EF4-FFF2-40B4-BE49-F238E27FC236}">
                <a16:creationId xmlns:a16="http://schemas.microsoft.com/office/drawing/2014/main" id="{14544683-3D39-49E1-BF89-6BD4A13F1681}"/>
              </a:ext>
            </a:extLst>
          </p:cNvPr>
          <p:cNvSpPr/>
          <p:nvPr/>
        </p:nvSpPr>
        <p:spPr bwMode="auto">
          <a:xfrm>
            <a:off x="2427862" y="2469700"/>
            <a:ext cx="3422157" cy="2197697"/>
          </a:xfrm>
          <a:custGeom>
            <a:avLst/>
            <a:gdLst>
              <a:gd name="connsiteX0" fmla="*/ 0 w 4768343"/>
              <a:gd name="connsiteY0" fmla="*/ 0 h 2939543"/>
              <a:gd name="connsiteX1" fmla="*/ 0 w 4768343"/>
              <a:gd name="connsiteY1" fmla="*/ 2939543 h 2939543"/>
              <a:gd name="connsiteX2" fmla="*/ 4768343 w 4768343"/>
              <a:gd name="connsiteY2" fmla="*/ 2939543 h 2939543"/>
            </a:gdLst>
            <a:ahLst/>
            <a:cxnLst>
              <a:cxn ang="0">
                <a:pos x="connsiteX0" y="connsiteY0"/>
              </a:cxn>
              <a:cxn ang="0">
                <a:pos x="connsiteX1" y="connsiteY1"/>
              </a:cxn>
              <a:cxn ang="0">
                <a:pos x="connsiteX2" y="connsiteY2"/>
              </a:cxn>
            </a:cxnLst>
            <a:rect l="l" t="t" r="r" b="b"/>
            <a:pathLst>
              <a:path w="4768343" h="2939543">
                <a:moveTo>
                  <a:pt x="0" y="0"/>
                </a:moveTo>
                <a:lnTo>
                  <a:pt x="0" y="2939543"/>
                </a:lnTo>
                <a:lnTo>
                  <a:pt x="4768343" y="2939543"/>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defTabSz="457242" eaLnBrk="0" fontAlgn="base">
              <a:spcBef>
                <a:spcPct val="0"/>
              </a:spcBef>
              <a:spcAft>
                <a:spcPct val="0"/>
              </a:spcAft>
            </a:pPr>
            <a:endParaRPr lang="en-US" sz="1350" b="1" kern="1200" dirty="0">
              <a:latin typeface="Calibri" panose="020F0502020204030204" pitchFamily="34" charset="0"/>
              <a:ea typeface="ＭＳ Ｐゴシック" charset="0"/>
              <a:cs typeface="Arial" panose="020B0604020202020204" pitchFamily="34" charset="0"/>
            </a:endParaRPr>
          </a:p>
        </p:txBody>
      </p:sp>
      <p:cxnSp>
        <p:nvCxnSpPr>
          <p:cNvPr id="89" name="Straight Connector 88">
            <a:extLst>
              <a:ext uri="{FF2B5EF4-FFF2-40B4-BE49-F238E27FC236}">
                <a16:creationId xmlns:a16="http://schemas.microsoft.com/office/drawing/2014/main" id="{BCCA088E-4D13-4C93-BAB9-05C663BE5898}"/>
              </a:ext>
            </a:extLst>
          </p:cNvPr>
          <p:cNvCxnSpPr/>
          <p:nvPr/>
        </p:nvCxnSpPr>
        <p:spPr bwMode="auto">
          <a:xfrm>
            <a:off x="6553550" y="2509297"/>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1649F115-2F36-4F71-84BA-F3013F06C502}"/>
              </a:ext>
            </a:extLst>
          </p:cNvPr>
          <p:cNvCxnSpPr/>
          <p:nvPr/>
        </p:nvCxnSpPr>
        <p:spPr bwMode="auto">
          <a:xfrm>
            <a:off x="6553550" y="3055984"/>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15B294E6-2E68-40F7-9388-47FDD1FDFA3C}"/>
              </a:ext>
            </a:extLst>
          </p:cNvPr>
          <p:cNvCxnSpPr/>
          <p:nvPr/>
        </p:nvCxnSpPr>
        <p:spPr bwMode="auto">
          <a:xfrm>
            <a:off x="6553550" y="3602670"/>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90E23DF8-214D-4AFB-8FF6-3FA40EA4A80A}"/>
              </a:ext>
            </a:extLst>
          </p:cNvPr>
          <p:cNvCxnSpPr/>
          <p:nvPr/>
        </p:nvCxnSpPr>
        <p:spPr bwMode="auto">
          <a:xfrm>
            <a:off x="6553550" y="4149356"/>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7C1C02AC-DC22-4974-8875-C402E63F46D8}"/>
              </a:ext>
            </a:extLst>
          </p:cNvPr>
          <p:cNvCxnSpPr/>
          <p:nvPr/>
        </p:nvCxnSpPr>
        <p:spPr bwMode="auto">
          <a:xfrm>
            <a:off x="6553550" y="46960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44424DC8-63B7-4543-933C-51988E17E33E}"/>
              </a:ext>
            </a:extLst>
          </p:cNvPr>
          <p:cNvCxnSpPr>
            <a:cxnSpLocks/>
          </p:cNvCxnSpPr>
          <p:nvPr/>
        </p:nvCxnSpPr>
        <p:spPr bwMode="auto">
          <a:xfrm rot="5400000">
            <a:off x="6586931"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1A1C4A35-57A3-44B3-984C-9C801E2E1867}"/>
              </a:ext>
            </a:extLst>
          </p:cNvPr>
          <p:cNvCxnSpPr>
            <a:cxnSpLocks/>
          </p:cNvCxnSpPr>
          <p:nvPr/>
        </p:nvCxnSpPr>
        <p:spPr bwMode="auto">
          <a:xfrm rot="5400000">
            <a:off x="6757722"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4EECDD6-2738-49FF-80F7-8E0588CFCD08}"/>
              </a:ext>
            </a:extLst>
          </p:cNvPr>
          <p:cNvCxnSpPr>
            <a:cxnSpLocks/>
          </p:cNvCxnSpPr>
          <p:nvPr/>
        </p:nvCxnSpPr>
        <p:spPr bwMode="auto">
          <a:xfrm rot="5400000">
            <a:off x="6928513"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FDB4A3A-0F0B-423F-89C5-4F4196C9BFC3}"/>
              </a:ext>
            </a:extLst>
          </p:cNvPr>
          <p:cNvCxnSpPr>
            <a:cxnSpLocks/>
          </p:cNvCxnSpPr>
          <p:nvPr/>
        </p:nvCxnSpPr>
        <p:spPr bwMode="auto">
          <a:xfrm rot="5400000">
            <a:off x="7099305"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7B973743-AC02-4C64-B48B-A74AA17F28A5}"/>
              </a:ext>
            </a:extLst>
          </p:cNvPr>
          <p:cNvCxnSpPr>
            <a:cxnSpLocks/>
          </p:cNvCxnSpPr>
          <p:nvPr/>
        </p:nvCxnSpPr>
        <p:spPr bwMode="auto">
          <a:xfrm rot="5400000">
            <a:off x="7270097"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57BA32CA-5973-45F6-8A01-96CF9F5DE91B}"/>
              </a:ext>
            </a:extLst>
          </p:cNvPr>
          <p:cNvCxnSpPr>
            <a:cxnSpLocks/>
          </p:cNvCxnSpPr>
          <p:nvPr/>
        </p:nvCxnSpPr>
        <p:spPr bwMode="auto">
          <a:xfrm rot="5400000">
            <a:off x="7440888"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394EC97D-6201-455A-ABAF-BE260017561A}"/>
              </a:ext>
            </a:extLst>
          </p:cNvPr>
          <p:cNvCxnSpPr>
            <a:cxnSpLocks/>
          </p:cNvCxnSpPr>
          <p:nvPr/>
        </p:nvCxnSpPr>
        <p:spPr bwMode="auto">
          <a:xfrm rot="5400000">
            <a:off x="7611679"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8778E0FF-1A6E-42DD-B09A-7CFF872ED366}"/>
              </a:ext>
            </a:extLst>
          </p:cNvPr>
          <p:cNvCxnSpPr>
            <a:cxnSpLocks/>
          </p:cNvCxnSpPr>
          <p:nvPr/>
        </p:nvCxnSpPr>
        <p:spPr bwMode="auto">
          <a:xfrm rot="5400000">
            <a:off x="7782471"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71204754-64B2-4C5A-95B7-F51B91C6F1B7}"/>
              </a:ext>
            </a:extLst>
          </p:cNvPr>
          <p:cNvCxnSpPr>
            <a:cxnSpLocks/>
          </p:cNvCxnSpPr>
          <p:nvPr/>
        </p:nvCxnSpPr>
        <p:spPr bwMode="auto">
          <a:xfrm rot="5400000">
            <a:off x="7953263"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2C83E3E0-98BB-4DBD-81F8-12172050F638}"/>
              </a:ext>
            </a:extLst>
          </p:cNvPr>
          <p:cNvCxnSpPr>
            <a:cxnSpLocks/>
          </p:cNvCxnSpPr>
          <p:nvPr/>
        </p:nvCxnSpPr>
        <p:spPr bwMode="auto">
          <a:xfrm rot="5400000">
            <a:off x="8124054"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BB123389-FB83-4039-A410-B2D95125FD8A}"/>
              </a:ext>
            </a:extLst>
          </p:cNvPr>
          <p:cNvCxnSpPr>
            <a:cxnSpLocks/>
          </p:cNvCxnSpPr>
          <p:nvPr/>
        </p:nvCxnSpPr>
        <p:spPr bwMode="auto">
          <a:xfrm rot="5400000">
            <a:off x="8294846"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2680EA2E-4950-4657-87F8-8035E7861D83}"/>
              </a:ext>
            </a:extLst>
          </p:cNvPr>
          <p:cNvCxnSpPr>
            <a:cxnSpLocks/>
          </p:cNvCxnSpPr>
          <p:nvPr/>
        </p:nvCxnSpPr>
        <p:spPr bwMode="auto">
          <a:xfrm rot="5400000">
            <a:off x="8465637"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A9099F2B-C25D-4706-9072-FA95CAE25E23}"/>
              </a:ext>
            </a:extLst>
          </p:cNvPr>
          <p:cNvCxnSpPr>
            <a:cxnSpLocks/>
          </p:cNvCxnSpPr>
          <p:nvPr/>
        </p:nvCxnSpPr>
        <p:spPr bwMode="auto">
          <a:xfrm rot="5400000">
            <a:off x="8636428"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509DDA92-4A2D-48A9-90E5-15C7CFCB06C2}"/>
              </a:ext>
            </a:extLst>
          </p:cNvPr>
          <p:cNvCxnSpPr>
            <a:cxnSpLocks/>
          </p:cNvCxnSpPr>
          <p:nvPr/>
        </p:nvCxnSpPr>
        <p:spPr bwMode="auto">
          <a:xfrm rot="5400000">
            <a:off x="8807220"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3EBB7121-1BBA-4C10-906E-ABA580FC1EE2}"/>
              </a:ext>
            </a:extLst>
          </p:cNvPr>
          <p:cNvCxnSpPr>
            <a:cxnSpLocks/>
          </p:cNvCxnSpPr>
          <p:nvPr/>
        </p:nvCxnSpPr>
        <p:spPr bwMode="auto">
          <a:xfrm rot="5400000">
            <a:off x="8978012"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E37E127A-01A7-4377-9555-A8E3DEEF1DBD}"/>
              </a:ext>
            </a:extLst>
          </p:cNvPr>
          <p:cNvCxnSpPr>
            <a:cxnSpLocks/>
          </p:cNvCxnSpPr>
          <p:nvPr/>
        </p:nvCxnSpPr>
        <p:spPr bwMode="auto">
          <a:xfrm rot="5400000">
            <a:off x="9148803"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1A5F04C8-D383-4152-8FD0-BE2BA7E489FC}"/>
              </a:ext>
            </a:extLst>
          </p:cNvPr>
          <p:cNvCxnSpPr>
            <a:cxnSpLocks/>
          </p:cNvCxnSpPr>
          <p:nvPr/>
        </p:nvCxnSpPr>
        <p:spPr bwMode="auto">
          <a:xfrm rot="5400000">
            <a:off x="9319594"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01D245F3-AEF8-498E-B0D5-77875A8D0231}"/>
              </a:ext>
            </a:extLst>
          </p:cNvPr>
          <p:cNvCxnSpPr>
            <a:cxnSpLocks/>
          </p:cNvCxnSpPr>
          <p:nvPr/>
        </p:nvCxnSpPr>
        <p:spPr bwMode="auto">
          <a:xfrm rot="5400000">
            <a:off x="9490386"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351560EA-8D55-4EC9-AD47-0752BCF0CFE5}"/>
              </a:ext>
            </a:extLst>
          </p:cNvPr>
          <p:cNvCxnSpPr>
            <a:cxnSpLocks/>
          </p:cNvCxnSpPr>
          <p:nvPr/>
        </p:nvCxnSpPr>
        <p:spPr bwMode="auto">
          <a:xfrm rot="5400000">
            <a:off x="9661178" y="4724641"/>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1F3CF56E-AD5B-4125-9134-9ECF831DA759}"/>
              </a:ext>
            </a:extLst>
          </p:cNvPr>
          <p:cNvCxnSpPr>
            <a:cxnSpLocks/>
          </p:cNvCxnSpPr>
          <p:nvPr/>
        </p:nvCxnSpPr>
        <p:spPr bwMode="auto">
          <a:xfrm rot="5400000">
            <a:off x="9831969"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78D4A98-154D-493B-BD48-24C9DE6D9143}"/>
              </a:ext>
            </a:extLst>
          </p:cNvPr>
          <p:cNvCxnSpPr>
            <a:cxnSpLocks/>
          </p:cNvCxnSpPr>
          <p:nvPr/>
        </p:nvCxnSpPr>
        <p:spPr bwMode="auto">
          <a:xfrm rot="5400000">
            <a:off x="10002764" y="4724642"/>
            <a:ext cx="63110" cy="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578A3DD-E703-4F3B-9D30-BEF284067CB3}"/>
              </a:ext>
            </a:extLst>
          </p:cNvPr>
          <p:cNvCxnSpPr>
            <a:cxnSpLocks/>
          </p:cNvCxnSpPr>
          <p:nvPr/>
        </p:nvCxnSpPr>
        <p:spPr bwMode="auto">
          <a:xfrm>
            <a:off x="7907649" y="3461514"/>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1A4B44E6-F855-4F98-8E73-742BD8EBDD1B}"/>
              </a:ext>
            </a:extLst>
          </p:cNvPr>
          <p:cNvCxnSpPr>
            <a:cxnSpLocks/>
          </p:cNvCxnSpPr>
          <p:nvPr/>
        </p:nvCxnSpPr>
        <p:spPr bwMode="auto">
          <a:xfrm>
            <a:off x="8130455" y="3696078"/>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E624F3DE-9F95-4BB2-9929-336F050ED4FA}"/>
              </a:ext>
            </a:extLst>
          </p:cNvPr>
          <p:cNvCxnSpPr>
            <a:cxnSpLocks/>
          </p:cNvCxnSpPr>
          <p:nvPr/>
        </p:nvCxnSpPr>
        <p:spPr bwMode="auto">
          <a:xfrm>
            <a:off x="8204137" y="3696078"/>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9A9BC6F3-AC2E-490B-B258-C4F087EBC856}"/>
              </a:ext>
            </a:extLst>
          </p:cNvPr>
          <p:cNvCxnSpPr>
            <a:cxnSpLocks/>
          </p:cNvCxnSpPr>
          <p:nvPr/>
        </p:nvCxnSpPr>
        <p:spPr bwMode="auto">
          <a:xfrm>
            <a:off x="7666154" y="3394182"/>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55F1F61E-4F12-4348-9BD0-6C3FD1BDD840}"/>
              </a:ext>
            </a:extLst>
          </p:cNvPr>
          <p:cNvCxnSpPr>
            <a:cxnSpLocks/>
          </p:cNvCxnSpPr>
          <p:nvPr/>
        </p:nvCxnSpPr>
        <p:spPr bwMode="auto">
          <a:xfrm>
            <a:off x="7214855" y="2925071"/>
            <a:ext cx="0" cy="64157"/>
          </a:xfrm>
          <a:prstGeom prst="line">
            <a:avLst/>
          </a:prstGeom>
          <a:noFill/>
          <a:ln w="28575" cap="flat" cmpd="sng" algn="ctr">
            <a:solidFill>
              <a:schemeClr val="bg1"/>
            </a:solidFill>
            <a:prstDash val="solid"/>
            <a:round/>
            <a:headEnd type="none" w="med" len="med"/>
            <a:tailEnd type="none" w="med" len="med"/>
          </a:ln>
          <a:effectLst/>
        </p:spPr>
      </p:cxnSp>
      <p:sp>
        <p:nvSpPr>
          <p:cNvPr id="152" name="Freeform: Shape 151">
            <a:extLst>
              <a:ext uri="{FF2B5EF4-FFF2-40B4-BE49-F238E27FC236}">
                <a16:creationId xmlns:a16="http://schemas.microsoft.com/office/drawing/2014/main" id="{17486AE9-EA90-4DA5-8206-4411A53F44D8}"/>
              </a:ext>
            </a:extLst>
          </p:cNvPr>
          <p:cNvSpPr/>
          <p:nvPr/>
        </p:nvSpPr>
        <p:spPr bwMode="auto">
          <a:xfrm>
            <a:off x="6616660" y="2498347"/>
            <a:ext cx="3687365" cy="2197697"/>
          </a:xfrm>
          <a:custGeom>
            <a:avLst/>
            <a:gdLst>
              <a:gd name="connsiteX0" fmla="*/ 0 w 4768343"/>
              <a:gd name="connsiteY0" fmla="*/ 0 h 2939543"/>
              <a:gd name="connsiteX1" fmla="*/ 0 w 4768343"/>
              <a:gd name="connsiteY1" fmla="*/ 2939543 h 2939543"/>
              <a:gd name="connsiteX2" fmla="*/ 4768343 w 4768343"/>
              <a:gd name="connsiteY2" fmla="*/ 2939543 h 2939543"/>
            </a:gdLst>
            <a:ahLst/>
            <a:cxnLst>
              <a:cxn ang="0">
                <a:pos x="connsiteX0" y="connsiteY0"/>
              </a:cxn>
              <a:cxn ang="0">
                <a:pos x="connsiteX1" y="connsiteY1"/>
              </a:cxn>
              <a:cxn ang="0">
                <a:pos x="connsiteX2" y="connsiteY2"/>
              </a:cxn>
            </a:cxnLst>
            <a:rect l="l" t="t" r="r" b="b"/>
            <a:pathLst>
              <a:path w="4768343" h="2939543">
                <a:moveTo>
                  <a:pt x="0" y="0"/>
                </a:moveTo>
                <a:lnTo>
                  <a:pt x="0" y="2939543"/>
                </a:lnTo>
                <a:lnTo>
                  <a:pt x="4768343" y="2939543"/>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algn="ctr" defTabSz="457242" eaLnBrk="0" fontAlgn="base">
              <a:spcBef>
                <a:spcPct val="0"/>
              </a:spcBef>
              <a:spcAft>
                <a:spcPct val="0"/>
              </a:spcAft>
            </a:pPr>
            <a:endParaRPr lang="en-US" sz="1350" b="1" kern="1200" dirty="0">
              <a:latin typeface="Calibri" panose="020F0502020204030204" pitchFamily="34" charset="0"/>
              <a:ea typeface="ＭＳ Ｐゴシック" charset="0"/>
              <a:cs typeface="Arial" panose="020B0604020202020204" pitchFamily="34" charset="0"/>
            </a:endParaRPr>
          </a:p>
        </p:txBody>
      </p:sp>
      <p:cxnSp>
        <p:nvCxnSpPr>
          <p:cNvPr id="155" name="Straight Connector 154">
            <a:extLst>
              <a:ext uri="{FF2B5EF4-FFF2-40B4-BE49-F238E27FC236}">
                <a16:creationId xmlns:a16="http://schemas.microsoft.com/office/drawing/2014/main" id="{CF406D0B-415A-419F-B50A-4573A82F233B}"/>
              </a:ext>
            </a:extLst>
          </p:cNvPr>
          <p:cNvCxnSpPr>
            <a:cxnSpLocks/>
          </p:cNvCxnSpPr>
          <p:nvPr/>
        </p:nvCxnSpPr>
        <p:spPr bwMode="auto">
          <a:xfrm>
            <a:off x="8224397" y="3696692"/>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DA6F1837-583A-4CD4-BE19-1B79728B0D81}"/>
              </a:ext>
            </a:extLst>
          </p:cNvPr>
          <p:cNvCxnSpPr>
            <a:cxnSpLocks/>
          </p:cNvCxnSpPr>
          <p:nvPr/>
        </p:nvCxnSpPr>
        <p:spPr bwMode="auto">
          <a:xfrm>
            <a:off x="8302464" y="2876518"/>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202A6689-67F0-4D11-A93A-8BC23E49EC76}"/>
              </a:ext>
            </a:extLst>
          </p:cNvPr>
          <p:cNvCxnSpPr>
            <a:cxnSpLocks/>
          </p:cNvCxnSpPr>
          <p:nvPr/>
        </p:nvCxnSpPr>
        <p:spPr bwMode="auto">
          <a:xfrm>
            <a:off x="8351184" y="2876518"/>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4352E1CE-71FA-46A1-89A6-311977627442}"/>
              </a:ext>
            </a:extLst>
          </p:cNvPr>
          <p:cNvCxnSpPr>
            <a:cxnSpLocks/>
          </p:cNvCxnSpPr>
          <p:nvPr/>
        </p:nvCxnSpPr>
        <p:spPr bwMode="auto">
          <a:xfrm>
            <a:off x="9081187" y="3579906"/>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4578EBF7-155E-400B-85E5-3411A50409F8}"/>
              </a:ext>
            </a:extLst>
          </p:cNvPr>
          <p:cNvCxnSpPr>
            <a:cxnSpLocks/>
          </p:cNvCxnSpPr>
          <p:nvPr/>
        </p:nvCxnSpPr>
        <p:spPr bwMode="auto">
          <a:xfrm>
            <a:off x="8197787" y="2728217"/>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029BA20F-B7B8-4AA0-8620-9B91658CAC54}"/>
              </a:ext>
            </a:extLst>
          </p:cNvPr>
          <p:cNvCxnSpPr>
            <a:cxnSpLocks/>
          </p:cNvCxnSpPr>
          <p:nvPr/>
        </p:nvCxnSpPr>
        <p:spPr bwMode="auto">
          <a:xfrm>
            <a:off x="7672806" y="2580524"/>
            <a:ext cx="0" cy="64157"/>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42396544-485F-4F5C-AEB1-7DD2C143DF20}"/>
              </a:ext>
            </a:extLst>
          </p:cNvPr>
          <p:cNvCxnSpPr>
            <a:cxnSpLocks/>
          </p:cNvCxnSpPr>
          <p:nvPr/>
        </p:nvCxnSpPr>
        <p:spPr bwMode="auto">
          <a:xfrm>
            <a:off x="8513001" y="3319453"/>
            <a:ext cx="0" cy="64157"/>
          </a:xfrm>
          <a:prstGeom prst="line">
            <a:avLst/>
          </a:prstGeom>
          <a:noFill/>
          <a:ln w="28575" cap="flat" cmpd="sng" algn="ctr">
            <a:solidFill>
              <a:schemeClr val="bg1"/>
            </a:solidFill>
            <a:prstDash val="solid"/>
            <a:round/>
            <a:headEnd type="none" w="med" len="med"/>
            <a:tailEnd type="none" w="med" len="med"/>
          </a:ln>
          <a:effectLst/>
        </p:spPr>
      </p:cxnSp>
      <p:sp>
        <p:nvSpPr>
          <p:cNvPr id="3" name="Title 2">
            <a:extLst>
              <a:ext uri="{FF2B5EF4-FFF2-40B4-BE49-F238E27FC236}">
                <a16:creationId xmlns:a16="http://schemas.microsoft.com/office/drawing/2014/main" id="{A34227FF-1954-4514-A7E2-205CD40E01DB}"/>
              </a:ext>
            </a:extLst>
          </p:cNvPr>
          <p:cNvSpPr>
            <a:spLocks noGrp="1"/>
          </p:cNvSpPr>
          <p:nvPr>
            <p:ph type="title"/>
          </p:nvPr>
        </p:nvSpPr>
        <p:spPr>
          <a:xfrm>
            <a:off x="432534" y="248286"/>
            <a:ext cx="11582400" cy="646331"/>
          </a:xfrm>
        </p:spPr>
        <p:txBody>
          <a:bodyPr/>
          <a:lstStyle/>
          <a:p>
            <a:r>
              <a:rPr lang="en-GB" dirty="0"/>
              <a:t>TOPARP-A: PFS by Presence of DNA Repair Defects</a:t>
            </a:r>
            <a:endParaRPr lang="en-US" dirty="0"/>
          </a:p>
        </p:txBody>
      </p:sp>
      <p:sp>
        <p:nvSpPr>
          <p:cNvPr id="5" name="Text Placeholder 4">
            <a:extLst>
              <a:ext uri="{FF2B5EF4-FFF2-40B4-BE49-F238E27FC236}">
                <a16:creationId xmlns:a16="http://schemas.microsoft.com/office/drawing/2014/main" id="{00543EA0-A6E8-B345-B3CE-827E281129A1}"/>
              </a:ext>
            </a:extLst>
          </p:cNvPr>
          <p:cNvSpPr>
            <a:spLocks noGrp="1"/>
          </p:cNvSpPr>
          <p:nvPr>
            <p:ph type="body" sz="quarter" idx="12"/>
          </p:nvPr>
        </p:nvSpPr>
        <p:spPr>
          <a:xfrm>
            <a:off x="193575" y="6421193"/>
            <a:ext cx="4788170" cy="307777"/>
          </a:xfrm>
        </p:spPr>
        <p:txBody>
          <a:bodyPr/>
          <a:lstStyle/>
          <a:p>
            <a:r>
              <a:rPr lang="en-US" dirty="0"/>
              <a:t>PFS = progression-free survival; PO = orally; BID = twice a day; mos = months. </a:t>
            </a:r>
          </a:p>
          <a:p>
            <a:r>
              <a:rPr lang="en-US" dirty="0"/>
              <a:t>Mateo et al, 2015. </a:t>
            </a:r>
          </a:p>
        </p:txBody>
      </p:sp>
      <p:sp>
        <p:nvSpPr>
          <p:cNvPr id="2" name="Content Placeholder 1">
            <a:extLst>
              <a:ext uri="{FF2B5EF4-FFF2-40B4-BE49-F238E27FC236}">
                <a16:creationId xmlns:a16="http://schemas.microsoft.com/office/drawing/2014/main" id="{44FA8BCA-97AF-4034-BCA2-E4CD9BE10333}"/>
              </a:ext>
            </a:extLst>
          </p:cNvPr>
          <p:cNvSpPr>
            <a:spLocks noGrp="1"/>
          </p:cNvSpPr>
          <p:nvPr>
            <p:ph idx="1"/>
          </p:nvPr>
        </p:nvSpPr>
        <p:spPr>
          <a:xfrm>
            <a:off x="765043" y="1067324"/>
            <a:ext cx="11249891" cy="558290"/>
          </a:xfrm>
        </p:spPr>
        <p:txBody>
          <a:bodyPr>
            <a:normAutofit fontScale="70000" lnSpcReduction="20000"/>
          </a:bodyPr>
          <a:lstStyle/>
          <a:p>
            <a:pPr marL="0" indent="0">
              <a:buNone/>
            </a:pPr>
            <a:endParaRPr lang="en-US" dirty="0"/>
          </a:p>
          <a:p>
            <a:pPr marL="0" indent="0" algn="ctr">
              <a:buNone/>
            </a:pPr>
            <a:r>
              <a:rPr lang="en-US" sz="2900" dirty="0"/>
              <a:t>All patients (N=50) treated with olaparib 400 mg PO BID </a:t>
            </a:r>
          </a:p>
        </p:txBody>
      </p:sp>
      <p:pic>
        <p:nvPicPr>
          <p:cNvPr id="6" name="Picture 5">
            <a:extLst>
              <a:ext uri="{FF2B5EF4-FFF2-40B4-BE49-F238E27FC236}">
                <a16:creationId xmlns:a16="http://schemas.microsoft.com/office/drawing/2014/main" id="{8647D133-E349-974A-87A5-F1FB7B2D5A53}"/>
              </a:ext>
            </a:extLst>
          </p:cNvPr>
          <p:cNvPicPr>
            <a:picLocks noChangeAspect="1"/>
          </p:cNvPicPr>
          <p:nvPr/>
        </p:nvPicPr>
        <p:blipFill rotWithShape="1">
          <a:blip r:embed="rId3"/>
          <a:srcRect b="11048"/>
          <a:stretch/>
        </p:blipFill>
        <p:spPr>
          <a:xfrm>
            <a:off x="3387331" y="1625614"/>
            <a:ext cx="5691817" cy="4409248"/>
          </a:xfrm>
          <a:prstGeom prst="rect">
            <a:avLst/>
          </a:prstGeom>
        </p:spPr>
      </p:pic>
    </p:spTree>
    <p:extLst>
      <p:ext uri="{BB962C8B-B14F-4D97-AF65-F5344CB8AC3E}">
        <p14:creationId xmlns:p14="http://schemas.microsoft.com/office/powerpoint/2010/main" val="366038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lstStyle/>
          <a:p>
            <a:r>
              <a:rPr dirty="0"/>
              <a:t>Learning Objectives</a:t>
            </a:r>
          </a:p>
        </p:txBody>
      </p:sp>
      <p:sp>
        <p:nvSpPr>
          <p:cNvPr id="2" name="Content Placeholder 1">
            <a:extLst>
              <a:ext uri="{FF2B5EF4-FFF2-40B4-BE49-F238E27FC236}">
                <a16:creationId xmlns:a16="http://schemas.microsoft.com/office/drawing/2014/main" id="{1C45F1B9-5FDF-CD49-A454-0E571411E999}"/>
              </a:ext>
            </a:extLst>
          </p:cNvPr>
          <p:cNvSpPr>
            <a:spLocks noGrp="1"/>
          </p:cNvSpPr>
          <p:nvPr>
            <p:ph idx="1"/>
          </p:nvPr>
        </p:nvSpPr>
        <p:spPr>
          <a:xfrm>
            <a:off x="609600" y="1242218"/>
            <a:ext cx="10972800" cy="4373563"/>
          </a:xfrm>
        </p:spPr>
        <p:txBody>
          <a:bodyPr/>
          <a:lstStyle/>
          <a:p>
            <a:pPr marL="0" indent="0" defTabSz="832104">
              <a:buNone/>
              <a:defRPr sz="2366"/>
            </a:pPr>
            <a:endParaRPr lang="en-US" dirty="0"/>
          </a:p>
          <a:p>
            <a:pPr marL="416052" indent="-416052" defTabSz="832104">
              <a:defRPr sz="2366"/>
            </a:pPr>
            <a:r>
              <a:rPr lang="en-US" dirty="0"/>
              <a:t>Differentiate the safety and efficacy profiles of novel therapies for nonmetastatic and metastatic CRPC </a:t>
            </a:r>
          </a:p>
          <a:p>
            <a:pPr marL="416052" indent="-416052" defTabSz="832104">
              <a:defRPr sz="2366"/>
            </a:pPr>
            <a:r>
              <a:rPr lang="en-US" dirty="0"/>
              <a:t>Outline findings from recent clinical studies on novel combination and sequential treatment strategies for nonmetastatic and metastatic CRPC </a:t>
            </a:r>
          </a:p>
          <a:p>
            <a:pPr marL="416052" indent="-416052" defTabSz="832104">
              <a:defRPr sz="2366"/>
            </a:pPr>
            <a:r>
              <a:rPr lang="en-US" dirty="0"/>
              <a:t>Assess strategies to manage adverse events associated with novel therapies for nonmetastatic and metastatic CRPC </a:t>
            </a:r>
          </a:p>
          <a:p>
            <a:endParaRPr lang="en-US" dirty="0"/>
          </a:p>
        </p:txBody>
      </p:sp>
      <p:sp>
        <p:nvSpPr>
          <p:cNvPr id="4" name="Text Placeholder 3">
            <a:extLst>
              <a:ext uri="{FF2B5EF4-FFF2-40B4-BE49-F238E27FC236}">
                <a16:creationId xmlns:a16="http://schemas.microsoft.com/office/drawing/2014/main" id="{B9D26FB1-2659-CC43-BE6E-F76A7B7A17A6}"/>
              </a:ext>
            </a:extLst>
          </p:cNvPr>
          <p:cNvSpPr>
            <a:spLocks noGrp="1"/>
          </p:cNvSpPr>
          <p:nvPr>
            <p:ph type="body" sz="quarter" idx="12"/>
          </p:nvPr>
        </p:nvSpPr>
        <p:spPr>
          <a:xfrm>
            <a:off x="193575" y="6575082"/>
            <a:ext cx="2699457" cy="153888"/>
          </a:xfrm>
        </p:spPr>
        <p:txBody>
          <a:bodyPr/>
          <a:lstStyle/>
          <a:p>
            <a:r>
              <a:rPr lang="en-US" dirty="0"/>
              <a:t>CRPC = castration-resistant prostate cancer.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A54DBA-1000-894F-BA80-45A09F64389D}"/>
              </a:ext>
            </a:extLst>
          </p:cNvPr>
          <p:cNvSpPr>
            <a:spLocks noGrp="1"/>
          </p:cNvSpPr>
          <p:nvPr>
            <p:ph type="title"/>
          </p:nvPr>
        </p:nvSpPr>
        <p:spPr>
          <a:xfrm>
            <a:off x="609599" y="233255"/>
            <a:ext cx="11208327" cy="1200329"/>
          </a:xfrm>
        </p:spPr>
        <p:txBody>
          <a:bodyPr/>
          <a:lstStyle/>
          <a:p>
            <a:r>
              <a:rPr lang="en-GB" dirty="0"/>
              <a:t>TOPARP-A: OS by Presence of DNA Repair Defects</a:t>
            </a:r>
            <a:endParaRPr lang="en-US" dirty="0"/>
          </a:p>
        </p:txBody>
      </p:sp>
      <p:sp>
        <p:nvSpPr>
          <p:cNvPr id="7" name="Text Placeholder 6">
            <a:extLst>
              <a:ext uri="{FF2B5EF4-FFF2-40B4-BE49-F238E27FC236}">
                <a16:creationId xmlns:a16="http://schemas.microsoft.com/office/drawing/2014/main" id="{190CA889-1DF7-1045-9023-F341C99DF814}"/>
              </a:ext>
            </a:extLst>
          </p:cNvPr>
          <p:cNvSpPr>
            <a:spLocks noGrp="1"/>
          </p:cNvSpPr>
          <p:nvPr>
            <p:ph type="body" sz="quarter" idx="12"/>
          </p:nvPr>
        </p:nvSpPr>
        <p:spPr>
          <a:xfrm>
            <a:off x="193575" y="6421193"/>
            <a:ext cx="1263166" cy="307777"/>
          </a:xfrm>
        </p:spPr>
        <p:txBody>
          <a:bodyPr/>
          <a:lstStyle/>
          <a:p>
            <a:r>
              <a:rPr lang="en-US" dirty="0"/>
              <a:t>OS = overall survival.</a:t>
            </a:r>
          </a:p>
          <a:p>
            <a:r>
              <a:rPr lang="en-US" dirty="0"/>
              <a:t>Mateo et al, 2015. </a:t>
            </a:r>
          </a:p>
        </p:txBody>
      </p:sp>
      <p:sp>
        <p:nvSpPr>
          <p:cNvPr id="8" name="Content Placeholder 1">
            <a:extLst>
              <a:ext uri="{FF2B5EF4-FFF2-40B4-BE49-F238E27FC236}">
                <a16:creationId xmlns:a16="http://schemas.microsoft.com/office/drawing/2014/main" id="{3F17FE22-CCA4-DD4B-AA56-C56CA9F5D52A}"/>
              </a:ext>
            </a:extLst>
          </p:cNvPr>
          <p:cNvSpPr txBox="1">
            <a:spLocks/>
          </p:cNvSpPr>
          <p:nvPr/>
        </p:nvSpPr>
        <p:spPr bwMode="auto">
          <a:xfrm>
            <a:off x="568035" y="1154439"/>
            <a:ext cx="11249891" cy="55829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70000" lnSpcReduction="20000"/>
          </a:bodyPr>
          <a:lstStyle>
            <a:lvl1pPr marL="457200" indent="-457200" algn="l" rtl="0" eaLnBrk="1" fontAlgn="base" hangingPunct="1">
              <a:spcBef>
                <a:spcPts val="0"/>
              </a:spcBef>
              <a:spcAft>
                <a:spcPct val="0"/>
              </a:spcAft>
              <a:buClrTx/>
              <a:buSzPct val="100000"/>
              <a:buFontTx/>
              <a:buBlip>
                <a:blip r:embed="rId3"/>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4"/>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5"/>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6"/>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7"/>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pPr marL="0" indent="0" algn="ctr">
              <a:buFontTx/>
              <a:buNone/>
            </a:pPr>
            <a:endParaRPr lang="en-US" dirty="0"/>
          </a:p>
          <a:p>
            <a:pPr marL="0" indent="0" algn="ctr">
              <a:buNone/>
            </a:pPr>
            <a:r>
              <a:rPr lang="en-US" sz="2900" dirty="0"/>
              <a:t>All patients (N=50) treated with olaparib 400 mg PO BID </a:t>
            </a:r>
          </a:p>
        </p:txBody>
      </p:sp>
      <p:pic>
        <p:nvPicPr>
          <p:cNvPr id="11" name="Picture 10">
            <a:extLst>
              <a:ext uri="{FF2B5EF4-FFF2-40B4-BE49-F238E27FC236}">
                <a16:creationId xmlns:a16="http://schemas.microsoft.com/office/drawing/2014/main" id="{49D5BFA5-D0E7-AE44-8613-64068D2E82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4943" y="1948618"/>
            <a:ext cx="5982114" cy="4084561"/>
          </a:xfrm>
          <a:prstGeom prst="rect">
            <a:avLst/>
          </a:prstGeom>
        </p:spPr>
      </p:pic>
    </p:spTree>
    <p:extLst>
      <p:ext uri="{BB962C8B-B14F-4D97-AF65-F5344CB8AC3E}">
        <p14:creationId xmlns:p14="http://schemas.microsoft.com/office/powerpoint/2010/main" val="209394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1DC8-D7BC-1F4D-BC3B-6B9F1777A66F}"/>
              </a:ext>
            </a:extLst>
          </p:cNvPr>
          <p:cNvSpPr>
            <a:spLocks noGrp="1"/>
          </p:cNvSpPr>
          <p:nvPr>
            <p:ph type="title"/>
          </p:nvPr>
        </p:nvSpPr>
        <p:spPr/>
        <p:txBody>
          <a:bodyPr>
            <a:normAutofit/>
          </a:bodyPr>
          <a:lstStyle/>
          <a:p>
            <a:r>
              <a:rPr lang="en-US" dirty="0"/>
              <a:t>Disease Monitoring in CRPC</a:t>
            </a:r>
          </a:p>
        </p:txBody>
      </p:sp>
    </p:spTree>
    <p:extLst>
      <p:ext uri="{BB962C8B-B14F-4D97-AF65-F5344CB8AC3E}">
        <p14:creationId xmlns:p14="http://schemas.microsoft.com/office/powerpoint/2010/main" val="105713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7E33-B200-FF44-AB3A-0E3C677E4B05}"/>
              </a:ext>
            </a:extLst>
          </p:cNvPr>
          <p:cNvSpPr>
            <a:spLocks noGrp="1"/>
          </p:cNvSpPr>
          <p:nvPr>
            <p:ph type="title"/>
          </p:nvPr>
        </p:nvSpPr>
        <p:spPr/>
        <p:txBody>
          <a:bodyPr/>
          <a:lstStyle/>
          <a:p>
            <a:r>
              <a:rPr lang="en-US" dirty="0"/>
              <a:t>Disease Monitoring</a:t>
            </a:r>
          </a:p>
        </p:txBody>
      </p:sp>
      <p:sp>
        <p:nvSpPr>
          <p:cNvPr id="3" name="Text Placeholder 2">
            <a:extLst>
              <a:ext uri="{FF2B5EF4-FFF2-40B4-BE49-F238E27FC236}">
                <a16:creationId xmlns:a16="http://schemas.microsoft.com/office/drawing/2014/main" id="{94261CB9-737D-6045-81C2-8ECAFF4AEBB1}"/>
              </a:ext>
            </a:extLst>
          </p:cNvPr>
          <p:cNvSpPr>
            <a:spLocks noGrp="1"/>
          </p:cNvSpPr>
          <p:nvPr>
            <p:ph type="body" sz="quarter" idx="12"/>
          </p:nvPr>
        </p:nvSpPr>
        <p:spPr>
          <a:xfrm>
            <a:off x="193575" y="6575082"/>
            <a:ext cx="822341" cy="153888"/>
          </a:xfrm>
        </p:spPr>
        <p:txBody>
          <a:bodyPr/>
          <a:lstStyle/>
          <a:p>
            <a:r>
              <a:rPr lang="en-US" dirty="0"/>
              <a:t>NCCN, 2019. </a:t>
            </a:r>
          </a:p>
        </p:txBody>
      </p:sp>
      <p:sp>
        <p:nvSpPr>
          <p:cNvPr id="4" name="Text Placeholder 3">
            <a:extLst>
              <a:ext uri="{FF2B5EF4-FFF2-40B4-BE49-F238E27FC236}">
                <a16:creationId xmlns:a16="http://schemas.microsoft.com/office/drawing/2014/main" id="{EA939A99-F172-984E-80A7-E0ACE4C9FC0D}"/>
              </a:ext>
            </a:extLst>
          </p:cNvPr>
          <p:cNvSpPr>
            <a:spLocks noGrp="1"/>
          </p:cNvSpPr>
          <p:nvPr>
            <p:ph idx="1"/>
          </p:nvPr>
        </p:nvSpPr>
        <p:spPr>
          <a:xfrm>
            <a:off x="608013" y="1604926"/>
            <a:ext cx="10972800" cy="4373563"/>
          </a:xfrm>
        </p:spPr>
        <p:txBody>
          <a:bodyPr>
            <a:normAutofit/>
          </a:bodyPr>
          <a:lstStyle/>
          <a:p>
            <a:r>
              <a:rPr lang="en-US" sz="2800" dirty="0"/>
              <a:t>Imaging studies are encouraged early and often as appropriate, including pre-treatment baseline scans</a:t>
            </a:r>
          </a:p>
          <a:p>
            <a:pPr lvl="1"/>
            <a:r>
              <a:rPr lang="en-US" sz="2400" dirty="0"/>
              <a:t>Frequency depends upon multiple factors: </a:t>
            </a:r>
          </a:p>
          <a:p>
            <a:pPr lvl="2"/>
            <a:r>
              <a:rPr lang="en-US" sz="2200" dirty="0"/>
              <a:t>Individual risks</a:t>
            </a:r>
          </a:p>
          <a:p>
            <a:pPr lvl="2"/>
            <a:r>
              <a:rPr lang="en-US" sz="2200" dirty="0"/>
              <a:t>Age</a:t>
            </a:r>
          </a:p>
          <a:p>
            <a:pPr lvl="2"/>
            <a:r>
              <a:rPr lang="en-US" sz="2200" dirty="0"/>
              <a:t>PSADT </a:t>
            </a:r>
          </a:p>
          <a:p>
            <a:pPr lvl="2"/>
            <a:r>
              <a:rPr lang="en-US" sz="2200" dirty="0"/>
              <a:t>Gleason grade</a:t>
            </a:r>
          </a:p>
          <a:p>
            <a:pPr lvl="2"/>
            <a:r>
              <a:rPr lang="en-US" sz="2200" dirty="0"/>
              <a:t>Overall patient health</a:t>
            </a:r>
          </a:p>
          <a:p>
            <a:pPr lvl="1"/>
            <a:r>
              <a:rPr lang="en-US" sz="2400" dirty="0"/>
              <a:t>Scans should be performed more frequently when PSADT &lt;8 months</a:t>
            </a:r>
          </a:p>
        </p:txBody>
      </p:sp>
      <p:sp>
        <p:nvSpPr>
          <p:cNvPr id="5" name="Text Placeholder 4">
            <a:extLst>
              <a:ext uri="{FF2B5EF4-FFF2-40B4-BE49-F238E27FC236}">
                <a16:creationId xmlns:a16="http://schemas.microsoft.com/office/drawing/2014/main" id="{1A45D861-DA72-9140-98F2-20FC87BB9261}"/>
              </a:ext>
            </a:extLst>
          </p:cNvPr>
          <p:cNvSpPr>
            <a:spLocks noGrp="1"/>
          </p:cNvSpPr>
          <p:nvPr>
            <p:ph type="body" sz="quarter" idx="4294967295"/>
          </p:nvPr>
        </p:nvSpPr>
        <p:spPr>
          <a:xfrm>
            <a:off x="608013" y="879511"/>
            <a:ext cx="10974387" cy="482600"/>
          </a:xfrm>
        </p:spPr>
        <p:txBody>
          <a:bodyPr>
            <a:noAutofit/>
          </a:bodyPr>
          <a:lstStyle/>
          <a:p>
            <a:pPr marL="0" indent="0">
              <a:buNone/>
            </a:pPr>
            <a:r>
              <a:rPr lang="en-US" sz="3000" dirty="0"/>
              <a:t>CRPC M0 or M1</a:t>
            </a:r>
          </a:p>
        </p:txBody>
      </p:sp>
    </p:spTree>
    <p:extLst>
      <p:ext uri="{BB962C8B-B14F-4D97-AF65-F5344CB8AC3E}">
        <p14:creationId xmlns:p14="http://schemas.microsoft.com/office/powerpoint/2010/main" val="3415218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7E33-B200-FF44-AB3A-0E3C677E4B05}"/>
              </a:ext>
            </a:extLst>
          </p:cNvPr>
          <p:cNvSpPr>
            <a:spLocks noGrp="1"/>
          </p:cNvSpPr>
          <p:nvPr>
            <p:ph type="title"/>
          </p:nvPr>
        </p:nvSpPr>
        <p:spPr/>
        <p:txBody>
          <a:bodyPr/>
          <a:lstStyle/>
          <a:p>
            <a:r>
              <a:rPr lang="en-US" dirty="0"/>
              <a:t>Disease Monitoring (cont.)</a:t>
            </a:r>
          </a:p>
        </p:txBody>
      </p:sp>
      <p:sp>
        <p:nvSpPr>
          <p:cNvPr id="5" name="Text Placeholder 4">
            <a:extLst>
              <a:ext uri="{FF2B5EF4-FFF2-40B4-BE49-F238E27FC236}">
                <a16:creationId xmlns:a16="http://schemas.microsoft.com/office/drawing/2014/main" id="{1A45D861-DA72-9140-98F2-20FC87BB9261}"/>
              </a:ext>
            </a:extLst>
          </p:cNvPr>
          <p:cNvSpPr>
            <a:spLocks noGrp="1"/>
          </p:cNvSpPr>
          <p:nvPr>
            <p:ph idx="1"/>
          </p:nvPr>
        </p:nvSpPr>
        <p:spPr/>
        <p:txBody>
          <a:bodyPr>
            <a:normAutofit/>
          </a:bodyPr>
          <a:lstStyle/>
          <a:p>
            <a:r>
              <a:rPr lang="en-US" sz="2800" dirty="0"/>
              <a:t>Newer options have been developed that may offer increased diagnostic accuracy versus traditional bone scans</a:t>
            </a:r>
          </a:p>
          <a:p>
            <a:pPr lvl="1"/>
            <a:r>
              <a:rPr lang="en-US" sz="2400" dirty="0"/>
              <a:t>18F-sodium fluoride PET-CT, MRI, and CT scans</a:t>
            </a:r>
          </a:p>
          <a:p>
            <a:pPr lvl="1"/>
            <a:r>
              <a:rPr lang="en-US" sz="2400" dirty="0"/>
              <a:t>Emerging scanning options: PET with choline tracers, targeted PSMA, and whole-body MRI</a:t>
            </a:r>
          </a:p>
          <a:p>
            <a:pPr lvl="1"/>
            <a:endParaRPr lang="en-US" dirty="0"/>
          </a:p>
        </p:txBody>
      </p:sp>
      <p:sp>
        <p:nvSpPr>
          <p:cNvPr id="3" name="Text Placeholder 2">
            <a:extLst>
              <a:ext uri="{FF2B5EF4-FFF2-40B4-BE49-F238E27FC236}">
                <a16:creationId xmlns:a16="http://schemas.microsoft.com/office/drawing/2014/main" id="{94261CB9-737D-6045-81C2-8ECAFF4AEBB1}"/>
              </a:ext>
            </a:extLst>
          </p:cNvPr>
          <p:cNvSpPr>
            <a:spLocks noGrp="1"/>
          </p:cNvSpPr>
          <p:nvPr>
            <p:ph type="body" sz="quarter" idx="12"/>
          </p:nvPr>
        </p:nvSpPr>
        <p:spPr>
          <a:xfrm>
            <a:off x="193575" y="6420647"/>
            <a:ext cx="2761975" cy="307777"/>
          </a:xfrm>
        </p:spPr>
        <p:txBody>
          <a:bodyPr/>
          <a:lstStyle/>
          <a:p>
            <a:r>
              <a:rPr lang="en-US" dirty="0"/>
              <a:t>PSMA = prostate-specific membrane antigen. </a:t>
            </a:r>
          </a:p>
          <a:p>
            <a:r>
              <a:rPr lang="en-US" dirty="0"/>
              <a:t>NCCN, 2019.</a:t>
            </a:r>
          </a:p>
        </p:txBody>
      </p:sp>
      <p:sp>
        <p:nvSpPr>
          <p:cNvPr id="4" name="Text Placeholder 3">
            <a:extLst>
              <a:ext uri="{FF2B5EF4-FFF2-40B4-BE49-F238E27FC236}">
                <a16:creationId xmlns:a16="http://schemas.microsoft.com/office/drawing/2014/main" id="{EA939A99-F172-984E-80A7-E0ACE4C9FC0D}"/>
              </a:ext>
            </a:extLst>
          </p:cNvPr>
          <p:cNvSpPr>
            <a:spLocks noGrp="1"/>
          </p:cNvSpPr>
          <p:nvPr>
            <p:ph type="body" sz="quarter" idx="13"/>
          </p:nvPr>
        </p:nvSpPr>
        <p:spPr/>
        <p:txBody>
          <a:bodyPr>
            <a:noAutofit/>
          </a:bodyPr>
          <a:lstStyle/>
          <a:p>
            <a:r>
              <a:rPr lang="en-US" sz="3000" dirty="0"/>
              <a:t>CRPC M0 or M1</a:t>
            </a:r>
          </a:p>
        </p:txBody>
      </p:sp>
    </p:spTree>
    <p:extLst>
      <p:ext uri="{BB962C8B-B14F-4D97-AF65-F5344CB8AC3E}">
        <p14:creationId xmlns:p14="http://schemas.microsoft.com/office/powerpoint/2010/main" val="1974542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7E33-B200-FF44-AB3A-0E3C677E4B05}"/>
              </a:ext>
            </a:extLst>
          </p:cNvPr>
          <p:cNvSpPr>
            <a:spLocks noGrp="1"/>
          </p:cNvSpPr>
          <p:nvPr>
            <p:ph type="title"/>
          </p:nvPr>
        </p:nvSpPr>
        <p:spPr/>
        <p:txBody>
          <a:bodyPr/>
          <a:lstStyle/>
          <a:p>
            <a:r>
              <a:rPr lang="en-US" dirty="0"/>
              <a:t>Disease Monitoring</a:t>
            </a:r>
          </a:p>
        </p:txBody>
      </p:sp>
      <p:sp>
        <p:nvSpPr>
          <p:cNvPr id="5" name="Text Placeholder 4">
            <a:extLst>
              <a:ext uri="{FF2B5EF4-FFF2-40B4-BE49-F238E27FC236}">
                <a16:creationId xmlns:a16="http://schemas.microsoft.com/office/drawing/2014/main" id="{1A45D861-DA72-9140-98F2-20FC87BB9261}"/>
              </a:ext>
            </a:extLst>
          </p:cNvPr>
          <p:cNvSpPr>
            <a:spLocks noGrp="1"/>
          </p:cNvSpPr>
          <p:nvPr>
            <p:ph idx="1"/>
          </p:nvPr>
        </p:nvSpPr>
        <p:spPr/>
        <p:txBody>
          <a:bodyPr>
            <a:normAutofit/>
          </a:bodyPr>
          <a:lstStyle/>
          <a:p>
            <a:r>
              <a:rPr lang="en-US" sz="2800" dirty="0"/>
              <a:t>If M0 status confirmed on imaging and PSADT &gt;10 months: consider observation alone</a:t>
            </a:r>
          </a:p>
          <a:p>
            <a:pPr marL="0" indent="0">
              <a:buNone/>
            </a:pPr>
            <a:endParaRPr lang="en-US" sz="2800" dirty="0"/>
          </a:p>
          <a:p>
            <a:r>
              <a:rPr lang="en-US" sz="2800" dirty="0"/>
              <a:t>If PSADT is 10 months or less, secondary hormone therapy may be considered</a:t>
            </a:r>
          </a:p>
          <a:p>
            <a:pPr lvl="1"/>
            <a:r>
              <a:rPr lang="en-US" sz="2400" dirty="0"/>
              <a:t>Apalutamide or enzalutamide</a:t>
            </a:r>
          </a:p>
        </p:txBody>
      </p:sp>
      <p:sp>
        <p:nvSpPr>
          <p:cNvPr id="3" name="Text Placeholder 2">
            <a:extLst>
              <a:ext uri="{FF2B5EF4-FFF2-40B4-BE49-F238E27FC236}">
                <a16:creationId xmlns:a16="http://schemas.microsoft.com/office/drawing/2014/main" id="{94261CB9-737D-6045-81C2-8ECAFF4AEBB1}"/>
              </a:ext>
            </a:extLst>
          </p:cNvPr>
          <p:cNvSpPr>
            <a:spLocks noGrp="1"/>
          </p:cNvSpPr>
          <p:nvPr>
            <p:ph type="body" sz="quarter" idx="12"/>
          </p:nvPr>
        </p:nvSpPr>
        <p:spPr>
          <a:xfrm>
            <a:off x="193575" y="6574536"/>
            <a:ext cx="782265" cy="153888"/>
          </a:xfrm>
        </p:spPr>
        <p:txBody>
          <a:bodyPr/>
          <a:lstStyle/>
          <a:p>
            <a:r>
              <a:rPr lang="en-US" dirty="0"/>
              <a:t>NCCN, 2019.</a:t>
            </a:r>
          </a:p>
        </p:txBody>
      </p:sp>
      <p:sp>
        <p:nvSpPr>
          <p:cNvPr id="4" name="Text Placeholder 3">
            <a:extLst>
              <a:ext uri="{FF2B5EF4-FFF2-40B4-BE49-F238E27FC236}">
                <a16:creationId xmlns:a16="http://schemas.microsoft.com/office/drawing/2014/main" id="{EA939A99-F172-984E-80A7-E0ACE4C9FC0D}"/>
              </a:ext>
            </a:extLst>
          </p:cNvPr>
          <p:cNvSpPr>
            <a:spLocks noGrp="1"/>
          </p:cNvSpPr>
          <p:nvPr>
            <p:ph type="body" sz="quarter" idx="13"/>
          </p:nvPr>
        </p:nvSpPr>
        <p:spPr/>
        <p:txBody>
          <a:bodyPr>
            <a:noAutofit/>
          </a:bodyPr>
          <a:lstStyle/>
          <a:p>
            <a:r>
              <a:rPr lang="en-US" sz="3000" dirty="0"/>
              <a:t>M0 CRPC</a:t>
            </a:r>
          </a:p>
        </p:txBody>
      </p:sp>
    </p:spTree>
    <p:extLst>
      <p:ext uri="{BB962C8B-B14F-4D97-AF65-F5344CB8AC3E}">
        <p14:creationId xmlns:p14="http://schemas.microsoft.com/office/powerpoint/2010/main" val="1624653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7E33-B200-FF44-AB3A-0E3C677E4B05}"/>
              </a:ext>
            </a:extLst>
          </p:cNvPr>
          <p:cNvSpPr>
            <a:spLocks noGrp="1"/>
          </p:cNvSpPr>
          <p:nvPr>
            <p:ph type="title"/>
          </p:nvPr>
        </p:nvSpPr>
        <p:spPr/>
        <p:txBody>
          <a:bodyPr/>
          <a:lstStyle/>
          <a:p>
            <a:r>
              <a:rPr lang="en-US" dirty="0"/>
              <a:t>Disease Monitoring</a:t>
            </a:r>
          </a:p>
        </p:txBody>
      </p:sp>
      <p:sp>
        <p:nvSpPr>
          <p:cNvPr id="5" name="Text Placeholder 4">
            <a:extLst>
              <a:ext uri="{FF2B5EF4-FFF2-40B4-BE49-F238E27FC236}">
                <a16:creationId xmlns:a16="http://schemas.microsoft.com/office/drawing/2014/main" id="{1A45D861-DA72-9140-98F2-20FC87BB9261}"/>
              </a:ext>
            </a:extLst>
          </p:cNvPr>
          <p:cNvSpPr>
            <a:spLocks noGrp="1"/>
          </p:cNvSpPr>
          <p:nvPr>
            <p:ph idx="1"/>
          </p:nvPr>
        </p:nvSpPr>
        <p:spPr/>
        <p:txBody>
          <a:bodyPr>
            <a:normAutofit/>
          </a:bodyPr>
          <a:lstStyle/>
          <a:p>
            <a:r>
              <a:rPr lang="en-US" dirty="0"/>
              <a:t>Castrate levels of testosterone (&lt;50 ng/dL, &lt;1.7 nmol/L) should be maintained with LHRH agonists or antagonists</a:t>
            </a:r>
          </a:p>
          <a:p>
            <a:endParaRPr lang="en-US" dirty="0"/>
          </a:p>
          <a:p>
            <a:r>
              <a:rPr lang="en-US" dirty="0"/>
              <a:t>Bone metastases</a:t>
            </a:r>
          </a:p>
          <a:p>
            <a:pPr lvl="1"/>
            <a:r>
              <a:rPr lang="en-US" dirty="0"/>
              <a:t>Monitor for skeletal-related events</a:t>
            </a:r>
          </a:p>
          <a:p>
            <a:pPr lvl="1"/>
            <a:r>
              <a:rPr lang="en-US" dirty="0"/>
              <a:t>Continue denosumab or zoledronic acid therapy</a:t>
            </a:r>
          </a:p>
          <a:p>
            <a:endParaRPr lang="en-US" dirty="0"/>
          </a:p>
          <a:p>
            <a:r>
              <a:rPr lang="en-US" dirty="0"/>
              <a:t>Visceral metastases</a:t>
            </a:r>
          </a:p>
          <a:p>
            <a:pPr lvl="1"/>
            <a:r>
              <a:rPr lang="en-US" dirty="0"/>
              <a:t>PSA increase alone does not define progression on docetaxel</a:t>
            </a:r>
          </a:p>
        </p:txBody>
      </p:sp>
      <p:sp>
        <p:nvSpPr>
          <p:cNvPr id="3" name="Text Placeholder 2">
            <a:extLst>
              <a:ext uri="{FF2B5EF4-FFF2-40B4-BE49-F238E27FC236}">
                <a16:creationId xmlns:a16="http://schemas.microsoft.com/office/drawing/2014/main" id="{94261CB9-737D-6045-81C2-8ECAFF4AEBB1}"/>
              </a:ext>
            </a:extLst>
          </p:cNvPr>
          <p:cNvSpPr>
            <a:spLocks noGrp="1"/>
          </p:cNvSpPr>
          <p:nvPr>
            <p:ph type="body" sz="quarter" idx="12"/>
          </p:nvPr>
        </p:nvSpPr>
        <p:spPr>
          <a:xfrm>
            <a:off x="193575" y="6420647"/>
            <a:ext cx="2957541" cy="307777"/>
          </a:xfrm>
        </p:spPr>
        <p:txBody>
          <a:bodyPr/>
          <a:lstStyle/>
          <a:p>
            <a:r>
              <a:rPr lang="en-US" dirty="0"/>
              <a:t>LHRH = luteinizing hormone-releasing hormone. </a:t>
            </a:r>
          </a:p>
          <a:p>
            <a:r>
              <a:rPr lang="en-US" dirty="0"/>
              <a:t>NCCN, 2019.</a:t>
            </a:r>
          </a:p>
        </p:txBody>
      </p:sp>
      <p:sp>
        <p:nvSpPr>
          <p:cNvPr id="4" name="Text Placeholder 3">
            <a:extLst>
              <a:ext uri="{FF2B5EF4-FFF2-40B4-BE49-F238E27FC236}">
                <a16:creationId xmlns:a16="http://schemas.microsoft.com/office/drawing/2014/main" id="{EA939A99-F172-984E-80A7-E0ACE4C9FC0D}"/>
              </a:ext>
            </a:extLst>
          </p:cNvPr>
          <p:cNvSpPr>
            <a:spLocks noGrp="1"/>
          </p:cNvSpPr>
          <p:nvPr>
            <p:ph type="body" sz="quarter" idx="13"/>
          </p:nvPr>
        </p:nvSpPr>
        <p:spPr/>
        <p:txBody>
          <a:bodyPr>
            <a:noAutofit/>
          </a:bodyPr>
          <a:lstStyle/>
          <a:p>
            <a:r>
              <a:rPr lang="en-US" sz="3000" dirty="0"/>
              <a:t>M1 CRPC</a:t>
            </a:r>
          </a:p>
        </p:txBody>
      </p:sp>
    </p:spTree>
    <p:extLst>
      <p:ext uri="{BB962C8B-B14F-4D97-AF65-F5344CB8AC3E}">
        <p14:creationId xmlns:p14="http://schemas.microsoft.com/office/powerpoint/2010/main" val="110117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a:lstStyle/>
          <a:p>
            <a:r>
              <a:rPr dirty="0"/>
              <a:t>Managing Side Effects</a:t>
            </a:r>
          </a:p>
        </p:txBody>
      </p:sp>
      <p:sp>
        <p:nvSpPr>
          <p:cNvPr id="2" name="Text Placeholder 1">
            <a:extLst>
              <a:ext uri="{FF2B5EF4-FFF2-40B4-BE49-F238E27FC236}">
                <a16:creationId xmlns:a16="http://schemas.microsoft.com/office/drawing/2014/main" id="{7A9EE505-E062-1540-829E-4C59193C59A0}"/>
              </a:ext>
            </a:extLst>
          </p:cNvPr>
          <p:cNvSpPr>
            <a:spLocks noGrp="1"/>
          </p:cNvSpPr>
          <p:nvPr>
            <p:ph type="body" sz="quarter" idx="12"/>
          </p:nvPr>
        </p:nvSpPr>
        <p:spPr/>
        <p:txBody>
          <a:bodyPr/>
          <a:lstStyle/>
          <a:p>
            <a:r>
              <a:rPr lang="en-US" dirty="0" err="1"/>
              <a:t>dela</a:t>
            </a:r>
            <a:r>
              <a:rPr lang="en-US" dirty="0"/>
              <a:t> Rama &amp; Pratz, 2015. </a:t>
            </a:r>
          </a:p>
        </p:txBody>
      </p:sp>
      <p:graphicFrame>
        <p:nvGraphicFramePr>
          <p:cNvPr id="216" name="Content Placeholder 4"/>
          <p:cNvGraphicFramePr/>
          <p:nvPr>
            <p:extLst>
              <p:ext uri="{D42A27DB-BD31-4B8C-83A1-F6EECF244321}">
                <p14:modId xmlns:p14="http://schemas.microsoft.com/office/powerpoint/2010/main" val="3113943487"/>
              </p:ext>
            </p:extLst>
          </p:nvPr>
        </p:nvGraphicFramePr>
        <p:xfrm>
          <a:off x="609600" y="1377610"/>
          <a:ext cx="10920362" cy="4685046"/>
        </p:xfrm>
        <a:graphic>
          <a:graphicData uri="http://schemas.openxmlformats.org/drawingml/2006/table">
            <a:tbl>
              <a:tblPr firstRow="1" bandRow="1">
                <a:tableStyleId>{5C22544A-7EE6-4342-B048-85BDC9FD1C3A}</a:tableStyleId>
              </a:tblPr>
              <a:tblGrid>
                <a:gridCol w="1698722">
                  <a:extLst>
                    <a:ext uri="{9D8B030D-6E8A-4147-A177-3AD203B41FA5}">
                      <a16:colId xmlns:a16="http://schemas.microsoft.com/office/drawing/2014/main" val="20000"/>
                    </a:ext>
                  </a:extLst>
                </a:gridCol>
                <a:gridCol w="3924832">
                  <a:extLst>
                    <a:ext uri="{9D8B030D-6E8A-4147-A177-3AD203B41FA5}">
                      <a16:colId xmlns:a16="http://schemas.microsoft.com/office/drawing/2014/main" val="20001"/>
                    </a:ext>
                  </a:extLst>
                </a:gridCol>
                <a:gridCol w="5296808">
                  <a:extLst>
                    <a:ext uri="{9D8B030D-6E8A-4147-A177-3AD203B41FA5}">
                      <a16:colId xmlns:a16="http://schemas.microsoft.com/office/drawing/2014/main" val="20002"/>
                    </a:ext>
                  </a:extLst>
                </a:gridCol>
              </a:tblGrid>
              <a:tr h="353026">
                <a:tc>
                  <a:txBody>
                    <a:bodyPr/>
                    <a:lstStyle/>
                    <a:p>
                      <a:pPr algn="l" defTabSz="914400">
                        <a:defRPr sz="1800" b="0">
                          <a:solidFill>
                            <a:srgbClr val="000000"/>
                          </a:solidFill>
                        </a:defRPr>
                      </a:pPr>
                      <a:r>
                        <a:rPr sz="1400" b="1" dirty="0">
                          <a:solidFill>
                            <a:schemeClr val="bg1"/>
                          </a:solidFill>
                          <a:latin typeface="News Gothic MT" panose="020B0503020103020203" pitchFamily="34" charset="0"/>
                        </a:rPr>
                        <a:t>Toxicity (Drug)</a:t>
                      </a:r>
                    </a:p>
                  </a:txBody>
                  <a:tcPr marL="45720" marR="45720" anchor="ctr" horzOverflow="overflow"/>
                </a:tc>
                <a:tc>
                  <a:txBody>
                    <a:bodyPr/>
                    <a:lstStyle/>
                    <a:p>
                      <a:pPr algn="ctr" defTabSz="914400">
                        <a:defRPr sz="1800" b="0">
                          <a:solidFill>
                            <a:srgbClr val="000000"/>
                          </a:solidFill>
                        </a:defRPr>
                      </a:pPr>
                      <a:r>
                        <a:rPr sz="1400" b="1" dirty="0">
                          <a:solidFill>
                            <a:schemeClr val="bg1"/>
                          </a:solidFill>
                          <a:latin typeface="News Gothic MT" panose="020B0503020103020203" pitchFamily="34" charset="0"/>
                        </a:rPr>
                        <a:t>Key Considerations</a:t>
                      </a:r>
                    </a:p>
                  </a:txBody>
                  <a:tcPr marL="45720" marR="45720" anchor="ctr" horzOverflow="overflow"/>
                </a:tc>
                <a:tc>
                  <a:txBody>
                    <a:bodyPr/>
                    <a:lstStyle/>
                    <a:p>
                      <a:pPr algn="ctr" defTabSz="914400">
                        <a:defRPr sz="1800" b="0">
                          <a:solidFill>
                            <a:srgbClr val="000000"/>
                          </a:solidFill>
                        </a:defRPr>
                      </a:pPr>
                      <a:r>
                        <a:rPr sz="1400" b="1" dirty="0">
                          <a:solidFill>
                            <a:schemeClr val="bg1"/>
                          </a:solidFill>
                          <a:latin typeface="News Gothic MT" panose="020B0503020103020203" pitchFamily="34" charset="0"/>
                        </a:rPr>
                        <a:t>Management Recommendations</a:t>
                      </a:r>
                    </a:p>
                  </a:txBody>
                  <a:tcPr marL="45720" marR="45720" anchor="ctr" horzOverflow="overflow"/>
                </a:tc>
                <a:extLst>
                  <a:ext uri="{0D108BD9-81ED-4DB2-BD59-A6C34878D82A}">
                    <a16:rowId xmlns:a16="http://schemas.microsoft.com/office/drawing/2014/main" val="10000"/>
                  </a:ext>
                </a:extLst>
              </a:tr>
              <a:tr h="1375460">
                <a:tc>
                  <a:txBody>
                    <a:bodyPr/>
                    <a:lstStyle/>
                    <a:p>
                      <a:pPr algn="l" defTabSz="914400">
                        <a:defRPr sz="1400" b="1"/>
                      </a:pPr>
                      <a:r>
                        <a:rPr dirty="0">
                          <a:latin typeface="News Gothic MT" panose="020B0503020103020203" pitchFamily="34" charset="0"/>
                        </a:rPr>
                        <a:t>Administration effects</a:t>
                      </a:r>
                    </a:p>
                    <a:p>
                      <a:pPr algn="l" defTabSz="914400">
                        <a:defRPr sz="1400"/>
                      </a:pPr>
                      <a:r>
                        <a:rPr dirty="0">
                          <a:latin typeface="News Gothic MT" panose="020B0503020103020203" pitchFamily="34" charset="0"/>
                        </a:rPr>
                        <a:t>(sipuleucel-T)</a:t>
                      </a:r>
                    </a:p>
                  </a:txBody>
                  <a:tcPr marL="45720" marR="45720" horzOverflow="overflow"/>
                </a:tc>
                <a:tc>
                  <a:txBody>
                    <a:bodyPr/>
                    <a:lstStyle/>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Perioral and digital tingling, chills, nausea, and fainting</a:t>
                      </a:r>
                    </a:p>
                  </a:txBody>
                  <a:tcPr marL="45720" marR="45720" horzOverflow="overflow"/>
                </a:tc>
                <a:tc>
                  <a:txBody>
                    <a:bodyPr/>
                    <a:lstStyle/>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Discuss the procedure in advance, including the long duration and resulting need to be well hydrated, to avoid caffeine, and to consume a calcium-rich breakfast on the day of the procedure</a:t>
                      </a:r>
                    </a:p>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Procedure can cause fatigue; advise patients to bring a caregiver</a:t>
                      </a:r>
                      <a:endParaRPr dirty="0">
                        <a:solidFill>
                          <a:schemeClr val="tx1"/>
                        </a:solidFill>
                        <a:latin typeface="News Gothic MT" panose="020B0503020103020203" pitchFamily="34" charset="0"/>
                      </a:endParaRPr>
                    </a:p>
                  </a:txBody>
                  <a:tcPr marL="45720" marR="45720" horzOverflow="overflow"/>
                </a:tc>
                <a:extLst>
                  <a:ext uri="{0D108BD9-81ED-4DB2-BD59-A6C34878D82A}">
                    <a16:rowId xmlns:a16="http://schemas.microsoft.com/office/drawing/2014/main" val="10001"/>
                  </a:ext>
                </a:extLst>
              </a:tr>
              <a:tr h="1385455">
                <a:tc>
                  <a:txBody>
                    <a:bodyPr/>
                    <a:lstStyle/>
                    <a:p>
                      <a:pPr algn="l" defTabSz="914400">
                        <a:defRPr sz="1400" b="1"/>
                      </a:pPr>
                      <a:r>
                        <a:rPr dirty="0">
                          <a:latin typeface="News Gothic MT" panose="020B0503020103020203" pitchFamily="34" charset="0"/>
                        </a:rPr>
                        <a:t>Diarrhea</a:t>
                      </a:r>
                    </a:p>
                    <a:p>
                      <a:pPr algn="l" defTabSz="914400">
                        <a:defRPr sz="1400"/>
                      </a:pPr>
                      <a:r>
                        <a:rPr dirty="0">
                          <a:latin typeface="News Gothic MT" panose="020B0503020103020203" pitchFamily="34" charset="0"/>
                        </a:rPr>
                        <a:t>(cabazitaxel,</a:t>
                      </a:r>
                    </a:p>
                    <a:p>
                      <a:pPr algn="l" defTabSz="914400">
                        <a:defRPr sz="1400"/>
                      </a:pPr>
                      <a:r>
                        <a:rPr dirty="0">
                          <a:latin typeface="News Gothic MT" panose="020B0503020103020203" pitchFamily="34" charset="0"/>
                        </a:rPr>
                        <a:t>enzalutamide)</a:t>
                      </a:r>
                    </a:p>
                  </a:txBody>
                  <a:tcPr marL="45720" marR="45720" horzOverflow="overflow"/>
                </a:tc>
                <a:tc>
                  <a:txBody>
                    <a:bodyPr/>
                    <a:lstStyle/>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Grade </a:t>
                      </a:r>
                      <a:r>
                        <a:rPr lang="en-US" dirty="0">
                          <a:latin typeface="News Gothic MT" panose="020B0503020103020203" pitchFamily="34" charset="0"/>
                        </a:rPr>
                        <a:t>≥</a:t>
                      </a:r>
                      <a:r>
                        <a:rPr dirty="0">
                          <a:latin typeface="News Gothic MT" panose="020B0503020103020203" pitchFamily="34" charset="0"/>
                        </a:rPr>
                        <a:t>3 diarrhea can lead to dose delay or reduction</a:t>
                      </a:r>
                    </a:p>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Diarrhea and electrolyte imbalance following treatment can lead to death; patients should be monitored</a:t>
                      </a:r>
                    </a:p>
                  </a:txBody>
                  <a:tcPr marL="45720" marR="45720" horzOverflow="overflow"/>
                </a:tc>
                <a:tc>
                  <a:txBody>
                    <a:bodyPr/>
                    <a:lstStyle/>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Educate patients about rehydration or antidiarrheal medication</a:t>
                      </a:r>
                      <a:r>
                        <a:rPr lang="en-US" dirty="0">
                          <a:latin typeface="News Gothic MT" panose="020B0503020103020203" pitchFamily="34" charset="0"/>
                        </a:rPr>
                        <a:t>;</a:t>
                      </a:r>
                      <a:r>
                        <a:rPr dirty="0">
                          <a:latin typeface="News Gothic MT" panose="020B0503020103020203" pitchFamily="34" charset="0"/>
                        </a:rPr>
                        <a:t> administer when required</a:t>
                      </a:r>
                    </a:p>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Instruct patients to maintain adequate fluid intake</a:t>
                      </a:r>
                    </a:p>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Advise dietary modifications</a:t>
                      </a:r>
                    </a:p>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Obtain patient information on bowel habits </a:t>
                      </a:r>
                      <a:r>
                        <a:rPr lang="en-US" dirty="0">
                          <a:latin typeface="News Gothic MT" panose="020B0503020103020203" pitchFamily="34" charset="0"/>
                        </a:rPr>
                        <a:t>prior to </a:t>
                      </a:r>
                      <a:r>
                        <a:rPr dirty="0">
                          <a:latin typeface="News Gothic MT" panose="020B0503020103020203" pitchFamily="34" charset="0"/>
                        </a:rPr>
                        <a:t>treatment to help assess the severity of on-treatment diarrhea</a:t>
                      </a:r>
                      <a:endParaRPr dirty="0">
                        <a:solidFill>
                          <a:schemeClr val="tx1"/>
                        </a:solidFill>
                        <a:latin typeface="News Gothic MT" panose="020B0503020103020203" pitchFamily="34" charset="0"/>
                      </a:endParaRPr>
                    </a:p>
                  </a:txBody>
                  <a:tcPr marL="45720" marR="45720" horzOverflow="overflow"/>
                </a:tc>
                <a:extLst>
                  <a:ext uri="{0D108BD9-81ED-4DB2-BD59-A6C34878D82A}">
                    <a16:rowId xmlns:a16="http://schemas.microsoft.com/office/drawing/2014/main" val="10002"/>
                  </a:ext>
                </a:extLst>
              </a:tr>
              <a:tr h="199635">
                <a:tc>
                  <a:txBody>
                    <a:bodyPr/>
                    <a:lstStyle/>
                    <a:p>
                      <a:pPr algn="l" defTabSz="914400">
                        <a:defRPr sz="1400" b="1"/>
                      </a:pPr>
                      <a:r>
                        <a:rPr dirty="0">
                          <a:latin typeface="News Gothic MT" panose="020B0503020103020203" pitchFamily="34" charset="0"/>
                        </a:rPr>
                        <a:t>Fatigue</a:t>
                      </a:r>
                    </a:p>
                    <a:p>
                      <a:pPr algn="l" defTabSz="914400">
                        <a:defRPr sz="1400"/>
                      </a:pPr>
                      <a:r>
                        <a:rPr dirty="0">
                          <a:latin typeface="News Gothic MT" panose="020B0503020103020203" pitchFamily="34" charset="0"/>
                        </a:rPr>
                        <a:t>(cabazitaxel,</a:t>
                      </a:r>
                    </a:p>
                    <a:p>
                      <a:pPr algn="l" defTabSz="914400">
                        <a:defRPr sz="1400"/>
                      </a:pPr>
                      <a:r>
                        <a:rPr dirty="0">
                          <a:latin typeface="News Gothic MT" panose="020B0503020103020203" pitchFamily="34" charset="0"/>
                        </a:rPr>
                        <a:t>enzalutamide)</a:t>
                      </a:r>
                    </a:p>
                  </a:txBody>
                  <a:tcPr marL="45720" marR="45720" horzOverflow="overflow"/>
                </a:tc>
                <a:tc>
                  <a:txBody>
                    <a:bodyPr/>
                    <a:lstStyle/>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Causes of fatigue are multifactorial</a:t>
                      </a:r>
                      <a:endParaRPr lang="en-US" dirty="0">
                        <a:latin typeface="News Gothic MT" panose="020B0503020103020203" pitchFamily="34" charset="0"/>
                      </a:endParaRPr>
                    </a:p>
                    <a:p>
                      <a:pPr marL="285750" indent="-285750" algn="l" defTabSz="914400">
                        <a:buClr>
                          <a:schemeClr val="tx1"/>
                        </a:buClr>
                        <a:buSzPct val="100000"/>
                        <a:buFont typeface="Arial" panose="020B0604020202020204" pitchFamily="34" charset="0"/>
                        <a:buChar char="•"/>
                        <a:defRPr sz="1400"/>
                      </a:pPr>
                      <a:r>
                        <a:rPr lang="en-US" dirty="0">
                          <a:latin typeface="News Gothic MT" panose="020B0503020103020203" pitchFamily="34" charset="0"/>
                        </a:rPr>
                        <a:t>D</a:t>
                      </a:r>
                      <a:r>
                        <a:rPr dirty="0">
                          <a:latin typeface="News Gothic MT" panose="020B0503020103020203" pitchFamily="34" charset="0"/>
                        </a:rPr>
                        <a:t>ose modification may reduce impact on patient functioning</a:t>
                      </a:r>
                    </a:p>
                    <a:p>
                      <a:pPr marL="285750" indent="-285750" algn="l" defTabSz="914400">
                        <a:buClr>
                          <a:schemeClr val="tx1"/>
                        </a:buClr>
                        <a:buSzPct val="100000"/>
                        <a:buFont typeface="Arial" panose="020B0604020202020204" pitchFamily="34" charset="0"/>
                        <a:buChar char="•"/>
                        <a:defRPr sz="1400"/>
                      </a:pPr>
                      <a:r>
                        <a:rPr lang="en-US" dirty="0">
                          <a:latin typeface="News Gothic MT" panose="020B0503020103020203" pitchFamily="34" charset="0"/>
                        </a:rPr>
                        <a:t>Possible c</a:t>
                      </a:r>
                      <a:r>
                        <a:rPr dirty="0">
                          <a:latin typeface="News Gothic MT" panose="020B0503020103020203" pitchFamily="34" charset="0"/>
                        </a:rPr>
                        <a:t>ontributing causes</a:t>
                      </a:r>
                      <a:r>
                        <a:rPr lang="en-US" dirty="0">
                          <a:latin typeface="News Gothic MT" panose="020B0503020103020203" pitchFamily="34" charset="0"/>
                        </a:rPr>
                        <a:t>:</a:t>
                      </a:r>
                      <a:r>
                        <a:rPr dirty="0">
                          <a:latin typeface="News Gothic MT" panose="020B0503020103020203" pitchFamily="34" charset="0"/>
                        </a:rPr>
                        <a:t> sleep deprivation, depression, pain, and anemia</a:t>
                      </a:r>
                    </a:p>
                  </a:txBody>
                  <a:tcPr marL="45720" marR="45720" horzOverflow="overflow"/>
                </a:tc>
                <a:tc>
                  <a:txBody>
                    <a:bodyPr/>
                    <a:lstStyle/>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Inform patients that fatigue is a common side effect</a:t>
                      </a:r>
                      <a:r>
                        <a:rPr lang="en-US" dirty="0">
                          <a:latin typeface="News Gothic MT" panose="020B0503020103020203" pitchFamily="34" charset="0"/>
                        </a:rPr>
                        <a:t>,</a:t>
                      </a:r>
                      <a:r>
                        <a:rPr dirty="0">
                          <a:latin typeface="News Gothic MT" panose="020B0503020103020203" pitchFamily="34" charset="0"/>
                        </a:rPr>
                        <a:t> </a:t>
                      </a:r>
                      <a:r>
                        <a:rPr lang="en-US" dirty="0">
                          <a:latin typeface="News Gothic MT" panose="020B0503020103020203" pitchFamily="34" charset="0"/>
                        </a:rPr>
                        <a:t>t</a:t>
                      </a:r>
                      <a:r>
                        <a:rPr dirty="0">
                          <a:latin typeface="News Gothic MT" panose="020B0503020103020203" pitchFamily="34" charset="0"/>
                        </a:rPr>
                        <a:t>hat severity will fluctuate between treatment cycles</a:t>
                      </a:r>
                      <a:r>
                        <a:rPr lang="en-US" dirty="0">
                          <a:latin typeface="News Gothic MT" panose="020B0503020103020203" pitchFamily="34" charset="0"/>
                        </a:rPr>
                        <a:t>,</a:t>
                      </a:r>
                      <a:r>
                        <a:rPr dirty="0">
                          <a:latin typeface="News Gothic MT" panose="020B0503020103020203" pitchFamily="34" charset="0"/>
                        </a:rPr>
                        <a:t> and that ongoing treatment can have a cumulative effect on fatigue</a:t>
                      </a:r>
                    </a:p>
                    <a:p>
                      <a:pPr marL="285750" indent="-285750" algn="l" defTabSz="914400">
                        <a:buClr>
                          <a:schemeClr val="tx1"/>
                        </a:buClr>
                        <a:buSzPct val="100000"/>
                        <a:buFont typeface="Arial" panose="020B0604020202020204" pitchFamily="34" charset="0"/>
                        <a:buChar char="•"/>
                        <a:defRPr sz="1400"/>
                      </a:pPr>
                      <a:r>
                        <a:rPr dirty="0">
                          <a:latin typeface="News Gothic MT" panose="020B0503020103020203" pitchFamily="34" charset="0"/>
                        </a:rPr>
                        <a:t>Investigate exercise regimens, food supplements, stress relief, counseling, cognitive behavioral therapy, and sleep medication</a:t>
                      </a:r>
                      <a:endParaRPr dirty="0">
                        <a:solidFill>
                          <a:schemeClr val="tx1"/>
                        </a:solidFill>
                        <a:latin typeface="News Gothic MT" panose="020B0503020103020203" pitchFamily="34" charset="0"/>
                      </a:endParaRPr>
                    </a:p>
                  </a:txBody>
                  <a:tcPr marL="45720" marR="4572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4349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 name="Content Placeholder 4"/>
          <p:cNvGraphicFramePr/>
          <p:nvPr>
            <p:extLst>
              <p:ext uri="{D42A27DB-BD31-4B8C-83A1-F6EECF244321}">
                <p14:modId xmlns:p14="http://schemas.microsoft.com/office/powerpoint/2010/main" val="1858006740"/>
              </p:ext>
            </p:extLst>
          </p:nvPr>
        </p:nvGraphicFramePr>
        <p:xfrm>
          <a:off x="609600" y="1270881"/>
          <a:ext cx="10929255" cy="4912360"/>
        </p:xfrm>
        <a:graphic>
          <a:graphicData uri="http://schemas.openxmlformats.org/drawingml/2006/table">
            <a:tbl>
              <a:tblPr firstRow="1" bandRow="1">
                <a:tableStyleId>{5C22544A-7EE6-4342-B048-85BDC9FD1C3A}</a:tableStyleId>
              </a:tblPr>
              <a:tblGrid>
                <a:gridCol w="1830333">
                  <a:extLst>
                    <a:ext uri="{9D8B030D-6E8A-4147-A177-3AD203B41FA5}">
                      <a16:colId xmlns:a16="http://schemas.microsoft.com/office/drawing/2014/main" val="20000"/>
                    </a:ext>
                  </a:extLst>
                </a:gridCol>
                <a:gridCol w="3797800">
                  <a:extLst>
                    <a:ext uri="{9D8B030D-6E8A-4147-A177-3AD203B41FA5}">
                      <a16:colId xmlns:a16="http://schemas.microsoft.com/office/drawing/2014/main" val="20001"/>
                    </a:ext>
                  </a:extLst>
                </a:gridCol>
                <a:gridCol w="5301122">
                  <a:extLst>
                    <a:ext uri="{9D8B030D-6E8A-4147-A177-3AD203B41FA5}">
                      <a16:colId xmlns:a16="http://schemas.microsoft.com/office/drawing/2014/main" val="20002"/>
                    </a:ext>
                  </a:extLst>
                </a:gridCol>
              </a:tblGrid>
              <a:tr h="370840">
                <a:tc>
                  <a:txBody>
                    <a:bodyPr/>
                    <a:lstStyle/>
                    <a:p>
                      <a:pPr algn="l" defTabSz="914400">
                        <a:defRPr sz="1800" b="0">
                          <a:solidFill>
                            <a:srgbClr val="000000"/>
                          </a:solidFill>
                        </a:defRPr>
                      </a:pPr>
                      <a:r>
                        <a:rPr sz="1400" b="1" dirty="0">
                          <a:solidFill>
                            <a:schemeClr val="bg1"/>
                          </a:solidFill>
                          <a:latin typeface="News Gothic MT" panose="020B0503020103020203" pitchFamily="34" charset="0"/>
                        </a:rPr>
                        <a:t>Toxicity (Drug)</a:t>
                      </a:r>
                    </a:p>
                  </a:txBody>
                  <a:tcPr marL="45720" marR="45720" anchor="ctr" horzOverflow="overflow"/>
                </a:tc>
                <a:tc>
                  <a:txBody>
                    <a:bodyPr/>
                    <a:lstStyle/>
                    <a:p>
                      <a:pPr algn="ctr" defTabSz="914400">
                        <a:defRPr sz="1800" b="0">
                          <a:solidFill>
                            <a:srgbClr val="000000"/>
                          </a:solidFill>
                        </a:defRPr>
                      </a:pPr>
                      <a:r>
                        <a:rPr sz="1400" b="1" dirty="0">
                          <a:solidFill>
                            <a:schemeClr val="bg1"/>
                          </a:solidFill>
                          <a:latin typeface="News Gothic MT" panose="020B0503020103020203" pitchFamily="34" charset="0"/>
                        </a:rPr>
                        <a:t>Key Considerations</a:t>
                      </a:r>
                    </a:p>
                  </a:txBody>
                  <a:tcPr marL="45720" marR="45720" anchor="ctr" horzOverflow="overflow"/>
                </a:tc>
                <a:tc>
                  <a:txBody>
                    <a:bodyPr/>
                    <a:lstStyle/>
                    <a:p>
                      <a:pPr algn="ctr" defTabSz="914400">
                        <a:defRPr sz="1800" b="0">
                          <a:solidFill>
                            <a:srgbClr val="000000"/>
                          </a:solidFill>
                        </a:defRPr>
                      </a:pPr>
                      <a:r>
                        <a:rPr sz="1400" b="1" dirty="0">
                          <a:solidFill>
                            <a:schemeClr val="bg1"/>
                          </a:solidFill>
                          <a:latin typeface="News Gothic MT" panose="020B0503020103020203" pitchFamily="34" charset="0"/>
                        </a:rPr>
                        <a:t>Management Recommendations</a:t>
                      </a:r>
                    </a:p>
                  </a:txBody>
                  <a:tcPr marL="45720" marR="45720" anchor="ctr" horzOverflow="overflow"/>
                </a:tc>
                <a:extLst>
                  <a:ext uri="{0D108BD9-81ED-4DB2-BD59-A6C34878D82A}">
                    <a16:rowId xmlns:a16="http://schemas.microsoft.com/office/drawing/2014/main" val="10000"/>
                  </a:ext>
                </a:extLst>
              </a:tr>
              <a:tr h="370840">
                <a:tc>
                  <a:txBody>
                    <a:bodyPr/>
                    <a:lstStyle/>
                    <a:p>
                      <a:pPr algn="l" defTabSz="914400">
                        <a:defRPr sz="1400" b="1"/>
                      </a:pPr>
                      <a:r>
                        <a:rPr dirty="0">
                          <a:latin typeface="News Gothic MT" panose="020B0503020103020203" pitchFamily="34" charset="0"/>
                        </a:rPr>
                        <a:t>Food effect</a:t>
                      </a:r>
                    </a:p>
                    <a:p>
                      <a:pPr algn="l" defTabSz="914400">
                        <a:defRPr sz="1400"/>
                      </a:pPr>
                      <a:r>
                        <a:rPr dirty="0">
                          <a:latin typeface="News Gothic MT" panose="020B0503020103020203" pitchFamily="34" charset="0"/>
                        </a:rPr>
                        <a:t>(abiraterone)</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Abiraterone exposure increases by as much as 10-fold when taken with meals, increasing the likelihood of toxicity</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Educate patients about the risks of taking abiraterone with food</a:t>
                      </a:r>
                    </a:p>
                    <a:p>
                      <a:pPr marL="285750" indent="-285750" algn="l" defTabSz="914400">
                        <a:buClr>
                          <a:schemeClr val="tx1"/>
                        </a:buClr>
                        <a:buSzPct val="100000"/>
                        <a:buFont typeface="Arial"/>
                        <a:buChar char="•"/>
                        <a:defRPr sz="1400"/>
                      </a:pPr>
                      <a:r>
                        <a:rPr dirty="0">
                          <a:latin typeface="News Gothic MT" panose="020B0503020103020203" pitchFamily="34" charset="0"/>
                        </a:rPr>
                        <a:t>Abiraterone should be taken on an empty stomach</a:t>
                      </a:r>
                      <a:r>
                        <a:rPr lang="en-US" dirty="0">
                          <a:latin typeface="News Gothic MT" panose="020B0503020103020203" pitchFamily="34" charset="0"/>
                        </a:rPr>
                        <a:t> (at least 1</a:t>
                      </a:r>
                      <a:r>
                        <a:rPr dirty="0">
                          <a:latin typeface="News Gothic MT" panose="020B0503020103020203" pitchFamily="34" charset="0"/>
                        </a:rPr>
                        <a:t> hour before </a:t>
                      </a:r>
                      <a:r>
                        <a:rPr lang="en-US" dirty="0">
                          <a:latin typeface="News Gothic MT" panose="020B0503020103020203" pitchFamily="34" charset="0"/>
                        </a:rPr>
                        <a:t>or 2</a:t>
                      </a:r>
                      <a:r>
                        <a:rPr dirty="0">
                          <a:latin typeface="News Gothic MT" panose="020B0503020103020203" pitchFamily="34" charset="0"/>
                        </a:rPr>
                        <a:t> hours after a meal</a:t>
                      </a:r>
                      <a:r>
                        <a:rPr lang="en-US" dirty="0">
                          <a:latin typeface="News Gothic MT" panose="020B0503020103020203" pitchFamily="34" charset="0"/>
                        </a:rPr>
                        <a:t>)</a:t>
                      </a:r>
                      <a:endParaRPr dirty="0">
                        <a:latin typeface="News Gothic MT" panose="020B0503020103020203" pitchFamily="34" charset="0"/>
                      </a:endParaRPr>
                    </a:p>
                  </a:txBody>
                  <a:tcPr marL="45720" marR="45720" horzOverflow="overflow"/>
                </a:tc>
                <a:extLst>
                  <a:ext uri="{0D108BD9-81ED-4DB2-BD59-A6C34878D82A}">
                    <a16:rowId xmlns:a16="http://schemas.microsoft.com/office/drawing/2014/main" val="10001"/>
                  </a:ext>
                </a:extLst>
              </a:tr>
              <a:tr h="370840">
                <a:tc>
                  <a:txBody>
                    <a:bodyPr/>
                    <a:lstStyle/>
                    <a:p>
                      <a:pPr algn="l" defTabSz="914400">
                        <a:defRPr sz="1400" b="1"/>
                      </a:pPr>
                      <a:r>
                        <a:rPr dirty="0">
                          <a:latin typeface="News Gothic MT" panose="020B0503020103020203" pitchFamily="34" charset="0"/>
                        </a:rPr>
                        <a:t>Hematologic</a:t>
                      </a:r>
                    </a:p>
                    <a:p>
                      <a:pPr algn="l" defTabSz="914400">
                        <a:defRPr sz="1400" b="1"/>
                      </a:pPr>
                      <a:r>
                        <a:rPr dirty="0">
                          <a:latin typeface="News Gothic MT" panose="020B0503020103020203" pitchFamily="34" charset="0"/>
                        </a:rPr>
                        <a:t>AEs or infection</a:t>
                      </a:r>
                    </a:p>
                    <a:p>
                      <a:pPr algn="l" defTabSz="914400">
                        <a:defRPr sz="1400"/>
                      </a:pPr>
                      <a:r>
                        <a:rPr dirty="0">
                          <a:latin typeface="News Gothic MT" panose="020B0503020103020203" pitchFamily="34" charset="0"/>
                        </a:rPr>
                        <a:t>(cabazitaxel)</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Neutropenic deaths have been reported with cabazitaxel, so frequent blood monitoring is recommended to determine if growth factor support and/or dose modification is needed</a:t>
                      </a:r>
                    </a:p>
                    <a:p>
                      <a:pPr marL="285750" indent="-285750" algn="l" defTabSz="914400">
                        <a:buClr>
                          <a:schemeClr val="tx1"/>
                        </a:buClr>
                        <a:buSzPct val="100000"/>
                        <a:buFont typeface="Arial"/>
                        <a:buChar char="•"/>
                        <a:defRPr sz="1400"/>
                      </a:pPr>
                      <a:r>
                        <a:rPr dirty="0">
                          <a:latin typeface="News Gothic MT" panose="020B0503020103020203" pitchFamily="34" charset="0"/>
                        </a:rPr>
                        <a:t>Consider primary prophylaxis in high-risk patients (age</a:t>
                      </a:r>
                      <a:r>
                        <a:rPr lang="en-US" dirty="0">
                          <a:latin typeface="News Gothic MT" panose="020B0503020103020203" pitchFamily="34" charset="0"/>
                        </a:rPr>
                        <a:t> &gt;</a:t>
                      </a:r>
                      <a:r>
                        <a:rPr dirty="0">
                          <a:latin typeface="News Gothic MT" panose="020B0503020103020203" pitchFamily="34" charset="0"/>
                        </a:rPr>
                        <a:t>65 years, poor performance status, previous febrile neutropenia, extensive radiation ports, poor nutritional status, other serious comorbidities)</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Colony-stimulating factor is recommended for all patients with cancer undergoing chemotherapy with </a:t>
                      </a:r>
                      <a:r>
                        <a:rPr lang="en-US" dirty="0">
                          <a:latin typeface="News Gothic MT" panose="020B0503020103020203" pitchFamily="34" charset="0"/>
                        </a:rPr>
                        <a:t>≥</a:t>
                      </a:r>
                      <a:r>
                        <a:rPr dirty="0">
                          <a:latin typeface="News Gothic MT" panose="020B0503020103020203" pitchFamily="34" charset="0"/>
                        </a:rPr>
                        <a:t>20% risk of febrile neutropenia</a:t>
                      </a:r>
                    </a:p>
                    <a:p>
                      <a:pPr marL="285750" indent="-285750" algn="l" defTabSz="914400">
                        <a:buClr>
                          <a:schemeClr val="tx1"/>
                        </a:buClr>
                        <a:buSzPct val="100000"/>
                        <a:buFont typeface="Arial"/>
                        <a:buChar char="•"/>
                        <a:defRPr sz="1400"/>
                      </a:pPr>
                      <a:r>
                        <a:rPr dirty="0">
                          <a:latin typeface="News Gothic MT" panose="020B0503020103020203" pitchFamily="34" charset="0"/>
                        </a:rPr>
                        <a:t>Discuss measures to reduce infection</a:t>
                      </a:r>
                      <a:r>
                        <a:rPr lang="en-US" dirty="0">
                          <a:latin typeface="News Gothic MT" panose="020B0503020103020203" pitchFamily="34" charset="0"/>
                        </a:rPr>
                        <a:t> risk</a:t>
                      </a:r>
                      <a:r>
                        <a:rPr dirty="0">
                          <a:latin typeface="News Gothic MT" panose="020B0503020103020203" pitchFamily="34" charset="0"/>
                        </a:rPr>
                        <a:t> </a:t>
                      </a:r>
                    </a:p>
                    <a:p>
                      <a:pPr marL="285750" indent="-285750" algn="l" defTabSz="914400">
                        <a:buClr>
                          <a:schemeClr val="tx1"/>
                        </a:buClr>
                        <a:buSzPct val="100000"/>
                        <a:buFont typeface="Arial"/>
                        <a:buChar char="•"/>
                        <a:defRPr sz="1400"/>
                      </a:pPr>
                      <a:r>
                        <a:rPr dirty="0">
                          <a:latin typeface="News Gothic MT" panose="020B0503020103020203" pitchFamily="34" charset="0"/>
                        </a:rPr>
                        <a:t>Educate patients about the high risk of infection at neutrophil nadir and how to recognize the signs of neutropenic complications (eg, dysuria, cough, dyspnea, diarrhea, fever, chills)</a:t>
                      </a:r>
                    </a:p>
                    <a:p>
                      <a:pPr marL="285750" indent="-285750" algn="l" defTabSz="914400">
                        <a:buClr>
                          <a:schemeClr val="tx1"/>
                        </a:buClr>
                        <a:buSzPct val="100000"/>
                        <a:buFont typeface="Arial"/>
                        <a:buChar char="•"/>
                        <a:defRPr sz="1400"/>
                      </a:pPr>
                      <a:r>
                        <a:rPr dirty="0">
                          <a:latin typeface="News Gothic MT" panose="020B0503020103020203" pitchFamily="34" charset="0"/>
                        </a:rPr>
                        <a:t>Advise patients to monitor their temperature and seek immediate advice should it exceed 100.4</a:t>
                      </a:r>
                      <a:r>
                        <a:rPr lang="en-US" dirty="0">
                          <a:latin typeface="News Gothic MT" panose="020B0503020103020203" pitchFamily="34" charset="0"/>
                          <a:ea typeface="Arial Unicode MS" panose="020B0604020202020204" pitchFamily="34" charset="-128"/>
                          <a:cs typeface="Arial Unicode MS" panose="020B0604020202020204" pitchFamily="34" charset="-128"/>
                        </a:rPr>
                        <a:t>°</a:t>
                      </a:r>
                      <a:r>
                        <a:rPr dirty="0">
                          <a:latin typeface="News Gothic MT" panose="020B0503020103020203" pitchFamily="34" charset="0"/>
                          <a:ea typeface="Arial Unicode MS" panose="020B0604020202020204" pitchFamily="34" charset="-128"/>
                          <a:cs typeface="Arial Unicode MS" panose="020B0604020202020204" pitchFamily="34" charset="-128"/>
                        </a:rPr>
                        <a:t>F </a:t>
                      </a:r>
                      <a:r>
                        <a:rPr dirty="0">
                          <a:latin typeface="News Gothic MT" panose="020B0503020103020203" pitchFamily="34" charset="0"/>
                        </a:rPr>
                        <a:t>for any duration or 99.5</a:t>
                      </a:r>
                      <a:r>
                        <a:rPr dirty="0">
                          <a:latin typeface="News Gothic MT" panose="020B0503020103020203" pitchFamily="34" charset="0"/>
                          <a:ea typeface="Arial Unicode MS" panose="020B0604020202020204" pitchFamily="34" charset="-128"/>
                          <a:cs typeface="Arial Unicode MS" panose="020B0604020202020204" pitchFamily="34" charset="-128"/>
                        </a:rPr>
                        <a:t>°F </a:t>
                      </a:r>
                      <a:r>
                        <a:rPr dirty="0">
                          <a:latin typeface="News Gothic MT" panose="020B0503020103020203" pitchFamily="34" charset="0"/>
                        </a:rPr>
                        <a:t>for more than </a:t>
                      </a:r>
                      <a:r>
                        <a:rPr lang="en-US" dirty="0">
                          <a:latin typeface="News Gothic MT" panose="020B0503020103020203" pitchFamily="34" charset="0"/>
                        </a:rPr>
                        <a:t>1</a:t>
                      </a:r>
                      <a:r>
                        <a:rPr dirty="0">
                          <a:latin typeface="News Gothic MT" panose="020B0503020103020203" pitchFamily="34" charset="0"/>
                        </a:rPr>
                        <a:t> hour</a:t>
                      </a:r>
                    </a:p>
                    <a:p>
                      <a:pPr marL="285750" indent="-285750" algn="l" defTabSz="914400">
                        <a:buClr>
                          <a:schemeClr val="tx1"/>
                        </a:buClr>
                        <a:buSzPct val="100000"/>
                        <a:buFont typeface="Arial"/>
                        <a:buChar char="•"/>
                        <a:defRPr sz="1400"/>
                      </a:pPr>
                      <a:r>
                        <a:rPr dirty="0">
                          <a:latin typeface="News Gothic MT" panose="020B0503020103020203" pitchFamily="34" charset="0"/>
                        </a:rPr>
                        <a:t>Advise patients that acetaminophen and NSAIDs can mask symptoms like fever</a:t>
                      </a:r>
                    </a:p>
                  </a:txBody>
                  <a:tcPr marL="45720" marR="45720" horzOverflow="overflow"/>
                </a:tc>
                <a:extLst>
                  <a:ext uri="{0D108BD9-81ED-4DB2-BD59-A6C34878D82A}">
                    <a16:rowId xmlns:a16="http://schemas.microsoft.com/office/drawing/2014/main" val="10002"/>
                  </a:ext>
                </a:extLst>
              </a:tr>
              <a:tr h="370840">
                <a:tc>
                  <a:txBody>
                    <a:bodyPr/>
                    <a:lstStyle/>
                    <a:p>
                      <a:pPr algn="l" defTabSz="914400">
                        <a:defRPr sz="1400" b="1"/>
                      </a:pPr>
                      <a:r>
                        <a:rPr dirty="0">
                          <a:latin typeface="News Gothic MT" panose="020B0503020103020203" pitchFamily="34" charset="0"/>
                        </a:rPr>
                        <a:t>Hypersensitivity</a:t>
                      </a:r>
                    </a:p>
                    <a:p>
                      <a:pPr algn="l" defTabSz="914400">
                        <a:defRPr sz="1400"/>
                      </a:pPr>
                      <a:r>
                        <a:rPr dirty="0">
                          <a:latin typeface="News Gothic MT" panose="020B0503020103020203" pitchFamily="34" charset="0"/>
                        </a:rPr>
                        <a:t>(cabazitaxel)</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All patients should receive premedication with IV antihistamine, corticosteroid, and an H2 antagonist</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Should severe hypersensitivity occur, treatment should be stopped immediately</a:t>
                      </a:r>
                    </a:p>
                  </a:txBody>
                  <a:tcPr marL="45720" marR="45720" horzOverflow="overflow"/>
                </a:tc>
                <a:extLst>
                  <a:ext uri="{0D108BD9-81ED-4DB2-BD59-A6C34878D82A}">
                    <a16:rowId xmlns:a16="http://schemas.microsoft.com/office/drawing/2014/main" val="10003"/>
                  </a:ext>
                </a:extLst>
              </a:tr>
            </a:tbl>
          </a:graphicData>
        </a:graphic>
      </p:graphicFrame>
      <p:sp>
        <p:nvSpPr>
          <p:cNvPr id="223" name="Title 1"/>
          <p:cNvSpPr txBox="1">
            <a:spLocks noGrp="1"/>
          </p:cNvSpPr>
          <p:nvPr>
            <p:ph type="title"/>
          </p:nvPr>
        </p:nvSpPr>
        <p:spPr>
          <a:prstGeom prst="rect">
            <a:avLst/>
          </a:prstGeom>
        </p:spPr>
        <p:txBody>
          <a:bodyPr/>
          <a:lstStyle/>
          <a:p>
            <a:r>
              <a:rPr dirty="0"/>
              <a:t>Managing Side Effects</a:t>
            </a:r>
            <a:r>
              <a:rPr lang="en-US" dirty="0"/>
              <a:t> (cont.)</a:t>
            </a:r>
            <a:endParaRPr dirty="0"/>
          </a:p>
        </p:txBody>
      </p:sp>
      <p:sp>
        <p:nvSpPr>
          <p:cNvPr id="2" name="Text Placeholder 1">
            <a:extLst>
              <a:ext uri="{FF2B5EF4-FFF2-40B4-BE49-F238E27FC236}">
                <a16:creationId xmlns:a16="http://schemas.microsoft.com/office/drawing/2014/main" id="{2023E98C-EA62-6E44-B846-A23C17733E6B}"/>
              </a:ext>
            </a:extLst>
          </p:cNvPr>
          <p:cNvSpPr>
            <a:spLocks noGrp="1"/>
          </p:cNvSpPr>
          <p:nvPr>
            <p:ph type="body" sz="quarter" idx="12"/>
          </p:nvPr>
        </p:nvSpPr>
        <p:spPr>
          <a:xfrm>
            <a:off x="195072" y="6420647"/>
            <a:ext cx="6427401" cy="307777"/>
          </a:xfrm>
        </p:spPr>
        <p:txBody>
          <a:bodyPr/>
          <a:lstStyle/>
          <a:p>
            <a:r>
              <a:rPr lang="en-US" dirty="0"/>
              <a:t>AEs = adverse events; NSAIDs = nonsteroidal anti-inflammatory drugs; IV = intravenous; H2 = histamine 2. </a:t>
            </a:r>
          </a:p>
          <a:p>
            <a:r>
              <a:rPr lang="en-US" dirty="0" err="1"/>
              <a:t>dela</a:t>
            </a:r>
            <a:r>
              <a:rPr lang="en-US" dirty="0"/>
              <a:t> Rama &amp; Pratz, 2015. </a:t>
            </a:r>
          </a:p>
        </p:txBody>
      </p:sp>
    </p:spTree>
    <p:extLst>
      <p:ext uri="{BB962C8B-B14F-4D97-AF65-F5344CB8AC3E}">
        <p14:creationId xmlns:p14="http://schemas.microsoft.com/office/powerpoint/2010/main" val="2402298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2BB4-29AF-BF4A-878D-35EB5B9756CC}"/>
              </a:ext>
            </a:extLst>
          </p:cNvPr>
          <p:cNvSpPr>
            <a:spLocks noGrp="1"/>
          </p:cNvSpPr>
          <p:nvPr>
            <p:ph type="title"/>
          </p:nvPr>
        </p:nvSpPr>
        <p:spPr/>
        <p:txBody>
          <a:bodyPr/>
          <a:lstStyle/>
          <a:p>
            <a:r>
              <a:rPr lang="en-US" dirty="0"/>
              <a:t>Managing Side Effects (cont.)</a:t>
            </a:r>
          </a:p>
        </p:txBody>
      </p:sp>
      <p:sp>
        <p:nvSpPr>
          <p:cNvPr id="3" name="Text Placeholder 2">
            <a:extLst>
              <a:ext uri="{FF2B5EF4-FFF2-40B4-BE49-F238E27FC236}">
                <a16:creationId xmlns:a16="http://schemas.microsoft.com/office/drawing/2014/main" id="{82DFECF5-9353-794B-B1A0-D0E6B95F874E}"/>
              </a:ext>
            </a:extLst>
          </p:cNvPr>
          <p:cNvSpPr>
            <a:spLocks noGrp="1"/>
          </p:cNvSpPr>
          <p:nvPr>
            <p:ph type="body" sz="quarter" idx="12"/>
          </p:nvPr>
        </p:nvSpPr>
        <p:spPr>
          <a:xfrm>
            <a:off x="195072" y="6574536"/>
            <a:ext cx="3333749" cy="153888"/>
          </a:xfrm>
        </p:spPr>
        <p:txBody>
          <a:bodyPr/>
          <a:lstStyle/>
          <a:p>
            <a:r>
              <a:rPr lang="en-US" dirty="0" err="1"/>
              <a:t>dela</a:t>
            </a:r>
            <a:r>
              <a:rPr lang="en-US" dirty="0"/>
              <a:t> Rama &amp; </a:t>
            </a:r>
            <a:r>
              <a:rPr lang="en-US" dirty="0" err="1"/>
              <a:t>Pratz</a:t>
            </a:r>
            <a:r>
              <a:rPr lang="en-US" dirty="0"/>
              <a:t>, 2015. </a:t>
            </a:r>
          </a:p>
        </p:txBody>
      </p:sp>
      <p:graphicFrame>
        <p:nvGraphicFramePr>
          <p:cNvPr id="5" name="Content Placeholder 4">
            <a:extLst>
              <a:ext uri="{FF2B5EF4-FFF2-40B4-BE49-F238E27FC236}">
                <a16:creationId xmlns:a16="http://schemas.microsoft.com/office/drawing/2014/main" id="{F67E8BB1-44BE-5141-92C4-C075BF1E6615}"/>
              </a:ext>
            </a:extLst>
          </p:cNvPr>
          <p:cNvGraphicFramePr/>
          <p:nvPr>
            <p:extLst>
              <p:ext uri="{D42A27DB-BD31-4B8C-83A1-F6EECF244321}">
                <p14:modId xmlns:p14="http://schemas.microsoft.com/office/powerpoint/2010/main" val="1722696606"/>
              </p:ext>
            </p:extLst>
          </p:nvPr>
        </p:nvGraphicFramePr>
        <p:xfrm>
          <a:off x="573314" y="1362264"/>
          <a:ext cx="11045372" cy="4720711"/>
        </p:xfrm>
        <a:graphic>
          <a:graphicData uri="http://schemas.openxmlformats.org/drawingml/2006/table">
            <a:tbl>
              <a:tblPr firstRow="1" bandRow="1">
                <a:tableStyleId>{5C22544A-7EE6-4342-B048-85BDC9FD1C3A}</a:tableStyleId>
              </a:tblPr>
              <a:tblGrid>
                <a:gridCol w="1718168">
                  <a:extLst>
                    <a:ext uri="{9D8B030D-6E8A-4147-A177-3AD203B41FA5}">
                      <a16:colId xmlns:a16="http://schemas.microsoft.com/office/drawing/2014/main" val="20000"/>
                    </a:ext>
                  </a:extLst>
                </a:gridCol>
                <a:gridCol w="3969761">
                  <a:extLst>
                    <a:ext uri="{9D8B030D-6E8A-4147-A177-3AD203B41FA5}">
                      <a16:colId xmlns:a16="http://schemas.microsoft.com/office/drawing/2014/main" val="20001"/>
                    </a:ext>
                  </a:extLst>
                </a:gridCol>
                <a:gridCol w="5357443">
                  <a:extLst>
                    <a:ext uri="{9D8B030D-6E8A-4147-A177-3AD203B41FA5}">
                      <a16:colId xmlns:a16="http://schemas.microsoft.com/office/drawing/2014/main" val="20002"/>
                    </a:ext>
                  </a:extLst>
                </a:gridCol>
              </a:tblGrid>
              <a:tr h="392551">
                <a:tc>
                  <a:txBody>
                    <a:bodyPr/>
                    <a:lstStyle/>
                    <a:p>
                      <a:pPr algn="l" defTabSz="914400">
                        <a:defRPr sz="1800" b="0">
                          <a:solidFill>
                            <a:srgbClr val="000000"/>
                          </a:solidFill>
                        </a:defRPr>
                      </a:pPr>
                      <a:r>
                        <a:rPr sz="1400" b="1" dirty="0">
                          <a:solidFill>
                            <a:schemeClr val="bg1"/>
                          </a:solidFill>
                          <a:latin typeface="News Gothic MT" panose="020B0503020103020203" pitchFamily="34" charset="0"/>
                        </a:rPr>
                        <a:t>Toxicity (Drug)</a:t>
                      </a:r>
                    </a:p>
                  </a:txBody>
                  <a:tcPr marL="45720" marR="45720" anchor="ctr" horzOverflow="overflow"/>
                </a:tc>
                <a:tc>
                  <a:txBody>
                    <a:bodyPr/>
                    <a:lstStyle/>
                    <a:p>
                      <a:pPr algn="ctr" defTabSz="914400">
                        <a:buClr>
                          <a:schemeClr val="tx1"/>
                        </a:buClr>
                        <a:defRPr sz="1800" b="0">
                          <a:solidFill>
                            <a:srgbClr val="000000"/>
                          </a:solidFill>
                        </a:defRPr>
                      </a:pPr>
                      <a:r>
                        <a:rPr sz="1400" b="1" dirty="0">
                          <a:solidFill>
                            <a:schemeClr val="bg1"/>
                          </a:solidFill>
                          <a:latin typeface="News Gothic MT" panose="020B0503020103020203" pitchFamily="34" charset="0"/>
                        </a:rPr>
                        <a:t>Key Considerations</a:t>
                      </a:r>
                    </a:p>
                  </a:txBody>
                  <a:tcPr marL="45720" marR="45720" anchor="ctr" horzOverflow="overflow"/>
                </a:tc>
                <a:tc>
                  <a:txBody>
                    <a:bodyPr/>
                    <a:lstStyle/>
                    <a:p>
                      <a:pPr algn="ctr" defTabSz="914400">
                        <a:buClr>
                          <a:schemeClr val="tx1"/>
                        </a:buClr>
                        <a:defRPr sz="1800" b="0">
                          <a:solidFill>
                            <a:srgbClr val="000000"/>
                          </a:solidFill>
                        </a:defRPr>
                      </a:pPr>
                      <a:r>
                        <a:rPr sz="1400" b="1" dirty="0">
                          <a:solidFill>
                            <a:schemeClr val="bg1"/>
                          </a:solidFill>
                          <a:latin typeface="News Gothic MT" panose="020B0503020103020203" pitchFamily="34" charset="0"/>
                        </a:rPr>
                        <a:t>Management Recommendations</a:t>
                      </a:r>
                    </a:p>
                  </a:txBody>
                  <a:tcPr marL="45720" marR="45720" anchor="ctr" horzOverflow="overflow"/>
                </a:tc>
                <a:extLst>
                  <a:ext uri="{0D108BD9-81ED-4DB2-BD59-A6C34878D82A}">
                    <a16:rowId xmlns:a16="http://schemas.microsoft.com/office/drawing/2014/main" val="10000"/>
                  </a:ext>
                </a:extLst>
              </a:tr>
              <a:tr h="1226049">
                <a:tc>
                  <a:txBody>
                    <a:bodyPr/>
                    <a:lstStyle/>
                    <a:p>
                      <a:pPr algn="l" defTabSz="914400">
                        <a:defRPr sz="1400" b="1"/>
                      </a:pPr>
                      <a:r>
                        <a:rPr dirty="0">
                          <a:latin typeface="News Gothic MT" panose="020B0503020103020203" pitchFamily="34" charset="0"/>
                        </a:rPr>
                        <a:t>Liver function</a:t>
                      </a:r>
                    </a:p>
                    <a:p>
                      <a:pPr algn="l" defTabSz="914400">
                        <a:defRPr sz="1400" b="1"/>
                      </a:pPr>
                      <a:r>
                        <a:rPr dirty="0">
                          <a:latin typeface="News Gothic MT" panose="020B0503020103020203" pitchFamily="34" charset="0"/>
                        </a:rPr>
                        <a:t>abnormalities</a:t>
                      </a:r>
                    </a:p>
                    <a:p>
                      <a:pPr algn="l" defTabSz="914400">
                        <a:defRPr sz="1400"/>
                      </a:pPr>
                      <a:r>
                        <a:rPr dirty="0">
                          <a:latin typeface="News Gothic MT" panose="020B0503020103020203" pitchFamily="34" charset="0"/>
                        </a:rPr>
                        <a:t>(abiraterone)</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Patients with moderate hepatic impairment should receive a reduced abiraterone dose (250 mg) and more frequent monitoring</a:t>
                      </a:r>
                    </a:p>
                    <a:p>
                      <a:pPr marL="285750" indent="-285750" algn="l" defTabSz="914400">
                        <a:buClr>
                          <a:schemeClr val="tx1"/>
                        </a:buClr>
                        <a:buSzPct val="100000"/>
                        <a:buFont typeface="Arial"/>
                        <a:buChar char="•"/>
                        <a:defRPr sz="1400"/>
                      </a:pPr>
                      <a:r>
                        <a:rPr dirty="0">
                          <a:latin typeface="News Gothic MT" panose="020B0503020103020203" pitchFamily="34" charset="0"/>
                        </a:rPr>
                        <a:t>Liver function tests should be performed before treatment</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Patients with normal transaminase levels at baseline should be monitored every </a:t>
                      </a:r>
                      <a:r>
                        <a:rPr lang="en-US" dirty="0">
                          <a:latin typeface="News Gothic MT" panose="020B0503020103020203" pitchFamily="34" charset="0"/>
                        </a:rPr>
                        <a:t>2</a:t>
                      </a:r>
                      <a:r>
                        <a:rPr dirty="0">
                          <a:latin typeface="News Gothic MT" panose="020B0503020103020203" pitchFamily="34" charset="0"/>
                        </a:rPr>
                        <a:t> weeks for the first </a:t>
                      </a:r>
                      <a:r>
                        <a:rPr lang="en-US" dirty="0">
                          <a:latin typeface="News Gothic MT" panose="020B0503020103020203" pitchFamily="34" charset="0"/>
                        </a:rPr>
                        <a:t>3</a:t>
                      </a:r>
                      <a:r>
                        <a:rPr dirty="0">
                          <a:latin typeface="News Gothic MT" panose="020B0503020103020203" pitchFamily="34" charset="0"/>
                        </a:rPr>
                        <a:t> months and then monthly thereafter</a:t>
                      </a:r>
                    </a:p>
                    <a:p>
                      <a:pPr marL="285750" indent="-285750" algn="l" defTabSz="914400">
                        <a:buClr>
                          <a:schemeClr val="tx1"/>
                        </a:buClr>
                        <a:buSzPct val="100000"/>
                        <a:buFont typeface="Arial"/>
                        <a:buChar char="•"/>
                        <a:defRPr sz="1400"/>
                      </a:pPr>
                      <a:r>
                        <a:rPr dirty="0">
                          <a:latin typeface="News Gothic MT" panose="020B0503020103020203" pitchFamily="34" charset="0"/>
                        </a:rPr>
                        <a:t>Marked increases in liver enzymes may require treatment discontinuation or a dose reduction</a:t>
                      </a:r>
                    </a:p>
                  </a:txBody>
                  <a:tcPr marL="45720" marR="45720" horzOverflow="overflow"/>
                </a:tc>
                <a:extLst>
                  <a:ext uri="{0D108BD9-81ED-4DB2-BD59-A6C34878D82A}">
                    <a16:rowId xmlns:a16="http://schemas.microsoft.com/office/drawing/2014/main" val="10001"/>
                  </a:ext>
                </a:extLst>
              </a:tr>
              <a:tr h="1154640">
                <a:tc>
                  <a:txBody>
                    <a:bodyPr/>
                    <a:lstStyle/>
                    <a:p>
                      <a:pPr algn="l" defTabSz="914400">
                        <a:defRPr sz="1400" b="1"/>
                      </a:pPr>
                      <a:r>
                        <a:rPr dirty="0">
                          <a:latin typeface="News Gothic MT" panose="020B0503020103020203" pitchFamily="34" charset="0"/>
                        </a:rPr>
                        <a:t>Nausea and</a:t>
                      </a:r>
                    </a:p>
                    <a:p>
                      <a:pPr algn="l" defTabSz="914400">
                        <a:defRPr sz="1400" b="1"/>
                      </a:pPr>
                      <a:r>
                        <a:rPr dirty="0">
                          <a:latin typeface="News Gothic MT" panose="020B0503020103020203" pitchFamily="34" charset="0"/>
                        </a:rPr>
                        <a:t>vomiting</a:t>
                      </a:r>
                    </a:p>
                    <a:p>
                      <a:pPr algn="l" defTabSz="914400">
                        <a:defRPr sz="1400"/>
                      </a:pPr>
                      <a:r>
                        <a:rPr dirty="0">
                          <a:latin typeface="News Gothic MT" panose="020B0503020103020203" pitchFamily="34" charset="0"/>
                        </a:rPr>
                        <a:t>(cabazitaxel)</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Prolonged periods of uncontrolled vomiting may require hospital admission for fluid replacement and parenteral antiemetics</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Inform patients that antiemetics will be included in their medications for cabazitaxel</a:t>
                      </a:r>
                    </a:p>
                    <a:p>
                      <a:pPr marL="285750" indent="-285750" algn="l" defTabSz="914400">
                        <a:buClr>
                          <a:schemeClr val="tx1"/>
                        </a:buClr>
                        <a:buSzPct val="100000"/>
                        <a:buFont typeface="Arial"/>
                        <a:buChar char="•"/>
                        <a:defRPr sz="1400"/>
                      </a:pPr>
                      <a:r>
                        <a:rPr dirty="0">
                          <a:latin typeface="News Gothic MT" panose="020B0503020103020203" pitchFamily="34" charset="0"/>
                        </a:rPr>
                        <a:t>Instruct patients to maintain adequate fluid intake</a:t>
                      </a:r>
                    </a:p>
                    <a:p>
                      <a:pPr marL="285750" indent="-285750" algn="l" defTabSz="914400">
                        <a:buClr>
                          <a:schemeClr val="tx1"/>
                        </a:buClr>
                        <a:buSzPct val="100000"/>
                        <a:buFont typeface="Arial"/>
                        <a:buChar char="•"/>
                        <a:defRPr sz="1400"/>
                      </a:pPr>
                      <a:r>
                        <a:rPr dirty="0">
                          <a:latin typeface="News Gothic MT" panose="020B0503020103020203" pitchFamily="34" charset="0"/>
                        </a:rPr>
                        <a:t>Discuss the incidence of nausea and vomiting at each visit, potentially assisted by a patient diary</a:t>
                      </a:r>
                    </a:p>
                  </a:txBody>
                  <a:tcPr marL="45720" marR="45720" horzOverflow="overflow"/>
                </a:tc>
                <a:extLst>
                  <a:ext uri="{0D108BD9-81ED-4DB2-BD59-A6C34878D82A}">
                    <a16:rowId xmlns:a16="http://schemas.microsoft.com/office/drawing/2014/main" val="10002"/>
                  </a:ext>
                </a:extLst>
              </a:tr>
              <a:tr h="1715827">
                <a:tc>
                  <a:txBody>
                    <a:bodyPr/>
                    <a:lstStyle/>
                    <a:p>
                      <a:pPr algn="l" defTabSz="914400">
                        <a:defRPr sz="1400" b="1"/>
                      </a:pPr>
                      <a:r>
                        <a:rPr dirty="0">
                          <a:latin typeface="News Gothic MT" panose="020B0503020103020203" pitchFamily="34" charset="0"/>
                        </a:rPr>
                        <a:t>Peripheral</a:t>
                      </a:r>
                    </a:p>
                    <a:p>
                      <a:pPr algn="l" defTabSz="914400">
                        <a:defRPr sz="1400" b="1"/>
                      </a:pPr>
                      <a:r>
                        <a:rPr dirty="0">
                          <a:latin typeface="News Gothic MT" panose="020B0503020103020203" pitchFamily="34" charset="0"/>
                        </a:rPr>
                        <a:t>neuropathy</a:t>
                      </a:r>
                    </a:p>
                    <a:p>
                      <a:pPr algn="l" defTabSz="914400">
                        <a:defRPr sz="1400"/>
                      </a:pPr>
                      <a:r>
                        <a:rPr dirty="0">
                          <a:latin typeface="News Gothic MT" panose="020B0503020103020203" pitchFamily="34" charset="0"/>
                        </a:rPr>
                        <a:t>(cabazitaxel)</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Chemotherapy-induced peripheral neuropathy can be extremely painful and lead to significant loss of functional abilities and decreased quality of life</a:t>
                      </a:r>
                    </a:p>
                    <a:p>
                      <a:pPr marL="285750" indent="-285750" algn="l" defTabSz="914400">
                        <a:buClr>
                          <a:schemeClr val="tx1"/>
                        </a:buClr>
                        <a:buSzPct val="100000"/>
                        <a:buFont typeface="Arial"/>
                        <a:buChar char="•"/>
                        <a:defRPr sz="1400"/>
                      </a:pPr>
                      <a:r>
                        <a:rPr dirty="0">
                          <a:latin typeface="News Gothic MT" panose="020B0503020103020203" pitchFamily="34" charset="0"/>
                        </a:rPr>
                        <a:t>The clinical course commonly begins with paresthesia (tingling) and dysesthesia (eg, pain, itching, “pins and needles”) in fingers and toes</a:t>
                      </a:r>
                      <a:r>
                        <a:rPr lang="en-US" dirty="0">
                          <a:latin typeface="News Gothic MT" panose="020B0503020103020203" pitchFamily="34" charset="0"/>
                        </a:rPr>
                        <a:t>,</a:t>
                      </a:r>
                      <a:r>
                        <a:rPr dirty="0">
                          <a:latin typeface="News Gothic MT" panose="020B0503020103020203" pitchFamily="34" charset="0"/>
                        </a:rPr>
                        <a:t> </a:t>
                      </a:r>
                      <a:r>
                        <a:rPr lang="en-US" dirty="0">
                          <a:latin typeface="News Gothic MT" panose="020B0503020103020203" pitchFamily="34" charset="0"/>
                        </a:rPr>
                        <a:t>then</a:t>
                      </a:r>
                      <a:r>
                        <a:rPr dirty="0">
                          <a:latin typeface="News Gothic MT" panose="020B0503020103020203" pitchFamily="34" charset="0"/>
                        </a:rPr>
                        <a:t> spreads to arms and legs</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No treatments are known</a:t>
                      </a:r>
                    </a:p>
                    <a:p>
                      <a:pPr marL="285750" indent="-285750" algn="l" defTabSz="914400">
                        <a:buClr>
                          <a:schemeClr val="tx1"/>
                        </a:buClr>
                        <a:buSzPct val="100000"/>
                        <a:buFont typeface="Arial"/>
                        <a:buChar char="•"/>
                        <a:defRPr sz="1400"/>
                      </a:pPr>
                      <a:r>
                        <a:rPr dirty="0">
                          <a:latin typeface="News Gothic MT" panose="020B0503020103020203" pitchFamily="34" charset="0"/>
                        </a:rPr>
                        <a:t>Provide educational support and monitor symptoms over time</a:t>
                      </a:r>
                    </a:p>
                    <a:p>
                      <a:pPr marL="285750" indent="-285750" algn="l" defTabSz="914400">
                        <a:buClr>
                          <a:schemeClr val="tx1"/>
                        </a:buClr>
                        <a:buSzPct val="100000"/>
                        <a:buFont typeface="Arial"/>
                        <a:buChar char="•"/>
                        <a:defRPr sz="1400"/>
                      </a:pPr>
                      <a:r>
                        <a:rPr dirty="0">
                          <a:latin typeface="News Gothic MT" panose="020B0503020103020203" pitchFamily="34" charset="0"/>
                        </a:rPr>
                        <a:t>Interruption of chemotherapy can alleviate symptoms, but recovery tends to be slow</a:t>
                      </a:r>
                    </a:p>
                  </a:txBody>
                  <a:tcPr marL="45720" marR="4572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267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BA90-25A0-7B4B-89FC-A40D3241ED37}"/>
              </a:ext>
            </a:extLst>
          </p:cNvPr>
          <p:cNvSpPr>
            <a:spLocks noGrp="1"/>
          </p:cNvSpPr>
          <p:nvPr>
            <p:ph type="title"/>
          </p:nvPr>
        </p:nvSpPr>
        <p:spPr/>
        <p:txBody>
          <a:bodyPr/>
          <a:lstStyle/>
          <a:p>
            <a:r>
              <a:rPr lang="en-US" dirty="0"/>
              <a:t>Managing Side Effects (cont.)</a:t>
            </a:r>
          </a:p>
        </p:txBody>
      </p:sp>
      <p:sp>
        <p:nvSpPr>
          <p:cNvPr id="3" name="Text Placeholder 2">
            <a:extLst>
              <a:ext uri="{FF2B5EF4-FFF2-40B4-BE49-F238E27FC236}">
                <a16:creationId xmlns:a16="http://schemas.microsoft.com/office/drawing/2014/main" id="{C8541617-05FC-A143-B28B-0F6371F1A458}"/>
              </a:ext>
            </a:extLst>
          </p:cNvPr>
          <p:cNvSpPr>
            <a:spLocks noGrp="1"/>
          </p:cNvSpPr>
          <p:nvPr>
            <p:ph type="body" sz="quarter" idx="12"/>
          </p:nvPr>
        </p:nvSpPr>
        <p:spPr>
          <a:xfrm>
            <a:off x="195072" y="6420647"/>
            <a:ext cx="3333749" cy="307777"/>
          </a:xfrm>
        </p:spPr>
        <p:txBody>
          <a:bodyPr/>
          <a:lstStyle/>
          <a:p>
            <a:r>
              <a:rPr lang="en-US" dirty="0"/>
              <a:t>CVD = cardiovascular disease.</a:t>
            </a:r>
          </a:p>
          <a:p>
            <a:r>
              <a:rPr lang="en-US" dirty="0" err="1"/>
              <a:t>dela</a:t>
            </a:r>
            <a:r>
              <a:rPr lang="en-US" dirty="0"/>
              <a:t> Rama &amp; </a:t>
            </a:r>
            <a:r>
              <a:rPr lang="en-US" dirty="0" err="1"/>
              <a:t>Pratz</a:t>
            </a:r>
            <a:r>
              <a:rPr lang="en-US" dirty="0"/>
              <a:t>, 2015. </a:t>
            </a:r>
          </a:p>
        </p:txBody>
      </p:sp>
      <p:graphicFrame>
        <p:nvGraphicFramePr>
          <p:cNvPr id="4" name="Content Placeholder 4">
            <a:extLst>
              <a:ext uri="{FF2B5EF4-FFF2-40B4-BE49-F238E27FC236}">
                <a16:creationId xmlns:a16="http://schemas.microsoft.com/office/drawing/2014/main" id="{4ABF9E08-66DC-FD49-862B-7708F23D7083}"/>
              </a:ext>
            </a:extLst>
          </p:cNvPr>
          <p:cNvGraphicFramePr/>
          <p:nvPr>
            <p:extLst>
              <p:ext uri="{D42A27DB-BD31-4B8C-83A1-F6EECF244321}">
                <p14:modId xmlns:p14="http://schemas.microsoft.com/office/powerpoint/2010/main" val="641317976"/>
              </p:ext>
            </p:extLst>
          </p:nvPr>
        </p:nvGraphicFramePr>
        <p:xfrm>
          <a:off x="653927" y="1433920"/>
          <a:ext cx="10884145" cy="4485640"/>
        </p:xfrm>
        <a:graphic>
          <a:graphicData uri="http://schemas.openxmlformats.org/drawingml/2006/table">
            <a:tbl>
              <a:tblPr firstRow="1" bandRow="1">
                <a:tableStyleId>{5C22544A-7EE6-4342-B048-85BDC9FD1C3A}</a:tableStyleId>
              </a:tblPr>
              <a:tblGrid>
                <a:gridCol w="1693089">
                  <a:extLst>
                    <a:ext uri="{9D8B030D-6E8A-4147-A177-3AD203B41FA5}">
                      <a16:colId xmlns:a16="http://schemas.microsoft.com/office/drawing/2014/main" val="20000"/>
                    </a:ext>
                  </a:extLst>
                </a:gridCol>
                <a:gridCol w="3911815">
                  <a:extLst>
                    <a:ext uri="{9D8B030D-6E8A-4147-A177-3AD203B41FA5}">
                      <a16:colId xmlns:a16="http://schemas.microsoft.com/office/drawing/2014/main" val="20001"/>
                    </a:ext>
                  </a:extLst>
                </a:gridCol>
                <a:gridCol w="5279241">
                  <a:extLst>
                    <a:ext uri="{9D8B030D-6E8A-4147-A177-3AD203B41FA5}">
                      <a16:colId xmlns:a16="http://schemas.microsoft.com/office/drawing/2014/main" val="20002"/>
                    </a:ext>
                  </a:extLst>
                </a:gridCol>
              </a:tblGrid>
              <a:tr h="370840">
                <a:tc>
                  <a:txBody>
                    <a:bodyPr/>
                    <a:lstStyle/>
                    <a:p>
                      <a:pPr algn="l" defTabSz="914400">
                        <a:buClr>
                          <a:schemeClr val="tx1"/>
                        </a:buClr>
                        <a:defRPr sz="1800" b="0">
                          <a:solidFill>
                            <a:srgbClr val="000000"/>
                          </a:solidFill>
                        </a:defRPr>
                      </a:pPr>
                      <a:r>
                        <a:rPr sz="1400" b="1" dirty="0">
                          <a:solidFill>
                            <a:schemeClr val="bg1"/>
                          </a:solidFill>
                          <a:latin typeface="News Gothic MT" panose="020B0503020103020203" pitchFamily="34" charset="0"/>
                        </a:rPr>
                        <a:t>Toxicity (Drug)</a:t>
                      </a:r>
                    </a:p>
                  </a:txBody>
                  <a:tcPr marL="45720" marR="45720" anchor="ctr" horzOverflow="overflow"/>
                </a:tc>
                <a:tc>
                  <a:txBody>
                    <a:bodyPr/>
                    <a:lstStyle/>
                    <a:p>
                      <a:pPr algn="ctr" defTabSz="914400">
                        <a:buClr>
                          <a:schemeClr val="tx1"/>
                        </a:buClr>
                        <a:defRPr sz="1800" b="0">
                          <a:solidFill>
                            <a:srgbClr val="000000"/>
                          </a:solidFill>
                        </a:defRPr>
                      </a:pPr>
                      <a:r>
                        <a:rPr sz="1400" b="1" dirty="0">
                          <a:solidFill>
                            <a:schemeClr val="bg1"/>
                          </a:solidFill>
                          <a:latin typeface="News Gothic MT" panose="020B0503020103020203" pitchFamily="34" charset="0"/>
                        </a:rPr>
                        <a:t>Key Considerations</a:t>
                      </a:r>
                    </a:p>
                  </a:txBody>
                  <a:tcPr marL="45720" marR="45720" anchor="ctr" horzOverflow="overflow"/>
                </a:tc>
                <a:tc>
                  <a:txBody>
                    <a:bodyPr/>
                    <a:lstStyle/>
                    <a:p>
                      <a:pPr algn="ctr" defTabSz="914400">
                        <a:buClr>
                          <a:schemeClr val="tx1"/>
                        </a:buClr>
                        <a:defRPr sz="1800" b="0">
                          <a:solidFill>
                            <a:srgbClr val="000000"/>
                          </a:solidFill>
                        </a:defRPr>
                      </a:pPr>
                      <a:r>
                        <a:rPr sz="1400" b="1" dirty="0">
                          <a:solidFill>
                            <a:schemeClr val="bg1"/>
                          </a:solidFill>
                          <a:latin typeface="News Gothic MT" panose="020B0503020103020203" pitchFamily="34" charset="0"/>
                        </a:rPr>
                        <a:t>Management Recommendations</a:t>
                      </a:r>
                    </a:p>
                  </a:txBody>
                  <a:tcPr marL="45720" marR="45720" anchor="ctr" horzOverflow="overflow"/>
                </a:tc>
                <a:extLst>
                  <a:ext uri="{0D108BD9-81ED-4DB2-BD59-A6C34878D82A}">
                    <a16:rowId xmlns:a16="http://schemas.microsoft.com/office/drawing/2014/main" val="10000"/>
                  </a:ext>
                </a:extLst>
              </a:tr>
              <a:tr h="370840">
                <a:tc>
                  <a:txBody>
                    <a:bodyPr/>
                    <a:lstStyle/>
                    <a:p>
                      <a:pPr algn="l" defTabSz="914400">
                        <a:buClr>
                          <a:schemeClr val="tx1"/>
                        </a:buClr>
                        <a:defRPr sz="1400" b="1"/>
                      </a:pPr>
                      <a:r>
                        <a:rPr dirty="0">
                          <a:latin typeface="News Gothic MT" panose="020B0503020103020203" pitchFamily="34" charset="0"/>
                        </a:rPr>
                        <a:t>Renal failure</a:t>
                      </a:r>
                    </a:p>
                    <a:p>
                      <a:pPr algn="l" defTabSz="914400">
                        <a:buClr>
                          <a:schemeClr val="tx1"/>
                        </a:buClr>
                        <a:defRPr sz="1400"/>
                      </a:pPr>
                      <a:r>
                        <a:rPr dirty="0">
                          <a:latin typeface="News Gothic MT" panose="020B0503020103020203" pitchFamily="34" charset="0"/>
                        </a:rPr>
                        <a:t>(cabazitaxel)</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Most cases occurred in association with sepsis, dehydration, or obstructive uropathy</a:t>
                      </a:r>
                    </a:p>
                    <a:p>
                      <a:pPr marL="285750" indent="-285750" algn="l" defTabSz="914400">
                        <a:buClr>
                          <a:schemeClr val="tx1"/>
                        </a:buClr>
                        <a:buSzPct val="100000"/>
                        <a:buFont typeface="Arial"/>
                        <a:buChar char="•"/>
                        <a:defRPr sz="1400"/>
                      </a:pPr>
                      <a:r>
                        <a:rPr dirty="0">
                          <a:latin typeface="News Gothic MT" panose="020B0503020103020203" pitchFamily="34" charset="0"/>
                        </a:rPr>
                        <a:t>Identify causes of renal failure and treat aggressively</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Refer patients for specialist management as needed</a:t>
                      </a:r>
                    </a:p>
                  </a:txBody>
                  <a:tcPr marL="45720" marR="45720" horzOverflow="overflow"/>
                </a:tc>
                <a:extLst>
                  <a:ext uri="{0D108BD9-81ED-4DB2-BD59-A6C34878D82A}">
                    <a16:rowId xmlns:a16="http://schemas.microsoft.com/office/drawing/2014/main" val="10001"/>
                  </a:ext>
                </a:extLst>
              </a:tr>
              <a:tr h="370840">
                <a:tc>
                  <a:txBody>
                    <a:bodyPr/>
                    <a:lstStyle/>
                    <a:p>
                      <a:pPr algn="l" defTabSz="914400">
                        <a:buClr>
                          <a:schemeClr val="tx1"/>
                        </a:buClr>
                        <a:defRPr sz="1400" b="1"/>
                      </a:pPr>
                      <a:r>
                        <a:rPr dirty="0">
                          <a:latin typeface="News Gothic MT" panose="020B0503020103020203" pitchFamily="34" charset="0"/>
                        </a:rPr>
                        <a:t>Seizures</a:t>
                      </a:r>
                    </a:p>
                    <a:p>
                      <a:pPr algn="l" defTabSz="914400">
                        <a:buClr>
                          <a:schemeClr val="tx1"/>
                        </a:buClr>
                        <a:defRPr sz="1400"/>
                      </a:pPr>
                      <a:r>
                        <a:rPr dirty="0">
                          <a:latin typeface="News Gothic MT" panose="020B0503020103020203" pitchFamily="34" charset="0"/>
                        </a:rPr>
                        <a:t>(enzalutamide)</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Patients with predisposing factors for seizure were excluded from phase </a:t>
                      </a:r>
                      <a:r>
                        <a:rPr lang="en-US" dirty="0">
                          <a:latin typeface="News Gothic MT" panose="020B0503020103020203" pitchFamily="34" charset="0"/>
                        </a:rPr>
                        <a:t>3</a:t>
                      </a:r>
                      <a:r>
                        <a:rPr dirty="0">
                          <a:latin typeface="News Gothic MT" panose="020B0503020103020203" pitchFamily="34" charset="0"/>
                        </a:rPr>
                        <a:t> trials of enzalutamide</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Inform patients receiving enzalutamide about the risks of seizure and sudden loss of consciousness</a:t>
                      </a:r>
                    </a:p>
                    <a:p>
                      <a:pPr marL="285750" indent="-285750" algn="l" defTabSz="914400">
                        <a:buClr>
                          <a:schemeClr val="tx1"/>
                        </a:buClr>
                        <a:buSzPct val="100000"/>
                        <a:buFont typeface="Arial"/>
                        <a:buChar char="•"/>
                        <a:defRPr sz="1400"/>
                      </a:pPr>
                      <a:r>
                        <a:rPr dirty="0">
                          <a:latin typeface="News Gothic MT" panose="020B0503020103020203" pitchFamily="34" charset="0"/>
                        </a:rPr>
                        <a:t>Advise patients not to participate in activities that could lead to serious harm should a seizure occur</a:t>
                      </a:r>
                    </a:p>
                  </a:txBody>
                  <a:tcPr marL="45720" marR="45720" horzOverflow="overflow"/>
                </a:tc>
                <a:extLst>
                  <a:ext uri="{0D108BD9-81ED-4DB2-BD59-A6C34878D82A}">
                    <a16:rowId xmlns:a16="http://schemas.microsoft.com/office/drawing/2014/main" val="10002"/>
                  </a:ext>
                </a:extLst>
              </a:tr>
              <a:tr h="370840">
                <a:tc>
                  <a:txBody>
                    <a:bodyPr/>
                    <a:lstStyle/>
                    <a:p>
                      <a:pPr algn="l" defTabSz="914400">
                        <a:buClr>
                          <a:schemeClr val="tx1"/>
                        </a:buClr>
                        <a:defRPr sz="1400" b="1"/>
                      </a:pPr>
                      <a:r>
                        <a:rPr dirty="0">
                          <a:latin typeface="News Gothic MT" panose="020B0503020103020203" pitchFamily="34" charset="0"/>
                        </a:rPr>
                        <a:t>Toxicity associated</a:t>
                      </a:r>
                    </a:p>
                    <a:p>
                      <a:pPr algn="l" defTabSz="914400">
                        <a:buClr>
                          <a:schemeClr val="tx1"/>
                        </a:buClr>
                        <a:defRPr sz="1400" b="1"/>
                      </a:pPr>
                      <a:r>
                        <a:rPr lang="en-US" dirty="0">
                          <a:latin typeface="News Gothic MT" panose="020B0503020103020203" pitchFamily="34" charset="0"/>
                        </a:rPr>
                        <a:t>with </a:t>
                      </a:r>
                      <a:r>
                        <a:rPr dirty="0">
                          <a:latin typeface="News Gothic MT" panose="020B0503020103020203" pitchFamily="34" charset="0"/>
                        </a:rPr>
                        <a:t>elevated steroid</a:t>
                      </a:r>
                    </a:p>
                    <a:p>
                      <a:pPr algn="l" defTabSz="914400">
                        <a:buClr>
                          <a:schemeClr val="tx1"/>
                        </a:buClr>
                        <a:defRPr sz="1400" b="1"/>
                      </a:pPr>
                      <a:r>
                        <a:rPr dirty="0">
                          <a:latin typeface="News Gothic MT" panose="020B0503020103020203" pitchFamily="34" charset="0"/>
                        </a:rPr>
                        <a:t>synthesis</a:t>
                      </a:r>
                    </a:p>
                    <a:p>
                      <a:pPr algn="l" defTabSz="914400">
                        <a:buClr>
                          <a:schemeClr val="tx1"/>
                        </a:buClr>
                        <a:defRPr sz="1400"/>
                      </a:pPr>
                      <a:r>
                        <a:rPr dirty="0">
                          <a:latin typeface="News Gothic MT" panose="020B0503020103020203" pitchFamily="34" charset="0"/>
                        </a:rPr>
                        <a:t>(abiraterone)</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Monitor for fluid retention, hypertension, and hypokalemia at least once per month</a:t>
                      </a:r>
                    </a:p>
                    <a:p>
                      <a:pPr marL="285750" indent="-285750" algn="l" defTabSz="914400">
                        <a:buClr>
                          <a:schemeClr val="tx1"/>
                        </a:buClr>
                        <a:buSzPct val="100000"/>
                        <a:buFont typeface="Arial"/>
                        <a:buChar char="•"/>
                        <a:defRPr sz="1400"/>
                      </a:pPr>
                      <a:r>
                        <a:rPr dirty="0">
                          <a:latin typeface="News Gothic MT" panose="020B0503020103020203" pitchFamily="34" charset="0"/>
                        </a:rPr>
                        <a:t>Abiraterone should be used with caution in patients with a history of CVD, particularly where underlying medical conditions may be compromised by fluid retention, hypertension, or hypokalemia</a:t>
                      </a:r>
                    </a:p>
                    <a:p>
                      <a:pPr marL="285750" indent="-285750" algn="l" defTabSz="914400">
                        <a:buClr>
                          <a:schemeClr val="tx1"/>
                        </a:buClr>
                        <a:buSzPct val="100000"/>
                        <a:buFont typeface="Arial"/>
                        <a:buChar char="•"/>
                        <a:defRPr sz="1400"/>
                      </a:pPr>
                      <a:r>
                        <a:rPr dirty="0">
                          <a:latin typeface="News Gothic MT" panose="020B0503020103020203" pitchFamily="34" charset="0"/>
                        </a:rPr>
                        <a:t>Consider concurrent administration of abiraterone with low-dose glucocorticoids</a:t>
                      </a:r>
                    </a:p>
                  </a:txBody>
                  <a:tcPr marL="45720" marR="45720" horzOverflow="overflow"/>
                </a:tc>
                <a:tc>
                  <a:txBody>
                    <a:bodyPr/>
                    <a:lstStyle/>
                    <a:p>
                      <a:pPr marL="285750" indent="-285750" algn="l" defTabSz="914400">
                        <a:buClr>
                          <a:schemeClr val="tx1"/>
                        </a:buClr>
                        <a:buSzPct val="100000"/>
                        <a:buFont typeface="Arial"/>
                        <a:buChar char="•"/>
                        <a:defRPr sz="1400"/>
                      </a:pPr>
                      <a:r>
                        <a:rPr dirty="0">
                          <a:latin typeface="News Gothic MT" panose="020B0503020103020203" pitchFamily="34" charset="0"/>
                        </a:rPr>
                        <a:t>Obtain an accurate patient history related to cardiovascular conditions </a:t>
                      </a:r>
                    </a:p>
                    <a:p>
                      <a:pPr marL="285750" indent="-285750" algn="l" defTabSz="914400">
                        <a:buClr>
                          <a:schemeClr val="tx1"/>
                        </a:buClr>
                        <a:buSzPct val="100000"/>
                        <a:buFont typeface="Arial"/>
                        <a:buChar char="•"/>
                        <a:defRPr sz="1400"/>
                      </a:pPr>
                      <a:r>
                        <a:rPr dirty="0">
                          <a:latin typeface="News Gothic MT" panose="020B0503020103020203" pitchFamily="34" charset="0"/>
                        </a:rPr>
                        <a:t>Hypertension and hypokalemia should be controlled before and during therapy with abiraterone</a:t>
                      </a:r>
                    </a:p>
                    <a:p>
                      <a:pPr marL="285750" indent="-285750" algn="l" defTabSz="914400">
                        <a:buClr>
                          <a:schemeClr val="tx1"/>
                        </a:buClr>
                        <a:buSzPct val="100000"/>
                        <a:buFont typeface="Arial"/>
                        <a:buChar char="•"/>
                        <a:defRPr sz="1400"/>
                      </a:pPr>
                      <a:r>
                        <a:rPr dirty="0">
                          <a:latin typeface="News Gothic MT" panose="020B0503020103020203" pitchFamily="34" charset="0"/>
                        </a:rPr>
                        <a:t>Mineralocorticoid-related side effects can be treated using the mineralocorticoid receptor antagonist eplerenone in combination with a salt-restricted diet</a:t>
                      </a:r>
                    </a:p>
                  </a:txBody>
                  <a:tcPr marL="45720" marR="4572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56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3322-B80A-C644-B4D9-29426D748530}"/>
              </a:ext>
            </a:extLst>
          </p:cNvPr>
          <p:cNvSpPr>
            <a:spLocks noGrp="1"/>
          </p:cNvSpPr>
          <p:nvPr>
            <p:ph type="title"/>
          </p:nvPr>
        </p:nvSpPr>
        <p:spPr/>
        <p:txBody>
          <a:bodyPr>
            <a:normAutofit/>
          </a:bodyPr>
          <a:lstStyle/>
          <a:p>
            <a:r>
              <a:rPr lang="en-US" dirty="0"/>
              <a:t>CRPC: Scope of the Problem</a:t>
            </a:r>
          </a:p>
        </p:txBody>
      </p:sp>
    </p:spTree>
    <p:extLst>
      <p:ext uri="{BB962C8B-B14F-4D97-AF65-F5344CB8AC3E}">
        <p14:creationId xmlns:p14="http://schemas.microsoft.com/office/powerpoint/2010/main" val="144530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1DC8-D7BC-1F4D-BC3B-6B9F1777A66F}"/>
              </a:ext>
            </a:extLst>
          </p:cNvPr>
          <p:cNvSpPr>
            <a:spLocks noGrp="1"/>
          </p:cNvSpPr>
          <p:nvPr>
            <p:ph type="title"/>
          </p:nvPr>
        </p:nvSpPr>
        <p:spPr/>
        <p:txBody>
          <a:bodyPr>
            <a:normAutofit/>
          </a:bodyPr>
          <a:lstStyle/>
          <a:p>
            <a:r>
              <a:rPr lang="en-US" dirty="0"/>
              <a:t>Case Studies</a:t>
            </a:r>
          </a:p>
        </p:txBody>
      </p:sp>
    </p:spTree>
    <p:extLst>
      <p:ext uri="{BB962C8B-B14F-4D97-AF65-F5344CB8AC3E}">
        <p14:creationId xmlns:p14="http://schemas.microsoft.com/office/powerpoint/2010/main" val="1819804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78C-7343-D243-AD59-242671B69AEF}"/>
              </a:ext>
            </a:extLst>
          </p:cNvPr>
          <p:cNvSpPr>
            <a:spLocks noGrp="1"/>
          </p:cNvSpPr>
          <p:nvPr>
            <p:ph type="title"/>
          </p:nvPr>
        </p:nvSpPr>
        <p:spPr/>
        <p:txBody>
          <a:bodyPr/>
          <a:lstStyle/>
          <a:p>
            <a:r>
              <a:rPr lang="en-US" dirty="0"/>
              <a:t>Case Study #1</a:t>
            </a:r>
          </a:p>
        </p:txBody>
      </p:sp>
      <p:sp>
        <p:nvSpPr>
          <p:cNvPr id="5" name="Text Placeholder 4">
            <a:extLst>
              <a:ext uri="{FF2B5EF4-FFF2-40B4-BE49-F238E27FC236}">
                <a16:creationId xmlns:a16="http://schemas.microsoft.com/office/drawing/2014/main" id="{F3AD356E-FD76-1340-B61F-E969F47D3B93}"/>
              </a:ext>
            </a:extLst>
          </p:cNvPr>
          <p:cNvSpPr>
            <a:spLocks noGrp="1"/>
          </p:cNvSpPr>
          <p:nvPr>
            <p:ph idx="1"/>
          </p:nvPr>
        </p:nvSpPr>
        <p:spPr/>
        <p:txBody>
          <a:bodyPr>
            <a:normAutofit/>
          </a:bodyPr>
          <a:lstStyle/>
          <a:p>
            <a:r>
              <a:rPr lang="en-US" dirty="0"/>
              <a:t>Mr. JM is a 68-year-old man who has been on leuprolide q3mo for 2 years, since his PSA started rising post-RRP. Most recent CT and bone scan were negative</a:t>
            </a:r>
          </a:p>
          <a:p>
            <a:pPr marL="0" indent="0">
              <a:buNone/>
            </a:pPr>
            <a:endParaRPr lang="en-US" dirty="0"/>
          </a:p>
          <a:p>
            <a:endParaRPr lang="en-US" dirty="0"/>
          </a:p>
        </p:txBody>
      </p:sp>
      <p:sp>
        <p:nvSpPr>
          <p:cNvPr id="8" name="Text Placeholder 7">
            <a:extLst>
              <a:ext uri="{FF2B5EF4-FFF2-40B4-BE49-F238E27FC236}">
                <a16:creationId xmlns:a16="http://schemas.microsoft.com/office/drawing/2014/main" id="{FAEC056E-C6CA-CC46-B3F5-83211F3472B2}"/>
              </a:ext>
            </a:extLst>
          </p:cNvPr>
          <p:cNvSpPr>
            <a:spLocks noGrp="1"/>
          </p:cNvSpPr>
          <p:nvPr>
            <p:ph type="body" sz="quarter" idx="13"/>
          </p:nvPr>
        </p:nvSpPr>
        <p:spPr/>
        <p:txBody>
          <a:bodyPr/>
          <a:lstStyle/>
          <a:p>
            <a:r>
              <a:rPr lang="en-US" sz="3000" dirty="0"/>
              <a:t>Nonmetastatic CRPC</a:t>
            </a:r>
          </a:p>
        </p:txBody>
      </p:sp>
      <p:graphicFrame>
        <p:nvGraphicFramePr>
          <p:cNvPr id="6" name="Table 5">
            <a:extLst>
              <a:ext uri="{FF2B5EF4-FFF2-40B4-BE49-F238E27FC236}">
                <a16:creationId xmlns:a16="http://schemas.microsoft.com/office/drawing/2014/main" id="{2AB43865-D1D8-8943-BBF1-BBAFD3522F2D}"/>
              </a:ext>
            </a:extLst>
          </p:cNvPr>
          <p:cNvGraphicFramePr>
            <a:graphicFrameLocks noGrp="1"/>
          </p:cNvGraphicFramePr>
          <p:nvPr>
            <p:extLst>
              <p:ext uri="{D42A27DB-BD31-4B8C-83A1-F6EECF244321}">
                <p14:modId xmlns:p14="http://schemas.microsoft.com/office/powerpoint/2010/main" val="3039424006"/>
              </p:ext>
            </p:extLst>
          </p:nvPr>
        </p:nvGraphicFramePr>
        <p:xfrm>
          <a:off x="6869807" y="3783929"/>
          <a:ext cx="2208484" cy="2194560"/>
        </p:xfrm>
        <a:graphic>
          <a:graphicData uri="http://schemas.openxmlformats.org/drawingml/2006/table">
            <a:tbl>
              <a:tblPr firstRow="1" bandRow="1">
                <a:tableStyleId>{5C22544A-7EE6-4342-B048-85BDC9FD1C3A}</a:tableStyleId>
              </a:tblPr>
              <a:tblGrid>
                <a:gridCol w="1100120">
                  <a:extLst>
                    <a:ext uri="{9D8B030D-6E8A-4147-A177-3AD203B41FA5}">
                      <a16:colId xmlns:a16="http://schemas.microsoft.com/office/drawing/2014/main" val="581140031"/>
                    </a:ext>
                  </a:extLst>
                </a:gridCol>
                <a:gridCol w="1108364">
                  <a:extLst>
                    <a:ext uri="{9D8B030D-6E8A-4147-A177-3AD203B41FA5}">
                      <a16:colId xmlns:a16="http://schemas.microsoft.com/office/drawing/2014/main" val="1321927720"/>
                    </a:ext>
                  </a:extLst>
                </a:gridCol>
              </a:tblGrid>
              <a:tr h="365760">
                <a:tc>
                  <a:txBody>
                    <a:bodyPr/>
                    <a:lstStyle/>
                    <a:p>
                      <a:pPr algn="ctr"/>
                      <a:r>
                        <a:rPr lang="en-US" sz="1600" dirty="0">
                          <a:latin typeface="News Gothic MT" panose="020B0503020103020203" pitchFamily="34" charset="0"/>
                        </a:rPr>
                        <a:t>DATE</a:t>
                      </a:r>
                      <a:endParaRPr lang="en-US" sz="1600" b="1" dirty="0">
                        <a:latin typeface="News Gothic MT" panose="020B0503020103020203" pitchFamily="34" charset="0"/>
                      </a:endParaRPr>
                    </a:p>
                  </a:txBody>
                  <a:tcPr anchor="ctr"/>
                </a:tc>
                <a:tc>
                  <a:txBody>
                    <a:bodyPr/>
                    <a:lstStyle/>
                    <a:p>
                      <a:pPr algn="ctr"/>
                      <a:r>
                        <a:rPr lang="en-US" sz="1600" dirty="0">
                          <a:latin typeface="News Gothic MT" panose="020B0503020103020203" pitchFamily="34" charset="0"/>
                        </a:rPr>
                        <a:t>PSA</a:t>
                      </a:r>
                      <a:endParaRPr lang="en-US" sz="1600" b="1" dirty="0">
                        <a:latin typeface="News Gothic MT" panose="020B0503020103020203" pitchFamily="34" charset="0"/>
                      </a:endParaRPr>
                    </a:p>
                  </a:txBody>
                  <a:tcPr anchor="ctr"/>
                </a:tc>
                <a:extLst>
                  <a:ext uri="{0D108BD9-81ED-4DB2-BD59-A6C34878D82A}">
                    <a16:rowId xmlns:a16="http://schemas.microsoft.com/office/drawing/2014/main" val="556705911"/>
                  </a:ext>
                </a:extLst>
              </a:tr>
              <a:tr h="365760">
                <a:tc>
                  <a:txBody>
                    <a:bodyPr/>
                    <a:lstStyle/>
                    <a:p>
                      <a:pPr algn="ctr"/>
                      <a:r>
                        <a:rPr lang="en-US" sz="1600" dirty="0">
                          <a:latin typeface="News Gothic MT" panose="020B0503020103020203" pitchFamily="34" charset="0"/>
                        </a:rPr>
                        <a:t>6/2019</a:t>
                      </a:r>
                      <a:endParaRPr lang="en-US" sz="1600" b="0" dirty="0">
                        <a:latin typeface="News Gothic MT" panose="020B0503020103020203" pitchFamily="34" charset="0"/>
                      </a:endParaRPr>
                    </a:p>
                  </a:txBody>
                  <a:tcPr anchor="ctr"/>
                </a:tc>
                <a:tc>
                  <a:txBody>
                    <a:bodyPr/>
                    <a:lstStyle/>
                    <a:p>
                      <a:pPr algn="ctr"/>
                      <a:r>
                        <a:rPr lang="en-US" sz="1600" dirty="0">
                          <a:latin typeface="News Gothic MT" panose="020B0503020103020203" pitchFamily="34" charset="0"/>
                        </a:rPr>
                        <a:t>1.8</a:t>
                      </a:r>
                      <a:endParaRPr lang="en-US" sz="1600" b="0" dirty="0">
                        <a:latin typeface="News Gothic MT" panose="020B0503020103020203" pitchFamily="34" charset="0"/>
                      </a:endParaRPr>
                    </a:p>
                  </a:txBody>
                  <a:tcPr anchor="ctr"/>
                </a:tc>
                <a:extLst>
                  <a:ext uri="{0D108BD9-81ED-4DB2-BD59-A6C34878D82A}">
                    <a16:rowId xmlns:a16="http://schemas.microsoft.com/office/drawing/2014/main" val="3357523802"/>
                  </a:ext>
                </a:extLst>
              </a:tr>
              <a:tr h="365760">
                <a:tc>
                  <a:txBody>
                    <a:bodyPr/>
                    <a:lstStyle/>
                    <a:p>
                      <a:pPr algn="ctr"/>
                      <a:r>
                        <a:rPr lang="en-US" sz="1600" dirty="0">
                          <a:latin typeface="News Gothic MT" panose="020B0503020103020203" pitchFamily="34" charset="0"/>
                        </a:rPr>
                        <a:t>3/2019</a:t>
                      </a:r>
                      <a:endParaRPr lang="en-US" sz="1600" b="0" dirty="0">
                        <a:latin typeface="News Gothic MT" panose="020B0503020103020203" pitchFamily="34" charset="0"/>
                      </a:endParaRPr>
                    </a:p>
                  </a:txBody>
                  <a:tcPr anchor="ctr"/>
                </a:tc>
                <a:tc>
                  <a:txBody>
                    <a:bodyPr/>
                    <a:lstStyle/>
                    <a:p>
                      <a:pPr algn="ctr"/>
                      <a:r>
                        <a:rPr lang="en-US" sz="1600" dirty="0">
                          <a:latin typeface="News Gothic MT" panose="020B0503020103020203" pitchFamily="34" charset="0"/>
                        </a:rPr>
                        <a:t>1.0</a:t>
                      </a:r>
                      <a:endParaRPr lang="en-US" sz="1600" b="0" dirty="0">
                        <a:latin typeface="News Gothic MT" panose="020B0503020103020203" pitchFamily="34" charset="0"/>
                      </a:endParaRPr>
                    </a:p>
                  </a:txBody>
                  <a:tcPr anchor="ctr"/>
                </a:tc>
                <a:extLst>
                  <a:ext uri="{0D108BD9-81ED-4DB2-BD59-A6C34878D82A}">
                    <a16:rowId xmlns:a16="http://schemas.microsoft.com/office/drawing/2014/main" val="1969917214"/>
                  </a:ext>
                </a:extLst>
              </a:tr>
              <a:tr h="365760">
                <a:tc>
                  <a:txBody>
                    <a:bodyPr/>
                    <a:lstStyle/>
                    <a:p>
                      <a:pPr algn="ctr"/>
                      <a:r>
                        <a:rPr lang="en-US" sz="1600" dirty="0">
                          <a:latin typeface="News Gothic MT" panose="020B0503020103020203" pitchFamily="34" charset="0"/>
                        </a:rPr>
                        <a:t>12/2018</a:t>
                      </a:r>
                      <a:endParaRPr lang="en-US" sz="1600" b="0" dirty="0">
                        <a:latin typeface="News Gothic MT" panose="020B0503020103020203" pitchFamily="34" charset="0"/>
                      </a:endParaRPr>
                    </a:p>
                  </a:txBody>
                  <a:tcPr anchor="ctr"/>
                </a:tc>
                <a:tc>
                  <a:txBody>
                    <a:bodyPr/>
                    <a:lstStyle/>
                    <a:p>
                      <a:pPr algn="ctr"/>
                      <a:r>
                        <a:rPr lang="en-US" sz="1600" dirty="0">
                          <a:latin typeface="News Gothic MT" panose="020B0503020103020203" pitchFamily="34" charset="0"/>
                        </a:rPr>
                        <a:t>0.8</a:t>
                      </a:r>
                      <a:endParaRPr lang="en-US" sz="1600" b="0" dirty="0">
                        <a:latin typeface="News Gothic MT" panose="020B0503020103020203" pitchFamily="34" charset="0"/>
                      </a:endParaRPr>
                    </a:p>
                  </a:txBody>
                  <a:tcPr anchor="ctr"/>
                </a:tc>
                <a:extLst>
                  <a:ext uri="{0D108BD9-81ED-4DB2-BD59-A6C34878D82A}">
                    <a16:rowId xmlns:a16="http://schemas.microsoft.com/office/drawing/2014/main" val="439987256"/>
                  </a:ext>
                </a:extLst>
              </a:tr>
              <a:tr h="365760">
                <a:tc>
                  <a:txBody>
                    <a:bodyPr/>
                    <a:lstStyle/>
                    <a:p>
                      <a:pPr algn="ctr"/>
                      <a:r>
                        <a:rPr lang="en-US" sz="1600" dirty="0">
                          <a:latin typeface="News Gothic MT" panose="020B0503020103020203" pitchFamily="34" charset="0"/>
                        </a:rPr>
                        <a:t>9/2018</a:t>
                      </a:r>
                      <a:endParaRPr lang="en-US" sz="1600" b="0" dirty="0">
                        <a:latin typeface="News Gothic MT" panose="020B0503020103020203" pitchFamily="34" charset="0"/>
                      </a:endParaRPr>
                    </a:p>
                  </a:txBody>
                  <a:tcPr anchor="ctr"/>
                </a:tc>
                <a:tc>
                  <a:txBody>
                    <a:bodyPr/>
                    <a:lstStyle/>
                    <a:p>
                      <a:pPr algn="ctr"/>
                      <a:r>
                        <a:rPr lang="en-US" sz="1600" dirty="0">
                          <a:latin typeface="News Gothic MT" panose="020B0503020103020203" pitchFamily="34" charset="0"/>
                        </a:rPr>
                        <a:t>0.7</a:t>
                      </a:r>
                      <a:endParaRPr lang="en-US" sz="1600" b="0" dirty="0">
                        <a:latin typeface="News Gothic MT" panose="020B0503020103020203" pitchFamily="34" charset="0"/>
                      </a:endParaRPr>
                    </a:p>
                  </a:txBody>
                  <a:tcPr anchor="ctr"/>
                </a:tc>
                <a:extLst>
                  <a:ext uri="{0D108BD9-81ED-4DB2-BD59-A6C34878D82A}">
                    <a16:rowId xmlns:a16="http://schemas.microsoft.com/office/drawing/2014/main" val="3951375707"/>
                  </a:ext>
                </a:extLst>
              </a:tr>
              <a:tr h="365760">
                <a:tc>
                  <a:txBody>
                    <a:bodyPr/>
                    <a:lstStyle/>
                    <a:p>
                      <a:pPr algn="ctr"/>
                      <a:r>
                        <a:rPr lang="en-US" sz="1600" dirty="0">
                          <a:latin typeface="News Gothic MT" panose="020B0503020103020203" pitchFamily="34" charset="0"/>
                        </a:rPr>
                        <a:t>6/2018</a:t>
                      </a:r>
                      <a:endParaRPr lang="en-US" sz="1600" b="0" dirty="0">
                        <a:latin typeface="News Gothic MT" panose="020B0503020103020203" pitchFamily="34" charset="0"/>
                      </a:endParaRPr>
                    </a:p>
                  </a:txBody>
                  <a:tcPr anchor="ctr"/>
                </a:tc>
                <a:tc>
                  <a:txBody>
                    <a:bodyPr/>
                    <a:lstStyle/>
                    <a:p>
                      <a:pPr algn="ctr"/>
                      <a:r>
                        <a:rPr lang="en-US" sz="1600" dirty="0">
                          <a:latin typeface="News Gothic MT" panose="020B0503020103020203" pitchFamily="34" charset="0"/>
                        </a:rPr>
                        <a:t>0.7</a:t>
                      </a:r>
                      <a:endParaRPr lang="en-US" sz="1600" b="0" dirty="0">
                        <a:latin typeface="News Gothic MT" panose="020B0503020103020203" pitchFamily="34" charset="0"/>
                      </a:endParaRPr>
                    </a:p>
                  </a:txBody>
                  <a:tcPr anchor="ctr"/>
                </a:tc>
                <a:extLst>
                  <a:ext uri="{0D108BD9-81ED-4DB2-BD59-A6C34878D82A}">
                    <a16:rowId xmlns:a16="http://schemas.microsoft.com/office/drawing/2014/main" val="1474371685"/>
                  </a:ext>
                </a:extLst>
              </a:tr>
            </a:tbl>
          </a:graphicData>
        </a:graphic>
      </p:graphicFrame>
      <p:pic>
        <p:nvPicPr>
          <p:cNvPr id="7" name="Picture 6">
            <a:extLst>
              <a:ext uri="{FF2B5EF4-FFF2-40B4-BE49-F238E27FC236}">
                <a16:creationId xmlns:a16="http://schemas.microsoft.com/office/drawing/2014/main" id="{D6886AE7-9DB3-124B-AC56-69C0F346E910}"/>
              </a:ext>
            </a:extLst>
          </p:cNvPr>
          <p:cNvPicPr>
            <a:picLocks noChangeAspect="1"/>
          </p:cNvPicPr>
          <p:nvPr/>
        </p:nvPicPr>
        <p:blipFill>
          <a:blip r:embed="rId3"/>
          <a:stretch>
            <a:fillRect/>
          </a:stretch>
        </p:blipFill>
        <p:spPr>
          <a:xfrm>
            <a:off x="9905708" y="4059274"/>
            <a:ext cx="1689100" cy="1193800"/>
          </a:xfrm>
          <a:prstGeom prst="rect">
            <a:avLst/>
          </a:prstGeom>
        </p:spPr>
      </p:pic>
      <p:sp>
        <p:nvSpPr>
          <p:cNvPr id="9" name="Text Placeholder 2">
            <a:extLst>
              <a:ext uri="{FF2B5EF4-FFF2-40B4-BE49-F238E27FC236}">
                <a16:creationId xmlns:a16="http://schemas.microsoft.com/office/drawing/2014/main" id="{6B86468F-6EDB-4849-AF8F-09114AF427F1}"/>
              </a:ext>
            </a:extLst>
          </p:cNvPr>
          <p:cNvSpPr txBox="1">
            <a:spLocks/>
          </p:cNvSpPr>
          <p:nvPr/>
        </p:nvSpPr>
        <p:spPr>
          <a:xfrm>
            <a:off x="622008" y="3066292"/>
            <a:ext cx="11140501" cy="2635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457200" marR="0" indent="-457200" algn="l" defTabSz="914400" rtl="0" latinLnBrk="0">
              <a:lnSpc>
                <a:spcPct val="100000"/>
              </a:lnSpc>
              <a:spcBef>
                <a:spcPts val="0"/>
              </a:spcBef>
              <a:spcAft>
                <a:spcPts val="0"/>
              </a:spcAft>
              <a:buClrTx/>
              <a:buSzPct val="100000"/>
              <a:buFontTx/>
              <a:buBlip>
                <a:blip r:embed="rId4"/>
              </a:buBlip>
              <a:tabLst/>
              <a:defRPr sz="2600" b="0" i="0" u="none" strike="noStrike" cap="none" spc="0" baseline="0">
                <a:solidFill>
                  <a:srgbClr val="000000"/>
                </a:solidFill>
                <a:uFillTx/>
                <a:latin typeface="+mj-lt"/>
                <a:ea typeface="+mj-ea"/>
                <a:cs typeface="+mj-cs"/>
                <a:sym typeface="News Gothic MT"/>
              </a:defRPr>
            </a:lvl1pPr>
            <a:lvl2pPr marL="985520" marR="0" indent="-528320" algn="l" defTabSz="914400" rtl="0" latinLnBrk="0">
              <a:lnSpc>
                <a:spcPct val="100000"/>
              </a:lnSpc>
              <a:spcBef>
                <a:spcPts val="0"/>
              </a:spcBef>
              <a:spcAft>
                <a:spcPts val="0"/>
              </a:spcAft>
              <a:buClrTx/>
              <a:buSzPct val="100000"/>
              <a:buFontTx/>
              <a:buBlip>
                <a:blip r:embed="rId5"/>
              </a:buBlip>
              <a:tabLst/>
              <a:defRPr sz="2600" b="0" i="0" u="none" strike="noStrike" cap="none" spc="0" baseline="0">
                <a:solidFill>
                  <a:srgbClr val="000000"/>
                </a:solidFill>
                <a:uFillTx/>
                <a:latin typeface="+mj-lt"/>
                <a:ea typeface="+mj-ea"/>
                <a:cs typeface="+mj-cs"/>
                <a:sym typeface="News Gothic MT"/>
              </a:defRPr>
            </a:lvl2pPr>
            <a:lvl3pPr marL="1377421" marR="0" indent="-405871" algn="l" defTabSz="914400" rtl="0" latinLnBrk="0">
              <a:lnSpc>
                <a:spcPct val="100000"/>
              </a:lnSpc>
              <a:spcBef>
                <a:spcPts val="0"/>
              </a:spcBef>
              <a:spcAft>
                <a:spcPts val="0"/>
              </a:spcAft>
              <a:buClrTx/>
              <a:buSzPct val="90000"/>
              <a:buFontTx/>
              <a:buBlip>
                <a:blip r:embed="rId6"/>
              </a:buBlip>
              <a:tabLst/>
              <a:defRPr sz="2600" b="0" i="0" u="none" strike="noStrike" cap="none" spc="0" baseline="0">
                <a:solidFill>
                  <a:srgbClr val="000000"/>
                </a:solidFill>
                <a:uFillTx/>
                <a:latin typeface="+mj-lt"/>
                <a:ea typeface="+mj-ea"/>
                <a:cs typeface="+mj-cs"/>
                <a:sym typeface="News Gothic MT"/>
              </a:defRPr>
            </a:lvl3pPr>
            <a:lvl4pPr marL="2011176" marR="0" indent="-526864" algn="l" defTabSz="914400" rtl="0" latinLnBrk="0">
              <a:lnSpc>
                <a:spcPct val="100000"/>
              </a:lnSpc>
              <a:spcBef>
                <a:spcPts val="0"/>
              </a:spcBef>
              <a:spcAft>
                <a:spcPts val="0"/>
              </a:spcAft>
              <a:buClrTx/>
              <a:buSzPct val="100000"/>
              <a:buFontTx/>
              <a:buBlip>
                <a:blip r:embed="rId7"/>
              </a:buBlip>
              <a:tabLst/>
              <a:defRPr sz="2600" b="0" i="0" u="none" strike="noStrike" cap="none" spc="0" baseline="0">
                <a:solidFill>
                  <a:srgbClr val="000000"/>
                </a:solidFill>
                <a:uFillTx/>
                <a:latin typeface="+mj-lt"/>
                <a:ea typeface="+mj-ea"/>
                <a:cs typeface="+mj-cs"/>
                <a:sym typeface="News Gothic MT"/>
              </a:defRPr>
            </a:lvl4pPr>
            <a:lvl5pPr marL="2200275" marR="0" indent="-371475" algn="l" defTabSz="914400" rtl="0" latinLnBrk="0">
              <a:lnSpc>
                <a:spcPct val="100000"/>
              </a:lnSpc>
              <a:spcBef>
                <a:spcPts val="0"/>
              </a:spcBef>
              <a:spcAft>
                <a:spcPts val="0"/>
              </a:spcAft>
              <a:buClrTx/>
              <a:buSzPct val="100000"/>
              <a:buFontTx/>
              <a:buBlip>
                <a:blip r:embed="rId8"/>
              </a:buBlip>
              <a:tabLst/>
              <a:defRPr sz="2600" b="0" i="0" u="none" strike="noStrike" cap="none" spc="0" baseline="0">
                <a:solidFill>
                  <a:srgbClr val="000000"/>
                </a:solidFill>
                <a:uFillTx/>
                <a:latin typeface="+mj-lt"/>
                <a:ea typeface="+mj-ea"/>
                <a:cs typeface="+mj-cs"/>
                <a:sym typeface="News Gothic MT"/>
              </a:defRPr>
            </a:lvl5pPr>
            <a:lvl6pPr marL="2781300" marR="0" indent="-495300" algn="l" defTabSz="914400" rtl="0" latinLnBrk="0">
              <a:lnSpc>
                <a:spcPct val="100000"/>
              </a:lnSpc>
              <a:spcBef>
                <a:spcPts val="0"/>
              </a:spcBef>
              <a:spcAft>
                <a:spcPts val="0"/>
              </a:spcAft>
              <a:buClrTx/>
              <a:buSzPct val="100000"/>
              <a:buFontTx/>
              <a:buChar char="•"/>
              <a:tabLst/>
              <a:defRPr sz="2600" b="0" i="0" u="none" strike="noStrike" cap="none" spc="0" baseline="0">
                <a:solidFill>
                  <a:srgbClr val="000000"/>
                </a:solidFill>
                <a:uFillTx/>
                <a:latin typeface="+mj-lt"/>
                <a:ea typeface="+mj-ea"/>
                <a:cs typeface="+mj-cs"/>
                <a:sym typeface="News Gothic MT"/>
              </a:defRPr>
            </a:lvl6pPr>
            <a:lvl7pPr marL="3238500" marR="0" indent="-495300" algn="l" defTabSz="914400" rtl="0" latinLnBrk="0">
              <a:lnSpc>
                <a:spcPct val="100000"/>
              </a:lnSpc>
              <a:spcBef>
                <a:spcPts val="0"/>
              </a:spcBef>
              <a:spcAft>
                <a:spcPts val="0"/>
              </a:spcAft>
              <a:buClrTx/>
              <a:buSzPct val="100000"/>
              <a:buFontTx/>
              <a:buChar char="•"/>
              <a:tabLst/>
              <a:defRPr sz="2600" b="0" i="0" u="none" strike="noStrike" cap="none" spc="0" baseline="0">
                <a:solidFill>
                  <a:srgbClr val="000000"/>
                </a:solidFill>
                <a:uFillTx/>
                <a:latin typeface="+mj-lt"/>
                <a:ea typeface="+mj-ea"/>
                <a:cs typeface="+mj-cs"/>
                <a:sym typeface="News Gothic MT"/>
              </a:defRPr>
            </a:lvl7pPr>
            <a:lvl8pPr marL="3695700" marR="0" indent="-495300" algn="l" defTabSz="914400" rtl="0" latinLnBrk="0">
              <a:lnSpc>
                <a:spcPct val="100000"/>
              </a:lnSpc>
              <a:spcBef>
                <a:spcPts val="0"/>
              </a:spcBef>
              <a:spcAft>
                <a:spcPts val="0"/>
              </a:spcAft>
              <a:buClrTx/>
              <a:buSzPct val="100000"/>
              <a:buFontTx/>
              <a:buChar char="•"/>
              <a:tabLst/>
              <a:defRPr sz="2600" b="0" i="0" u="none" strike="noStrike" cap="none" spc="0" baseline="0">
                <a:solidFill>
                  <a:srgbClr val="000000"/>
                </a:solidFill>
                <a:uFillTx/>
                <a:latin typeface="+mj-lt"/>
                <a:ea typeface="+mj-ea"/>
                <a:cs typeface="+mj-cs"/>
                <a:sym typeface="News Gothic MT"/>
              </a:defRPr>
            </a:lvl8pPr>
            <a:lvl9pPr marL="4152900" marR="0" indent="-495300" algn="l" defTabSz="914400" rtl="0" latinLnBrk="0">
              <a:lnSpc>
                <a:spcPct val="100000"/>
              </a:lnSpc>
              <a:spcBef>
                <a:spcPts val="0"/>
              </a:spcBef>
              <a:spcAft>
                <a:spcPts val="0"/>
              </a:spcAft>
              <a:buClrTx/>
              <a:buSzPct val="100000"/>
              <a:buFontTx/>
              <a:buChar char="•"/>
              <a:tabLst/>
              <a:defRPr sz="2600" b="0" i="0" u="none" strike="noStrike" cap="none" spc="0" baseline="0">
                <a:solidFill>
                  <a:srgbClr val="000000"/>
                </a:solidFill>
                <a:uFillTx/>
                <a:latin typeface="+mj-lt"/>
                <a:ea typeface="+mj-ea"/>
                <a:cs typeface="+mj-cs"/>
                <a:sym typeface="News Gothic MT"/>
              </a:defRPr>
            </a:lvl9pPr>
          </a:lstStyle>
          <a:p>
            <a:pPr hangingPunct="1"/>
            <a:r>
              <a:rPr lang="en-US" dirty="0">
                <a:latin typeface="News Gothic MT" panose="020B0503020103020203" pitchFamily="34" charset="0"/>
              </a:rPr>
              <a:t>Which of these below is the most appropriate next step to consider based upon PSA?</a:t>
            </a:r>
          </a:p>
          <a:p>
            <a:pPr marL="1200150" indent="-538163" hangingPunct="1">
              <a:buFont typeface="+mj-lt"/>
              <a:buAutoNum type="alphaLcParenR"/>
            </a:pPr>
            <a:r>
              <a:rPr lang="en-US" dirty="0">
                <a:latin typeface="News Gothic MT" panose="020B0503020103020203" pitchFamily="34" charset="0"/>
              </a:rPr>
              <a:t>Observation</a:t>
            </a:r>
          </a:p>
          <a:p>
            <a:pPr marL="1200150" indent="-538163" hangingPunct="1">
              <a:buFont typeface="+mj-lt"/>
              <a:buAutoNum type="alphaLcParenR"/>
            </a:pPr>
            <a:r>
              <a:rPr lang="en-US" dirty="0">
                <a:latin typeface="News Gothic MT" panose="020B0503020103020203" pitchFamily="34" charset="0"/>
              </a:rPr>
              <a:t>Apalutamide</a:t>
            </a:r>
          </a:p>
          <a:p>
            <a:pPr marL="1200150" indent="-538163" hangingPunct="1">
              <a:buFont typeface="+mj-lt"/>
              <a:buAutoNum type="alphaLcParenR"/>
            </a:pPr>
            <a:r>
              <a:rPr lang="en-US" dirty="0">
                <a:latin typeface="News Gothic MT" panose="020B0503020103020203" pitchFamily="34" charset="0"/>
              </a:rPr>
              <a:t>Denosumab</a:t>
            </a:r>
          </a:p>
          <a:p>
            <a:pPr marL="1200150" indent="-538163" hangingPunct="1">
              <a:buFont typeface="+mj-lt"/>
              <a:buAutoNum type="alphaLcParenR"/>
            </a:pPr>
            <a:r>
              <a:rPr lang="en-US" dirty="0">
                <a:latin typeface="News Gothic MT" panose="020B0503020103020203" pitchFamily="34" charset="0"/>
              </a:rPr>
              <a:t>Docetaxel </a:t>
            </a:r>
          </a:p>
        </p:txBody>
      </p:sp>
      <p:sp>
        <p:nvSpPr>
          <p:cNvPr id="11" name="Text Placeholder 10">
            <a:extLst>
              <a:ext uri="{FF2B5EF4-FFF2-40B4-BE49-F238E27FC236}">
                <a16:creationId xmlns:a16="http://schemas.microsoft.com/office/drawing/2014/main" id="{4A4D5250-03ED-A246-9D67-1A73C8EEADDA}"/>
              </a:ext>
            </a:extLst>
          </p:cNvPr>
          <p:cNvSpPr>
            <a:spLocks noGrp="1"/>
          </p:cNvSpPr>
          <p:nvPr>
            <p:ph type="body" sz="quarter" idx="12"/>
          </p:nvPr>
        </p:nvSpPr>
        <p:spPr>
          <a:xfrm>
            <a:off x="193575" y="6574536"/>
            <a:ext cx="4307269" cy="153888"/>
          </a:xfrm>
        </p:spPr>
        <p:txBody>
          <a:bodyPr/>
          <a:lstStyle/>
          <a:p>
            <a:r>
              <a:rPr lang="en-US" dirty="0"/>
              <a:t>q3mo = once every 3 months; RRP = radical retropubic prostatectomy. </a:t>
            </a:r>
          </a:p>
        </p:txBody>
      </p:sp>
    </p:spTree>
    <p:extLst>
      <p:ext uri="{BB962C8B-B14F-4D97-AF65-F5344CB8AC3E}">
        <p14:creationId xmlns:p14="http://schemas.microsoft.com/office/powerpoint/2010/main" val="1463536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78C-7343-D243-AD59-242671B69AEF}"/>
              </a:ext>
            </a:extLst>
          </p:cNvPr>
          <p:cNvSpPr>
            <a:spLocks noGrp="1"/>
          </p:cNvSpPr>
          <p:nvPr>
            <p:ph type="title"/>
          </p:nvPr>
        </p:nvSpPr>
        <p:spPr/>
        <p:txBody>
          <a:bodyPr/>
          <a:lstStyle/>
          <a:p>
            <a:r>
              <a:rPr lang="en-US" dirty="0"/>
              <a:t>Case Study #1 (cont.)</a:t>
            </a:r>
          </a:p>
        </p:txBody>
      </p:sp>
      <p:sp>
        <p:nvSpPr>
          <p:cNvPr id="5" name="Text Placeholder 4">
            <a:extLst>
              <a:ext uri="{FF2B5EF4-FFF2-40B4-BE49-F238E27FC236}">
                <a16:creationId xmlns:a16="http://schemas.microsoft.com/office/drawing/2014/main" id="{F3AD356E-FD76-1340-B61F-E969F47D3B93}"/>
              </a:ext>
            </a:extLst>
          </p:cNvPr>
          <p:cNvSpPr>
            <a:spLocks noGrp="1"/>
          </p:cNvSpPr>
          <p:nvPr>
            <p:ph idx="1"/>
          </p:nvPr>
        </p:nvSpPr>
        <p:spPr/>
        <p:txBody>
          <a:bodyPr>
            <a:normAutofit/>
          </a:bodyPr>
          <a:lstStyle/>
          <a:p>
            <a:pPr marL="0" indent="0">
              <a:buNone/>
            </a:pPr>
            <a:r>
              <a:rPr lang="en-US" dirty="0"/>
              <a:t>(b) Apalutamide</a:t>
            </a:r>
          </a:p>
          <a:p>
            <a:endParaRPr lang="en-US" dirty="0"/>
          </a:p>
          <a:p>
            <a:r>
              <a:rPr lang="en-US" dirty="0"/>
              <a:t>With a PSADT &lt;10 months, observation alone is not recommended</a:t>
            </a:r>
          </a:p>
          <a:p>
            <a:r>
              <a:rPr lang="en-US" dirty="0"/>
              <a:t>Docetaxel would be appropriate for metastatic disease</a:t>
            </a:r>
          </a:p>
          <a:p>
            <a:r>
              <a:rPr lang="en-US" dirty="0"/>
              <a:t>Denosumab is not directly related to PSA, but rather to bone health and prevention of skeletal-related events</a:t>
            </a:r>
          </a:p>
          <a:p>
            <a:pPr marL="457200" lvl="1" indent="0">
              <a:buNone/>
            </a:pPr>
            <a:endParaRPr lang="en-US" dirty="0"/>
          </a:p>
        </p:txBody>
      </p:sp>
      <p:sp>
        <p:nvSpPr>
          <p:cNvPr id="8" name="Text Placeholder 7">
            <a:extLst>
              <a:ext uri="{FF2B5EF4-FFF2-40B4-BE49-F238E27FC236}">
                <a16:creationId xmlns:a16="http://schemas.microsoft.com/office/drawing/2014/main" id="{FAEC056E-C6CA-CC46-B3F5-83211F3472B2}"/>
              </a:ext>
            </a:extLst>
          </p:cNvPr>
          <p:cNvSpPr>
            <a:spLocks noGrp="1"/>
          </p:cNvSpPr>
          <p:nvPr>
            <p:ph type="body" sz="quarter" idx="13"/>
          </p:nvPr>
        </p:nvSpPr>
        <p:spPr/>
        <p:txBody>
          <a:bodyPr/>
          <a:lstStyle/>
          <a:p>
            <a:r>
              <a:rPr lang="en-US" sz="3000" dirty="0"/>
              <a:t>Nonmetastatic CRPC</a:t>
            </a:r>
          </a:p>
        </p:txBody>
      </p:sp>
      <p:pic>
        <p:nvPicPr>
          <p:cNvPr id="7" name="Picture 6">
            <a:extLst>
              <a:ext uri="{FF2B5EF4-FFF2-40B4-BE49-F238E27FC236}">
                <a16:creationId xmlns:a16="http://schemas.microsoft.com/office/drawing/2014/main" id="{D6886AE7-9DB3-124B-AC56-69C0F346E910}"/>
              </a:ext>
            </a:extLst>
          </p:cNvPr>
          <p:cNvPicPr>
            <a:picLocks noChangeAspect="1"/>
          </p:cNvPicPr>
          <p:nvPr/>
        </p:nvPicPr>
        <p:blipFill>
          <a:blip r:embed="rId3"/>
          <a:stretch>
            <a:fillRect/>
          </a:stretch>
        </p:blipFill>
        <p:spPr>
          <a:xfrm>
            <a:off x="9145429" y="4286976"/>
            <a:ext cx="1689100" cy="1193800"/>
          </a:xfrm>
          <a:prstGeom prst="rect">
            <a:avLst/>
          </a:prstGeom>
        </p:spPr>
      </p:pic>
    </p:spTree>
    <p:extLst>
      <p:ext uri="{BB962C8B-B14F-4D97-AF65-F5344CB8AC3E}">
        <p14:creationId xmlns:p14="http://schemas.microsoft.com/office/powerpoint/2010/main" val="2344023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78C-7343-D243-AD59-242671B69AEF}"/>
              </a:ext>
            </a:extLst>
          </p:cNvPr>
          <p:cNvSpPr>
            <a:spLocks noGrp="1"/>
          </p:cNvSpPr>
          <p:nvPr>
            <p:ph type="title"/>
          </p:nvPr>
        </p:nvSpPr>
        <p:spPr/>
        <p:txBody>
          <a:bodyPr/>
          <a:lstStyle/>
          <a:p>
            <a:r>
              <a:rPr lang="en-US" dirty="0"/>
              <a:t>Case Study #2</a:t>
            </a:r>
          </a:p>
        </p:txBody>
      </p:sp>
      <p:sp>
        <p:nvSpPr>
          <p:cNvPr id="5" name="Text Placeholder 4">
            <a:extLst>
              <a:ext uri="{FF2B5EF4-FFF2-40B4-BE49-F238E27FC236}">
                <a16:creationId xmlns:a16="http://schemas.microsoft.com/office/drawing/2014/main" id="{F3AD356E-FD76-1340-B61F-E969F47D3B93}"/>
              </a:ext>
            </a:extLst>
          </p:cNvPr>
          <p:cNvSpPr>
            <a:spLocks noGrp="1"/>
          </p:cNvSpPr>
          <p:nvPr>
            <p:ph idx="1"/>
          </p:nvPr>
        </p:nvSpPr>
        <p:spPr>
          <a:xfrm>
            <a:off x="609600" y="1604926"/>
            <a:ext cx="10972800" cy="4373563"/>
          </a:xfrm>
        </p:spPr>
        <p:txBody>
          <a:bodyPr>
            <a:normAutofit fontScale="92500" lnSpcReduction="10000"/>
          </a:bodyPr>
          <a:lstStyle/>
          <a:p>
            <a:r>
              <a:rPr lang="en-US" dirty="0"/>
              <a:t>Mr. SK is a 70-year-old man with a negative CT abd/pel, but a bone scan showed persistent metastatic disease in the hip and lumbar spine, despite completing a course of docetaxel. His pain is minimal </a:t>
            </a:r>
          </a:p>
          <a:p>
            <a:r>
              <a:rPr lang="en-US" dirty="0"/>
              <a:t>In considering next steps, his doctor ordered AR-V7 analysis of his blood, which shows, “Nuclear AR-V7: POSITIVE”</a:t>
            </a:r>
          </a:p>
          <a:p>
            <a:endParaRPr lang="en-US" dirty="0"/>
          </a:p>
          <a:p>
            <a:r>
              <a:rPr lang="en-US" dirty="0"/>
              <a:t>Which of the following would be a recommended treatment option based upon this result?</a:t>
            </a:r>
          </a:p>
          <a:p>
            <a:pPr marL="1303338" lvl="2" indent="-457200">
              <a:buFont typeface="+mj-lt"/>
              <a:buAutoNum type="alphaLcParenR"/>
            </a:pPr>
            <a:r>
              <a:rPr lang="en-US" sz="2600" dirty="0"/>
              <a:t>Cabazitaxel</a:t>
            </a:r>
          </a:p>
          <a:p>
            <a:pPr marL="1303338" lvl="2" indent="-457200">
              <a:buFont typeface="+mj-lt"/>
              <a:buAutoNum type="alphaLcParenR"/>
            </a:pPr>
            <a:r>
              <a:rPr lang="en-US" sz="2600" dirty="0"/>
              <a:t>Abiraterone</a:t>
            </a:r>
          </a:p>
          <a:p>
            <a:pPr marL="1303338" lvl="2" indent="-457200">
              <a:buFont typeface="+mj-lt"/>
              <a:buAutoNum type="alphaLcParenR"/>
            </a:pPr>
            <a:r>
              <a:rPr lang="en-US" sz="2600" dirty="0"/>
              <a:t>Apalutamide</a:t>
            </a:r>
          </a:p>
          <a:p>
            <a:pPr marL="1303338" lvl="2" indent="-457200">
              <a:buFont typeface="+mj-lt"/>
              <a:buAutoNum type="alphaLcParenR"/>
            </a:pPr>
            <a:r>
              <a:rPr lang="en-US" sz="2600" dirty="0"/>
              <a:t>Radium-223</a:t>
            </a:r>
          </a:p>
          <a:p>
            <a:endParaRPr lang="en-US" dirty="0"/>
          </a:p>
          <a:p>
            <a:pPr marL="0" indent="0">
              <a:buNone/>
            </a:pPr>
            <a:endParaRPr lang="en-US" dirty="0"/>
          </a:p>
          <a:p>
            <a:pPr marL="457200" lvl="1" indent="0">
              <a:buNone/>
            </a:pPr>
            <a:endParaRPr lang="en-US" dirty="0"/>
          </a:p>
        </p:txBody>
      </p:sp>
      <p:sp>
        <p:nvSpPr>
          <p:cNvPr id="8" name="Text Placeholder 7">
            <a:extLst>
              <a:ext uri="{FF2B5EF4-FFF2-40B4-BE49-F238E27FC236}">
                <a16:creationId xmlns:a16="http://schemas.microsoft.com/office/drawing/2014/main" id="{FAEC056E-C6CA-CC46-B3F5-83211F3472B2}"/>
              </a:ext>
            </a:extLst>
          </p:cNvPr>
          <p:cNvSpPr>
            <a:spLocks noGrp="1"/>
          </p:cNvSpPr>
          <p:nvPr>
            <p:ph type="body" sz="quarter" idx="13"/>
          </p:nvPr>
        </p:nvSpPr>
        <p:spPr/>
        <p:txBody>
          <a:bodyPr/>
          <a:lstStyle/>
          <a:p>
            <a:r>
              <a:rPr lang="en-US" sz="3000" dirty="0"/>
              <a:t>Metastatic CRPC</a:t>
            </a:r>
          </a:p>
        </p:txBody>
      </p:sp>
      <p:pic>
        <p:nvPicPr>
          <p:cNvPr id="7" name="Picture 6">
            <a:extLst>
              <a:ext uri="{FF2B5EF4-FFF2-40B4-BE49-F238E27FC236}">
                <a16:creationId xmlns:a16="http://schemas.microsoft.com/office/drawing/2014/main" id="{D6886AE7-9DB3-124B-AC56-69C0F346E910}"/>
              </a:ext>
            </a:extLst>
          </p:cNvPr>
          <p:cNvPicPr>
            <a:picLocks noChangeAspect="1"/>
          </p:cNvPicPr>
          <p:nvPr/>
        </p:nvPicPr>
        <p:blipFill>
          <a:blip r:embed="rId3"/>
          <a:stretch>
            <a:fillRect/>
          </a:stretch>
        </p:blipFill>
        <p:spPr>
          <a:xfrm>
            <a:off x="9145429" y="4286976"/>
            <a:ext cx="1689100" cy="1193800"/>
          </a:xfrm>
          <a:prstGeom prst="rect">
            <a:avLst/>
          </a:prstGeom>
        </p:spPr>
      </p:pic>
      <p:sp>
        <p:nvSpPr>
          <p:cNvPr id="11" name="Text Placeholder 10">
            <a:extLst>
              <a:ext uri="{FF2B5EF4-FFF2-40B4-BE49-F238E27FC236}">
                <a16:creationId xmlns:a16="http://schemas.microsoft.com/office/drawing/2014/main" id="{4A4D5250-03ED-A246-9D67-1A73C8EEADDA}"/>
              </a:ext>
            </a:extLst>
          </p:cNvPr>
          <p:cNvSpPr>
            <a:spLocks noGrp="1"/>
          </p:cNvSpPr>
          <p:nvPr>
            <p:ph type="body" sz="quarter" idx="12"/>
          </p:nvPr>
        </p:nvSpPr>
        <p:spPr>
          <a:xfrm>
            <a:off x="193575" y="6574536"/>
            <a:ext cx="1748877" cy="153888"/>
          </a:xfrm>
        </p:spPr>
        <p:txBody>
          <a:bodyPr/>
          <a:lstStyle/>
          <a:p>
            <a:r>
              <a:rPr lang="en-US" dirty="0"/>
              <a:t>Abd/pel = abdominal/pelvic. </a:t>
            </a:r>
          </a:p>
        </p:txBody>
      </p:sp>
    </p:spTree>
    <p:extLst>
      <p:ext uri="{BB962C8B-B14F-4D97-AF65-F5344CB8AC3E}">
        <p14:creationId xmlns:p14="http://schemas.microsoft.com/office/powerpoint/2010/main" val="1050240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78C-7343-D243-AD59-242671B69AEF}"/>
              </a:ext>
            </a:extLst>
          </p:cNvPr>
          <p:cNvSpPr>
            <a:spLocks noGrp="1"/>
          </p:cNvSpPr>
          <p:nvPr>
            <p:ph type="title"/>
          </p:nvPr>
        </p:nvSpPr>
        <p:spPr/>
        <p:txBody>
          <a:bodyPr/>
          <a:lstStyle/>
          <a:p>
            <a:r>
              <a:rPr lang="en-US" dirty="0"/>
              <a:t>Case Study #2 (cont.)</a:t>
            </a:r>
          </a:p>
        </p:txBody>
      </p:sp>
      <p:sp>
        <p:nvSpPr>
          <p:cNvPr id="5" name="Text Placeholder 4">
            <a:extLst>
              <a:ext uri="{FF2B5EF4-FFF2-40B4-BE49-F238E27FC236}">
                <a16:creationId xmlns:a16="http://schemas.microsoft.com/office/drawing/2014/main" id="{F3AD356E-FD76-1340-B61F-E969F47D3B93}"/>
              </a:ext>
            </a:extLst>
          </p:cNvPr>
          <p:cNvSpPr>
            <a:spLocks noGrp="1"/>
          </p:cNvSpPr>
          <p:nvPr>
            <p:ph idx="1"/>
          </p:nvPr>
        </p:nvSpPr>
        <p:spPr/>
        <p:txBody>
          <a:bodyPr>
            <a:normAutofit/>
          </a:bodyPr>
          <a:lstStyle/>
          <a:p>
            <a:pPr marL="514350" indent="-514350">
              <a:buAutoNum type="alphaLcParenBoth"/>
            </a:pPr>
            <a:r>
              <a:rPr lang="en-US" dirty="0"/>
              <a:t>Cabazitaxel</a:t>
            </a:r>
          </a:p>
          <a:p>
            <a:pPr marL="514350" indent="-514350">
              <a:buAutoNum type="alphaLcParenBoth"/>
            </a:pPr>
            <a:endParaRPr lang="en-US" dirty="0"/>
          </a:p>
          <a:p>
            <a:r>
              <a:rPr lang="en-US" dirty="0"/>
              <a:t>AR-V7–positive status: not likely to benefit from abiraterone, apalutamide, or enzalutamide</a:t>
            </a:r>
          </a:p>
          <a:p>
            <a:r>
              <a:rPr lang="en-US" dirty="0"/>
              <a:t>Radium-223 is only given to symptomatic patients</a:t>
            </a:r>
          </a:p>
          <a:p>
            <a:r>
              <a:rPr lang="en-US" dirty="0"/>
              <a:t>Apalutamide is appropriate in M0 CRPC patients only, not M1</a:t>
            </a:r>
          </a:p>
        </p:txBody>
      </p:sp>
      <p:sp>
        <p:nvSpPr>
          <p:cNvPr id="8" name="Text Placeholder 7">
            <a:extLst>
              <a:ext uri="{FF2B5EF4-FFF2-40B4-BE49-F238E27FC236}">
                <a16:creationId xmlns:a16="http://schemas.microsoft.com/office/drawing/2014/main" id="{FAEC056E-C6CA-CC46-B3F5-83211F3472B2}"/>
              </a:ext>
            </a:extLst>
          </p:cNvPr>
          <p:cNvSpPr>
            <a:spLocks noGrp="1"/>
          </p:cNvSpPr>
          <p:nvPr>
            <p:ph type="body" sz="quarter" idx="13"/>
          </p:nvPr>
        </p:nvSpPr>
        <p:spPr/>
        <p:txBody>
          <a:bodyPr/>
          <a:lstStyle/>
          <a:p>
            <a:r>
              <a:rPr lang="en-US" sz="3000" dirty="0"/>
              <a:t>Metastatic CRPC</a:t>
            </a:r>
          </a:p>
        </p:txBody>
      </p:sp>
      <p:pic>
        <p:nvPicPr>
          <p:cNvPr id="7" name="Picture 6">
            <a:extLst>
              <a:ext uri="{FF2B5EF4-FFF2-40B4-BE49-F238E27FC236}">
                <a16:creationId xmlns:a16="http://schemas.microsoft.com/office/drawing/2014/main" id="{D6886AE7-9DB3-124B-AC56-69C0F346E910}"/>
              </a:ext>
            </a:extLst>
          </p:cNvPr>
          <p:cNvPicPr>
            <a:picLocks noChangeAspect="1"/>
          </p:cNvPicPr>
          <p:nvPr/>
        </p:nvPicPr>
        <p:blipFill>
          <a:blip r:embed="rId2"/>
          <a:stretch>
            <a:fillRect/>
          </a:stretch>
        </p:blipFill>
        <p:spPr>
          <a:xfrm>
            <a:off x="9145429" y="4286976"/>
            <a:ext cx="1689100" cy="1193800"/>
          </a:xfrm>
          <a:prstGeom prst="rect">
            <a:avLst/>
          </a:prstGeom>
        </p:spPr>
      </p:pic>
    </p:spTree>
    <p:extLst>
      <p:ext uri="{BB962C8B-B14F-4D97-AF65-F5344CB8AC3E}">
        <p14:creationId xmlns:p14="http://schemas.microsoft.com/office/powerpoint/2010/main" val="3264804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78C-7343-D243-AD59-242671B69AEF}"/>
              </a:ext>
            </a:extLst>
          </p:cNvPr>
          <p:cNvSpPr>
            <a:spLocks noGrp="1"/>
          </p:cNvSpPr>
          <p:nvPr>
            <p:ph type="title"/>
          </p:nvPr>
        </p:nvSpPr>
        <p:spPr/>
        <p:txBody>
          <a:bodyPr/>
          <a:lstStyle/>
          <a:p>
            <a:r>
              <a:rPr lang="en-US" dirty="0"/>
              <a:t>Case Study #2 (cont.)</a:t>
            </a:r>
          </a:p>
        </p:txBody>
      </p:sp>
      <p:sp>
        <p:nvSpPr>
          <p:cNvPr id="5" name="Text Placeholder 4">
            <a:extLst>
              <a:ext uri="{FF2B5EF4-FFF2-40B4-BE49-F238E27FC236}">
                <a16:creationId xmlns:a16="http://schemas.microsoft.com/office/drawing/2014/main" id="{F3AD356E-FD76-1340-B61F-E969F47D3B93}"/>
              </a:ext>
            </a:extLst>
          </p:cNvPr>
          <p:cNvSpPr>
            <a:spLocks noGrp="1"/>
          </p:cNvSpPr>
          <p:nvPr>
            <p:ph idx="1"/>
          </p:nvPr>
        </p:nvSpPr>
        <p:spPr/>
        <p:txBody>
          <a:bodyPr>
            <a:normAutofit/>
          </a:bodyPr>
          <a:lstStyle/>
          <a:p>
            <a:r>
              <a:rPr lang="en-US" dirty="0"/>
              <a:t>Mr. SK decided to pursue cabazitaxel therapy. In the education visit, the nurse emphasizes that which of the following side effects are basically irreversible?</a:t>
            </a:r>
          </a:p>
          <a:p>
            <a:pPr marL="1303338" lvl="2" indent="-457200">
              <a:buFont typeface="+mj-lt"/>
              <a:buAutoNum type="alphaLcParenR"/>
            </a:pPr>
            <a:r>
              <a:rPr lang="en-US" sz="2600" dirty="0"/>
              <a:t>Fatigue</a:t>
            </a:r>
          </a:p>
          <a:p>
            <a:pPr marL="1303338" lvl="2" indent="-457200">
              <a:buFont typeface="+mj-lt"/>
              <a:buAutoNum type="alphaLcParenR"/>
            </a:pPr>
            <a:r>
              <a:rPr lang="en-US" sz="2600" dirty="0"/>
              <a:t>Neutropenia</a:t>
            </a:r>
          </a:p>
          <a:p>
            <a:pPr marL="1303338" lvl="2" indent="-457200">
              <a:buFont typeface="+mj-lt"/>
              <a:buAutoNum type="alphaLcParenR"/>
            </a:pPr>
            <a:r>
              <a:rPr lang="en-US" sz="2600" dirty="0"/>
              <a:t>Peripheral neuropathy</a:t>
            </a:r>
          </a:p>
          <a:p>
            <a:pPr marL="1303338" lvl="2" indent="-457200">
              <a:buFont typeface="+mj-lt"/>
              <a:buAutoNum type="alphaLcParenR"/>
            </a:pPr>
            <a:r>
              <a:rPr lang="en-US" sz="2600" dirty="0"/>
              <a:t>Diarrhea</a:t>
            </a:r>
          </a:p>
        </p:txBody>
      </p:sp>
      <p:sp>
        <p:nvSpPr>
          <p:cNvPr id="8" name="Text Placeholder 7">
            <a:extLst>
              <a:ext uri="{FF2B5EF4-FFF2-40B4-BE49-F238E27FC236}">
                <a16:creationId xmlns:a16="http://schemas.microsoft.com/office/drawing/2014/main" id="{FAEC056E-C6CA-CC46-B3F5-83211F3472B2}"/>
              </a:ext>
            </a:extLst>
          </p:cNvPr>
          <p:cNvSpPr>
            <a:spLocks noGrp="1"/>
          </p:cNvSpPr>
          <p:nvPr>
            <p:ph type="body" sz="quarter" idx="13"/>
          </p:nvPr>
        </p:nvSpPr>
        <p:spPr>
          <a:xfrm>
            <a:off x="607484" y="877645"/>
            <a:ext cx="10974916" cy="482133"/>
          </a:xfrm>
        </p:spPr>
        <p:txBody>
          <a:bodyPr/>
          <a:lstStyle/>
          <a:p>
            <a:r>
              <a:rPr lang="en-US" sz="3000" dirty="0"/>
              <a:t>Metastatic CRPC</a:t>
            </a:r>
          </a:p>
        </p:txBody>
      </p:sp>
      <p:pic>
        <p:nvPicPr>
          <p:cNvPr id="7" name="Picture 6">
            <a:extLst>
              <a:ext uri="{FF2B5EF4-FFF2-40B4-BE49-F238E27FC236}">
                <a16:creationId xmlns:a16="http://schemas.microsoft.com/office/drawing/2014/main" id="{D6886AE7-9DB3-124B-AC56-69C0F346E910}"/>
              </a:ext>
            </a:extLst>
          </p:cNvPr>
          <p:cNvPicPr>
            <a:picLocks noChangeAspect="1"/>
          </p:cNvPicPr>
          <p:nvPr/>
        </p:nvPicPr>
        <p:blipFill>
          <a:blip r:embed="rId2"/>
          <a:stretch>
            <a:fillRect/>
          </a:stretch>
        </p:blipFill>
        <p:spPr>
          <a:xfrm>
            <a:off x="9145429" y="4286976"/>
            <a:ext cx="1689100" cy="1193800"/>
          </a:xfrm>
          <a:prstGeom prst="rect">
            <a:avLst/>
          </a:prstGeom>
        </p:spPr>
      </p:pic>
    </p:spTree>
    <p:extLst>
      <p:ext uri="{BB962C8B-B14F-4D97-AF65-F5344CB8AC3E}">
        <p14:creationId xmlns:p14="http://schemas.microsoft.com/office/powerpoint/2010/main" val="1789718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78C-7343-D243-AD59-242671B69AEF}"/>
              </a:ext>
            </a:extLst>
          </p:cNvPr>
          <p:cNvSpPr>
            <a:spLocks noGrp="1"/>
          </p:cNvSpPr>
          <p:nvPr>
            <p:ph type="title"/>
          </p:nvPr>
        </p:nvSpPr>
        <p:spPr/>
        <p:txBody>
          <a:bodyPr/>
          <a:lstStyle/>
          <a:p>
            <a:r>
              <a:rPr lang="en-US" dirty="0"/>
              <a:t>Case Study #2 (cont.)</a:t>
            </a:r>
          </a:p>
        </p:txBody>
      </p:sp>
      <p:sp>
        <p:nvSpPr>
          <p:cNvPr id="5" name="Text Placeholder 4">
            <a:extLst>
              <a:ext uri="{FF2B5EF4-FFF2-40B4-BE49-F238E27FC236}">
                <a16:creationId xmlns:a16="http://schemas.microsoft.com/office/drawing/2014/main" id="{F3AD356E-FD76-1340-B61F-E969F47D3B93}"/>
              </a:ext>
            </a:extLst>
          </p:cNvPr>
          <p:cNvSpPr>
            <a:spLocks noGrp="1"/>
          </p:cNvSpPr>
          <p:nvPr>
            <p:ph idx="1"/>
          </p:nvPr>
        </p:nvSpPr>
        <p:spPr>
          <a:xfrm>
            <a:off x="609600" y="1604926"/>
            <a:ext cx="10196945" cy="2343619"/>
          </a:xfrm>
        </p:spPr>
        <p:txBody>
          <a:bodyPr>
            <a:normAutofit/>
          </a:bodyPr>
          <a:lstStyle/>
          <a:p>
            <a:pPr marL="0" indent="0">
              <a:buNone/>
            </a:pPr>
            <a:r>
              <a:rPr lang="en-US" dirty="0"/>
              <a:t>(c) Peripheral neuropathy</a:t>
            </a:r>
          </a:p>
          <a:p>
            <a:r>
              <a:rPr lang="en-US" dirty="0"/>
              <a:t>There are no treatments for peripheral neuropathy that fix the nerve damage. Instead, treatment is given to relieve and manage symptoms</a:t>
            </a:r>
          </a:p>
          <a:p>
            <a:pPr lvl="1"/>
            <a:r>
              <a:rPr lang="en-US" dirty="0"/>
              <a:t>Unfortunately, many of the treatments are not proven to help and have side effects of their own </a:t>
            </a:r>
          </a:p>
        </p:txBody>
      </p:sp>
      <p:sp>
        <p:nvSpPr>
          <p:cNvPr id="8" name="Text Placeholder 7">
            <a:extLst>
              <a:ext uri="{FF2B5EF4-FFF2-40B4-BE49-F238E27FC236}">
                <a16:creationId xmlns:a16="http://schemas.microsoft.com/office/drawing/2014/main" id="{FAEC056E-C6CA-CC46-B3F5-83211F3472B2}"/>
              </a:ext>
            </a:extLst>
          </p:cNvPr>
          <p:cNvSpPr>
            <a:spLocks noGrp="1"/>
          </p:cNvSpPr>
          <p:nvPr>
            <p:ph type="body" sz="quarter" idx="13"/>
          </p:nvPr>
        </p:nvSpPr>
        <p:spPr/>
        <p:txBody>
          <a:bodyPr/>
          <a:lstStyle/>
          <a:p>
            <a:r>
              <a:rPr lang="en-US" sz="3000" dirty="0"/>
              <a:t>Metastatic CRPC</a:t>
            </a:r>
          </a:p>
        </p:txBody>
      </p:sp>
      <p:pic>
        <p:nvPicPr>
          <p:cNvPr id="7" name="Picture 6">
            <a:extLst>
              <a:ext uri="{FF2B5EF4-FFF2-40B4-BE49-F238E27FC236}">
                <a16:creationId xmlns:a16="http://schemas.microsoft.com/office/drawing/2014/main" id="{D6886AE7-9DB3-124B-AC56-69C0F346E910}"/>
              </a:ext>
            </a:extLst>
          </p:cNvPr>
          <p:cNvPicPr>
            <a:picLocks noChangeAspect="1"/>
          </p:cNvPicPr>
          <p:nvPr/>
        </p:nvPicPr>
        <p:blipFill>
          <a:blip r:embed="rId2"/>
          <a:stretch>
            <a:fillRect/>
          </a:stretch>
        </p:blipFill>
        <p:spPr>
          <a:xfrm>
            <a:off x="9117445" y="4373145"/>
            <a:ext cx="1689100" cy="1193800"/>
          </a:xfrm>
          <a:prstGeom prst="rect">
            <a:avLst/>
          </a:prstGeom>
        </p:spPr>
      </p:pic>
      <p:sp>
        <p:nvSpPr>
          <p:cNvPr id="9" name="Text Placeholder 4">
            <a:extLst>
              <a:ext uri="{FF2B5EF4-FFF2-40B4-BE49-F238E27FC236}">
                <a16:creationId xmlns:a16="http://schemas.microsoft.com/office/drawing/2014/main" id="{87690F2F-2D02-E54D-A3B6-518969B1B23E}"/>
              </a:ext>
            </a:extLst>
          </p:cNvPr>
          <p:cNvSpPr txBox="1">
            <a:spLocks/>
          </p:cNvSpPr>
          <p:nvPr/>
        </p:nvSpPr>
        <p:spPr bwMode="auto">
          <a:xfrm>
            <a:off x="622009" y="3801471"/>
            <a:ext cx="9076173" cy="43735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lvl1pPr marL="457200" indent="-457200" algn="l" rtl="0" eaLnBrk="1" fontAlgn="base" hangingPunct="1">
              <a:spcBef>
                <a:spcPts val="0"/>
              </a:spcBef>
              <a:spcAft>
                <a:spcPct val="0"/>
              </a:spcAft>
              <a:buClrTx/>
              <a:buSzPct val="100000"/>
              <a:buFontTx/>
              <a:buBlip>
                <a:blip r:embed="rId3"/>
              </a:buBlip>
              <a:defRPr sz="2600">
                <a:solidFill>
                  <a:schemeClr val="tx1"/>
                </a:solidFill>
                <a:latin typeface="News Gothic MT" charset="0"/>
                <a:ea typeface="News Gothic MT" charset="0"/>
                <a:cs typeface="News Gothic MT" charset="0"/>
              </a:defRPr>
            </a:lvl1pPr>
            <a:lvl2pPr marL="863600" indent="-406400" algn="l" rtl="0" eaLnBrk="1" fontAlgn="base" hangingPunct="1">
              <a:spcBef>
                <a:spcPts val="0"/>
              </a:spcBef>
              <a:spcAft>
                <a:spcPct val="0"/>
              </a:spcAft>
              <a:buClrTx/>
              <a:buSzPct val="100000"/>
              <a:buFontTx/>
              <a:buBlip>
                <a:blip r:embed="rId4"/>
              </a:buBlip>
              <a:defRPr sz="2000" baseline="0">
                <a:solidFill>
                  <a:schemeClr val="tx1"/>
                </a:solidFill>
                <a:latin typeface="News Gothic MT" charset="0"/>
                <a:ea typeface="News Gothic MT" charset="0"/>
                <a:cs typeface="News Gothic MT" charset="0"/>
              </a:defRPr>
            </a:lvl2pPr>
            <a:lvl3pPr marL="1252538" indent="-280988" algn="l" rtl="0" eaLnBrk="1" fontAlgn="base" hangingPunct="1">
              <a:spcBef>
                <a:spcPts val="0"/>
              </a:spcBef>
              <a:spcAft>
                <a:spcPct val="0"/>
              </a:spcAft>
              <a:buClr>
                <a:schemeClr val="tx1"/>
              </a:buClr>
              <a:buSzPct val="90000"/>
              <a:buFontTx/>
              <a:buBlip>
                <a:blip r:embed="rId5"/>
              </a:buBlip>
              <a:defRPr sz="1800">
                <a:solidFill>
                  <a:schemeClr val="tx1"/>
                </a:solidFill>
                <a:latin typeface="News Gothic MT" charset="0"/>
                <a:ea typeface="News Gothic MT" charset="0"/>
                <a:cs typeface="News Gothic MT" charset="0"/>
              </a:defRPr>
            </a:lvl3pPr>
            <a:lvl4pPr marL="1828800" indent="-344488" algn="l" rtl="0" eaLnBrk="1" fontAlgn="base" hangingPunct="1">
              <a:spcBef>
                <a:spcPts val="0"/>
              </a:spcBef>
              <a:spcAft>
                <a:spcPct val="0"/>
              </a:spcAft>
              <a:buClr>
                <a:schemeClr val="tx1"/>
              </a:buClr>
              <a:buSzPct val="100000"/>
              <a:buFontTx/>
              <a:buBlip>
                <a:blip r:embed="rId6"/>
              </a:buBlip>
              <a:defRPr sz="1700">
                <a:solidFill>
                  <a:schemeClr val="tx1"/>
                </a:solidFill>
                <a:latin typeface="News Gothic MT" charset="0"/>
                <a:ea typeface="News Gothic MT" charset="0"/>
                <a:cs typeface="News Gothic MT" charset="0"/>
              </a:defRPr>
            </a:lvl4pPr>
            <a:lvl5pPr marL="2057400" indent="-228600" algn="l" rtl="0" eaLnBrk="1" fontAlgn="base" hangingPunct="1">
              <a:spcBef>
                <a:spcPts val="0"/>
              </a:spcBef>
              <a:spcAft>
                <a:spcPct val="0"/>
              </a:spcAft>
              <a:buClrTx/>
              <a:buSzPct val="100000"/>
              <a:buFontTx/>
              <a:buBlip>
                <a:blip r:embed="rId7"/>
              </a:buBlip>
              <a:defRPr sz="1600">
                <a:solidFill>
                  <a:schemeClr val="tx1"/>
                </a:solidFill>
                <a:latin typeface="News Gothic MT" charset="0"/>
                <a:ea typeface="News Gothic MT" charset="0"/>
                <a:cs typeface="News Gothic MT" charset="0"/>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a:lstStyle>
          <a:p>
            <a:r>
              <a:rPr lang="en-US" dirty="0"/>
              <a:t>Nurses should assess for peripheral neuropathy early and frequently in order to identify it promptly</a:t>
            </a:r>
          </a:p>
          <a:p>
            <a:r>
              <a:rPr lang="en-US" dirty="0"/>
              <a:t>The other symptoms listed are associated with cabazitaxel but are routinely reversible after completion of treatment along with supportive care</a:t>
            </a:r>
          </a:p>
        </p:txBody>
      </p:sp>
    </p:spTree>
    <p:extLst>
      <p:ext uri="{BB962C8B-B14F-4D97-AF65-F5344CB8AC3E}">
        <p14:creationId xmlns:p14="http://schemas.microsoft.com/office/powerpoint/2010/main" val="1576374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1DC8-D7BC-1F4D-BC3B-6B9F1777A66F}"/>
              </a:ext>
            </a:extLst>
          </p:cNvPr>
          <p:cNvSpPr>
            <a:spLocks noGrp="1"/>
          </p:cNvSpPr>
          <p:nvPr>
            <p:ph type="title"/>
          </p:nvPr>
        </p:nvSpPr>
        <p:spPr/>
        <p:txBody>
          <a:bodyPr>
            <a:normAutofit fontScale="90000"/>
          </a:bodyPr>
          <a:lstStyle/>
          <a:p>
            <a:r>
              <a:rPr lang="en-US" dirty="0"/>
              <a:t>Future Directions in CRPC Management</a:t>
            </a:r>
          </a:p>
        </p:txBody>
      </p:sp>
    </p:spTree>
    <p:extLst>
      <p:ext uri="{BB962C8B-B14F-4D97-AF65-F5344CB8AC3E}">
        <p14:creationId xmlns:p14="http://schemas.microsoft.com/office/powerpoint/2010/main" val="684682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4FC4-29ED-E248-8361-F718FE106413}"/>
              </a:ext>
            </a:extLst>
          </p:cNvPr>
          <p:cNvSpPr>
            <a:spLocks noGrp="1"/>
          </p:cNvSpPr>
          <p:nvPr>
            <p:ph type="title"/>
          </p:nvPr>
        </p:nvSpPr>
        <p:spPr/>
        <p:txBody>
          <a:bodyPr/>
          <a:lstStyle/>
          <a:p>
            <a:r>
              <a:rPr lang="en-US" dirty="0"/>
              <a:t>Development Pipeline in CRPC</a:t>
            </a:r>
          </a:p>
        </p:txBody>
      </p:sp>
      <p:sp>
        <p:nvSpPr>
          <p:cNvPr id="5" name="Text Placeholder 4">
            <a:extLst>
              <a:ext uri="{FF2B5EF4-FFF2-40B4-BE49-F238E27FC236}">
                <a16:creationId xmlns:a16="http://schemas.microsoft.com/office/drawing/2014/main" id="{B68F19F1-3C09-0E4E-9AAC-B544EB9AF865}"/>
              </a:ext>
            </a:extLst>
          </p:cNvPr>
          <p:cNvSpPr>
            <a:spLocks noGrp="1"/>
          </p:cNvSpPr>
          <p:nvPr>
            <p:ph idx="1"/>
          </p:nvPr>
        </p:nvSpPr>
        <p:spPr/>
        <p:txBody>
          <a:bodyPr>
            <a:normAutofit/>
          </a:bodyPr>
          <a:lstStyle/>
          <a:p>
            <a:r>
              <a:rPr lang="en-US" dirty="0"/>
              <a:t>New AR antagonist: </a:t>
            </a:r>
            <a:r>
              <a:rPr lang="en-US" dirty="0" err="1"/>
              <a:t>darolutamide</a:t>
            </a:r>
            <a:r>
              <a:rPr lang="en-US" dirty="0"/>
              <a:t> (FDA approved July 2019)</a:t>
            </a:r>
          </a:p>
          <a:p>
            <a:r>
              <a:rPr lang="en-US" dirty="0"/>
              <a:t>Signaling pathway inhibitors</a:t>
            </a:r>
          </a:p>
          <a:p>
            <a:r>
              <a:rPr lang="en-US" dirty="0"/>
              <a:t>DNA damage repair pathway inhibitors </a:t>
            </a:r>
          </a:p>
          <a:p>
            <a:r>
              <a:rPr lang="en-US" dirty="0"/>
              <a:t>Targeted radiopharmaceuticals</a:t>
            </a:r>
          </a:p>
          <a:p>
            <a:r>
              <a:rPr lang="en-US" dirty="0"/>
              <a:t>Prostate-specific membrane antigen targeting</a:t>
            </a:r>
          </a:p>
          <a:p>
            <a:r>
              <a:rPr lang="en-US" dirty="0"/>
              <a:t>Continuing work on validating combination therapies and sequencing</a:t>
            </a:r>
          </a:p>
          <a:p>
            <a:r>
              <a:rPr lang="en-US" dirty="0"/>
              <a:t>Implications of tumor testing/genomics</a:t>
            </a:r>
          </a:p>
        </p:txBody>
      </p:sp>
      <p:sp>
        <p:nvSpPr>
          <p:cNvPr id="3" name="Text Placeholder 2">
            <a:extLst>
              <a:ext uri="{FF2B5EF4-FFF2-40B4-BE49-F238E27FC236}">
                <a16:creationId xmlns:a16="http://schemas.microsoft.com/office/drawing/2014/main" id="{0577DB13-BD3F-0340-AAA8-AFB506FCD2E8}"/>
              </a:ext>
            </a:extLst>
          </p:cNvPr>
          <p:cNvSpPr>
            <a:spLocks noGrp="1"/>
          </p:cNvSpPr>
          <p:nvPr>
            <p:ph type="body" sz="quarter" idx="12"/>
          </p:nvPr>
        </p:nvSpPr>
        <p:spPr>
          <a:xfrm>
            <a:off x="193575" y="6574536"/>
            <a:ext cx="2750753" cy="153888"/>
          </a:xfrm>
        </p:spPr>
        <p:txBody>
          <a:bodyPr/>
          <a:lstStyle/>
          <a:p>
            <a:r>
              <a:rPr lang="en-US" dirty="0"/>
              <a:t>Nevedomskaya et al, 2018; </a:t>
            </a:r>
            <a:r>
              <a:rPr lang="en-US" dirty="0" err="1"/>
              <a:t>Fizazi</a:t>
            </a:r>
            <a:r>
              <a:rPr lang="en-US" dirty="0"/>
              <a:t> et al, 2019.</a:t>
            </a:r>
          </a:p>
        </p:txBody>
      </p:sp>
      <p:sp>
        <p:nvSpPr>
          <p:cNvPr id="4" name="Text Placeholder 3">
            <a:extLst>
              <a:ext uri="{FF2B5EF4-FFF2-40B4-BE49-F238E27FC236}">
                <a16:creationId xmlns:a16="http://schemas.microsoft.com/office/drawing/2014/main" id="{A026FD77-4A79-F641-87F1-9D69AC6004C9}"/>
              </a:ext>
            </a:extLst>
          </p:cNvPr>
          <p:cNvSpPr>
            <a:spLocks noGrp="1"/>
          </p:cNvSpPr>
          <p:nvPr>
            <p:ph type="body" sz="quarter" idx="13"/>
          </p:nvPr>
        </p:nvSpPr>
        <p:spPr/>
        <p:txBody>
          <a:bodyPr>
            <a:noAutofit/>
          </a:bodyPr>
          <a:lstStyle/>
          <a:p>
            <a:r>
              <a:rPr lang="en-US" sz="3000" dirty="0"/>
              <a:t>Emerging Technologies</a:t>
            </a:r>
          </a:p>
        </p:txBody>
      </p:sp>
    </p:spTree>
    <p:extLst>
      <p:ext uri="{BB962C8B-B14F-4D97-AF65-F5344CB8AC3E}">
        <p14:creationId xmlns:p14="http://schemas.microsoft.com/office/powerpoint/2010/main" val="4007701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1DC8-D7BC-1F4D-BC3B-6B9F1777A66F}"/>
              </a:ext>
            </a:extLst>
          </p:cNvPr>
          <p:cNvSpPr>
            <a:spLocks noGrp="1"/>
          </p:cNvSpPr>
          <p:nvPr>
            <p:ph type="title"/>
          </p:nvPr>
        </p:nvSpPr>
        <p:spPr/>
        <p:txBody>
          <a:bodyPr>
            <a:normAutofit/>
          </a:bodyPr>
          <a:lstStyle/>
          <a:p>
            <a:r>
              <a:rPr lang="en-US" dirty="0"/>
              <a:t>Key Takeaways</a:t>
            </a:r>
          </a:p>
        </p:txBody>
      </p:sp>
    </p:spTree>
    <p:extLst>
      <p:ext uri="{BB962C8B-B14F-4D97-AF65-F5344CB8AC3E}">
        <p14:creationId xmlns:p14="http://schemas.microsoft.com/office/powerpoint/2010/main" val="307842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lstStyle/>
          <a:p>
            <a:r>
              <a:rPr lang="en-US" dirty="0"/>
              <a:t>Prostate Cancer in the United States</a:t>
            </a:r>
            <a:endParaRPr dirty="0"/>
          </a:p>
        </p:txBody>
      </p:sp>
      <p:sp>
        <p:nvSpPr>
          <p:cNvPr id="158" name="Content Placeholder 2"/>
          <p:cNvSpPr txBox="1">
            <a:spLocks noGrp="1"/>
          </p:cNvSpPr>
          <p:nvPr>
            <p:ph type="body" sz="quarter" idx="12"/>
          </p:nvPr>
        </p:nvSpPr>
        <p:spPr>
          <a:xfrm>
            <a:off x="207430" y="6367264"/>
            <a:ext cx="1118896" cy="153888"/>
          </a:xfrm>
          <a:prstGeom prst="rect">
            <a:avLst/>
          </a:prstGeom>
        </p:spPr>
        <p:txBody>
          <a:bodyPr lIns="45719" tIns="45719" rIns="45719" bIns="45719" anchor="t">
            <a:noAutofit/>
          </a:bodyPr>
          <a:lstStyle/>
          <a:p>
            <a:endParaRPr lang="en-US" dirty="0"/>
          </a:p>
          <a:p>
            <a:r>
              <a:rPr lang="en-US" dirty="0"/>
              <a:t>ACS, 2019; Rebbeck, 2017; Siegel et al, 2019.</a:t>
            </a:r>
          </a:p>
        </p:txBody>
      </p:sp>
      <p:sp>
        <p:nvSpPr>
          <p:cNvPr id="2" name="Content Placeholder 1">
            <a:extLst>
              <a:ext uri="{FF2B5EF4-FFF2-40B4-BE49-F238E27FC236}">
                <a16:creationId xmlns:a16="http://schemas.microsoft.com/office/drawing/2014/main" id="{F33DD730-86B2-2B48-9074-28F69065DE05}"/>
              </a:ext>
            </a:extLst>
          </p:cNvPr>
          <p:cNvSpPr>
            <a:spLocks noGrp="1"/>
          </p:cNvSpPr>
          <p:nvPr>
            <p:ph idx="1"/>
          </p:nvPr>
        </p:nvSpPr>
        <p:spPr/>
        <p:txBody>
          <a:bodyPr>
            <a:normAutofit lnSpcReduction="10000"/>
          </a:bodyPr>
          <a:lstStyle/>
          <a:p>
            <a:pPr defTabSz="832104">
              <a:defRPr sz="2366"/>
            </a:pPr>
            <a:r>
              <a:rPr lang="en-US" dirty="0"/>
              <a:t>Most commonly diagnosed cancer in men in the United States</a:t>
            </a:r>
          </a:p>
          <a:p>
            <a:pPr marL="822452" lvl="1" indent="-416052" defTabSz="832104">
              <a:defRPr sz="2366"/>
            </a:pPr>
            <a:r>
              <a:rPr lang="en-US" dirty="0"/>
              <a:t>Approximately 174,650 new cases are projected for 2019</a:t>
            </a:r>
          </a:p>
          <a:p>
            <a:pPr marL="406400" lvl="1" indent="0" defTabSz="832104">
              <a:buNone/>
              <a:defRPr sz="2366"/>
            </a:pPr>
            <a:endParaRPr lang="en-US" dirty="0"/>
          </a:p>
          <a:p>
            <a:pPr defTabSz="832104">
              <a:defRPr sz="2366"/>
            </a:pPr>
            <a:r>
              <a:rPr lang="en-US" dirty="0"/>
              <a:t>Second leading cause of cancer-related death in men in the United States</a:t>
            </a:r>
          </a:p>
          <a:p>
            <a:pPr marL="822452" lvl="1" indent="-416052" defTabSz="832104">
              <a:defRPr sz="2366"/>
            </a:pPr>
            <a:r>
              <a:rPr lang="en-US" dirty="0"/>
              <a:t>Approximately 31,620 deaths projected to occur in 2019</a:t>
            </a:r>
          </a:p>
          <a:p>
            <a:pPr marL="406400" lvl="1" indent="0" defTabSz="832104">
              <a:buNone/>
              <a:defRPr sz="2366"/>
            </a:pPr>
            <a:endParaRPr lang="en-US" dirty="0"/>
          </a:p>
          <a:p>
            <a:pPr marL="416052" indent="-416052" defTabSz="832104">
              <a:defRPr sz="2366"/>
            </a:pPr>
            <a:r>
              <a:rPr lang="en-US" dirty="0"/>
              <a:t>Approximately 50% of patients who die from prostate cancer have metastases at initial diagnosis</a:t>
            </a:r>
          </a:p>
          <a:p>
            <a:pPr marL="0" indent="0" defTabSz="832104">
              <a:buNone/>
              <a:defRPr sz="2366"/>
            </a:pPr>
            <a:endParaRPr lang="en-US" dirty="0"/>
          </a:p>
          <a:p>
            <a:pPr defTabSz="832104">
              <a:defRPr sz="2366"/>
            </a:pPr>
            <a:r>
              <a:rPr lang="en-US" dirty="0"/>
              <a:t>Mortality rates based upon ethnicity</a:t>
            </a:r>
          </a:p>
          <a:p>
            <a:pPr marL="822452" lvl="1" indent="-416052" defTabSz="832104">
              <a:defRPr sz="2366"/>
            </a:pPr>
            <a:r>
              <a:rPr lang="en-US" dirty="0"/>
              <a:t>African Americans &gt; Caucasians &gt; Hispanics &gt; Asian/Pacific Islanders &gt; Southeast Asians </a:t>
            </a:r>
          </a:p>
          <a:p>
            <a:pPr marL="0" indent="0" defTabSz="832104">
              <a:buNone/>
              <a:defRPr sz="2366"/>
            </a:pPr>
            <a:endParaRPr lang="en-US" dirty="0"/>
          </a:p>
        </p:txBody>
      </p:sp>
    </p:spTree>
    <p:extLst>
      <p:ext uri="{BB962C8B-B14F-4D97-AF65-F5344CB8AC3E}">
        <p14:creationId xmlns:p14="http://schemas.microsoft.com/office/powerpoint/2010/main" val="22804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2"/>
          <p:cNvSpPr txBox="1">
            <a:spLocks noGrp="1"/>
          </p:cNvSpPr>
          <p:nvPr>
            <p:ph type="title"/>
          </p:nvPr>
        </p:nvSpPr>
        <p:spPr>
          <a:prstGeom prst="rect">
            <a:avLst/>
          </a:prstGeom>
        </p:spPr>
        <p:txBody>
          <a:bodyPr/>
          <a:lstStyle/>
          <a:p>
            <a:r>
              <a:rPr dirty="0"/>
              <a:t>Key Takeaways</a:t>
            </a:r>
          </a:p>
        </p:txBody>
      </p:sp>
      <p:sp>
        <p:nvSpPr>
          <p:cNvPr id="2" name="Content Placeholder 1">
            <a:extLst>
              <a:ext uri="{FF2B5EF4-FFF2-40B4-BE49-F238E27FC236}">
                <a16:creationId xmlns:a16="http://schemas.microsoft.com/office/drawing/2014/main" id="{B7BE2595-2BD8-7B45-BA61-5968B2D02E4B}"/>
              </a:ext>
            </a:extLst>
          </p:cNvPr>
          <p:cNvSpPr>
            <a:spLocks noGrp="1"/>
          </p:cNvSpPr>
          <p:nvPr>
            <p:ph idx="1"/>
          </p:nvPr>
        </p:nvSpPr>
        <p:spPr/>
        <p:txBody>
          <a:bodyPr>
            <a:normAutofit/>
          </a:bodyPr>
          <a:lstStyle/>
          <a:p>
            <a:pPr>
              <a:defRPr sz="2600"/>
            </a:pPr>
            <a:r>
              <a:rPr lang="en-US" dirty="0"/>
              <a:t>Treatment for advanced prostate cancer was very limited for over 70 years (1941-2004), but over recent years, a wide variety of options that improve quality of life and overall survival are available</a:t>
            </a:r>
          </a:p>
          <a:p>
            <a:pPr>
              <a:defRPr sz="2600"/>
            </a:pPr>
            <a:r>
              <a:rPr lang="en-US" dirty="0"/>
              <a:t>Much is still unknown about sequencing for these novel agents, so treatment decision making can be a complex process</a:t>
            </a:r>
          </a:p>
          <a:p>
            <a:pPr>
              <a:defRPr sz="2600"/>
            </a:pPr>
            <a:r>
              <a:rPr lang="en-US" dirty="0"/>
              <a:t>Analysis of tissue-based genetics and circulating tumor cells can help determine if patients will respond to specific treatments </a:t>
            </a:r>
          </a:p>
          <a:p>
            <a:pPr>
              <a:defRPr sz="2600"/>
            </a:pPr>
            <a:r>
              <a:rPr lang="en-US" dirty="0"/>
              <a:t>The pipeline of emerging technologies continues to grow rapidly in an era of precision medicine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2"/>
          <p:cNvSpPr txBox="1">
            <a:spLocks noGrp="1"/>
          </p:cNvSpPr>
          <p:nvPr>
            <p:ph type="title"/>
          </p:nvPr>
        </p:nvSpPr>
        <p:spPr>
          <a:prstGeom prst="rect">
            <a:avLst/>
          </a:prstGeom>
        </p:spPr>
        <p:txBody>
          <a:bodyPr/>
          <a:lstStyle/>
          <a:p>
            <a:r>
              <a:rPr dirty="0"/>
              <a:t>Key Takeaways</a:t>
            </a:r>
            <a:r>
              <a:rPr lang="en-US" dirty="0"/>
              <a:t> (cont.)</a:t>
            </a:r>
            <a:endParaRPr dirty="0"/>
          </a:p>
        </p:txBody>
      </p:sp>
      <p:sp>
        <p:nvSpPr>
          <p:cNvPr id="2" name="Content Placeholder 1">
            <a:extLst>
              <a:ext uri="{FF2B5EF4-FFF2-40B4-BE49-F238E27FC236}">
                <a16:creationId xmlns:a16="http://schemas.microsoft.com/office/drawing/2014/main" id="{B7BE2595-2BD8-7B45-BA61-5968B2D02E4B}"/>
              </a:ext>
            </a:extLst>
          </p:cNvPr>
          <p:cNvSpPr>
            <a:spLocks noGrp="1"/>
          </p:cNvSpPr>
          <p:nvPr>
            <p:ph idx="1"/>
          </p:nvPr>
        </p:nvSpPr>
        <p:spPr/>
        <p:txBody>
          <a:bodyPr>
            <a:normAutofit/>
          </a:bodyPr>
          <a:lstStyle/>
          <a:p>
            <a:pPr>
              <a:defRPr sz="2600"/>
            </a:pPr>
            <a:r>
              <a:rPr lang="en-US" dirty="0"/>
              <a:t>Nurses play a key role in patient education, assessment, and advocacy</a:t>
            </a:r>
          </a:p>
          <a:p>
            <a:pPr>
              <a:defRPr sz="2600"/>
            </a:pPr>
            <a:r>
              <a:rPr lang="en-US" dirty="0"/>
              <a:t>With a working knowledge of CRPC therapies, nurses can best guide patients through the cancer care continuum </a:t>
            </a:r>
          </a:p>
          <a:p>
            <a:pPr>
              <a:defRPr sz="2600"/>
            </a:pPr>
            <a:r>
              <a:rPr lang="en-US" dirty="0"/>
              <a:t>Through shared experience, nurses can provide pertinent advice and relevant support to the patients and families they are helping through CRPC</a:t>
            </a:r>
          </a:p>
        </p:txBody>
      </p:sp>
    </p:spTree>
    <p:extLst>
      <p:ext uri="{BB962C8B-B14F-4D97-AF65-F5344CB8AC3E}">
        <p14:creationId xmlns:p14="http://schemas.microsoft.com/office/powerpoint/2010/main" val="2041770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AC3D-048E-6444-B152-7F7066637A91}"/>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E9FCC374-0CD0-0247-A4F3-2A6DA5C1BCBE}"/>
              </a:ext>
            </a:extLst>
          </p:cNvPr>
          <p:cNvSpPr>
            <a:spLocks noGrp="1"/>
          </p:cNvSpPr>
          <p:nvPr>
            <p:ph idx="1"/>
          </p:nvPr>
        </p:nvSpPr>
        <p:spPr/>
        <p:txBody>
          <a:bodyPr>
            <a:noAutofit/>
          </a:bodyPr>
          <a:lstStyle/>
          <a:p>
            <a:pPr marL="465138" indent="-693738">
              <a:spcAft>
                <a:spcPts val="0"/>
              </a:spcAft>
              <a:buNone/>
            </a:pPr>
            <a:r>
              <a:rPr lang="en-US" sz="1000" dirty="0"/>
              <a:t>Aggarwal RR, Harris A, </a:t>
            </a:r>
            <a:r>
              <a:rPr lang="en-US" sz="1000" dirty="0" err="1"/>
              <a:t>Formaker</a:t>
            </a:r>
            <a:r>
              <a:rPr lang="en-US" sz="1000" dirty="0"/>
              <a:t> C, et al (2014). Response to subsequent docetaxel in a patient cohort with metastatic castration-resistant prostate cancer after abiraterone acetate treatment. </a:t>
            </a:r>
            <a:r>
              <a:rPr lang="en-US" sz="1000" i="1" dirty="0"/>
              <a:t>Clin </a:t>
            </a:r>
            <a:r>
              <a:rPr lang="en-US" sz="1000" i="1" dirty="0" err="1"/>
              <a:t>Genitourin</a:t>
            </a:r>
            <a:r>
              <a:rPr lang="en-US" sz="1000" i="1" dirty="0"/>
              <a:t> Cancer</a:t>
            </a:r>
            <a:r>
              <a:rPr lang="en-US" sz="1000" dirty="0"/>
              <a:t>, 12(5):e167-e172. DOI:10.1016/j.clgc.2014.03.010</a:t>
            </a:r>
          </a:p>
          <a:p>
            <a:pPr marL="228600">
              <a:spcAft>
                <a:spcPts val="0"/>
              </a:spcAft>
              <a:buNone/>
            </a:pPr>
            <a:r>
              <a:rPr lang="en-US" sz="1000" dirty="0" err="1"/>
              <a:t>Albala</a:t>
            </a:r>
            <a:r>
              <a:rPr lang="en-US" sz="1000" dirty="0"/>
              <a:t> DM (2017). Imaging and treatment recommendations in patients with castration-resistant prostate cancer. </a:t>
            </a:r>
            <a:r>
              <a:rPr lang="en-US" sz="1000" i="1" dirty="0"/>
              <a:t>Rev </a:t>
            </a:r>
            <a:r>
              <a:rPr lang="en-US" sz="1000" i="1" dirty="0" err="1"/>
              <a:t>Urol</a:t>
            </a:r>
            <a:r>
              <a:rPr lang="en-US" sz="1000" i="1" dirty="0"/>
              <a:t>, </a:t>
            </a:r>
            <a:r>
              <a:rPr lang="en-US" sz="1000" dirty="0"/>
              <a:t>19(3):200-202. DOI:10.3909/riu193PracticeProfile</a:t>
            </a:r>
          </a:p>
          <a:p>
            <a:pPr marL="228600">
              <a:spcAft>
                <a:spcPts val="0"/>
              </a:spcAft>
              <a:buNone/>
            </a:pPr>
            <a:r>
              <a:rPr lang="en-US" sz="1000" dirty="0"/>
              <a:t>American Cancer Society (2019). Cancer facts &amp; figures 2019. Available at: https://</a:t>
            </a:r>
            <a:r>
              <a:rPr lang="en-US" sz="1000" dirty="0" err="1"/>
              <a:t>www.cancer.org</a:t>
            </a:r>
            <a:r>
              <a:rPr lang="en-US" sz="1000" dirty="0"/>
              <a:t>/latest-news/facts-and-figures-2019.html</a:t>
            </a:r>
          </a:p>
          <a:p>
            <a:pPr marL="465138" indent="-693738">
              <a:spcAft>
                <a:spcPts val="0"/>
              </a:spcAft>
              <a:buNone/>
            </a:pPr>
            <a:r>
              <a:rPr lang="en-US" sz="1000" dirty="0" err="1"/>
              <a:t>Antonarakis</a:t>
            </a:r>
            <a:r>
              <a:rPr lang="en-US" sz="1000" dirty="0"/>
              <a:t> ES, Lu C, Wang H, et al (2014). AR-V7 and resistance to enzalutamide and abiraterone in prostate cancer. </a:t>
            </a:r>
            <a:r>
              <a:rPr lang="en-US" sz="1000" i="1" dirty="0"/>
              <a:t>N </a:t>
            </a:r>
            <a:r>
              <a:rPr lang="en-US" sz="1000" i="1" dirty="0" err="1"/>
              <a:t>Engl</a:t>
            </a:r>
            <a:r>
              <a:rPr lang="en-US" sz="1000" i="1" dirty="0"/>
              <a:t> J Med</a:t>
            </a:r>
            <a:r>
              <a:rPr lang="en-US" sz="1000" dirty="0"/>
              <a:t>, 371(11):1028-1038. DOI:10.1056/NEJMoa1315815 </a:t>
            </a:r>
          </a:p>
          <a:p>
            <a:pPr marL="228600">
              <a:spcAft>
                <a:spcPts val="0"/>
              </a:spcAft>
              <a:buNone/>
            </a:pPr>
            <a:r>
              <a:rPr lang="en-US" sz="1000" dirty="0"/>
              <a:t>Armstrong CM &amp; Gao AC (2015). Drug resistance in castration-resistant prostate cancer: resistance mechanisms and emerging treatment strategies. </a:t>
            </a:r>
            <a:r>
              <a:rPr lang="en-US" sz="1000" i="1" dirty="0"/>
              <a:t>Am J Clin Exp </a:t>
            </a:r>
            <a:r>
              <a:rPr lang="en-US" sz="1000" i="1" dirty="0" err="1"/>
              <a:t>Urol</a:t>
            </a:r>
            <a:r>
              <a:rPr lang="en-US" sz="1000" dirty="0"/>
              <a:t>, 3(2):64-76.</a:t>
            </a:r>
          </a:p>
          <a:p>
            <a:pPr marL="0" indent="0">
              <a:spcAft>
                <a:spcPts val="0"/>
              </a:spcAft>
              <a:buNone/>
            </a:pPr>
            <a:r>
              <a:rPr lang="en-US" sz="1000" dirty="0"/>
              <a:t>Beer TM, Armstrong AJ, </a:t>
            </a:r>
            <a:r>
              <a:rPr lang="en-US" sz="1000" dirty="0" err="1"/>
              <a:t>Rathkopf</a:t>
            </a:r>
            <a:r>
              <a:rPr lang="en-US" sz="1000" dirty="0"/>
              <a:t> DE, et al (2014). Enzalutamide in metastatic prostate cancer before chemotherapy. </a:t>
            </a:r>
            <a:r>
              <a:rPr lang="en-US" sz="1000" i="1" dirty="0"/>
              <a:t>N </a:t>
            </a:r>
            <a:r>
              <a:rPr lang="en-US" sz="1000" i="1" dirty="0" err="1"/>
              <a:t>Engl</a:t>
            </a:r>
            <a:r>
              <a:rPr lang="en-US" sz="1000" i="1" dirty="0"/>
              <a:t> J Med, </a:t>
            </a:r>
            <a:r>
              <a:rPr lang="en-US" sz="1000" dirty="0"/>
              <a:t>371(5):424-433. DOI:10.1056/NEJMoa1405095</a:t>
            </a:r>
          </a:p>
          <a:p>
            <a:pPr>
              <a:spcAft>
                <a:spcPts val="0"/>
              </a:spcAft>
              <a:buNone/>
            </a:pPr>
            <a:r>
              <a:rPr lang="en-US" sz="1000" dirty="0" err="1"/>
              <a:t>Bianchini</a:t>
            </a:r>
            <a:r>
              <a:rPr lang="en-US" sz="1000" dirty="0"/>
              <a:t> D, </a:t>
            </a:r>
            <a:r>
              <a:rPr lang="en-US" sz="1000" dirty="0" err="1"/>
              <a:t>Lorente</a:t>
            </a:r>
            <a:r>
              <a:rPr lang="en-US" sz="1000" dirty="0"/>
              <a:t> D, Rodriguez-Vida A, et al (2014). </a:t>
            </a:r>
            <a:r>
              <a:rPr lang="en-US" sz="1000" dirty="0" err="1"/>
              <a:t>Antitumour</a:t>
            </a:r>
            <a:r>
              <a:rPr lang="en-US" sz="1000" dirty="0"/>
              <a:t> activity of enzalutamide (MDV3100) in patients with metastatic castration-resistant prostate cancer (CRPC) pre-treated with docetaxel and abiraterone. </a:t>
            </a:r>
            <a:r>
              <a:rPr lang="en-US" sz="1000" i="1" dirty="0"/>
              <a:t>Eur J Cancer</a:t>
            </a:r>
            <a:r>
              <a:rPr lang="en-US" sz="1000" dirty="0"/>
              <a:t>, 50(1):78-84. DOI:10.1016/j.ejca.2013.08.020</a:t>
            </a:r>
          </a:p>
          <a:p>
            <a:pPr>
              <a:spcAft>
                <a:spcPts val="0"/>
              </a:spcAft>
              <a:buNone/>
            </a:pPr>
            <a:r>
              <a:rPr lang="en-US" sz="1000" dirty="0"/>
              <a:t>Cheng HH, Nadal R, Gulati R, et al (2014). The effect of prior abiraterone (</a:t>
            </a:r>
            <a:r>
              <a:rPr lang="en-US" sz="1000" dirty="0" err="1"/>
              <a:t>abi</a:t>
            </a:r>
            <a:r>
              <a:rPr lang="en-US" sz="1000" dirty="0"/>
              <a:t>) use on the activity of enzalutamide (</a:t>
            </a:r>
            <a:r>
              <a:rPr lang="en-US" sz="1000" dirty="0" err="1"/>
              <a:t>enza</a:t>
            </a:r>
            <a:r>
              <a:rPr lang="en-US" sz="1000" dirty="0"/>
              <a:t>) in men with </a:t>
            </a:r>
            <a:r>
              <a:rPr lang="en-US" sz="1000" dirty="0" err="1"/>
              <a:t>mCRPC</a:t>
            </a:r>
            <a:r>
              <a:rPr lang="en-US" sz="1000" dirty="0"/>
              <a:t>. </a:t>
            </a:r>
            <a:r>
              <a:rPr lang="en-US" sz="1000" i="1" dirty="0"/>
              <a:t>J Clin Oncol, </a:t>
            </a:r>
            <a:r>
              <a:rPr lang="en-US" sz="1000" dirty="0"/>
              <a:t>32(4):18.</a:t>
            </a:r>
            <a:r>
              <a:rPr lang="en-US" sz="1000" i="1" dirty="0"/>
              <a:t> </a:t>
            </a:r>
            <a:r>
              <a:rPr lang="en-US" sz="1000" dirty="0"/>
              <a:t>DOI:10.1200/jco.2014.32.4_suppl.18</a:t>
            </a:r>
          </a:p>
          <a:p>
            <a:pPr>
              <a:spcAft>
                <a:spcPts val="0"/>
              </a:spcAft>
              <a:buNone/>
            </a:pPr>
            <a:r>
              <a:rPr lang="en-US" sz="1000" dirty="0"/>
              <a:t>de Bono JS, </a:t>
            </a:r>
            <a:r>
              <a:rPr lang="en-US" sz="1000" dirty="0" err="1"/>
              <a:t>Logothetis</a:t>
            </a:r>
            <a:r>
              <a:rPr lang="en-US" sz="1000" dirty="0"/>
              <a:t> CJ, Molina A, et al (2011). Abiraterone and increased survival in metastatic prostate cancer. </a:t>
            </a:r>
            <a:r>
              <a:rPr lang="en-US" sz="1000" i="1" dirty="0"/>
              <a:t>N </a:t>
            </a:r>
            <a:r>
              <a:rPr lang="en-US" sz="1000" i="1" dirty="0" err="1"/>
              <a:t>Engl</a:t>
            </a:r>
            <a:r>
              <a:rPr lang="en-US" sz="1000" i="1" dirty="0"/>
              <a:t> J Med, </a:t>
            </a:r>
            <a:r>
              <a:rPr lang="en-US" sz="1000" dirty="0"/>
              <a:t>364(21):1995-2005. DOI:10.1056/NEJMoa1014618</a:t>
            </a:r>
          </a:p>
          <a:p>
            <a:pPr>
              <a:spcAft>
                <a:spcPts val="0"/>
              </a:spcAft>
              <a:buNone/>
            </a:pPr>
            <a:r>
              <a:rPr lang="en-US" sz="1000" dirty="0"/>
              <a:t>de Bono JS, </a:t>
            </a:r>
            <a:r>
              <a:rPr lang="en-US" sz="1000" dirty="0" err="1"/>
              <a:t>Oudard</a:t>
            </a:r>
            <a:r>
              <a:rPr lang="en-US" sz="1000" dirty="0"/>
              <a:t> S, </a:t>
            </a:r>
            <a:r>
              <a:rPr lang="en-US" sz="1000" dirty="0" err="1"/>
              <a:t>Ozguroglu</a:t>
            </a:r>
            <a:r>
              <a:rPr lang="en-US" sz="1000" dirty="0"/>
              <a:t> M, et al (2010). Prednisone plus </a:t>
            </a:r>
            <a:r>
              <a:rPr lang="en-US" sz="1000" dirty="0" err="1"/>
              <a:t>cabazitaxel</a:t>
            </a:r>
            <a:r>
              <a:rPr lang="en-US" sz="1000" dirty="0"/>
              <a:t> or mitoxantrone for metastatic castration-resistant prostate cancer progressing after docetaxel treatment: a randomized open-label trial. </a:t>
            </a:r>
            <a:r>
              <a:rPr lang="en-US" sz="1000" i="1" dirty="0"/>
              <a:t>Lancet, </a:t>
            </a:r>
            <a:r>
              <a:rPr lang="en-US" sz="1000" dirty="0"/>
              <a:t>376(9747):1147-1154. DOI:10.1016/S0140-6736(10)61389-X</a:t>
            </a:r>
          </a:p>
          <a:p>
            <a:pPr>
              <a:spcAft>
                <a:spcPts val="0"/>
              </a:spcAft>
              <a:buNone/>
            </a:pPr>
            <a:r>
              <a:rPr lang="en-US" sz="1000" dirty="0" err="1"/>
              <a:t>dela</a:t>
            </a:r>
            <a:r>
              <a:rPr lang="en-US" sz="1000" dirty="0"/>
              <a:t> Rama F &amp; </a:t>
            </a:r>
            <a:r>
              <a:rPr lang="en-US" sz="1000" dirty="0" err="1"/>
              <a:t>Pratz</a:t>
            </a:r>
            <a:r>
              <a:rPr lang="en-US" sz="1000" dirty="0"/>
              <a:t> C (2015). Navigating treatment of metastatic castration-resistant prostate cancer: nursing perspectives. </a:t>
            </a:r>
            <a:r>
              <a:rPr lang="en-US" sz="1000" i="1" dirty="0"/>
              <a:t>Clin J Oncol </a:t>
            </a:r>
            <a:r>
              <a:rPr lang="en-US" sz="1000" i="1" dirty="0" err="1"/>
              <a:t>Nurs</a:t>
            </a:r>
            <a:r>
              <a:rPr lang="en-US" sz="1000" i="1" dirty="0"/>
              <a:t>, </a:t>
            </a:r>
            <a:r>
              <a:rPr lang="en-US" sz="1000" dirty="0"/>
              <a:t>19(6):723-732. DOI:10.1188/15.CJON.723-732</a:t>
            </a:r>
          </a:p>
          <a:p>
            <a:pPr>
              <a:spcAft>
                <a:spcPts val="0"/>
              </a:spcAft>
              <a:buNone/>
            </a:pPr>
            <a:r>
              <a:rPr lang="en-US" sz="1000" dirty="0" err="1"/>
              <a:t>Fizazi</a:t>
            </a:r>
            <a:r>
              <a:rPr lang="en-US" sz="1000" dirty="0"/>
              <a:t> K, Shore N, Tammela TL, et al (2019). </a:t>
            </a:r>
            <a:r>
              <a:rPr lang="en-US" sz="1000" dirty="0" err="1"/>
              <a:t>Darolutamide</a:t>
            </a:r>
            <a:r>
              <a:rPr lang="en-US" sz="1000" dirty="0"/>
              <a:t> in nonmetastatic, castration-resistant prostate cancer. </a:t>
            </a:r>
            <a:r>
              <a:rPr lang="en-US" sz="1000" i="1" dirty="0"/>
              <a:t>N </a:t>
            </a:r>
            <a:r>
              <a:rPr lang="en-US" sz="1000" i="1" dirty="0" err="1"/>
              <a:t>Engl</a:t>
            </a:r>
            <a:r>
              <a:rPr lang="en-US" sz="1000" i="1" dirty="0"/>
              <a:t> J Med</a:t>
            </a:r>
            <a:r>
              <a:rPr lang="en-US" sz="1000" dirty="0"/>
              <a:t>, 380(12):1235-1246. DOI:10.1056/NEJMOA1815671</a:t>
            </a:r>
          </a:p>
          <a:p>
            <a:pPr>
              <a:spcAft>
                <a:spcPts val="0"/>
              </a:spcAft>
              <a:buNone/>
            </a:pPr>
            <a:r>
              <a:rPr lang="en-US" sz="1000" dirty="0"/>
              <a:t>Fitzpatrick JM, </a:t>
            </a:r>
            <a:r>
              <a:rPr lang="en-US" sz="1000" dirty="0" err="1"/>
              <a:t>Bellmunt</a:t>
            </a:r>
            <a:r>
              <a:rPr lang="en-US" sz="1000" dirty="0"/>
              <a:t> J, </a:t>
            </a:r>
            <a:r>
              <a:rPr lang="en-US" sz="1000" dirty="0" err="1"/>
              <a:t>Fizazi</a:t>
            </a:r>
            <a:r>
              <a:rPr lang="en-US" sz="1000" dirty="0"/>
              <a:t> K, et al (2014). Optimal management of metastatic castration-resistant prostate cancer: highlights from a European Expert Consensus Panel. </a:t>
            </a:r>
            <a:r>
              <a:rPr lang="en-US" sz="1000" i="1" dirty="0"/>
              <a:t>Eur J Cancer</a:t>
            </a:r>
            <a:r>
              <a:rPr lang="en-US" sz="1000" dirty="0"/>
              <a:t>, 50(9):1617-1627. DOI:10.1016/j.ejca.2014.03.010</a:t>
            </a:r>
          </a:p>
          <a:p>
            <a:pPr>
              <a:spcAft>
                <a:spcPts val="0"/>
              </a:spcAft>
              <a:buNone/>
            </a:pPr>
            <a:r>
              <a:rPr lang="en-US" sz="1000" dirty="0" err="1"/>
              <a:t>Haraldsdottir</a:t>
            </a:r>
            <a:r>
              <a:rPr lang="en-US" sz="1000" dirty="0"/>
              <a:t> S, Hampel H, Wei L, et al (2013). Prostate cancer incidence in males with Lynch syndrome. </a:t>
            </a:r>
            <a:r>
              <a:rPr lang="en-US" sz="1000" i="1" dirty="0"/>
              <a:t>Genet Med</a:t>
            </a:r>
            <a:r>
              <a:rPr lang="en-US" sz="1000" dirty="0"/>
              <a:t>, 553-557. DOI:10.1038/gim.2013.193</a:t>
            </a:r>
          </a:p>
          <a:p>
            <a:pPr>
              <a:spcAft>
                <a:spcPts val="0"/>
              </a:spcAft>
              <a:buNone/>
            </a:pPr>
            <a:r>
              <a:rPr lang="en-US" sz="1000" dirty="0"/>
              <a:t>Hussain M, </a:t>
            </a:r>
            <a:r>
              <a:rPr lang="en-US" sz="1000" dirty="0" err="1"/>
              <a:t>Fizazi</a:t>
            </a:r>
            <a:r>
              <a:rPr lang="en-US" sz="1000" dirty="0"/>
              <a:t> K, Saad F, et al (2018). Enzalutamide in men with nonmetastatic, castration-resistant prostate cancer. </a:t>
            </a:r>
            <a:r>
              <a:rPr lang="en-US" sz="1000" i="1" dirty="0"/>
              <a:t>N </a:t>
            </a:r>
            <a:r>
              <a:rPr lang="en-US" sz="1000" i="1" dirty="0" err="1"/>
              <a:t>Engl</a:t>
            </a:r>
            <a:r>
              <a:rPr lang="en-US" sz="1000" i="1" dirty="0"/>
              <a:t> J Med</a:t>
            </a:r>
            <a:r>
              <a:rPr lang="en-US" sz="1000" dirty="0"/>
              <a:t>, 378:2465. DOI:10.1056/NEJMoa1800536 </a:t>
            </a:r>
          </a:p>
          <a:p>
            <a:pPr>
              <a:spcAft>
                <a:spcPts val="0"/>
              </a:spcAft>
              <a:buNone/>
            </a:pPr>
            <a:r>
              <a:rPr lang="en-US" sz="1000" dirty="0" err="1"/>
              <a:t>Jevtana</a:t>
            </a:r>
            <a:r>
              <a:rPr lang="en-US" sz="1000" baseline="30000" dirty="0"/>
              <a:t>®</a:t>
            </a:r>
            <a:r>
              <a:rPr lang="en-US" sz="1000" dirty="0"/>
              <a:t> (</a:t>
            </a:r>
            <a:r>
              <a:rPr lang="en-US" sz="1000" dirty="0" err="1"/>
              <a:t>cabazitaxel</a:t>
            </a:r>
            <a:r>
              <a:rPr lang="en-US" sz="1000" dirty="0"/>
              <a:t>) prescribing information (2019). Sanofi Genzyme. Available at: https://www.jevtanapro.com/moa</a:t>
            </a:r>
          </a:p>
          <a:p>
            <a:pPr>
              <a:spcAft>
                <a:spcPts val="0"/>
              </a:spcAft>
              <a:buNone/>
            </a:pPr>
            <a:r>
              <a:rPr lang="en-US" sz="1000" dirty="0" err="1"/>
              <a:t>Kantoff</a:t>
            </a:r>
            <a:r>
              <a:rPr lang="en-US" sz="1000" dirty="0"/>
              <a:t> PW, </a:t>
            </a:r>
            <a:r>
              <a:rPr lang="en-US" sz="1000" dirty="0" err="1"/>
              <a:t>Higano</a:t>
            </a:r>
            <a:r>
              <a:rPr lang="en-US" sz="1000" dirty="0"/>
              <a:t> CS, Shore ND, et al (2010). </a:t>
            </a:r>
            <a:r>
              <a:rPr lang="en-US" sz="1000" dirty="0" err="1"/>
              <a:t>Sipuleucel</a:t>
            </a:r>
            <a:r>
              <a:rPr lang="en-US" sz="1000" dirty="0"/>
              <a:t>-T immunotherapy for castration-resistant prostate cancer. </a:t>
            </a:r>
            <a:r>
              <a:rPr lang="en-US" sz="1000" i="1" dirty="0"/>
              <a:t>N </a:t>
            </a:r>
            <a:r>
              <a:rPr lang="en-US" sz="1000" i="1" dirty="0" err="1"/>
              <a:t>Engl</a:t>
            </a:r>
            <a:r>
              <a:rPr lang="en-US" sz="1000" i="1" dirty="0"/>
              <a:t> J Med, </a:t>
            </a:r>
            <a:r>
              <a:rPr lang="en-US" sz="1000" dirty="0"/>
              <a:t>363(5):411-422. DOI:10.1056/NEJMoa1001294 </a:t>
            </a:r>
          </a:p>
          <a:p>
            <a:pPr>
              <a:spcAft>
                <a:spcPts val="0"/>
              </a:spcAft>
              <a:buNone/>
            </a:pPr>
            <a:r>
              <a:rPr lang="en-US" sz="1000" dirty="0"/>
              <a:t>Keytruda</a:t>
            </a:r>
            <a:r>
              <a:rPr lang="en-US" sz="1000" baseline="30000" dirty="0"/>
              <a:t>®</a:t>
            </a:r>
            <a:r>
              <a:rPr lang="en-US" sz="1000" dirty="0"/>
              <a:t> (pembrolizumab) prescribing information (2019). Merck. Available at: https://</a:t>
            </a:r>
            <a:r>
              <a:rPr lang="en-US" sz="1000" dirty="0" err="1"/>
              <a:t>www.merck.com</a:t>
            </a:r>
            <a:r>
              <a:rPr lang="en-US" sz="1000" dirty="0"/>
              <a:t>/product/</a:t>
            </a:r>
            <a:r>
              <a:rPr lang="en-US" sz="1000" dirty="0" err="1"/>
              <a:t>usa</a:t>
            </a:r>
            <a:r>
              <a:rPr lang="en-US" sz="1000" dirty="0"/>
              <a:t>/</a:t>
            </a:r>
            <a:r>
              <a:rPr lang="en-US" sz="1000" dirty="0" err="1"/>
              <a:t>pi_circulars</a:t>
            </a:r>
            <a:r>
              <a:rPr lang="en-US" sz="1000" dirty="0"/>
              <a:t>/k/</a:t>
            </a:r>
            <a:r>
              <a:rPr lang="en-US" sz="1000" dirty="0" err="1"/>
              <a:t>keytruda</a:t>
            </a:r>
            <a:r>
              <a:rPr lang="en-US" sz="1000" dirty="0"/>
              <a:t>/</a:t>
            </a:r>
            <a:r>
              <a:rPr lang="en-US" sz="1000" dirty="0" err="1"/>
              <a:t>keytruda_pi.pdf</a:t>
            </a:r>
            <a:endParaRPr lang="en-US" sz="1000" dirty="0"/>
          </a:p>
          <a:p>
            <a:pPr>
              <a:spcAft>
                <a:spcPts val="0"/>
              </a:spcAft>
              <a:buNone/>
            </a:pPr>
            <a:r>
              <a:rPr lang="en-US" sz="1000" dirty="0" err="1"/>
              <a:t>Loriot</a:t>
            </a:r>
            <a:r>
              <a:rPr lang="en-US" sz="1000" dirty="0"/>
              <a:t> Y, </a:t>
            </a:r>
            <a:r>
              <a:rPr lang="en-US" sz="1000" dirty="0" err="1"/>
              <a:t>Bianchini</a:t>
            </a:r>
            <a:r>
              <a:rPr lang="en-US" sz="1000" dirty="0"/>
              <a:t> D, Ileana E, et al (2013). </a:t>
            </a:r>
            <a:r>
              <a:rPr lang="en-US" sz="1000" dirty="0" err="1"/>
              <a:t>Antitumour</a:t>
            </a:r>
            <a:r>
              <a:rPr lang="en-US" sz="1000" dirty="0"/>
              <a:t> activity of abiraterone acetate against metastatic castration-resistant prostate cancer progressing after docetaxel and enzalutamide (MDV3100). </a:t>
            </a:r>
            <a:r>
              <a:rPr lang="en-US" sz="1000" i="1" dirty="0"/>
              <a:t>Ann Oncol, </a:t>
            </a:r>
            <a:r>
              <a:rPr lang="en-US" sz="1000" dirty="0"/>
              <a:t>24(7):1807-1812. DOI:10.1093/</a:t>
            </a:r>
            <a:r>
              <a:rPr lang="en-US" sz="1000" dirty="0" err="1"/>
              <a:t>annonc</a:t>
            </a:r>
            <a:r>
              <a:rPr lang="en-US" sz="1000" dirty="0"/>
              <a:t>/mdt136</a:t>
            </a:r>
          </a:p>
          <a:p>
            <a:pPr>
              <a:spcAft>
                <a:spcPts val="300"/>
              </a:spcAft>
              <a:buNone/>
            </a:pPr>
            <a:endParaRPr lang="en-US" sz="1000" dirty="0"/>
          </a:p>
          <a:p>
            <a:pPr>
              <a:spcAft>
                <a:spcPts val="300"/>
              </a:spcAft>
              <a:buNone/>
            </a:pPr>
            <a:endParaRPr lang="en-US" sz="1000" dirty="0"/>
          </a:p>
          <a:p>
            <a:pPr marL="0" indent="0">
              <a:buNone/>
            </a:pPr>
            <a:endParaRPr lang="en-US" sz="1000" dirty="0"/>
          </a:p>
        </p:txBody>
      </p:sp>
    </p:spTree>
    <p:extLst>
      <p:ext uri="{BB962C8B-B14F-4D97-AF65-F5344CB8AC3E}">
        <p14:creationId xmlns:p14="http://schemas.microsoft.com/office/powerpoint/2010/main" val="828573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9EC1-E56D-F646-9F17-80F090D1CBBB}"/>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F3A59D7B-36AE-A94E-8291-F40EEE711D9A}"/>
              </a:ext>
            </a:extLst>
          </p:cNvPr>
          <p:cNvSpPr>
            <a:spLocks noGrp="1"/>
          </p:cNvSpPr>
          <p:nvPr>
            <p:ph idx="1"/>
          </p:nvPr>
        </p:nvSpPr>
        <p:spPr/>
        <p:txBody>
          <a:bodyPr>
            <a:noAutofit/>
          </a:bodyPr>
          <a:lstStyle/>
          <a:p>
            <a:pPr marL="458788" indent="-458788">
              <a:spcAft>
                <a:spcPts val="0"/>
              </a:spcAft>
              <a:buNone/>
            </a:pPr>
            <a:r>
              <a:rPr lang="en-US" sz="1000" dirty="0"/>
              <a:t>Mateo J, </a:t>
            </a:r>
            <a:r>
              <a:rPr lang="en-US" sz="1000" dirty="0" err="1"/>
              <a:t>Carreira</a:t>
            </a:r>
            <a:r>
              <a:rPr lang="en-US" sz="1000" dirty="0"/>
              <a:t> S, Sandhu S, et al (2015). DNA-repair defects and </a:t>
            </a:r>
            <a:r>
              <a:rPr lang="en-US" sz="1000" dirty="0" err="1"/>
              <a:t>olaparib</a:t>
            </a:r>
            <a:r>
              <a:rPr lang="en-US" sz="1000" dirty="0"/>
              <a:t> in metastatic prostate cancer. </a:t>
            </a:r>
            <a:r>
              <a:rPr lang="en-US" sz="1000" i="1" dirty="0"/>
              <a:t>N </a:t>
            </a:r>
            <a:r>
              <a:rPr lang="en-US" sz="1000" i="1" dirty="0" err="1"/>
              <a:t>Engl</a:t>
            </a:r>
            <a:r>
              <a:rPr lang="en-US" sz="1000" i="1" dirty="0"/>
              <a:t> J Med</a:t>
            </a:r>
            <a:r>
              <a:rPr lang="en-US" sz="1000" dirty="0"/>
              <a:t>, 373(18):1697-1708. DOI:10.1056/NEJMoa1506859</a:t>
            </a:r>
          </a:p>
          <a:p>
            <a:pPr marL="458788" indent="-458788">
              <a:spcAft>
                <a:spcPts val="0"/>
              </a:spcAft>
              <a:buNone/>
            </a:pPr>
            <a:r>
              <a:rPr lang="en-US" sz="1000" dirty="0" err="1"/>
              <a:t>Mezynski</a:t>
            </a:r>
            <a:r>
              <a:rPr lang="en-US" sz="1000" dirty="0"/>
              <a:t> J, </a:t>
            </a:r>
            <a:r>
              <a:rPr lang="en-US" sz="1000" dirty="0" err="1"/>
              <a:t>Pezaro</a:t>
            </a:r>
            <a:r>
              <a:rPr lang="en-US" sz="1000" dirty="0"/>
              <a:t> C, </a:t>
            </a:r>
            <a:r>
              <a:rPr lang="en-US" sz="1000" dirty="0" err="1"/>
              <a:t>Bianchini</a:t>
            </a:r>
            <a:r>
              <a:rPr lang="en-US" sz="1000" dirty="0"/>
              <a:t> D, et al (2012). </a:t>
            </a:r>
            <a:r>
              <a:rPr lang="en-US" sz="1000" dirty="0" err="1"/>
              <a:t>Antitumour</a:t>
            </a:r>
            <a:r>
              <a:rPr lang="en-US" sz="1000" dirty="0"/>
              <a:t> activity of docetaxel following treatment with the CYP17A1 inhibitor abiraterone: clinical evidence for cross-resistance? </a:t>
            </a:r>
            <a:r>
              <a:rPr lang="en-US" sz="1000" i="1" dirty="0"/>
              <a:t>Ann Oncol</a:t>
            </a:r>
            <a:r>
              <a:rPr lang="en-US" sz="1000" dirty="0"/>
              <a:t>, 23(11):2943-2947. DOI:10.1093/</a:t>
            </a:r>
            <a:r>
              <a:rPr lang="en-US" sz="1000" dirty="0" err="1"/>
              <a:t>annonc</a:t>
            </a:r>
            <a:r>
              <a:rPr lang="en-US" sz="1000" dirty="0"/>
              <a:t>/mds119</a:t>
            </a:r>
          </a:p>
          <a:p>
            <a:pPr marL="0" indent="0">
              <a:spcAft>
                <a:spcPts val="0"/>
              </a:spcAft>
              <a:buNone/>
            </a:pPr>
            <a:r>
              <a:rPr lang="en-US" sz="1000" dirty="0"/>
              <a:t>National Comprehensive Cancer Network (2019). Clinical Practice Guidelines in Oncology: prostate cancer. Version 2.2019. Available at: http://</a:t>
            </a:r>
            <a:r>
              <a:rPr lang="en-US" sz="1000" dirty="0" err="1"/>
              <a:t>www.nccn.org</a:t>
            </a:r>
            <a:endParaRPr lang="en-US" sz="1000" dirty="0"/>
          </a:p>
          <a:p>
            <a:pPr>
              <a:spcAft>
                <a:spcPts val="0"/>
              </a:spcAft>
              <a:buNone/>
            </a:pPr>
            <a:r>
              <a:rPr lang="en-US" sz="1000" dirty="0" err="1"/>
              <a:t>Negoita</a:t>
            </a:r>
            <a:r>
              <a:rPr lang="en-US" sz="1000" dirty="0"/>
              <a:t> S, Feuer EJ, </a:t>
            </a:r>
            <a:r>
              <a:rPr lang="en-US" sz="1000" dirty="0" err="1"/>
              <a:t>Mariotto</a:t>
            </a:r>
            <a:r>
              <a:rPr lang="en-US" sz="1000" dirty="0"/>
              <a:t> A, et al (2018). Annual report to the nation on the status of cancer, part II: recent changes in prostate cancer trends and disease characteristics. </a:t>
            </a:r>
            <a:r>
              <a:rPr lang="en-US" sz="1000" i="1" dirty="0"/>
              <a:t>Cancer</a:t>
            </a:r>
            <a:r>
              <a:rPr lang="en-US" sz="1000" dirty="0"/>
              <a:t>, 124(13):2801-2814. DOI:10.1002/cncr.31549</a:t>
            </a:r>
          </a:p>
          <a:p>
            <a:pPr>
              <a:spcAft>
                <a:spcPts val="0"/>
              </a:spcAft>
              <a:buNone/>
            </a:pPr>
            <a:r>
              <a:rPr lang="en-US" sz="1000" dirty="0" err="1"/>
              <a:t>Nevedomskaya</a:t>
            </a:r>
            <a:r>
              <a:rPr lang="en-US" sz="1000" dirty="0"/>
              <a:t> E, Baumgart SJ &amp; </a:t>
            </a:r>
            <a:r>
              <a:rPr lang="en-US" sz="1000" dirty="0" err="1"/>
              <a:t>Haendler</a:t>
            </a:r>
            <a:r>
              <a:rPr lang="en-US" sz="1000" dirty="0"/>
              <a:t> B (2018). Recent advances in prostate cancer treatment and drug discovery. </a:t>
            </a:r>
            <a:r>
              <a:rPr lang="en-US" sz="1000" i="1" dirty="0"/>
              <a:t>Int J Mol Sci, </a:t>
            </a:r>
            <a:r>
              <a:rPr lang="en-US" sz="1000" dirty="0"/>
              <a:t>19(5):E1359. DOI:10.3390/ijms19051359</a:t>
            </a:r>
          </a:p>
          <a:p>
            <a:pPr>
              <a:spcAft>
                <a:spcPts val="0"/>
              </a:spcAft>
              <a:buNone/>
            </a:pPr>
            <a:r>
              <a:rPr lang="en-US" sz="1000" dirty="0"/>
              <a:t>Noonan KL, North S, </a:t>
            </a:r>
            <a:r>
              <a:rPr lang="en-US" sz="1000" dirty="0" err="1"/>
              <a:t>Bitting</a:t>
            </a:r>
            <a:r>
              <a:rPr lang="en-US" sz="1000" dirty="0"/>
              <a:t> RL, et al (2013). Clinical activity of abiraterone acetate in patients with metastatic castration-resistant prostate cancer progressing after enzalutamide. </a:t>
            </a:r>
            <a:r>
              <a:rPr lang="en-US" sz="1000" i="1" dirty="0"/>
              <a:t>Ann Oncol, </a:t>
            </a:r>
            <a:r>
              <a:rPr lang="en-US" sz="1000" dirty="0"/>
              <a:t>24(7):1802-1807. DOI:10.1093/</a:t>
            </a:r>
            <a:r>
              <a:rPr lang="en-US" sz="1000" dirty="0" err="1"/>
              <a:t>annonc</a:t>
            </a:r>
            <a:r>
              <a:rPr lang="en-US" sz="1000" dirty="0"/>
              <a:t>/mdt138</a:t>
            </a:r>
          </a:p>
          <a:p>
            <a:pPr>
              <a:spcAft>
                <a:spcPts val="0"/>
              </a:spcAft>
              <a:buNone/>
            </a:pPr>
            <a:r>
              <a:rPr lang="en-US" sz="1000" dirty="0"/>
              <a:t>Parker C, Nilsson S, Heinrich D, et al (2013). Alpha emitter radium-223 and survival in metastatic prostate cancer. </a:t>
            </a:r>
            <a:r>
              <a:rPr lang="en-US" sz="1000" i="1" dirty="0"/>
              <a:t>N </a:t>
            </a:r>
            <a:r>
              <a:rPr lang="en-US" sz="1000" i="1" dirty="0" err="1"/>
              <a:t>Engl</a:t>
            </a:r>
            <a:r>
              <a:rPr lang="en-US" sz="1000" i="1" dirty="0"/>
              <a:t> J Med, </a:t>
            </a:r>
            <a:r>
              <a:rPr lang="en-US" sz="1000" dirty="0"/>
              <a:t>369(3):213-223. DOI:10.1056/NEJMoa1213755</a:t>
            </a:r>
          </a:p>
          <a:p>
            <a:pPr marL="465138" indent="-693738">
              <a:spcAft>
                <a:spcPts val="0"/>
              </a:spcAft>
              <a:buNone/>
            </a:pPr>
            <a:r>
              <a:rPr lang="en-US" sz="1000" dirty="0" err="1"/>
              <a:t>Pezaro</a:t>
            </a:r>
            <a:r>
              <a:rPr lang="en-US" sz="1000" dirty="0"/>
              <a:t> CJ, </a:t>
            </a:r>
            <a:r>
              <a:rPr lang="en-US" sz="1000" dirty="0" err="1"/>
              <a:t>Omlin</a:t>
            </a:r>
            <a:r>
              <a:rPr lang="en-US" sz="1000" dirty="0"/>
              <a:t> AG, </a:t>
            </a:r>
            <a:r>
              <a:rPr lang="en-US" sz="1000" dirty="0" err="1"/>
              <a:t>Altavilla</a:t>
            </a:r>
            <a:r>
              <a:rPr lang="en-US" sz="1000" dirty="0"/>
              <a:t> A, et al (2014). Activity of </a:t>
            </a:r>
            <a:r>
              <a:rPr lang="en-US" sz="1000" dirty="0" err="1"/>
              <a:t>cabazitaxel</a:t>
            </a:r>
            <a:r>
              <a:rPr lang="en-US" sz="1000" dirty="0"/>
              <a:t> in castration-resistant prostate cancer progressing after docetaxel and next-generation endocrine agents. </a:t>
            </a:r>
            <a:r>
              <a:rPr lang="en-US" sz="1000" i="1" dirty="0"/>
              <a:t>Eur </a:t>
            </a:r>
            <a:r>
              <a:rPr lang="en-US" sz="1000" i="1" dirty="0" err="1"/>
              <a:t>Urol</a:t>
            </a:r>
            <a:r>
              <a:rPr lang="en-US" sz="1000" dirty="0"/>
              <a:t>, 66(3):459-465. DOI:10.1016/j.eururo.2013.11.044 </a:t>
            </a:r>
          </a:p>
          <a:p>
            <a:pPr marL="228600">
              <a:spcAft>
                <a:spcPts val="0"/>
              </a:spcAft>
              <a:buNone/>
            </a:pPr>
            <a:r>
              <a:rPr lang="en-US" sz="1000" dirty="0" err="1"/>
              <a:t>Rebbeck</a:t>
            </a:r>
            <a:r>
              <a:rPr lang="en-US" sz="1000" dirty="0"/>
              <a:t> TR (2017). Prostate cancer genetics: variation by race, ethnicity, and geography. </a:t>
            </a:r>
            <a:r>
              <a:rPr lang="en-US" sz="1000" i="1" dirty="0" err="1"/>
              <a:t>Semin</a:t>
            </a:r>
            <a:r>
              <a:rPr lang="en-US" sz="1000" i="1" dirty="0"/>
              <a:t> </a:t>
            </a:r>
            <a:r>
              <a:rPr lang="en-US" sz="1000" i="1" dirty="0" err="1"/>
              <a:t>Radiat</a:t>
            </a:r>
            <a:r>
              <a:rPr lang="en-US" sz="1000" i="1" dirty="0"/>
              <a:t> Oncol, </a:t>
            </a:r>
            <a:r>
              <a:rPr lang="en-US" sz="1000" dirty="0"/>
              <a:t>27(1):3-10. DOI:10.1016/j.semradonc.2016.08.002</a:t>
            </a:r>
          </a:p>
          <a:p>
            <a:pPr marL="228600">
              <a:spcAft>
                <a:spcPts val="0"/>
              </a:spcAft>
              <a:buNone/>
            </a:pPr>
            <a:r>
              <a:rPr lang="en-US" sz="1000" dirty="0"/>
              <a:t>Robinson D, Van Allen EM, Wu YM, et al (2015). Integrative clinical genomics of advanced prostate cancer. </a:t>
            </a:r>
            <a:r>
              <a:rPr lang="en-US" sz="1000" i="1" dirty="0"/>
              <a:t>Cell, </a:t>
            </a:r>
            <a:r>
              <a:rPr lang="en-US" sz="1000" dirty="0"/>
              <a:t>161(5):1215-1228. DOI:10.1016/j.cell.2015.05.001</a:t>
            </a:r>
          </a:p>
          <a:p>
            <a:pPr marL="465138" indent="-693738">
              <a:spcAft>
                <a:spcPts val="0"/>
              </a:spcAft>
              <a:buNone/>
            </a:pPr>
            <a:r>
              <a:rPr lang="en-US" sz="1000" dirty="0"/>
              <a:t>Ryan CJ, Smith MR, de Bono JS, et al (2013). Abiraterone in metastatic prostate cancer without previous chemotherapy. </a:t>
            </a:r>
            <a:r>
              <a:rPr lang="en-US" sz="1000" i="1" dirty="0"/>
              <a:t>N </a:t>
            </a:r>
            <a:r>
              <a:rPr lang="en-US" sz="1000" i="1" dirty="0" err="1"/>
              <a:t>Engl</a:t>
            </a:r>
            <a:r>
              <a:rPr lang="en-US" sz="1000" i="1" dirty="0"/>
              <a:t> J Med, </a:t>
            </a:r>
            <a:r>
              <a:rPr lang="en-US" sz="1000" dirty="0"/>
              <a:t>368(2):138-148. DOI:10.1056/NEJMoa1209096</a:t>
            </a:r>
          </a:p>
          <a:p>
            <a:pPr marL="228600">
              <a:spcAft>
                <a:spcPts val="0"/>
              </a:spcAft>
              <a:buNone/>
            </a:pPr>
            <a:r>
              <a:rPr lang="en-US" sz="1000" dirty="0"/>
              <a:t>Sartor O &amp; </a:t>
            </a:r>
            <a:r>
              <a:rPr lang="en-US" sz="1000" dirty="0" err="1"/>
              <a:t>Gillessen</a:t>
            </a:r>
            <a:r>
              <a:rPr lang="en-US" sz="1000" dirty="0"/>
              <a:t> S (2014). Treatment sequencing in metastatic castrate-resistant prostate cancer. </a:t>
            </a:r>
            <a:r>
              <a:rPr lang="en-US" sz="1000" i="1" dirty="0"/>
              <a:t>Asian J </a:t>
            </a:r>
            <a:r>
              <a:rPr lang="en-US" sz="1000" i="1" dirty="0" err="1"/>
              <a:t>Androl</a:t>
            </a:r>
            <a:r>
              <a:rPr lang="en-US" sz="1000" dirty="0"/>
              <a:t>, 16(3):426-431. DOI:10.4103/1008-682X.126378</a:t>
            </a:r>
          </a:p>
          <a:p>
            <a:pPr marL="465138" indent="-693738">
              <a:spcAft>
                <a:spcPts val="0"/>
              </a:spcAft>
              <a:buNone/>
              <a:tabLst>
                <a:tab pos="508000" algn="l"/>
              </a:tabLst>
            </a:pPr>
            <a:r>
              <a:rPr lang="en-US" sz="1000" dirty="0" err="1"/>
              <a:t>Scher</a:t>
            </a:r>
            <a:r>
              <a:rPr lang="en-US" sz="1000" dirty="0"/>
              <a:t> HI, </a:t>
            </a:r>
            <a:r>
              <a:rPr lang="en-US" sz="1000" dirty="0" err="1"/>
              <a:t>Fizazi</a:t>
            </a:r>
            <a:r>
              <a:rPr lang="en-US" sz="1000" dirty="0"/>
              <a:t> K, Saad F, et al (2012). Increased survival with enzalutamide in prostate cancer after chemotherapy. </a:t>
            </a:r>
            <a:r>
              <a:rPr lang="en-US" sz="1000" i="1" dirty="0"/>
              <a:t>N </a:t>
            </a:r>
            <a:r>
              <a:rPr lang="en-US" sz="1000" i="1" dirty="0" err="1"/>
              <a:t>Engl</a:t>
            </a:r>
            <a:r>
              <a:rPr lang="en-US" sz="1000" i="1" dirty="0"/>
              <a:t> J Med, </a:t>
            </a:r>
            <a:r>
              <a:rPr lang="en-US" sz="1000" dirty="0"/>
              <a:t>367(13):1187-1197. DOI:10.1056/NEJMoa1207506</a:t>
            </a:r>
          </a:p>
          <a:p>
            <a:pPr marL="465138" indent="-693738">
              <a:spcAft>
                <a:spcPts val="0"/>
              </a:spcAft>
              <a:buNone/>
            </a:pPr>
            <a:r>
              <a:rPr lang="en-US" sz="1000" dirty="0" err="1"/>
              <a:t>Scher</a:t>
            </a:r>
            <a:r>
              <a:rPr lang="en-US" sz="1000" dirty="0"/>
              <a:t> HI, Lu D, Schreiber NA, et al (2016). Association of AR-V7 on circulating tumor cells as a treatment-specific biomarker with outcomes and survival in castration-resistant prostate cancer. </a:t>
            </a:r>
            <a:r>
              <a:rPr lang="en-US" sz="1000" i="1" dirty="0"/>
              <a:t>JAMA Oncol, </a:t>
            </a:r>
            <a:r>
              <a:rPr lang="en-US" sz="1000" dirty="0"/>
              <a:t>2(11):1441-1449. DOI:10.1001/jamaoncol.2016.1828</a:t>
            </a:r>
          </a:p>
          <a:p>
            <a:pPr marL="228600">
              <a:spcAft>
                <a:spcPts val="0"/>
              </a:spcAft>
              <a:buNone/>
            </a:pPr>
            <a:r>
              <a:rPr lang="en-US" sz="1000" dirty="0"/>
              <a:t>Schrader AJ, </a:t>
            </a:r>
            <a:r>
              <a:rPr lang="en-US" sz="1000" dirty="0" err="1"/>
              <a:t>Boegemann</a:t>
            </a:r>
            <a:r>
              <a:rPr lang="en-US" sz="1000" dirty="0"/>
              <a:t> M, </a:t>
            </a:r>
            <a:r>
              <a:rPr lang="en-US" sz="1000" dirty="0" err="1"/>
              <a:t>Ohimann</a:t>
            </a:r>
            <a:r>
              <a:rPr lang="en-US" sz="1000" dirty="0"/>
              <a:t> CH, et al (2014). Enzalutamide in castration-resistant prostate cancer patients progressing after docetaxel and abiraterone. </a:t>
            </a:r>
            <a:r>
              <a:rPr lang="en-US" sz="1000" i="1" dirty="0"/>
              <a:t>Eur </a:t>
            </a:r>
            <a:r>
              <a:rPr lang="en-US" sz="1000" i="1" dirty="0" err="1"/>
              <a:t>Urol</a:t>
            </a:r>
            <a:r>
              <a:rPr lang="en-US" sz="1000" i="1" dirty="0"/>
              <a:t>, </a:t>
            </a:r>
            <a:r>
              <a:rPr lang="en-US" sz="1000" dirty="0"/>
              <a:t>65(1):30-36. DOI:10.1016/j.eururo.2013.06.042</a:t>
            </a:r>
          </a:p>
          <a:p>
            <a:pPr marL="228600">
              <a:spcAft>
                <a:spcPts val="0"/>
              </a:spcAft>
              <a:buNone/>
            </a:pPr>
            <a:r>
              <a:rPr lang="en-US" sz="1000" dirty="0"/>
              <a:t>Siegel RL, Miller KD &amp; Jemal A (2019). Cancer statistics, 2019. </a:t>
            </a:r>
            <a:r>
              <a:rPr lang="en-US" sz="1000" i="1" dirty="0"/>
              <a:t>CA Cancer J Clin, </a:t>
            </a:r>
            <a:r>
              <a:rPr lang="en-US" sz="1000" dirty="0"/>
              <a:t>69(1):7-34. DOI:10.332/caac.21551</a:t>
            </a:r>
          </a:p>
          <a:p>
            <a:pPr marL="228600">
              <a:spcAft>
                <a:spcPts val="0"/>
              </a:spcAft>
              <a:buNone/>
            </a:pPr>
            <a:r>
              <a:rPr lang="en-US" sz="1000" dirty="0"/>
              <a:t>Smith M, Saad F, Chowdhury S, et al (2018). </a:t>
            </a:r>
            <a:r>
              <a:rPr lang="en-US" sz="1000" dirty="0" err="1"/>
              <a:t>Apalutamide</a:t>
            </a:r>
            <a:r>
              <a:rPr lang="en-US" sz="1000" dirty="0"/>
              <a:t> treatment and metastasis-free survival in prostate cancer. </a:t>
            </a:r>
            <a:r>
              <a:rPr lang="en-US" sz="1000" i="1" dirty="0"/>
              <a:t>N </a:t>
            </a:r>
            <a:r>
              <a:rPr lang="en-US" sz="1000" i="1" dirty="0" err="1"/>
              <a:t>Engl</a:t>
            </a:r>
            <a:r>
              <a:rPr lang="en-US" sz="1000" i="1" dirty="0"/>
              <a:t> J Med,</a:t>
            </a:r>
            <a:r>
              <a:rPr lang="en-US" sz="1000" dirty="0"/>
              <a:t> 378:1408. DOI:10.1056/NEJMoa1715546</a:t>
            </a:r>
          </a:p>
          <a:p>
            <a:pPr marL="228600">
              <a:spcAft>
                <a:spcPts val="0"/>
              </a:spcAft>
              <a:buNone/>
            </a:pPr>
            <a:r>
              <a:rPr lang="en-US" sz="1000" dirty="0"/>
              <a:t>Thomson D, Charnley N &amp; Parikh O (2014). Enzalutamide after failure of docetaxel and abiraterone in metastatic castrate-resistant prostate cancer. </a:t>
            </a:r>
            <a:r>
              <a:rPr lang="en-US" sz="1000" i="1" dirty="0"/>
              <a:t>Eur J Cancer</a:t>
            </a:r>
            <a:r>
              <a:rPr lang="en-US" sz="1000" dirty="0"/>
              <a:t>, 50(5):1040-1041. DOI:10.1016/j.ejca.2013.12.017 </a:t>
            </a:r>
          </a:p>
          <a:p>
            <a:pPr marL="228600">
              <a:spcAft>
                <a:spcPts val="0"/>
              </a:spcAft>
              <a:buNone/>
            </a:pPr>
            <a:endParaRPr lang="en-US" sz="1000" dirty="0"/>
          </a:p>
        </p:txBody>
      </p:sp>
    </p:spTree>
    <p:extLst>
      <p:ext uri="{BB962C8B-B14F-4D97-AF65-F5344CB8AC3E}">
        <p14:creationId xmlns:p14="http://schemas.microsoft.com/office/powerpoint/2010/main" val="3366713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9EC1-E56D-F646-9F17-80F090D1CBBB}"/>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F3A59D7B-36AE-A94E-8291-F40EEE711D9A}"/>
              </a:ext>
            </a:extLst>
          </p:cNvPr>
          <p:cNvSpPr>
            <a:spLocks noGrp="1"/>
          </p:cNvSpPr>
          <p:nvPr>
            <p:ph idx="1"/>
          </p:nvPr>
        </p:nvSpPr>
        <p:spPr/>
        <p:txBody>
          <a:bodyPr>
            <a:noAutofit/>
          </a:bodyPr>
          <a:lstStyle/>
          <a:p>
            <a:pPr marL="228600">
              <a:spcAft>
                <a:spcPts val="0"/>
              </a:spcAft>
              <a:buNone/>
            </a:pPr>
            <a:r>
              <a:rPr lang="en-US" sz="1000" dirty="0"/>
              <a:t>Velho PI &amp; </a:t>
            </a:r>
            <a:r>
              <a:rPr lang="en-US" sz="1000" dirty="0" err="1"/>
              <a:t>Antonarakis</a:t>
            </a:r>
            <a:r>
              <a:rPr lang="en-US" sz="1000" dirty="0"/>
              <a:t> ES (2018). PD-1/PD-L1 pathway inhibitors in advanced prostate cancer. </a:t>
            </a:r>
            <a:r>
              <a:rPr lang="en-US" sz="1000" i="1" dirty="0"/>
              <a:t>Expert Rev Clin </a:t>
            </a:r>
            <a:r>
              <a:rPr lang="en-US" sz="1000" i="1" dirty="0" err="1"/>
              <a:t>Pharmacol</a:t>
            </a:r>
            <a:r>
              <a:rPr lang="en-US" sz="1000" dirty="0"/>
              <a:t>, 11(5):475-486. DOI:10.1080/17512433.2018.1464388</a:t>
            </a:r>
          </a:p>
          <a:p>
            <a:pPr marL="228600">
              <a:spcAft>
                <a:spcPts val="0"/>
              </a:spcAft>
              <a:buNone/>
            </a:pPr>
            <a:r>
              <a:rPr lang="en-US" sz="1000" dirty="0" err="1"/>
              <a:t>Xofigo</a:t>
            </a:r>
            <a:r>
              <a:rPr lang="en-US" sz="1000" baseline="30000" dirty="0"/>
              <a:t>®</a:t>
            </a:r>
            <a:r>
              <a:rPr lang="en-US" sz="1000" dirty="0"/>
              <a:t> (radium-223) prescribing information (2018). Bayer. Available at: http://</a:t>
            </a:r>
            <a:r>
              <a:rPr lang="en-US" sz="1000" dirty="0" err="1"/>
              <a:t>labeling.bayerhealthcare.com</a:t>
            </a:r>
            <a:r>
              <a:rPr lang="en-US" sz="1000" dirty="0"/>
              <a:t>/html/products/pi/</a:t>
            </a:r>
            <a:r>
              <a:rPr lang="en-US" sz="1000" dirty="0" err="1"/>
              <a:t>Xofigo_PI.pdf</a:t>
            </a:r>
            <a:endParaRPr lang="en-US" sz="1000" dirty="0"/>
          </a:p>
          <a:p>
            <a:pPr marL="228600">
              <a:spcAft>
                <a:spcPts val="0"/>
              </a:spcAft>
              <a:buNone/>
            </a:pPr>
            <a:r>
              <a:rPr lang="en-US" sz="1000" dirty="0" err="1"/>
              <a:t>Xtandi</a:t>
            </a:r>
            <a:r>
              <a:rPr lang="en-US" sz="1000" baseline="30000" dirty="0"/>
              <a:t>®</a:t>
            </a:r>
            <a:r>
              <a:rPr lang="en-US" sz="1000" dirty="0"/>
              <a:t> (enzalutamide) prescribing information (2019). Astellas, Pfizer Oncology. Available at: https://</a:t>
            </a:r>
            <a:r>
              <a:rPr lang="en-US" sz="1000" dirty="0" err="1"/>
              <a:t>www.xtandihcp.com</a:t>
            </a:r>
            <a:r>
              <a:rPr lang="en-US" sz="1000" dirty="0"/>
              <a:t>/about-</a:t>
            </a:r>
            <a:r>
              <a:rPr lang="en-US" sz="1000" dirty="0" err="1"/>
              <a:t>mcrpc</a:t>
            </a:r>
            <a:r>
              <a:rPr lang="en-US" sz="1000" dirty="0"/>
              <a:t>/pathogenesis</a:t>
            </a:r>
          </a:p>
          <a:p>
            <a:pPr marL="228600">
              <a:spcAft>
                <a:spcPts val="0"/>
              </a:spcAft>
              <a:buNone/>
            </a:pPr>
            <a:r>
              <a:rPr lang="en-US" sz="1000" dirty="0" err="1"/>
              <a:t>Wissing</a:t>
            </a:r>
            <a:r>
              <a:rPr lang="en-US" sz="1000" dirty="0"/>
              <a:t> MD, </a:t>
            </a:r>
            <a:r>
              <a:rPr lang="en-US" sz="1000" dirty="0" err="1"/>
              <a:t>Coenen</a:t>
            </a:r>
            <a:r>
              <a:rPr lang="en-US" sz="1000" dirty="0"/>
              <a:t> JL, van den Berg P, et al (2015). CAST: a retrospective analysis of </a:t>
            </a:r>
            <a:r>
              <a:rPr lang="en-US" sz="1000" dirty="0" err="1"/>
              <a:t>cabazitaxel</a:t>
            </a:r>
            <a:r>
              <a:rPr lang="en-US" sz="1000" dirty="0"/>
              <a:t> and abiraterone acetate sequential treatment in patients with metastatic castrate-resistant prostate cancer previously treated with docetaxel. </a:t>
            </a:r>
            <a:r>
              <a:rPr lang="en-US" sz="1000" i="1" dirty="0"/>
              <a:t>Int J Cancer</a:t>
            </a:r>
            <a:r>
              <a:rPr lang="en-US" sz="1000" dirty="0"/>
              <a:t>, 136(6):E760-E772. DOI:10.1002/ijc.29231</a:t>
            </a:r>
          </a:p>
          <a:p>
            <a:pPr marL="228600">
              <a:spcAft>
                <a:spcPts val="0"/>
              </a:spcAft>
              <a:buNone/>
            </a:pPr>
            <a:r>
              <a:rPr lang="en-US" sz="1000" dirty="0" err="1"/>
              <a:t>Zytiga</a:t>
            </a:r>
            <a:r>
              <a:rPr lang="en-US" sz="1000" baseline="30000" dirty="0"/>
              <a:t>®</a:t>
            </a:r>
            <a:r>
              <a:rPr lang="en-US" sz="1000" dirty="0"/>
              <a:t> (abiraterone acetate) prescribing information (2019). Janssen. Available at: http://</a:t>
            </a:r>
            <a:r>
              <a:rPr lang="en-US" sz="1000" dirty="0" err="1"/>
              <a:t>www.janssenlabels.com</a:t>
            </a:r>
            <a:r>
              <a:rPr lang="en-US" sz="1000" dirty="0"/>
              <a:t>/package-insert/product-monograph/prescribing-information/ZYTIGA-</a:t>
            </a:r>
            <a:r>
              <a:rPr lang="en-US" sz="1000" dirty="0" err="1"/>
              <a:t>pi.pdf</a:t>
            </a:r>
            <a:endParaRPr lang="en-US" sz="1000" dirty="0"/>
          </a:p>
        </p:txBody>
      </p:sp>
    </p:spTree>
    <p:extLst>
      <p:ext uri="{BB962C8B-B14F-4D97-AF65-F5344CB8AC3E}">
        <p14:creationId xmlns:p14="http://schemas.microsoft.com/office/powerpoint/2010/main" val="36797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lstStyle/>
          <a:p>
            <a:r>
              <a:rPr lang="en-US" dirty="0"/>
              <a:t>Prostate Cancer in the United States (cont.)</a:t>
            </a:r>
            <a:endParaRPr dirty="0"/>
          </a:p>
        </p:txBody>
      </p:sp>
      <p:sp>
        <p:nvSpPr>
          <p:cNvPr id="2" name="Content Placeholder 1">
            <a:extLst>
              <a:ext uri="{FF2B5EF4-FFF2-40B4-BE49-F238E27FC236}">
                <a16:creationId xmlns:a16="http://schemas.microsoft.com/office/drawing/2014/main" id="{7C523E5F-CBA5-E04D-8C39-CB4E6AF3E120}"/>
              </a:ext>
            </a:extLst>
          </p:cNvPr>
          <p:cNvSpPr>
            <a:spLocks noGrp="1"/>
          </p:cNvSpPr>
          <p:nvPr>
            <p:ph idx="1"/>
          </p:nvPr>
        </p:nvSpPr>
        <p:spPr/>
        <p:txBody>
          <a:bodyPr/>
          <a:lstStyle/>
          <a:p>
            <a:pPr marL="416052" indent="-416052" defTabSz="832104">
              <a:defRPr sz="2366"/>
            </a:pPr>
            <a:r>
              <a:rPr lang="en-US" dirty="0"/>
              <a:t>Five-year survival for distant-stage prostate cancer is &lt;30%, compared with nearly 100% for local and regional disease</a:t>
            </a:r>
          </a:p>
          <a:p>
            <a:pPr defTabSz="832104">
              <a:defRPr sz="2366"/>
            </a:pPr>
            <a:endParaRPr lang="en-US" dirty="0"/>
          </a:p>
          <a:p>
            <a:pPr marL="416052" indent="-416052" defTabSz="832104">
              <a:defRPr sz="2366"/>
            </a:pPr>
            <a:r>
              <a:rPr lang="en-US" dirty="0"/>
              <a:t>Overall, prostate cancer incidence since 2007 has shown a steady decline of 6.5% per year</a:t>
            </a:r>
          </a:p>
          <a:p>
            <a:pPr marL="822452" lvl="1" indent="-416052" defTabSz="832104">
              <a:defRPr sz="2366"/>
            </a:pPr>
            <a:r>
              <a:rPr lang="en-US" dirty="0"/>
              <a:t>However, incidence of distant-stage disease increased between 2010 and 2014</a:t>
            </a:r>
          </a:p>
          <a:p>
            <a:pPr marL="0" indent="0">
              <a:buNone/>
            </a:pPr>
            <a:endParaRPr lang="en-US" dirty="0"/>
          </a:p>
        </p:txBody>
      </p:sp>
      <p:sp>
        <p:nvSpPr>
          <p:cNvPr id="5" name="Text Placeholder 4">
            <a:extLst>
              <a:ext uri="{FF2B5EF4-FFF2-40B4-BE49-F238E27FC236}">
                <a16:creationId xmlns:a16="http://schemas.microsoft.com/office/drawing/2014/main" id="{B3DE39E6-4AB3-694F-B4C0-49C8307A9142}"/>
              </a:ext>
            </a:extLst>
          </p:cNvPr>
          <p:cNvSpPr>
            <a:spLocks noGrp="1"/>
          </p:cNvSpPr>
          <p:nvPr>
            <p:ph type="body" sz="quarter" idx="12"/>
          </p:nvPr>
        </p:nvSpPr>
        <p:spPr>
          <a:xfrm>
            <a:off x="193575" y="6421193"/>
            <a:ext cx="2295500" cy="307777"/>
          </a:xfrm>
        </p:spPr>
        <p:txBody>
          <a:bodyPr/>
          <a:lstStyle/>
          <a:p>
            <a:endParaRPr lang="en-US" dirty="0"/>
          </a:p>
          <a:p>
            <a:r>
              <a:rPr lang="en-US" dirty="0"/>
              <a:t>Siegel et al, 2019; Negoita et al, 2018.</a:t>
            </a:r>
          </a:p>
        </p:txBody>
      </p:sp>
    </p:spTree>
    <p:extLst>
      <p:ext uri="{BB962C8B-B14F-4D97-AF65-F5344CB8AC3E}">
        <p14:creationId xmlns:p14="http://schemas.microsoft.com/office/powerpoint/2010/main" val="31066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normAutofit/>
          </a:bodyPr>
          <a:lstStyle/>
          <a:p>
            <a:r>
              <a:rPr lang="en-US" dirty="0"/>
              <a:t>Castration-Resistant Prostate Cancer</a:t>
            </a:r>
            <a:endParaRPr dirty="0"/>
          </a:p>
        </p:txBody>
      </p:sp>
      <p:sp>
        <p:nvSpPr>
          <p:cNvPr id="5" name="Content Placeholder 4">
            <a:extLst>
              <a:ext uri="{FF2B5EF4-FFF2-40B4-BE49-F238E27FC236}">
                <a16:creationId xmlns:a16="http://schemas.microsoft.com/office/drawing/2014/main" id="{F0DDCEC9-EBFD-E845-9A31-0146341D5DE4}"/>
              </a:ext>
            </a:extLst>
          </p:cNvPr>
          <p:cNvSpPr>
            <a:spLocks noGrp="1"/>
          </p:cNvSpPr>
          <p:nvPr>
            <p:ph idx="1"/>
          </p:nvPr>
        </p:nvSpPr>
        <p:spPr/>
        <p:txBody>
          <a:bodyPr/>
          <a:lstStyle/>
          <a:p>
            <a:pPr marL="416052" indent="-416052" defTabSz="832104">
              <a:defRPr sz="2366"/>
            </a:pPr>
            <a:r>
              <a:rPr lang="en-US" dirty="0"/>
              <a:t>Categorizing advanced prostate cancers</a:t>
            </a:r>
          </a:p>
          <a:p>
            <a:pPr marL="1076452" lvl="1" indent="-416052" defTabSz="832104">
              <a:buBlip>
                <a:blip r:embed="rId3"/>
              </a:buBlip>
              <a:defRPr sz="2366"/>
            </a:pPr>
            <a:r>
              <a:rPr lang="en-US" dirty="0"/>
              <a:t>Castration resistant versus castration naive </a:t>
            </a:r>
          </a:p>
          <a:p>
            <a:pPr marL="1076452" lvl="1" indent="-416052" defTabSz="832104">
              <a:buBlip>
                <a:blip r:embed="rId3"/>
              </a:buBlip>
              <a:defRPr sz="2366"/>
            </a:pPr>
            <a:r>
              <a:rPr lang="en-US" dirty="0"/>
              <a:t>Hormone refractory versus hormone sensitive</a:t>
            </a:r>
          </a:p>
          <a:p>
            <a:pPr marL="1076452" lvl="1" indent="-416052" defTabSz="832104">
              <a:buBlip>
                <a:blip r:embed="rId3"/>
              </a:buBlip>
              <a:defRPr sz="2366"/>
            </a:pPr>
            <a:r>
              <a:rPr lang="en-US" dirty="0"/>
              <a:t>Metastatic (M1) versus nonmetastatic (M0)</a:t>
            </a:r>
            <a:br>
              <a:rPr lang="en-US" dirty="0"/>
            </a:br>
            <a:endParaRPr lang="en-US" dirty="0"/>
          </a:p>
          <a:p>
            <a:pPr marL="416052" indent="-416052" defTabSz="832104">
              <a:defRPr sz="2366"/>
            </a:pPr>
            <a:r>
              <a:rPr lang="en-US" dirty="0"/>
              <a:t>NCCN treatment guidelines</a:t>
            </a:r>
          </a:p>
          <a:p>
            <a:pPr marL="1076452" lvl="1" indent="-416052" defTabSz="832104">
              <a:buBlip>
                <a:blip r:embed="rId3"/>
              </a:buBlip>
              <a:defRPr sz="2366"/>
            </a:pPr>
            <a:r>
              <a:rPr lang="en-US" dirty="0"/>
              <a:t>Systemic therapy for M0 CRPC</a:t>
            </a:r>
          </a:p>
          <a:p>
            <a:pPr marL="1076452" lvl="1" indent="-416052" defTabSz="832104">
              <a:buBlip>
                <a:blip r:embed="rId3"/>
              </a:buBlip>
              <a:defRPr sz="2366"/>
            </a:pPr>
            <a:r>
              <a:rPr lang="en-US" dirty="0"/>
              <a:t>Systemic therapy for M1 CRPC</a:t>
            </a:r>
          </a:p>
          <a:p>
            <a:pPr marL="1076452" lvl="1" indent="-416052" defTabSz="832104">
              <a:buBlip>
                <a:blip r:embed="rId3"/>
              </a:buBlip>
              <a:defRPr sz="2366"/>
            </a:pPr>
            <a:endParaRPr lang="en-US" dirty="0"/>
          </a:p>
          <a:p>
            <a:pPr marL="416052" indent="-416052" defTabSz="832104">
              <a:defRPr sz="2366"/>
            </a:pPr>
            <a:endParaRPr lang="en-US" dirty="0"/>
          </a:p>
          <a:p>
            <a:pPr marL="1543706" lvl="2" indent="-416052" defTabSz="832104">
              <a:buBlip>
                <a:blip r:embed="rId3"/>
              </a:buBlip>
              <a:defRPr sz="2366"/>
            </a:pPr>
            <a:endParaRPr lang="en-US" dirty="0"/>
          </a:p>
          <a:p>
            <a:endParaRPr lang="en-US" dirty="0"/>
          </a:p>
        </p:txBody>
      </p:sp>
      <p:sp>
        <p:nvSpPr>
          <p:cNvPr id="7" name="Text Placeholder 6">
            <a:extLst>
              <a:ext uri="{FF2B5EF4-FFF2-40B4-BE49-F238E27FC236}">
                <a16:creationId xmlns:a16="http://schemas.microsoft.com/office/drawing/2014/main" id="{C68D8296-D90D-214F-BC99-20194932FFFC}"/>
              </a:ext>
            </a:extLst>
          </p:cNvPr>
          <p:cNvSpPr>
            <a:spLocks noGrp="1"/>
          </p:cNvSpPr>
          <p:nvPr>
            <p:ph type="body" sz="quarter" idx="12"/>
          </p:nvPr>
        </p:nvSpPr>
        <p:spPr>
          <a:xfrm>
            <a:off x="193575" y="6421193"/>
            <a:ext cx="3029676" cy="307777"/>
          </a:xfrm>
        </p:spPr>
        <p:txBody>
          <a:bodyPr/>
          <a:lstStyle/>
          <a:p>
            <a:r>
              <a:rPr lang="en-US" dirty="0"/>
              <a:t>NCCN = National Comprehensive Cancer Network.</a:t>
            </a:r>
          </a:p>
          <a:p>
            <a:r>
              <a:rPr lang="en-US" dirty="0"/>
              <a:t>NCCN, 2019.</a:t>
            </a:r>
          </a:p>
        </p:txBody>
      </p:sp>
    </p:spTree>
    <p:extLst>
      <p:ext uri="{BB962C8B-B14F-4D97-AF65-F5344CB8AC3E}">
        <p14:creationId xmlns:p14="http://schemas.microsoft.com/office/powerpoint/2010/main" val="180263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DBB0-3D7A-9A46-B28C-1858B5617B84}"/>
              </a:ext>
            </a:extLst>
          </p:cNvPr>
          <p:cNvSpPr>
            <a:spLocks noGrp="1"/>
          </p:cNvSpPr>
          <p:nvPr>
            <p:ph type="title"/>
          </p:nvPr>
        </p:nvSpPr>
        <p:spPr/>
        <p:txBody>
          <a:bodyPr/>
          <a:lstStyle/>
          <a:p>
            <a:r>
              <a:rPr lang="en-US" dirty="0"/>
              <a:t>Audience Poll</a:t>
            </a:r>
          </a:p>
        </p:txBody>
      </p:sp>
    </p:spTree>
    <p:extLst>
      <p:ext uri="{BB962C8B-B14F-4D97-AF65-F5344CB8AC3E}">
        <p14:creationId xmlns:p14="http://schemas.microsoft.com/office/powerpoint/2010/main" val="977456821"/>
      </p:ext>
    </p:extLst>
  </p:cSld>
  <p:clrMapOvr>
    <a:masterClrMapping/>
  </p:clrMapOvr>
</p:sld>
</file>

<file path=ppt/theme/theme1.xml><?xml version="1.0" encoding="utf-8"?>
<a:theme xmlns:a="http://schemas.openxmlformats.org/drawingml/2006/main" name="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PPT Template 2019" id="{CA8AE7C1-76EC-7A43-97ED-2C5EA350D0C7}" vid="{CDB4484A-E99F-0542-B5FA-219C548776CF}"/>
    </a:ext>
  </a:extLst>
</a:theme>
</file>

<file path=ppt/theme/theme2.xml><?xml version="1.0" encoding="utf-8"?>
<a:theme xmlns:a="http://schemas.openxmlformats.org/drawingml/2006/main" name="3_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3 Health PPTX Template 2017" id="{4632190B-E1D5-D94F-AAD2-FB46558BF03B}" vid="{68B4DB9A-154F-7845-950A-B33F88D311AE}"/>
    </a:ext>
  </a:extLst>
</a:theme>
</file>

<file path=ppt/theme/theme3.xml><?xml version="1.0" encoding="utf-8"?>
<a:theme xmlns:a="http://schemas.openxmlformats.org/drawingml/2006/main" name="4_i3 Health Template 2016">
  <a:themeElements>
    <a:clrScheme name="Custom 3">
      <a:dk1>
        <a:srgbClr val="000000"/>
      </a:dk1>
      <a:lt1>
        <a:srgbClr val="FFFFFF"/>
      </a:lt1>
      <a:dk2>
        <a:srgbClr val="000000"/>
      </a:dk2>
      <a:lt2>
        <a:srgbClr val="808080"/>
      </a:lt2>
      <a:accent1>
        <a:srgbClr val="789D57"/>
      </a:accent1>
      <a:accent2>
        <a:srgbClr val="2E4E73"/>
      </a:accent2>
      <a:accent3>
        <a:srgbClr val="D76E2A"/>
      </a:accent3>
      <a:accent4>
        <a:srgbClr val="000000"/>
      </a:accent4>
      <a:accent5>
        <a:srgbClr val="FFE2CA"/>
      </a:accent5>
      <a:accent6>
        <a:srgbClr val="7DA1CB"/>
      </a:accent6>
      <a:hlink>
        <a:srgbClr val="FF9933"/>
      </a:hlink>
      <a:folHlink>
        <a:srgbClr val="E7BE5A"/>
      </a:folHlink>
    </a:clrScheme>
    <a:fontScheme name="MedPanel092402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lIns="91440" tIns="45720" rIns="91440" bIns="45720" rtlCol="0" anchor="ctr">
        <a:normAutofit fontScale="92500" lnSpcReduction="10000"/>
      </a:bodyPr>
      <a:lstStyle>
        <a:defPPr>
          <a:defRPr dirty="0" smtClean="0"/>
        </a:defPPr>
      </a:lstStyle>
    </a:spDef>
    <a:lnDef>
      <a:spPr bwMode="auto">
        <a:xfrm>
          <a:off x="0" y="0"/>
          <a:ext cx="1" cy="1"/>
        </a:xfrm>
        <a:custGeom>
          <a:avLst/>
          <a:gdLst/>
          <a:ahLst/>
          <a:cxnLst/>
          <a:rect l="0" t="0" r="0" b="0"/>
          <a:pathLst/>
        </a:custGeom>
        <a:solidFill>
          <a:srgbClr val="606BA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a:bodyPr lIns="0" tIns="0" rIns="0" bIns="0">
        <a:spAutoFit/>
      </a:bodyPr>
      <a:lstStyle>
        <a:defPPr>
          <a:defRPr smtClean="0"/>
        </a:defPPr>
      </a:lstStyle>
    </a:txDef>
  </a:objectDefaults>
  <a:extraClrSchemeLst>
    <a:extraClrScheme>
      <a:clrScheme name="MedPanel09240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Panel09240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Panel09240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Panel09240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Panel09240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Panel09240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Panel09240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3 Health PPTX Template 2017" id="{4632190B-E1D5-D94F-AAD2-FB46558BF03B}" vid="{68B4DB9A-154F-7845-950A-B33F88D311AE}"/>
    </a:ext>
  </a:extLst>
</a:theme>
</file>

<file path=ppt/theme/theme4.xml><?xml version="1.0" encoding="utf-8"?>
<a:theme xmlns:a="http://schemas.openxmlformats.org/drawingml/2006/main" name="i3 Health Template 2016">
  <a:themeElements>
    <a:clrScheme name="i3 Health Template 2016">
      <a:dk1>
        <a:srgbClr val="000000"/>
      </a:dk1>
      <a:lt1>
        <a:srgbClr val="FFFFFF"/>
      </a:lt1>
      <a:dk2>
        <a:srgbClr val="A7A7A7"/>
      </a:dk2>
      <a:lt2>
        <a:srgbClr val="535353"/>
      </a:lt2>
      <a:accent1>
        <a:srgbClr val="789D57"/>
      </a:accent1>
      <a:accent2>
        <a:srgbClr val="2E4E73"/>
      </a:accent2>
      <a:accent3>
        <a:srgbClr val="D76E2A"/>
      </a:accent3>
      <a:accent4>
        <a:srgbClr val="707070"/>
      </a:accent4>
      <a:accent5>
        <a:srgbClr val="FFE2CA"/>
      </a:accent5>
      <a:accent6>
        <a:srgbClr val="7DA1CB"/>
      </a:accent6>
      <a:hlink>
        <a:srgbClr val="0000FF"/>
      </a:hlink>
      <a:folHlink>
        <a:srgbClr val="FF00FF"/>
      </a:folHlink>
    </a:clrScheme>
    <a:fontScheme name="i3 Health Template 2016">
      <a:majorFont>
        <a:latin typeface="News Gothic MT"/>
        <a:ea typeface="News Gothic MT"/>
        <a:cs typeface="News Gothic MT"/>
      </a:majorFont>
      <a:minorFont>
        <a:latin typeface="Helvetica"/>
        <a:ea typeface="Helvetica"/>
        <a:cs typeface="Helvetica"/>
      </a:minorFont>
    </a:fontScheme>
    <a:fmtScheme name="i3 Health Template 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normAutofit/>
      </a:bodyPr>
      <a:lstStyle>
        <a:defPPr marL="0" marR="0" indent="0" algn="l" defTabSz="914400" rtl="0" fontAlgn="auto" latinLnBrk="0" hangingPunct="0">
          <a:lnSpc>
            <a:spcPct val="9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12802</TotalTime>
  <Words>7936</Words>
  <Application>Microsoft Macintosh PowerPoint</Application>
  <PresentationFormat>Widescreen</PresentationFormat>
  <Paragraphs>643</Paragraphs>
  <Slides>64</Slides>
  <Notes>43</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64</vt:i4>
      </vt:variant>
    </vt:vector>
  </HeadingPairs>
  <TitlesOfParts>
    <vt:vector size="72" baseType="lpstr">
      <vt:lpstr>Arial</vt:lpstr>
      <vt:lpstr>Calibri</vt:lpstr>
      <vt:lpstr>Corbel</vt:lpstr>
      <vt:lpstr>News Gothic MT</vt:lpstr>
      <vt:lpstr>i3 Health Template 2016</vt:lpstr>
      <vt:lpstr>3_i3 Health Template 2016</vt:lpstr>
      <vt:lpstr>4_i3 Health Template 2016</vt:lpstr>
      <vt:lpstr>PowerPoint.Show.8</vt:lpstr>
      <vt:lpstr>Nursing Essentials in Castration-Resistant Prostate Cancer</vt:lpstr>
      <vt:lpstr>PowerPoint Presentation</vt:lpstr>
      <vt:lpstr>Disclosures</vt:lpstr>
      <vt:lpstr>Learning Objectives</vt:lpstr>
      <vt:lpstr>CRPC: Scope of the Problem</vt:lpstr>
      <vt:lpstr>Prostate Cancer in the United States</vt:lpstr>
      <vt:lpstr>Prostate Cancer in the United States (cont.)</vt:lpstr>
      <vt:lpstr>Castration-Resistant Prostate Cancer</vt:lpstr>
      <vt:lpstr>Audience Poll</vt:lpstr>
      <vt:lpstr>Question 1 for the Audience</vt:lpstr>
      <vt:lpstr>Question 2 for the Audience</vt:lpstr>
      <vt:lpstr>Question 3 for the Audience</vt:lpstr>
      <vt:lpstr>Question 4 for the Audience</vt:lpstr>
      <vt:lpstr>Question 5 for the Audience</vt:lpstr>
      <vt:lpstr>Criteria for Diagnosis, Staging, and Risk Stratification</vt:lpstr>
      <vt:lpstr>Discovering CRPC</vt:lpstr>
      <vt:lpstr>Discovering CRPC</vt:lpstr>
      <vt:lpstr>Current Standards and New Data in the Management of CRPC</vt:lpstr>
      <vt:lpstr>NCCN Treatment Guidelines: M0 CRPC</vt:lpstr>
      <vt:lpstr>Systemic Treatments Approved for M0 CRPC</vt:lpstr>
      <vt:lpstr>NCCN Treatment Guidelines: M1 CRPC</vt:lpstr>
      <vt:lpstr>NCCN Treatment Guidelines: M1 CRPC (cont.)</vt:lpstr>
      <vt:lpstr>Systemic Treatments Approved Since 2010 for mCRPC</vt:lpstr>
      <vt:lpstr>Systemic Treatments Approved Since 2010 for mCRPC (cont.)</vt:lpstr>
      <vt:lpstr>Systemic Treatments Approved Since 2010 for mCRPC (cont.)</vt:lpstr>
      <vt:lpstr>Treatment Sequencing</vt:lpstr>
      <vt:lpstr>Treatment Sequencing (cont.)</vt:lpstr>
      <vt:lpstr>Treatment Sequencing</vt:lpstr>
      <vt:lpstr>Implications of Drug Resistance</vt:lpstr>
      <vt:lpstr>Drug Resistance in CRPC</vt:lpstr>
      <vt:lpstr>Drug Resistance in CRPC (cont.)</vt:lpstr>
      <vt:lpstr>Role of Molecular Biomarkers in CRPC</vt:lpstr>
      <vt:lpstr>Circulating Tumor Cells </vt:lpstr>
      <vt:lpstr>Tissue Genetic Testing</vt:lpstr>
      <vt:lpstr>Tissue Genetic Testing (cont.)</vt:lpstr>
      <vt:lpstr>Pembrolizumab</vt:lpstr>
      <vt:lpstr>Genomic Landscape of Advanced Prostate Cancer </vt:lpstr>
      <vt:lpstr>TOPARP-A: Trial of Olaparib in mCRPC</vt:lpstr>
      <vt:lpstr>TOPARP-A: PFS by Presence of DNA Repair Defects</vt:lpstr>
      <vt:lpstr>TOPARP-A: OS by Presence of DNA Repair Defects</vt:lpstr>
      <vt:lpstr>Disease Monitoring in CRPC</vt:lpstr>
      <vt:lpstr>Disease Monitoring</vt:lpstr>
      <vt:lpstr>Disease Monitoring (cont.)</vt:lpstr>
      <vt:lpstr>Disease Monitoring</vt:lpstr>
      <vt:lpstr>Disease Monitoring</vt:lpstr>
      <vt:lpstr>Managing Side Effects</vt:lpstr>
      <vt:lpstr>Managing Side Effects (cont.)</vt:lpstr>
      <vt:lpstr>Managing Side Effects (cont.)</vt:lpstr>
      <vt:lpstr>Managing Side Effects (cont.)</vt:lpstr>
      <vt:lpstr>Case Studies</vt:lpstr>
      <vt:lpstr>Case Study #1</vt:lpstr>
      <vt:lpstr>Case Study #1 (cont.)</vt:lpstr>
      <vt:lpstr>Case Study #2</vt:lpstr>
      <vt:lpstr>Case Study #2 (cont.)</vt:lpstr>
      <vt:lpstr>Case Study #2 (cont.)</vt:lpstr>
      <vt:lpstr>Case Study #2 (cont.)</vt:lpstr>
      <vt:lpstr>Future Directions in CRPC Management</vt:lpstr>
      <vt:lpstr>Development Pipeline in CRPC</vt:lpstr>
      <vt:lpstr>Key Takeaways</vt:lpstr>
      <vt:lpstr>Key Takeaways</vt:lpstr>
      <vt:lpstr>Key Takeaways (cont.)</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Essentials in Castration-Resistant Prostate Cancer</dc:title>
  <dc:subject>castration-resistant prostate cancer</dc:subject>
  <dc:creator>Frank dela Rama, RN, MS, AOCNS®, AGN-BC</dc:creator>
  <cp:keywords>castration-resistant prostate cancer, CRPC</cp:keywords>
  <dc:description/>
  <cp:lastModifiedBy>Amanda Thompson</cp:lastModifiedBy>
  <cp:revision>280</cp:revision>
  <cp:lastPrinted>2019-08-07T18:39:45Z</cp:lastPrinted>
  <dcterms:modified xsi:type="dcterms:W3CDTF">2019-08-30T17:27:00Z</dcterms:modified>
  <cp:category>oncology</cp:category>
</cp:coreProperties>
</file>