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6" r:id="rId1"/>
  </p:sldMasterIdLst>
  <p:notesMasterIdLst>
    <p:notesMasterId r:id="rId41"/>
  </p:notesMasterIdLst>
  <p:handoutMasterIdLst>
    <p:handoutMasterId r:id="rId42"/>
  </p:handoutMasterIdLst>
  <p:sldIdLst>
    <p:sldId id="322" r:id="rId2"/>
    <p:sldId id="258" r:id="rId3"/>
    <p:sldId id="262" r:id="rId4"/>
    <p:sldId id="263" r:id="rId5"/>
    <p:sldId id="264" r:id="rId6"/>
    <p:sldId id="265" r:id="rId7"/>
    <p:sldId id="268" r:id="rId8"/>
    <p:sldId id="270" r:id="rId9"/>
    <p:sldId id="276" r:id="rId10"/>
    <p:sldId id="277" r:id="rId11"/>
    <p:sldId id="273" r:id="rId12"/>
    <p:sldId id="291" r:id="rId13"/>
    <p:sldId id="275" r:id="rId14"/>
    <p:sldId id="274" r:id="rId15"/>
    <p:sldId id="319" r:id="rId16"/>
    <p:sldId id="320" r:id="rId17"/>
    <p:sldId id="325" r:id="rId18"/>
    <p:sldId id="278" r:id="rId19"/>
    <p:sldId id="326" r:id="rId20"/>
    <p:sldId id="283" r:id="rId21"/>
    <p:sldId id="318" r:id="rId22"/>
    <p:sldId id="321" r:id="rId23"/>
    <p:sldId id="311" r:id="rId24"/>
    <p:sldId id="317" r:id="rId25"/>
    <p:sldId id="285" r:id="rId26"/>
    <p:sldId id="286" r:id="rId27"/>
    <p:sldId id="287" r:id="rId28"/>
    <p:sldId id="302" r:id="rId29"/>
    <p:sldId id="289" r:id="rId30"/>
    <p:sldId id="313" r:id="rId31"/>
    <p:sldId id="316" r:id="rId32"/>
    <p:sldId id="290" r:id="rId33"/>
    <p:sldId id="315" r:id="rId34"/>
    <p:sldId id="292" r:id="rId35"/>
    <p:sldId id="301" r:id="rId36"/>
    <p:sldId id="300" r:id="rId37"/>
    <p:sldId id="324" r:id="rId38"/>
    <p:sldId id="298" r:id="rId39"/>
    <p:sldId id="32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3899" autoAdjust="0"/>
  </p:normalViewPr>
  <p:slideViewPr>
    <p:cSldViewPr snapToGrid="0">
      <p:cViewPr>
        <p:scale>
          <a:sx n="64" d="100"/>
          <a:sy n="64" d="100"/>
        </p:scale>
        <p:origin x="7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F38A17-C823-4E1F-A5B2-9D983B6C5849}" type="datetimeFigureOut">
              <a:rPr lang="en-US" smtClean="0"/>
              <a:t>4/11/2017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9AB0B0-96AD-4E93-AADF-43B648148395}" type="slidenum">
              <a:rPr lang="en-US" smtClean="0"/>
              <a:t>‹#›</a:t>
            </a:fld>
            <a:endParaRPr lang="en-US"/>
          </a:p>
        </p:txBody>
      </p:sp>
    </p:spTree>
    <p:extLst>
      <p:ext uri="{BB962C8B-B14F-4D97-AF65-F5344CB8AC3E}">
        <p14:creationId xmlns:p14="http://schemas.microsoft.com/office/powerpoint/2010/main" val="3533877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43884-E069-40FB-A9A9-B6AD607E5099}" type="datetimeFigureOut">
              <a:rPr lang="en-US" smtClean="0"/>
              <a:t>4/11/2017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FC6CE-DD99-4C5D-A6CB-8790FE1FCA6D}" type="slidenum">
              <a:rPr lang="en-US" smtClean="0"/>
              <a:t>‹#›</a:t>
            </a:fld>
            <a:endParaRPr lang="en-US"/>
          </a:p>
        </p:txBody>
      </p:sp>
    </p:spTree>
    <p:extLst>
      <p:ext uri="{BB962C8B-B14F-4D97-AF65-F5344CB8AC3E}">
        <p14:creationId xmlns:p14="http://schemas.microsoft.com/office/powerpoint/2010/main" val="291686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382A8F9-07DF-4CF9-BFB6-9C430B68D37B}" type="slidenum">
              <a:rPr lang="en-US" altLang="en-US" smtClean="0">
                <a:latin typeface="Times New Roman" panose="02020603050405020304" pitchFamily="18" charset="0"/>
              </a:rPr>
              <a:pPr/>
              <a:t>18</a:t>
            </a:fld>
            <a:endParaRPr lang="en-US" altLang="en-US" dirty="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35038" y="4416425"/>
            <a:ext cx="5140325" cy="4183063"/>
          </a:xfrm>
          <a:noFill/>
        </p:spPr>
        <p:txBody>
          <a:bodyPr/>
          <a:lstStyle/>
          <a:p>
            <a:pPr eaLnBrk="1" hangingPunct="1"/>
            <a:r>
              <a:rPr lang="en-US" altLang="en-US" dirty="0"/>
              <a:t>Comparison of the amino acid sequences of the cloned mouse </a:t>
            </a:r>
            <a:r>
              <a:rPr lang="en-US" altLang="en-US" dirty="0" err="1"/>
              <a:t>deta</a:t>
            </a:r>
            <a:r>
              <a:rPr lang="en-US" altLang="en-US" dirty="0"/>
              <a:t> and kapa and rat mu receptor.  The blue indicated common amino acid sequences.  G protein couple receptors.</a:t>
            </a:r>
          </a:p>
        </p:txBody>
      </p:sp>
    </p:spTree>
    <p:extLst>
      <p:ext uri="{BB962C8B-B14F-4D97-AF65-F5344CB8AC3E}">
        <p14:creationId xmlns:p14="http://schemas.microsoft.com/office/powerpoint/2010/main" val="204685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747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718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606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0"/>
          <p:cNvSpPr>
            <a:spLocks noGrp="1" noChangeArrowheads="1"/>
          </p:cNvSpPr>
          <p:nvPr>
            <p:ph type="sldNum" sz="quarter" idx="10"/>
          </p:nvPr>
        </p:nvSpPr>
        <p:spPr/>
        <p:txBody>
          <a:bodyPr/>
          <a:lstStyle>
            <a:lvl1pPr>
              <a:defRPr/>
            </a:lvl1pPr>
          </a:lstStyle>
          <a:p>
            <a:pPr>
              <a:defRPr/>
            </a:pPr>
            <a:fld id="{8B53827C-45D0-479E-A560-5FBBDA06AB84}" type="slidenum">
              <a:rPr lang="en-US" altLang="en-US"/>
              <a:pPr>
                <a:defRPr/>
              </a:pPr>
              <a:t>‹#›</a:t>
            </a:fld>
            <a:endParaRPr lang="en-US" altLang="en-US"/>
          </a:p>
        </p:txBody>
      </p:sp>
    </p:spTree>
    <p:extLst>
      <p:ext uri="{BB962C8B-B14F-4D97-AF65-F5344CB8AC3E}">
        <p14:creationId xmlns:p14="http://schemas.microsoft.com/office/powerpoint/2010/main" val="1662840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p:txBody>
          <a:bodyPr/>
          <a:lstStyle>
            <a:lvl1pPr>
              <a:defRPr/>
            </a:lvl1pPr>
          </a:lstStyle>
          <a:p>
            <a:pPr>
              <a:defRPr/>
            </a:pPr>
            <a:fld id="{C9B8EEEA-4FDF-4B23-92ED-EF4DCCC6EE1E}" type="slidenum">
              <a:rPr lang="en-US" altLang="en-US"/>
              <a:pPr>
                <a:defRPr/>
              </a:pPr>
              <a:t>‹#›</a:t>
            </a:fld>
            <a:endParaRPr lang="en-US" altLang="en-US"/>
          </a:p>
        </p:txBody>
      </p:sp>
    </p:spTree>
    <p:extLst>
      <p:ext uri="{BB962C8B-B14F-4D97-AF65-F5344CB8AC3E}">
        <p14:creationId xmlns:p14="http://schemas.microsoft.com/office/powerpoint/2010/main" val="40353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0"/>
          <p:cNvSpPr>
            <a:spLocks noGrp="1" noChangeArrowheads="1"/>
          </p:cNvSpPr>
          <p:nvPr>
            <p:ph type="sldNum" sz="quarter" idx="10"/>
          </p:nvPr>
        </p:nvSpPr>
        <p:spPr/>
        <p:txBody>
          <a:bodyPr/>
          <a:lstStyle>
            <a:lvl1pPr>
              <a:defRPr/>
            </a:lvl1pPr>
          </a:lstStyle>
          <a:p>
            <a:pPr>
              <a:defRPr/>
            </a:pPr>
            <a:fld id="{78C0FF83-0E7D-449F-BE57-96AE484E33A4}" type="slidenum">
              <a:rPr lang="en-US" altLang="en-US"/>
              <a:pPr>
                <a:defRPr/>
              </a:pPr>
              <a:t>‹#›</a:t>
            </a:fld>
            <a:endParaRPr lang="en-US" altLang="en-US"/>
          </a:p>
        </p:txBody>
      </p:sp>
    </p:spTree>
    <p:extLst>
      <p:ext uri="{BB962C8B-B14F-4D97-AF65-F5344CB8AC3E}">
        <p14:creationId xmlns:p14="http://schemas.microsoft.com/office/powerpoint/2010/main" val="1470166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endParaRPr lang="en-US" noProof="0"/>
          </a:p>
        </p:txBody>
      </p:sp>
      <p:sp>
        <p:nvSpPr>
          <p:cNvPr id="4" name="Rectangle 4"/>
          <p:cNvSpPr>
            <a:spLocks noGrp="1" noChangeArrowheads="1"/>
          </p:cNvSpPr>
          <p:nvPr>
            <p:ph type="sldNum" sz="quarter" idx="10"/>
          </p:nvPr>
        </p:nvSpPr>
        <p:spPr/>
        <p:txBody>
          <a:bodyPr/>
          <a:lstStyle>
            <a:lvl1pPr>
              <a:defRPr/>
            </a:lvl1pPr>
          </a:lstStyle>
          <a:p>
            <a:pPr>
              <a:defRPr/>
            </a:pPr>
            <a:fld id="{6E5F2794-4865-4034-9970-DB7C6BC064C1}" type="slidenum">
              <a:rPr lang="en-US" altLang="en-US"/>
              <a:pPr>
                <a:defRPr/>
              </a:pPr>
              <a:t>‹#›</a:t>
            </a:fld>
            <a:endParaRPr lang="en-US" altLang="en-US"/>
          </a:p>
        </p:txBody>
      </p:sp>
    </p:spTree>
    <p:extLst>
      <p:ext uri="{BB962C8B-B14F-4D97-AF65-F5344CB8AC3E}">
        <p14:creationId xmlns:p14="http://schemas.microsoft.com/office/powerpoint/2010/main" val="326260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855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678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467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4/11/2017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436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4/11/2017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102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493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373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033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4/11/2017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491288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jpg"/></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emf"/></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p:cNvPicPr>
            <a:picLocks noChangeAspect="1"/>
          </p:cNvPicPr>
          <p:nvPr/>
        </p:nvPicPr>
        <p:blipFill>
          <a:blip r:embed="rId2"/>
          <a:stretch>
            <a:fillRect/>
          </a:stretch>
        </p:blipFill>
        <p:spPr>
          <a:xfrm>
            <a:off x="8297083" y="1828800"/>
            <a:ext cx="3174421"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5" name="Picture 4"/>
          <p:cNvPicPr>
            <a:picLocks noChangeAspect="1"/>
          </p:cNvPicPr>
          <p:nvPr/>
        </p:nvPicPr>
        <p:blipFill>
          <a:blip r:embed="rId3"/>
          <a:stretch>
            <a:fillRect/>
          </a:stretch>
        </p:blipFill>
        <p:spPr>
          <a:xfrm>
            <a:off x="6908801" y="4178728"/>
            <a:ext cx="5116410" cy="195917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838200" y="365125"/>
            <a:ext cx="10515600" cy="1325563"/>
          </a:xfrm>
        </p:spPr>
        <p:txBody>
          <a:bodyPr>
            <a:normAutofit/>
          </a:bodyPr>
          <a:lstStyle/>
          <a:p>
            <a:r>
              <a:rPr lang="en-US" altLang="en-US" b="1" dirty="0"/>
              <a:t>-OPIATES-</a:t>
            </a:r>
            <a:endParaRPr lang="en-US" dirty="0"/>
          </a:p>
        </p:txBody>
      </p:sp>
      <p:sp>
        <p:nvSpPr>
          <p:cNvPr id="3" name="Content Placeholder 2"/>
          <p:cNvSpPr>
            <a:spLocks noGrp="1"/>
          </p:cNvSpPr>
          <p:nvPr>
            <p:ph idx="1"/>
          </p:nvPr>
        </p:nvSpPr>
        <p:spPr>
          <a:xfrm>
            <a:off x="215900" y="2015406"/>
            <a:ext cx="5720079" cy="4702894"/>
          </a:xfrm>
        </p:spPr>
        <p:txBody>
          <a:bodyPr anchor="t">
            <a:normAutofit/>
          </a:bodyPr>
          <a:lstStyle/>
          <a:p>
            <a:pPr marL="0" indent="0">
              <a:lnSpc>
                <a:spcPct val="70000"/>
              </a:lnSpc>
              <a:buNone/>
            </a:pPr>
            <a:br>
              <a:rPr lang="en-US" altLang="en-US" sz="2000" dirty="0">
                <a:solidFill>
                  <a:schemeClr val="bg1"/>
                </a:solidFill>
                <a:latin typeface="Baskerville Old Face" panose="02020602080505020303" pitchFamily="18" charset="0"/>
              </a:rPr>
            </a:br>
            <a:r>
              <a:rPr lang="en-US" altLang="en-US" sz="2000" dirty="0">
                <a:solidFill>
                  <a:schemeClr val="bg1"/>
                </a:solidFill>
                <a:latin typeface="Baskerville Old Face" panose="02020602080505020303" pitchFamily="18" charset="0"/>
              </a:rPr>
              <a:t>How do people under the influence of opiates behave</a:t>
            </a:r>
          </a:p>
          <a:p>
            <a:pPr marL="0" indent="0">
              <a:lnSpc>
                <a:spcPct val="70000"/>
              </a:lnSpc>
              <a:buNone/>
            </a:pPr>
            <a:endParaRPr lang="en-US" altLang="en-US" sz="2000" dirty="0">
              <a:solidFill>
                <a:schemeClr val="bg1"/>
              </a:solidFill>
              <a:latin typeface="Baskerville Old Face" panose="02020602080505020303" pitchFamily="18" charset="0"/>
            </a:endParaRPr>
          </a:p>
          <a:p>
            <a:pPr marL="0" indent="0">
              <a:lnSpc>
                <a:spcPct val="70000"/>
              </a:lnSpc>
              <a:buNone/>
            </a:pPr>
            <a:r>
              <a:rPr lang="en-US" altLang="en-US" sz="2000" dirty="0">
                <a:solidFill>
                  <a:schemeClr val="bg1"/>
                </a:solidFill>
                <a:latin typeface="Baskerville Old Face" panose="02020602080505020303" pitchFamily="18" charset="0"/>
              </a:rPr>
              <a:t>What  kind of opiates are affecting our communities</a:t>
            </a:r>
          </a:p>
          <a:p>
            <a:pPr marL="0" indent="0">
              <a:lnSpc>
                <a:spcPct val="70000"/>
              </a:lnSpc>
              <a:buNone/>
            </a:pPr>
            <a:endParaRPr lang="en-US" altLang="en-US" sz="2000" dirty="0">
              <a:solidFill>
                <a:schemeClr val="bg1"/>
              </a:solidFill>
              <a:latin typeface="Baskerville Old Face" panose="02020602080505020303" pitchFamily="18" charset="0"/>
            </a:endParaRPr>
          </a:p>
          <a:p>
            <a:pPr marL="0" indent="0">
              <a:lnSpc>
                <a:spcPct val="70000"/>
              </a:lnSpc>
              <a:buNone/>
            </a:pPr>
            <a:r>
              <a:rPr lang="en-US" altLang="en-US" sz="2000" dirty="0">
                <a:solidFill>
                  <a:schemeClr val="bg1"/>
                </a:solidFill>
                <a:latin typeface="Baskerville Old Face" panose="02020602080505020303" pitchFamily="18" charset="0"/>
              </a:rPr>
              <a:t>How to recognize opiate abuse in a Emergency Shelter</a:t>
            </a:r>
          </a:p>
          <a:p>
            <a:pPr marL="0" indent="0">
              <a:lnSpc>
                <a:spcPct val="70000"/>
              </a:lnSpc>
              <a:buNone/>
            </a:pPr>
            <a:endParaRPr lang="en-US" altLang="en-US" sz="2000" dirty="0">
              <a:solidFill>
                <a:schemeClr val="bg1"/>
              </a:solidFill>
              <a:latin typeface="Baskerville Old Face" panose="02020602080505020303" pitchFamily="18" charset="0"/>
            </a:endParaRPr>
          </a:p>
          <a:p>
            <a:pPr marL="0" indent="0">
              <a:lnSpc>
                <a:spcPct val="70000"/>
              </a:lnSpc>
              <a:buNone/>
            </a:pPr>
            <a:r>
              <a:rPr lang="en-US" altLang="en-US" sz="2000" dirty="0">
                <a:solidFill>
                  <a:schemeClr val="bg1"/>
                </a:solidFill>
                <a:latin typeface="Baskerville Old Face" panose="02020602080505020303" pitchFamily="18" charset="0"/>
              </a:rPr>
              <a:t>What to do if you witness an overdose</a:t>
            </a:r>
          </a:p>
          <a:p>
            <a:pPr marL="0" indent="0">
              <a:lnSpc>
                <a:spcPct val="70000"/>
              </a:lnSpc>
              <a:buNone/>
            </a:pPr>
            <a:endParaRPr lang="en-US" altLang="en-US" sz="2000" dirty="0">
              <a:solidFill>
                <a:schemeClr val="bg1"/>
              </a:solidFill>
              <a:latin typeface="Baskerville Old Face" panose="02020602080505020303" pitchFamily="18" charset="0"/>
            </a:endParaRPr>
          </a:p>
          <a:p>
            <a:pPr marL="0" indent="0">
              <a:lnSpc>
                <a:spcPct val="70000"/>
              </a:lnSpc>
              <a:buNone/>
            </a:pPr>
            <a:r>
              <a:rPr lang="en-US" altLang="en-US" sz="2000" dirty="0">
                <a:solidFill>
                  <a:schemeClr val="bg1"/>
                </a:solidFill>
                <a:latin typeface="Baskerville Old Face" panose="02020602080505020303" pitchFamily="18" charset="0"/>
              </a:rPr>
              <a:t>How to care for someone going through withdrawal</a:t>
            </a:r>
            <a:br>
              <a:rPr lang="en-US" altLang="en-US" sz="2000" dirty="0">
                <a:solidFill>
                  <a:schemeClr val="bg1"/>
                </a:solidFill>
              </a:rPr>
            </a:br>
            <a:endParaRPr lang="en-US" altLang="en-US" sz="2000" dirty="0">
              <a:solidFill>
                <a:schemeClr val="bg1"/>
              </a:solidFill>
            </a:endParaRPr>
          </a:p>
          <a:p>
            <a:pPr marL="0" indent="0">
              <a:lnSpc>
                <a:spcPct val="70000"/>
              </a:lnSpc>
              <a:buNone/>
            </a:pPr>
            <a:endParaRPr lang="en-US" sz="2000" dirty="0">
              <a:solidFill>
                <a:schemeClr val="bg1"/>
              </a:solidFill>
            </a:endParaRPr>
          </a:p>
          <a:p>
            <a:pPr marL="0" indent="0">
              <a:lnSpc>
                <a:spcPct val="70000"/>
              </a:lnSpc>
              <a:buNone/>
            </a:pPr>
            <a:endParaRPr lang="en-US" sz="2000" dirty="0">
              <a:solidFill>
                <a:schemeClr val="bg1"/>
              </a:solidFill>
            </a:endParaRPr>
          </a:p>
          <a:p>
            <a:pPr marL="0" indent="0">
              <a:lnSpc>
                <a:spcPct val="70000"/>
              </a:lnSpc>
              <a:buNone/>
            </a:pPr>
            <a:r>
              <a:rPr lang="en-US" sz="2000" dirty="0">
                <a:solidFill>
                  <a:schemeClr val="bg1"/>
                </a:solidFill>
              </a:rPr>
              <a:t>Presented by: Liisa Jackson MRC Coordinator</a:t>
            </a:r>
          </a:p>
        </p:txBody>
      </p:sp>
    </p:spTree>
    <p:extLst>
      <p:ext uri="{BB962C8B-B14F-4D97-AF65-F5344CB8AC3E}">
        <p14:creationId xmlns:p14="http://schemas.microsoft.com/office/powerpoint/2010/main" val="81620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5" name="Rectangle 471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80" name="Rectangle 7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Calibri" panose="020F0502020204030204"/>
            </a:endParaRPr>
          </a:p>
        </p:txBody>
      </p:sp>
      <p:pic>
        <p:nvPicPr>
          <p:cNvPr id="4" name="Content Placeholder 3"/>
          <p:cNvPicPr>
            <a:picLocks noGrp="1" noChangeAspect="1"/>
          </p:cNvPicPr>
          <p:nvPr>
            <p:ph sz="half" idx="2"/>
          </p:nvPr>
        </p:nvPicPr>
        <p:blipFill rotWithShape="1">
          <a:blip r:embed="rId2"/>
          <a:srcRect l="5107" r="20015"/>
          <a:stretch/>
        </p:blipFill>
        <p:spPr>
          <a:xfrm>
            <a:off x="5276088" y="640082"/>
            <a:ext cx="6276250" cy="5577838"/>
          </a:xfrm>
          <a:prstGeom prst="rect">
            <a:avLst/>
          </a:prstGeom>
          <a:effectLst/>
        </p:spPr>
      </p:pic>
      <p:sp>
        <p:nvSpPr>
          <p:cNvPr id="29699" name="Rectangle 2"/>
          <p:cNvSpPr>
            <a:spLocks noGrp="1" noChangeArrowheads="1"/>
          </p:cNvSpPr>
          <p:nvPr>
            <p:ph type="title"/>
          </p:nvPr>
        </p:nvSpPr>
        <p:spPr>
          <a:xfrm>
            <a:off x="648929" y="629266"/>
            <a:ext cx="3667039" cy="1676603"/>
          </a:xfrm>
        </p:spPr>
        <p:txBody>
          <a:bodyPr vert="horz" lIns="91440" tIns="45720" rIns="91440" bIns="45720" rtlCol="0" anchor="ctr">
            <a:normAutofit/>
          </a:bodyPr>
          <a:lstStyle/>
          <a:p>
            <a:pPr>
              <a:defRPr/>
            </a:pPr>
            <a:br>
              <a:rPr lang="en-US" altLang="en-US" sz="3600" dirty="0">
                <a:solidFill>
                  <a:schemeClr val="bg1"/>
                </a:solidFill>
              </a:rPr>
            </a:br>
            <a:r>
              <a:rPr lang="en-US" altLang="en-US" sz="3600" dirty="0">
                <a:solidFill>
                  <a:schemeClr val="bg1"/>
                </a:solidFill>
              </a:rPr>
              <a:t>What is on the streets?</a:t>
            </a:r>
          </a:p>
        </p:txBody>
      </p:sp>
      <p:sp>
        <p:nvSpPr>
          <p:cNvPr id="47107" name="Rectangle 3"/>
          <p:cNvSpPr>
            <a:spLocks noGrp="1" noChangeArrowheads="1"/>
          </p:cNvSpPr>
          <p:nvPr>
            <p:ph type="body" sz="half" idx="1"/>
          </p:nvPr>
        </p:nvSpPr>
        <p:spPr>
          <a:xfrm>
            <a:off x="648931" y="2438401"/>
            <a:ext cx="3667036" cy="3779520"/>
          </a:xfrm>
        </p:spPr>
        <p:txBody>
          <a:bodyPr vert="horz" lIns="91440" tIns="45720" rIns="91440" bIns="45720" rtlCol="0">
            <a:normAutofit/>
          </a:bodyPr>
          <a:lstStyle/>
          <a:p>
            <a:pPr marL="0"/>
            <a:r>
              <a:rPr lang="en-US" altLang="en-US" sz="1800" dirty="0">
                <a:solidFill>
                  <a:schemeClr val="bg1"/>
                </a:solidFill>
              </a:rPr>
              <a:t>Street retail </a:t>
            </a:r>
          </a:p>
          <a:p>
            <a:pPr lvl="1"/>
            <a:r>
              <a:rPr lang="en-US" altLang="en-US" sz="1800" dirty="0">
                <a:solidFill>
                  <a:schemeClr val="bg1"/>
                </a:solidFill>
              </a:rPr>
              <a:t>Bags may be a “cap” or “1/4 spoon” in other parts of US</a:t>
            </a:r>
          </a:p>
          <a:p>
            <a:pPr lvl="1"/>
            <a:endParaRPr lang="en-US" altLang="en-US" sz="1800" dirty="0">
              <a:solidFill>
                <a:schemeClr val="bg1"/>
              </a:solidFill>
            </a:endParaRPr>
          </a:p>
          <a:p>
            <a:pPr lvl="1"/>
            <a:r>
              <a:rPr lang="en-US" sz="1800" dirty="0">
                <a:solidFill>
                  <a:schemeClr val="bg1"/>
                </a:solidFill>
              </a:rPr>
              <a:t>Slang terms for heroin are: junk, dope, smack, shot, shit, h, etc. </a:t>
            </a:r>
          </a:p>
          <a:p>
            <a:pPr marL="457200" lvl="1"/>
            <a:endParaRPr lang="en-US" sz="1800" dirty="0">
              <a:solidFill>
                <a:schemeClr val="bg1"/>
              </a:solidFill>
            </a:endParaRPr>
          </a:p>
          <a:p>
            <a:pPr lvl="1"/>
            <a:r>
              <a:rPr lang="en-US" sz="1800" dirty="0">
                <a:solidFill>
                  <a:schemeClr val="bg1"/>
                </a:solidFill>
              </a:rPr>
              <a:t>The onset of a heroin "rush" from a needle is about 3-7 seconds, and lasts about 3 seconds.</a:t>
            </a:r>
            <a:endParaRPr lang="en-US" altLang="en-US" sz="1800" dirty="0">
              <a:solidFill>
                <a:schemeClr val="bg1"/>
              </a:solidFill>
            </a:endParaRPr>
          </a:p>
        </p:txBody>
      </p:sp>
    </p:spTree>
    <p:extLst>
      <p:ext uri="{BB962C8B-B14F-4D97-AF65-F5344CB8AC3E}">
        <p14:creationId xmlns:p14="http://schemas.microsoft.com/office/powerpoint/2010/main" val="72684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Rectangle 256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8" name="Rectangle 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32" y="1396589"/>
            <a:ext cx="11210925" cy="5334412"/>
          </a:xfrm>
          <a:prstGeom prst="rect">
            <a:avLst/>
          </a:prstGeom>
        </p:spPr>
      </p:pic>
      <p:sp>
        <p:nvSpPr>
          <p:cNvPr id="25603" name="Rectangle 4"/>
          <p:cNvSpPr>
            <a:spLocks noGrp="1" noChangeArrowheads="1"/>
          </p:cNvSpPr>
          <p:nvPr>
            <p:ph type="title"/>
          </p:nvPr>
        </p:nvSpPr>
        <p:spPr>
          <a:xfrm>
            <a:off x="556532" y="643467"/>
            <a:ext cx="11210925" cy="744836"/>
          </a:xfrm>
        </p:spPr>
        <p:txBody>
          <a:bodyPr vert="horz" lIns="91440" tIns="45720" rIns="91440" bIns="45720" rtlCol="0" anchor="ctr">
            <a:normAutofit/>
          </a:bodyPr>
          <a:lstStyle/>
          <a:p>
            <a:pPr algn="ctr">
              <a:defRPr/>
            </a:pPr>
            <a:r>
              <a:rPr lang="en-US" altLang="en-US" sz="3200" kern="1200" dirty="0">
                <a:solidFill>
                  <a:schemeClr val="bg1"/>
                </a:solidFill>
                <a:latin typeface="+mj-lt"/>
                <a:ea typeface="+mj-ea"/>
                <a:cs typeface="+mj-cs"/>
              </a:rPr>
              <a:t>How many deaths from opiates in the last 15 years?</a:t>
            </a:r>
          </a:p>
        </p:txBody>
      </p:sp>
    </p:spTree>
    <p:extLst>
      <p:ext uri="{BB962C8B-B14F-4D97-AF65-F5344CB8AC3E}">
        <p14:creationId xmlns:p14="http://schemas.microsoft.com/office/powerpoint/2010/main" val="282770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9" name="Rectangle 5325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41" name="Rectangle 1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736600" y="1675227"/>
            <a:ext cx="10642599" cy="4852573"/>
          </a:xfrm>
          <a:prstGeom prst="rect">
            <a:avLst/>
          </a:prstGeom>
        </p:spPr>
      </p:pic>
      <p:sp>
        <p:nvSpPr>
          <p:cNvPr id="53251" name="Rectangle 4"/>
          <p:cNvSpPr>
            <a:spLocks noGrp="1" noChangeArrowheads="1"/>
          </p:cNvSpPr>
          <p:nvPr>
            <p:ph type="title"/>
          </p:nvPr>
        </p:nvSpPr>
        <p:spPr>
          <a:xfrm>
            <a:off x="556532" y="643467"/>
            <a:ext cx="11210925" cy="744836"/>
          </a:xfrm>
        </p:spPr>
        <p:txBody>
          <a:bodyPr vert="horz" lIns="91440" tIns="45720" rIns="91440" bIns="45720" rtlCol="0" anchor="ctr">
            <a:normAutofit/>
          </a:bodyPr>
          <a:lstStyle/>
          <a:p>
            <a:pPr algn="ctr">
              <a:defRPr/>
            </a:pPr>
            <a:r>
              <a:rPr lang="en-US" altLang="en-US" sz="3200" kern="1200" dirty="0">
                <a:solidFill>
                  <a:schemeClr val="bg1"/>
                </a:solidFill>
                <a:latin typeface="+mj-lt"/>
                <a:ea typeface="+mj-ea"/>
                <a:cs typeface="+mj-cs"/>
              </a:rPr>
              <a:t>Overdose deaths 2003-2014</a:t>
            </a:r>
          </a:p>
        </p:txBody>
      </p:sp>
    </p:spTree>
    <p:extLst>
      <p:ext uri="{BB962C8B-B14F-4D97-AF65-F5344CB8AC3E}">
        <p14:creationId xmlns:p14="http://schemas.microsoft.com/office/powerpoint/2010/main" val="385459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5" name="Rectangle 256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81"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2"/>
          <a:srcRect/>
          <a:stretch/>
        </p:blipFill>
        <p:spPr>
          <a:xfrm>
            <a:off x="139700" y="1574801"/>
            <a:ext cx="11849100" cy="5105400"/>
          </a:xfrm>
          <a:prstGeom prst="rect">
            <a:avLst/>
          </a:prstGeom>
        </p:spPr>
      </p:pic>
      <p:sp>
        <p:nvSpPr>
          <p:cNvPr id="25603" name="Rectangle 4"/>
          <p:cNvSpPr>
            <a:spLocks noGrp="1" noChangeArrowheads="1"/>
          </p:cNvSpPr>
          <p:nvPr>
            <p:ph type="title"/>
          </p:nvPr>
        </p:nvSpPr>
        <p:spPr>
          <a:xfrm>
            <a:off x="556532" y="643467"/>
            <a:ext cx="11210925" cy="744836"/>
          </a:xfrm>
        </p:spPr>
        <p:txBody>
          <a:bodyPr vert="horz" lIns="91440" tIns="45720" rIns="91440" bIns="45720" rtlCol="0" anchor="ctr">
            <a:normAutofit/>
          </a:bodyPr>
          <a:lstStyle/>
          <a:p>
            <a:pPr algn="ctr">
              <a:defRPr/>
            </a:pPr>
            <a:r>
              <a:rPr lang="en-US" altLang="en-US" sz="3200" kern="1200" dirty="0">
                <a:solidFill>
                  <a:schemeClr val="bg1"/>
                </a:solidFill>
                <a:latin typeface="+mj-lt"/>
                <a:ea typeface="+mj-ea"/>
                <a:cs typeface="+mj-cs"/>
              </a:rPr>
              <a:t>Who is affected</a:t>
            </a:r>
          </a:p>
        </p:txBody>
      </p:sp>
    </p:spTree>
    <p:extLst>
      <p:ext uri="{BB962C8B-B14F-4D97-AF65-F5344CB8AC3E}">
        <p14:creationId xmlns:p14="http://schemas.microsoft.com/office/powerpoint/2010/main" val="358984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Rectangle 256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8" name="Rectangle 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736601" y="1574801"/>
            <a:ext cx="11030856" cy="4940300"/>
          </a:xfrm>
          <a:prstGeom prst="rect">
            <a:avLst/>
          </a:prstGeom>
        </p:spPr>
      </p:pic>
      <p:sp>
        <p:nvSpPr>
          <p:cNvPr id="25603" name="Rectangle 4"/>
          <p:cNvSpPr>
            <a:spLocks noGrp="1" noChangeArrowheads="1"/>
          </p:cNvSpPr>
          <p:nvPr>
            <p:ph type="title"/>
          </p:nvPr>
        </p:nvSpPr>
        <p:spPr>
          <a:xfrm>
            <a:off x="556532" y="643467"/>
            <a:ext cx="11210925" cy="744836"/>
          </a:xfrm>
        </p:spPr>
        <p:txBody>
          <a:bodyPr vert="horz" lIns="91440" tIns="45720" rIns="91440" bIns="45720" rtlCol="0" anchor="ctr">
            <a:normAutofit/>
          </a:bodyPr>
          <a:lstStyle/>
          <a:p>
            <a:pPr algn="ctr">
              <a:defRPr/>
            </a:pPr>
            <a:r>
              <a:rPr lang="en-US" altLang="en-US" sz="3200" kern="1200" dirty="0">
                <a:solidFill>
                  <a:schemeClr val="bg1"/>
                </a:solidFill>
                <a:latin typeface="+mj-lt"/>
                <a:ea typeface="+mj-ea"/>
                <a:cs typeface="+mj-cs"/>
              </a:rPr>
              <a:t>Heroin surpasses homicides in causes of death in US</a:t>
            </a:r>
          </a:p>
        </p:txBody>
      </p:sp>
    </p:spTree>
    <p:extLst>
      <p:ext uri="{BB962C8B-B14F-4D97-AF65-F5344CB8AC3E}">
        <p14:creationId xmlns:p14="http://schemas.microsoft.com/office/powerpoint/2010/main" val="101180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7911" y="481264"/>
            <a:ext cx="2212848" cy="1857871"/>
          </a:xfrm>
          <a:prstGeom prst="rect">
            <a:avLst/>
          </a:prstGeom>
          <a:solidFill>
            <a:srgbClr val="FEF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9147" y="4459986"/>
            <a:ext cx="3931920" cy="0"/>
          </a:xfrm>
          <a:prstGeom prst="line">
            <a:avLst/>
          </a:prstGeom>
          <a:ln>
            <a:solidFill>
              <a:srgbClr val="601D0D"/>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351" y="3529187"/>
            <a:ext cx="2212848" cy="2857897"/>
          </a:xfrm>
          <a:prstGeom prst="rect">
            <a:avLst/>
          </a:prstGeom>
          <a:solidFill>
            <a:srgbClr val="601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a:srcRect t="31375"/>
          <a:stretch/>
        </p:blipFill>
        <p:spPr>
          <a:xfrm>
            <a:off x="394638" y="2503727"/>
            <a:ext cx="4466122" cy="3897073"/>
          </a:xfrm>
          <a:prstGeom prst="rect">
            <a:avLst/>
          </a:prstGeom>
        </p:spPr>
      </p:pic>
      <p:pic>
        <p:nvPicPr>
          <p:cNvPr id="4" name="Picture 3"/>
          <p:cNvPicPr>
            <a:picLocks noChangeAspect="1"/>
          </p:cNvPicPr>
          <p:nvPr/>
        </p:nvPicPr>
        <p:blipFill rotWithShape="1">
          <a:blip r:embed="rId3"/>
          <a:srcRect l="18610" r="29898" b="3"/>
          <a:stretch/>
        </p:blipFill>
        <p:spPr>
          <a:xfrm>
            <a:off x="5014762" y="481264"/>
            <a:ext cx="2213811" cy="2887056"/>
          </a:xfrm>
          <a:prstGeom prst="rect">
            <a:avLst/>
          </a:prstGeom>
        </p:spPr>
      </p:pic>
      <p:sp>
        <p:nvSpPr>
          <p:cNvPr id="2" name="Title 1"/>
          <p:cNvSpPr>
            <a:spLocks noGrp="1"/>
          </p:cNvSpPr>
          <p:nvPr>
            <p:ph type="title"/>
          </p:nvPr>
        </p:nvSpPr>
        <p:spPr>
          <a:xfrm>
            <a:off x="7517331" y="481264"/>
            <a:ext cx="4204207" cy="3907856"/>
          </a:xfrm>
        </p:spPr>
        <p:txBody>
          <a:bodyPr vert="horz" lIns="91440" tIns="45720" rIns="91440" bIns="45720" rtlCol="0" anchor="b">
            <a:normAutofit/>
          </a:bodyPr>
          <a:lstStyle/>
          <a:p>
            <a:r>
              <a:rPr lang="en-US" sz="6000" kern="1200" dirty="0">
                <a:solidFill>
                  <a:schemeClr val="tx1"/>
                </a:solidFill>
                <a:latin typeface="+mj-lt"/>
                <a:ea typeface="+mj-ea"/>
                <a:cs typeface="+mj-cs"/>
              </a:rPr>
              <a:t>Why do people use opiates?</a:t>
            </a:r>
          </a:p>
        </p:txBody>
      </p:sp>
    </p:spTree>
    <p:extLst>
      <p:ext uri="{BB962C8B-B14F-4D97-AF65-F5344CB8AC3E}">
        <p14:creationId xmlns:p14="http://schemas.microsoft.com/office/powerpoint/2010/main" val="154320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Picture 8"/>
          <p:cNvPicPr>
            <a:picLocks noChangeAspect="1"/>
          </p:cNvPicPr>
          <p:nvPr/>
        </p:nvPicPr>
        <p:blipFill rotWithShape="1">
          <a:blip r:embed="rId2"/>
          <a:srcRect l="16663" r="269" b="-1"/>
          <a:stretch/>
        </p:blipFill>
        <p:spPr>
          <a:xfrm>
            <a:off x="7514" y="2697493"/>
            <a:ext cx="2299823" cy="4160507"/>
          </a:xfrm>
          <a:prstGeom prst="rect">
            <a:avLst/>
          </a:prstGeom>
        </p:spPr>
      </p:pic>
      <p:pic>
        <p:nvPicPr>
          <p:cNvPr id="4" name="Picture 3"/>
          <p:cNvPicPr>
            <a:picLocks noChangeAspect="1"/>
          </p:cNvPicPr>
          <p:nvPr/>
        </p:nvPicPr>
        <p:blipFill rotWithShape="1">
          <a:blip r:embed="rId3"/>
          <a:srcRect t="971" r="1" b="12507"/>
          <a:stretch/>
        </p:blipFill>
        <p:spPr>
          <a:xfrm>
            <a:off x="2458584" y="2697493"/>
            <a:ext cx="3634365" cy="4160520"/>
          </a:xfrm>
          <a:prstGeom prst="rect">
            <a:avLst/>
          </a:prstGeom>
        </p:spPr>
      </p:pic>
      <p:pic>
        <p:nvPicPr>
          <p:cNvPr id="8" name="Picture 7"/>
          <p:cNvPicPr>
            <a:picLocks noChangeAspect="1"/>
          </p:cNvPicPr>
          <p:nvPr/>
        </p:nvPicPr>
        <p:blipFill rotWithShape="1">
          <a:blip r:embed="rId4"/>
          <a:srcRect r="2807" b="1"/>
          <a:stretch/>
        </p:blipFill>
        <p:spPr>
          <a:xfrm>
            <a:off x="20" y="894"/>
            <a:ext cx="3664661" cy="2532005"/>
          </a:xfrm>
          <a:prstGeom prst="rect">
            <a:avLst/>
          </a:prstGeom>
        </p:spPr>
      </p:pic>
      <p:pic>
        <p:nvPicPr>
          <p:cNvPr id="5" name="Picture 4"/>
          <p:cNvPicPr>
            <a:picLocks noChangeAspect="1"/>
          </p:cNvPicPr>
          <p:nvPr/>
        </p:nvPicPr>
        <p:blipFill rotWithShape="1">
          <a:blip r:embed="rId5"/>
          <a:srcRect l="35871" r="4121" b="1"/>
          <a:stretch/>
        </p:blipFill>
        <p:spPr>
          <a:xfrm>
            <a:off x="3830347" y="894"/>
            <a:ext cx="2262601" cy="2532005"/>
          </a:xfrm>
          <a:prstGeom prst="rect">
            <a:avLst/>
          </a:prstGeom>
        </p:spPr>
      </p:pic>
      <p:cxnSp>
        <p:nvCxnSpPr>
          <p:cNvPr id="29" name="Straight Connector 2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15910" y="4003046"/>
            <a:ext cx="42976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577581" y="676276"/>
            <a:ext cx="4974338" cy="3246338"/>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Who uses opiates?</a:t>
            </a:r>
          </a:p>
        </p:txBody>
      </p:sp>
    </p:spTree>
    <p:extLst>
      <p:ext uri="{BB962C8B-B14F-4D97-AF65-F5344CB8AC3E}">
        <p14:creationId xmlns:p14="http://schemas.microsoft.com/office/powerpoint/2010/main" val="418346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325563"/>
          </a:xfrm>
        </p:spPr>
        <p:txBody>
          <a:bodyPr>
            <a:normAutofit/>
          </a:bodyPr>
          <a:lstStyle/>
          <a:p>
            <a:r>
              <a:rPr lang="en-US" dirty="0"/>
              <a:t>How do people start to using opiates</a:t>
            </a:r>
          </a:p>
        </p:txBody>
      </p:sp>
      <p:sp>
        <p:nvSpPr>
          <p:cNvPr id="3" name="Content Placeholder 2"/>
          <p:cNvSpPr>
            <a:spLocks noGrp="1"/>
          </p:cNvSpPr>
          <p:nvPr>
            <p:ph idx="1"/>
          </p:nvPr>
        </p:nvSpPr>
        <p:spPr>
          <a:xfrm>
            <a:off x="838200" y="2015406"/>
            <a:ext cx="10515600" cy="4065986"/>
          </a:xfrm>
        </p:spPr>
        <p:txBody>
          <a:bodyPr anchor="ctr">
            <a:normAutofit/>
          </a:bodyPr>
          <a:lstStyle/>
          <a:p>
            <a:r>
              <a:rPr lang="en-US" dirty="0">
                <a:solidFill>
                  <a:schemeClr val="bg1"/>
                </a:solidFill>
              </a:rPr>
              <a:t>Started taking because of surgery and now need to take opiates to feel good</a:t>
            </a:r>
          </a:p>
          <a:p>
            <a:endParaRPr lang="en-US" dirty="0">
              <a:solidFill>
                <a:schemeClr val="bg1"/>
              </a:solidFill>
            </a:endParaRPr>
          </a:p>
          <a:p>
            <a:r>
              <a:rPr lang="en-US" dirty="0">
                <a:solidFill>
                  <a:schemeClr val="bg1"/>
                </a:solidFill>
              </a:rPr>
              <a:t>Tried opiates at a party or with friends and now their body is dependent on opiates</a:t>
            </a:r>
          </a:p>
          <a:p>
            <a:endParaRPr lang="en-US" dirty="0">
              <a:solidFill>
                <a:schemeClr val="bg1"/>
              </a:solidFill>
            </a:endParaRPr>
          </a:p>
          <a:p>
            <a:r>
              <a:rPr lang="en-US" dirty="0">
                <a:solidFill>
                  <a:schemeClr val="bg1"/>
                </a:solidFill>
              </a:rPr>
              <a:t>Many people suffering from unresolved trauma or PTSD causing depression and a desire to self medicate with opiates</a:t>
            </a:r>
          </a:p>
        </p:txBody>
      </p:sp>
    </p:spTree>
    <p:extLst>
      <p:ext uri="{BB962C8B-B14F-4D97-AF65-F5344CB8AC3E}">
        <p14:creationId xmlns:p14="http://schemas.microsoft.com/office/powerpoint/2010/main" val="59977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3175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srcRect/>
          <a:stretch/>
        </p:blipFill>
        <p:spPr>
          <a:xfrm>
            <a:off x="382907" y="307731"/>
            <a:ext cx="5330182" cy="3997637"/>
          </a:xfrm>
          <a:prstGeom prst="rect">
            <a:avLst/>
          </a:prstGeom>
        </p:spPr>
      </p:pic>
      <p:pic>
        <p:nvPicPr>
          <p:cNvPr id="7" name="Picture 6"/>
          <p:cNvPicPr>
            <a:picLocks noChangeAspect="1"/>
          </p:cNvPicPr>
          <p:nvPr/>
        </p:nvPicPr>
        <p:blipFill rotWithShape="1">
          <a:blip r:embed="rId4"/>
          <a:srcRect/>
          <a:stretch/>
        </p:blipFill>
        <p:spPr>
          <a:xfrm>
            <a:off x="6478910" y="307731"/>
            <a:ext cx="5330182" cy="3997637"/>
          </a:xfrm>
          <a:prstGeom prst="rect">
            <a:avLst/>
          </a:prstGeom>
        </p:spPr>
      </p:pic>
      <p:sp>
        <p:nvSpPr>
          <p:cNvPr id="31747" name="Rectangle 2"/>
          <p:cNvSpPr>
            <a:spLocks noGrp="1" noChangeArrowheads="1"/>
          </p:cNvSpPr>
          <p:nvPr>
            <p:ph type="title"/>
          </p:nvPr>
        </p:nvSpPr>
        <p:spPr>
          <a:xfrm>
            <a:off x="527538" y="4756638"/>
            <a:ext cx="11139854" cy="930447"/>
          </a:xfrm>
        </p:spPr>
        <p:txBody>
          <a:bodyPr vert="horz" lIns="91440" tIns="45720" rIns="91440" bIns="45720" rtlCol="0" anchor="b">
            <a:normAutofit/>
          </a:bodyPr>
          <a:lstStyle/>
          <a:p>
            <a:pPr algn="ctr">
              <a:lnSpc>
                <a:spcPct val="70000"/>
              </a:lnSpc>
              <a:defRPr/>
            </a:pPr>
            <a:br>
              <a:rPr lang="en-US" altLang="en-US" sz="3800" dirty="0">
                <a:solidFill>
                  <a:schemeClr val="bg1"/>
                </a:solidFill>
              </a:rPr>
            </a:br>
            <a:r>
              <a:rPr lang="en-US" altLang="en-US" sz="3800" dirty="0">
                <a:solidFill>
                  <a:schemeClr val="bg1"/>
                </a:solidFill>
              </a:rPr>
              <a:t>Opiate-Heroin PHARMACOLOGY</a:t>
            </a:r>
          </a:p>
        </p:txBody>
      </p:sp>
    </p:spTree>
    <p:extLst>
      <p:ext uri="{BB962C8B-B14F-4D97-AF65-F5344CB8AC3E}">
        <p14:creationId xmlns:p14="http://schemas.microsoft.com/office/powerpoint/2010/main" val="30954296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a:stretch/>
        </p:blipFill>
        <p:spPr>
          <a:xfrm>
            <a:off x="7563721" y="2574213"/>
            <a:ext cx="4296585" cy="304140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838200" y="365125"/>
            <a:ext cx="10515600" cy="1325563"/>
          </a:xfrm>
        </p:spPr>
        <p:txBody>
          <a:bodyPr>
            <a:normAutofit/>
          </a:bodyPr>
          <a:lstStyle/>
          <a:p>
            <a:r>
              <a:rPr lang="en-US" b="1"/>
              <a:t>While taking opiates the person feels:</a:t>
            </a:r>
          </a:p>
        </p:txBody>
      </p:sp>
      <p:sp>
        <p:nvSpPr>
          <p:cNvPr id="3" name="Content Placeholder 2"/>
          <p:cNvSpPr>
            <a:spLocks noGrp="1"/>
          </p:cNvSpPr>
          <p:nvPr>
            <p:ph idx="1"/>
          </p:nvPr>
        </p:nvSpPr>
        <p:spPr>
          <a:xfrm>
            <a:off x="838200" y="2012865"/>
            <a:ext cx="4317322" cy="4164098"/>
          </a:xfrm>
        </p:spPr>
        <p:txBody>
          <a:bodyPr anchor="ctr">
            <a:normAutofit/>
          </a:bodyPr>
          <a:lstStyle/>
          <a:p>
            <a:r>
              <a:rPr lang="en-US" sz="4000" dirty="0">
                <a:solidFill>
                  <a:schemeClr val="bg1"/>
                </a:solidFill>
              </a:rPr>
              <a:t>Euphoric</a:t>
            </a:r>
          </a:p>
          <a:p>
            <a:r>
              <a:rPr lang="en-US" sz="4000" dirty="0">
                <a:solidFill>
                  <a:schemeClr val="bg1"/>
                </a:solidFill>
              </a:rPr>
              <a:t>Sedated</a:t>
            </a:r>
          </a:p>
          <a:p>
            <a:r>
              <a:rPr lang="en-US" sz="4000" dirty="0">
                <a:solidFill>
                  <a:schemeClr val="bg1"/>
                </a:solidFill>
              </a:rPr>
              <a:t>Desensitize </a:t>
            </a:r>
          </a:p>
          <a:p>
            <a:pPr marL="0" indent="0">
              <a:buNone/>
            </a:pPr>
            <a:endParaRPr lang="en-US" sz="2000" dirty="0">
              <a:solidFill>
                <a:schemeClr val="bg1"/>
              </a:solidFill>
            </a:endParaRPr>
          </a:p>
        </p:txBody>
      </p:sp>
    </p:spTree>
    <p:extLst>
      <p:ext uri="{BB962C8B-B14F-4D97-AF65-F5344CB8AC3E}">
        <p14:creationId xmlns:p14="http://schemas.microsoft.com/office/powerpoint/2010/main" val="70606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algn="ctr">
              <a:defRPr/>
            </a:pPr>
            <a:r>
              <a:rPr lang="en-US" altLang="en-US" sz="3200" dirty="0"/>
              <a:t>Definition</a:t>
            </a:r>
          </a:p>
        </p:txBody>
      </p:sp>
      <p:sp>
        <p:nvSpPr>
          <p:cNvPr id="26628" name="Rectangle 9"/>
          <p:cNvSpPr>
            <a:spLocks noChangeArrowheads="1"/>
          </p:cNvSpPr>
          <p:nvPr/>
        </p:nvSpPr>
        <p:spPr bwMode="auto">
          <a:xfrm>
            <a:off x="6343649" y="1979629"/>
            <a:ext cx="5492751" cy="396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80000"/>
              </a:lnSpc>
              <a:spcBef>
                <a:spcPct val="20000"/>
              </a:spcBef>
              <a:buClrTx/>
              <a:buSzTx/>
              <a:buFontTx/>
              <a:buChar char="•"/>
            </a:pPr>
            <a:endParaRPr lang="en-US" altLang="en-US" sz="1800" dirty="0">
              <a:latin typeface="Arial" panose="020B0604020202020204" pitchFamily="34" charset="0"/>
            </a:endParaRPr>
          </a:p>
          <a:p>
            <a:pPr eaLnBrk="1" hangingPunct="1">
              <a:lnSpc>
                <a:spcPct val="80000"/>
              </a:lnSpc>
              <a:spcBef>
                <a:spcPct val="20000"/>
              </a:spcBef>
              <a:buClrTx/>
              <a:buSzTx/>
              <a:buFontTx/>
              <a:buChar char="•"/>
            </a:pPr>
            <a:r>
              <a:rPr lang="en-US" altLang="en-US" sz="2400" dirty="0">
                <a:latin typeface="Arial" panose="020B0604020202020204" pitchFamily="34" charset="0"/>
              </a:rPr>
              <a:t>Opium</a:t>
            </a:r>
          </a:p>
          <a:p>
            <a:pPr lvl="1" eaLnBrk="1" hangingPunct="1">
              <a:lnSpc>
                <a:spcPct val="80000"/>
              </a:lnSpc>
              <a:spcBef>
                <a:spcPct val="20000"/>
              </a:spcBef>
              <a:buClrTx/>
              <a:buSzPct val="45000"/>
              <a:buFontTx/>
              <a:buChar char="•"/>
            </a:pPr>
            <a:r>
              <a:rPr lang="en-US" altLang="en-US" sz="2000" dirty="0">
                <a:latin typeface="Arial" panose="020B0604020202020204" pitchFamily="34" charset="0"/>
              </a:rPr>
              <a:t>Fluid obtained from the poppy plant</a:t>
            </a:r>
          </a:p>
          <a:p>
            <a:pPr marL="457200" lvl="1" indent="0" eaLnBrk="1" hangingPunct="1">
              <a:lnSpc>
                <a:spcPct val="80000"/>
              </a:lnSpc>
              <a:spcBef>
                <a:spcPct val="20000"/>
              </a:spcBef>
              <a:buClrTx/>
              <a:buSzPct val="45000"/>
              <a:buNone/>
            </a:pPr>
            <a:endParaRPr lang="en-US" altLang="en-US" sz="2000" dirty="0">
              <a:latin typeface="Arial" panose="020B0604020202020204" pitchFamily="34" charset="0"/>
            </a:endParaRPr>
          </a:p>
          <a:p>
            <a:pPr eaLnBrk="1" hangingPunct="1">
              <a:lnSpc>
                <a:spcPct val="80000"/>
              </a:lnSpc>
              <a:spcBef>
                <a:spcPct val="20000"/>
              </a:spcBef>
              <a:buClrTx/>
              <a:buSzTx/>
              <a:buFontTx/>
              <a:buChar char="•"/>
            </a:pPr>
            <a:r>
              <a:rPr lang="en-US" altLang="en-US" sz="2400" dirty="0">
                <a:latin typeface="Arial" panose="020B0604020202020204" pitchFamily="34" charset="0"/>
              </a:rPr>
              <a:t>Opiate</a:t>
            </a:r>
          </a:p>
          <a:p>
            <a:pPr lvl="1" eaLnBrk="1" hangingPunct="1">
              <a:lnSpc>
                <a:spcPct val="80000"/>
              </a:lnSpc>
              <a:spcBef>
                <a:spcPct val="20000"/>
              </a:spcBef>
              <a:buClrTx/>
              <a:buSzPct val="45000"/>
              <a:buFontTx/>
              <a:buChar char="•"/>
            </a:pPr>
            <a:r>
              <a:rPr lang="en-US" altLang="en-US" sz="2000" dirty="0">
                <a:latin typeface="Arial" panose="020B0604020202020204" pitchFamily="34" charset="0"/>
              </a:rPr>
              <a:t>a substance derived from opium</a:t>
            </a:r>
          </a:p>
          <a:p>
            <a:pPr lvl="1" eaLnBrk="1" hangingPunct="1">
              <a:lnSpc>
                <a:spcPct val="80000"/>
              </a:lnSpc>
              <a:spcBef>
                <a:spcPct val="20000"/>
              </a:spcBef>
              <a:buClrTx/>
              <a:buSzPct val="45000"/>
              <a:buFontTx/>
              <a:buChar char="•"/>
            </a:pPr>
            <a:endParaRPr lang="en-US" altLang="en-US" sz="2000" dirty="0">
              <a:latin typeface="Arial" panose="020B0604020202020204" pitchFamily="34" charset="0"/>
            </a:endParaRPr>
          </a:p>
          <a:p>
            <a:pPr eaLnBrk="1" hangingPunct="1">
              <a:lnSpc>
                <a:spcPct val="80000"/>
              </a:lnSpc>
              <a:spcBef>
                <a:spcPct val="20000"/>
              </a:spcBef>
              <a:buClrTx/>
              <a:buSzTx/>
              <a:buFontTx/>
              <a:buChar char="•"/>
            </a:pPr>
            <a:r>
              <a:rPr lang="en-US" altLang="en-US" sz="2400" dirty="0">
                <a:latin typeface="Arial" panose="020B0604020202020204" pitchFamily="34" charset="0"/>
              </a:rPr>
              <a:t>Opioid</a:t>
            </a:r>
          </a:p>
          <a:p>
            <a:pPr lvl="1" eaLnBrk="1" hangingPunct="1">
              <a:lnSpc>
                <a:spcPct val="80000"/>
              </a:lnSpc>
              <a:spcBef>
                <a:spcPct val="20000"/>
              </a:spcBef>
              <a:buClrTx/>
              <a:buSzPct val="45000"/>
              <a:buFontTx/>
              <a:buChar char="•"/>
            </a:pPr>
            <a:r>
              <a:rPr lang="en-US" altLang="en-US" sz="2000" dirty="0">
                <a:latin typeface="Arial" panose="020B0604020202020204" pitchFamily="34" charset="0"/>
              </a:rPr>
              <a:t>substance with morphine-like actions, but not derived directly from the poppy plant</a:t>
            </a:r>
          </a:p>
        </p:txBody>
      </p:sp>
      <p:grpSp>
        <p:nvGrpSpPr>
          <p:cNvPr id="26629" name="Group 10" descr="a photograph of a poppy plant with several pods and a large pink flower"/>
          <p:cNvGrpSpPr>
            <a:grpSpLocks/>
          </p:cNvGrpSpPr>
          <p:nvPr/>
        </p:nvGrpSpPr>
        <p:grpSpPr bwMode="auto">
          <a:xfrm>
            <a:off x="838200" y="1690688"/>
            <a:ext cx="4876800" cy="4519612"/>
            <a:chOff x="180" y="1081"/>
            <a:chExt cx="2136" cy="3095"/>
          </a:xfrm>
        </p:grpSpPr>
        <p:pic>
          <p:nvPicPr>
            <p:cNvPr id="2663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 y="1081"/>
              <a:ext cx="2136"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12"/>
            <p:cNvSpPr>
              <a:spLocks noChangeArrowheads="1"/>
            </p:cNvSpPr>
            <p:nvPr/>
          </p:nvSpPr>
          <p:spPr bwMode="auto">
            <a:xfrm>
              <a:off x="372" y="3768"/>
              <a:ext cx="185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dirty="0">
                <a:latin typeface="Arial" panose="020B0604020202020204" pitchFamily="34" charset="0"/>
              </a:endParaRPr>
            </a:p>
          </p:txBody>
        </p:sp>
        <p:sp>
          <p:nvSpPr>
            <p:cNvPr id="26632" name="Rectangle 13"/>
            <p:cNvSpPr>
              <a:spLocks noChangeArrowheads="1"/>
            </p:cNvSpPr>
            <p:nvPr/>
          </p:nvSpPr>
          <p:spPr bwMode="auto">
            <a:xfrm>
              <a:off x="431" y="3811"/>
              <a:ext cx="17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a:lnSpc>
                  <a:spcPct val="100000"/>
                </a:lnSpc>
                <a:spcBef>
                  <a:spcPct val="0"/>
                </a:spcBef>
                <a:buClrTx/>
                <a:buSzTx/>
                <a:buFontTx/>
                <a:buNone/>
              </a:pPr>
              <a:r>
                <a:rPr lang="en-US" altLang="en-US" sz="1400" dirty="0">
                  <a:latin typeface="Arial" panose="020B0604020202020204" pitchFamily="34" charset="0"/>
                </a:rPr>
                <a:t>Papaver </a:t>
              </a:r>
              <a:r>
                <a:rPr lang="en-US" altLang="en-US" sz="1400" dirty="0" err="1">
                  <a:latin typeface="Arial" panose="020B0604020202020204" pitchFamily="34" charset="0"/>
                </a:rPr>
                <a:t>Somniferum</a:t>
              </a:r>
              <a:endParaRPr lang="en-US" altLang="en-US" sz="1400">
                <a:latin typeface="Arial" panose="020B0604020202020204" pitchFamily="34" charset="0"/>
              </a:endParaRPr>
            </a:p>
            <a:p>
              <a:pPr algn="ctr">
                <a:lnSpc>
                  <a:spcPct val="100000"/>
                </a:lnSpc>
                <a:spcBef>
                  <a:spcPct val="0"/>
                </a:spcBef>
                <a:buClrTx/>
                <a:buSzTx/>
                <a:buFontTx/>
                <a:buNone/>
              </a:pPr>
              <a:r>
                <a:rPr lang="en-US" altLang="en-US" sz="1400">
                  <a:latin typeface="Arial" panose="020B0604020202020204" pitchFamily="34" charset="0"/>
                </a:rPr>
                <a:t>“Poppy Plant”</a:t>
              </a:r>
            </a:p>
          </p:txBody>
        </p:sp>
      </p:grpSp>
    </p:spTree>
    <p:extLst>
      <p:ext uri="{BB962C8B-B14F-4D97-AF65-F5344CB8AC3E}">
        <p14:creationId xmlns:p14="http://schemas.microsoft.com/office/powerpoint/2010/main" val="142415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Rectangle 4506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7" name="Oval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868" y="1443035"/>
            <a:ext cx="3971932" cy="3971930"/>
          </a:xfrm>
          <a:prstGeom prst="ellipse">
            <a:avLst/>
          </a:prstGeom>
          <a:noFill/>
          <a:ln w="317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802767"/>
            <a:ext cx="5605272" cy="4937760"/>
          </a:xfrm>
          <a:prstGeom prst="rect">
            <a:avLst/>
          </a:prstGeom>
          <a:solidFill>
            <a:srgbClr val="FFFFFF"/>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5943600" y="939800"/>
            <a:ext cx="5308599" cy="4686299"/>
          </a:xfrm>
          <a:prstGeom prst="rect">
            <a:avLst/>
          </a:prstGeom>
        </p:spPr>
      </p:pic>
      <p:sp>
        <p:nvSpPr>
          <p:cNvPr id="45059" name="Rectangle 2"/>
          <p:cNvSpPr>
            <a:spLocks noGrp="1" noChangeArrowheads="1"/>
          </p:cNvSpPr>
          <p:nvPr>
            <p:ph type="title"/>
          </p:nvPr>
        </p:nvSpPr>
        <p:spPr>
          <a:xfrm>
            <a:off x="985544" y="1584710"/>
            <a:ext cx="3688580" cy="3688580"/>
          </a:xfrm>
          <a:prstGeom prst="ellipse">
            <a:avLst/>
          </a:prstGeom>
          <a:solidFill>
            <a:schemeClr val="tx1">
              <a:lumMod val="85000"/>
              <a:lumOff val="15000"/>
            </a:schemeClr>
          </a:solidFill>
          <a:ln>
            <a:noFill/>
          </a:ln>
        </p:spPr>
        <p:txBody>
          <a:bodyPr vert="horz" lIns="91440" tIns="45720" rIns="91440" bIns="45720" rtlCol="0" anchor="ctr">
            <a:normAutofit/>
          </a:bodyPr>
          <a:lstStyle/>
          <a:p>
            <a:pPr algn="ctr">
              <a:defRPr/>
            </a:pPr>
            <a:r>
              <a:rPr lang="en-US" altLang="en-US" sz="3400" b="1" kern="1200">
                <a:solidFill>
                  <a:srgbClr val="FFFFFF"/>
                </a:solidFill>
                <a:latin typeface="+mj-lt"/>
                <a:ea typeface="+mj-ea"/>
                <a:cs typeface="+mj-cs"/>
              </a:rPr>
              <a:t>Acute effects of opiates</a:t>
            </a:r>
          </a:p>
        </p:txBody>
      </p:sp>
    </p:spTree>
    <p:extLst>
      <p:ext uri="{BB962C8B-B14F-4D97-AF65-F5344CB8AC3E}">
        <p14:creationId xmlns:p14="http://schemas.microsoft.com/office/powerpoint/2010/main" val="263146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7" name="Oval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868" y="1443035"/>
            <a:ext cx="3971932" cy="3971930"/>
          </a:xfrm>
          <a:prstGeom prst="ellipse">
            <a:avLst/>
          </a:prstGeom>
          <a:noFill/>
          <a:ln w="317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802767"/>
            <a:ext cx="5605272" cy="4937760"/>
          </a:xfrm>
          <a:prstGeom prst="rect">
            <a:avLst/>
          </a:prstGeom>
          <a:solidFill>
            <a:srgbClr val="FFFFFF"/>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5880100" y="914401"/>
            <a:ext cx="5508507" cy="4826126"/>
          </a:xfrm>
          <a:prstGeom prst="rect">
            <a:avLst/>
          </a:prstGeom>
        </p:spPr>
      </p:pic>
      <p:sp>
        <p:nvSpPr>
          <p:cNvPr id="2" name="Title 1"/>
          <p:cNvSpPr>
            <a:spLocks noGrp="1"/>
          </p:cNvSpPr>
          <p:nvPr>
            <p:ph type="title"/>
          </p:nvPr>
        </p:nvSpPr>
        <p:spPr>
          <a:xfrm>
            <a:off x="985544" y="1584710"/>
            <a:ext cx="3688580" cy="3688580"/>
          </a:xfrm>
          <a:prstGeom prst="ellipse">
            <a:avLst/>
          </a:prstGeom>
          <a:solidFill>
            <a:schemeClr val="tx1">
              <a:lumMod val="85000"/>
              <a:lumOff val="15000"/>
            </a:schemeClr>
          </a:solidFill>
          <a:ln>
            <a:noFill/>
          </a:ln>
        </p:spPr>
        <p:txBody>
          <a:bodyPr vert="horz" lIns="91440" tIns="45720" rIns="91440" bIns="45720" rtlCol="0" anchor="ctr">
            <a:normAutofit/>
          </a:bodyPr>
          <a:lstStyle/>
          <a:p>
            <a:pPr algn="ctr"/>
            <a:r>
              <a:rPr lang="en-US" sz="3400" kern="1200">
                <a:solidFill>
                  <a:srgbClr val="FFFFFF"/>
                </a:solidFill>
                <a:latin typeface="+mj-lt"/>
                <a:ea typeface="+mj-ea"/>
                <a:cs typeface="+mj-cs"/>
              </a:rPr>
              <a:t>Long-term effects</a:t>
            </a:r>
          </a:p>
        </p:txBody>
      </p:sp>
    </p:spTree>
    <p:extLst>
      <p:ext uri="{BB962C8B-B14F-4D97-AF65-F5344CB8AC3E}">
        <p14:creationId xmlns:p14="http://schemas.microsoft.com/office/powerpoint/2010/main" val="254097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320040" y="778893"/>
            <a:ext cx="5455917" cy="3055313"/>
          </a:xfrm>
          <a:prstGeom prst="rect">
            <a:avLst/>
          </a:prstGeom>
        </p:spPr>
      </p:pic>
      <p:pic>
        <p:nvPicPr>
          <p:cNvPr id="3" name="Picture 2"/>
          <p:cNvPicPr>
            <a:picLocks noChangeAspect="1"/>
          </p:cNvPicPr>
          <p:nvPr/>
        </p:nvPicPr>
        <p:blipFill>
          <a:blip r:embed="rId3"/>
          <a:stretch>
            <a:fillRect/>
          </a:stretch>
        </p:blipFill>
        <p:spPr>
          <a:xfrm>
            <a:off x="6416043" y="778893"/>
            <a:ext cx="5455917" cy="3055313"/>
          </a:xfrm>
          <a:prstGeom prst="rect">
            <a:avLst/>
          </a:prstGeom>
        </p:spPr>
      </p:pic>
      <p:sp>
        <p:nvSpPr>
          <p:cNvPr id="2" name="Title 1"/>
          <p:cNvSpPr>
            <a:spLocks noGrp="1"/>
          </p:cNvSpPr>
          <p:nvPr>
            <p:ph type="title"/>
          </p:nvPr>
        </p:nvSpPr>
        <p:spPr>
          <a:xfrm>
            <a:off x="527538" y="4756638"/>
            <a:ext cx="11139854" cy="930447"/>
          </a:xfrm>
          <a:prstGeom prst="ellipse">
            <a:avLst/>
          </a:prstGeom>
        </p:spPr>
        <p:txBody>
          <a:bodyPr vert="horz" lIns="91440" tIns="45720" rIns="91440" bIns="45720" rtlCol="0" anchor="b">
            <a:normAutofit/>
          </a:bodyPr>
          <a:lstStyle/>
          <a:p>
            <a:pPr algn="ctr">
              <a:lnSpc>
                <a:spcPct val="80000"/>
              </a:lnSpc>
            </a:pPr>
            <a:r>
              <a:rPr lang="en-US" sz="4600">
                <a:solidFill>
                  <a:schemeClr val="bg1"/>
                </a:solidFill>
              </a:rPr>
              <a:t>Fentanyl is in our communities</a:t>
            </a:r>
          </a:p>
        </p:txBody>
      </p:sp>
    </p:spTree>
    <p:extLst>
      <p:ext uri="{BB962C8B-B14F-4D97-AF65-F5344CB8AC3E}">
        <p14:creationId xmlns:p14="http://schemas.microsoft.com/office/powerpoint/2010/main" val="1137855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6" name="Rectangle 880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735" y="958640"/>
            <a:ext cx="3373801"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t="2497" r="1" b="16364"/>
          <a:stretch/>
        </p:blipFill>
        <p:spPr>
          <a:xfrm>
            <a:off x="8494100" y="1266160"/>
            <a:ext cx="2735071" cy="4330205"/>
          </a:xfrm>
          <a:prstGeom prst="rect">
            <a:avLst/>
          </a:prstGeom>
        </p:spPr>
      </p:pic>
      <p:sp>
        <p:nvSpPr>
          <p:cNvPr id="70659" name="Rectangle 2"/>
          <p:cNvSpPr>
            <a:spLocks noGrp="1" noChangeArrowheads="1"/>
          </p:cNvSpPr>
          <p:nvPr>
            <p:ph type="title"/>
          </p:nvPr>
        </p:nvSpPr>
        <p:spPr>
          <a:xfrm>
            <a:off x="838200" y="365125"/>
            <a:ext cx="5986112" cy="1325563"/>
          </a:xfrm>
        </p:spPr>
        <p:txBody>
          <a:bodyPr vert="horz" lIns="91440" tIns="45720" rIns="91440" bIns="45720" rtlCol="0" anchor="ctr">
            <a:normAutofit/>
          </a:bodyPr>
          <a:lstStyle/>
          <a:p>
            <a:pPr>
              <a:defRPr/>
            </a:pPr>
            <a:br>
              <a:rPr lang="en-US" altLang="en-US" sz="4000"/>
            </a:br>
            <a:r>
              <a:rPr lang="en-US" altLang="en-US" sz="4000" b="1"/>
              <a:t>What is Fentanyl?</a:t>
            </a:r>
          </a:p>
        </p:txBody>
      </p:sp>
      <p:sp>
        <p:nvSpPr>
          <p:cNvPr id="88068" name="Rectangle 3"/>
          <p:cNvSpPr>
            <a:spLocks noGrp="1" noChangeArrowheads="1"/>
          </p:cNvSpPr>
          <p:nvPr>
            <p:ph type="body" sz="half" idx="2"/>
          </p:nvPr>
        </p:nvSpPr>
        <p:spPr>
          <a:xfrm>
            <a:off x="838200" y="1825625"/>
            <a:ext cx="5986112" cy="4351338"/>
          </a:xfrm>
        </p:spPr>
        <p:txBody>
          <a:bodyPr vert="horz" lIns="91440" tIns="45720" rIns="91440" bIns="45720" rtlCol="0">
            <a:normAutofit/>
          </a:bodyPr>
          <a:lstStyle/>
          <a:p>
            <a:r>
              <a:rPr lang="en-US" altLang="en-US" sz="2400" b="1"/>
              <a:t>Used in Veterinary Medicine to immobilize large animals</a:t>
            </a:r>
          </a:p>
          <a:p>
            <a:pPr marL="0"/>
            <a:endParaRPr lang="en-US" sz="2400" b="1"/>
          </a:p>
          <a:p>
            <a:pPr marL="0"/>
            <a:r>
              <a:rPr lang="en-US" sz="2400"/>
              <a:t>A synthetic opioid, which is 30 to 50 times more powerful than heroin. When prescribed by a physician it is typically used to treat patients with severe pain, or to manage pain after surgery. However it is increasingly being mixed with street-sold heroin or cocaine, amplifying both the drug's potency—and the dangers.</a:t>
            </a:r>
          </a:p>
          <a:p>
            <a:pPr marL="457200" lvl="1"/>
            <a:endParaRPr lang="en-US" altLang="en-US"/>
          </a:p>
        </p:txBody>
      </p:sp>
    </p:spTree>
    <p:extLst>
      <p:ext uri="{BB962C8B-B14F-4D97-AF65-F5344CB8AC3E}">
        <p14:creationId xmlns:p14="http://schemas.microsoft.com/office/powerpoint/2010/main" val="168225915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Picture 5"/>
          <p:cNvPicPr>
            <a:picLocks noChangeAspect="1"/>
          </p:cNvPicPr>
          <p:nvPr/>
        </p:nvPicPr>
        <p:blipFill>
          <a:blip r:embed="rId2"/>
          <a:stretch>
            <a:fillRect/>
          </a:stretch>
        </p:blipFill>
        <p:spPr>
          <a:xfrm>
            <a:off x="4527805" y="444500"/>
            <a:ext cx="7359396" cy="6007100"/>
          </a:xfrm>
          <a:prstGeom prst="rect">
            <a:avLst/>
          </a:prstGeom>
        </p:spPr>
      </p:pic>
      <p:sp>
        <p:nvSpPr>
          <p:cNvPr id="12" name="Down Arrow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chemeClr val="bg1"/>
                </a:solidFill>
                <a:latin typeface="+mj-lt"/>
                <a:ea typeface="+mj-ea"/>
                <a:cs typeface="+mj-cs"/>
              </a:rPr>
              <a:t>Fentanyl Deaths</a:t>
            </a:r>
          </a:p>
        </p:txBody>
      </p:sp>
    </p:spTree>
    <p:extLst>
      <p:ext uri="{BB962C8B-B14F-4D97-AF65-F5344CB8AC3E}">
        <p14:creationId xmlns:p14="http://schemas.microsoft.com/office/powerpoint/2010/main" val="383294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471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3">
              <a:lumMod val="75000"/>
            </a:schemeClr>
          </a:solidFill>
          <a:effectLst/>
        </p:spPr>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7" name="Rectangle 5"/>
          <p:cNvSpPr>
            <a:spLocks noGrp="1" noChangeArrowheads="1"/>
          </p:cNvSpPr>
          <p:nvPr>
            <p:ph type="title"/>
          </p:nvPr>
        </p:nvSpPr>
        <p:spPr>
          <a:xfrm>
            <a:off x="804671" y="2600324"/>
            <a:ext cx="6405753" cy="3277961"/>
          </a:xfrm>
        </p:spPr>
        <p:txBody>
          <a:bodyPr vert="horz" lIns="91440" tIns="45720" rIns="91440" bIns="45720" rtlCol="0" anchor="t">
            <a:normAutofit/>
          </a:bodyPr>
          <a:lstStyle/>
          <a:p>
            <a:pPr>
              <a:lnSpc>
                <a:spcPct val="70000"/>
              </a:lnSpc>
              <a:defRPr/>
            </a:pPr>
            <a:r>
              <a:rPr lang="en-US" altLang="en-US" sz="4600" kern="1200">
                <a:solidFill>
                  <a:schemeClr val="tx1"/>
                </a:solidFill>
                <a:latin typeface="+mj-lt"/>
                <a:ea typeface="+mj-ea"/>
                <a:cs typeface="+mj-cs"/>
              </a:rPr>
              <a:t>How to recognize</a:t>
            </a:r>
            <a:br>
              <a:rPr lang="en-US" altLang="en-US" sz="4600" kern="1200">
                <a:solidFill>
                  <a:schemeClr val="tx1"/>
                </a:solidFill>
                <a:latin typeface="+mj-lt"/>
                <a:ea typeface="+mj-ea"/>
                <a:cs typeface="+mj-cs"/>
              </a:rPr>
            </a:br>
            <a:r>
              <a:rPr lang="en-US" altLang="en-US" sz="4600" kern="1200">
                <a:solidFill>
                  <a:schemeClr val="tx1"/>
                </a:solidFill>
                <a:latin typeface="+mj-lt"/>
                <a:ea typeface="+mj-ea"/>
                <a:cs typeface="+mj-cs"/>
              </a:rPr>
              <a:t> </a:t>
            </a:r>
            <a:br>
              <a:rPr lang="en-US" altLang="en-US" sz="4600" kern="1200">
                <a:solidFill>
                  <a:schemeClr val="tx1"/>
                </a:solidFill>
                <a:latin typeface="+mj-lt"/>
                <a:ea typeface="+mj-ea"/>
                <a:cs typeface="+mj-cs"/>
              </a:rPr>
            </a:br>
            <a:r>
              <a:rPr lang="en-US" altLang="en-US" sz="4600" kern="1200">
                <a:solidFill>
                  <a:schemeClr val="tx1"/>
                </a:solidFill>
                <a:latin typeface="+mj-lt"/>
                <a:ea typeface="+mj-ea"/>
                <a:cs typeface="+mj-cs"/>
              </a:rPr>
              <a:t>OPIATE INTOXICATION-OVERDOSE-WITHDRAWAL</a:t>
            </a:r>
            <a:br>
              <a:rPr lang="en-US" altLang="en-US" sz="4600" kern="1200">
                <a:solidFill>
                  <a:schemeClr val="tx1"/>
                </a:solidFill>
                <a:latin typeface="+mj-lt"/>
                <a:ea typeface="+mj-ea"/>
                <a:cs typeface="+mj-cs"/>
              </a:rPr>
            </a:br>
            <a:br>
              <a:rPr lang="en-US" altLang="en-US" sz="4600" kern="1200">
                <a:solidFill>
                  <a:schemeClr val="tx1"/>
                </a:solidFill>
                <a:latin typeface="+mj-lt"/>
                <a:ea typeface="+mj-ea"/>
                <a:cs typeface="+mj-cs"/>
              </a:rPr>
            </a:br>
            <a:r>
              <a:rPr lang="en-US" altLang="en-US" sz="4600" kern="1200">
                <a:solidFill>
                  <a:schemeClr val="tx1"/>
                </a:solidFill>
                <a:latin typeface="+mj-lt"/>
                <a:ea typeface="+mj-ea"/>
                <a:cs typeface="+mj-cs"/>
              </a:rPr>
              <a:t>in a Disaster Shelter</a:t>
            </a:r>
          </a:p>
        </p:txBody>
      </p:sp>
    </p:spTree>
    <p:extLst>
      <p:ext uri="{BB962C8B-B14F-4D97-AF65-F5344CB8AC3E}">
        <p14:creationId xmlns:p14="http://schemas.microsoft.com/office/powerpoint/2010/main" val="238859746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1451579" y="235671"/>
            <a:ext cx="9603275" cy="1618084"/>
          </a:xfrm>
        </p:spPr>
        <p:txBody>
          <a:bodyPr/>
          <a:lstStyle/>
          <a:p>
            <a:pPr algn="ctr">
              <a:defRPr/>
            </a:pPr>
            <a:r>
              <a:rPr lang="en-US" altLang="en-US" sz="2800" dirty="0"/>
              <a:t>Which EYE is INTOXICATION</a:t>
            </a:r>
            <a:br>
              <a:rPr lang="en-US" altLang="en-US" sz="2800" dirty="0"/>
            </a:br>
            <a:r>
              <a:rPr lang="en-US" altLang="en-US" sz="2800" dirty="0"/>
              <a:t> </a:t>
            </a:r>
            <a:br>
              <a:rPr lang="en-US" altLang="en-US" sz="2800" dirty="0"/>
            </a:br>
            <a:r>
              <a:rPr lang="en-US" altLang="en-US" sz="2800" dirty="0"/>
              <a:t>Which EYE is WITHDRAWAL</a:t>
            </a:r>
          </a:p>
        </p:txBody>
      </p:sp>
      <p:pic>
        <p:nvPicPr>
          <p:cNvPr id="65539" name="Picture 4" descr="a photograph of two eyes.  One has a dilated pupil the other a constricted pup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06500" y="1854199"/>
            <a:ext cx="9969500" cy="3835401"/>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1" name="Text Box 5"/>
          <p:cNvSpPr txBox="1">
            <a:spLocks noChangeArrowheads="1"/>
          </p:cNvSpPr>
          <p:nvPr/>
        </p:nvSpPr>
        <p:spPr bwMode="auto">
          <a:xfrm>
            <a:off x="3467153" y="5954337"/>
            <a:ext cx="5673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0"/>
              </a:spcBef>
              <a:buClrTx/>
              <a:buSzTx/>
              <a:buFontTx/>
              <a:buNone/>
            </a:pPr>
            <a:r>
              <a:rPr lang="en-US" altLang="en-US" dirty="0">
                <a:latin typeface="Arial" panose="020B0604020202020204" pitchFamily="34" charset="0"/>
              </a:rPr>
              <a:t>Always look at the pupils; the pupil size can give </a:t>
            </a:r>
          </a:p>
          <a:p>
            <a:pPr algn="ctr" eaLnBrk="1" hangingPunct="1">
              <a:lnSpc>
                <a:spcPct val="100000"/>
              </a:lnSpc>
              <a:spcBef>
                <a:spcPct val="0"/>
              </a:spcBef>
              <a:buClrTx/>
              <a:buSzTx/>
              <a:buFontTx/>
              <a:buNone/>
            </a:pPr>
            <a:r>
              <a:rPr lang="en-US" altLang="en-US" dirty="0">
                <a:latin typeface="Arial" panose="020B0604020202020204" pitchFamily="34" charset="0"/>
              </a:rPr>
              <a:t>very good clinical information.</a:t>
            </a:r>
          </a:p>
        </p:txBody>
      </p:sp>
    </p:spTree>
    <p:extLst>
      <p:ext uri="{BB962C8B-B14F-4D97-AF65-F5344CB8AC3E}">
        <p14:creationId xmlns:p14="http://schemas.microsoft.com/office/powerpoint/2010/main" val="4152814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ctr">
              <a:defRPr/>
            </a:pPr>
            <a:r>
              <a:rPr lang="en-US" altLang="en-US" sz="2800" dirty="0"/>
              <a:t>INTOXICATION OR WITHDRAWAL?</a:t>
            </a:r>
          </a:p>
        </p:txBody>
      </p:sp>
      <p:pic>
        <p:nvPicPr>
          <p:cNvPr id="66563" name="Picture 3" descr="the same  photograph of two eyes.  One has a dilated pupil and is labeled withdrawal the other has a constricted pupil and is labeled intoxi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4800" y="1574800"/>
            <a:ext cx="9055100" cy="3822699"/>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5" name="Text Box 4"/>
          <p:cNvSpPr txBox="1">
            <a:spLocks noChangeArrowheads="1"/>
          </p:cNvSpPr>
          <p:nvPr/>
        </p:nvSpPr>
        <p:spPr bwMode="auto">
          <a:xfrm>
            <a:off x="2971800" y="5915026"/>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a:latin typeface="Arial" panose="020B0604020202020204" pitchFamily="34" charset="0"/>
              </a:rPr>
              <a:t>Withdrawal</a:t>
            </a:r>
          </a:p>
        </p:txBody>
      </p:sp>
      <p:sp>
        <p:nvSpPr>
          <p:cNvPr id="66566" name="Text Box 5"/>
          <p:cNvSpPr txBox="1">
            <a:spLocks noChangeArrowheads="1"/>
          </p:cNvSpPr>
          <p:nvPr/>
        </p:nvSpPr>
        <p:spPr bwMode="auto">
          <a:xfrm>
            <a:off x="7685089" y="5915025"/>
            <a:ext cx="1468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dirty="0">
                <a:latin typeface="Arial" panose="020B0604020202020204" pitchFamily="34" charset="0"/>
              </a:rPr>
              <a:t>Intoxication</a:t>
            </a:r>
          </a:p>
        </p:txBody>
      </p:sp>
    </p:spTree>
    <p:extLst>
      <p:ext uri="{BB962C8B-B14F-4D97-AF65-F5344CB8AC3E}">
        <p14:creationId xmlns:p14="http://schemas.microsoft.com/office/powerpoint/2010/main" val="3648879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6"/>
          <p:cNvSpPr>
            <a:spLocks noGrp="1" noChangeArrowheads="1"/>
          </p:cNvSpPr>
          <p:nvPr>
            <p:ph type="title"/>
          </p:nvPr>
        </p:nvSpPr>
        <p:spPr>
          <a:xfrm>
            <a:off x="564039" y="2679700"/>
            <a:ext cx="10682138" cy="1457471"/>
          </a:xfrm>
        </p:spPr>
        <p:txBody>
          <a:bodyPr>
            <a:normAutofit/>
          </a:bodyPr>
          <a:lstStyle/>
          <a:p>
            <a:pPr algn="ctr">
              <a:defRPr/>
            </a:pPr>
            <a:br>
              <a:rPr lang="en-US" altLang="en-US" sz="2800" dirty="0"/>
            </a:br>
            <a:r>
              <a:rPr lang="en-US" altLang="en-US" sz="2800" dirty="0"/>
              <a:t>Recognizing Prescribed OPIATE MEDICATIONS</a:t>
            </a:r>
          </a:p>
        </p:txBody>
      </p:sp>
      <p:pic>
        <p:nvPicPr>
          <p:cNvPr id="81923" name="Picture 4" descr="A photograph of the drug Dilaudid in three sizes. An small orange 2 mg pill, a larger yellow 4 mg pill and the largest, a white 8 mg pill."/>
          <p:cNvPicPr>
            <a:picLocks noGrp="1" noChangeAspect="1" noChangeArrowheads="1"/>
          </p:cNvPicPr>
          <p:nvPr>
            <p:ph sz="half" idx="1"/>
          </p:nvPr>
        </p:nvPicPr>
        <p:blipFill>
          <a:blip r:embed="rId2">
            <a:lum contrast="12000"/>
            <a:extLst>
              <a:ext uri="{28A0092B-C50C-407E-A947-70E740481C1C}">
                <a14:useLocalDpi xmlns:a14="http://schemas.microsoft.com/office/drawing/2010/main" val="0"/>
              </a:ext>
            </a:extLst>
          </a:blip>
          <a:srcRect/>
          <a:stretch>
            <a:fillRect/>
          </a:stretch>
        </p:blipFill>
        <p:spPr>
          <a:xfrm>
            <a:off x="564038" y="702605"/>
            <a:ext cx="2292283" cy="1778049"/>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A photograph of a packet containg one yellow Percodan pill."/>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a:xfrm>
            <a:off x="641023" y="4600124"/>
            <a:ext cx="2215299" cy="165392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A photograph of OxyContin pills in the following sizes: 10 mg, 20 mg, 40 mg, 80 mg, and 160 mg."/>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a:xfrm>
            <a:off x="5967166" y="702605"/>
            <a:ext cx="2498103" cy="1778048"/>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A photograph of four Lortab pills in the follwong doses: 2.5 mg, 5 mg, 7.5 mg and 10 mg."/>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a:xfrm>
            <a:off x="8804636" y="702605"/>
            <a:ext cx="2441541" cy="1778049"/>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A photograph of a 5 mg Vicodin pill."/>
          <p:cNvPicPr>
            <a:picLocks noChangeAspect="1" noChangeArrowheads="1"/>
          </p:cNvPicPr>
          <p:nvPr/>
        </p:nvPicPr>
        <p:blipFill>
          <a:blip r:embed="rId6">
            <a:lum contrast="6000"/>
            <a:extLst>
              <a:ext uri="{28A0092B-C50C-407E-A947-70E740481C1C}">
                <a14:useLocalDpi xmlns:a14="http://schemas.microsoft.com/office/drawing/2010/main" val="0"/>
              </a:ext>
            </a:extLst>
          </a:blip>
          <a:srcRect/>
          <a:stretch>
            <a:fillRect/>
          </a:stretch>
        </p:blipFill>
        <p:spPr>
          <a:xfrm>
            <a:off x="8804634" y="4636862"/>
            <a:ext cx="2441543" cy="165392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descr="A photograph of a red 100 mg Darvocet pill."/>
          <p:cNvPicPr>
            <a:picLocks noChangeAspect="1" noChangeArrowheads="1"/>
          </p:cNvPicPr>
          <p:nvPr/>
        </p:nvPicPr>
        <p:blipFill>
          <a:blip r:embed="rId7">
            <a:lum bright="6000" contrast="-6000"/>
            <a:extLst>
              <a:ext uri="{28A0092B-C50C-407E-A947-70E740481C1C}">
                <a14:useLocalDpi xmlns:a14="http://schemas.microsoft.com/office/drawing/2010/main" val="0"/>
              </a:ext>
            </a:extLst>
          </a:blip>
          <a:srcRect/>
          <a:stretch>
            <a:fillRect/>
          </a:stretch>
        </p:blipFill>
        <p:spPr>
          <a:xfrm>
            <a:off x="5967166" y="4636862"/>
            <a:ext cx="2498103" cy="165392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A photograph of a yellow oblong Talwin NX pill."/>
          <p:cNvPicPr>
            <a:picLocks noChangeAspect="1" noChangeArrowheads="1"/>
          </p:cNvPicPr>
          <p:nvPr/>
        </p:nvPicPr>
        <p:blipFill>
          <a:blip r:embed="rId8">
            <a:lum bright="6000" contrast="6000"/>
            <a:extLst>
              <a:ext uri="{28A0092B-C50C-407E-A947-70E740481C1C}">
                <a14:useLocalDpi xmlns:a14="http://schemas.microsoft.com/office/drawing/2010/main" val="0"/>
              </a:ext>
            </a:extLst>
          </a:blip>
          <a:srcRect/>
          <a:stretch>
            <a:fillRect/>
          </a:stretch>
        </p:blipFill>
        <p:spPr>
          <a:xfrm>
            <a:off x="3144329" y="702605"/>
            <a:ext cx="2534829" cy="1746299"/>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9"/>
          <a:stretch>
            <a:fillRect/>
          </a:stretch>
        </p:blipFill>
        <p:spPr>
          <a:xfrm>
            <a:off x="3092972" y="4636862"/>
            <a:ext cx="2534829" cy="1653924"/>
          </a:xfrm>
          <a:prstGeom prst="rect">
            <a:avLst/>
          </a:prstGeom>
        </p:spPr>
      </p:pic>
    </p:spTree>
    <p:extLst>
      <p:ext uri="{BB962C8B-B14F-4D97-AF65-F5344CB8AC3E}">
        <p14:creationId xmlns:p14="http://schemas.microsoft.com/office/powerpoint/2010/main" val="367570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5120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p:cNvPicPr>
            <a:picLocks noChangeAspect="1"/>
          </p:cNvPicPr>
          <p:nvPr/>
        </p:nvPicPr>
        <p:blipFill>
          <a:blip r:embed="rId2"/>
          <a:stretch>
            <a:fillRect/>
          </a:stretch>
        </p:blipFill>
        <p:spPr>
          <a:xfrm>
            <a:off x="4432300" y="508001"/>
            <a:ext cx="7480300" cy="5969000"/>
          </a:xfrm>
          <a:prstGeom prst="rect">
            <a:avLst/>
          </a:prstGeom>
        </p:spPr>
      </p:pic>
      <p:sp>
        <p:nvSpPr>
          <p:cNvPr id="73" name="Down Arrow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3" name="Rectangle 2"/>
          <p:cNvSpPr>
            <a:spLocks noGrp="1" noChangeArrowheads="1"/>
          </p:cNvSpPr>
          <p:nvPr>
            <p:ph type="title"/>
          </p:nvPr>
        </p:nvSpPr>
        <p:spPr>
          <a:xfrm>
            <a:off x="1028700" y="1967266"/>
            <a:ext cx="2628900" cy="2547257"/>
          </a:xfrm>
          <a:noFill/>
        </p:spPr>
        <p:txBody>
          <a:bodyPr vert="horz" lIns="91440" tIns="45720" rIns="91440" bIns="45720" rtlCol="0" anchor="ctr">
            <a:normAutofit/>
          </a:bodyPr>
          <a:lstStyle/>
          <a:p>
            <a:pPr algn="ctr">
              <a:defRPr/>
            </a:pPr>
            <a:r>
              <a:rPr lang="en-US" altLang="en-US" sz="3600" kern="1200">
                <a:solidFill>
                  <a:schemeClr val="bg1"/>
                </a:solidFill>
                <a:latin typeface="+mj-lt"/>
                <a:ea typeface="+mj-ea"/>
                <a:cs typeface="+mj-cs"/>
              </a:rPr>
              <a:t>OPIATE OVERDOSE</a:t>
            </a:r>
          </a:p>
        </p:txBody>
      </p:sp>
    </p:spTree>
    <p:extLst>
      <p:ext uri="{BB962C8B-B14F-4D97-AF65-F5344CB8AC3E}">
        <p14:creationId xmlns:p14="http://schemas.microsoft.com/office/powerpoint/2010/main" val="369335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3" name="Rectangle 307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072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469" r="2406"/>
          <a:stretch/>
        </p:blipFill>
        <p:spPr bwMode="auto">
          <a:xfrm>
            <a:off x="20" y="10"/>
            <a:ext cx="4635571" cy="685799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1" name="Straight Connector 8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73A31"/>
            </a:solidFill>
          </a:ln>
        </p:spPr>
        <p:style>
          <a:lnRef idx="1">
            <a:schemeClr val="accent1"/>
          </a:lnRef>
          <a:fillRef idx="0">
            <a:schemeClr val="accent1"/>
          </a:fillRef>
          <a:effectRef idx="0">
            <a:schemeClr val="accent1"/>
          </a:effectRef>
          <a:fontRef idx="minor">
            <a:schemeClr val="tx1"/>
          </a:fontRef>
        </p:style>
      </p:cxnSp>
      <p:sp>
        <p:nvSpPr>
          <p:cNvPr id="13315" name="Rectangle 2"/>
          <p:cNvSpPr>
            <a:spLocks noGrp="1" noChangeArrowheads="1"/>
          </p:cNvSpPr>
          <p:nvPr>
            <p:ph type="title"/>
          </p:nvPr>
        </p:nvSpPr>
        <p:spPr>
          <a:xfrm>
            <a:off x="4965430" y="629268"/>
            <a:ext cx="6586491" cy="1286160"/>
          </a:xfrm>
        </p:spPr>
        <p:txBody>
          <a:bodyPr vert="horz" lIns="91440" tIns="45720" rIns="91440" bIns="45720" rtlCol="0" anchor="b">
            <a:normAutofit/>
          </a:bodyPr>
          <a:lstStyle/>
          <a:p>
            <a:pPr>
              <a:lnSpc>
                <a:spcPct val="70000"/>
              </a:lnSpc>
              <a:defRPr/>
            </a:pPr>
            <a:br>
              <a:rPr lang="en-US" altLang="en-US" sz="3700"/>
            </a:br>
            <a:r>
              <a:rPr lang="en-US" altLang="en-US" sz="3700"/>
              <a:t>OPIATES ARE DERIVED FROM THE POPPY PLANT</a:t>
            </a:r>
          </a:p>
        </p:txBody>
      </p:sp>
      <p:sp>
        <p:nvSpPr>
          <p:cNvPr id="13316" name="Rectangle 6"/>
          <p:cNvSpPr>
            <a:spLocks noGrp="1" noChangeArrowheads="1"/>
          </p:cNvSpPr>
          <p:nvPr>
            <p:ph type="body" sz="half" idx="1"/>
          </p:nvPr>
        </p:nvSpPr>
        <p:spPr>
          <a:xfrm>
            <a:off x="4965431" y="2438400"/>
            <a:ext cx="6586489" cy="3785419"/>
          </a:xfrm>
        </p:spPr>
        <p:txBody>
          <a:bodyPr vert="horz" lIns="91440" tIns="45720" rIns="91440" bIns="45720" rtlCol="0">
            <a:normAutofit/>
          </a:bodyPr>
          <a:lstStyle/>
          <a:p>
            <a:pPr>
              <a:defRPr/>
            </a:pPr>
            <a:r>
              <a:rPr lang="en-US" altLang="en-US" sz="2000"/>
              <a:t>CONTENTS OF THE POPPY</a:t>
            </a:r>
          </a:p>
          <a:p>
            <a:pPr>
              <a:defRPr/>
            </a:pPr>
            <a:r>
              <a:rPr lang="en-US" altLang="en-US" sz="2000"/>
              <a:t>POD FLUID:</a:t>
            </a:r>
          </a:p>
          <a:p>
            <a:pPr>
              <a:defRPr/>
            </a:pPr>
            <a:endParaRPr lang="en-US" altLang="en-US" sz="2000"/>
          </a:p>
          <a:p>
            <a:pPr>
              <a:defRPr/>
            </a:pPr>
            <a:r>
              <a:rPr lang="en-US" altLang="en-US" sz="2000"/>
              <a:t>Morphine 4 - 21 %</a:t>
            </a:r>
          </a:p>
          <a:p>
            <a:pPr>
              <a:defRPr/>
            </a:pPr>
            <a:r>
              <a:rPr lang="en-US" altLang="en-US" sz="2000"/>
              <a:t>Codeine 1 - 25%</a:t>
            </a:r>
          </a:p>
          <a:p>
            <a:pPr>
              <a:defRPr/>
            </a:pPr>
            <a:endParaRPr lang="en-US" altLang="en-US" sz="2000"/>
          </a:p>
          <a:p>
            <a:pPr>
              <a:defRPr/>
            </a:pPr>
            <a:endParaRPr lang="en-US" altLang="en-US" sz="2000"/>
          </a:p>
          <a:p>
            <a:pPr>
              <a:defRPr/>
            </a:pPr>
            <a:endParaRPr lang="en-US" altLang="en-US" sz="2000"/>
          </a:p>
          <a:p>
            <a:pPr>
              <a:defRPr/>
            </a:pPr>
            <a:endParaRPr lang="en-US" altLang="en-US" sz="2000"/>
          </a:p>
          <a:p>
            <a:pPr>
              <a:defRPr/>
            </a:pPr>
            <a:endParaRPr lang="en-US" altLang="en-US" sz="2000"/>
          </a:p>
        </p:txBody>
      </p:sp>
    </p:spTree>
    <p:extLst>
      <p:ext uri="{BB962C8B-B14F-4D97-AF65-F5344CB8AC3E}">
        <p14:creationId xmlns:p14="http://schemas.microsoft.com/office/powerpoint/2010/main" val="331709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5120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643467" y="1963940"/>
            <a:ext cx="10905066" cy="3816772"/>
          </a:xfrm>
          <a:prstGeom prst="rect">
            <a:avLst/>
          </a:prstGeom>
        </p:spPr>
      </p:pic>
      <p:sp>
        <p:nvSpPr>
          <p:cNvPr id="51203" name="Rectangle 2"/>
          <p:cNvSpPr>
            <a:spLocks noGrp="1" noChangeArrowheads="1"/>
          </p:cNvSpPr>
          <p:nvPr>
            <p:ph type="title"/>
          </p:nvPr>
        </p:nvSpPr>
        <p:spPr>
          <a:xfrm>
            <a:off x="556532" y="643467"/>
            <a:ext cx="11210925" cy="744836"/>
          </a:xfrm>
        </p:spPr>
        <p:txBody>
          <a:bodyPr vert="horz" lIns="91440" tIns="45720" rIns="91440" bIns="45720" rtlCol="0" anchor="ctr">
            <a:normAutofit/>
          </a:bodyPr>
          <a:lstStyle/>
          <a:p>
            <a:pPr algn="ctr">
              <a:defRPr/>
            </a:pPr>
            <a:r>
              <a:rPr lang="en-US" altLang="en-US" sz="3200" kern="1200" dirty="0">
                <a:solidFill>
                  <a:schemeClr val="bg1"/>
                </a:solidFill>
                <a:latin typeface="+mj-lt"/>
                <a:ea typeface="+mj-ea"/>
                <a:cs typeface="+mj-cs"/>
              </a:rPr>
              <a:t>OVERDOSE Recovery Position</a:t>
            </a:r>
          </a:p>
        </p:txBody>
      </p:sp>
    </p:spTree>
    <p:extLst>
      <p:ext uri="{BB962C8B-B14F-4D97-AF65-F5344CB8AC3E}">
        <p14:creationId xmlns:p14="http://schemas.microsoft.com/office/powerpoint/2010/main" val="1325728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36948"/>
          </a:xfrm>
        </p:spPr>
        <p:txBody>
          <a:bodyPr/>
          <a:lstStyle/>
          <a:p>
            <a:pPr algn="ctr"/>
            <a:r>
              <a:rPr lang="en-US" dirty="0"/>
              <a:t>Intervention for opioid overdose</a:t>
            </a:r>
          </a:p>
        </p:txBody>
      </p:sp>
      <p:sp>
        <p:nvSpPr>
          <p:cNvPr id="3" name="Table Placeholder 2"/>
          <p:cNvSpPr>
            <a:spLocks noGrp="1"/>
          </p:cNvSpPr>
          <p:nvPr>
            <p:ph type="tbl" idx="1"/>
          </p:nvPr>
        </p:nvSpPr>
        <p:spPr/>
      </p:sp>
      <p:pic>
        <p:nvPicPr>
          <p:cNvPr id="4" name="Picture 3"/>
          <p:cNvPicPr>
            <a:picLocks noChangeAspect="1"/>
          </p:cNvPicPr>
          <p:nvPr/>
        </p:nvPicPr>
        <p:blipFill>
          <a:blip r:embed="rId2"/>
          <a:stretch>
            <a:fillRect/>
          </a:stretch>
        </p:blipFill>
        <p:spPr>
          <a:xfrm>
            <a:off x="480766" y="1036948"/>
            <a:ext cx="11101633" cy="5732151"/>
          </a:xfrm>
          <a:prstGeom prst="rect">
            <a:avLst/>
          </a:prstGeom>
        </p:spPr>
      </p:pic>
    </p:spTree>
    <p:extLst>
      <p:ext uri="{BB962C8B-B14F-4D97-AF65-F5344CB8AC3E}">
        <p14:creationId xmlns:p14="http://schemas.microsoft.com/office/powerpoint/2010/main" val="3380610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Rectangle 522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narcan-with-needle3.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57923" y="3509963"/>
            <a:ext cx="3879875" cy="30263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574805" y="426899"/>
            <a:ext cx="4308687" cy="2756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4638789" y="426899"/>
            <a:ext cx="2775313" cy="2756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317635" y="426898"/>
            <a:ext cx="4160452" cy="27562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5"/>
          <p:cNvSpPr>
            <a:spLocks noGrp="1" noChangeArrowheads="1"/>
          </p:cNvSpPr>
          <p:nvPr>
            <p:ph type="title"/>
          </p:nvPr>
        </p:nvSpPr>
        <p:spPr>
          <a:xfrm>
            <a:off x="5021821" y="3812954"/>
            <a:ext cx="6465287" cy="1516014"/>
          </a:xfrm>
        </p:spPr>
        <p:txBody>
          <a:bodyPr vert="horz" lIns="91440" tIns="45720" rIns="91440" bIns="45720" rtlCol="0" anchor="b">
            <a:normAutofit/>
          </a:bodyPr>
          <a:lstStyle/>
          <a:p>
            <a:pPr>
              <a:defRPr/>
            </a:pPr>
            <a:r>
              <a:rPr lang="en-US" altLang="en-US" sz="4800">
                <a:solidFill>
                  <a:schemeClr val="bg1"/>
                </a:solidFill>
              </a:rPr>
              <a:t>NARCAN-OPIATE OVERDOSE TREATMENT</a:t>
            </a:r>
          </a:p>
        </p:txBody>
      </p:sp>
    </p:spTree>
    <p:extLst>
      <p:ext uri="{BB962C8B-B14F-4D97-AF65-F5344CB8AC3E}">
        <p14:creationId xmlns:p14="http://schemas.microsoft.com/office/powerpoint/2010/main" val="299567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320040" y="315140"/>
            <a:ext cx="5455917" cy="3982819"/>
          </a:xfrm>
          <a:prstGeom prst="rect">
            <a:avLst/>
          </a:prstGeom>
        </p:spPr>
      </p:pic>
      <p:pic>
        <p:nvPicPr>
          <p:cNvPr id="4" name="Picture 3"/>
          <p:cNvPicPr>
            <a:picLocks noChangeAspect="1"/>
          </p:cNvPicPr>
          <p:nvPr/>
        </p:nvPicPr>
        <p:blipFill>
          <a:blip r:embed="rId3"/>
          <a:stretch>
            <a:fillRect/>
          </a:stretch>
        </p:blipFill>
        <p:spPr>
          <a:xfrm>
            <a:off x="6416043" y="315140"/>
            <a:ext cx="5455917" cy="3982819"/>
          </a:xfrm>
          <a:prstGeom prst="rect">
            <a:avLst/>
          </a:prstGeom>
        </p:spPr>
      </p:pic>
      <p:sp>
        <p:nvSpPr>
          <p:cNvPr id="2" name="Title 1"/>
          <p:cNvSpPr>
            <a:spLocks noGrp="1"/>
          </p:cNvSpPr>
          <p:nvPr>
            <p:ph type="title"/>
          </p:nvPr>
        </p:nvSpPr>
        <p:spPr>
          <a:xfrm>
            <a:off x="320039" y="4756638"/>
            <a:ext cx="11496821" cy="930447"/>
          </a:xfrm>
        </p:spPr>
        <p:txBody>
          <a:bodyPr vert="horz" lIns="91440" tIns="45720" rIns="91440" bIns="45720" rtlCol="0" anchor="b">
            <a:normAutofit/>
          </a:bodyPr>
          <a:lstStyle/>
          <a:p>
            <a:pPr algn="ctr">
              <a:lnSpc>
                <a:spcPct val="70000"/>
              </a:lnSpc>
            </a:pPr>
            <a:r>
              <a:rPr lang="en-US" sz="3800" dirty="0">
                <a:solidFill>
                  <a:schemeClr val="bg1"/>
                </a:solidFill>
              </a:rPr>
              <a:t>Opiates attaching to receptors-Narcan blocking receptors</a:t>
            </a:r>
          </a:p>
        </p:txBody>
      </p:sp>
    </p:spTree>
    <p:extLst>
      <p:ext uri="{BB962C8B-B14F-4D97-AF65-F5344CB8AC3E}">
        <p14:creationId xmlns:p14="http://schemas.microsoft.com/office/powerpoint/2010/main" val="3748313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542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2"/>
          <a:stretch>
            <a:fillRect/>
          </a:stretch>
        </p:blipFill>
        <p:spPr>
          <a:xfrm>
            <a:off x="4350004" y="241300"/>
            <a:ext cx="7600696" cy="6375399"/>
          </a:xfrm>
          <a:prstGeom prst="rect">
            <a:avLst/>
          </a:prstGeom>
        </p:spPr>
      </p:pic>
      <p:sp>
        <p:nvSpPr>
          <p:cNvPr id="73" name="Down Arrow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2"/>
          <p:cNvSpPr>
            <a:spLocks noGrp="1" noChangeArrowheads="1"/>
          </p:cNvSpPr>
          <p:nvPr>
            <p:ph type="title"/>
          </p:nvPr>
        </p:nvSpPr>
        <p:spPr>
          <a:xfrm>
            <a:off x="850900" y="1967266"/>
            <a:ext cx="2933700" cy="2547257"/>
          </a:xfrm>
          <a:noFill/>
        </p:spPr>
        <p:txBody>
          <a:bodyPr vert="horz" lIns="91440" tIns="45720" rIns="91440" bIns="45720" rtlCol="0" anchor="ctr">
            <a:normAutofit/>
          </a:bodyPr>
          <a:lstStyle/>
          <a:p>
            <a:pPr algn="ctr">
              <a:defRPr/>
            </a:pPr>
            <a:r>
              <a:rPr lang="en-US" altLang="en-US" sz="3600" kern="1200" dirty="0">
                <a:solidFill>
                  <a:schemeClr val="bg1"/>
                </a:solidFill>
                <a:latin typeface="+mj-lt"/>
                <a:ea typeface="+mj-ea"/>
                <a:cs typeface="+mj-cs"/>
              </a:rPr>
              <a:t>OPIATE WITHDRAWAL </a:t>
            </a:r>
            <a:endParaRPr lang="en-US" altLang="en-US" sz="3600" i="1" kern="1200" dirty="0">
              <a:solidFill>
                <a:schemeClr val="bg1"/>
              </a:solidFill>
              <a:latin typeface="+mj-lt"/>
              <a:ea typeface="+mj-ea"/>
              <a:cs typeface="+mj-cs"/>
            </a:endParaRPr>
          </a:p>
        </p:txBody>
      </p:sp>
    </p:spTree>
    <p:extLst>
      <p:ext uri="{BB962C8B-B14F-4D97-AF65-F5344CB8AC3E}">
        <p14:creationId xmlns:p14="http://schemas.microsoft.com/office/powerpoint/2010/main" val="3202730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9" name="Rectangle 6349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4025900" y="292100"/>
            <a:ext cx="7924800" cy="6286499"/>
          </a:xfrm>
          <a:prstGeom prst="rect">
            <a:avLst/>
          </a:prstGeom>
        </p:spPr>
      </p:pic>
      <p:sp>
        <p:nvSpPr>
          <p:cNvPr id="63491" name="Rectangle 5"/>
          <p:cNvSpPr>
            <a:spLocks noGrp="1" noChangeArrowheads="1"/>
          </p:cNvSpPr>
          <p:nvPr>
            <p:ph type="title"/>
          </p:nvPr>
        </p:nvSpPr>
        <p:spPr>
          <a:xfrm>
            <a:off x="520700" y="1854200"/>
            <a:ext cx="2984500" cy="2959099"/>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defRPr/>
            </a:pPr>
            <a:r>
              <a:rPr lang="en-US" altLang="en-US" sz="2600" kern="1200" dirty="0">
                <a:solidFill>
                  <a:schemeClr val="bg1"/>
                </a:solidFill>
                <a:latin typeface="+mj-lt"/>
                <a:ea typeface="+mj-ea"/>
                <a:cs typeface="+mj-cs"/>
              </a:rPr>
              <a:t>OPIATE MEDICATIONS</a:t>
            </a:r>
          </a:p>
        </p:txBody>
      </p:sp>
    </p:spTree>
    <p:extLst>
      <p:ext uri="{BB962C8B-B14F-4D97-AF65-F5344CB8AC3E}">
        <p14:creationId xmlns:p14="http://schemas.microsoft.com/office/powerpoint/2010/main" val="3342202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Grp="1" noChangeArrowheads="1"/>
          </p:cNvSpPr>
          <p:nvPr>
            <p:ph type="title"/>
          </p:nvPr>
        </p:nvSpPr>
        <p:spPr>
          <a:xfrm>
            <a:off x="1981200" y="152400"/>
            <a:ext cx="8229600" cy="895351"/>
          </a:xfrm>
        </p:spPr>
        <p:txBody>
          <a:bodyPr/>
          <a:lstStyle/>
          <a:p>
            <a:pPr algn="ctr">
              <a:defRPr/>
            </a:pPr>
            <a:br>
              <a:rPr lang="en-US" altLang="en-US" sz="2800" dirty="0"/>
            </a:br>
            <a:r>
              <a:rPr lang="en-US" altLang="en-US" sz="2800" dirty="0"/>
              <a:t>Other COMPLICATIONS from Opiate use</a:t>
            </a:r>
          </a:p>
        </p:txBody>
      </p:sp>
      <p:sp>
        <p:nvSpPr>
          <p:cNvPr id="62468" name="Rectangle 7"/>
          <p:cNvSpPr>
            <a:spLocks noGrp="1" noChangeArrowheads="1"/>
          </p:cNvSpPr>
          <p:nvPr>
            <p:ph idx="1"/>
          </p:nvPr>
        </p:nvSpPr>
        <p:spPr>
          <a:xfrm>
            <a:off x="381001" y="1875934"/>
            <a:ext cx="6302604" cy="4829666"/>
          </a:xfrm>
        </p:spPr>
        <p:txBody>
          <a:bodyPr rtlCol="0">
            <a:normAutofit/>
          </a:bodyPr>
          <a:lstStyle/>
          <a:p>
            <a:pPr lvl="1" algn="ctr">
              <a:lnSpc>
                <a:spcPct val="80000"/>
              </a:lnSpc>
              <a:buFontTx/>
              <a:buChar char="•"/>
              <a:defRPr/>
            </a:pPr>
            <a:endParaRPr lang="en-US" altLang="en-US" sz="1400" b="1" dirty="0"/>
          </a:p>
          <a:p>
            <a:pPr lvl="1">
              <a:lnSpc>
                <a:spcPct val="80000"/>
              </a:lnSpc>
              <a:buFontTx/>
              <a:buChar char="•"/>
              <a:defRPr/>
            </a:pPr>
            <a:endParaRPr lang="en-US" altLang="en-US" sz="1400" b="1" dirty="0"/>
          </a:p>
          <a:p>
            <a:pPr lvl="1">
              <a:lnSpc>
                <a:spcPct val="80000"/>
              </a:lnSpc>
              <a:buFontTx/>
              <a:buChar char="•"/>
              <a:defRPr/>
            </a:pPr>
            <a:r>
              <a:rPr lang="en-US" altLang="en-US" sz="2000" b="1" dirty="0"/>
              <a:t>NEUROLOGIC</a:t>
            </a:r>
          </a:p>
          <a:p>
            <a:pPr lvl="2">
              <a:lnSpc>
                <a:spcPct val="80000"/>
              </a:lnSpc>
              <a:defRPr/>
            </a:pPr>
            <a:r>
              <a:rPr lang="en-US" altLang="en-US" dirty="0"/>
              <a:t>Toxic amblyopia (optic nerve pathology)</a:t>
            </a:r>
          </a:p>
          <a:p>
            <a:pPr lvl="2">
              <a:lnSpc>
                <a:spcPct val="80000"/>
              </a:lnSpc>
              <a:defRPr/>
            </a:pPr>
            <a:r>
              <a:rPr lang="en-US" altLang="en-US" dirty="0" err="1"/>
              <a:t>Mononeurpathy</a:t>
            </a:r>
            <a:r>
              <a:rPr lang="en-US" altLang="en-US" dirty="0"/>
              <a:t> (dysfunction of a single nerve)</a:t>
            </a:r>
          </a:p>
          <a:p>
            <a:pPr lvl="2">
              <a:lnSpc>
                <a:spcPct val="80000"/>
              </a:lnSpc>
              <a:defRPr/>
            </a:pPr>
            <a:r>
              <a:rPr lang="en-US" altLang="en-US" dirty="0"/>
              <a:t>Polyneuropathy (dysfunction of several nerves)</a:t>
            </a:r>
          </a:p>
          <a:p>
            <a:pPr lvl="2">
              <a:lnSpc>
                <a:spcPct val="80000"/>
              </a:lnSpc>
              <a:defRPr/>
            </a:pPr>
            <a:r>
              <a:rPr lang="en-US" altLang="en-US" dirty="0"/>
              <a:t>Meningitis</a:t>
            </a:r>
          </a:p>
          <a:p>
            <a:pPr lvl="2">
              <a:lnSpc>
                <a:spcPct val="80000"/>
              </a:lnSpc>
              <a:defRPr/>
            </a:pPr>
            <a:r>
              <a:rPr lang="en-US" altLang="en-US" dirty="0"/>
              <a:t>Brain abscess</a:t>
            </a:r>
          </a:p>
          <a:p>
            <a:pPr lvl="2">
              <a:lnSpc>
                <a:spcPct val="80000"/>
              </a:lnSpc>
              <a:defRPr/>
            </a:pPr>
            <a:endParaRPr lang="en-US" altLang="en-US" dirty="0"/>
          </a:p>
          <a:p>
            <a:pPr lvl="1">
              <a:lnSpc>
                <a:spcPct val="80000"/>
              </a:lnSpc>
              <a:buFontTx/>
              <a:buChar char="•"/>
              <a:defRPr/>
            </a:pPr>
            <a:r>
              <a:rPr lang="en-US" altLang="en-US" sz="2000" b="1" dirty="0"/>
              <a:t>DERMATOLOGIC</a:t>
            </a:r>
          </a:p>
          <a:p>
            <a:pPr lvl="2">
              <a:lnSpc>
                <a:spcPct val="80000"/>
              </a:lnSpc>
              <a:defRPr/>
            </a:pPr>
            <a:r>
              <a:rPr lang="en-US" altLang="en-US" dirty="0"/>
              <a:t>Abscess</a:t>
            </a:r>
          </a:p>
          <a:p>
            <a:pPr lvl="2">
              <a:lnSpc>
                <a:spcPct val="80000"/>
              </a:lnSpc>
              <a:defRPr/>
            </a:pPr>
            <a:r>
              <a:rPr lang="en-US" altLang="en-US" dirty="0"/>
              <a:t>Tracks</a:t>
            </a:r>
          </a:p>
          <a:p>
            <a:pPr lvl="2">
              <a:lnSpc>
                <a:spcPct val="80000"/>
              </a:lnSpc>
              <a:defRPr/>
            </a:pPr>
            <a:r>
              <a:rPr lang="en-US" altLang="en-US" dirty="0"/>
              <a:t>Lymphangitis (swelling and dysfunction of the lymph system)</a:t>
            </a:r>
          </a:p>
          <a:p>
            <a:pPr lvl="1">
              <a:lnSpc>
                <a:spcPct val="80000"/>
              </a:lnSpc>
              <a:buFontTx/>
              <a:buChar char="•"/>
              <a:defRPr/>
            </a:pPr>
            <a:endParaRPr lang="en-US" altLang="en-US" sz="1300" dirty="0"/>
          </a:p>
        </p:txBody>
      </p:sp>
      <p:sp>
        <p:nvSpPr>
          <p:cNvPr id="3" name="TextBox 2"/>
          <p:cNvSpPr txBox="1"/>
          <p:nvPr/>
        </p:nvSpPr>
        <p:spPr>
          <a:xfrm>
            <a:off x="6589336" y="2309567"/>
            <a:ext cx="5285164" cy="4284250"/>
          </a:xfrm>
          <a:prstGeom prst="rect">
            <a:avLst/>
          </a:prstGeom>
          <a:noFill/>
        </p:spPr>
        <p:txBody>
          <a:bodyPr wrap="square" rtlCol="0">
            <a:spAutoFit/>
          </a:bodyPr>
          <a:lstStyle/>
          <a:p>
            <a:pPr lvl="1">
              <a:lnSpc>
                <a:spcPct val="80000"/>
              </a:lnSpc>
              <a:buFontTx/>
              <a:buChar char="•"/>
              <a:defRPr/>
            </a:pPr>
            <a:r>
              <a:rPr lang="en-US" altLang="en-US" sz="2000" b="1" dirty="0"/>
              <a:t>PULMONARY</a:t>
            </a:r>
          </a:p>
          <a:p>
            <a:pPr lvl="2">
              <a:lnSpc>
                <a:spcPct val="80000"/>
              </a:lnSpc>
              <a:defRPr/>
            </a:pPr>
            <a:r>
              <a:rPr lang="en-US" altLang="en-US" sz="2000" dirty="0"/>
              <a:t>Aspiration</a:t>
            </a:r>
          </a:p>
          <a:p>
            <a:pPr lvl="2">
              <a:lnSpc>
                <a:spcPct val="80000"/>
              </a:lnSpc>
              <a:defRPr/>
            </a:pPr>
            <a:r>
              <a:rPr lang="en-US" altLang="en-US" sz="2000" dirty="0"/>
              <a:t>Pneumonia</a:t>
            </a:r>
          </a:p>
          <a:p>
            <a:pPr lvl="2">
              <a:lnSpc>
                <a:spcPct val="80000"/>
              </a:lnSpc>
              <a:defRPr/>
            </a:pPr>
            <a:r>
              <a:rPr lang="en-US" altLang="en-US" sz="2000" dirty="0"/>
              <a:t>Lung abscess</a:t>
            </a:r>
          </a:p>
          <a:p>
            <a:pPr lvl="2">
              <a:lnSpc>
                <a:spcPct val="80000"/>
              </a:lnSpc>
              <a:defRPr/>
            </a:pPr>
            <a:r>
              <a:rPr lang="en-US" altLang="en-US" sz="2000" dirty="0"/>
              <a:t>Pulmonary emboli (clots going to the lung)</a:t>
            </a:r>
          </a:p>
          <a:p>
            <a:pPr lvl="2">
              <a:lnSpc>
                <a:spcPct val="80000"/>
              </a:lnSpc>
              <a:defRPr/>
            </a:pPr>
            <a:r>
              <a:rPr lang="en-US" altLang="en-US" sz="2000" dirty="0"/>
              <a:t>Pulmonary fibrosis (scarring of the lung)</a:t>
            </a:r>
          </a:p>
          <a:p>
            <a:pPr lvl="2">
              <a:lnSpc>
                <a:spcPct val="80000"/>
              </a:lnSpc>
              <a:defRPr/>
            </a:pPr>
            <a:r>
              <a:rPr lang="en-US" altLang="en-US" sz="2000" dirty="0"/>
              <a:t>Noncardiogenic pulmonary edema (lung fills with fluid not as a result of heart dysfunction)</a:t>
            </a:r>
          </a:p>
          <a:p>
            <a:pPr lvl="2">
              <a:lnSpc>
                <a:spcPct val="80000"/>
              </a:lnSpc>
              <a:defRPr/>
            </a:pPr>
            <a:endParaRPr lang="en-US" altLang="en-US" sz="2000" dirty="0"/>
          </a:p>
          <a:p>
            <a:pPr lvl="1">
              <a:lnSpc>
                <a:spcPct val="80000"/>
              </a:lnSpc>
              <a:buFontTx/>
              <a:buChar char="•"/>
              <a:defRPr/>
            </a:pPr>
            <a:r>
              <a:rPr lang="en-US" altLang="en-US" sz="2000" b="1" dirty="0"/>
              <a:t>HEPATIC</a:t>
            </a:r>
          </a:p>
          <a:p>
            <a:pPr lvl="2">
              <a:lnSpc>
                <a:spcPct val="80000"/>
              </a:lnSpc>
              <a:defRPr/>
            </a:pPr>
            <a:r>
              <a:rPr lang="en-US" altLang="en-US" sz="2000" dirty="0"/>
              <a:t>Hepatitis B,C,D,G</a:t>
            </a:r>
          </a:p>
          <a:p>
            <a:pPr lvl="2">
              <a:lnSpc>
                <a:spcPct val="80000"/>
              </a:lnSpc>
              <a:defRPr/>
            </a:pPr>
            <a:endParaRPr lang="en-US" altLang="en-US" sz="2000" dirty="0"/>
          </a:p>
          <a:p>
            <a:pPr lvl="1">
              <a:lnSpc>
                <a:spcPct val="80000"/>
              </a:lnSpc>
              <a:buFontTx/>
              <a:buChar char="•"/>
              <a:defRPr/>
            </a:pPr>
            <a:r>
              <a:rPr lang="en-US" altLang="en-US" sz="2000" b="1" dirty="0"/>
              <a:t>INFECTIONS</a:t>
            </a:r>
          </a:p>
          <a:p>
            <a:pPr lvl="2">
              <a:lnSpc>
                <a:spcPct val="80000"/>
              </a:lnSpc>
              <a:defRPr/>
            </a:pPr>
            <a:r>
              <a:rPr lang="en-US" altLang="en-US" sz="2000" dirty="0"/>
              <a:t>Endocarditis</a:t>
            </a:r>
          </a:p>
          <a:p>
            <a:pPr lvl="2">
              <a:lnSpc>
                <a:spcPct val="80000"/>
              </a:lnSpc>
              <a:defRPr/>
            </a:pPr>
            <a:r>
              <a:rPr lang="en-US" altLang="en-US" sz="2000" dirty="0"/>
              <a:t>Tetanus in immigrants in California</a:t>
            </a:r>
            <a:endParaRPr lang="en-US" sz="2000" dirty="0"/>
          </a:p>
        </p:txBody>
      </p:sp>
      <p:sp>
        <p:nvSpPr>
          <p:cNvPr id="4" name="TextBox 3"/>
          <p:cNvSpPr txBox="1"/>
          <p:nvPr/>
        </p:nvSpPr>
        <p:spPr>
          <a:xfrm>
            <a:off x="1489468" y="1194077"/>
            <a:ext cx="9668032" cy="535531"/>
          </a:xfrm>
          <a:prstGeom prst="rect">
            <a:avLst/>
          </a:prstGeom>
          <a:noFill/>
        </p:spPr>
        <p:txBody>
          <a:bodyPr wrap="none" rtlCol="0">
            <a:spAutoFit/>
          </a:bodyPr>
          <a:lstStyle/>
          <a:p>
            <a:pPr algn="ctr">
              <a:lnSpc>
                <a:spcPct val="80000"/>
              </a:lnSpc>
              <a:defRPr/>
            </a:pPr>
            <a:r>
              <a:rPr lang="en-US" altLang="en-US" dirty="0"/>
              <a:t>MANY OF THE COMPLICATIONS OF OPIATE USE ARE DUE TO THE  ROUTE OF USE  AND THE</a:t>
            </a:r>
          </a:p>
          <a:p>
            <a:pPr algn="ctr">
              <a:lnSpc>
                <a:spcPct val="80000"/>
              </a:lnSpc>
              <a:defRPr/>
            </a:pPr>
            <a:r>
              <a:rPr lang="en-US" altLang="en-US" dirty="0"/>
              <a:t> LIFESTYLE OF THE USER, NOT THE DRUG</a:t>
            </a:r>
          </a:p>
        </p:txBody>
      </p:sp>
    </p:spTree>
    <p:extLst>
      <p:ext uri="{BB962C8B-B14F-4D97-AF65-F5344CB8AC3E}">
        <p14:creationId xmlns:p14="http://schemas.microsoft.com/office/powerpoint/2010/main" val="2776637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Content Placeholder 3"/>
          <p:cNvPicPr>
            <a:picLocks noChangeAspect="1"/>
          </p:cNvPicPr>
          <p:nvPr/>
        </p:nvPicPr>
        <p:blipFill>
          <a:blip r:embed="rId2"/>
          <a:stretch>
            <a:fillRect/>
          </a:stretch>
        </p:blipFill>
        <p:spPr>
          <a:xfrm>
            <a:off x="7213600" y="2565400"/>
            <a:ext cx="4749799" cy="311150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838200" y="365125"/>
            <a:ext cx="10515600" cy="1325563"/>
          </a:xfrm>
        </p:spPr>
        <p:txBody>
          <a:bodyPr>
            <a:normAutofit/>
          </a:bodyPr>
          <a:lstStyle/>
          <a:p>
            <a:r>
              <a:rPr lang="en-US" dirty="0"/>
              <a:t>How to care for someone going through opiate  withdrawal </a:t>
            </a:r>
            <a:endParaRPr lang="en-US"/>
          </a:p>
        </p:txBody>
      </p:sp>
      <p:sp>
        <p:nvSpPr>
          <p:cNvPr id="27" name="Content Placeholder 7"/>
          <p:cNvSpPr>
            <a:spLocks noGrp="1"/>
          </p:cNvSpPr>
          <p:nvPr>
            <p:ph idx="1"/>
          </p:nvPr>
        </p:nvSpPr>
        <p:spPr>
          <a:xfrm>
            <a:off x="838200" y="2012865"/>
            <a:ext cx="4317322" cy="4164098"/>
          </a:xfrm>
        </p:spPr>
        <p:txBody>
          <a:bodyPr anchor="ctr">
            <a:normAutofit/>
          </a:bodyPr>
          <a:lstStyle/>
          <a:p>
            <a:r>
              <a:rPr lang="en-US" sz="2000">
                <a:solidFill>
                  <a:schemeClr val="bg1"/>
                </a:solidFill>
              </a:rPr>
              <a:t>Fluids that contain electrolytes</a:t>
            </a:r>
          </a:p>
          <a:p>
            <a:r>
              <a:rPr lang="en-US" sz="2000">
                <a:solidFill>
                  <a:schemeClr val="bg1"/>
                </a:solidFill>
              </a:rPr>
              <a:t>Over the counter pain relief</a:t>
            </a:r>
          </a:p>
          <a:p>
            <a:r>
              <a:rPr lang="en-US" sz="2000">
                <a:solidFill>
                  <a:schemeClr val="bg1"/>
                </a:solidFill>
              </a:rPr>
              <a:t>Dramamine or Bonine for nausea</a:t>
            </a:r>
          </a:p>
          <a:p>
            <a:r>
              <a:rPr lang="en-US" sz="2000">
                <a:solidFill>
                  <a:schemeClr val="bg1"/>
                </a:solidFill>
              </a:rPr>
              <a:t>Keep comfortable and safe</a:t>
            </a:r>
          </a:p>
          <a:p>
            <a:r>
              <a:rPr lang="en-US" sz="2000">
                <a:solidFill>
                  <a:schemeClr val="bg1"/>
                </a:solidFill>
              </a:rPr>
              <a:t>Emotional support from family and friends</a:t>
            </a:r>
          </a:p>
          <a:p>
            <a:r>
              <a:rPr lang="en-US" sz="2000">
                <a:solidFill>
                  <a:schemeClr val="bg1"/>
                </a:solidFill>
              </a:rPr>
              <a:t>Call doctor or send to the hospital</a:t>
            </a:r>
          </a:p>
          <a:p>
            <a:endParaRPr lang="en-US" sz="2000">
              <a:solidFill>
                <a:schemeClr val="bg1"/>
              </a:solidFill>
            </a:endParaRPr>
          </a:p>
        </p:txBody>
      </p:sp>
    </p:spTree>
    <p:extLst>
      <p:ext uri="{BB962C8B-B14F-4D97-AF65-F5344CB8AC3E}">
        <p14:creationId xmlns:p14="http://schemas.microsoft.com/office/powerpoint/2010/main" val="1598677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7399176" y="2476500"/>
            <a:ext cx="4665823" cy="345440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60420" name="Rectangle 5"/>
          <p:cNvSpPr>
            <a:spLocks noGrp="1" noChangeArrowheads="1"/>
          </p:cNvSpPr>
          <p:nvPr>
            <p:ph type="title"/>
          </p:nvPr>
        </p:nvSpPr>
        <p:spPr>
          <a:xfrm>
            <a:off x="838200" y="365125"/>
            <a:ext cx="10515600" cy="1325563"/>
          </a:xfrm>
        </p:spPr>
        <p:txBody>
          <a:bodyPr>
            <a:normAutofit/>
          </a:bodyPr>
          <a:lstStyle/>
          <a:p>
            <a:pPr>
              <a:defRPr/>
            </a:pPr>
            <a:r>
              <a:rPr lang="en-US" altLang="en-US"/>
              <a:t>Referrals for OPIATE WITHDRAWAL TREATMENT</a:t>
            </a:r>
          </a:p>
        </p:txBody>
      </p:sp>
      <p:sp>
        <p:nvSpPr>
          <p:cNvPr id="77827" name="Rectangle 3"/>
          <p:cNvSpPr>
            <a:spLocks noGrp="1" noChangeArrowheads="1"/>
          </p:cNvSpPr>
          <p:nvPr>
            <p:ph idx="1"/>
          </p:nvPr>
        </p:nvSpPr>
        <p:spPr>
          <a:xfrm>
            <a:off x="406400" y="2012865"/>
            <a:ext cx="4749122" cy="4164098"/>
          </a:xfrm>
        </p:spPr>
        <p:txBody>
          <a:bodyPr anchor="ctr">
            <a:normAutofit/>
          </a:bodyPr>
          <a:lstStyle/>
          <a:p>
            <a:pPr marL="0" indent="0">
              <a:buNone/>
            </a:pPr>
            <a:r>
              <a:rPr lang="en-US" altLang="en-US" sz="2000" dirty="0">
                <a:solidFill>
                  <a:schemeClr val="bg1"/>
                </a:solidFill>
              </a:rPr>
              <a:t>CAN BE INPATIENT OR AMBULATORY DETOX</a:t>
            </a:r>
          </a:p>
          <a:p>
            <a:pPr marL="0" indent="0">
              <a:buNone/>
            </a:pPr>
            <a:endParaRPr lang="en-US" altLang="en-US" sz="2000" dirty="0">
              <a:solidFill>
                <a:schemeClr val="bg1"/>
              </a:solidFill>
            </a:endParaRPr>
          </a:p>
          <a:p>
            <a:pPr marL="0" indent="0">
              <a:buNone/>
            </a:pPr>
            <a:r>
              <a:rPr lang="en-US" altLang="en-US" sz="2000" dirty="0">
                <a:solidFill>
                  <a:schemeClr val="bg1"/>
                </a:solidFill>
              </a:rPr>
              <a:t>PROGRAMS*</a:t>
            </a:r>
          </a:p>
          <a:p>
            <a:pPr lvl="1">
              <a:buSzTx/>
              <a:buFontTx/>
              <a:buChar char="•"/>
            </a:pPr>
            <a:r>
              <a:rPr lang="en-US" altLang="en-US" sz="2000" dirty="0">
                <a:solidFill>
                  <a:schemeClr val="bg1"/>
                </a:solidFill>
              </a:rPr>
              <a:t>METHADONE TREATMENT</a:t>
            </a:r>
          </a:p>
          <a:p>
            <a:pPr lvl="1">
              <a:buSzTx/>
              <a:buFontTx/>
              <a:buChar char="•"/>
            </a:pPr>
            <a:r>
              <a:rPr lang="en-US" altLang="en-US" sz="2000" dirty="0">
                <a:solidFill>
                  <a:schemeClr val="bg1"/>
                </a:solidFill>
              </a:rPr>
              <a:t>PART 816 CRISIS SERVICES</a:t>
            </a:r>
          </a:p>
          <a:p>
            <a:pPr lvl="1">
              <a:buSzTx/>
              <a:buFontTx/>
              <a:buChar char="•"/>
            </a:pPr>
            <a:r>
              <a:rPr lang="en-US" altLang="en-US" sz="2000" dirty="0">
                <a:solidFill>
                  <a:schemeClr val="bg1"/>
                </a:solidFill>
              </a:rPr>
              <a:t>OUTPATIENT TREATMENT</a:t>
            </a:r>
          </a:p>
          <a:p>
            <a:pPr lvl="1">
              <a:buSzTx/>
              <a:buFontTx/>
              <a:buChar char="•"/>
            </a:pPr>
            <a:r>
              <a:rPr lang="en-US" altLang="en-US" sz="2000" dirty="0">
                <a:solidFill>
                  <a:schemeClr val="bg1"/>
                </a:solidFill>
              </a:rPr>
              <a:t>INPATIENT/RESIDENTIAL TREATMENT</a:t>
            </a:r>
          </a:p>
          <a:p>
            <a:pPr marL="0" indent="0">
              <a:buNone/>
            </a:pPr>
            <a:endParaRPr lang="en-US" altLang="en-US" sz="2000" dirty="0">
              <a:solidFill>
                <a:schemeClr val="bg1"/>
              </a:solidFill>
            </a:endParaRPr>
          </a:p>
        </p:txBody>
      </p:sp>
    </p:spTree>
    <p:extLst>
      <p:ext uri="{BB962C8B-B14F-4D97-AF65-F5344CB8AC3E}">
        <p14:creationId xmlns:p14="http://schemas.microsoft.com/office/powerpoint/2010/main" val="1389847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a:blip r:embed="rId2"/>
          <a:stretch>
            <a:fillRect/>
          </a:stretch>
        </p:blipFill>
        <p:spPr>
          <a:xfrm>
            <a:off x="8297083" y="1828800"/>
            <a:ext cx="3174421"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5" name="Picture 4"/>
          <p:cNvPicPr>
            <a:picLocks noChangeAspect="1"/>
          </p:cNvPicPr>
          <p:nvPr/>
        </p:nvPicPr>
        <p:blipFill>
          <a:blip r:embed="rId3"/>
          <a:stretch>
            <a:fillRect/>
          </a:stretch>
        </p:blipFill>
        <p:spPr>
          <a:xfrm>
            <a:off x="6908801" y="4178728"/>
            <a:ext cx="5116410" cy="195917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838200" y="365125"/>
            <a:ext cx="10515600" cy="1325563"/>
          </a:xfrm>
        </p:spPr>
        <p:txBody>
          <a:bodyPr>
            <a:normAutofit/>
          </a:bodyPr>
          <a:lstStyle/>
          <a:p>
            <a:r>
              <a:rPr lang="en-US" altLang="en-US" b="1" dirty="0"/>
              <a:t>-OPIATES-</a:t>
            </a:r>
            <a:endParaRPr lang="en-US"/>
          </a:p>
        </p:txBody>
      </p:sp>
      <p:sp>
        <p:nvSpPr>
          <p:cNvPr id="3" name="Content Placeholder 2"/>
          <p:cNvSpPr>
            <a:spLocks noGrp="1"/>
          </p:cNvSpPr>
          <p:nvPr>
            <p:ph idx="1"/>
          </p:nvPr>
        </p:nvSpPr>
        <p:spPr>
          <a:xfrm>
            <a:off x="254000" y="2015406"/>
            <a:ext cx="5681979" cy="4065986"/>
          </a:xfrm>
        </p:spPr>
        <p:txBody>
          <a:bodyPr anchor="t">
            <a:normAutofit fontScale="92500" lnSpcReduction="10000"/>
          </a:bodyPr>
          <a:lstStyle/>
          <a:p>
            <a:pPr marL="0" indent="0">
              <a:buNone/>
            </a:pPr>
            <a:r>
              <a:rPr lang="en-US" altLang="en-US" sz="2400" dirty="0">
                <a:solidFill>
                  <a:schemeClr val="bg1"/>
                </a:solidFill>
                <a:latin typeface="Baskerville Old Face" panose="02020602080505020303" pitchFamily="18" charset="0"/>
              </a:rPr>
              <a:t>Do you understand the effect people under the influence of opiates?</a:t>
            </a:r>
          </a:p>
          <a:p>
            <a:pPr marL="0" indent="0">
              <a:buNone/>
            </a:pPr>
            <a:endParaRPr lang="en-US" altLang="en-US" sz="2400" dirty="0">
              <a:solidFill>
                <a:schemeClr val="bg1"/>
              </a:solidFill>
              <a:latin typeface="Baskerville Old Face" panose="02020602080505020303" pitchFamily="18" charset="0"/>
            </a:endParaRPr>
          </a:p>
          <a:p>
            <a:pPr marL="0" indent="0">
              <a:buNone/>
            </a:pPr>
            <a:r>
              <a:rPr lang="en-US" altLang="en-US" sz="2400" dirty="0">
                <a:solidFill>
                  <a:schemeClr val="bg1"/>
                </a:solidFill>
                <a:latin typeface="Baskerville Old Face" panose="02020602080505020303" pitchFamily="18" charset="0"/>
              </a:rPr>
              <a:t>How are opiates affecting our communities</a:t>
            </a:r>
          </a:p>
          <a:p>
            <a:pPr marL="0" indent="0">
              <a:buNone/>
            </a:pPr>
            <a:br>
              <a:rPr lang="en-US" altLang="en-US" sz="2400" dirty="0">
                <a:solidFill>
                  <a:schemeClr val="bg1"/>
                </a:solidFill>
                <a:latin typeface="Baskerville Old Face" panose="02020602080505020303" pitchFamily="18" charset="0"/>
              </a:rPr>
            </a:br>
            <a:r>
              <a:rPr lang="en-US" altLang="en-US" sz="2400" dirty="0">
                <a:solidFill>
                  <a:schemeClr val="bg1"/>
                </a:solidFill>
                <a:latin typeface="Baskerville Old Face" panose="02020602080505020303" pitchFamily="18" charset="0"/>
              </a:rPr>
              <a:t>Can you recognize opiate abuse in a emergency shelter</a:t>
            </a:r>
          </a:p>
          <a:p>
            <a:pPr marL="0" indent="0">
              <a:buNone/>
            </a:pPr>
            <a:br>
              <a:rPr lang="en-US" altLang="en-US" sz="2400" dirty="0">
                <a:solidFill>
                  <a:schemeClr val="bg1"/>
                </a:solidFill>
                <a:latin typeface="Baskerville Old Face" panose="02020602080505020303" pitchFamily="18" charset="0"/>
              </a:rPr>
            </a:br>
            <a:r>
              <a:rPr lang="en-US" altLang="en-US" sz="2400" dirty="0">
                <a:solidFill>
                  <a:schemeClr val="bg1"/>
                </a:solidFill>
                <a:latin typeface="Baskerville Old Face" panose="02020602080505020303" pitchFamily="18" charset="0"/>
              </a:rPr>
              <a:t>What to do when someone is suffering from withdrawals in a emergency shelter</a:t>
            </a:r>
            <a:br>
              <a:rPr lang="en-US" altLang="en-US" sz="2400" dirty="0">
                <a:solidFill>
                  <a:schemeClr val="bg1"/>
                </a:solidFill>
              </a:rPr>
            </a:br>
            <a:endParaRPr lang="en-US" altLang="en-US" sz="2400" dirty="0">
              <a:solidFill>
                <a:schemeClr val="bg1"/>
              </a:solidFill>
            </a:endParaRPr>
          </a:p>
          <a:p>
            <a:pPr marL="0" indent="0">
              <a:buNone/>
            </a:pPr>
            <a:r>
              <a:rPr lang="en-US" sz="2000" dirty="0">
                <a:solidFill>
                  <a:schemeClr val="bg1"/>
                </a:solidFill>
              </a:rPr>
              <a:t>Presented by: Liisa Jackson MRC Coordinator</a:t>
            </a:r>
          </a:p>
        </p:txBody>
      </p:sp>
    </p:spTree>
    <p:extLst>
      <p:ext uri="{BB962C8B-B14F-4D97-AF65-F5344CB8AC3E}">
        <p14:creationId xmlns:p14="http://schemas.microsoft.com/office/powerpoint/2010/main" val="286761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Rectangle 2"/>
          <p:cNvSpPr>
            <a:spLocks noGrp="1" noChangeArrowheads="1"/>
          </p:cNvSpPr>
          <p:nvPr>
            <p:ph type="title"/>
          </p:nvPr>
        </p:nvSpPr>
        <p:spPr>
          <a:xfrm>
            <a:off x="838200" y="365125"/>
            <a:ext cx="10515600" cy="1325563"/>
          </a:xfrm>
        </p:spPr>
        <p:txBody>
          <a:bodyPr>
            <a:normAutofit/>
          </a:bodyPr>
          <a:lstStyle/>
          <a:p>
            <a:pPr>
              <a:defRPr/>
            </a:pPr>
            <a:r>
              <a:rPr lang="en-US" altLang="en-US"/>
              <a:t>OPIUM HISTORY</a:t>
            </a:r>
          </a:p>
        </p:txBody>
      </p:sp>
      <p:sp>
        <p:nvSpPr>
          <p:cNvPr id="15364" name="Rectangle 3"/>
          <p:cNvSpPr>
            <a:spLocks noGrp="1" noChangeArrowheads="1"/>
          </p:cNvSpPr>
          <p:nvPr>
            <p:ph idx="1"/>
          </p:nvPr>
        </p:nvSpPr>
        <p:spPr>
          <a:xfrm>
            <a:off x="838200" y="2015406"/>
            <a:ext cx="10515600" cy="4065986"/>
          </a:xfrm>
        </p:spPr>
        <p:txBody>
          <a:bodyPr rtlCol="0" anchor="ctr">
            <a:normAutofit/>
          </a:bodyPr>
          <a:lstStyle/>
          <a:p>
            <a:pPr>
              <a:lnSpc>
                <a:spcPct val="70000"/>
              </a:lnSpc>
              <a:defRPr/>
            </a:pPr>
            <a:r>
              <a:rPr lang="en-US" altLang="en-US" sz="1900" b="1" u="sng">
                <a:solidFill>
                  <a:schemeClr val="bg1"/>
                </a:solidFill>
              </a:rPr>
              <a:t>4000 – 2000 BC</a:t>
            </a:r>
            <a:r>
              <a:rPr lang="en-US" altLang="en-US" sz="1900" b="1">
                <a:solidFill>
                  <a:schemeClr val="bg1"/>
                </a:solidFill>
              </a:rPr>
              <a:t>:</a:t>
            </a:r>
            <a:r>
              <a:rPr lang="en-US" altLang="en-US" sz="1900">
                <a:solidFill>
                  <a:schemeClr val="bg1"/>
                </a:solidFill>
              </a:rPr>
              <a:t> Opium believed to be discovered in the Mediterranean area.</a:t>
            </a:r>
          </a:p>
          <a:p>
            <a:pPr>
              <a:lnSpc>
                <a:spcPct val="70000"/>
              </a:lnSpc>
              <a:defRPr/>
            </a:pPr>
            <a:endParaRPr lang="en-US" altLang="en-US" sz="1900">
              <a:solidFill>
                <a:schemeClr val="bg1"/>
              </a:solidFill>
            </a:endParaRPr>
          </a:p>
          <a:p>
            <a:pPr>
              <a:lnSpc>
                <a:spcPct val="70000"/>
              </a:lnSpc>
              <a:defRPr/>
            </a:pPr>
            <a:r>
              <a:rPr lang="en-US" altLang="en-US" sz="1900" b="1" u="sng">
                <a:solidFill>
                  <a:schemeClr val="bg1"/>
                </a:solidFill>
              </a:rPr>
              <a:t>1500 BC</a:t>
            </a:r>
            <a:r>
              <a:rPr lang="en-US" altLang="en-US" sz="1900" b="1">
                <a:solidFill>
                  <a:schemeClr val="bg1"/>
                </a:solidFill>
              </a:rPr>
              <a:t>:</a:t>
            </a:r>
            <a:r>
              <a:rPr lang="en-US" altLang="en-US" sz="1900">
                <a:solidFill>
                  <a:schemeClr val="bg1"/>
                </a:solidFill>
              </a:rPr>
              <a:t> Egyptian papyri list opium as one of 7000 remedies.</a:t>
            </a:r>
          </a:p>
          <a:p>
            <a:pPr>
              <a:lnSpc>
                <a:spcPct val="70000"/>
              </a:lnSpc>
              <a:defRPr/>
            </a:pPr>
            <a:endParaRPr lang="en-US" altLang="en-US" sz="1900">
              <a:solidFill>
                <a:schemeClr val="bg1"/>
              </a:solidFill>
            </a:endParaRPr>
          </a:p>
          <a:p>
            <a:pPr>
              <a:lnSpc>
                <a:spcPct val="70000"/>
              </a:lnSpc>
              <a:defRPr/>
            </a:pPr>
            <a:r>
              <a:rPr lang="en-US" altLang="en-US" sz="1900" b="1" u="sng">
                <a:solidFill>
                  <a:schemeClr val="bg1"/>
                </a:solidFill>
              </a:rPr>
              <a:t>1st century AD</a:t>
            </a:r>
            <a:r>
              <a:rPr lang="en-US" altLang="en-US" sz="1900" b="1">
                <a:solidFill>
                  <a:schemeClr val="bg1"/>
                </a:solidFill>
              </a:rPr>
              <a:t>:</a:t>
            </a:r>
            <a:r>
              <a:rPr lang="en-US" altLang="en-US" sz="1900">
                <a:solidFill>
                  <a:schemeClr val="bg1"/>
                </a:solidFill>
              </a:rPr>
              <a:t> Opium poisoning described.</a:t>
            </a:r>
          </a:p>
          <a:p>
            <a:pPr>
              <a:lnSpc>
                <a:spcPct val="70000"/>
              </a:lnSpc>
              <a:defRPr/>
            </a:pPr>
            <a:endParaRPr lang="en-US" altLang="en-US" sz="1900">
              <a:solidFill>
                <a:schemeClr val="bg1"/>
              </a:solidFill>
            </a:endParaRPr>
          </a:p>
          <a:p>
            <a:pPr>
              <a:lnSpc>
                <a:spcPct val="70000"/>
              </a:lnSpc>
              <a:defRPr/>
            </a:pPr>
            <a:r>
              <a:rPr lang="en-US" altLang="en-US" sz="1900" b="1" u="sng">
                <a:solidFill>
                  <a:schemeClr val="bg1"/>
                </a:solidFill>
              </a:rPr>
              <a:t>1655</a:t>
            </a:r>
            <a:r>
              <a:rPr lang="en-US" altLang="en-US" sz="1900" b="1">
                <a:solidFill>
                  <a:schemeClr val="bg1"/>
                </a:solidFill>
              </a:rPr>
              <a:t>:</a:t>
            </a:r>
            <a:r>
              <a:rPr lang="en-US" altLang="en-US" sz="1900">
                <a:solidFill>
                  <a:schemeClr val="bg1"/>
                </a:solidFill>
              </a:rPr>
              <a:t> Portuguese physician, Acosta, wrote of withdrawal sickness.</a:t>
            </a:r>
          </a:p>
          <a:p>
            <a:pPr>
              <a:lnSpc>
                <a:spcPct val="70000"/>
              </a:lnSpc>
              <a:defRPr/>
            </a:pPr>
            <a:endParaRPr lang="en-US" altLang="en-US" sz="1900">
              <a:solidFill>
                <a:schemeClr val="bg1"/>
              </a:solidFill>
            </a:endParaRPr>
          </a:p>
          <a:p>
            <a:pPr>
              <a:lnSpc>
                <a:spcPct val="70000"/>
              </a:lnSpc>
              <a:defRPr/>
            </a:pPr>
            <a:r>
              <a:rPr lang="en-US" altLang="en-US" sz="1900" b="1" u="sng">
                <a:solidFill>
                  <a:schemeClr val="bg1"/>
                </a:solidFill>
              </a:rPr>
              <a:t>1701</a:t>
            </a:r>
            <a:r>
              <a:rPr lang="en-US" altLang="en-US" sz="1900" b="1">
                <a:solidFill>
                  <a:schemeClr val="bg1"/>
                </a:solidFill>
              </a:rPr>
              <a:t>:</a:t>
            </a:r>
            <a:r>
              <a:rPr lang="en-US" altLang="en-US" sz="1900">
                <a:solidFill>
                  <a:schemeClr val="bg1"/>
                </a:solidFill>
              </a:rPr>
              <a:t> British physician, John Jones, advocated moderation in the use of the drug in order to avoid the discomforts with its continued use.</a:t>
            </a:r>
          </a:p>
          <a:p>
            <a:pPr>
              <a:lnSpc>
                <a:spcPct val="70000"/>
              </a:lnSpc>
              <a:defRPr/>
            </a:pPr>
            <a:endParaRPr lang="en-US" altLang="en-US" sz="1900">
              <a:solidFill>
                <a:schemeClr val="bg1"/>
              </a:solidFill>
            </a:endParaRPr>
          </a:p>
          <a:p>
            <a:pPr>
              <a:lnSpc>
                <a:spcPct val="70000"/>
              </a:lnSpc>
              <a:defRPr/>
            </a:pPr>
            <a:r>
              <a:rPr lang="en-US" altLang="en-US" sz="1900" b="1" u="sng">
                <a:solidFill>
                  <a:schemeClr val="bg1"/>
                </a:solidFill>
              </a:rPr>
              <a:t>1805</a:t>
            </a:r>
            <a:r>
              <a:rPr lang="en-US" altLang="en-US" sz="1900" b="1">
                <a:solidFill>
                  <a:schemeClr val="bg1"/>
                </a:solidFill>
              </a:rPr>
              <a:t>:</a:t>
            </a:r>
            <a:r>
              <a:rPr lang="en-US" altLang="en-US" sz="1900">
                <a:solidFill>
                  <a:schemeClr val="bg1"/>
                </a:solidFill>
              </a:rPr>
              <a:t> Morphine isolated as the main active ingredient in</a:t>
            </a:r>
            <a:r>
              <a:rPr lang="en-US" altLang="en-US" sz="1900" b="1">
                <a:solidFill>
                  <a:schemeClr val="bg1"/>
                </a:solidFill>
              </a:rPr>
              <a:t> opium.</a:t>
            </a:r>
          </a:p>
          <a:p>
            <a:pPr>
              <a:lnSpc>
                <a:spcPct val="70000"/>
              </a:lnSpc>
              <a:buNone/>
              <a:defRPr/>
            </a:pPr>
            <a:endParaRPr lang="en-US" altLang="en-US" sz="1900" b="1">
              <a:solidFill>
                <a:schemeClr val="bg1"/>
              </a:solidFill>
            </a:endParaRPr>
          </a:p>
        </p:txBody>
      </p:sp>
    </p:spTree>
    <p:extLst>
      <p:ext uri="{BB962C8B-B14F-4D97-AF65-F5344CB8AC3E}">
        <p14:creationId xmlns:p14="http://schemas.microsoft.com/office/powerpoint/2010/main" val="357362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0" name="Rectangle 3380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3796" name="Picture 5" descr="an artist rendering of an opium den with several patrons lying on couches smoking opium from long stemmed pipe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5737" b="5374"/>
          <a:stretch/>
        </p:blipFill>
        <p:spPr>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 name="Freeform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p:cNvSpPr>
            <a:spLocks noGrp="1" noChangeArrowheads="1"/>
          </p:cNvSpPr>
          <p:nvPr>
            <p:ph type="title"/>
          </p:nvPr>
        </p:nvSpPr>
        <p:spPr>
          <a:xfrm>
            <a:off x="838200" y="365125"/>
            <a:ext cx="10515600" cy="1325563"/>
          </a:xfrm>
        </p:spPr>
        <p:txBody>
          <a:bodyPr vert="horz" lIns="91440" tIns="45720" rIns="91440" bIns="45720" rtlCol="0" anchor="ctr">
            <a:normAutofit/>
          </a:bodyPr>
          <a:lstStyle/>
          <a:p>
            <a:pPr>
              <a:defRPr/>
            </a:pPr>
            <a:br>
              <a:rPr lang="en-US" altLang="en-US"/>
            </a:br>
            <a:r>
              <a:rPr lang="en-US" altLang="en-US"/>
              <a:t>Continued OPIUM HISTORY</a:t>
            </a:r>
          </a:p>
        </p:txBody>
      </p:sp>
      <p:sp>
        <p:nvSpPr>
          <p:cNvPr id="33795" name="Rectangle 3"/>
          <p:cNvSpPr>
            <a:spLocks noGrp="1" noChangeArrowheads="1"/>
          </p:cNvSpPr>
          <p:nvPr>
            <p:ph type="body" sz="half" idx="1"/>
          </p:nvPr>
        </p:nvSpPr>
        <p:spPr>
          <a:xfrm>
            <a:off x="838200" y="2015406"/>
            <a:ext cx="6588625" cy="4065986"/>
          </a:xfrm>
        </p:spPr>
        <p:txBody>
          <a:bodyPr vert="horz" lIns="91440" tIns="45720" rIns="91440" bIns="45720" rtlCol="0" anchor="ctr">
            <a:normAutofit/>
          </a:bodyPr>
          <a:lstStyle/>
          <a:p>
            <a:pPr>
              <a:lnSpc>
                <a:spcPct val="70000"/>
              </a:lnSpc>
            </a:pPr>
            <a:r>
              <a:rPr lang="en-US" altLang="en-US" sz="1900">
                <a:solidFill>
                  <a:schemeClr val="bg1"/>
                </a:solidFill>
              </a:rPr>
              <a:t>1850 – 1865 thousands of Chinese laborers immigrated to the US and brought the habit of opium smoking with them (Opium Den shown on right)</a:t>
            </a:r>
          </a:p>
          <a:p>
            <a:pPr>
              <a:lnSpc>
                <a:spcPct val="70000"/>
              </a:lnSpc>
            </a:pPr>
            <a:r>
              <a:rPr lang="en-US" altLang="en-US" sz="1900">
                <a:solidFill>
                  <a:schemeClr val="bg1"/>
                </a:solidFill>
              </a:rPr>
              <a:t>Civil war soldiers became opioid dependent through medical treatment – referred to as “army disease” or “soldier’s disease”</a:t>
            </a:r>
          </a:p>
          <a:p>
            <a:pPr>
              <a:lnSpc>
                <a:spcPct val="70000"/>
              </a:lnSpc>
            </a:pPr>
            <a:r>
              <a:rPr lang="en-US" altLang="en-US" sz="1900">
                <a:solidFill>
                  <a:schemeClr val="bg1"/>
                </a:solidFill>
              </a:rPr>
              <a:t>It was estimated that the total number of opium users in the U.S. in 1868 was 100,000</a:t>
            </a:r>
          </a:p>
          <a:p>
            <a:pPr>
              <a:lnSpc>
                <a:spcPct val="70000"/>
              </a:lnSpc>
            </a:pPr>
            <a:r>
              <a:rPr lang="en-US" altLang="en-US" sz="1900">
                <a:solidFill>
                  <a:schemeClr val="bg1"/>
                </a:solidFill>
              </a:rPr>
              <a:t>Heroin was first synthesized in 1874 by the chemist, C.R. Alder Wright</a:t>
            </a:r>
          </a:p>
          <a:p>
            <a:pPr>
              <a:lnSpc>
                <a:spcPct val="70000"/>
              </a:lnSpc>
            </a:pPr>
            <a:r>
              <a:rPr lang="en-US" altLang="en-US" sz="1900">
                <a:solidFill>
                  <a:schemeClr val="bg1"/>
                </a:solidFill>
              </a:rPr>
              <a:t>First commercial production in 1898 by the Bayer Pharmaceutical Company</a:t>
            </a:r>
          </a:p>
          <a:p>
            <a:pPr>
              <a:lnSpc>
                <a:spcPct val="70000"/>
              </a:lnSpc>
            </a:pPr>
            <a:r>
              <a:rPr lang="en-US" altLang="en-US" sz="1900">
                <a:solidFill>
                  <a:schemeClr val="bg1"/>
                </a:solidFill>
              </a:rPr>
              <a:t>1898: Heinrich Dreser announced that tests confirmed heroin was ideal for treating bronchitis, emphysema, asthma, tuberculosis, and was a cure for opium and morphine dependence</a:t>
            </a:r>
          </a:p>
        </p:txBody>
      </p:sp>
    </p:spTree>
    <p:extLst>
      <p:ext uri="{BB962C8B-B14F-4D97-AF65-F5344CB8AC3E}">
        <p14:creationId xmlns:p14="http://schemas.microsoft.com/office/powerpoint/2010/main" val="902689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a:xfrm>
            <a:off x="609600" y="0"/>
            <a:ext cx="10972800" cy="1112363"/>
          </a:xfrm>
        </p:spPr>
        <p:txBody>
          <a:bodyPr>
            <a:normAutofit/>
          </a:bodyPr>
          <a:lstStyle/>
          <a:p>
            <a:pPr algn="ctr">
              <a:defRPr/>
            </a:pPr>
            <a:br>
              <a:rPr lang="en-US" altLang="en-US" sz="2800" dirty="0"/>
            </a:br>
            <a:r>
              <a:rPr lang="en-US" altLang="en-US" sz="2800" dirty="0"/>
              <a:t>HISTORICAL OPIATE PRODUCTS sold to the public </a:t>
            </a:r>
          </a:p>
        </p:txBody>
      </p:sp>
      <p:pic>
        <p:nvPicPr>
          <p:cNvPr id="34819" name="Picture 8" descr="a photograph of a square brown bottle of Stickney paregoric"/>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0891" y="166101"/>
            <a:ext cx="2148925" cy="33956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descr="a photograph of the label for Mrs. Winslow's Soothing Syrup showing a happy mother playing with her infant child"/>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60700" y="3764194"/>
            <a:ext cx="3434368" cy="2966806"/>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Rectangle 7"/>
          <p:cNvSpPr>
            <a:spLocks noGrp="1" noChangeArrowheads="1"/>
          </p:cNvSpPr>
          <p:nvPr>
            <p:ph type="body" sz="half" idx="3"/>
          </p:nvPr>
        </p:nvSpPr>
        <p:spPr>
          <a:xfrm>
            <a:off x="2516958" y="1112363"/>
            <a:ext cx="7444872" cy="2038547"/>
          </a:xfrm>
        </p:spPr>
        <p:txBody>
          <a:bodyPr>
            <a:noAutofit/>
          </a:bodyPr>
          <a:lstStyle/>
          <a:p>
            <a:pPr>
              <a:lnSpc>
                <a:spcPct val="90000"/>
              </a:lnSpc>
            </a:pPr>
            <a:r>
              <a:rPr lang="en-US" altLang="en-US" sz="2400" dirty="0"/>
              <a:t>This bottle of Stickney and Poor's </a:t>
            </a:r>
            <a:r>
              <a:rPr lang="en-US" altLang="en-US" sz="2400" b="1" dirty="0">
                <a:hlinkClick r:id="" action="ppaction://noaction"/>
              </a:rPr>
              <a:t>paregoric</a:t>
            </a:r>
            <a:r>
              <a:rPr lang="en-US" altLang="en-US" sz="2400" b="1" dirty="0"/>
              <a:t> </a:t>
            </a:r>
            <a:r>
              <a:rPr lang="en-US" altLang="en-US" sz="2400" dirty="0"/>
              <a:t>was distributed much like the spices for which the company is better known. McCormick also manufactured and sold paregoric, which is a mixture of opium and alcohol. Doses for infants, children, and adults are given on the bottle. At 46% alcohol, this product is 92 proof which is pretty potent in itself.</a:t>
            </a:r>
          </a:p>
        </p:txBody>
      </p:sp>
      <p:pic>
        <p:nvPicPr>
          <p:cNvPr id="8" name="Content Placeholder 7" descr="an advertisement for Ayer's Cough Syrup depicting two children playing with a large bottle of Ayer's syrup"/>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10138972" y="166102"/>
            <a:ext cx="1862137" cy="33956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the label for Bayer asprin with heroin"/>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10138972" y="3727867"/>
            <a:ext cx="1862137" cy="300313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descr="an advertisement for Bayer asprin with heroin"/>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6589336" y="3764193"/>
            <a:ext cx="3372494" cy="296680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14"/>
          <p:cNvSpPr>
            <a:spLocks noGrp="1" noChangeArrowheads="1"/>
          </p:cNvSpPr>
          <p:nvPr>
            <p:ph sz="quarter" idx="4294967295"/>
          </p:nvPr>
        </p:nvSpPr>
        <p:spPr>
          <a:xfrm>
            <a:off x="0" y="3989388"/>
            <a:ext cx="3484563" cy="1730375"/>
          </a:xfrm>
        </p:spPr>
        <p:txBody>
          <a:bodyPr>
            <a:normAutofit fontScale="92500" lnSpcReduction="10000"/>
          </a:bodyPr>
          <a:lstStyle/>
          <a:p>
            <a:r>
              <a:rPr lang="en-US" altLang="en-US" dirty="0"/>
              <a:t>There were ads in papers and journals for Bayer’s many products, including aspirin and heroin.</a:t>
            </a:r>
          </a:p>
        </p:txBody>
      </p:sp>
    </p:spTree>
    <p:extLst>
      <p:ext uri="{BB962C8B-B14F-4D97-AF65-F5344CB8AC3E}">
        <p14:creationId xmlns:p14="http://schemas.microsoft.com/office/powerpoint/2010/main" val="113961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034"/>
          <p:cNvSpPr>
            <a:spLocks noGrp="1" noChangeArrowheads="1"/>
          </p:cNvSpPr>
          <p:nvPr>
            <p:ph type="title"/>
          </p:nvPr>
        </p:nvSpPr>
        <p:spPr>
          <a:xfrm>
            <a:off x="2832653" y="53348"/>
            <a:ext cx="7822096" cy="682894"/>
          </a:xfrm>
        </p:spPr>
        <p:txBody>
          <a:bodyPr>
            <a:normAutofit fontScale="90000"/>
          </a:bodyPr>
          <a:lstStyle/>
          <a:p>
            <a:pPr algn="ctr">
              <a:defRPr/>
            </a:pPr>
            <a:br>
              <a:rPr lang="en-US" altLang="en-US" sz="2800" dirty="0"/>
            </a:br>
            <a:r>
              <a:rPr lang="en-US" altLang="en-US" sz="2800" dirty="0"/>
              <a:t>Heroin PRODUCTS sold to the public</a:t>
            </a:r>
          </a:p>
        </p:txBody>
      </p:sp>
      <p:pic>
        <p:nvPicPr>
          <p:cNvPr id="6" name="Picture 6" descr="A 1930's advertisement for Glyco-Heroin.  The print contained in the body of the ad is to small to rea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900420" y="957532"/>
            <a:ext cx="5031229" cy="2567784"/>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Rectangle 1036"/>
          <p:cNvSpPr>
            <a:spLocks noGrp="1" noChangeArrowheads="1"/>
          </p:cNvSpPr>
          <p:nvPr>
            <p:ph type="body" sz="half" idx="2"/>
          </p:nvPr>
        </p:nvSpPr>
        <p:spPr>
          <a:xfrm>
            <a:off x="2577707" y="1345678"/>
            <a:ext cx="4322714" cy="1868862"/>
          </a:xfrm>
        </p:spPr>
        <p:txBody>
          <a:bodyPr>
            <a:noAutofit/>
          </a:bodyPr>
          <a:lstStyle/>
          <a:p>
            <a:pPr marL="0" indent="0">
              <a:buNone/>
            </a:pPr>
            <a:r>
              <a:rPr lang="en-US" altLang="en-US" sz="2400" dirty="0"/>
              <a:t>These heroin tablets, manufactured by the Fraser Tablet Company, were marketed for the relief of asthma. </a:t>
            </a:r>
          </a:p>
        </p:txBody>
      </p:sp>
      <p:pic>
        <p:nvPicPr>
          <p:cNvPr id="37893" name="Picture 1027" descr="a photograph of a bottle of Fraser asthma tab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1" y="1132394"/>
            <a:ext cx="2070100" cy="500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1029"/>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0"/>
              </a:spcBef>
              <a:buClrTx/>
              <a:buSzTx/>
              <a:buFontTx/>
              <a:buNone/>
            </a:pPr>
            <a:endParaRPr lang="en-US" altLang="en-US" sz="2800">
              <a:solidFill>
                <a:srgbClr val="00476B"/>
              </a:solidFill>
              <a:latin typeface="Arial" panose="020B0604020202020204" pitchFamily="34" charset="0"/>
            </a:endParaRPr>
          </a:p>
        </p:txBody>
      </p:sp>
      <p:pic>
        <p:nvPicPr>
          <p:cNvPr id="7" name="Picture 7" descr="The label for Glyco-Heroin.  The print contained in the body of the label is to small to r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560469" y="3823977"/>
            <a:ext cx="3371179" cy="274650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5"/>
          <p:cNvSpPr txBox="1">
            <a:spLocks noChangeArrowheads="1"/>
          </p:cNvSpPr>
          <p:nvPr/>
        </p:nvSpPr>
        <p:spPr>
          <a:xfrm>
            <a:off x="2577707" y="3823976"/>
            <a:ext cx="5633039" cy="2746505"/>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80000"/>
              </a:lnSpc>
              <a:spcBef>
                <a:spcPct val="0"/>
              </a:spcBef>
              <a:buFontTx/>
              <a:buNone/>
            </a:pPr>
            <a:r>
              <a:rPr lang="en-US" altLang="en-US" sz="1600" dirty="0"/>
              <a:t>	</a:t>
            </a:r>
            <a:r>
              <a:rPr lang="en-US" altLang="en-US" sz="2400" dirty="0"/>
              <a:t>These magazine advertisements are for </a:t>
            </a:r>
            <a:r>
              <a:rPr lang="en-US" altLang="en-US" sz="2400" b="1" dirty="0" err="1"/>
              <a:t>Glyco</a:t>
            </a:r>
            <a:r>
              <a:rPr lang="en-US" altLang="en-US" sz="2400" b="1" dirty="0"/>
              <a:t>-Heroin manufactured by Martin H. Smith Company</a:t>
            </a:r>
            <a:r>
              <a:rPr lang="en-US" altLang="en-US" sz="2400" dirty="0"/>
              <a:t> (New York). Heroin was widely used not only as an analgesic, but also as a remedy for asthma, coughs, and pneumonia. Mixing heroin with glycerin (and often adding sugar or spices) made the bitter-tasting opiate more palatable for oral consumption. (From </a:t>
            </a:r>
            <a:r>
              <a:rPr lang="en-US" altLang="en-US" sz="2400" i="1" dirty="0"/>
              <a:t>International Medical Magazine</a:t>
            </a:r>
            <a:r>
              <a:rPr lang="en-US" altLang="en-US" sz="2400" dirty="0"/>
              <a:t>, January, 1902.)</a:t>
            </a:r>
          </a:p>
          <a:p>
            <a:pPr>
              <a:lnSpc>
                <a:spcPct val="80000"/>
              </a:lnSpc>
              <a:buFontTx/>
              <a:buNone/>
            </a:pPr>
            <a:endParaRPr lang="en-US" altLang="en-US" dirty="0"/>
          </a:p>
        </p:txBody>
      </p:sp>
    </p:spTree>
    <p:extLst>
      <p:ext uri="{BB962C8B-B14F-4D97-AF65-F5344CB8AC3E}">
        <p14:creationId xmlns:p14="http://schemas.microsoft.com/office/powerpoint/2010/main" val="377050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05353" y="-228599"/>
            <a:ext cx="11331018" cy="1292086"/>
          </a:xfrm>
        </p:spPr>
        <p:txBody>
          <a:bodyPr/>
          <a:lstStyle/>
          <a:p>
            <a:pPr algn="ctr">
              <a:defRPr/>
            </a:pPr>
            <a:r>
              <a:rPr lang="en-US" altLang="en-US" sz="2800" dirty="0"/>
              <a:t>FEDERAL LAWS ASSOCIATED WITH THE CONTROL OF NARCOTICS</a:t>
            </a:r>
          </a:p>
        </p:txBody>
      </p:sp>
      <p:sp>
        <p:nvSpPr>
          <p:cNvPr id="39939" name="Rectangle 3"/>
          <p:cNvSpPr>
            <a:spLocks noGrp="1" noChangeArrowheads="1"/>
          </p:cNvSpPr>
          <p:nvPr>
            <p:ph idx="1"/>
          </p:nvPr>
        </p:nvSpPr>
        <p:spPr>
          <a:xfrm>
            <a:off x="75415" y="566531"/>
            <a:ext cx="5844618" cy="6164208"/>
          </a:xfrm>
        </p:spPr>
        <p:txBody>
          <a:bodyPr>
            <a:normAutofit fontScale="62500" lnSpcReduction="20000"/>
          </a:bodyPr>
          <a:lstStyle/>
          <a:p>
            <a:pPr>
              <a:lnSpc>
                <a:spcPct val="90000"/>
              </a:lnSpc>
            </a:pPr>
            <a:endParaRPr lang="en-US" altLang="en-US" dirty="0"/>
          </a:p>
          <a:p>
            <a:pPr marL="0" indent="0">
              <a:lnSpc>
                <a:spcPct val="90000"/>
              </a:lnSpc>
              <a:buNone/>
            </a:pPr>
            <a:r>
              <a:rPr lang="en-US" altLang="en-US" dirty="0"/>
              <a:t>1914 – HARRISON ACT</a:t>
            </a:r>
          </a:p>
          <a:p>
            <a:pPr lvl="1">
              <a:lnSpc>
                <a:spcPct val="90000"/>
              </a:lnSpc>
              <a:buFontTx/>
              <a:buChar char="•"/>
            </a:pPr>
            <a:r>
              <a:rPr lang="en-US" altLang="en-US" dirty="0"/>
              <a:t>First federal legislation to regulate and control the production, importation, sale, purchase and free distribution of opium and drugs derived from opium</a:t>
            </a:r>
          </a:p>
          <a:p>
            <a:pPr marL="0" indent="0">
              <a:lnSpc>
                <a:spcPct val="90000"/>
              </a:lnSpc>
              <a:buNone/>
            </a:pPr>
            <a:r>
              <a:rPr lang="en-US" altLang="en-US" dirty="0"/>
              <a:t>1922 – NARCOTIC DRUG IMPORT AND EXPORT ACT</a:t>
            </a:r>
          </a:p>
          <a:p>
            <a:pPr lvl="1">
              <a:lnSpc>
                <a:spcPct val="90000"/>
              </a:lnSpc>
              <a:buFontTx/>
              <a:buChar char="•"/>
            </a:pPr>
            <a:r>
              <a:rPr lang="en-US" altLang="en-US" dirty="0"/>
              <a:t>Intended to eliminate the use of narcotics, except for medical and other legitimate purposes</a:t>
            </a:r>
          </a:p>
          <a:p>
            <a:pPr marL="0" indent="0">
              <a:lnSpc>
                <a:spcPct val="90000"/>
              </a:lnSpc>
              <a:buNone/>
            </a:pPr>
            <a:r>
              <a:rPr lang="en-US" altLang="en-US" dirty="0"/>
              <a:t>1924 – HEROIN ACT</a:t>
            </a:r>
          </a:p>
          <a:p>
            <a:pPr lvl="1">
              <a:lnSpc>
                <a:spcPct val="90000"/>
              </a:lnSpc>
              <a:buFontTx/>
              <a:buChar char="•"/>
            </a:pPr>
            <a:r>
              <a:rPr lang="en-US" altLang="en-US" dirty="0"/>
              <a:t>Made it illegal to manufacture heroin</a:t>
            </a:r>
          </a:p>
          <a:p>
            <a:pPr marL="0" indent="0">
              <a:lnSpc>
                <a:spcPct val="90000"/>
              </a:lnSpc>
              <a:buNone/>
            </a:pPr>
            <a:r>
              <a:rPr lang="en-US" altLang="en-US" dirty="0"/>
              <a:t>1942 – OPIUM POPPY CONTROL ACT</a:t>
            </a:r>
          </a:p>
          <a:p>
            <a:pPr marL="0" indent="0">
              <a:lnSpc>
                <a:spcPct val="80000"/>
              </a:lnSpc>
              <a:buNone/>
              <a:defRPr/>
            </a:pPr>
            <a:r>
              <a:rPr lang="en-US" altLang="en-US" dirty="0"/>
              <a:t>Prohibited growing opium poppies in the US, except under license1956 – NARCOTIC CONTROL ACT</a:t>
            </a:r>
          </a:p>
          <a:p>
            <a:pPr lvl="1">
              <a:lnSpc>
                <a:spcPct val="80000"/>
              </a:lnSpc>
              <a:buFontTx/>
              <a:buChar char="•"/>
              <a:defRPr/>
            </a:pPr>
            <a:r>
              <a:rPr lang="en-US" altLang="en-US" dirty="0"/>
              <a:t>Intended to impose very severe penalties for those convicted of narcotics or marijuana charges</a:t>
            </a:r>
          </a:p>
          <a:p>
            <a:pPr marL="0" indent="0">
              <a:lnSpc>
                <a:spcPct val="80000"/>
              </a:lnSpc>
              <a:buNone/>
              <a:defRPr/>
            </a:pPr>
            <a:r>
              <a:rPr lang="en-US" altLang="en-US" dirty="0"/>
              <a:t>1966 – NARCOTIC ADDICT REHABILITATION ACT</a:t>
            </a:r>
          </a:p>
          <a:p>
            <a:pPr lvl="1">
              <a:lnSpc>
                <a:spcPct val="80000"/>
              </a:lnSpc>
              <a:buFontTx/>
              <a:buChar char="•"/>
              <a:defRPr/>
            </a:pPr>
            <a:r>
              <a:rPr lang="en-US" altLang="en-US" dirty="0"/>
              <a:t>Enhanced federal efforts to treat and rehabilitate narcotic addicts through three programs</a:t>
            </a:r>
          </a:p>
          <a:p>
            <a:pPr lvl="2">
              <a:lnSpc>
                <a:spcPct val="80000"/>
              </a:lnSpc>
              <a:defRPr/>
            </a:pPr>
            <a:r>
              <a:rPr lang="en-US" altLang="en-US" sz="2000" dirty="0"/>
              <a:t>These programs provided voluntary and pretrial civil commitment and sentencing to treatment of convicted addicts</a:t>
            </a:r>
          </a:p>
          <a:p>
            <a:pPr marL="0" indent="0">
              <a:lnSpc>
                <a:spcPct val="80000"/>
              </a:lnSpc>
              <a:buNone/>
              <a:defRPr/>
            </a:pPr>
            <a:r>
              <a:rPr lang="en-US" altLang="en-US" dirty="0"/>
              <a:t>1956 – NARCOTIC CONTROL ACT</a:t>
            </a:r>
          </a:p>
          <a:p>
            <a:pPr lvl="1">
              <a:lnSpc>
                <a:spcPct val="80000"/>
              </a:lnSpc>
              <a:buFontTx/>
              <a:buChar char="•"/>
              <a:defRPr/>
            </a:pPr>
            <a:r>
              <a:rPr lang="en-US" altLang="en-US" dirty="0"/>
              <a:t>Intended to impose very severe penalties for those convicted of narcotics or marijuana charges</a:t>
            </a:r>
          </a:p>
          <a:p>
            <a:pPr marL="0" indent="0">
              <a:lnSpc>
                <a:spcPct val="80000"/>
              </a:lnSpc>
              <a:buNone/>
              <a:defRPr/>
            </a:pPr>
            <a:r>
              <a:rPr lang="en-US" altLang="en-US" dirty="0"/>
              <a:t>1966 – NARCOTIC ADDICT REHABILITATION ACT</a:t>
            </a:r>
          </a:p>
          <a:p>
            <a:pPr lvl="1">
              <a:lnSpc>
                <a:spcPct val="80000"/>
              </a:lnSpc>
              <a:buFontTx/>
              <a:buChar char="•"/>
              <a:defRPr/>
            </a:pPr>
            <a:r>
              <a:rPr lang="en-US" altLang="en-US" dirty="0"/>
              <a:t>Enhanced federal efforts to treat and rehabilitate narcotic addicts through three programs</a:t>
            </a:r>
          </a:p>
          <a:p>
            <a:pPr lvl="2">
              <a:lnSpc>
                <a:spcPct val="80000"/>
              </a:lnSpc>
              <a:defRPr/>
            </a:pPr>
            <a:r>
              <a:rPr lang="en-US" altLang="en-US" sz="2000" dirty="0"/>
              <a:t>These programs provided voluntary and pretrial</a:t>
            </a:r>
            <a:endParaRPr lang="en-US" altLang="en-US" dirty="0"/>
          </a:p>
        </p:txBody>
      </p:sp>
      <p:sp>
        <p:nvSpPr>
          <p:cNvPr id="4" name="Rectangle 3"/>
          <p:cNvSpPr txBox="1">
            <a:spLocks noChangeArrowheads="1"/>
          </p:cNvSpPr>
          <p:nvPr/>
        </p:nvSpPr>
        <p:spPr>
          <a:xfrm>
            <a:off x="5920032" y="815010"/>
            <a:ext cx="6271968" cy="591572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80000"/>
              </a:lnSpc>
              <a:buNone/>
              <a:defRPr/>
            </a:pPr>
            <a:r>
              <a:rPr lang="en-US" altLang="en-US" dirty="0"/>
              <a:t>1966 – NARCOTIC ADDICT REHABILITATION ACT</a:t>
            </a:r>
          </a:p>
          <a:p>
            <a:pPr lvl="1">
              <a:lnSpc>
                <a:spcPct val="80000"/>
              </a:lnSpc>
              <a:buFontTx/>
              <a:buChar char="•"/>
              <a:defRPr/>
            </a:pPr>
            <a:r>
              <a:rPr lang="en-US" altLang="en-US" dirty="0"/>
              <a:t>Enhanced federal efforts to treat and rehabilitate narcotic addicts through three programs</a:t>
            </a:r>
          </a:p>
          <a:p>
            <a:pPr lvl="2">
              <a:lnSpc>
                <a:spcPct val="80000"/>
              </a:lnSpc>
              <a:defRPr/>
            </a:pPr>
            <a:r>
              <a:rPr lang="en-US" altLang="en-US" sz="2000" dirty="0"/>
              <a:t>These programs provided voluntary and pretrial civil commitment and sentencing to treatment of convicted addicts</a:t>
            </a:r>
          </a:p>
          <a:p>
            <a:pPr lvl="2">
              <a:lnSpc>
                <a:spcPct val="80000"/>
              </a:lnSpc>
              <a:defRPr/>
            </a:pPr>
            <a:r>
              <a:rPr lang="en-US" altLang="en-US" dirty="0"/>
              <a:t>1972 – DRUG ABUSE OFFICE AND TREATMENT ACT</a:t>
            </a:r>
          </a:p>
          <a:p>
            <a:pPr lvl="1">
              <a:lnSpc>
                <a:spcPct val="80000"/>
              </a:lnSpc>
              <a:buFontTx/>
              <a:buChar char="•"/>
              <a:defRPr/>
            </a:pPr>
            <a:r>
              <a:rPr lang="en-US" altLang="en-US" dirty="0"/>
              <a:t>Established NIDA</a:t>
            </a:r>
          </a:p>
          <a:p>
            <a:pPr lvl="1">
              <a:lnSpc>
                <a:spcPct val="80000"/>
              </a:lnSpc>
              <a:buFontTx/>
              <a:buChar char="•"/>
              <a:defRPr/>
            </a:pPr>
            <a:r>
              <a:rPr lang="en-US" altLang="en-US" dirty="0"/>
              <a:t>Established NIMH</a:t>
            </a:r>
          </a:p>
          <a:p>
            <a:pPr marL="0" indent="0">
              <a:lnSpc>
                <a:spcPct val="80000"/>
              </a:lnSpc>
              <a:buNone/>
              <a:defRPr/>
            </a:pPr>
            <a:r>
              <a:rPr lang="en-US" altLang="en-US" dirty="0"/>
              <a:t>1973 – METHADONE CONTROL ACT</a:t>
            </a:r>
          </a:p>
          <a:p>
            <a:pPr lvl="1">
              <a:lnSpc>
                <a:spcPct val="80000"/>
              </a:lnSpc>
              <a:buFontTx/>
              <a:buChar char="•"/>
              <a:defRPr/>
            </a:pPr>
            <a:r>
              <a:rPr lang="en-US" altLang="en-US" dirty="0"/>
              <a:t>Placed controls on methadone licensing</a:t>
            </a:r>
          </a:p>
          <a:p>
            <a:pPr marL="0" indent="0">
              <a:lnSpc>
                <a:spcPct val="80000"/>
              </a:lnSpc>
              <a:buNone/>
              <a:defRPr/>
            </a:pPr>
            <a:r>
              <a:rPr lang="en-US" altLang="en-US" dirty="0"/>
              <a:t>1973 – DRUG ENFORCEMENT ADMINISTRATION</a:t>
            </a:r>
          </a:p>
          <a:p>
            <a:pPr marL="0" indent="0">
              <a:lnSpc>
                <a:spcPct val="80000"/>
              </a:lnSpc>
              <a:buNone/>
              <a:defRPr/>
            </a:pPr>
            <a:r>
              <a:rPr lang="en-US" altLang="en-US" dirty="0"/>
              <a:t>BUREAU OF NARCOTICS AND DANGEROUS DRUGS was remodeled to become the DEA1974 – NARCOTIC ADDICT TREATMENT ACT</a:t>
            </a:r>
          </a:p>
          <a:p>
            <a:pPr lvl="1">
              <a:lnSpc>
                <a:spcPct val="80000"/>
              </a:lnSpc>
              <a:buFontTx/>
              <a:buChar char="•"/>
              <a:defRPr/>
            </a:pPr>
            <a:r>
              <a:rPr lang="en-US" altLang="en-US" dirty="0"/>
              <a:t>Required separate DEA registrations for physicians who want to use approved narcotics</a:t>
            </a:r>
          </a:p>
          <a:p>
            <a:pPr marL="0" indent="0">
              <a:lnSpc>
                <a:spcPct val="80000"/>
              </a:lnSpc>
              <a:buNone/>
              <a:defRPr/>
            </a:pPr>
            <a:r>
              <a:rPr lang="en-US" altLang="en-US" dirty="0"/>
              <a:t>1986 – EXECUTIVE ORDER 12564</a:t>
            </a:r>
          </a:p>
          <a:p>
            <a:pPr lvl="1">
              <a:lnSpc>
                <a:spcPct val="80000"/>
              </a:lnSpc>
              <a:buFontTx/>
              <a:buChar char="•"/>
              <a:defRPr/>
            </a:pPr>
            <a:r>
              <a:rPr lang="en-US" altLang="en-US" dirty="0"/>
              <a:t>Mandated a drug-free workplace program</a:t>
            </a:r>
          </a:p>
          <a:p>
            <a:pPr marL="0" indent="0">
              <a:lnSpc>
                <a:spcPct val="80000"/>
              </a:lnSpc>
              <a:buNone/>
              <a:defRPr/>
            </a:pPr>
            <a:r>
              <a:rPr lang="en-US" altLang="en-US" dirty="0"/>
              <a:t>1988 – ANTI DRUG ABUSE ACT</a:t>
            </a:r>
          </a:p>
          <a:p>
            <a:pPr lvl="1">
              <a:lnSpc>
                <a:spcPct val="80000"/>
              </a:lnSpc>
              <a:buFontTx/>
              <a:buChar char="•"/>
              <a:defRPr/>
            </a:pPr>
            <a:r>
              <a:rPr lang="en-US" altLang="en-US" dirty="0"/>
              <a:t>Established the OFFICE OF NATIONAL DRUG CONTROL POLICY (ONDCP) in the executive office of the President of the United States to oversee all federal policies regarding research about control of drug abuse</a:t>
            </a:r>
          </a:p>
          <a:p>
            <a:pPr marL="0" indent="0">
              <a:lnSpc>
                <a:spcPct val="80000"/>
              </a:lnSpc>
              <a:buNone/>
              <a:defRPr/>
            </a:pPr>
            <a:r>
              <a:rPr lang="en-US" altLang="en-US" dirty="0"/>
              <a:t>2000 – CHILDREN’S HEALTH ACT</a:t>
            </a:r>
          </a:p>
          <a:p>
            <a:pPr lvl="1">
              <a:lnSpc>
                <a:spcPct val="80000"/>
              </a:lnSpc>
              <a:buFontTx/>
              <a:buChar char="•"/>
              <a:defRPr/>
            </a:pPr>
            <a:r>
              <a:rPr lang="en-US" altLang="en-US" dirty="0"/>
              <a:t>A section of this act dealt with drug addiction treatment (DATA)</a:t>
            </a:r>
          </a:p>
          <a:p>
            <a:pPr lvl="2">
              <a:lnSpc>
                <a:spcPct val="80000"/>
              </a:lnSpc>
              <a:defRPr/>
            </a:pPr>
            <a:r>
              <a:rPr lang="en-US" altLang="en-US" sz="2000" dirty="0"/>
              <a:t>Allowed qualified physicians to prescribe medications classified as schedule III, IV and V narcotics for treatment of addiction. This is the law that allows and regulates buprenorphine use in addiction treatment.</a:t>
            </a:r>
            <a:endParaRPr lang="en-US" altLang="en-US" dirty="0"/>
          </a:p>
          <a:p>
            <a:pPr lvl="1">
              <a:lnSpc>
                <a:spcPct val="80000"/>
              </a:lnSpc>
              <a:buFontTx/>
              <a:buChar char="•"/>
              <a:defRPr/>
            </a:pPr>
            <a:endParaRPr lang="en-US" altLang="en-US" dirty="0"/>
          </a:p>
        </p:txBody>
      </p:sp>
    </p:spTree>
    <p:extLst>
      <p:ext uri="{BB962C8B-B14F-4D97-AF65-F5344CB8AC3E}">
        <p14:creationId xmlns:p14="http://schemas.microsoft.com/office/powerpoint/2010/main" val="372348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Rectangle 4608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8"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084" name="Picture 5" descr="routes of heroin"/>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a:xfrm>
            <a:off x="7124700" y="3179764"/>
            <a:ext cx="4762499" cy="2997199"/>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2"/>
          <p:cNvSpPr>
            <a:spLocks noGrp="1" noChangeArrowheads="1"/>
          </p:cNvSpPr>
          <p:nvPr>
            <p:ph type="title"/>
          </p:nvPr>
        </p:nvSpPr>
        <p:spPr>
          <a:xfrm>
            <a:off x="838200" y="365125"/>
            <a:ext cx="10515600" cy="1325563"/>
          </a:xfrm>
        </p:spPr>
        <p:txBody>
          <a:bodyPr vert="horz" lIns="91440" tIns="45720" rIns="91440" bIns="45720" rtlCol="0" anchor="ctr">
            <a:normAutofit/>
          </a:bodyPr>
          <a:lstStyle/>
          <a:p>
            <a:pPr>
              <a:defRPr/>
            </a:pPr>
            <a:r>
              <a:rPr lang="en-US" altLang="en-US" kern="1200" dirty="0">
                <a:solidFill>
                  <a:schemeClr val="tx1"/>
                </a:solidFill>
                <a:latin typeface="+mj-lt"/>
                <a:ea typeface="+mj-ea"/>
                <a:cs typeface="+mj-cs"/>
              </a:rPr>
              <a:t>MARKETING AND DISTRIBUTION – THE PROCESS</a:t>
            </a:r>
          </a:p>
        </p:txBody>
      </p:sp>
      <p:sp>
        <p:nvSpPr>
          <p:cNvPr id="28676" name="Rectangle 3"/>
          <p:cNvSpPr>
            <a:spLocks noGrp="1" noChangeArrowheads="1"/>
          </p:cNvSpPr>
          <p:nvPr>
            <p:ph type="body" sz="half" idx="1"/>
          </p:nvPr>
        </p:nvSpPr>
        <p:spPr>
          <a:xfrm>
            <a:off x="266700" y="1460500"/>
            <a:ext cx="5346700" cy="5397500"/>
          </a:xfrm>
        </p:spPr>
        <p:txBody>
          <a:bodyPr vert="horz" lIns="91440" tIns="45720" rIns="91440" bIns="45720" rtlCol="0" anchor="ctr">
            <a:normAutofit/>
          </a:bodyPr>
          <a:lstStyle/>
          <a:p>
            <a:pPr>
              <a:lnSpc>
                <a:spcPct val="70000"/>
              </a:lnSpc>
              <a:defRPr/>
            </a:pPr>
            <a:r>
              <a:rPr lang="en-US" altLang="en-US" sz="1600" b="1" dirty="0">
                <a:solidFill>
                  <a:schemeClr val="bg1"/>
                </a:solidFill>
              </a:rPr>
              <a:t>Growers</a:t>
            </a:r>
            <a:r>
              <a:rPr lang="en-US" altLang="en-US" sz="1600" dirty="0">
                <a:solidFill>
                  <a:schemeClr val="bg1"/>
                </a:solidFill>
              </a:rPr>
              <a:t> </a:t>
            </a:r>
          </a:p>
          <a:p>
            <a:pPr lvl="1">
              <a:lnSpc>
                <a:spcPct val="70000"/>
              </a:lnSpc>
              <a:defRPr/>
            </a:pPr>
            <a:r>
              <a:rPr lang="en-US" altLang="en-US" sz="1600" dirty="0">
                <a:solidFill>
                  <a:schemeClr val="bg1"/>
                </a:solidFill>
              </a:rPr>
              <a:t>Southeast Asia</a:t>
            </a:r>
          </a:p>
          <a:p>
            <a:pPr lvl="1">
              <a:lnSpc>
                <a:spcPct val="70000"/>
              </a:lnSpc>
              <a:defRPr/>
            </a:pPr>
            <a:r>
              <a:rPr lang="en-US" altLang="en-US" sz="1600" dirty="0">
                <a:solidFill>
                  <a:schemeClr val="bg1"/>
                </a:solidFill>
              </a:rPr>
              <a:t>Middle East</a:t>
            </a:r>
          </a:p>
          <a:p>
            <a:pPr lvl="1">
              <a:lnSpc>
                <a:spcPct val="70000"/>
              </a:lnSpc>
              <a:defRPr/>
            </a:pPr>
            <a:r>
              <a:rPr lang="en-US" altLang="en-US" sz="1600" dirty="0">
                <a:solidFill>
                  <a:schemeClr val="bg1"/>
                </a:solidFill>
              </a:rPr>
              <a:t>Latin and South America</a:t>
            </a:r>
          </a:p>
          <a:p>
            <a:pPr>
              <a:lnSpc>
                <a:spcPct val="70000"/>
              </a:lnSpc>
              <a:defRPr/>
            </a:pPr>
            <a:r>
              <a:rPr lang="en-US" altLang="en-US" sz="1600" b="1" dirty="0">
                <a:solidFill>
                  <a:schemeClr val="bg1"/>
                </a:solidFill>
              </a:rPr>
              <a:t>Shippers</a:t>
            </a:r>
          </a:p>
          <a:p>
            <a:pPr>
              <a:lnSpc>
                <a:spcPct val="70000"/>
              </a:lnSpc>
              <a:defRPr/>
            </a:pPr>
            <a:r>
              <a:rPr lang="en-US" altLang="en-US" sz="1600" b="1" dirty="0">
                <a:solidFill>
                  <a:schemeClr val="bg1"/>
                </a:solidFill>
              </a:rPr>
              <a:t>Manufacturers</a:t>
            </a:r>
          </a:p>
          <a:p>
            <a:pPr>
              <a:lnSpc>
                <a:spcPct val="70000"/>
              </a:lnSpc>
              <a:defRPr/>
            </a:pPr>
            <a:r>
              <a:rPr lang="en-US" altLang="en-US" sz="1600" b="1" dirty="0">
                <a:solidFill>
                  <a:schemeClr val="bg1"/>
                </a:solidFill>
              </a:rPr>
              <a:t>Large wholesale buyers</a:t>
            </a:r>
          </a:p>
          <a:p>
            <a:pPr lvl="1">
              <a:lnSpc>
                <a:spcPct val="70000"/>
              </a:lnSpc>
              <a:defRPr/>
            </a:pPr>
            <a:r>
              <a:rPr lang="en-US" altLang="en-US" sz="1600" dirty="0">
                <a:solidFill>
                  <a:schemeClr val="bg1"/>
                </a:solidFill>
              </a:rPr>
              <a:t>Prices per kilo depend on the purchase amount</a:t>
            </a:r>
          </a:p>
          <a:p>
            <a:pPr>
              <a:lnSpc>
                <a:spcPct val="70000"/>
              </a:lnSpc>
              <a:defRPr/>
            </a:pPr>
            <a:r>
              <a:rPr lang="en-US" altLang="en-US" sz="1600" b="1" dirty="0">
                <a:solidFill>
                  <a:schemeClr val="bg1"/>
                </a:solidFill>
              </a:rPr>
              <a:t>Mid-range buyers</a:t>
            </a:r>
          </a:p>
          <a:p>
            <a:pPr lvl="1">
              <a:lnSpc>
                <a:spcPct val="70000"/>
              </a:lnSpc>
              <a:defRPr/>
            </a:pPr>
            <a:r>
              <a:rPr lang="en-US" altLang="en-US" sz="1600" dirty="0">
                <a:solidFill>
                  <a:schemeClr val="bg1"/>
                </a:solidFill>
              </a:rPr>
              <a:t>Dilute or “step on” the heroin using white substances that are not easily detected</a:t>
            </a:r>
          </a:p>
          <a:p>
            <a:pPr lvl="2">
              <a:lnSpc>
                <a:spcPct val="70000"/>
              </a:lnSpc>
              <a:defRPr/>
            </a:pPr>
            <a:r>
              <a:rPr lang="en-US" altLang="en-US" sz="1600" dirty="0">
                <a:solidFill>
                  <a:schemeClr val="bg1"/>
                </a:solidFill>
              </a:rPr>
              <a:t>These substances or “Cut” can be – lactose, mannitol, talc</a:t>
            </a:r>
          </a:p>
          <a:p>
            <a:pPr>
              <a:lnSpc>
                <a:spcPct val="70000"/>
              </a:lnSpc>
              <a:defRPr/>
            </a:pPr>
            <a:r>
              <a:rPr lang="en-US" altLang="en-US" sz="1600" b="1" dirty="0">
                <a:solidFill>
                  <a:schemeClr val="bg1"/>
                </a:solidFill>
              </a:rPr>
              <a:t>Continuous dilution can occur all the way down to the point of sale</a:t>
            </a:r>
          </a:p>
          <a:p>
            <a:pPr lvl="1">
              <a:lnSpc>
                <a:spcPct val="70000"/>
              </a:lnSpc>
              <a:defRPr/>
            </a:pPr>
            <a:r>
              <a:rPr lang="en-US" altLang="en-US" sz="1600" dirty="0">
                <a:solidFill>
                  <a:schemeClr val="bg1"/>
                </a:solidFill>
              </a:rPr>
              <a:t>Bag = 1/10 to 1/15 gram</a:t>
            </a:r>
          </a:p>
          <a:p>
            <a:pPr lvl="1">
              <a:lnSpc>
                <a:spcPct val="70000"/>
              </a:lnSpc>
              <a:defRPr/>
            </a:pPr>
            <a:r>
              <a:rPr lang="en-US" altLang="en-US" sz="1600" dirty="0">
                <a:solidFill>
                  <a:schemeClr val="bg1"/>
                </a:solidFill>
              </a:rPr>
              <a:t>10 bags = bundle</a:t>
            </a:r>
          </a:p>
        </p:txBody>
      </p:sp>
    </p:spTree>
    <p:extLst>
      <p:ext uri="{BB962C8B-B14F-4D97-AF65-F5344CB8AC3E}">
        <p14:creationId xmlns:p14="http://schemas.microsoft.com/office/powerpoint/2010/main" val="1152271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1288</Words>
  <Application>Microsoft Office PowerPoint</Application>
  <PresentationFormat>Widescreen</PresentationFormat>
  <Paragraphs>212</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Baskerville Old Face</vt:lpstr>
      <vt:lpstr>Calibri</vt:lpstr>
      <vt:lpstr>Calibri Light</vt:lpstr>
      <vt:lpstr>Times New Roman</vt:lpstr>
      <vt:lpstr>Office Theme</vt:lpstr>
      <vt:lpstr>-OPIATES-</vt:lpstr>
      <vt:lpstr>Definition</vt:lpstr>
      <vt:lpstr> OPIATES ARE DERIVED FROM THE POPPY PLANT</vt:lpstr>
      <vt:lpstr>OPIUM HISTORY</vt:lpstr>
      <vt:lpstr> Continued OPIUM HISTORY</vt:lpstr>
      <vt:lpstr> HISTORICAL OPIATE PRODUCTS sold to the public </vt:lpstr>
      <vt:lpstr> Heroin PRODUCTS sold to the public</vt:lpstr>
      <vt:lpstr>FEDERAL LAWS ASSOCIATED WITH THE CONTROL OF NARCOTICS</vt:lpstr>
      <vt:lpstr>MARKETING AND DISTRIBUTION – THE PROCESS</vt:lpstr>
      <vt:lpstr> What is on the streets?</vt:lpstr>
      <vt:lpstr>How many deaths from opiates in the last 15 years?</vt:lpstr>
      <vt:lpstr>Overdose deaths 2003-2014</vt:lpstr>
      <vt:lpstr>Who is affected</vt:lpstr>
      <vt:lpstr>Heroin surpasses homicides in causes of death in US</vt:lpstr>
      <vt:lpstr>Why do people use opiates?</vt:lpstr>
      <vt:lpstr>Who uses opiates?</vt:lpstr>
      <vt:lpstr>How do people start to using opiates</vt:lpstr>
      <vt:lpstr> Opiate-Heroin PHARMACOLOGY</vt:lpstr>
      <vt:lpstr>While taking opiates the person feels:</vt:lpstr>
      <vt:lpstr>Acute effects of opiates</vt:lpstr>
      <vt:lpstr>Long-term effects</vt:lpstr>
      <vt:lpstr>Fentanyl is in our communities</vt:lpstr>
      <vt:lpstr> What is Fentanyl?</vt:lpstr>
      <vt:lpstr>Fentanyl Deaths</vt:lpstr>
      <vt:lpstr>How to recognize   OPIATE INTOXICATION-OVERDOSE-WITHDRAWAL  in a Disaster Shelter</vt:lpstr>
      <vt:lpstr>Which EYE is INTOXICATION   Which EYE is WITHDRAWAL</vt:lpstr>
      <vt:lpstr>INTOXICATION OR WITHDRAWAL?</vt:lpstr>
      <vt:lpstr> Recognizing Prescribed OPIATE MEDICATIONS</vt:lpstr>
      <vt:lpstr>OPIATE OVERDOSE</vt:lpstr>
      <vt:lpstr>OVERDOSE Recovery Position</vt:lpstr>
      <vt:lpstr>Intervention for opioid overdose</vt:lpstr>
      <vt:lpstr>NARCAN-OPIATE OVERDOSE TREATMENT</vt:lpstr>
      <vt:lpstr>Opiates attaching to receptors-Narcan blocking receptors</vt:lpstr>
      <vt:lpstr>OPIATE WITHDRAWAL </vt:lpstr>
      <vt:lpstr>OPIATE MEDICATIONS</vt:lpstr>
      <vt:lpstr> Other COMPLICATIONS from Opiate use</vt:lpstr>
      <vt:lpstr>How to care for someone going through opiate  withdrawal </vt:lpstr>
      <vt:lpstr>Referrals for OPIATE WITHDRAWAL TREATMENT</vt:lpstr>
      <vt:lpstr>-OPIATES-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OPIATES AND ADDICTION MEDICATIONS</dc:title>
  <dc:creator>Liisa Jackson</dc:creator>
  <cp:lastModifiedBy>Liisa Jackson</cp:lastModifiedBy>
  <cp:revision>43</cp:revision>
  <dcterms:created xsi:type="dcterms:W3CDTF">2017-02-15T21:59:21Z</dcterms:created>
  <dcterms:modified xsi:type="dcterms:W3CDTF">2017-04-11T18:26:33Z</dcterms:modified>
</cp:coreProperties>
</file>