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49" r:id="rId2"/>
    <p:sldMasterId id="2147483785" r:id="rId3"/>
    <p:sldMasterId id="2147483797" r:id="rId4"/>
    <p:sldMasterId id="2147483819" r:id="rId5"/>
  </p:sldMasterIdLst>
  <p:notesMasterIdLst>
    <p:notesMasterId r:id="rId63"/>
  </p:notesMasterIdLst>
  <p:handoutMasterIdLst>
    <p:handoutMasterId r:id="rId64"/>
  </p:handoutMasterIdLst>
  <p:sldIdLst>
    <p:sldId id="471" r:id="rId6"/>
    <p:sldId id="1638" r:id="rId7"/>
    <p:sldId id="1654" r:id="rId8"/>
    <p:sldId id="1650" r:id="rId9"/>
    <p:sldId id="1640" r:id="rId10"/>
    <p:sldId id="1656" r:id="rId11"/>
    <p:sldId id="1657" r:id="rId12"/>
    <p:sldId id="1658" r:id="rId13"/>
    <p:sldId id="1659" r:id="rId14"/>
    <p:sldId id="1660" r:id="rId15"/>
    <p:sldId id="1662" r:id="rId16"/>
    <p:sldId id="1667" r:id="rId17"/>
    <p:sldId id="1668" r:id="rId18"/>
    <p:sldId id="1666" r:id="rId19"/>
    <p:sldId id="1661" r:id="rId20"/>
    <p:sldId id="1663" r:id="rId21"/>
    <p:sldId id="1664" r:id="rId22"/>
    <p:sldId id="1665" r:id="rId23"/>
    <p:sldId id="1641" r:id="rId24"/>
    <p:sldId id="1653" r:id="rId25"/>
    <p:sldId id="340" r:id="rId26"/>
    <p:sldId id="1386" r:id="rId27"/>
    <p:sldId id="1508" r:id="rId28"/>
    <p:sldId id="1677" r:id="rId29"/>
    <p:sldId id="1679" r:id="rId30"/>
    <p:sldId id="1509" r:id="rId31"/>
    <p:sldId id="1450" r:id="rId32"/>
    <p:sldId id="1486" r:id="rId33"/>
    <p:sldId id="1489" r:id="rId34"/>
    <p:sldId id="1487" r:id="rId35"/>
    <p:sldId id="1488" r:id="rId36"/>
    <p:sldId id="1490" r:id="rId37"/>
    <p:sldId id="1507" r:id="rId38"/>
    <p:sldId id="1498" r:id="rId39"/>
    <p:sldId id="1499" r:id="rId40"/>
    <p:sldId id="1497" r:id="rId41"/>
    <p:sldId id="1500" r:id="rId42"/>
    <p:sldId id="1501" r:id="rId43"/>
    <p:sldId id="1502" r:id="rId44"/>
    <p:sldId id="1503" r:id="rId45"/>
    <p:sldId id="1504" r:id="rId46"/>
    <p:sldId id="1505" r:id="rId47"/>
    <p:sldId id="1506" r:id="rId48"/>
    <p:sldId id="1510" r:id="rId49"/>
    <p:sldId id="1511" r:id="rId50"/>
    <p:sldId id="1512" r:id="rId51"/>
    <p:sldId id="1513" r:id="rId52"/>
    <p:sldId id="1514" r:id="rId53"/>
    <p:sldId id="1669" r:id="rId54"/>
    <p:sldId id="1673" r:id="rId55"/>
    <p:sldId id="1671" r:id="rId56"/>
    <p:sldId id="1672" r:id="rId57"/>
    <p:sldId id="1674" r:id="rId58"/>
    <p:sldId id="1676" r:id="rId59"/>
    <p:sldId id="1492" r:id="rId60"/>
    <p:sldId id="1384" r:id="rId61"/>
    <p:sldId id="1385" r:id="rId6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Graham" initials="MG" lastIdx="1" clrIdx="0">
    <p:extLst>
      <p:ext uri="{19B8F6BF-5375-455C-9EA6-DF929625EA0E}">
        <p15:presenceInfo xmlns:p15="http://schemas.microsoft.com/office/powerpoint/2012/main" userId="S::mark@nrcadomain.nrca.net::4cbc6c96-cf1d-4cba-9c84-70edebd776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2" autoAdjust="0"/>
    <p:restoredTop sz="94660"/>
  </p:normalViewPr>
  <p:slideViewPr>
    <p:cSldViewPr showGuides="1">
      <p:cViewPr varScale="1">
        <p:scale>
          <a:sx n="101" d="100"/>
          <a:sy n="101" d="100"/>
        </p:scale>
        <p:origin x="138" y="3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3804" y="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73380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r>
              <a:rPr lang="en-US" i="1" dirty="0"/>
              <a:t>Low-slope technical update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r>
              <a:rPr lang="en-US" dirty="0"/>
              <a:t>January 20</a:t>
            </a:r>
            <a:r>
              <a:rPr lang="en-US"/>
              <a:t>,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AFEDBCB7-D910-4AE8-9D53-CFC4312584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414358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Chicago Roofing Contractors Association</a:t>
            </a:r>
          </a:p>
        </p:txBody>
      </p:sp>
    </p:spTree>
    <p:extLst>
      <p:ext uri="{BB962C8B-B14F-4D97-AF65-F5344CB8AC3E}">
        <p14:creationId xmlns:p14="http://schemas.microsoft.com/office/powerpoint/2010/main" val="1940266528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r>
              <a:rPr lang="en-US"/>
              <a:t>IgCC 2012: Will the new Green Code have you seeing red?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r>
              <a:rPr lang="en-US"/>
              <a:t>February 23, 2012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8" rIns="96656" bIns="4832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6" tIns="48328" rIns="96656" bIns="4832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r>
              <a:rPr lang="en-US"/>
              <a:t>2012 International Roofing Expo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56A09629-93A5-41F8-B439-614F24F7BD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22145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C6C9E-71C4-41A9-9309-A4A5FED481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9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2000" dirty="0"/>
              <a:t>Emergency Exits, Emergency Procedure, See Program for Full Bios, Presentations available after the trade show</a:t>
            </a:r>
          </a:p>
        </p:txBody>
      </p:sp>
    </p:spTree>
    <p:extLst>
      <p:ext uri="{BB962C8B-B14F-4D97-AF65-F5344CB8AC3E}">
        <p14:creationId xmlns:p14="http://schemas.microsoft.com/office/powerpoint/2010/main" val="53867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C6C9E-71C4-41A9-9309-A4A5FED481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9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2000" dirty="0"/>
              <a:t>Emergency Exits, Emergency Procedure, See Program for Full Bios, Presentations available after the trade show</a:t>
            </a:r>
          </a:p>
        </p:txBody>
      </p:sp>
    </p:spTree>
    <p:extLst>
      <p:ext uri="{BB962C8B-B14F-4D97-AF65-F5344CB8AC3E}">
        <p14:creationId xmlns:p14="http://schemas.microsoft.com/office/powerpoint/2010/main" val="2863995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C6C9E-71C4-41A9-9309-A4A5FED481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9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2000" dirty="0"/>
              <a:t>Emergency Exits, Emergency Procedure, See Program for Full Bios, Presentations available after the trade show</a:t>
            </a:r>
          </a:p>
        </p:txBody>
      </p:sp>
    </p:spTree>
    <p:extLst>
      <p:ext uri="{BB962C8B-B14F-4D97-AF65-F5344CB8AC3E}">
        <p14:creationId xmlns:p14="http://schemas.microsoft.com/office/powerpoint/2010/main" val="2648073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C6C9E-71C4-41A9-9309-A4A5FED481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9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2000" dirty="0"/>
              <a:t>Emergency Exits, Emergency Procedure, See Program for Full Bios, Presentations available after the trade show</a:t>
            </a:r>
          </a:p>
        </p:txBody>
      </p:sp>
    </p:spTree>
    <p:extLst>
      <p:ext uri="{BB962C8B-B14F-4D97-AF65-F5344CB8AC3E}">
        <p14:creationId xmlns:p14="http://schemas.microsoft.com/office/powerpoint/2010/main" val="344082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C6C9E-71C4-41A9-9309-A4A5FED481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9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2000" dirty="0"/>
              <a:t>Emergency Exits, Emergency Procedure, See Program for Full Bios, Presentations available after the trade show</a:t>
            </a:r>
          </a:p>
        </p:txBody>
      </p:sp>
    </p:spTree>
    <p:extLst>
      <p:ext uri="{BB962C8B-B14F-4D97-AF65-F5344CB8AC3E}">
        <p14:creationId xmlns:p14="http://schemas.microsoft.com/office/powerpoint/2010/main" val="2314106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C6C9E-71C4-41A9-9309-A4A5FED481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9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2000" dirty="0"/>
              <a:t>Emergency Exits, Emergency Procedure, See Program for Full Bios, Presentations available after the trade show</a:t>
            </a:r>
          </a:p>
        </p:txBody>
      </p:sp>
    </p:spTree>
    <p:extLst>
      <p:ext uri="{BB962C8B-B14F-4D97-AF65-F5344CB8AC3E}">
        <p14:creationId xmlns:p14="http://schemas.microsoft.com/office/powerpoint/2010/main" val="2933311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C6C9E-71C4-41A9-9309-A4A5FED481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9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2000" dirty="0"/>
              <a:t>Emergency Exits, Emergency Procedure, See Program for Full Bios, Presentations available after the trade show</a:t>
            </a:r>
          </a:p>
        </p:txBody>
      </p:sp>
    </p:spTree>
    <p:extLst>
      <p:ext uri="{BB962C8B-B14F-4D97-AF65-F5344CB8AC3E}">
        <p14:creationId xmlns:p14="http://schemas.microsoft.com/office/powerpoint/2010/main" val="302311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C6C9E-71C4-41A9-9309-A4A5FED481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9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2000" dirty="0"/>
              <a:t>Emergency Exits, Emergency Procedure, See Program for Full Bios, Presentations available after the trade show</a:t>
            </a:r>
          </a:p>
        </p:txBody>
      </p:sp>
    </p:spTree>
    <p:extLst>
      <p:ext uri="{BB962C8B-B14F-4D97-AF65-F5344CB8AC3E}">
        <p14:creationId xmlns:p14="http://schemas.microsoft.com/office/powerpoint/2010/main" val="1105932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C6C9E-71C4-41A9-9309-A4A5FED481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9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2000" dirty="0"/>
              <a:t>Emergency Exits, Emergency Procedure, See Program for Full Bios, Presentations available after the trade show</a:t>
            </a:r>
          </a:p>
        </p:txBody>
      </p:sp>
    </p:spTree>
    <p:extLst>
      <p:ext uri="{BB962C8B-B14F-4D97-AF65-F5344CB8AC3E}">
        <p14:creationId xmlns:p14="http://schemas.microsoft.com/office/powerpoint/2010/main" val="4040491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D7509D-715C-4111-83FD-5E85C0166E0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2313"/>
            <a:ext cx="6394450" cy="3597275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9828" y="4561227"/>
            <a:ext cx="5855547" cy="4320213"/>
          </a:xfrm>
          <a:noFill/>
          <a:ln/>
        </p:spPr>
        <p:txBody>
          <a:bodyPr/>
          <a:lstStyle/>
          <a:p>
            <a:pPr eaLnBrk="1" hangingPunct="1"/>
            <a:r>
              <a:rPr lang="en-US" sz="2000" dirty="0" err="1"/>
              <a:t>Ce’s</a:t>
            </a:r>
            <a:r>
              <a:rPr lang="en-US" sz="2000" dirty="0"/>
              <a:t>…onsite.</a:t>
            </a:r>
          </a:p>
        </p:txBody>
      </p:sp>
    </p:spTree>
    <p:extLst>
      <p:ext uri="{BB962C8B-B14F-4D97-AF65-F5344CB8AC3E}">
        <p14:creationId xmlns:p14="http://schemas.microsoft.com/office/powerpoint/2010/main" val="2052313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44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DE549-319B-4D13-8137-1FE2FC9E28B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131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C6C9E-71C4-41A9-9309-A4A5FED481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9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0414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 is in the air: Air barrier requirements for roof assemblies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February 6,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2013 International Roofing Expo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09629-93A5-41F8-B439-614F24F7B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234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A09629-93A5-41F8-B439-614F24F7BD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February 6, 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2013 International Roofing Expo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 is in the air: Air barrier requirements for roof assemblies</a:t>
            </a:r>
          </a:p>
        </p:txBody>
      </p:sp>
    </p:spTree>
    <p:extLst>
      <p:ext uri="{BB962C8B-B14F-4D97-AF65-F5344CB8AC3E}">
        <p14:creationId xmlns:p14="http://schemas.microsoft.com/office/powerpoint/2010/main" val="381594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B4B349-AE9C-4A7E-B5A4-D9B2CDA46DB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21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1900" dirty="0"/>
              <a:t>QR Code for Program &amp; Schedule </a:t>
            </a:r>
          </a:p>
        </p:txBody>
      </p:sp>
    </p:spTree>
    <p:extLst>
      <p:ext uri="{BB962C8B-B14F-4D97-AF65-F5344CB8AC3E}">
        <p14:creationId xmlns:p14="http://schemas.microsoft.com/office/powerpoint/2010/main" val="97463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B4B349-AE9C-4A7E-B5A4-D9B2CDA46DB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21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1900" dirty="0"/>
              <a:t>Friday Seminar Schedule</a:t>
            </a:r>
          </a:p>
        </p:txBody>
      </p:sp>
    </p:spTree>
    <p:extLst>
      <p:ext uri="{BB962C8B-B14F-4D97-AF65-F5344CB8AC3E}">
        <p14:creationId xmlns:p14="http://schemas.microsoft.com/office/powerpoint/2010/main" val="319777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DE549-319B-4D13-8137-1FE2FC9E28B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9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C6C9E-71C4-41A9-9309-A4A5FED481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9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2000" dirty="0"/>
              <a:t>Emergency Exits, Emergency Procedure, See Program for Full Bios, Presentations available after the trade show</a:t>
            </a:r>
          </a:p>
        </p:txBody>
      </p:sp>
    </p:spTree>
    <p:extLst>
      <p:ext uri="{BB962C8B-B14F-4D97-AF65-F5344CB8AC3E}">
        <p14:creationId xmlns:p14="http://schemas.microsoft.com/office/powerpoint/2010/main" val="2122044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C6C9E-71C4-41A9-9309-A4A5FED481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9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2000" dirty="0"/>
              <a:t>Emergency Exits, Emergency Procedure, See Program for Full Bios, Presentations available after the trade show</a:t>
            </a:r>
          </a:p>
        </p:txBody>
      </p:sp>
    </p:spTree>
    <p:extLst>
      <p:ext uri="{BB962C8B-B14F-4D97-AF65-F5344CB8AC3E}">
        <p14:creationId xmlns:p14="http://schemas.microsoft.com/office/powerpoint/2010/main" val="1958935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C6C9E-71C4-41A9-9309-A4A5FED481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9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2000" dirty="0"/>
              <a:t>Emergency Exits, Emergency Procedure, See Program for Full Bios, Presentations available after the trade show</a:t>
            </a:r>
          </a:p>
        </p:txBody>
      </p:sp>
    </p:spTree>
    <p:extLst>
      <p:ext uri="{BB962C8B-B14F-4D97-AF65-F5344CB8AC3E}">
        <p14:creationId xmlns:p14="http://schemas.microsoft.com/office/powerpoint/2010/main" val="3095855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C6C9E-71C4-41A9-9309-A4A5FED481E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91250" cy="34829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419" y="4416427"/>
            <a:ext cx="5611566" cy="4183063"/>
          </a:xfrm>
          <a:noFill/>
          <a:ln/>
        </p:spPr>
        <p:txBody>
          <a:bodyPr/>
          <a:lstStyle/>
          <a:p>
            <a:pPr eaLnBrk="1" hangingPunct="1"/>
            <a:r>
              <a:rPr lang="en-US" sz="2000" dirty="0"/>
              <a:t>Emergency Exits, Emergency Procedure, See Program for Full Bios, Presentations available after the trade show</a:t>
            </a:r>
          </a:p>
        </p:txBody>
      </p:sp>
    </p:spTree>
    <p:extLst>
      <p:ext uri="{BB962C8B-B14F-4D97-AF65-F5344CB8AC3E}">
        <p14:creationId xmlns:p14="http://schemas.microsoft.com/office/powerpoint/2010/main" val="3927898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284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9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536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74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937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04800" y="6407150"/>
            <a:ext cx="609600" cy="228600"/>
          </a:xfrm>
        </p:spPr>
        <p:txBody>
          <a:bodyPr/>
          <a:lstStyle>
            <a:lvl1pPr>
              <a:defRPr/>
            </a:lvl1pPr>
          </a:lstStyle>
          <a:p>
            <a:fld id="{57084F6A-239C-4818-ADC3-A1F0AAF41CC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23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67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40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9441A-5DA5-4668-97D5-593C459CD35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5276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82400" y="6613526"/>
            <a:ext cx="6096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AAC10-9B48-45D7-8DD2-493BEF73DD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9697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427B4-51CD-4115-A83D-880A84E5B4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1744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6BB03-AFE9-4FBA-ADED-FBB2A04F30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5577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159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25A3E-57B4-4D1A-A758-DC7A23081B6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6829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B97C0-0DFE-418D-A4A1-16D1CDA1B2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5723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AB035-3518-4606-9566-A4B5E4F528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8594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32E90-DED3-4D2B-99A2-435765FFEE6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2490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E32B9-A7A3-4406-BF16-50A79EF685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5765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7096C-CBB5-4D96-80F7-9B2DE4F1AB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7525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23EAF-F5FE-42ED-85B3-B93A810CFA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2885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5720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1AFB7-E769-471D-9907-0E9C2C26301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4251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1A4FC-B106-4B68-A945-EB7FA64E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59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u="sng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943601"/>
            <a:ext cx="284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400801"/>
            <a:ext cx="3860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3600" y="6400801"/>
            <a:ext cx="2844800" cy="365125"/>
          </a:xfrm>
        </p:spPr>
        <p:txBody>
          <a:bodyPr/>
          <a:lstStyle>
            <a:lvl1pPr algn="ctr">
              <a:defRPr/>
            </a:lvl1pPr>
          </a:lstStyle>
          <a:p>
            <a:fld id="{8D41A4FC-B106-4B68-A945-EB7FA64E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7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u="sng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flipH="1">
            <a:off x="5384800" y="6613526"/>
            <a:ext cx="1422400" cy="244475"/>
          </a:xfrm>
        </p:spPr>
        <p:txBody>
          <a:bodyPr/>
          <a:lstStyle/>
          <a:p>
            <a:fld id="{D1E3B377-9935-41C1-B389-BAC7E62AD9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133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1A4FC-B106-4B68-A945-EB7FA64E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23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1A4FC-B106-4B68-A945-EB7FA64E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23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1A4FC-B106-4B68-A945-EB7FA64E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57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1A4FC-B106-4B68-A945-EB7FA64E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724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1A4FC-B106-4B68-A945-EB7FA64E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55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1A4FC-B106-4B68-A945-EB7FA64E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63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1A4FC-B106-4B68-A945-EB7FA64E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019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1A4FC-B106-4B68-A945-EB7FA64E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31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1A4FC-B106-4B68-A945-EB7FA64E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74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641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594360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3600" y="6492876"/>
            <a:ext cx="28448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31EB323-4AB9-4952-A7AA-C5C6ACB639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5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035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641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3F66C-3429-4BC5-8DCD-9F8B4F234F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61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641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565FB-1143-48AE-9662-47A9CD8179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208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641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215A7-8D62-4B13-9B16-F7F0E8090B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474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641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5DBD3-493D-44D4-9590-06C67BE017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74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641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21E40-237C-4AC3-AFE5-094C20DFCB3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02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641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4F15B-6E77-44E1-9C26-9D9A789FE6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721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C4D34-70E3-4216-B0F9-E44FEBB579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28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641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F4B3C-BC63-45EF-8269-96A767838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447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641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B88CF-FF11-4EDF-8C98-ACDB21197D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40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24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4685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009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649287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935A6-EBAB-4790-8D6F-ECCCE3C7F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82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5486401"/>
            <a:ext cx="3860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043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9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724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649287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935A6-EBAB-4790-8D6F-ECCCE3C7F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82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5486401"/>
            <a:ext cx="3860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908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5486401"/>
            <a:ext cx="38608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55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649287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prstClr val="black">
                  <a:tint val="75000"/>
                </a:prst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BE91D-98D0-4267-83A5-E3B2AB7D26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27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6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15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B7C7A4-647B-4F1C-A784-9C200B4155E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9202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EB092-C7E8-490E-BC30-D40D23D335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5976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19B4D2-F656-4C70-B983-F29B9F649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3599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BFD0DF-C683-46D7-8270-47436CB163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058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E982B-0AC3-402B-8649-529CF5A7B5D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978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D2AE57-3FAF-4AC7-9DD5-A07A796B833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6127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8BB6C1-A60D-4698-A830-9B55E7E69E2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79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478B5D-87A8-47A9-B8EF-BDAB13B226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9301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80D2F-3E3C-4232-BFB8-7A62CDB66A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7893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B88F9-22F1-423E-9432-4E57701F97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2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036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F03589-68AD-4ABD-B7B2-F292C533068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497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13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07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49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64928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flipH="1">
            <a:off x="5384800" y="6613526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BB144-9E95-417E-95BB-D46E1A3A6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7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24" r:id="rId14"/>
    <p:sldLayoutId id="2147483698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82400" y="6613526"/>
            <a:ext cx="609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00"/>
            </a:lvl1pPr>
          </a:lstStyle>
          <a:p>
            <a:pPr>
              <a:defRPr/>
            </a:pPr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877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2"/>
          </a:solidFill>
          <a:latin typeface="Calibri"/>
          <a:ea typeface="ＭＳ Ｐゴシック" charset="0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 u="sng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 u="sng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 u="sng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 u="sng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0" i="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0" i="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1A4FC-B106-4B68-A945-EB7FA64EA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7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541020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36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F9283E-3F5A-478C-BEB5-D52592FC4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0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u="sng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u="sng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u="sng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u="sng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u="sng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 u="sng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 u="sng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 u="sng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 u="sng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22ADE59-753A-4FBA-B43A-92862D7CB5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1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hyperlink" Target="https://illinois.webex.com/illinois/j.php?MTID=mb36825505e1e0adfe8637de85de9e24b" TargetMode="External"/><Relationship Id="rId7" Type="http://schemas.openxmlformats.org/officeDocument/2006/relationships/hyperlink" Target="https://docs.google.com/forms/d/e/1FAIpQLScpv1qaW1049jl_dAUljvRzWPayKqKK7zuaOe7eaAm6D2zEaQ/viewform?usp=sf_lin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6" Type="http://schemas.openxmlformats.org/officeDocument/2006/relationships/hyperlink" Target="https://docs.google.com/forms/d/e/1FAIpQLSdYuaBZYlfkj3AM19XnL_uXfBPfGWljZXs_Re6zeQsKsBMEsg/viewform?usp=sf_link" TargetMode="External"/><Relationship Id="rId5" Type="http://schemas.openxmlformats.org/officeDocument/2006/relationships/hyperlink" Target="mailto:CDB.BuildingCodes@illinois.gov" TargetMode="External"/><Relationship Id="rId4" Type="http://schemas.openxmlformats.org/officeDocument/2006/relationships/hyperlink" Target="https://illinois.webex.com/illinois/j.php?MTID=m14fbcb0bc188ff9c64a61c5d6fba4f8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db.illinois.gov/business/codes/illinoisenergyconservationcode.html" TargetMode="External"/><Relationship Id="rId3" Type="http://schemas.openxmlformats.org/officeDocument/2006/relationships/hyperlink" Target="https://drive.google.com/file/d/11nV6TCcEgIR5zqoe5ezMnMRDNsnkexn3/view?usp=sharing" TargetMode="External"/><Relationship Id="rId7" Type="http://schemas.openxmlformats.org/officeDocument/2006/relationships/hyperlink" Target="mailto:lisa.hennigh@illinois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6" Type="http://schemas.openxmlformats.org/officeDocument/2006/relationships/hyperlink" Target="https://docs.google.com/spreadsheets/d/1eidSOos8a-V0E4HBKlTKiIyiMBO8huWL/edit?usp=sharing&amp;ouid=103088756937275028387&amp;rtpof=true&amp;sd=true" TargetMode="External"/><Relationship Id="rId5" Type="http://schemas.openxmlformats.org/officeDocument/2006/relationships/hyperlink" Target="https://drive.google.com/file/d/10COdK0vl0JtN1Tt5-Uq7fmfkehxguNTj/view?usp=sharing" TargetMode="External"/><Relationship Id="rId4" Type="http://schemas.openxmlformats.org/officeDocument/2006/relationships/hyperlink" Target="https://docs.google.com/spreadsheets/d/19q6UUy970V3Kc9OkvYfQTjY4NZFSwPkG/edit?usp=sharing&amp;ouid=103088756937275028387&amp;rtpof=true&amp;sd=true" TargetMode="External"/><Relationship Id="rId9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Relationship Id="rId5" Type="http://schemas.openxmlformats.org/officeDocument/2006/relationships/image" Target="cid:185b7b3fb084cff311" TargetMode="Externa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nebula.wsimg.com/1f9ed2bf1307c2032751ac07d62e58bc?AccessKeyId=8A1E1C5CE54C0A798602&amp;disposition=0&amp;alloworigin=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cago.gov/city/en/depts/bldgs/provdrs/bldg_code/alerts/2022/october/energycode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cago.gov/content/dam/city/depts/bldgs/general/CodeModernization/SO2022-2008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lsos.gov/departments/index/register/volume46/register_volume46_issue_29.pdf" TargetMode="Externa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gon.gov/bcd/codes-stand/pages/reach.aspx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117348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C208D"/>
                </a:solidFill>
              </a:rPr>
              <a:t>2023 CRCA Trade Show &amp; Seminars Details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68820"/>
            <a:ext cx="11277600" cy="5105400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In Case of Emergency 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Contact  Shirted Staff; ON SITE &amp; LOCAL Police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Call 911 – 100 Drury Lane Oakbrook Terrace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Emergency Exits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Crystal Room Left and Right 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 Exhibit Hall - Entry, by Bars, North Walls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Mobile Phones…Vibrate/Silent/Off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CRCA Trade Show Exhibit Hall Opens 11am Thursday and 9 am Friday</a:t>
            </a:r>
          </a:p>
          <a:p>
            <a:pPr lvl="1">
              <a:defRPr/>
            </a:pPr>
            <a:endParaRPr lang="en-US" b="1" i="1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US" b="1" i="1" dirty="0">
                <a:solidFill>
                  <a:srgbClr val="FF0000"/>
                </a:solidFill>
              </a:rPr>
              <a:t>EXIT ALL SEMINARS ONTO TRADE SHOW FLOOR VIA REAR DOORS</a:t>
            </a:r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2" algn="l" eaLnBrk="1" hangingPunct="1">
              <a:defRPr/>
            </a:pPr>
            <a:endParaRPr lang="en-US" dirty="0"/>
          </a:p>
          <a:p>
            <a:pPr lvl="2" algn="l" eaLnBrk="1" hangingPunct="1">
              <a:buFontTx/>
              <a:buChar char="•"/>
              <a:defRPr/>
            </a:pPr>
            <a:endParaRPr lang="en-US" dirty="0"/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\\SHAREDSERVER-PC\Users\Public\CRCA\CRCA (2010-4-5)\Events\Trade Show\Logo\CRCA_Tradeshow-Seminars-logo-CMYK high 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117348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C208D"/>
                </a:solidFill>
              </a:rPr>
              <a:t>Illinois STRETCH Code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68820"/>
            <a:ext cx="11277600" cy="51054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Residential – 2021 IECC </a:t>
            </a:r>
            <a:r>
              <a:rPr lang="en-US" b="1" i="1" u="sng" dirty="0">
                <a:solidFill>
                  <a:schemeClr val="tx1"/>
                </a:solidFill>
              </a:rPr>
              <a:t>Unamended w/EXTRAS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2x4’s to 2x8’s??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Added Insulation @ Walls &amp; Ceilings?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Electrification </a:t>
            </a:r>
          </a:p>
          <a:p>
            <a:pPr marL="1371600" lvl="2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EV Ready?</a:t>
            </a:r>
          </a:p>
          <a:p>
            <a:pPr marL="1371600" lvl="2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ESS? </a:t>
            </a:r>
          </a:p>
          <a:p>
            <a:pPr marL="1371600" lvl="2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ALL ELECTRIC APPLIANCES?</a:t>
            </a:r>
          </a:p>
          <a:p>
            <a:pPr marL="1371600" lvl="2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Eventually, Heat Pumps @ replacement?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Permit for new AC?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lang="en-US" b="1" i="1" u="sng" dirty="0">
              <a:solidFill>
                <a:schemeClr val="tx1"/>
              </a:solidFill>
            </a:endParaRPr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2" algn="l" eaLnBrk="1" hangingPunct="1">
              <a:defRPr/>
            </a:pPr>
            <a:endParaRPr lang="en-US" dirty="0"/>
          </a:p>
          <a:p>
            <a:pPr lvl="2" algn="l" eaLnBrk="1" hangingPunct="1">
              <a:buFontTx/>
              <a:buChar char="•"/>
              <a:defRPr/>
            </a:pPr>
            <a:endParaRPr lang="en-US" dirty="0"/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\\SHAREDSERVER-PC\Users\Public\CRCA\CRCA (2010-4-5)\Events\Trade Show\Logo\CRCA_Tradeshow-Seminars-logo-CMYK high 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8378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117348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C208D"/>
                </a:solidFill>
              </a:rPr>
              <a:t>Illinois STRETCH Code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68820"/>
            <a:ext cx="11277600" cy="51054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Residential – 2021 IECC </a:t>
            </a:r>
            <a:r>
              <a:rPr lang="en-US" b="1" i="1" u="sng" dirty="0">
                <a:solidFill>
                  <a:schemeClr val="tx1"/>
                </a:solidFill>
              </a:rPr>
              <a:t>Unamended w/EXTRAS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2x4’s to 2x8’s??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Added Insulation @ Walls &amp; Ceilings?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Electrification </a:t>
            </a:r>
          </a:p>
          <a:p>
            <a:pPr marL="1371600" lvl="2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EV Ready?</a:t>
            </a:r>
          </a:p>
          <a:p>
            <a:pPr marL="1371600" lvl="2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ESS? </a:t>
            </a:r>
          </a:p>
          <a:p>
            <a:pPr marL="1371600" lvl="2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ALL ELECTRIC APPLIANCES?</a:t>
            </a:r>
          </a:p>
          <a:p>
            <a:pPr marL="1371600" lvl="2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Eventually, Heat Pumps @ replacement?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Permit for new AC?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lang="en-US" b="1" i="1" u="sng" dirty="0">
              <a:solidFill>
                <a:schemeClr val="tx1"/>
              </a:solidFill>
            </a:endParaRPr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2" algn="l" eaLnBrk="1" hangingPunct="1">
              <a:defRPr/>
            </a:pPr>
            <a:endParaRPr lang="en-US" dirty="0"/>
          </a:p>
          <a:p>
            <a:pPr lvl="2" algn="l" eaLnBrk="1" hangingPunct="1">
              <a:buFontTx/>
              <a:buChar char="•"/>
              <a:defRPr/>
            </a:pPr>
            <a:endParaRPr lang="en-US" dirty="0"/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\\SHAREDSERVER-PC\Users\Public\CRCA\CRCA (2010-4-5)\Events\Trade Show\Logo\CRCA_Tradeshow-Seminars-logo-CMYK high 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5107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117348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C208D"/>
                </a:solidFill>
              </a:rPr>
              <a:t>Illinois STRETCH Code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68820"/>
            <a:ext cx="11277600" cy="5105400"/>
          </a:xfrm>
        </p:spPr>
        <p:txBody>
          <a:bodyPr>
            <a:norm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How to comment: 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There are two ways to comment. There will also be opportunities to comment on a later draft of the stretch code in Spring 2023.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342900" marR="0" lvl="0" indent="-342900" algn="l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 the public comment meeting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 </a:t>
            </a:r>
            <a:endParaRPr lang="en-US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 algn="l" fontAlgn="base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the commercial stretch code: 10:30 a.m. - 12:30 p.m. CT on January 18. </a:t>
            </a:r>
            <a:r>
              <a:rPr lang="en-US" sz="20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Click here to join the WebEx meeting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fontAlgn="base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the residential stretch code: 9:00 - 11:00 a.m. CT on January 23. </a:t>
            </a:r>
            <a:r>
              <a:rPr lang="en-US" sz="20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Click here to join the WebEx meeting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 algn="l" fontAlgn="base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 writing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Please complete the form linked below for the stretch code you wish to comment on. Both forms will close on February 3, 2023. If you wish to submit a proposal to be considered in either stretch code, complete the attached form and return it to </a:t>
            </a:r>
            <a:r>
              <a:rPr lang="en-US" sz="20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CDB.BuildingCodes@illinois.gov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no later than February 3, 2023.</a:t>
            </a:r>
            <a:endParaRPr lang="en-US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 algn="l" fontAlgn="base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For the commercial stretch code, comment with this form</a:t>
            </a:r>
            <a:endParaRPr lang="en-US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fontAlgn="base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For the residential stretch code, comment with this form</a:t>
            </a:r>
            <a:endParaRPr lang="en-US" sz="2000" u="sng" dirty="0">
              <a:solidFill>
                <a:srgbClr val="1155CC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1" algn="l" fontAlgn="base">
              <a:spcBef>
                <a:spcPts val="0"/>
              </a:spcBef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en-US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CDB</a:t>
            </a:r>
            <a:endParaRPr lang="en-US" sz="2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l" eaLnBrk="1" hangingPunct="1">
              <a:buFontTx/>
              <a:buChar char="–"/>
              <a:defRPr/>
            </a:pPr>
            <a:endParaRPr lang="en-US" sz="2000" dirty="0"/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2" algn="l" eaLnBrk="1" hangingPunct="1">
              <a:defRPr/>
            </a:pPr>
            <a:endParaRPr lang="en-US" dirty="0"/>
          </a:p>
          <a:p>
            <a:pPr lvl="2" algn="l" eaLnBrk="1" hangingPunct="1">
              <a:buFontTx/>
              <a:buChar char="•"/>
              <a:defRPr/>
            </a:pPr>
            <a:endParaRPr lang="en-US" dirty="0"/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\\SHAREDSERVER-PC\Users\Public\CRCA\CRCA (2010-4-5)\Events\Trade Show\Logo\CRCA_Tradeshow-Seminars-logo-CMYK high r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1574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117348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C208D"/>
                </a:solidFill>
              </a:rPr>
              <a:t>Illinois STRETCH Code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68820"/>
            <a:ext cx="11277600" cy="5105400"/>
          </a:xfrm>
        </p:spPr>
        <p:txBody>
          <a:bodyPr>
            <a:norm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What is being considered to include in the stretch codes? </a:t>
            </a:r>
            <a:r>
              <a:rPr lang="en-US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review the draft concepts for both stretch codes, please see these resources.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 the commercial stretch code</a:t>
            </a:r>
            <a:r>
              <a:rPr lang="en-US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Concepts under consideration are summarized in </a:t>
            </a:r>
            <a:r>
              <a:rPr lang="en-US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this presentation for the commercial stretch code</a:t>
            </a:r>
            <a:r>
              <a:rPr lang="en-US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 further detail on the draft concepts, please see </a:t>
            </a:r>
            <a:r>
              <a:rPr lang="en-US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this spreadsheet of proposed commercial code provisions</a:t>
            </a:r>
            <a:r>
              <a:rPr lang="en-US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 the residential stretch code</a:t>
            </a:r>
            <a:r>
              <a:rPr lang="en-US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Concepts under consideration are summarized in </a:t>
            </a:r>
            <a:r>
              <a:rPr lang="en-US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this presentation for the residential stretch code</a:t>
            </a:r>
            <a:r>
              <a:rPr lang="en-US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 further detail on the draft concepts, please see this </a:t>
            </a:r>
            <a:r>
              <a:rPr lang="en-US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6"/>
              </a:rPr>
              <a:t>spreadsheet of proposed residential code provisions</a:t>
            </a:r>
            <a:r>
              <a:rPr lang="en-US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How can I receive future updates on energy code development?</a:t>
            </a:r>
            <a:r>
              <a:rPr lang="en-US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Email me, Lisa Hennigh, at </a:t>
            </a:r>
            <a:r>
              <a:rPr lang="en-US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7"/>
              </a:rPr>
              <a:t>lisa.hennigh@illinois.gov</a:t>
            </a:r>
            <a:r>
              <a:rPr lang="en-US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and ask to be added to the energy code update list. You may also check </a:t>
            </a:r>
            <a:r>
              <a:rPr lang="en-US" sz="1800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8"/>
              </a:rPr>
              <a:t>this webpage</a:t>
            </a:r>
            <a:r>
              <a:rPr lang="en-US" sz="18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for updates.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202124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From CDB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 algn="l" eaLnBrk="1" hangingPunct="1">
              <a:buFontTx/>
              <a:buChar char="–"/>
              <a:defRPr/>
            </a:pPr>
            <a:endParaRPr lang="en-US" sz="2000" dirty="0"/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2" algn="l" eaLnBrk="1" hangingPunct="1">
              <a:defRPr/>
            </a:pPr>
            <a:endParaRPr lang="en-US" dirty="0"/>
          </a:p>
          <a:p>
            <a:pPr lvl="2" algn="l" eaLnBrk="1" hangingPunct="1">
              <a:buFontTx/>
              <a:buChar char="•"/>
              <a:defRPr/>
            </a:pPr>
            <a:endParaRPr lang="en-US" dirty="0"/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\\SHAREDSERVER-PC\Users\Public\CRCA\CRCA (2010-4-5)\Events\Trade Show\Logo\CRCA_Tradeshow-Seminars-logo-CMYK high r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904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117348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C208D"/>
                </a:solidFill>
              </a:rPr>
              <a:t>Chicago 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68820"/>
            <a:ext cx="11277600" cy="51054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Chicago Energy Transformation Code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Chicago Building Code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Chicago Building Rehabilitation Code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Technical Infeasibility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Roof Membrane Peel &amp; Replacement.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lang="en-US" b="1" i="1" u="sng" dirty="0">
              <a:solidFill>
                <a:schemeClr val="tx1"/>
              </a:solidFill>
            </a:endParaRPr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2" algn="l" eaLnBrk="1" hangingPunct="1">
              <a:defRPr/>
            </a:pPr>
            <a:endParaRPr lang="en-US" dirty="0"/>
          </a:p>
          <a:p>
            <a:pPr lvl="2" algn="l" eaLnBrk="1" hangingPunct="1">
              <a:buFontTx/>
              <a:buChar char="•"/>
              <a:defRPr/>
            </a:pPr>
            <a:endParaRPr lang="en-US" dirty="0"/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\\SHAREDSERVER-PC\Users\Public\CRCA\CRCA (2010-4-5)\Events\Trade Show\Logo\CRCA_Tradeshow-Seminars-logo-CMYK high 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594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117348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C208D"/>
                </a:solidFill>
              </a:rPr>
              <a:t>Illinois 2021 IECC Adoption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68820"/>
            <a:ext cx="11277600" cy="5105400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Residential/Commercial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2018 IL ECC – Until Further Notice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2021 IL Energy Conservation Code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IL Energy Conservation Advisory Council 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6 months – recommendations</a:t>
            </a:r>
          </a:p>
          <a:p>
            <a:pPr marL="1371600" lvl="2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Technical Infeasibility</a:t>
            </a:r>
          </a:p>
          <a:p>
            <a:pPr marL="1371600" lvl="2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Roof Membrane Peel &amp; Replacement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IL ECAC Chair, CDB Employee, withdrew APPROVED ‘21 IL ECC @ JCAR, based on answers from PNNL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IL ECAC Chair SUBMITTING UNAMENDED IECC ‘21 to CDB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Rules to JCAR, then Gov.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lang="en-US" b="1" i="1" u="sng" dirty="0">
              <a:solidFill>
                <a:schemeClr val="tx1"/>
              </a:solidFill>
            </a:endParaRPr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2" algn="l" eaLnBrk="1" hangingPunct="1">
              <a:defRPr/>
            </a:pPr>
            <a:endParaRPr lang="en-US" dirty="0"/>
          </a:p>
          <a:p>
            <a:pPr lvl="2" algn="l" eaLnBrk="1" hangingPunct="1">
              <a:buFontTx/>
              <a:buChar char="•"/>
              <a:defRPr/>
            </a:pPr>
            <a:endParaRPr lang="en-US" dirty="0"/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\\SHAREDSERVER-PC\Users\Public\CRCA\CRCA (2010-4-5)\Events\Trade Show\Logo\CRCA_Tradeshow-Seminars-logo-CMYK high 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0578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117348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C208D"/>
                </a:solidFill>
              </a:rPr>
              <a:t>Chicago 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68820"/>
            <a:ext cx="11277600" cy="51054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Chicago Energy Transformation Code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Chicago Building Code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Chicago Building Rehabilitation Code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Technical Infeasibility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Roof Membrane Peel &amp; Replacement.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endParaRPr lang="en-US" b="1" i="1" u="sng" dirty="0">
              <a:solidFill>
                <a:schemeClr val="tx1"/>
              </a:solidFill>
            </a:endParaRPr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2" algn="l" eaLnBrk="1" hangingPunct="1">
              <a:defRPr/>
            </a:pPr>
            <a:endParaRPr lang="en-US" dirty="0"/>
          </a:p>
          <a:p>
            <a:pPr lvl="2" algn="l" eaLnBrk="1" hangingPunct="1">
              <a:buFontTx/>
              <a:buChar char="•"/>
              <a:defRPr/>
            </a:pPr>
            <a:endParaRPr lang="en-US" dirty="0"/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\\SHAREDSERVER-PC\Users\Public\CRCA\CRCA (2010-4-5)\Events\Trade Show\Logo\CRCA_Tradeshow-Seminars-logo-CMYK high 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5122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117348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C208D"/>
                </a:solidFill>
              </a:rPr>
              <a:t>Chicago 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68820"/>
            <a:ext cx="11277600" cy="51054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Chicago Building Rehabilitation Code</a:t>
            </a:r>
          </a:p>
          <a:p>
            <a:pPr lvl="1" algn="l"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Roof replacement 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roof recover 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of existing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lows loped</a:t>
            </a:r>
            <a:b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roofs 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shall comply with the roof insulation</a:t>
            </a:r>
            <a:b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requirements for new construction </a:t>
            </a:r>
            <a:r>
              <a:rPr lang="en-US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unless the installation</a:t>
            </a:r>
            <a:br>
              <a:rPr lang="en-US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of additional insulation above the structural</a:t>
            </a:r>
            <a:br>
              <a:rPr lang="en-US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roof deck is infeasible due to the height of existing</a:t>
            </a:r>
            <a:b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parapets, equipment curbs, skylight curbs, window</a:t>
            </a:r>
            <a:b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sills, door thresholds, and similar elements with</a:t>
            </a:r>
            <a:b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flashing into the roof system. In no case shall a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roof</a:t>
            </a:r>
            <a:b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replacement 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roof recover 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reduce the insulating</a:t>
            </a:r>
            <a:b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value of the roof.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 algn="l" eaLnBrk="1" hangingPunct="1">
              <a:defRPr/>
            </a:pPr>
            <a:endParaRPr lang="en-US" dirty="0"/>
          </a:p>
          <a:p>
            <a:pPr lvl="2" algn="l" eaLnBrk="1" hangingPunct="1">
              <a:defRPr/>
            </a:pPr>
            <a:endParaRPr lang="en-US" dirty="0"/>
          </a:p>
          <a:p>
            <a:pPr lvl="2" algn="l" eaLnBrk="1" hangingPunct="1">
              <a:buFontTx/>
              <a:buChar char="•"/>
              <a:defRPr/>
            </a:pPr>
            <a:endParaRPr lang="en-US" dirty="0"/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\\SHAREDSERVER-PC\Users\Public\CRCA\CRCA (2010-4-5)\Events\Trade Show\Logo\CRCA_Tradeshow-Seminars-logo-CMYK high 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0290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117348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C208D"/>
                </a:solidFill>
              </a:rPr>
              <a:t>Chicago 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68820"/>
            <a:ext cx="11277600" cy="5105400"/>
          </a:xfrm>
        </p:spPr>
        <p:txBody>
          <a:bodyPr>
            <a:normAutofit fontScale="92500" lnSpcReduction="20000"/>
          </a:bodyPr>
          <a:lstStyle/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  <a:p>
            <a:pPr lvl="1" algn="l" eaLnBrk="1" hangingPunct="1">
              <a:defRPr/>
            </a:pPr>
            <a:r>
              <a:rPr lang="en-US" i="1" dirty="0">
                <a:solidFill>
                  <a:schemeClr val="accent2"/>
                </a:solidFill>
              </a:rPr>
              <a:t>2016 Chicago Memorandum </a:t>
            </a:r>
          </a:p>
        </p:txBody>
      </p:sp>
      <p:pic>
        <p:nvPicPr>
          <p:cNvPr id="5" name="Picture 2" descr="\\SHAREDSERVER-PC\Users\Public\CRCA\CRCA (2010-4-5)\Events\Trade Show\Logo\CRCA_Tradeshow-Seminars-logo-CMYK high 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A4C61D77-E884-8AC5-832C-1264E85C2848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10746555" cy="434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5931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2754959"/>
            <a:ext cx="10210800" cy="2008254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chemeClr val="tx1"/>
                </a:solidFill>
                <a:latin typeface="Arial Black" pitchFamily="34" charset="0"/>
              </a:rPr>
              <a:t>At Seminar Conclusion, exit through the Crystal Room’s rear doors onto Trade Show Floor</a:t>
            </a:r>
          </a:p>
          <a:p>
            <a:pPr>
              <a:spcBef>
                <a:spcPts val="1200"/>
              </a:spcBef>
            </a:pPr>
            <a:r>
              <a:rPr lang="en-US" sz="2700" dirty="0">
                <a:solidFill>
                  <a:schemeClr val="tx1"/>
                </a:solidFill>
                <a:latin typeface="Arial Black" pitchFamily="34" charset="0"/>
              </a:rPr>
              <a:t>Attendance / CE Certificates will be sent via email to attendees’ email approximately January 27, 2023.</a:t>
            </a:r>
            <a:endParaRPr lang="en-US" sz="2700" dirty="0">
              <a:solidFill>
                <a:srgbClr val="00277B"/>
              </a:solidFill>
              <a:latin typeface="Arial Black" pitchFamily="34" charset="0"/>
            </a:endParaRPr>
          </a:p>
        </p:txBody>
      </p:sp>
      <p:pic>
        <p:nvPicPr>
          <p:cNvPr id="8" name="Picture 2" descr="\\SHAREDSERVER-PC\Users\Public\CRCA\CRCA (2010-4-5)\Events\Trade Show\Logo\CRCA_Tradeshow-Seminars-logo-CMYK high 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348" y="500602"/>
            <a:ext cx="2933304" cy="1745436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FDD4315-BA9C-9AF3-E83D-DB68A6CC2452}"/>
              </a:ext>
            </a:extLst>
          </p:cNvPr>
          <p:cNvGrpSpPr/>
          <p:nvPr/>
        </p:nvGrpSpPr>
        <p:grpSpPr>
          <a:xfrm>
            <a:off x="1949196" y="5272134"/>
            <a:ext cx="8293608" cy="1325880"/>
            <a:chOff x="1295400" y="5272134"/>
            <a:chExt cx="8293608" cy="1325880"/>
          </a:xfrm>
        </p:grpSpPr>
        <p:pic>
          <p:nvPicPr>
            <p:cNvPr id="5" name="Picture 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3C088505-6E40-EB31-DDC1-9E6D92EED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5503020"/>
              <a:ext cx="1178331" cy="864109"/>
            </a:xfrm>
            <a:prstGeom prst="rect">
              <a:avLst/>
            </a:prstGeom>
          </p:spPr>
        </p:pic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A3F41D16-9F8C-1923-4AD0-EC6DBF34F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5352" y="5492162"/>
              <a:ext cx="904875" cy="885825"/>
            </a:xfrm>
            <a:prstGeom prst="rect">
              <a:avLst/>
            </a:prstGeom>
          </p:spPr>
        </p:pic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D8A9C7B-A4B0-79D9-237A-EC8FB2730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5272134"/>
              <a:ext cx="2807208" cy="1325880"/>
            </a:xfrm>
            <a:prstGeom prst="rect">
              <a:avLst/>
            </a:prstGeom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4097A0E6-B009-5700-7834-A4F0AD8DF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848" y="5348940"/>
              <a:ext cx="1178331" cy="1172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7338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09750" y="1676400"/>
            <a:ext cx="8572500" cy="3352800"/>
          </a:xfrm>
        </p:spPr>
        <p:txBody>
          <a:bodyPr>
            <a:normAutofit fontScale="92500"/>
          </a:bodyPr>
          <a:lstStyle/>
          <a:p>
            <a:pPr algn="l">
              <a:defRPr/>
            </a:pPr>
            <a:r>
              <a:rPr lang="en-US" sz="3600" b="1" dirty="0">
                <a:solidFill>
                  <a:schemeClr val="tx1"/>
                </a:solidFill>
              </a:rPr>
              <a:t>Antitrust Policy – Do Not Discuss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3200" i="1" dirty="0">
                <a:solidFill>
                  <a:schemeClr val="tx1"/>
                </a:solidFill>
              </a:rPr>
              <a:t>Prices (current, past or future)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3200" i="1" dirty="0">
                <a:solidFill>
                  <a:schemeClr val="tx1"/>
                </a:solidFill>
              </a:rPr>
              <a:t>Terms of sale, warranties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3200" i="1" dirty="0">
                <a:solidFill>
                  <a:schemeClr val="tx1"/>
                </a:solidFill>
              </a:rPr>
              <a:t>Territories,  not competing in certain markets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3200" i="1" dirty="0">
                <a:solidFill>
                  <a:schemeClr val="tx1"/>
                </a:solidFill>
              </a:rPr>
              <a:t>Agreement to bid or not to bid	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3200" i="1" dirty="0">
                <a:solidFill>
                  <a:schemeClr val="tx1"/>
                </a:solidFill>
              </a:rPr>
              <a:t>Refusal to deal with a company due to practices</a:t>
            </a:r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C25F85C-9160-4D70-A052-E721EF6DED7F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52400"/>
            <a:ext cx="1173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C208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2023 CRCA Trade Show &amp; Seminars Details</a:t>
            </a:r>
          </a:p>
        </p:txBody>
      </p:sp>
      <p:pic>
        <p:nvPicPr>
          <p:cNvPr id="2" name="Picture 2" descr="\\SHAREDSERVER-PC\Users\Public\CRCA\CRCA (2010-4-5)\Events\Trade Show\Logo\CRCA_Tradeshow-Seminars-logo-CMYK high res.jpg">
            <a:extLst>
              <a:ext uri="{FF2B5EF4-FFF2-40B4-BE49-F238E27FC236}">
                <a16:creationId xmlns:a16="http://schemas.microsoft.com/office/drawing/2014/main" id="{C6E3369A-DBEA-C256-C5B8-0EA89188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1299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1079EC1-89AE-CE98-6D47-DB10401DF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37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500" y="2303367"/>
            <a:ext cx="9525000" cy="2667000"/>
          </a:xfrm>
        </p:spPr>
        <p:txBody>
          <a:bodyPr>
            <a:normAutofit/>
          </a:bodyPr>
          <a:lstStyle/>
          <a:p>
            <a:r>
              <a:rPr lang="en-US" sz="4000" i="1" dirty="0"/>
              <a:t>Low-slope technical update</a:t>
            </a:r>
            <a:endParaRPr lang="en-US" sz="4000" b="0" i="1" u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6096000"/>
            <a:ext cx="64008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3275" y="4578654"/>
            <a:ext cx="55054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 S. Graham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Vice President, Technical Services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Roofing Contractors Association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637" y="5792707"/>
            <a:ext cx="1956725" cy="606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E9EC6D-4D70-0348-930D-B70A9279B12D}"/>
              </a:ext>
            </a:extLst>
          </p:cNvPr>
          <p:cNvSpPr txBox="1"/>
          <p:nvPr/>
        </p:nvSpPr>
        <p:spPr>
          <a:xfrm>
            <a:off x="6522280" y="1294696"/>
            <a:ext cx="33310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Roofing Week in Chicago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January 18-20,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36BA9-1057-4462-BFF2-F6CF283A3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33400"/>
            <a:ext cx="3375953" cy="20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73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53A239-F232-F2CF-2D18-328079DA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46761"/>
            <a:ext cx="10972800" cy="1143000"/>
          </a:xfrm>
        </p:spPr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03A9E6-D142-68D8-5896-FB14C076B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1828800"/>
            <a:ext cx="6172200" cy="4114799"/>
          </a:xfrm>
        </p:spPr>
        <p:txBody>
          <a:bodyPr/>
          <a:lstStyle/>
          <a:p>
            <a:r>
              <a:rPr lang="en-US" dirty="0"/>
              <a:t>Market condition update</a:t>
            </a:r>
          </a:p>
          <a:p>
            <a:r>
              <a:rPr lang="en-US" dirty="0"/>
              <a:t>Ignition temperature testing</a:t>
            </a:r>
          </a:p>
          <a:p>
            <a:r>
              <a:rPr lang="en-US" dirty="0"/>
              <a:t>Moisture in concrete roof decks</a:t>
            </a:r>
          </a:p>
          <a:p>
            <a:pPr lvl="1"/>
            <a:r>
              <a:rPr lang="en-US" dirty="0"/>
              <a:t>Vapor retarder adhesion testing</a:t>
            </a:r>
          </a:p>
          <a:p>
            <a:r>
              <a:rPr lang="en-US" dirty="0"/>
              <a:t>Code development and adoptions</a:t>
            </a:r>
          </a:p>
          <a:p>
            <a:r>
              <a:rPr lang="en-US" dirty="0"/>
              <a:t>Contractor-reported problems</a:t>
            </a:r>
          </a:p>
          <a:p>
            <a:r>
              <a:rPr lang="en-US" dirty="0"/>
              <a:t>Questions… and other topics</a:t>
            </a:r>
          </a:p>
          <a:p>
            <a:endParaRPr lang="en-US" dirty="0"/>
          </a:p>
          <a:p>
            <a:pPr marL="514350" indent="-457200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21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A9264-6120-1493-7043-EBDE45C3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/>
          <a:p>
            <a:r>
              <a:rPr lang="en-US" dirty="0"/>
              <a:t>Market condition update</a:t>
            </a:r>
          </a:p>
        </p:txBody>
      </p:sp>
    </p:spTree>
    <p:extLst>
      <p:ext uri="{BB962C8B-B14F-4D97-AF65-F5344CB8AC3E}">
        <p14:creationId xmlns:p14="http://schemas.microsoft.com/office/powerpoint/2010/main" val="2459834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D9ED36-6C24-30DC-A632-F7E465804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147" y="0"/>
            <a:ext cx="529970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2DBF11-151C-C22F-D1F9-B9B7465F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28" y="1905000"/>
            <a:ext cx="11057143" cy="34666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8BD69E-9CD9-5B9A-CB00-C4D524E0477E}"/>
              </a:ext>
            </a:extLst>
          </p:cNvPr>
          <p:cNvSpPr/>
          <p:nvPr/>
        </p:nvSpPr>
        <p:spPr>
          <a:xfrm>
            <a:off x="7467600" y="2371726"/>
            <a:ext cx="1371600" cy="11239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D80C0F-83EF-DB8C-0ADF-91207AFCBCCC}"/>
              </a:ext>
            </a:extLst>
          </p:cNvPr>
          <p:cNvSpPr/>
          <p:nvPr/>
        </p:nvSpPr>
        <p:spPr>
          <a:xfrm>
            <a:off x="3810000" y="2371726"/>
            <a:ext cx="2743200" cy="112395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D9ED36-6C24-30DC-A632-F7E465804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147" y="0"/>
            <a:ext cx="529970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2DBF11-151C-C22F-D1F9-B9B7465F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28" y="1905000"/>
            <a:ext cx="11057143" cy="34666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8BD69E-9CD9-5B9A-CB00-C4D524E0477E}"/>
              </a:ext>
            </a:extLst>
          </p:cNvPr>
          <p:cNvSpPr/>
          <p:nvPr/>
        </p:nvSpPr>
        <p:spPr>
          <a:xfrm>
            <a:off x="7467600" y="3505200"/>
            <a:ext cx="1371600" cy="114300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7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4CD77-2798-9356-6140-D88801E8F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i="1" u="none" dirty="0">
                <a:latin typeface="+mn-lt"/>
              </a:rPr>
              <a:t>What to expect in 2023…</a:t>
            </a:r>
          </a:p>
        </p:txBody>
      </p:sp>
    </p:spTree>
    <p:extLst>
      <p:ext uri="{BB962C8B-B14F-4D97-AF65-F5344CB8AC3E}">
        <p14:creationId xmlns:p14="http://schemas.microsoft.com/office/powerpoint/2010/main" val="4200899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F76-D273-1849-9641-B3BA02BC9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>
            <a:normAutofit/>
          </a:bodyPr>
          <a:lstStyle/>
          <a:p>
            <a:r>
              <a:rPr lang="en-US" i="1" dirty="0"/>
              <a:t>Ignition temperature testing</a:t>
            </a:r>
          </a:p>
        </p:txBody>
      </p:sp>
    </p:spTree>
    <p:extLst>
      <p:ext uri="{BB962C8B-B14F-4D97-AF65-F5344CB8AC3E}">
        <p14:creationId xmlns:p14="http://schemas.microsoft.com/office/powerpoint/2010/main" val="3949376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26FC-B3FF-6AD4-F587-09F70A0CD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E9719-BE34-6F8D-BAF5-37E764D63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333" y="1120299"/>
            <a:ext cx="3078267" cy="46174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C19D1-7F90-D270-13DF-4BEF2CD1A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474" y="1106248"/>
            <a:ext cx="3484126" cy="464550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B7E887-AD49-C9D7-388D-3E5618D62CFF}"/>
              </a:ext>
            </a:extLst>
          </p:cNvPr>
          <p:cNvSpPr txBox="1"/>
          <p:nvPr/>
        </p:nvSpPr>
        <p:spPr>
          <a:xfrm>
            <a:off x="1981200" y="5733346"/>
            <a:ext cx="185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Published in 1953</a:t>
            </a:r>
          </a:p>
        </p:txBody>
      </p:sp>
    </p:spTree>
    <p:extLst>
      <p:ext uri="{BB962C8B-B14F-4D97-AF65-F5344CB8AC3E}">
        <p14:creationId xmlns:p14="http://schemas.microsoft.com/office/powerpoint/2010/main" val="41312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AD586-B1A0-7ADE-BBB6-5B0220C42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55637"/>
            <a:ext cx="10972800" cy="1143000"/>
          </a:xfrm>
        </p:spPr>
        <p:txBody>
          <a:bodyPr/>
          <a:lstStyle/>
          <a:p>
            <a:r>
              <a:rPr lang="en-US" dirty="0"/>
              <a:t>Some known roof application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A9C15-ED37-2FE0-3482-A5D73EC73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1676400"/>
            <a:ext cx="7848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Mopping bitumen:</a:t>
            </a:r>
          </a:p>
          <a:p>
            <a:r>
              <a:rPr lang="en-US"/>
              <a:t>EVT:  </a:t>
            </a:r>
            <a:r>
              <a:rPr lang="en-US" dirty="0"/>
              <a:t>375 F to 455 </a:t>
            </a:r>
            <a:r>
              <a:rPr lang="en-US"/>
              <a:t>F (typ</a:t>
            </a:r>
            <a:r>
              <a:rPr lang="en-US" dirty="0"/>
              <a:t>.)</a:t>
            </a:r>
          </a:p>
          <a:p>
            <a:r>
              <a:rPr lang="en-US" dirty="0"/>
              <a:t>Flash point:  525 F (min.)</a:t>
            </a:r>
          </a:p>
          <a:p>
            <a:pPr marL="0" indent="0">
              <a:buNone/>
            </a:pPr>
            <a:r>
              <a:rPr lang="en-US" dirty="0"/>
              <a:t>Hot-air welding:</a:t>
            </a:r>
          </a:p>
          <a:p>
            <a:r>
              <a:rPr lang="en-US" dirty="0"/>
              <a:t>Equipment settings up to 600 C (1,112 F)</a:t>
            </a:r>
          </a:p>
          <a:p>
            <a:pPr marL="0" indent="0">
              <a:buNone/>
            </a:pPr>
            <a:r>
              <a:rPr lang="en-US" dirty="0"/>
              <a:t>Torch application:</a:t>
            </a:r>
          </a:p>
          <a:p>
            <a:r>
              <a:rPr lang="en-US" dirty="0"/>
              <a:t>Blue flame:  3,596 F</a:t>
            </a:r>
          </a:p>
          <a:p>
            <a:r>
              <a:rPr lang="en-US" dirty="0"/>
              <a:t>Yellow/orange flame:  1,800 F</a:t>
            </a:r>
          </a:p>
        </p:txBody>
      </p:sp>
    </p:spTree>
    <p:extLst>
      <p:ext uri="{BB962C8B-B14F-4D97-AF65-F5344CB8AC3E}">
        <p14:creationId xmlns:p14="http://schemas.microsoft.com/office/powerpoint/2010/main" val="315787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8018B1C2-FF72-6E01-0DF0-7C5408CF5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9450"/>
      </p:ext>
    </p:extLst>
  </p:cSld>
  <p:clrMapOvr>
    <a:masterClrMapping/>
  </p:clrMapOvr>
  <p:transition spd="med">
    <p:pull dir="l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FA3989-5E8B-B2BF-03D5-3FFC2A2CE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917" y="459732"/>
            <a:ext cx="4435573" cy="59385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259944-5F0B-64BF-9C5C-8F20420A5876}"/>
              </a:ext>
            </a:extLst>
          </p:cNvPr>
          <p:cNvSpPr txBox="1"/>
          <p:nvPr/>
        </p:nvSpPr>
        <p:spPr>
          <a:xfrm>
            <a:off x="6400800" y="762000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ASTM D1929, “Standard Test Method for Determining Ignition Temperature of Plastics”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D4E2BC-44D0-96D3-79C2-F90725EAF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166" y="1860415"/>
            <a:ext cx="4953000" cy="313717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0B8964-D274-D3FF-FD48-1654FB9BB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2209800"/>
            <a:ext cx="3105243" cy="40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4C865-A6B0-0843-1D03-AEC53288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53" y="0"/>
            <a:ext cx="10972800" cy="1143000"/>
          </a:xfrm>
        </p:spPr>
        <p:txBody>
          <a:bodyPr/>
          <a:lstStyle/>
          <a:p>
            <a:r>
              <a:rPr lang="en-US" dirty="0"/>
              <a:t>ASTM D1929 results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1A9D499-9328-EDAB-3B78-5B7435D0FAF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2452" y="914400"/>
          <a:ext cx="10959948" cy="585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79974">
                  <a:extLst>
                    <a:ext uri="{9D8B030D-6E8A-4147-A177-3AD203B41FA5}">
                      <a16:colId xmlns:a16="http://schemas.microsoft.com/office/drawing/2014/main" val="2470313328"/>
                    </a:ext>
                  </a:extLst>
                </a:gridCol>
                <a:gridCol w="5479974">
                  <a:extLst>
                    <a:ext uri="{9D8B030D-6E8A-4147-A177-3AD203B41FA5}">
                      <a16:colId xmlns:a16="http://schemas.microsoft.com/office/drawing/2014/main" val="2472836481"/>
                    </a:ext>
                  </a:extLst>
                </a:gridCol>
              </a:tblGrid>
              <a:tr h="35325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Sample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Test result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514438"/>
                  </a:ext>
                </a:extLst>
              </a:tr>
              <a:tr h="4294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Extruded polystyrene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865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104157"/>
                  </a:ext>
                </a:extLst>
              </a:tr>
              <a:tr h="4294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HD polyiso with glass facer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865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381569"/>
                  </a:ext>
                </a:extLst>
              </a:tr>
              <a:tr h="4294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Wood fiberboard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875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291833"/>
                  </a:ext>
                </a:extLst>
              </a:tr>
              <a:tr h="4294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Polyiso with coated glass facer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895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688503"/>
                  </a:ext>
                </a:extLst>
              </a:tr>
              <a:tr h="4294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Perlite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905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685663"/>
                  </a:ext>
                </a:extLst>
              </a:tr>
              <a:tr h="4294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Expanded polystyrene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910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925072"/>
                  </a:ext>
                </a:extLst>
              </a:tr>
              <a:tr h="4294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Polyiso with cellulose/glass facer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920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560396"/>
                  </a:ext>
                </a:extLst>
              </a:tr>
              <a:tr h="4294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Cellular glass with facer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965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667386"/>
                  </a:ext>
                </a:extLst>
              </a:tr>
              <a:tr h="4294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Mineral fiber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1,040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096170"/>
                  </a:ext>
                </a:extLst>
              </a:tr>
              <a:tr h="4294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Gypsum-fiber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Greater than 1,740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129145"/>
                  </a:ext>
                </a:extLst>
              </a:tr>
              <a:tr h="4294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Gypsum board with coated fiberglass facer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Greater than 1,740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817469"/>
                  </a:ext>
                </a:extLst>
              </a:tr>
              <a:tr h="42945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Cellular glass (no facer)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Greater than 1,740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003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687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0D63-21DA-3DD0-B047-8B958DAE2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0"/>
            <a:ext cx="10972800" cy="1143000"/>
          </a:xfrm>
        </p:spPr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18D77-7B37-F5E0-6E27-D30F1C5F8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667000"/>
            <a:ext cx="10591800" cy="2209799"/>
          </a:xfrm>
        </p:spPr>
        <p:txBody>
          <a:bodyPr/>
          <a:lstStyle/>
          <a:p>
            <a:r>
              <a:rPr lang="en-US" dirty="0"/>
              <a:t>When hot-air welding or torching roofing products, realize the relative differences in ignition temperatures of various insulation substrates</a:t>
            </a:r>
          </a:p>
          <a:p>
            <a:r>
              <a:rPr lang="en-US" dirty="0"/>
              <a:t>Share this information/concept with field workers</a:t>
            </a:r>
          </a:p>
        </p:txBody>
      </p:sp>
    </p:spTree>
    <p:extLst>
      <p:ext uri="{BB962C8B-B14F-4D97-AF65-F5344CB8AC3E}">
        <p14:creationId xmlns:p14="http://schemas.microsoft.com/office/powerpoint/2010/main" val="123532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EDC00-37D5-FADD-F023-02E8E86E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/>
          <a:p>
            <a:r>
              <a:rPr lang="en-US" dirty="0"/>
              <a:t>Moisture-related issues with concrete roof decks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3A715-C04E-DEC6-497F-6A1F021E6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343400"/>
            <a:ext cx="10972800" cy="17827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3346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B95394-A9D0-D029-6808-E660AEA8E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72386"/>
            <a:ext cx="4724400" cy="57132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ADC464-D20A-26C7-A3CC-205C63430B7D}"/>
              </a:ext>
            </a:extLst>
          </p:cNvPr>
          <p:cNvSpPr txBox="1"/>
          <p:nvPr/>
        </p:nvSpPr>
        <p:spPr>
          <a:xfrm>
            <a:off x="7010400" y="2921168"/>
            <a:ext cx="36786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Professional Roofing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February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506D71-7EB5-63F7-BDEE-F11200A2C460}"/>
              </a:ext>
            </a:extLst>
          </p:cNvPr>
          <p:cNvSpPr txBox="1"/>
          <p:nvPr/>
        </p:nvSpPr>
        <p:spPr>
          <a:xfrm>
            <a:off x="6096000" y="5867400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Link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663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0D718A-9E6E-58AB-93C4-0AA6955DC57A}"/>
              </a:ext>
            </a:extLst>
          </p:cNvPr>
          <p:cNvSpPr txBox="1"/>
          <p:nvPr/>
        </p:nvSpPr>
        <p:spPr>
          <a:xfrm>
            <a:off x="431885" y="2890391"/>
            <a:ext cx="113282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NRCA recommends designers specify an adhered vapor retarder…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isn’t adhesion of the vapor retarder a concern?</a:t>
            </a:r>
          </a:p>
        </p:txBody>
      </p:sp>
    </p:spTree>
    <p:extLst>
      <p:ext uri="{BB962C8B-B14F-4D97-AF65-F5344CB8AC3E}">
        <p14:creationId xmlns:p14="http://schemas.microsoft.com/office/powerpoint/2010/main" val="2998701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E59D0-723E-AA00-A040-FA8C8897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Vapor retarder adhesion testing</a:t>
            </a:r>
            <a:br>
              <a:rPr lang="en-US" sz="1800" b="0" u="none" dirty="0"/>
            </a:br>
            <a:r>
              <a:rPr lang="en-US" sz="1800" b="0" u="none" dirty="0"/>
              <a:t>Moisture-related issues with concrete roof decks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E8323-158C-099A-C881-34DD97FC9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61714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2DFC-A179-B9D9-62A0-EE31FF0B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55835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What we tested</a:t>
            </a:r>
            <a:br>
              <a:rPr lang="en-US" sz="1800" b="0" u="none" dirty="0"/>
            </a:br>
            <a:r>
              <a:rPr lang="en-US" sz="1800" b="0" u="none" dirty="0"/>
              <a:t>Vapor retarder adhesion testing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0F72C-E9DF-684B-810F-BCB525DBA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514600"/>
            <a:ext cx="6324600" cy="2971799"/>
          </a:xfrm>
        </p:spPr>
        <p:txBody>
          <a:bodyPr/>
          <a:lstStyle/>
          <a:p>
            <a:r>
              <a:rPr lang="en-US" dirty="0"/>
              <a:t>2-ply asphalt BUR membrane</a:t>
            </a:r>
          </a:p>
          <a:p>
            <a:r>
              <a:rPr lang="en-US" dirty="0"/>
              <a:t>Manufacturer A-SA vapor retarder</a:t>
            </a:r>
          </a:p>
          <a:p>
            <a:r>
              <a:rPr lang="en-US" dirty="0"/>
              <a:t>Manufacturer B-SA vapor retarder</a:t>
            </a:r>
          </a:p>
          <a:p>
            <a:r>
              <a:rPr lang="en-US" dirty="0"/>
              <a:t>Manufacturer C-SA vapor retarder</a:t>
            </a:r>
          </a:p>
          <a:p>
            <a:r>
              <a:rPr lang="en-US" dirty="0"/>
              <a:t>Manufacturer D-SA vapor retarder</a:t>
            </a:r>
          </a:p>
        </p:txBody>
      </p:sp>
    </p:spTree>
    <p:extLst>
      <p:ext uri="{BB962C8B-B14F-4D97-AF65-F5344CB8AC3E}">
        <p14:creationId xmlns:p14="http://schemas.microsoft.com/office/powerpoint/2010/main" val="2529364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28F88A-D2E3-DDD2-ECE5-751AA65FE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85800"/>
            <a:ext cx="4737343" cy="35561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EDB202-800F-D9C0-D093-ED952A866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28" y="1650908"/>
            <a:ext cx="4737343" cy="35561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EA15D8-6750-0229-CDCC-8FFC81893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057" y="2616017"/>
            <a:ext cx="4737343" cy="35561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E38FC3-509B-B329-0FDC-FA90E53E56CD}"/>
              </a:ext>
            </a:extLst>
          </p:cNvPr>
          <p:cNvSpPr txBox="1"/>
          <p:nvPr/>
        </p:nvSpPr>
        <p:spPr>
          <a:xfrm>
            <a:off x="542166" y="4267200"/>
            <a:ext cx="1286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28-day cure</a:t>
            </a:r>
          </a:p>
        </p:txBody>
      </p:sp>
    </p:spTree>
    <p:extLst>
      <p:ext uri="{BB962C8B-B14F-4D97-AF65-F5344CB8AC3E}">
        <p14:creationId xmlns:p14="http://schemas.microsoft.com/office/powerpoint/2010/main" val="8442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3FC94-A0CB-DDDD-5E65-642BBCDDC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020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Sample conditioning</a:t>
            </a:r>
            <a:br>
              <a:rPr lang="en-US" sz="1800" dirty="0"/>
            </a:br>
            <a:r>
              <a:rPr lang="en-US" sz="1800" b="0" u="none" dirty="0"/>
              <a:t>After vapor retarder application</a:t>
            </a:r>
            <a:endParaRPr lang="en-US" b="0" u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0757A-A122-8412-40F3-0C6CAEBD1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100" y="2819400"/>
            <a:ext cx="8305800" cy="1981199"/>
          </a:xfrm>
        </p:spPr>
        <p:txBody>
          <a:bodyPr>
            <a:normAutofit fontScale="70000" lnSpcReduction="20000"/>
          </a:bodyPr>
          <a:lstStyle/>
          <a:p>
            <a:r>
              <a:rPr lang="en-US" sz="3500" dirty="0"/>
              <a:t>Conditioned for 60-days</a:t>
            </a:r>
          </a:p>
          <a:p>
            <a:r>
              <a:rPr lang="en-US" sz="3500" dirty="0"/>
              <a:t>One set of each at standard laboratory  conditions</a:t>
            </a:r>
          </a:p>
          <a:p>
            <a:r>
              <a:rPr lang="en-US" sz="3500" dirty="0"/>
              <a:t>Other set of each at a 30 F temperature differential</a:t>
            </a:r>
          </a:p>
          <a:p>
            <a:pPr lvl="1"/>
            <a:r>
              <a:rPr lang="en-US" sz="3500" dirty="0"/>
              <a:t>The temperature differential creates an upward vapor pressure drive</a:t>
            </a:r>
          </a:p>
        </p:txBody>
      </p:sp>
    </p:spTree>
    <p:extLst>
      <p:ext uri="{BB962C8B-B14F-4D97-AF65-F5344CB8AC3E}">
        <p14:creationId xmlns:p14="http://schemas.microsoft.com/office/powerpoint/2010/main" val="1009697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5E8450AE-681E-4451-8C16-47EB5C19BF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1200" y="22860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C208D"/>
                </a:solidFill>
              </a:rPr>
              <a:t>2023 CRCA Trade Show &amp; Seminars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70B4C-F7C2-4FBD-8084-B6FEB57C347B}"/>
              </a:ext>
            </a:extLst>
          </p:cNvPr>
          <p:cNvSpPr txBox="1"/>
          <p:nvPr/>
        </p:nvSpPr>
        <p:spPr>
          <a:xfrm>
            <a:off x="6172200" y="2644170"/>
            <a:ext cx="4114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Scan QR Code for Program Guide &amp; Speaker Bios</a:t>
            </a:r>
          </a:p>
        </p:txBody>
      </p:sp>
      <p:pic>
        <p:nvPicPr>
          <p:cNvPr id="5" name="Picture 2" descr="\\SHAREDSERVER-PC\Users\Public\CRCA\CRCA (2010-4-5)\Events\Trade Show\Logo\CRCA_Tradeshow-Seminars-logo-CMYK high res.jpg">
            <a:extLst>
              <a:ext uri="{FF2B5EF4-FFF2-40B4-BE49-F238E27FC236}">
                <a16:creationId xmlns:a16="http://schemas.microsoft.com/office/drawing/2014/main" id="{0F5A7748-D3AD-30A2-B04C-BCF7B1D42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DB1D9B1A-DE00-4F99-8D9C-AD7945775F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98" y="1600199"/>
            <a:ext cx="4439447" cy="443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19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42B146-CFDA-FF1A-A173-30E9D9397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85800"/>
            <a:ext cx="2673487" cy="354983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EB657A-1443-1283-6AC6-20A88BC76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073" y="1650908"/>
            <a:ext cx="4737343" cy="3556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2E331-99C8-E22D-EB30-AFE155E92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402" y="2616017"/>
            <a:ext cx="2667137" cy="35561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15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1269-D3B1-E5F3-67FC-2F69C284A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7348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Test results</a:t>
            </a:r>
            <a:br>
              <a:rPr lang="en-US" sz="1800" b="0" u="none" dirty="0"/>
            </a:br>
            <a:r>
              <a:rPr lang="en-US" sz="1800" b="0" u="none" dirty="0"/>
              <a:t>Vapor retarder adhesion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EF0802D-E022-0864-2130-E3D8867ABD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4520" y="2362200"/>
          <a:ext cx="10972800" cy="313944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135572737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265183284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04650094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3872582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02928403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Sample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Tested pull resistance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Difference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573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Lab. conditions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60-day conditioning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(Average of 5 specimens)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Vapor drive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60-day conditioning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(Average of 5 specimens)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Differential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Percent differential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366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2-ply built-up membrane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1,421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833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-588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998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Manufacturer 1-SA VR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768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645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-123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977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Manufacturer 2-SA VR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331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318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-13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56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Manufacturer 3-SA VR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1,139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1,311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+172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561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Manufacturer 4-SA VR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1,415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707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-708 psf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84658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A3421BC-21A8-3596-9F74-34775414746F}"/>
              </a:ext>
            </a:extLst>
          </p:cNvPr>
          <p:cNvSpPr/>
          <p:nvPr/>
        </p:nvSpPr>
        <p:spPr>
          <a:xfrm>
            <a:off x="304800" y="4038600"/>
            <a:ext cx="11582400" cy="195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5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6A002-2081-1088-FAA6-3DD4FE8A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43729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  <a:br>
              <a:rPr lang="en-US" sz="1800" dirty="0"/>
            </a:br>
            <a:r>
              <a:rPr lang="en-US" sz="1800" b="0" u="none" dirty="0"/>
              <a:t>Vapor retarder adhesion</a:t>
            </a:r>
            <a:endParaRPr lang="en-US" b="0" u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2AF0C-777B-06C8-2BF4-2DD39CF8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2590800"/>
            <a:ext cx="9601200" cy="2362199"/>
          </a:xfrm>
        </p:spPr>
        <p:txBody>
          <a:bodyPr/>
          <a:lstStyle/>
          <a:p>
            <a:r>
              <a:rPr lang="en-US" dirty="0"/>
              <a:t>Results vary</a:t>
            </a:r>
          </a:p>
          <a:p>
            <a:r>
              <a:rPr lang="en-US" dirty="0"/>
              <a:t>For 4 of 5 samples, vapor drive conditioning resulted in lower values, but Manufacture 3-SA VR is higher</a:t>
            </a:r>
          </a:p>
          <a:p>
            <a:r>
              <a:rPr lang="en-US" dirty="0"/>
              <a:t>All results greater than 90 psf (i.e., FM 1-90)</a:t>
            </a:r>
          </a:p>
        </p:txBody>
      </p:sp>
    </p:spTree>
    <p:extLst>
      <p:ext uri="{BB962C8B-B14F-4D97-AF65-F5344CB8AC3E}">
        <p14:creationId xmlns:p14="http://schemas.microsoft.com/office/powerpoint/2010/main" val="75226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5597D-052C-DD98-4A02-D8D30508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“Preliminary” recommendations</a:t>
            </a:r>
            <a:br>
              <a:rPr lang="en-US" sz="1800" b="0" u="none" dirty="0"/>
            </a:br>
            <a:r>
              <a:rPr lang="en-US" sz="1800" b="0" u="none" dirty="0"/>
              <a:t>Vapor retarder adhesion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825A6-4F35-9C74-5FB3-E0D68F2FE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0"/>
            <a:ext cx="10972800" cy="4525963"/>
          </a:xfrm>
        </p:spPr>
        <p:txBody>
          <a:bodyPr/>
          <a:lstStyle/>
          <a:p>
            <a:r>
              <a:rPr lang="en-US" dirty="0"/>
              <a:t>Designers should specify vapor retarders after considering vapor retarder adhesion both at the time of application and in-service.</a:t>
            </a:r>
          </a:p>
          <a:p>
            <a:r>
              <a:rPr lang="en-US" dirty="0"/>
              <a:t>Manufacturers should incorporate some form of vapor drive conditioning assessment in their product development and assessment and make that information available to specifiers.</a:t>
            </a:r>
          </a:p>
          <a:p>
            <a:r>
              <a:rPr lang="en-US" dirty="0"/>
              <a:t>The vapor drive conditioning used in this testing is one possible assessment method.</a:t>
            </a:r>
          </a:p>
        </p:txBody>
      </p:sp>
    </p:spTree>
    <p:extLst>
      <p:ext uri="{BB962C8B-B14F-4D97-AF65-F5344CB8AC3E}">
        <p14:creationId xmlns:p14="http://schemas.microsoft.com/office/powerpoint/2010/main" val="19041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6E54-3192-E7B9-7227-40E3A7267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66800"/>
            <a:ext cx="10972800" cy="1143000"/>
          </a:xfrm>
        </p:spPr>
        <p:txBody>
          <a:bodyPr/>
          <a:lstStyle/>
          <a:p>
            <a:r>
              <a:rPr lang="en-US" dirty="0"/>
              <a:t>Code development and adoptions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41B14-DB9D-F025-F492-38AC8A7B4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09800"/>
            <a:ext cx="10363200" cy="3428999"/>
          </a:xfrm>
        </p:spPr>
        <p:txBody>
          <a:bodyPr/>
          <a:lstStyle/>
          <a:p>
            <a:r>
              <a:rPr lang="en-US" dirty="0"/>
              <a:t>2021 I-codes published</a:t>
            </a:r>
          </a:p>
          <a:p>
            <a:pPr lvl="1"/>
            <a:r>
              <a:rPr lang="en-US" dirty="0"/>
              <a:t>Adoptions beginning</a:t>
            </a:r>
          </a:p>
          <a:p>
            <a:r>
              <a:rPr lang="en-US" dirty="0"/>
              <a:t>Development of 2024 I-codes complete, except 2024 IECC</a:t>
            </a:r>
          </a:p>
          <a:p>
            <a:pPr lvl="1"/>
            <a:r>
              <a:rPr lang="en-US" dirty="0"/>
              <a:t>Q3 2023 publication planned, except 2024 IECC</a:t>
            </a:r>
          </a:p>
          <a:p>
            <a:r>
              <a:rPr lang="en-US" dirty="0"/>
              <a:t>New Chicago Energy Code</a:t>
            </a:r>
          </a:p>
          <a:p>
            <a:r>
              <a:rPr lang="en-US" dirty="0"/>
              <a:t>Development of updated IL energy code and “stretch code”</a:t>
            </a:r>
          </a:p>
        </p:txBody>
      </p:sp>
    </p:spTree>
    <p:extLst>
      <p:ext uri="{BB962C8B-B14F-4D97-AF65-F5344CB8AC3E}">
        <p14:creationId xmlns:p14="http://schemas.microsoft.com/office/powerpoint/2010/main" val="60332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DDD494-02FC-B65A-8773-4D515604E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545" y="0"/>
            <a:ext cx="632690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19742F-5685-6721-2334-A89FFE48B4E7}"/>
              </a:ext>
            </a:extLst>
          </p:cNvPr>
          <p:cNvSpPr txBox="1"/>
          <p:nvPr/>
        </p:nvSpPr>
        <p:spPr>
          <a:xfrm>
            <a:off x="9288029" y="64886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linkClick r:id="rId3"/>
              </a:rPr>
              <a:t>Link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00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74A2E4-3F6C-CB68-08F9-7B9839C56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994" y="0"/>
            <a:ext cx="530601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D8F5B3-6B78-BFC5-9347-DBC0D8AAE69C}"/>
              </a:ext>
            </a:extLst>
          </p:cNvPr>
          <p:cNvSpPr txBox="1"/>
          <p:nvPr/>
        </p:nvSpPr>
        <p:spPr>
          <a:xfrm>
            <a:off x="8777581" y="647914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hlinkClick r:id="rId3"/>
              </a:rPr>
              <a:t>Link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894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2863C-AFBA-47B0-F79C-45EE21F7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 dirty="0"/>
              <a:t>State of Illinois-new Energy Code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C4EDB-6784-808A-98F6-21AFFF4DA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10820400" cy="5334000"/>
          </a:xfrm>
        </p:spPr>
        <p:txBody>
          <a:bodyPr/>
          <a:lstStyle/>
          <a:p>
            <a:r>
              <a:rPr lang="en-US" dirty="0"/>
              <a:t>Triggered by the publication of the current edition of IECC</a:t>
            </a:r>
          </a:p>
          <a:p>
            <a:pPr lvl="1"/>
            <a:r>
              <a:rPr lang="en-US" dirty="0"/>
              <a:t>IECC 2021 was published in January 2021 (Jan. 29, 2021 first printing)</a:t>
            </a:r>
          </a:p>
          <a:p>
            <a:r>
              <a:rPr lang="en-US" dirty="0"/>
              <a:t>CDB established an Energy Code Advisory Council, which sought public input and developed draft Commercial and Residential provisions</a:t>
            </a:r>
          </a:p>
          <a:p>
            <a:r>
              <a:rPr lang="en-US" dirty="0"/>
              <a:t>Provision approved by CDB Board on June 14, 2022; filed with the Secretary of State on June 29, 2022.</a:t>
            </a:r>
          </a:p>
          <a:p>
            <a:r>
              <a:rPr lang="en-US" dirty="0"/>
              <a:t>First notice to the Joint Committee on Admirative Rules on July 15, 2022 (</a:t>
            </a:r>
            <a:r>
              <a:rPr lang="en-US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dirty="0"/>
              <a:t>). 45-day review period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06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BB318-3282-887E-C2AD-C45EFB319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292" y="0"/>
            <a:ext cx="5301415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27CA01-A66A-E2B2-6939-E86DD413EC5F}"/>
              </a:ext>
            </a:extLst>
          </p:cNvPr>
          <p:cNvSpPr txBox="1"/>
          <p:nvPr/>
        </p:nvSpPr>
        <p:spPr>
          <a:xfrm>
            <a:off x="8839200" y="6027003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Email attachment forwarded by CDB’s Public Information Officer on December 5, 2022</a:t>
            </a:r>
          </a:p>
        </p:txBody>
      </p:sp>
    </p:spTree>
    <p:extLst>
      <p:ext uri="{BB962C8B-B14F-4D97-AF65-F5344CB8AC3E}">
        <p14:creationId xmlns:p14="http://schemas.microsoft.com/office/powerpoint/2010/main" val="390309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CD5BB-6EAF-8E02-4A21-E7EFFAC09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47538"/>
            <a:ext cx="10363200" cy="1143000"/>
          </a:xfrm>
        </p:spPr>
        <p:txBody>
          <a:bodyPr/>
          <a:lstStyle/>
          <a:p>
            <a:r>
              <a:rPr lang="en-US" dirty="0"/>
              <a:t>Next steps…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CD151-7368-4514-13EB-F1D8E9FE1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300" y="1677003"/>
            <a:ext cx="5867400" cy="1219200"/>
          </a:xfrm>
        </p:spPr>
        <p:txBody>
          <a:bodyPr/>
          <a:lstStyle/>
          <a:p>
            <a:r>
              <a:rPr lang="en-US" dirty="0"/>
              <a:t>CDB making revisions</a:t>
            </a:r>
          </a:p>
          <a:p>
            <a:r>
              <a:rPr lang="en-US" dirty="0"/>
              <a:t>CDB Board meeting in February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2B8AC-BEA0-66E7-EA07-0FE6FEEA9173}"/>
              </a:ext>
            </a:extLst>
          </p:cNvPr>
          <p:cNvSpPr txBox="1"/>
          <p:nvPr/>
        </p:nvSpPr>
        <p:spPr>
          <a:xfrm>
            <a:off x="4701227" y="3602502"/>
            <a:ext cx="2789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Conclusions…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E9F8D-5648-DBC9-B14C-B31A7F906521}"/>
              </a:ext>
            </a:extLst>
          </p:cNvPr>
          <p:cNvSpPr txBox="1"/>
          <p:nvPr/>
        </p:nvSpPr>
        <p:spPr>
          <a:xfrm>
            <a:off x="1866900" y="4396167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process has been “…a bit irregular…”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Expect Illinois’ new Energy Code to be finalized and adopted statewide (except Chicago) in 2023</a:t>
            </a:r>
          </a:p>
        </p:txBody>
      </p:sp>
    </p:spTree>
    <p:extLst>
      <p:ext uri="{BB962C8B-B14F-4D97-AF65-F5344CB8AC3E}">
        <p14:creationId xmlns:p14="http://schemas.microsoft.com/office/powerpoint/2010/main" val="215973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8ABFAFDA-F51F-4A69-8942-A6AD198AD0D7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1295400"/>
            <a:ext cx="11430000" cy="518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C20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Friday Seminars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11:15 am - 12:15 pm – Roofing Technical Issues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C20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C208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Mark Graham (NRCA)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Exhibit Hall Floor 9 am – 1 pm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 descr="\\SHAREDSERVER-PC\Users\Public\CRCA\CRCA (2010-4-5)\Events\Trade Show\Logo\CRCA_Tradeshow-Seminars-logo-CMYK high res.jpg">
            <a:extLst>
              <a:ext uri="{FF2B5EF4-FFF2-40B4-BE49-F238E27FC236}">
                <a16:creationId xmlns:a16="http://schemas.microsoft.com/office/drawing/2014/main" id="{8E272BEE-868C-47F9-B9A2-ADA1A1FDA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4C8DB25-F4DC-3530-3E0E-7163629A0E67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0"/>
            <a:ext cx="11734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C208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2023 CRCA Trade Show &amp; Seminars AGENDA</a:t>
            </a:r>
          </a:p>
        </p:txBody>
      </p:sp>
    </p:spTree>
    <p:extLst>
      <p:ext uri="{BB962C8B-B14F-4D97-AF65-F5344CB8AC3E}">
        <p14:creationId xmlns:p14="http://schemas.microsoft.com/office/powerpoint/2010/main" val="1947815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7C7BC-23D9-E473-5739-DE5FEFEA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14325"/>
            <a:ext cx="10363200" cy="1143000"/>
          </a:xfrm>
        </p:spPr>
        <p:txBody>
          <a:bodyPr/>
          <a:lstStyle/>
          <a:p>
            <a:r>
              <a:rPr lang="en-US" dirty="0"/>
              <a:t>Development of Illinois’ stretch energy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E44E1-A725-7106-C167-5FDE880DA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447800"/>
            <a:ext cx="10058400" cy="4572000"/>
          </a:xfrm>
        </p:spPr>
        <p:txBody>
          <a:bodyPr/>
          <a:lstStyle/>
          <a:p>
            <a:r>
              <a:rPr lang="en-US" dirty="0"/>
              <a:t>Stretch/reach code concept</a:t>
            </a:r>
          </a:p>
        </p:txBody>
      </p:sp>
    </p:spTree>
    <p:extLst>
      <p:ext uri="{BB962C8B-B14F-4D97-AF65-F5344CB8AC3E}">
        <p14:creationId xmlns:p14="http://schemas.microsoft.com/office/powerpoint/2010/main" val="52297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1D7267-8D2F-3493-236B-DE0CECCC5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472949"/>
            <a:ext cx="4800600" cy="59121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C5C0D1-D949-4867-F99C-A5EF987168E4}"/>
              </a:ext>
            </a:extLst>
          </p:cNvPr>
          <p:cNvSpPr txBox="1"/>
          <p:nvPr/>
        </p:nvSpPr>
        <p:spPr>
          <a:xfrm>
            <a:off x="6248400" y="2844225"/>
            <a:ext cx="571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Oregon Commercial Reach Code, 2022 Edition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0E140-80C8-98A9-7B17-D325C5CE3D0A}"/>
              </a:ext>
            </a:extLst>
          </p:cNvPr>
          <p:cNvSpPr txBox="1"/>
          <p:nvPr/>
        </p:nvSpPr>
        <p:spPr>
          <a:xfrm>
            <a:off x="6124577" y="6096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189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7C7BC-23D9-E473-5739-DE5FEFEA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14325"/>
            <a:ext cx="10363200" cy="1143000"/>
          </a:xfrm>
        </p:spPr>
        <p:txBody>
          <a:bodyPr/>
          <a:lstStyle/>
          <a:p>
            <a:r>
              <a:rPr lang="en-US" dirty="0"/>
              <a:t>Development of Illinois’ stretch energy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E44E1-A725-7106-C167-5FDE880DA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447800"/>
            <a:ext cx="10058400" cy="4572000"/>
          </a:xfrm>
        </p:spPr>
        <p:txBody>
          <a:bodyPr/>
          <a:lstStyle/>
          <a:p>
            <a:r>
              <a:rPr lang="en-US" dirty="0"/>
              <a:t>Stretch/reach code concept</a:t>
            </a:r>
          </a:p>
          <a:p>
            <a:r>
              <a:rPr lang="en-US" dirty="0"/>
              <a:t>Illinois’ Climate and Equitable Jobs Act (CEJA) (Link):</a:t>
            </a:r>
          </a:p>
          <a:p>
            <a:pPr lvl="1"/>
            <a:r>
              <a:rPr lang="en-US" dirty="0"/>
              <a:t>CDB to develop a stretch code using the Energy Code Advisory Council, add voting members to the Advisory Council and be complete by July 31, 2023</a:t>
            </a:r>
          </a:p>
          <a:p>
            <a:r>
              <a:rPr lang="en-US" dirty="0"/>
              <a:t>CDB has acknowledged they are not technically knowledgeable and have accepted an offer for “free” technical assistance in stretch code development</a:t>
            </a:r>
          </a:p>
          <a:p>
            <a:r>
              <a:rPr lang="en-US" dirty="0"/>
              <a:t>An initial draft is currently being developed</a:t>
            </a:r>
          </a:p>
        </p:txBody>
      </p:sp>
    </p:spTree>
    <p:extLst>
      <p:ext uri="{BB962C8B-B14F-4D97-AF65-F5344CB8AC3E}">
        <p14:creationId xmlns:p14="http://schemas.microsoft.com/office/powerpoint/2010/main" val="326849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7C7BC-23D9-E473-5739-DE5FEFEAE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14325"/>
            <a:ext cx="10363200" cy="1143000"/>
          </a:xfrm>
        </p:spPr>
        <p:txBody>
          <a:bodyPr/>
          <a:lstStyle/>
          <a:p>
            <a:r>
              <a:rPr lang="en-US" dirty="0"/>
              <a:t>Development of Illinois’ stretch energy code—cont.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E44E1-A725-7106-C167-5FDE880DA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447800"/>
            <a:ext cx="10058400" cy="4572000"/>
          </a:xfrm>
        </p:spPr>
        <p:txBody>
          <a:bodyPr/>
          <a:lstStyle/>
          <a:p>
            <a:r>
              <a:rPr lang="en-US" dirty="0"/>
              <a:t>Initial public comments:</a:t>
            </a:r>
          </a:p>
          <a:p>
            <a:pPr lvl="1"/>
            <a:r>
              <a:rPr lang="en-US" dirty="0"/>
              <a:t>Commercial:  January 18 (two days ago)</a:t>
            </a:r>
          </a:p>
          <a:p>
            <a:pPr lvl="1"/>
            <a:r>
              <a:rPr lang="en-US" dirty="0"/>
              <a:t>Residential:  January 23 (next Monday)</a:t>
            </a:r>
          </a:p>
          <a:p>
            <a:pPr lvl="1"/>
            <a:r>
              <a:rPr lang="en-US" dirty="0"/>
              <a:t>Written public comments by Feb. 3</a:t>
            </a:r>
          </a:p>
          <a:p>
            <a:r>
              <a:rPr lang="en-US" dirty="0"/>
              <a:t>A first draft should be available in February</a:t>
            </a:r>
          </a:p>
          <a:p>
            <a:r>
              <a:rPr lang="en-US" dirty="0"/>
              <a:t>Process beyond that is still somewhat unclear</a:t>
            </a:r>
          </a:p>
          <a:p>
            <a:r>
              <a:rPr lang="en-US" dirty="0"/>
              <a:t>After the July 31 “due date”, the legislative approval process still needs to take place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8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90085-222D-E982-0064-6FD95189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0" y="2857500"/>
            <a:ext cx="6477000" cy="1143000"/>
          </a:xfrm>
        </p:spPr>
        <p:txBody>
          <a:bodyPr/>
          <a:lstStyle/>
          <a:p>
            <a:r>
              <a:rPr lang="en-US" sz="3200" b="0" i="1" u="none" dirty="0"/>
              <a:t>CRCA and NRCA are advocating for the Illinois roofing industry…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02673-E803-9AC9-E10F-1DE17384E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4191000"/>
            <a:ext cx="10363200" cy="2362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39457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DF509-32B9-F994-1B0E-0700567A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3200"/>
            <a:ext cx="10972800" cy="1143000"/>
          </a:xfrm>
        </p:spPr>
        <p:txBody>
          <a:bodyPr>
            <a:normAutofit/>
          </a:bodyPr>
          <a:lstStyle/>
          <a:p>
            <a:r>
              <a:rPr lang="en-US" i="1" dirty="0"/>
              <a:t>Contractors’ recently-reported problems</a:t>
            </a:r>
          </a:p>
        </p:txBody>
      </p:sp>
    </p:spTree>
    <p:extLst>
      <p:ext uri="{BB962C8B-B14F-4D97-AF65-F5344CB8AC3E}">
        <p14:creationId xmlns:p14="http://schemas.microsoft.com/office/powerpoint/2010/main" val="5037821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858" y="3121760"/>
            <a:ext cx="7378285" cy="61448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Questions</a:t>
            </a:r>
            <a:r>
              <a:rPr lang="mr-IN" b="1" u="sng" dirty="0"/>
              <a:t>…</a:t>
            </a:r>
            <a:r>
              <a:rPr lang="en-US" b="1" u="sng" dirty="0"/>
              <a:t> and other topics</a:t>
            </a:r>
          </a:p>
        </p:txBody>
      </p:sp>
    </p:spTree>
    <p:extLst>
      <p:ext uri="{BB962C8B-B14F-4D97-AF65-F5344CB8AC3E}">
        <p14:creationId xmlns:p14="http://schemas.microsoft.com/office/powerpoint/2010/main" val="14182110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05400" y="1752600"/>
            <a:ext cx="5562600" cy="3600450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u="none" dirty="0"/>
              <a:t>Mark S. Graham</a:t>
            </a:r>
            <a:br>
              <a:rPr lang="en-US" sz="3200" u="none" dirty="0"/>
            </a:br>
            <a:r>
              <a:rPr lang="en-US" sz="2200" b="0" u="none" dirty="0"/>
              <a:t>Vice President, Technical Services</a:t>
            </a:r>
            <a:br>
              <a:rPr lang="en-US" sz="2200" b="0" u="none" dirty="0"/>
            </a:br>
            <a:r>
              <a:rPr lang="en-US" sz="2200" b="0" u="none" dirty="0"/>
              <a:t>National Roofing Contractors Association</a:t>
            </a:r>
            <a:br>
              <a:rPr lang="en-US" sz="2200" b="0" u="none" dirty="0"/>
            </a:br>
            <a:r>
              <a:rPr lang="en-US" sz="2200" b="0" u="none" dirty="0"/>
              <a:t>10255 West Higgins Road, 600</a:t>
            </a:r>
            <a:br>
              <a:rPr lang="en-US" sz="2200" b="0" u="none" dirty="0"/>
            </a:br>
            <a:r>
              <a:rPr lang="en-US" sz="2200" b="0" u="none" dirty="0"/>
              <a:t>Rosemont, Illinois  60018-5607</a:t>
            </a:r>
            <a:br>
              <a:rPr lang="en-US" sz="2200" b="0" u="none" dirty="0"/>
            </a:br>
            <a:br>
              <a:rPr lang="en-US" sz="2200" b="0" u="none" dirty="0"/>
            </a:br>
            <a:r>
              <a:rPr lang="en-US" sz="2200" b="0" u="none" dirty="0"/>
              <a:t>(847) 299-9070</a:t>
            </a:r>
            <a:br>
              <a:rPr lang="en-US" sz="2200" b="0" u="none" dirty="0"/>
            </a:br>
            <a:r>
              <a:rPr lang="en-US" sz="2200" b="0" u="none" dirty="0"/>
              <a:t>mgraham@nrca.net</a:t>
            </a:r>
            <a:br>
              <a:rPr lang="en-US" sz="2200" b="0" u="none" dirty="0"/>
            </a:br>
            <a:r>
              <a:rPr lang="en-US" sz="2200" b="0" u="none" dirty="0"/>
              <a:t>www.nrca.net</a:t>
            </a:r>
            <a:br>
              <a:rPr lang="en-US" sz="2200" b="0" u="none" dirty="0"/>
            </a:br>
            <a:br>
              <a:rPr lang="en-US" sz="2200" b="0" u="none" dirty="0"/>
            </a:br>
            <a:endParaRPr lang="en-US" sz="2200" b="0" u="none" dirty="0"/>
          </a:p>
        </p:txBody>
      </p:sp>
      <p:pic>
        <p:nvPicPr>
          <p:cNvPr id="5" name="Picture 4" descr="NRCA logo--new 2008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2971800"/>
            <a:ext cx="2895600" cy="9037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6BC9CE-E933-429D-9DAE-5B1B9C5C48D5}"/>
              </a:ext>
            </a:extLst>
          </p:cNvPr>
          <p:cNvSpPr txBox="1"/>
          <p:nvPr/>
        </p:nvSpPr>
        <p:spPr>
          <a:xfrm>
            <a:off x="5105400" y="4999107"/>
            <a:ext cx="5216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Personal website:  www.MarkGrahamNRCA.com</a:t>
            </a:r>
          </a:p>
        </p:txBody>
      </p:sp>
    </p:spTree>
    <p:extLst>
      <p:ext uri="{BB962C8B-B14F-4D97-AF65-F5344CB8AC3E}">
        <p14:creationId xmlns:p14="http://schemas.microsoft.com/office/powerpoint/2010/main" val="466265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966C1-373A-080D-CBC8-B6D923D50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/>
              <a:t>Mark Graham, NRCA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A person wearing glasses and a suit">
            <a:extLst>
              <a:ext uri="{FF2B5EF4-FFF2-40B4-BE49-F238E27FC236}">
                <a16:creationId xmlns:a16="http://schemas.microsoft.com/office/drawing/2014/main" id="{F16A670E-4DC8-4FED-AF2C-8F1D7F007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434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117348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C208D"/>
                </a:solidFill>
              </a:rPr>
              <a:t>Illinois STRETCH Code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68820"/>
            <a:ext cx="11277600" cy="51054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Commercial – 2024 IECC </a:t>
            </a:r>
            <a:r>
              <a:rPr lang="en-US" b="1" i="1" u="sng" dirty="0">
                <a:solidFill>
                  <a:schemeClr val="tx1"/>
                </a:solidFill>
              </a:rPr>
              <a:t>DRAFT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en-US" b="1" u="sng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Residential – 2021 IECC </a:t>
            </a:r>
            <a:r>
              <a:rPr lang="en-US" b="1" i="1" u="sng" dirty="0">
                <a:solidFill>
                  <a:schemeClr val="tx1"/>
                </a:solidFill>
              </a:rPr>
              <a:t>Unamended – EXTRA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en-US" b="1" i="1" u="sng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Confused yet???</a:t>
            </a:r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2" algn="l" eaLnBrk="1" hangingPunct="1">
              <a:defRPr/>
            </a:pPr>
            <a:endParaRPr lang="en-US" dirty="0"/>
          </a:p>
          <a:p>
            <a:pPr lvl="2" algn="l" eaLnBrk="1" hangingPunct="1">
              <a:buFontTx/>
              <a:buChar char="•"/>
              <a:defRPr/>
            </a:pPr>
            <a:endParaRPr lang="en-US" dirty="0"/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\\SHAREDSERVER-PC\Users\Public\CRCA\CRCA (2010-4-5)\Events\Trade Show\Logo\CRCA_Tradeshow-Seminars-logo-CMYK high 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435F17E-656D-2970-8D32-04926B112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859" y="2311820"/>
            <a:ext cx="2477032" cy="320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173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117348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C208D"/>
                </a:solidFill>
              </a:rPr>
              <a:t>Illinois STRETCH Code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68820"/>
            <a:ext cx="11277600" cy="51054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2021 &amp; 2024 “Concepts”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en-US" b="1" i="1" u="sng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en-US" b="1" i="1" u="sng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en-US" b="1" i="1" u="sng" dirty="0">
              <a:solidFill>
                <a:schemeClr val="tx1"/>
              </a:solidFill>
            </a:endParaRPr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2" algn="l" eaLnBrk="1" hangingPunct="1">
              <a:defRPr/>
            </a:pPr>
            <a:endParaRPr lang="en-US" dirty="0"/>
          </a:p>
          <a:p>
            <a:pPr lvl="2" algn="l" eaLnBrk="1" hangingPunct="1">
              <a:buFontTx/>
              <a:buChar char="•"/>
              <a:defRPr/>
            </a:pPr>
            <a:endParaRPr lang="en-US" dirty="0"/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\\SHAREDSERVER-PC\Users\Public\CRCA\CRCA (2010-4-5)\Events\Trade Show\Logo\CRCA_Tradeshow-Seminars-logo-CMYK high 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63A11D-1E8A-B8FA-AE8F-442B3FE0D4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22" r="51250" b="5556"/>
          <a:stretch/>
        </p:blipFill>
        <p:spPr>
          <a:xfrm>
            <a:off x="7477897" y="1524000"/>
            <a:ext cx="4256903" cy="2019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A787D-F618-3057-6658-985A2D671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22" r="50625" b="18889"/>
          <a:stretch/>
        </p:blipFill>
        <p:spPr>
          <a:xfrm>
            <a:off x="247135" y="3360160"/>
            <a:ext cx="8414976" cy="33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92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117348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C208D"/>
                </a:solidFill>
              </a:rPr>
              <a:t>Illinois STRETCH Code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68820"/>
            <a:ext cx="11277600" cy="51054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</a:rPr>
              <a:t>Commercial – 2024 IECC </a:t>
            </a:r>
            <a:r>
              <a:rPr lang="en-US" b="1" i="1" u="sng" dirty="0">
                <a:solidFill>
                  <a:schemeClr val="tx1"/>
                </a:solidFill>
              </a:rPr>
              <a:t>DRAFT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Electrification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De-</a:t>
            </a:r>
            <a:r>
              <a:rPr lang="en-US" b="1" i="1" u="sng" dirty="0" err="1">
                <a:solidFill>
                  <a:schemeClr val="tx1"/>
                </a:solidFill>
              </a:rPr>
              <a:t>Carbononization</a:t>
            </a:r>
            <a:endParaRPr lang="en-US" b="1" i="1" u="sng" dirty="0">
              <a:solidFill>
                <a:schemeClr val="tx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  <a:defRPr/>
            </a:pPr>
            <a:r>
              <a:rPr lang="en-US" b="1" i="1" u="sng" dirty="0">
                <a:solidFill>
                  <a:schemeClr val="tx1"/>
                </a:solidFill>
              </a:rPr>
              <a:t>No exceptions – existing buildings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en-US" b="1" i="1" u="sng" dirty="0">
              <a:solidFill>
                <a:schemeClr val="tx1"/>
              </a:solidFill>
            </a:endParaRPr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1" algn="l" eaLnBrk="1" hangingPunct="1">
              <a:buFontTx/>
              <a:buChar char="–"/>
              <a:defRPr/>
            </a:pPr>
            <a:endParaRPr lang="en-US" dirty="0"/>
          </a:p>
          <a:p>
            <a:pPr lvl="2" algn="l" eaLnBrk="1" hangingPunct="1">
              <a:defRPr/>
            </a:pPr>
            <a:endParaRPr lang="en-US" dirty="0"/>
          </a:p>
          <a:p>
            <a:pPr lvl="2" algn="l" eaLnBrk="1" hangingPunct="1">
              <a:buFontTx/>
              <a:buChar char="•"/>
              <a:defRPr/>
            </a:pPr>
            <a:endParaRPr lang="en-US" dirty="0"/>
          </a:p>
          <a:p>
            <a:pPr lvl="1" algn="l" eaLnBrk="1" hangingPunct="1">
              <a:defRPr/>
            </a:pPr>
            <a:endParaRPr lang="en-US" i="1" dirty="0">
              <a:solidFill>
                <a:schemeClr val="accent2"/>
              </a:solidFill>
            </a:endParaRPr>
          </a:p>
        </p:txBody>
      </p:sp>
      <p:pic>
        <p:nvPicPr>
          <p:cNvPr id="5" name="Picture 2" descr="\\SHAREDSERVER-PC\Users\Public\CRCA\CRCA (2010-4-5)\Events\Trade Show\Logo\CRCA_Tradeshow-Seminars-logo-CMYK high 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6382" y="6026782"/>
            <a:ext cx="1107018" cy="658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994503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RCA Logo in RH Footer">
  <a:themeElements>
    <a:clrScheme name="1_NRCA Logo in RH Footer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NRCA Logo in RH Foo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RCA Logo in RH Foot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RCA Logo in RH Foot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RCA Logo in RH Foot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RCA Logo in RH Foot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RCA Logo in RH Foo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RCA Logo in RH Foo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RCA Logo in RH Foo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5793</TotalTime>
  <Words>2208</Words>
  <Application>Microsoft Office PowerPoint</Application>
  <PresentationFormat>Widescreen</PresentationFormat>
  <Paragraphs>389</Paragraphs>
  <Slides>57</Slides>
  <Notes>21</Notes>
  <HiddenSlides>12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Arial</vt:lpstr>
      <vt:lpstr>Arial Black</vt:lpstr>
      <vt:lpstr>Calibri</vt:lpstr>
      <vt:lpstr>Courier New</vt:lpstr>
      <vt:lpstr>Symbol</vt:lpstr>
      <vt:lpstr>Times New Roman</vt:lpstr>
      <vt:lpstr>1_Office Theme</vt:lpstr>
      <vt:lpstr>1_NRCA Logo in RH Footer</vt:lpstr>
      <vt:lpstr>4_Office Theme</vt:lpstr>
      <vt:lpstr>2_Office Theme</vt:lpstr>
      <vt:lpstr>Office Theme</vt:lpstr>
      <vt:lpstr>2023 CRCA Trade Show &amp; Seminars Details</vt:lpstr>
      <vt:lpstr>PowerPoint Presentation</vt:lpstr>
      <vt:lpstr>PowerPoint Presentation</vt:lpstr>
      <vt:lpstr>2023 CRCA Trade Show &amp; Seminars</vt:lpstr>
      <vt:lpstr>PowerPoint Presentation</vt:lpstr>
      <vt:lpstr>Mark Graham, NRCA</vt:lpstr>
      <vt:lpstr>Illinois STRETCH Code</vt:lpstr>
      <vt:lpstr>Illinois STRETCH Code</vt:lpstr>
      <vt:lpstr>Illinois STRETCH Code</vt:lpstr>
      <vt:lpstr>Illinois STRETCH Code</vt:lpstr>
      <vt:lpstr>Illinois STRETCH Code</vt:lpstr>
      <vt:lpstr>Illinois STRETCH Code</vt:lpstr>
      <vt:lpstr>Illinois STRETCH Code</vt:lpstr>
      <vt:lpstr>Chicago ?</vt:lpstr>
      <vt:lpstr>Illinois 2021 IECC Adoption</vt:lpstr>
      <vt:lpstr>Chicago ?</vt:lpstr>
      <vt:lpstr>Chicago ?</vt:lpstr>
      <vt:lpstr>Chicago ?</vt:lpstr>
      <vt:lpstr>PowerPoint Presentation</vt:lpstr>
      <vt:lpstr>PowerPoint Presentation</vt:lpstr>
      <vt:lpstr>Low-slope technical update</vt:lpstr>
      <vt:lpstr>Topics</vt:lpstr>
      <vt:lpstr>Market condition update</vt:lpstr>
      <vt:lpstr>PowerPoint Presentation</vt:lpstr>
      <vt:lpstr>PowerPoint Presentation</vt:lpstr>
      <vt:lpstr>What to expect in 2023…</vt:lpstr>
      <vt:lpstr>Ignition temperature testing</vt:lpstr>
      <vt:lpstr> </vt:lpstr>
      <vt:lpstr>Some known roof application temperatures</vt:lpstr>
      <vt:lpstr>PowerPoint Presentation</vt:lpstr>
      <vt:lpstr>ASTM D1929 results</vt:lpstr>
      <vt:lpstr>Recommendations</vt:lpstr>
      <vt:lpstr>Moisture-related issues with concrete roof decks</vt:lpstr>
      <vt:lpstr>PowerPoint Presentation</vt:lpstr>
      <vt:lpstr>PowerPoint Presentation</vt:lpstr>
      <vt:lpstr>Vapor retarder adhesion testing Moisture-related issues with concrete roof decks</vt:lpstr>
      <vt:lpstr>What we tested Vapor retarder adhesion testing</vt:lpstr>
      <vt:lpstr>PowerPoint Presentation</vt:lpstr>
      <vt:lpstr>Sample conditioning After vapor retarder application</vt:lpstr>
      <vt:lpstr>PowerPoint Presentation</vt:lpstr>
      <vt:lpstr>Test results Vapor retarder adhesion</vt:lpstr>
      <vt:lpstr>Conclusions Vapor retarder adhesion</vt:lpstr>
      <vt:lpstr>“Preliminary” recommendations Vapor retarder adhesion</vt:lpstr>
      <vt:lpstr>Code development and adoptions</vt:lpstr>
      <vt:lpstr>PowerPoint Presentation</vt:lpstr>
      <vt:lpstr>PowerPoint Presentation</vt:lpstr>
      <vt:lpstr>State of Illinois-new Energy Code development</vt:lpstr>
      <vt:lpstr>PowerPoint Presentation</vt:lpstr>
      <vt:lpstr>Next steps…</vt:lpstr>
      <vt:lpstr>Development of Illinois’ stretch energy code</vt:lpstr>
      <vt:lpstr>PowerPoint Presentation</vt:lpstr>
      <vt:lpstr>Development of Illinois’ stretch energy code</vt:lpstr>
      <vt:lpstr>Development of Illinois’ stretch energy code—cont.</vt:lpstr>
      <vt:lpstr>CRCA and NRCA are advocating for the Illinois roofing industry…</vt:lpstr>
      <vt:lpstr>Contractors’ recently-reported problems</vt:lpstr>
      <vt:lpstr> </vt:lpstr>
      <vt:lpstr>Mark S. Graham Vice President, Technical Services National Roofing Contractors Association 10255 West Higgins Road, 600 Rosemont, Illinois  60018-5607  (847) 299-9070 mgraham@nrca.net www.nrca.net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issue update</dc:title>
  <dc:subject>Technical issue update</dc:subject>
  <dc:creator>Mark S. Graham</dc:creator>
  <cp:lastModifiedBy>Mark Graham</cp:lastModifiedBy>
  <cp:revision>235</cp:revision>
  <cp:lastPrinted>2022-01-21T03:08:13Z</cp:lastPrinted>
  <dcterms:created xsi:type="dcterms:W3CDTF">2012-01-22T19:37:12Z</dcterms:created>
  <dcterms:modified xsi:type="dcterms:W3CDTF">2023-01-20T15:23:48Z</dcterms:modified>
</cp:coreProperties>
</file>