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59" r:id="rId4"/>
    <p:sldId id="277" r:id="rId5"/>
    <p:sldId id="278" r:id="rId6"/>
    <p:sldId id="260" r:id="rId7"/>
    <p:sldId id="258" r:id="rId8"/>
    <p:sldId id="293" r:id="rId9"/>
    <p:sldId id="262" r:id="rId10"/>
    <p:sldId id="272" r:id="rId11"/>
    <p:sldId id="263" r:id="rId12"/>
    <p:sldId id="294" r:id="rId13"/>
    <p:sldId id="274" r:id="rId14"/>
    <p:sldId id="275" r:id="rId15"/>
    <p:sldId id="279" r:id="rId16"/>
    <p:sldId id="286" r:id="rId17"/>
    <p:sldId id="284" r:id="rId18"/>
    <p:sldId id="290" r:id="rId19"/>
    <p:sldId id="291" r:id="rId20"/>
    <p:sldId id="276" r:id="rId21"/>
    <p:sldId id="29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779376-1667-4ACA-A604-98E2D6044DE7}" type="datetimeFigureOut">
              <a:rPr lang="en-US" smtClean="0"/>
              <a:t>1/3/2017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A53737-16B9-41B2-8889-53C8E0C81B5F}" type="slidenum">
              <a:rPr lang="en-US" smtClean="0"/>
              <a:t>‹#›</a:t>
            </a:fld>
            <a:endParaRPr lang="en-US" dirty="0"/>
          </a:p>
        </p:txBody>
      </p:sp>
    </p:spTree>
    <p:extLst>
      <p:ext uri="{BB962C8B-B14F-4D97-AF65-F5344CB8AC3E}">
        <p14:creationId xmlns:p14="http://schemas.microsoft.com/office/powerpoint/2010/main" val="3869616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A53737-16B9-41B2-8889-53C8E0C81B5F}" type="slidenum">
              <a:rPr lang="en-US" smtClean="0"/>
              <a:t>3</a:t>
            </a:fld>
            <a:endParaRPr lang="en-US" dirty="0"/>
          </a:p>
        </p:txBody>
      </p:sp>
    </p:spTree>
    <p:extLst>
      <p:ext uri="{BB962C8B-B14F-4D97-AF65-F5344CB8AC3E}">
        <p14:creationId xmlns:p14="http://schemas.microsoft.com/office/powerpoint/2010/main" val="1948144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95BF98C-BF94-4795-AD9D-71034DB66F9E}" type="datetimeFigureOut">
              <a:rPr lang="en-US" smtClean="0"/>
              <a:t>1/3/2017</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D042335-3033-4B48-80D4-6A1CECBF2E0C}"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95BF98C-BF94-4795-AD9D-71034DB66F9E}" type="datetimeFigureOut">
              <a:rPr lang="en-US" smtClean="0"/>
              <a:t>1/3/2017</a:t>
            </a:fld>
            <a:endParaRPr lang="en-US" dirty="0"/>
          </a:p>
        </p:txBody>
      </p:sp>
      <p:sp>
        <p:nvSpPr>
          <p:cNvPr id="27" name="Slide Number Placeholder 26"/>
          <p:cNvSpPr>
            <a:spLocks noGrp="1"/>
          </p:cNvSpPr>
          <p:nvPr>
            <p:ph type="sldNum" sz="quarter" idx="11"/>
          </p:nvPr>
        </p:nvSpPr>
        <p:spPr/>
        <p:txBody>
          <a:bodyPr rtlCol="0"/>
          <a:lstStyle/>
          <a:p>
            <a:fld id="{AD042335-3033-4B48-80D4-6A1CECBF2E0C}" type="slidenum">
              <a:rPr lang="en-US" smtClean="0"/>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95BF98C-BF94-4795-AD9D-71034DB66F9E}" type="datetimeFigureOut">
              <a:rPr lang="en-US" smtClean="0"/>
              <a:t>1/3/2017</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AD042335-3033-4B48-80D4-6A1CECBF2E0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95BF98C-BF94-4795-AD9D-71034DB66F9E}" type="datetimeFigureOut">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042335-3033-4B48-80D4-6A1CECBF2E0C}"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95BF98C-BF94-4795-AD9D-71034DB66F9E}" type="datetimeFigureOut">
              <a:rPr lang="en-US" smtClean="0"/>
              <a:t>1/3/2017</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D042335-3033-4B48-80D4-6A1CECBF2E0C}"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New IHSS Overtime Rules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49517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smtClean="0"/>
              <a:t>Prior approval is needed if:</a:t>
            </a:r>
          </a:p>
          <a:p>
            <a:pPr lvl="1"/>
            <a:r>
              <a:rPr lang="en-US" dirty="0" smtClean="0"/>
              <a:t>Total monthly hours is 160 (40 per week). Your Client wants you to work 50 hours one week and 30 hours the next. </a:t>
            </a:r>
          </a:p>
          <a:p>
            <a:pPr lvl="2"/>
            <a:r>
              <a:rPr lang="en-US" dirty="0" smtClean="0"/>
              <a:t>This scenario creates 10 hours of overtime that would not normally be allowed and, therefore, needs authorization. </a:t>
            </a:r>
          </a:p>
          <a:p>
            <a:pPr lvl="2"/>
            <a:endParaRPr lang="en-US" dirty="0" smtClean="0"/>
          </a:p>
          <a:p>
            <a:pPr lvl="2"/>
            <a:endParaRPr lang="en-US" dirty="0"/>
          </a:p>
        </p:txBody>
      </p:sp>
    </p:spTree>
    <p:extLst>
      <p:ext uri="{BB962C8B-B14F-4D97-AF65-F5344CB8AC3E}">
        <p14:creationId xmlns:p14="http://schemas.microsoft.com/office/powerpoint/2010/main" val="2402292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Happen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Recipients whose providers have multiple clients and work more than 66 hours/week will need to hire additional providers</a:t>
            </a:r>
          </a:p>
          <a:p>
            <a:pPr lvl="1"/>
            <a:r>
              <a:rPr lang="en-US" dirty="0" smtClean="0"/>
              <a:t>The provider </a:t>
            </a:r>
            <a:r>
              <a:rPr lang="en-US" dirty="0"/>
              <a:t>is required to tell the </a:t>
            </a:r>
            <a:r>
              <a:rPr lang="en-US" dirty="0" smtClean="0"/>
              <a:t>recipient how </a:t>
            </a:r>
            <a:r>
              <a:rPr lang="en-US" dirty="0"/>
              <a:t>many hours </a:t>
            </a:r>
            <a:r>
              <a:rPr lang="en-US" dirty="0" smtClean="0"/>
              <a:t>he/she is </a:t>
            </a:r>
            <a:r>
              <a:rPr lang="en-US" dirty="0"/>
              <a:t>working each </a:t>
            </a:r>
            <a:r>
              <a:rPr lang="en-US" dirty="0" smtClean="0"/>
              <a:t>week</a:t>
            </a:r>
          </a:p>
          <a:p>
            <a:pPr lvl="1"/>
            <a:endParaRPr lang="en-US" dirty="0" smtClean="0"/>
          </a:p>
          <a:p>
            <a:r>
              <a:rPr lang="en-US" dirty="0"/>
              <a:t>The </a:t>
            </a:r>
            <a:r>
              <a:rPr lang="en-US" dirty="0" smtClean="0"/>
              <a:t>provider </a:t>
            </a:r>
            <a:r>
              <a:rPr lang="en-US" dirty="0"/>
              <a:t>will be terminated if </a:t>
            </a:r>
            <a:r>
              <a:rPr lang="en-US" dirty="0" smtClean="0"/>
              <a:t>repeatedly violates new regulations</a:t>
            </a:r>
            <a:endParaRPr lang="en-US" dirty="0"/>
          </a:p>
          <a:p>
            <a:pPr lvl="1"/>
            <a:r>
              <a:rPr lang="en-US" dirty="0"/>
              <a:t>May 1, </a:t>
            </a:r>
            <a:r>
              <a:rPr lang="en-US" dirty="0" smtClean="0"/>
              <a:t>2016</a:t>
            </a:r>
          </a:p>
          <a:p>
            <a:pPr marL="411480" lvl="1" indent="0">
              <a:buNone/>
            </a:pPr>
            <a:endParaRPr lang="en-US" dirty="0" smtClean="0"/>
          </a:p>
          <a:p>
            <a:r>
              <a:rPr lang="en-US" i="1" dirty="0" smtClean="0"/>
              <a:t>It is important to have your workweeks planned out in order to avoid getting a violation</a:t>
            </a:r>
          </a:p>
          <a:p>
            <a:endParaRPr lang="en-US" dirty="0"/>
          </a:p>
        </p:txBody>
      </p:sp>
    </p:spTree>
    <p:extLst>
      <p:ext uri="{BB962C8B-B14F-4D97-AF65-F5344CB8AC3E}">
        <p14:creationId xmlns:p14="http://schemas.microsoft.com/office/powerpoint/2010/main" val="9515935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180 monthly hours for one recipient = 45 weekly hours</a:t>
            </a:r>
          </a:p>
          <a:p>
            <a:pPr lvl="1"/>
            <a:r>
              <a:rPr lang="en-US" dirty="0" smtClean="0"/>
              <a:t>60 hours for workweek 1</a:t>
            </a:r>
          </a:p>
          <a:p>
            <a:pPr lvl="1"/>
            <a:r>
              <a:rPr lang="en-US" dirty="0" smtClean="0"/>
              <a:t>30 hours for workweek 2</a:t>
            </a:r>
          </a:p>
          <a:p>
            <a:pPr lvl="1"/>
            <a:r>
              <a:rPr lang="en-US" dirty="0" smtClean="0"/>
              <a:t>Does this need approval from my SW?</a:t>
            </a:r>
          </a:p>
          <a:p>
            <a:pPr lvl="1"/>
            <a:endParaRPr lang="en-US" dirty="0"/>
          </a:p>
          <a:p>
            <a:pPr>
              <a:buFont typeface="Arial" panose="020B0604020202020204" pitchFamily="34" charset="0"/>
              <a:buChar char="•"/>
            </a:pPr>
            <a:r>
              <a:rPr lang="en-US" dirty="0" smtClean="0">
                <a:solidFill>
                  <a:schemeClr val="tx1"/>
                </a:solidFill>
              </a:rPr>
              <a:t>264 monthly hours between my two recipients = 66 weekly hours</a:t>
            </a:r>
          </a:p>
          <a:p>
            <a:pPr lvl="1">
              <a:buFont typeface="Georgia" panose="02040502050405020303" pitchFamily="18" charset="0"/>
              <a:buChar char="▫"/>
            </a:pPr>
            <a:r>
              <a:rPr lang="en-US" dirty="0" smtClean="0"/>
              <a:t>70 hours for workweek 1</a:t>
            </a:r>
          </a:p>
          <a:p>
            <a:pPr lvl="1">
              <a:buFont typeface="Georgia" panose="02040502050405020303" pitchFamily="18" charset="0"/>
              <a:buChar char="▫"/>
            </a:pPr>
            <a:r>
              <a:rPr lang="en-US" dirty="0" smtClean="0"/>
              <a:t>63 hours for workweek 2</a:t>
            </a:r>
          </a:p>
          <a:p>
            <a:pPr lvl="1">
              <a:buFont typeface="Georgia" panose="02040502050405020303" pitchFamily="18" charset="0"/>
              <a:buChar char="▫"/>
            </a:pPr>
            <a:r>
              <a:rPr lang="en-US" dirty="0" smtClean="0"/>
              <a:t>Does this need approval from my SW?</a:t>
            </a:r>
          </a:p>
          <a:p>
            <a:pPr lvl="1">
              <a:buFont typeface="Georgia" panose="02040502050405020303" pitchFamily="18" charset="0"/>
              <a:buChar char="▫"/>
            </a:pPr>
            <a:endParaRPr lang="en-US" dirty="0" smtClean="0">
              <a:solidFill>
                <a:schemeClr val="tx1"/>
              </a:solidFill>
            </a:endParaRPr>
          </a:p>
          <a:p>
            <a:pPr>
              <a:buFont typeface="Arial" panose="020B0604020202020204" pitchFamily="34" charset="0"/>
              <a:buChar char="•"/>
            </a:pPr>
            <a:r>
              <a:rPr lang="en-US" dirty="0" smtClean="0">
                <a:solidFill>
                  <a:schemeClr val="tx1"/>
                </a:solidFill>
              </a:rPr>
              <a:t>130 monthly hours for one recipient – 32 hours and 30 minutes weekly</a:t>
            </a:r>
          </a:p>
          <a:p>
            <a:pPr lvl="1">
              <a:buFont typeface="Georgia" panose="02040502050405020303" pitchFamily="18" charset="0"/>
              <a:buChar char="▫"/>
            </a:pPr>
            <a:r>
              <a:rPr lang="en-US" dirty="0" smtClean="0"/>
              <a:t>40 hours for workweek 1</a:t>
            </a:r>
          </a:p>
          <a:p>
            <a:pPr lvl="1">
              <a:buFont typeface="Georgia" panose="02040502050405020303" pitchFamily="18" charset="0"/>
              <a:buChar char="▫"/>
            </a:pPr>
            <a:r>
              <a:rPr lang="en-US" dirty="0" smtClean="0"/>
              <a:t>25 hours for workweek 2</a:t>
            </a:r>
          </a:p>
          <a:p>
            <a:pPr lvl="1">
              <a:buFont typeface="Georgia" panose="02040502050405020303" pitchFamily="18" charset="0"/>
              <a:buChar char="▫"/>
            </a:pPr>
            <a:r>
              <a:rPr lang="en-US" dirty="0" smtClean="0"/>
              <a:t>Does this need approval from my SW?</a:t>
            </a:r>
          </a:p>
          <a:p>
            <a:pPr lvl="1">
              <a:buFont typeface="Arial" panose="020B0604020202020204" pitchFamily="34" charset="0"/>
              <a:buChar char="•"/>
            </a:pPr>
            <a:endParaRPr lang="en-US" dirty="0" smtClean="0">
              <a:solidFill>
                <a:schemeClr val="tx1"/>
              </a:solidFill>
            </a:endParaRPr>
          </a:p>
          <a:p>
            <a:pPr marL="438912" lvl="1" indent="0">
              <a:buNone/>
            </a:pPr>
            <a:endParaRPr lang="en-US" dirty="0" smtClean="0"/>
          </a:p>
        </p:txBody>
      </p:sp>
    </p:spTree>
    <p:extLst>
      <p:ext uri="{BB962C8B-B14F-4D97-AF65-F5344CB8AC3E}">
        <p14:creationId xmlns:p14="http://schemas.microsoft.com/office/powerpoint/2010/main" val="2733876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Violations</a:t>
            </a:r>
            <a:endParaRPr lang="en-US" dirty="0"/>
          </a:p>
        </p:txBody>
      </p:sp>
      <p:sp>
        <p:nvSpPr>
          <p:cNvPr id="3" name="Content Placeholder 2"/>
          <p:cNvSpPr>
            <a:spLocks noGrp="1"/>
          </p:cNvSpPr>
          <p:nvPr>
            <p:ph idx="1"/>
          </p:nvPr>
        </p:nvSpPr>
        <p:spPr/>
        <p:txBody>
          <a:bodyPr>
            <a:normAutofit/>
          </a:bodyPr>
          <a:lstStyle/>
          <a:p>
            <a:r>
              <a:rPr lang="en-US" dirty="0" smtClean="0"/>
              <a:t>Beginning May 1, 2016, every time you do any of the following you will get a violation:</a:t>
            </a:r>
            <a:endParaRPr lang="en-US" dirty="0"/>
          </a:p>
          <a:p>
            <a:pPr lvl="1"/>
            <a:r>
              <a:rPr lang="en-US" dirty="0" smtClean="0"/>
              <a:t>Work more than 40 hours in a workweek when you normally do not;</a:t>
            </a:r>
            <a:endParaRPr lang="en-US" dirty="0"/>
          </a:p>
          <a:p>
            <a:pPr lvl="1"/>
            <a:r>
              <a:rPr lang="en-US" dirty="0" smtClean="0"/>
              <a:t>Work </a:t>
            </a:r>
            <a:r>
              <a:rPr lang="en-US" dirty="0"/>
              <a:t>more than </a:t>
            </a:r>
            <a:r>
              <a:rPr lang="en-US" dirty="0" smtClean="0"/>
              <a:t>66 </a:t>
            </a:r>
            <a:r>
              <a:rPr lang="en-US" dirty="0"/>
              <a:t>hours </a:t>
            </a:r>
            <a:r>
              <a:rPr lang="en-US" dirty="0" smtClean="0"/>
              <a:t>in </a:t>
            </a:r>
            <a:r>
              <a:rPr lang="en-US" dirty="0"/>
              <a:t>a workweek;</a:t>
            </a:r>
          </a:p>
          <a:p>
            <a:pPr lvl="1"/>
            <a:r>
              <a:rPr lang="en-US" dirty="0" smtClean="0"/>
              <a:t>Claim </a:t>
            </a:r>
            <a:r>
              <a:rPr lang="en-US" dirty="0"/>
              <a:t>more than </a:t>
            </a:r>
            <a:r>
              <a:rPr lang="en-US" dirty="0" smtClean="0"/>
              <a:t>7 hours </a:t>
            </a:r>
            <a:r>
              <a:rPr lang="en-US" dirty="0"/>
              <a:t>of travel </a:t>
            </a:r>
            <a:r>
              <a:rPr lang="en-US" dirty="0" smtClean="0"/>
              <a:t>time.</a:t>
            </a:r>
            <a:endParaRPr lang="en-US" dirty="0"/>
          </a:p>
        </p:txBody>
      </p:sp>
    </p:spTree>
    <p:extLst>
      <p:ext uri="{BB962C8B-B14F-4D97-AF65-F5344CB8AC3E}">
        <p14:creationId xmlns:p14="http://schemas.microsoft.com/office/powerpoint/2010/main" val="1485217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Violations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a:t>If you violate the workweek </a:t>
            </a:r>
            <a:r>
              <a:rPr lang="en-US" dirty="0" smtClean="0"/>
              <a:t>schedule, </a:t>
            </a:r>
            <a:r>
              <a:rPr lang="en-US" dirty="0"/>
              <a:t>you will receive the following:</a:t>
            </a:r>
          </a:p>
          <a:p>
            <a:pPr lvl="1"/>
            <a:r>
              <a:rPr lang="en-US" b="1" dirty="0" smtClean="0"/>
              <a:t>1</a:t>
            </a:r>
            <a:r>
              <a:rPr lang="en-US" b="1" baseline="30000" dirty="0" smtClean="0"/>
              <a:t>st</a:t>
            </a:r>
            <a:r>
              <a:rPr lang="en-US" b="1" dirty="0"/>
              <a:t> </a:t>
            </a:r>
            <a:r>
              <a:rPr lang="en-US" b="1" dirty="0" smtClean="0"/>
              <a:t>Violation </a:t>
            </a:r>
            <a:r>
              <a:rPr lang="en-US" dirty="0"/>
              <a:t>= </a:t>
            </a:r>
            <a:r>
              <a:rPr lang="en-US" dirty="0" smtClean="0"/>
              <a:t>Your recipient(s) and you </a:t>
            </a:r>
            <a:r>
              <a:rPr lang="en-US" dirty="0"/>
              <a:t>will receive </a:t>
            </a:r>
            <a:r>
              <a:rPr lang="en-US" dirty="0" smtClean="0"/>
              <a:t>a written notice with appeal information.</a:t>
            </a:r>
          </a:p>
          <a:p>
            <a:pPr marL="411480" lvl="1" indent="0">
              <a:buNone/>
            </a:pPr>
            <a:endParaRPr lang="en-US" dirty="0"/>
          </a:p>
          <a:p>
            <a:pPr lvl="1"/>
            <a:r>
              <a:rPr lang="en-US" b="1" dirty="0" smtClean="0"/>
              <a:t>2</a:t>
            </a:r>
            <a:r>
              <a:rPr lang="en-US" b="1" baseline="30000" dirty="0" smtClean="0"/>
              <a:t>nd </a:t>
            </a:r>
            <a:r>
              <a:rPr lang="en-US" b="1" dirty="0" smtClean="0"/>
              <a:t>Violation </a:t>
            </a:r>
            <a:r>
              <a:rPr lang="en-US" dirty="0"/>
              <a:t>= </a:t>
            </a:r>
            <a:r>
              <a:rPr lang="en-US" dirty="0" smtClean="0"/>
              <a:t>Your recipient(s) and you </a:t>
            </a:r>
            <a:r>
              <a:rPr lang="en-US" dirty="0"/>
              <a:t>will receive a second written warning notice, and you will </a:t>
            </a:r>
            <a:r>
              <a:rPr lang="en-US" dirty="0" smtClean="0"/>
              <a:t>have a choice to complete a one-time training about workweek and travel time limits. If you choose to complete the training, you will avoid the 2</a:t>
            </a:r>
            <a:r>
              <a:rPr lang="en-US" baseline="30000" dirty="0" smtClean="0"/>
              <a:t>nd</a:t>
            </a:r>
            <a:r>
              <a:rPr lang="en-US" dirty="0" smtClean="0"/>
              <a:t> violation.</a:t>
            </a:r>
          </a:p>
          <a:p>
            <a:pPr lvl="1"/>
            <a:r>
              <a:rPr lang="en-US" dirty="0" smtClean="0"/>
              <a:t>If you choose not to complete the training within 14 calendar days of the date of notice, you will receive a 2</a:t>
            </a:r>
            <a:r>
              <a:rPr lang="en-US" baseline="30000" dirty="0" smtClean="0"/>
              <a:t>nd</a:t>
            </a:r>
            <a:r>
              <a:rPr lang="en-US" dirty="0" smtClean="0"/>
              <a:t> violation. </a:t>
            </a:r>
            <a:endParaRPr lang="en-US" dirty="0"/>
          </a:p>
        </p:txBody>
      </p:sp>
    </p:spTree>
    <p:extLst>
      <p:ext uri="{BB962C8B-B14F-4D97-AF65-F5344CB8AC3E}">
        <p14:creationId xmlns:p14="http://schemas.microsoft.com/office/powerpoint/2010/main" val="3776086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Violations</a:t>
            </a:r>
          </a:p>
        </p:txBody>
      </p:sp>
      <p:sp>
        <p:nvSpPr>
          <p:cNvPr id="3" name="Content Placeholder 2"/>
          <p:cNvSpPr>
            <a:spLocks noGrp="1"/>
          </p:cNvSpPr>
          <p:nvPr>
            <p:ph idx="1"/>
          </p:nvPr>
        </p:nvSpPr>
        <p:spPr/>
        <p:txBody>
          <a:bodyPr>
            <a:normAutofit fontScale="77500" lnSpcReduction="20000"/>
          </a:bodyPr>
          <a:lstStyle/>
          <a:p>
            <a:pPr lvl="1"/>
            <a:r>
              <a:rPr lang="en-US" b="1" dirty="0" smtClean="0"/>
              <a:t>3</a:t>
            </a:r>
            <a:r>
              <a:rPr lang="en-US" b="1" baseline="30000" dirty="0" smtClean="0"/>
              <a:t>rd </a:t>
            </a:r>
            <a:r>
              <a:rPr lang="en-US" b="1" dirty="0"/>
              <a:t>Violation </a:t>
            </a:r>
            <a:r>
              <a:rPr lang="en-US" dirty="0"/>
              <a:t>= </a:t>
            </a:r>
            <a:r>
              <a:rPr lang="en-US" dirty="0" smtClean="0"/>
              <a:t>Your recipient(s) and you </a:t>
            </a:r>
            <a:r>
              <a:rPr lang="en-US" dirty="0"/>
              <a:t>will receive a </a:t>
            </a:r>
            <a:r>
              <a:rPr lang="en-US" dirty="0" smtClean="0"/>
              <a:t>third violation with appeal information. </a:t>
            </a:r>
            <a:r>
              <a:rPr lang="en-US" b="1" i="1" u="sng" dirty="0" smtClean="0"/>
              <a:t>You will be suspended as an IHSS provider for 3 months. </a:t>
            </a:r>
          </a:p>
          <a:p>
            <a:pPr marL="411480" lvl="1" indent="0">
              <a:buNone/>
            </a:pPr>
            <a:endParaRPr lang="en-US" b="1" i="1" dirty="0"/>
          </a:p>
          <a:p>
            <a:pPr lvl="1"/>
            <a:r>
              <a:rPr lang="en-US" b="1" dirty="0"/>
              <a:t>4</a:t>
            </a:r>
            <a:r>
              <a:rPr lang="en-US" b="1" baseline="30000" dirty="0"/>
              <a:t>th</a:t>
            </a:r>
            <a:r>
              <a:rPr lang="en-US" b="1" dirty="0"/>
              <a:t> Violation </a:t>
            </a:r>
            <a:r>
              <a:rPr lang="en-US" dirty="0"/>
              <a:t>= </a:t>
            </a:r>
            <a:r>
              <a:rPr lang="en-US" dirty="0" smtClean="0"/>
              <a:t>Your recipient(s) and you will receive a 4</a:t>
            </a:r>
            <a:r>
              <a:rPr lang="en-US" baseline="30000" dirty="0" smtClean="0"/>
              <a:t>th</a:t>
            </a:r>
            <a:r>
              <a:rPr lang="en-US" dirty="0"/>
              <a:t> </a:t>
            </a:r>
            <a:r>
              <a:rPr lang="en-US" dirty="0" smtClean="0"/>
              <a:t>violation notice with appeal information. </a:t>
            </a:r>
          </a:p>
          <a:p>
            <a:pPr marL="411480" lvl="1" indent="0">
              <a:buNone/>
            </a:pPr>
            <a:r>
              <a:rPr lang="en-US" b="1" i="1" u="sng" dirty="0" smtClean="0"/>
              <a:t>You will be terminated for a period of </a:t>
            </a:r>
            <a:r>
              <a:rPr lang="en-US" b="1" i="1" u="sng" dirty="0"/>
              <a:t>one (1) year. </a:t>
            </a:r>
            <a:endParaRPr lang="en-US" b="1" i="1" u="sng" dirty="0" smtClean="0"/>
          </a:p>
          <a:p>
            <a:pPr marL="411480" lvl="1" indent="0">
              <a:buNone/>
            </a:pPr>
            <a:endParaRPr lang="en-US" b="1" i="1" u="sng" dirty="0"/>
          </a:p>
          <a:p>
            <a:pPr lvl="1">
              <a:buClr>
                <a:schemeClr val="tx1"/>
              </a:buClr>
              <a:buFont typeface="Arial" panose="020B0604020202020204" pitchFamily="34" charset="0"/>
              <a:buChar char="•"/>
            </a:pPr>
            <a:r>
              <a:rPr lang="en-US" dirty="0">
                <a:solidFill>
                  <a:schemeClr val="tx1"/>
                </a:solidFill>
              </a:rPr>
              <a:t>Your violations will be reduced by one every </a:t>
            </a:r>
            <a:r>
              <a:rPr lang="en-US" dirty="0" smtClean="0">
                <a:solidFill>
                  <a:schemeClr val="tx1"/>
                </a:solidFill>
              </a:rPr>
              <a:t>year</a:t>
            </a:r>
            <a:r>
              <a:rPr lang="en-US" dirty="0">
                <a:solidFill>
                  <a:schemeClr val="tx1"/>
                </a:solidFill>
              </a:rPr>
              <a:t> </a:t>
            </a:r>
            <a:r>
              <a:rPr lang="en-US" dirty="0" smtClean="0">
                <a:solidFill>
                  <a:schemeClr val="tx1"/>
                </a:solidFill>
              </a:rPr>
              <a:t>you are violation free</a:t>
            </a:r>
            <a:endParaRPr lang="en-US" dirty="0">
              <a:solidFill>
                <a:schemeClr val="tx1"/>
              </a:solidFill>
            </a:endParaRPr>
          </a:p>
          <a:p>
            <a:pPr marL="411480" lvl="1" indent="0">
              <a:buNone/>
            </a:pPr>
            <a:endParaRPr lang="en-US" b="1" i="1" u="sng" dirty="0" smtClean="0"/>
          </a:p>
          <a:p>
            <a:pPr marL="411480" lvl="1" indent="0">
              <a:buNone/>
            </a:pPr>
            <a:r>
              <a:rPr lang="en-US" dirty="0" smtClean="0">
                <a:solidFill>
                  <a:schemeClr val="tx1"/>
                </a:solidFill>
              </a:rPr>
              <a:t>After one year, </a:t>
            </a:r>
            <a:r>
              <a:rPr lang="en-US" dirty="0">
                <a:solidFill>
                  <a:schemeClr val="tx1"/>
                </a:solidFill>
              </a:rPr>
              <a:t>if you wish to return as an IHSS provider, you must complete all of the provider enrollment requirements again, including the criminal background check, the provider orientation, and completion of all required forms</a:t>
            </a:r>
            <a:r>
              <a:rPr lang="en-US" dirty="0" smtClean="0">
                <a:solidFill>
                  <a:schemeClr val="tx1"/>
                </a:solidFill>
              </a:rPr>
              <a:t>.</a:t>
            </a:r>
          </a:p>
          <a:p>
            <a:pPr marL="411480" lvl="1" indent="0">
              <a:buNone/>
            </a:pPr>
            <a:endParaRPr lang="en-US" dirty="0">
              <a:solidFill>
                <a:schemeClr val="tx1"/>
              </a:solidFill>
            </a:endParaRPr>
          </a:p>
        </p:txBody>
      </p:sp>
    </p:spTree>
    <p:extLst>
      <p:ext uri="{BB962C8B-B14F-4D97-AF65-F5344CB8AC3E}">
        <p14:creationId xmlns:p14="http://schemas.microsoft.com/office/powerpoint/2010/main" val="40581488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0" y="914399"/>
            <a:ext cx="3048000" cy="1200329"/>
          </a:xfrm>
          <a:prstGeom prst="rect">
            <a:avLst/>
          </a:prstGeom>
          <a:noFill/>
        </p:spPr>
        <p:txBody>
          <a:bodyPr wrap="square" rtlCol="0">
            <a:spAutoFit/>
          </a:bodyPr>
          <a:lstStyle/>
          <a:p>
            <a:r>
              <a:rPr lang="en-US" sz="3600" dirty="0" smtClean="0">
                <a:solidFill>
                  <a:schemeClr val="tx2"/>
                </a:solidFill>
                <a:latin typeface="+mj-lt"/>
              </a:rPr>
              <a:t>Sample Timesheet</a:t>
            </a:r>
            <a:endParaRPr lang="en-US" sz="3200" dirty="0">
              <a:solidFill>
                <a:schemeClr val="tx2"/>
              </a:solidFill>
              <a:latin typeface="+mj-lt"/>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457200"/>
            <a:ext cx="4832367" cy="6253650"/>
          </a:xfrm>
          <a:prstGeom prst="rect">
            <a:avLst/>
          </a:prstGeom>
        </p:spPr>
      </p:pic>
      <p:sp>
        <p:nvSpPr>
          <p:cNvPr id="7" name="Rectangle 6"/>
          <p:cNvSpPr/>
          <p:nvPr/>
        </p:nvSpPr>
        <p:spPr>
          <a:xfrm>
            <a:off x="5105400" y="2286000"/>
            <a:ext cx="3810000" cy="1200329"/>
          </a:xfrm>
          <a:prstGeom prst="rect">
            <a:avLst/>
          </a:prstGeom>
        </p:spPr>
        <p:txBody>
          <a:bodyPr wrap="square">
            <a:spAutoFit/>
          </a:bodyPr>
          <a:lstStyle/>
          <a:p>
            <a:pPr marL="285750" indent="-285750">
              <a:buFont typeface="Arial" panose="020B0604020202020204" pitchFamily="34" charset="0"/>
              <a:buChar char="•"/>
            </a:pPr>
            <a:r>
              <a:rPr lang="en-US" dirty="0" smtClean="0"/>
              <a:t>Work week </a:t>
            </a:r>
            <a:r>
              <a:rPr lang="en-US" dirty="0"/>
              <a:t>begins </a:t>
            </a:r>
            <a:r>
              <a:rPr lang="en-US" dirty="0" smtClean="0"/>
              <a:t>Sunday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Shows hours claimed in the previous pay period</a:t>
            </a:r>
          </a:p>
        </p:txBody>
      </p:sp>
    </p:spTree>
    <p:extLst>
      <p:ext uri="{BB962C8B-B14F-4D97-AF65-F5344CB8AC3E}">
        <p14:creationId xmlns:p14="http://schemas.microsoft.com/office/powerpoint/2010/main" val="38993585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 Claim Form</a:t>
            </a:r>
            <a:endParaRPr lang="en-US" dirty="0"/>
          </a:p>
        </p:txBody>
      </p:sp>
      <p:sp>
        <p:nvSpPr>
          <p:cNvPr id="3" name="Content Placeholder 2"/>
          <p:cNvSpPr>
            <a:spLocks noGrp="1"/>
          </p:cNvSpPr>
          <p:nvPr>
            <p:ph sz="half" idx="1"/>
          </p:nvPr>
        </p:nvSpPr>
        <p:spPr/>
        <p:txBody>
          <a:bodyPr>
            <a:normAutofit fontScale="77500" lnSpcReduction="20000"/>
          </a:bodyPr>
          <a:lstStyle/>
          <a:p>
            <a:r>
              <a:rPr lang="en-US" dirty="0" smtClean="0"/>
              <a:t>SOC 2255 must be completed and submitted first.</a:t>
            </a:r>
          </a:p>
          <a:p>
            <a:pPr marL="109728" indent="0">
              <a:buNone/>
            </a:pPr>
            <a:endParaRPr lang="en-US" dirty="0"/>
          </a:p>
          <a:p>
            <a:r>
              <a:rPr lang="en-US" dirty="0" smtClean="0"/>
              <a:t>Time </a:t>
            </a:r>
            <a:r>
              <a:rPr lang="en-US" dirty="0"/>
              <a:t>travelled from one recipient to another on the same day must be claimed on the </a:t>
            </a:r>
            <a:r>
              <a:rPr lang="en-US" dirty="0" smtClean="0"/>
              <a:t>Travel </a:t>
            </a:r>
            <a:r>
              <a:rPr lang="en-US" dirty="0"/>
              <a:t>Claim Form </a:t>
            </a:r>
            <a:r>
              <a:rPr lang="en-US" dirty="0" smtClean="0"/>
              <a:t>for the </a:t>
            </a:r>
            <a:r>
              <a:rPr lang="en-US" dirty="0"/>
              <a:t>recipient you travelled </a:t>
            </a:r>
            <a:r>
              <a:rPr lang="en-US" b="1" u="sng" dirty="0" smtClean="0"/>
              <a:t>to</a:t>
            </a:r>
            <a:r>
              <a:rPr lang="en-US" dirty="0" smtClean="0"/>
              <a:t>.</a:t>
            </a:r>
          </a:p>
          <a:p>
            <a:endParaRPr lang="en-US" dirty="0"/>
          </a:p>
          <a:p>
            <a:r>
              <a:rPr lang="en-US" dirty="0" smtClean="0"/>
              <a:t>In </a:t>
            </a:r>
            <a:r>
              <a:rPr lang="en-US" dirty="0"/>
              <a:t>special situations where you travelled to the same recipient twice in the same day, enter the total amount </a:t>
            </a:r>
            <a:r>
              <a:rPr lang="en-US" dirty="0" smtClean="0"/>
              <a:t>of time </a:t>
            </a:r>
            <a:r>
              <a:rPr lang="en-US" dirty="0"/>
              <a:t>travelled for that day. A comment is required in this situation</a:t>
            </a:r>
            <a:r>
              <a:rPr lang="en-US" dirty="0" smtClean="0"/>
              <a:t>.</a:t>
            </a:r>
          </a:p>
          <a:p>
            <a:endParaRPr lang="en-US" dirty="0"/>
          </a:p>
          <a:p>
            <a:r>
              <a:rPr lang="en-US" dirty="0" smtClean="0"/>
              <a:t>Travel </a:t>
            </a:r>
            <a:r>
              <a:rPr lang="en-US" dirty="0"/>
              <a:t>Hours claimed cannot exceed the 7-hour weekly travel cap</a:t>
            </a:r>
            <a:r>
              <a:rPr lang="en-US" dirty="0" smtClean="0"/>
              <a:t>.</a:t>
            </a:r>
          </a:p>
          <a:p>
            <a:endParaRPr lang="en-US" dirty="0"/>
          </a:p>
          <a:p>
            <a:r>
              <a:rPr lang="en-US" dirty="0" smtClean="0"/>
              <a:t>Use </a:t>
            </a:r>
            <a:r>
              <a:rPr lang="en-US" dirty="0"/>
              <a:t>black ink only and press firmly. Numbers must be readable</a:t>
            </a:r>
            <a:r>
              <a:rPr lang="en-US" dirty="0" smtClean="0"/>
              <a:t>.</a:t>
            </a:r>
          </a:p>
          <a:p>
            <a:endParaRPr lang="en-US" dirty="0"/>
          </a:p>
        </p:txBody>
      </p:sp>
      <p:pic>
        <p:nvPicPr>
          <p:cNvPr id="6" name="Content Placeholder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724401" y="990599"/>
            <a:ext cx="4191000" cy="5638801"/>
          </a:xfrm>
          <a:effectLst>
            <a:glow rad="228600">
              <a:schemeClr val="tx1">
                <a:lumMod val="85000"/>
                <a:lumOff val="15000"/>
                <a:alpha val="40000"/>
              </a:schemeClr>
            </a:glow>
          </a:effectLst>
        </p:spPr>
      </p:pic>
    </p:spTree>
    <p:extLst>
      <p:ext uri="{BB962C8B-B14F-4D97-AF65-F5344CB8AC3E}">
        <p14:creationId xmlns:p14="http://schemas.microsoft.com/office/powerpoint/2010/main" val="42664997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Travel Claim Form</a:t>
            </a:r>
          </a:p>
        </p:txBody>
      </p:sp>
      <p:sp>
        <p:nvSpPr>
          <p:cNvPr id="3" name="Content Placeholder 2"/>
          <p:cNvSpPr>
            <a:spLocks noGrp="1"/>
          </p:cNvSpPr>
          <p:nvPr>
            <p:ph sz="half" idx="1"/>
          </p:nvPr>
        </p:nvSpPr>
        <p:spPr/>
        <p:txBody>
          <a:bodyPr>
            <a:normAutofit fontScale="92500" lnSpcReduction="20000"/>
          </a:bodyPr>
          <a:lstStyle/>
          <a:p>
            <a:r>
              <a:rPr lang="en-US" dirty="0"/>
              <a:t>In the “Case # From” column, please write the </a:t>
            </a:r>
            <a:r>
              <a:rPr lang="en-US" dirty="0" smtClean="0"/>
              <a:t>recipient’s </a:t>
            </a:r>
            <a:r>
              <a:rPr lang="en-US" dirty="0"/>
              <a:t>case number you travelled from.</a:t>
            </a:r>
          </a:p>
          <a:p>
            <a:endParaRPr lang="en-US" dirty="0"/>
          </a:p>
          <a:p>
            <a:r>
              <a:rPr lang="en-US" dirty="0"/>
              <a:t>In the “Distance” column, write the distance you travelled from one recipient to another recipient on the same day.</a:t>
            </a:r>
          </a:p>
          <a:p>
            <a:endParaRPr lang="en-US" dirty="0"/>
          </a:p>
          <a:p>
            <a:r>
              <a:rPr lang="en-US" dirty="0"/>
              <a:t>Comments are required to explain the following:</a:t>
            </a:r>
          </a:p>
          <a:p>
            <a:pPr>
              <a:buFont typeface="Georgia" panose="02040502050405020303" pitchFamily="18" charset="0"/>
              <a:buChar char="▫"/>
            </a:pPr>
            <a:r>
              <a:rPr lang="en-US" sz="1400" dirty="0" smtClean="0">
                <a:solidFill>
                  <a:schemeClr val="accent2"/>
                </a:solidFill>
              </a:rPr>
              <a:t>If </a:t>
            </a:r>
            <a:r>
              <a:rPr lang="en-US" sz="1400" dirty="0">
                <a:solidFill>
                  <a:schemeClr val="accent2"/>
                </a:solidFill>
              </a:rPr>
              <a:t>a special circumstance occurred to cause the travel time to be longer than </a:t>
            </a:r>
            <a:r>
              <a:rPr lang="en-US" sz="1400" dirty="0" smtClean="0">
                <a:solidFill>
                  <a:schemeClr val="accent2"/>
                </a:solidFill>
              </a:rPr>
              <a:t>expected than what you wrote on your SOC 2255, Provider </a:t>
            </a:r>
            <a:r>
              <a:rPr lang="en-US" sz="1400" dirty="0">
                <a:solidFill>
                  <a:schemeClr val="accent2"/>
                </a:solidFill>
              </a:rPr>
              <a:t>W</a:t>
            </a:r>
            <a:r>
              <a:rPr lang="en-US" sz="1400" dirty="0" smtClean="0">
                <a:solidFill>
                  <a:schemeClr val="accent2"/>
                </a:solidFill>
              </a:rPr>
              <a:t>orkweek and Travel </a:t>
            </a:r>
            <a:r>
              <a:rPr lang="en-US" sz="1400" dirty="0">
                <a:solidFill>
                  <a:schemeClr val="accent2"/>
                </a:solidFill>
              </a:rPr>
              <a:t>T</a:t>
            </a:r>
            <a:r>
              <a:rPr lang="en-US" sz="1400" dirty="0" smtClean="0">
                <a:solidFill>
                  <a:schemeClr val="accent2"/>
                </a:solidFill>
              </a:rPr>
              <a:t>ime agreement.</a:t>
            </a:r>
          </a:p>
          <a:p>
            <a:pPr marL="109728" indent="0">
              <a:buNone/>
            </a:pPr>
            <a:endParaRPr lang="en-US" dirty="0" smtClean="0"/>
          </a:p>
          <a:p>
            <a:r>
              <a:rPr lang="en-US" dirty="0" smtClean="0"/>
              <a:t>The provider must sign and date the back of Travel Claim Form.</a:t>
            </a:r>
          </a:p>
          <a:p>
            <a:endParaRPr lang="en-US"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724400" y="990600"/>
            <a:ext cx="4191000" cy="5632450"/>
          </a:xfrm>
          <a:effectLst>
            <a:glow rad="228600">
              <a:schemeClr val="tx1">
                <a:lumMod val="85000"/>
                <a:lumOff val="15000"/>
                <a:alpha val="40000"/>
              </a:schemeClr>
            </a:glow>
          </a:effectLst>
        </p:spPr>
      </p:pic>
    </p:spTree>
    <p:extLst>
      <p:ext uri="{BB962C8B-B14F-4D97-AF65-F5344CB8AC3E}">
        <p14:creationId xmlns:p14="http://schemas.microsoft.com/office/powerpoint/2010/main" val="5987289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1970"/>
            <a:ext cx="8279576" cy="877824"/>
          </a:xfrm>
        </p:spPr>
        <p:txBody>
          <a:bodyPr>
            <a:normAutofit/>
          </a:bodyPr>
          <a:lstStyle/>
          <a:p>
            <a:r>
              <a:rPr lang="en-US" sz="3200" dirty="0" smtClean="0"/>
              <a:t>Travel Claim Form Example</a:t>
            </a:r>
            <a:endParaRPr lang="en-US" sz="3200" dirty="0"/>
          </a:p>
        </p:txBody>
      </p:sp>
      <p:sp>
        <p:nvSpPr>
          <p:cNvPr id="5" name="Text Placeholder 4"/>
          <p:cNvSpPr>
            <a:spLocks noGrp="1"/>
          </p:cNvSpPr>
          <p:nvPr>
            <p:ph type="body" idx="2"/>
          </p:nvPr>
        </p:nvSpPr>
        <p:spPr>
          <a:xfrm>
            <a:off x="381000" y="4343399"/>
            <a:ext cx="8355776" cy="2285047"/>
          </a:xfrm>
        </p:spPr>
        <p:txBody>
          <a:bodyPr/>
          <a:lstStyle/>
          <a:p>
            <a:r>
              <a:rPr lang="en-US" sz="1800" dirty="0" smtClean="0"/>
              <a:t>Important Things to Remember:</a:t>
            </a:r>
          </a:p>
          <a:p>
            <a:pPr marL="294894" indent="-285750">
              <a:buFont typeface="Arial" panose="020B0604020202020204" pitchFamily="34" charset="0"/>
              <a:buChar char="•"/>
            </a:pPr>
            <a:r>
              <a:rPr lang="en-US" sz="1600" dirty="0" smtClean="0"/>
              <a:t>The total number of hours and the distance claimed on the Travel Claim Form will be compared to the Work Week Agreement</a:t>
            </a:r>
          </a:p>
          <a:p>
            <a:pPr marL="294894" indent="-285750">
              <a:buFont typeface="Arial" panose="020B0604020202020204" pitchFamily="34" charset="0"/>
              <a:buChar char="•"/>
            </a:pPr>
            <a:r>
              <a:rPr lang="en-US" sz="1600" dirty="0" smtClean="0"/>
              <a:t>Changes to your schedule may require a new Work Week Agreement</a:t>
            </a:r>
          </a:p>
          <a:p>
            <a:pPr marL="294894" indent="-285750">
              <a:buFont typeface="Arial" panose="020B0604020202020204" pitchFamily="34" charset="0"/>
              <a:buChar char="•"/>
            </a:pPr>
            <a:r>
              <a:rPr lang="en-US" sz="1600" dirty="0" smtClean="0"/>
              <a:t>Total line is optional</a:t>
            </a:r>
            <a:endParaRPr lang="en-US" sz="1600" dirty="0"/>
          </a:p>
        </p:txBody>
      </p:sp>
      <p:pic>
        <p:nvPicPr>
          <p:cNvPr id="4" name="Content Placeholder 3" descr="http://www.cdss.ca.gov/agedblinddisabled/res/fedOT/5.TimesheetSample_IHSSTravelTimesheets&amp;Claim - Windows Internet Explorer pro"/>
          <p:cNvPicPr>
            <a:picLocks noGrp="1" noChangeAspect="1"/>
          </p:cNvPicPr>
          <p:nvPr>
            <p:ph sz="half" idx="1"/>
          </p:nvPr>
        </p:nvPicPr>
        <p:blipFill rotWithShape="1">
          <a:blip r:embed="rId2">
            <a:extLst>
              <a:ext uri="{28A0092B-C50C-407E-A947-70E740481C1C}">
                <a14:useLocalDpi xmlns:a14="http://schemas.microsoft.com/office/drawing/2010/main" val="0"/>
              </a:ext>
            </a:extLst>
          </a:blip>
          <a:srcRect l="18936" t="49794" r="15641" b="23031"/>
          <a:stretch/>
        </p:blipFill>
        <p:spPr>
          <a:xfrm>
            <a:off x="1828800" y="2057400"/>
            <a:ext cx="5816412" cy="2057400"/>
          </a:xfrm>
        </p:spPr>
      </p:pic>
    </p:spTree>
    <p:extLst>
      <p:ext uri="{BB962C8B-B14F-4D97-AF65-F5344CB8AC3E}">
        <p14:creationId xmlns:p14="http://schemas.microsoft.com/office/powerpoint/2010/main" val="11997115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There New Rules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New state law – IHSS providers must receive overtime and travel time between recipients</a:t>
            </a:r>
          </a:p>
          <a:p>
            <a:pPr lvl="1"/>
            <a:r>
              <a:rPr lang="en-US" dirty="0" smtClean="0"/>
              <a:t>Providers must read, sign, and submit the new SOC 846 form by </a:t>
            </a:r>
            <a:r>
              <a:rPr lang="en-US" b="1" dirty="0" smtClean="0"/>
              <a:t>April 15, 2016</a:t>
            </a:r>
          </a:p>
          <a:p>
            <a:pPr lvl="1"/>
            <a:r>
              <a:rPr lang="en-US" dirty="0" smtClean="0"/>
              <a:t>Providers who are eligible for travel time must complete the SOC 2255 and return before Travel Claim Forms are issued</a:t>
            </a:r>
          </a:p>
          <a:p>
            <a:pPr marL="411480" lvl="1" indent="0">
              <a:buNone/>
            </a:pPr>
            <a:endParaRPr lang="en-US" b="1" dirty="0" smtClean="0"/>
          </a:p>
          <a:p>
            <a:pPr algn="ctr"/>
            <a:r>
              <a:rPr lang="en-US" dirty="0" smtClean="0"/>
              <a:t>Takes effect February 1, 2016</a:t>
            </a:r>
          </a:p>
          <a:p>
            <a:endParaRPr lang="en-US" dirty="0"/>
          </a:p>
          <a:p>
            <a:pPr marL="109728" indent="0" algn="ctr">
              <a:buNone/>
            </a:pPr>
            <a:endParaRPr lang="en-US" dirty="0" smtClean="0">
              <a:solidFill>
                <a:srgbClr val="C00000"/>
              </a:solidFill>
            </a:endParaRPr>
          </a:p>
          <a:p>
            <a:pPr marL="109728" indent="0" algn="ctr">
              <a:buNone/>
            </a:pPr>
            <a:r>
              <a:rPr lang="en-US" dirty="0" smtClean="0">
                <a:solidFill>
                  <a:srgbClr val="C00000"/>
                </a:solidFill>
              </a:rPr>
              <a:t>Dedicated phone line for assistance </a:t>
            </a:r>
          </a:p>
          <a:p>
            <a:pPr marL="109728" indent="0" algn="ctr">
              <a:buNone/>
            </a:pPr>
            <a:r>
              <a:rPr lang="en-US" dirty="0" smtClean="0">
                <a:solidFill>
                  <a:srgbClr val="C00000"/>
                </a:solidFill>
              </a:rPr>
              <a:t>(209) 468-1600</a:t>
            </a:r>
          </a:p>
          <a:p>
            <a:endParaRPr lang="en-US" dirty="0"/>
          </a:p>
          <a:p>
            <a:endParaRPr lang="en-US" dirty="0"/>
          </a:p>
        </p:txBody>
      </p:sp>
    </p:spTree>
    <p:extLst>
      <p:ext uri="{BB962C8B-B14F-4D97-AF65-F5344CB8AC3E}">
        <p14:creationId xmlns:p14="http://schemas.microsoft.com/office/powerpoint/2010/main" val="32211994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a:bodyPr>
          <a:lstStyle/>
          <a:p>
            <a:r>
              <a:rPr lang="en-US" dirty="0" smtClean="0"/>
              <a:t>Review</a:t>
            </a:r>
            <a:endParaRPr lang="en-US" dirty="0"/>
          </a:p>
        </p:txBody>
      </p:sp>
      <p:sp>
        <p:nvSpPr>
          <p:cNvPr id="3" name="Content Placeholder 2"/>
          <p:cNvSpPr>
            <a:spLocks noGrp="1"/>
          </p:cNvSpPr>
          <p:nvPr>
            <p:ph idx="1"/>
          </p:nvPr>
        </p:nvSpPr>
        <p:spPr/>
        <p:txBody>
          <a:bodyPr>
            <a:normAutofit fontScale="92500"/>
          </a:bodyPr>
          <a:lstStyle/>
          <a:p>
            <a:pPr>
              <a:buFont typeface="Arial" panose="020B0604020202020204" pitchFamily="34" charset="0"/>
              <a:buChar char="•"/>
            </a:pPr>
            <a:r>
              <a:rPr lang="en-US" dirty="0" smtClean="0"/>
              <a:t>When can you claim travel time? Which recipient do you claim travel time for?</a:t>
            </a:r>
          </a:p>
          <a:p>
            <a:pPr marL="109728" indent="0">
              <a:buNone/>
            </a:pPr>
            <a:endParaRPr lang="en-US" dirty="0"/>
          </a:p>
          <a:p>
            <a:r>
              <a:rPr lang="en-US" dirty="0" smtClean="0"/>
              <a:t>If I claim 8 hours of travel time in workweek one but only claim 6 hours of travel time in workweek two will this cause me to receive a violation?</a:t>
            </a:r>
          </a:p>
          <a:p>
            <a:pPr marL="109728" indent="0">
              <a:buNone/>
            </a:pPr>
            <a:endParaRPr lang="en-US" dirty="0" smtClean="0"/>
          </a:p>
          <a:p>
            <a:r>
              <a:rPr lang="en-US" dirty="0" smtClean="0"/>
              <a:t>If I receive two written notices in the same month stating that I worked over my weekly hours cap, how many violations will I have against me?</a:t>
            </a:r>
          </a:p>
          <a:p>
            <a:endParaRPr lang="en-US" dirty="0"/>
          </a:p>
          <a:p>
            <a:pPr marL="109728" indent="0">
              <a:buNone/>
            </a:pPr>
            <a:endParaRPr lang="en-US" dirty="0" smtClean="0"/>
          </a:p>
          <a:p>
            <a:pPr marL="109728" indent="0">
              <a:buNone/>
            </a:pPr>
            <a:endParaRPr lang="en-US" dirty="0"/>
          </a:p>
          <a:p>
            <a:endParaRPr lang="en-US" dirty="0"/>
          </a:p>
        </p:txBody>
      </p:sp>
    </p:spTree>
    <p:extLst>
      <p:ext uri="{BB962C8B-B14F-4D97-AF65-F5344CB8AC3E}">
        <p14:creationId xmlns:p14="http://schemas.microsoft.com/office/powerpoint/2010/main" val="1188161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Exemption for Family Live-in Care Providers</a:t>
            </a:r>
            <a:endParaRPr lang="en-US" sz="3200" dirty="0"/>
          </a:p>
        </p:txBody>
      </p:sp>
      <p:sp>
        <p:nvSpPr>
          <p:cNvPr id="3" name="Content Placeholder 2"/>
          <p:cNvSpPr>
            <a:spLocks noGrp="1"/>
          </p:cNvSpPr>
          <p:nvPr>
            <p:ph idx="1"/>
          </p:nvPr>
        </p:nvSpPr>
        <p:spPr/>
        <p:txBody>
          <a:bodyPr>
            <a:normAutofit lnSpcReduction="10000"/>
          </a:bodyPr>
          <a:lstStyle/>
          <a:p>
            <a:r>
              <a:rPr lang="en-US" sz="2400" dirty="0" smtClean="0"/>
              <a:t>IHSS providers who meet the following requirements may provide services to </a:t>
            </a:r>
            <a:r>
              <a:rPr lang="en-US" sz="2400" u="sng" dirty="0" smtClean="0"/>
              <a:t>two</a:t>
            </a:r>
            <a:r>
              <a:rPr lang="en-US" sz="2400" dirty="0" smtClean="0"/>
              <a:t> or more live-in family member recipients and work up to 12 hours per day, not to exceed 360 hours per month or 90 hours in a workweek.</a:t>
            </a:r>
          </a:p>
          <a:p>
            <a:pPr lvl="1"/>
            <a:r>
              <a:rPr lang="en-US" sz="2200" dirty="0" smtClean="0"/>
              <a:t>On or before January 31, 2016, IHSS provider must be enrolled as a care provider and living with two or more recipients; and</a:t>
            </a:r>
          </a:p>
          <a:p>
            <a:pPr lvl="1"/>
            <a:r>
              <a:rPr lang="en-US" sz="2200" dirty="0" smtClean="0"/>
              <a:t>Must be a parent, grandparent, adoptive parent, step-parent or legal guardian, who is care for two or more disabled minor or adult children, or disabled minor or adult grandchildren</a:t>
            </a:r>
          </a:p>
          <a:p>
            <a:pPr lvl="1"/>
            <a:r>
              <a:rPr lang="en-US" sz="2200" dirty="0" smtClean="0"/>
              <a:t>CDSS is sending more information</a:t>
            </a:r>
          </a:p>
          <a:p>
            <a:pPr>
              <a:buFont typeface="Georgia" panose="02040502050405020303" pitchFamily="18" charset="0"/>
              <a:buChar char="▫"/>
            </a:pPr>
            <a:endParaRPr lang="en-US" dirty="0"/>
          </a:p>
        </p:txBody>
      </p:sp>
    </p:spTree>
    <p:extLst>
      <p:ext uri="{BB962C8B-B14F-4D97-AF65-F5344CB8AC3E}">
        <p14:creationId xmlns:p14="http://schemas.microsoft.com/office/powerpoint/2010/main" val="4290478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Stays the Same</a:t>
            </a:r>
            <a:endParaRPr lang="en-US" dirty="0"/>
          </a:p>
        </p:txBody>
      </p:sp>
      <p:sp>
        <p:nvSpPr>
          <p:cNvPr id="3" name="Content Placeholder 2"/>
          <p:cNvSpPr>
            <a:spLocks noGrp="1"/>
          </p:cNvSpPr>
          <p:nvPr>
            <p:ph idx="1"/>
          </p:nvPr>
        </p:nvSpPr>
        <p:spPr/>
        <p:txBody>
          <a:bodyPr>
            <a:normAutofit/>
          </a:bodyPr>
          <a:lstStyle/>
          <a:p>
            <a:r>
              <a:rPr lang="en-US" dirty="0" smtClean="0"/>
              <a:t>Does not affect the hours you receive as a recipient</a:t>
            </a:r>
          </a:p>
          <a:p>
            <a:r>
              <a:rPr lang="en-US" dirty="0" smtClean="0"/>
              <a:t>Pay periods are still the same</a:t>
            </a:r>
          </a:p>
          <a:p>
            <a:r>
              <a:rPr lang="en-US" dirty="0" smtClean="0"/>
              <a:t>Benefits are still available</a:t>
            </a:r>
          </a:p>
          <a:p>
            <a:pPr marL="109728" indent="0">
              <a:buNone/>
            </a:pPr>
            <a:endParaRPr lang="en-US" dirty="0" smtClean="0"/>
          </a:p>
          <a:p>
            <a:pPr marL="109728" indent="0" algn="ctr">
              <a:buNone/>
            </a:pPr>
            <a:r>
              <a:rPr lang="en-US" dirty="0" smtClean="0"/>
              <a:t>*Providers and recipients will get a notice telling you how many hours he/she gets each month and each week.</a:t>
            </a:r>
            <a:endParaRPr lang="en-US" dirty="0"/>
          </a:p>
          <a:p>
            <a:endParaRPr lang="en-US" dirty="0" smtClean="0"/>
          </a:p>
        </p:txBody>
      </p:sp>
    </p:spTree>
    <p:extLst>
      <p:ext uri="{BB962C8B-B14F-4D97-AF65-F5344CB8AC3E}">
        <p14:creationId xmlns:p14="http://schemas.microsoft.com/office/powerpoint/2010/main" val="3239874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Different</a:t>
            </a:r>
            <a:endParaRPr lang="en-US" dirty="0"/>
          </a:p>
        </p:txBody>
      </p:sp>
      <p:sp>
        <p:nvSpPr>
          <p:cNvPr id="3" name="Content Placeholder 2"/>
          <p:cNvSpPr>
            <a:spLocks noGrp="1"/>
          </p:cNvSpPr>
          <p:nvPr>
            <p:ph idx="1"/>
          </p:nvPr>
        </p:nvSpPr>
        <p:spPr/>
        <p:txBody>
          <a:bodyPr>
            <a:normAutofit/>
          </a:bodyPr>
          <a:lstStyle/>
          <a:p>
            <a:r>
              <a:rPr lang="en-US" dirty="0"/>
              <a:t>More than 40 hours </a:t>
            </a:r>
            <a:r>
              <a:rPr lang="en-US" dirty="0" smtClean="0"/>
              <a:t>worked in </a:t>
            </a:r>
            <a:r>
              <a:rPr lang="en-US" dirty="0"/>
              <a:t>a week </a:t>
            </a:r>
            <a:r>
              <a:rPr lang="en-US" dirty="0" smtClean="0"/>
              <a:t>is overtime (Sun-Sat)</a:t>
            </a:r>
          </a:p>
          <a:p>
            <a:r>
              <a:rPr lang="en-US" dirty="0" smtClean="0"/>
              <a:t>If you have only 1 recipient; the max number of hours you can work is 70 hours and 45 min per week. Recipient needs to be approved for 283 hours.</a:t>
            </a:r>
            <a:endParaRPr lang="en-US" dirty="0"/>
          </a:p>
          <a:p>
            <a:r>
              <a:rPr lang="en-US" dirty="0" smtClean="0"/>
              <a:t>If you work for multiple recipients, the max number of hours is 66 </a:t>
            </a:r>
            <a:r>
              <a:rPr lang="en-US" dirty="0"/>
              <a:t>hours per </a:t>
            </a:r>
            <a:r>
              <a:rPr lang="en-US" dirty="0" smtClean="0"/>
              <a:t>week</a:t>
            </a:r>
            <a:endParaRPr lang="en-US" dirty="0"/>
          </a:p>
        </p:txBody>
      </p:sp>
    </p:spTree>
    <p:extLst>
      <p:ext uri="{BB962C8B-B14F-4D97-AF65-F5344CB8AC3E}">
        <p14:creationId xmlns:p14="http://schemas.microsoft.com/office/powerpoint/2010/main" val="2164384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Different</a:t>
            </a:r>
          </a:p>
        </p:txBody>
      </p:sp>
      <p:sp>
        <p:nvSpPr>
          <p:cNvPr id="3" name="Content Placeholder 2"/>
          <p:cNvSpPr>
            <a:spLocks noGrp="1"/>
          </p:cNvSpPr>
          <p:nvPr>
            <p:ph idx="1"/>
          </p:nvPr>
        </p:nvSpPr>
        <p:spPr/>
        <p:txBody>
          <a:bodyPr/>
          <a:lstStyle/>
          <a:p>
            <a:r>
              <a:rPr lang="en-US" dirty="0"/>
              <a:t>Time spent traveling between </a:t>
            </a:r>
            <a:r>
              <a:rPr lang="en-US" dirty="0" smtClean="0"/>
              <a:t>recipients </a:t>
            </a:r>
            <a:r>
              <a:rPr lang="en-US" dirty="0"/>
              <a:t>during the same day will be </a:t>
            </a:r>
            <a:r>
              <a:rPr lang="en-US" dirty="0" smtClean="0"/>
              <a:t>paid</a:t>
            </a:r>
          </a:p>
          <a:p>
            <a:pPr lvl="1"/>
            <a:r>
              <a:rPr lang="en-US" dirty="0" smtClean="0"/>
              <a:t>7 </a:t>
            </a:r>
            <a:r>
              <a:rPr lang="en-US" dirty="0"/>
              <a:t>hour weekly cap</a:t>
            </a:r>
          </a:p>
          <a:p>
            <a:pPr lvl="1"/>
            <a:r>
              <a:rPr lang="en-US" dirty="0"/>
              <a:t>You will get travel time when using public transportation or personal vehicle to travel between </a:t>
            </a:r>
            <a:r>
              <a:rPr lang="en-US" dirty="0" smtClean="0"/>
              <a:t>recipients</a:t>
            </a:r>
          </a:p>
          <a:p>
            <a:pPr lvl="1"/>
            <a:r>
              <a:rPr lang="en-US" dirty="0"/>
              <a:t>Must submit SOC </a:t>
            </a:r>
            <a:r>
              <a:rPr lang="en-US" dirty="0" smtClean="0"/>
              <a:t>2255/ Travel Claim Form</a:t>
            </a:r>
            <a:endParaRPr lang="en-US" dirty="0"/>
          </a:p>
          <a:p>
            <a:pPr marL="411480" lvl="1" indent="0">
              <a:buNone/>
            </a:pPr>
            <a:endParaRPr lang="en-US" dirty="0" smtClean="0"/>
          </a:p>
          <a:p>
            <a:endParaRPr lang="en-US" dirty="0"/>
          </a:p>
        </p:txBody>
      </p:sp>
    </p:spTree>
    <p:extLst>
      <p:ext uri="{BB962C8B-B14F-4D97-AF65-F5344CB8AC3E}">
        <p14:creationId xmlns:p14="http://schemas.microsoft.com/office/powerpoint/2010/main" val="2273289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it Work</a:t>
            </a:r>
            <a:endParaRPr lang="en-US" dirty="0"/>
          </a:p>
        </p:txBody>
      </p:sp>
      <p:sp>
        <p:nvSpPr>
          <p:cNvPr id="3" name="Content Placeholder 2"/>
          <p:cNvSpPr>
            <a:spLocks noGrp="1"/>
          </p:cNvSpPr>
          <p:nvPr>
            <p:ph idx="1"/>
          </p:nvPr>
        </p:nvSpPr>
        <p:spPr/>
        <p:txBody>
          <a:bodyPr>
            <a:normAutofit/>
          </a:bodyPr>
          <a:lstStyle/>
          <a:p>
            <a:r>
              <a:rPr lang="en-US" dirty="0" smtClean="0"/>
              <a:t>Workweeks begin </a:t>
            </a:r>
            <a:r>
              <a:rPr lang="en-US" b="1" dirty="0" smtClean="0"/>
              <a:t>12:00am (Midnight) </a:t>
            </a:r>
            <a:r>
              <a:rPr lang="en-US" dirty="0" smtClean="0"/>
              <a:t>on </a:t>
            </a:r>
            <a:r>
              <a:rPr lang="en-US" b="1" dirty="0" smtClean="0"/>
              <a:t>Sunday</a:t>
            </a:r>
            <a:r>
              <a:rPr lang="en-US" dirty="0" smtClean="0"/>
              <a:t> and end on </a:t>
            </a:r>
            <a:r>
              <a:rPr lang="en-US" b="1" dirty="0" smtClean="0"/>
              <a:t>11:59pm</a:t>
            </a:r>
            <a:r>
              <a:rPr lang="en-US" dirty="0" smtClean="0"/>
              <a:t> the following </a:t>
            </a:r>
            <a:r>
              <a:rPr lang="en-US" b="1" dirty="0" smtClean="0"/>
              <a:t>Saturday</a:t>
            </a:r>
          </a:p>
          <a:p>
            <a:r>
              <a:rPr lang="en-US" dirty="0" smtClean="0"/>
              <a:t>Overtime is paid at 1 ½  times the regular wage</a:t>
            </a:r>
          </a:p>
          <a:p>
            <a:pPr lvl="1"/>
            <a:r>
              <a:rPr lang="en-US" dirty="0" smtClean="0"/>
              <a:t>Ex: 43 hours worked in week 1</a:t>
            </a:r>
          </a:p>
          <a:p>
            <a:pPr lvl="2"/>
            <a:r>
              <a:rPr lang="en-US" dirty="0" smtClean="0"/>
              <a:t>40 hours are paid at $10.50 per hour</a:t>
            </a:r>
          </a:p>
          <a:p>
            <a:pPr lvl="2"/>
            <a:r>
              <a:rPr lang="en-US" dirty="0" smtClean="0"/>
              <a:t>3 hours are paid at </a:t>
            </a:r>
            <a:r>
              <a:rPr lang="en-US" smtClean="0"/>
              <a:t>$</a:t>
            </a:r>
            <a:r>
              <a:rPr lang="en-US" smtClean="0"/>
              <a:t>15.75 </a:t>
            </a:r>
            <a:r>
              <a:rPr lang="en-US" dirty="0" smtClean="0"/>
              <a:t>per hour</a:t>
            </a:r>
          </a:p>
        </p:txBody>
      </p:sp>
    </p:spTree>
    <p:extLst>
      <p:ext uri="{BB962C8B-B14F-4D97-AF65-F5344CB8AC3E}">
        <p14:creationId xmlns:p14="http://schemas.microsoft.com/office/powerpoint/2010/main" val="22988922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800" b="1" dirty="0" smtClean="0">
                <a:ln w="11430"/>
                <a:solidFill>
                  <a:srgbClr val="CC9900"/>
                </a:solidFill>
                <a:effectLst>
                  <a:outerShdw blurRad="50800" dist="39000" dir="5460000" algn="tl">
                    <a:srgbClr val="000000">
                      <a:alpha val="38000"/>
                    </a:srgbClr>
                  </a:outerShdw>
                </a:effectLst>
              </a:rPr>
              <a:t>The Golden Number</a:t>
            </a:r>
            <a:endParaRPr lang="en-US" sz="4800" b="1" dirty="0">
              <a:ln w="11430"/>
              <a:solidFill>
                <a:srgbClr val="CC9900"/>
              </a:solidFill>
              <a:effectLst>
                <a:outerShdw blurRad="50800" dist="39000" dir="5460000" algn="tl">
                  <a:srgbClr val="000000">
                    <a:alpha val="38000"/>
                  </a:srgbClr>
                </a:outerShdw>
              </a:effectLs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b="1" dirty="0" smtClean="0"/>
                  <a:t>4 </a:t>
                </a:r>
              </a:p>
              <a:p>
                <a:r>
                  <a:rPr lang="en-US" dirty="0" smtClean="0"/>
                  <a:t>Used to divide total monthly hours to get hours you are able to work each week</a:t>
                </a:r>
              </a:p>
              <a:p>
                <a:r>
                  <a:rPr lang="en-US" dirty="0" smtClean="0"/>
                  <a:t>Ex: 156 Monthly hours </a:t>
                </a:r>
              </a:p>
              <a:p>
                <a:pPr lvl="1"/>
                <a14:m>
                  <m:oMath xmlns:m="http://schemas.openxmlformats.org/officeDocument/2006/math">
                    <m:r>
                      <a:rPr lang="en-US" sz="2800" b="0" i="1" smtClean="0">
                        <a:latin typeface="Cambria Math"/>
                      </a:rPr>
                      <m:t>156</m:t>
                    </m:r>
                    <m:r>
                      <a:rPr lang="en-US" sz="2800" b="0" i="1" smtClean="0">
                        <a:latin typeface="Cambria Math"/>
                        <a:ea typeface="Cambria Math"/>
                      </a:rPr>
                      <m:t>÷</m:t>
                    </m:r>
                    <m:r>
                      <a:rPr lang="en-US" sz="2800" b="1" i="1" smtClean="0">
                        <a:latin typeface="Cambria Math"/>
                        <a:ea typeface="Cambria Math"/>
                      </a:rPr>
                      <m:t>𝟒</m:t>
                    </m:r>
                    <m:r>
                      <a:rPr lang="en-US" sz="2800" b="0" i="1" smtClean="0">
                        <a:latin typeface="Cambria Math"/>
                        <a:ea typeface="Cambria Math"/>
                      </a:rPr>
                      <m:t>=</m:t>
                    </m:r>
                    <m:r>
                      <a:rPr lang="en-US" sz="2800" b="0" i="1" smtClean="0">
                        <a:latin typeface="Cambria Math" panose="02040503050406030204" pitchFamily="18" charset="0"/>
                        <a:ea typeface="Cambria Math"/>
                      </a:rPr>
                      <m:t>39</m:t>
                    </m:r>
                  </m:oMath>
                </a14:m>
                <a:endParaRPr lang="en-US" sz="2800" b="0" dirty="0" smtClean="0">
                  <a:ea typeface="Cambria Math"/>
                </a:endParaRPr>
              </a:p>
              <a:p>
                <a:pPr lvl="1"/>
                <a:r>
                  <a:rPr lang="en-US" dirty="0" smtClean="0"/>
                  <a:t>39 hours/week</a:t>
                </a:r>
              </a:p>
              <a:p>
                <a:pPr lvl="1"/>
                <a:r>
                  <a:rPr lang="en-US" dirty="0" smtClean="0"/>
                  <a:t>Tells you whether or not you should be getting OT</a:t>
                </a:r>
              </a:p>
              <a:p>
                <a:pPr marL="411480" lvl="1" indent="0">
                  <a:buNone/>
                </a:pPr>
                <a:endParaRPr lang="en-US" dirty="0" smtClean="0"/>
              </a:p>
              <a:p>
                <a:pPr marL="109728" indent="0" algn="ctr">
                  <a:buNone/>
                </a:pPr>
                <a:r>
                  <a:rPr lang="en-US" dirty="0" smtClean="0"/>
                  <a:t>*NOA </a:t>
                </a:r>
                <a:r>
                  <a:rPr lang="en-US" dirty="0"/>
                  <a:t>Lite will be resent and will include monthly and weekly hours</a:t>
                </a: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t="-2394" r="-1630" b="-141"/>
                </a:stretch>
              </a:blipFill>
            </p:spPr>
            <p:txBody>
              <a:bodyPr/>
              <a:lstStyle/>
              <a:p>
                <a:r>
                  <a:rPr lang="en-US">
                    <a:noFill/>
                  </a:rPr>
                  <a:t> </a:t>
                </a:r>
              </a:p>
            </p:txBody>
          </p:sp>
        </mc:Fallback>
      </mc:AlternateContent>
    </p:spTree>
    <p:extLst>
      <p:ext uri="{BB962C8B-B14F-4D97-AF65-F5344CB8AC3E}">
        <p14:creationId xmlns:p14="http://schemas.microsoft.com/office/powerpoint/2010/main" val="28703347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r>
              <a:rPr lang="en-US" dirty="0" smtClean="0"/>
              <a:t>What is staying the same?</a:t>
            </a:r>
          </a:p>
          <a:p>
            <a:endParaRPr lang="en-US" dirty="0"/>
          </a:p>
          <a:p>
            <a:r>
              <a:rPr lang="en-US" dirty="0" smtClean="0"/>
              <a:t>When does the workweek begin and end?</a:t>
            </a:r>
          </a:p>
          <a:p>
            <a:endParaRPr lang="en-US" dirty="0"/>
          </a:p>
          <a:p>
            <a:r>
              <a:rPr lang="en-US" dirty="0" smtClean="0"/>
              <a:t>If a provider has multiple recipients what is the </a:t>
            </a:r>
            <a:r>
              <a:rPr lang="en-US" u="sng" dirty="0" smtClean="0"/>
              <a:t>maximum</a:t>
            </a:r>
            <a:r>
              <a:rPr lang="en-US" dirty="0" smtClean="0"/>
              <a:t> number of hours they can work in a workweek? </a:t>
            </a:r>
          </a:p>
          <a:p>
            <a:endParaRPr lang="en-US" dirty="0" smtClean="0"/>
          </a:p>
          <a:p>
            <a:r>
              <a:rPr lang="en-US" dirty="0" smtClean="0"/>
              <a:t>How do I calculate what my weekly hours are?</a:t>
            </a:r>
            <a:endParaRPr lang="en-US" dirty="0"/>
          </a:p>
        </p:txBody>
      </p:sp>
    </p:spTree>
    <p:extLst>
      <p:ext uri="{BB962C8B-B14F-4D97-AF65-F5344CB8AC3E}">
        <p14:creationId xmlns:p14="http://schemas.microsoft.com/office/powerpoint/2010/main" val="1066890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smtClean="0"/>
              <a:t>If a provider’s weekly hours do not normally exceed 40, then overtime has to be approved by the IHSS SW</a:t>
            </a:r>
          </a:p>
          <a:p>
            <a:r>
              <a:rPr lang="en-US" dirty="0" smtClean="0"/>
              <a:t>Provider must inform recipient how many hours he/she is able to work</a:t>
            </a:r>
            <a:endParaRPr lang="en-US" dirty="0"/>
          </a:p>
        </p:txBody>
      </p:sp>
    </p:spTree>
    <p:extLst>
      <p:ext uri="{BB962C8B-B14F-4D97-AF65-F5344CB8AC3E}">
        <p14:creationId xmlns:p14="http://schemas.microsoft.com/office/powerpoint/2010/main" val="35283386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3910</TotalTime>
  <Words>1347</Words>
  <Application>Microsoft Office PowerPoint</Application>
  <PresentationFormat>On-screen Show (4:3)</PresentationFormat>
  <Paragraphs>141</Paragraphs>
  <Slides>21</Slides>
  <Notes>1</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Cambria Math</vt:lpstr>
      <vt:lpstr>Georgia</vt:lpstr>
      <vt:lpstr>Trebuchet MS</vt:lpstr>
      <vt:lpstr>Wingdings 2</vt:lpstr>
      <vt:lpstr>Urban</vt:lpstr>
      <vt:lpstr>New IHSS Overtime Rules</vt:lpstr>
      <vt:lpstr>Why Are There New Rules</vt:lpstr>
      <vt:lpstr>What Stays the Same</vt:lpstr>
      <vt:lpstr>What is Different</vt:lpstr>
      <vt:lpstr>What is Different</vt:lpstr>
      <vt:lpstr>How Does it Work</vt:lpstr>
      <vt:lpstr>The Golden Number</vt:lpstr>
      <vt:lpstr>Review</vt:lpstr>
      <vt:lpstr>Limitations</vt:lpstr>
      <vt:lpstr>Limitations</vt:lpstr>
      <vt:lpstr>What Will Happen</vt:lpstr>
      <vt:lpstr>Review  </vt:lpstr>
      <vt:lpstr>Violations</vt:lpstr>
      <vt:lpstr>Violations</vt:lpstr>
      <vt:lpstr>Violations</vt:lpstr>
      <vt:lpstr>PowerPoint Presentation</vt:lpstr>
      <vt:lpstr>Travel Claim Form</vt:lpstr>
      <vt:lpstr>Travel Claim Form</vt:lpstr>
      <vt:lpstr>Travel Claim Form Example</vt:lpstr>
      <vt:lpstr>Review</vt:lpstr>
      <vt:lpstr>Exemption for Family Live-in Care Providers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Betschart, Peter</dc:creator>
  <cp:lastModifiedBy>Marrin, Nicole</cp:lastModifiedBy>
  <cp:revision>141</cp:revision>
  <cp:lastPrinted>2016-01-15T00:03:12Z</cp:lastPrinted>
  <dcterms:created xsi:type="dcterms:W3CDTF">2014-08-21T18:16:52Z</dcterms:created>
  <dcterms:modified xsi:type="dcterms:W3CDTF">2017-01-03T17:21:39Z</dcterms:modified>
</cp:coreProperties>
</file>