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301" r:id="rId4"/>
    <p:sldId id="302" r:id="rId5"/>
    <p:sldId id="281" r:id="rId6"/>
    <p:sldId id="282" r:id="rId7"/>
    <p:sldId id="283" r:id="rId8"/>
    <p:sldId id="284" r:id="rId9"/>
    <p:sldId id="285" r:id="rId10"/>
    <p:sldId id="259" r:id="rId11"/>
    <p:sldId id="286" r:id="rId12"/>
    <p:sldId id="296" r:id="rId13"/>
    <p:sldId id="297" r:id="rId14"/>
    <p:sldId id="298" r:id="rId15"/>
    <p:sldId id="299" r:id="rId16"/>
    <p:sldId id="300" r:id="rId17"/>
    <p:sldId id="292" r:id="rId18"/>
    <p:sldId id="293" r:id="rId19"/>
    <p:sldId id="294" r:id="rId20"/>
    <p:sldId id="295" r:id="rId21"/>
    <p:sldId id="265" r:id="rId22"/>
    <p:sldId id="274" r:id="rId23"/>
    <p:sldId id="271" r:id="rId24"/>
    <p:sldId id="280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CC92D11-2BA6-4930-B50D-D4D7679A533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3E69D23-422C-4B5B-BFE9-37D2E8C8C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85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662F28C-73C9-4B50-8AB4-4F5881678A5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889C368-5F4F-4CCF-BE45-A4E7D0014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31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322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80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13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76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7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37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80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470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729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9F825-AB71-46AF-ADE7-EC93E432C29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01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4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63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9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2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81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3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54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14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7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540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DA55E-D743-4519-A00E-AC1095D9E17A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E14A3-0FA6-4B65-9332-FD34210D3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9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annekatz.com/" TargetMode="External"/><Relationship Id="rId7" Type="http://schemas.openxmlformats.org/officeDocument/2006/relationships/image" Target="../media/image13.png"/><Relationship Id="rId2" Type="http://schemas.openxmlformats.org/officeDocument/2006/relationships/hyperlink" Target="mailto:anne.katz@cancercare.mb.c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34480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Cancer and Sexuality:</a:t>
            </a:r>
            <a:br>
              <a:rPr lang="en-US" dirty="0" smtClean="0"/>
            </a:br>
            <a:r>
              <a:rPr lang="en-US" dirty="0" smtClean="0"/>
              <a:t>The Nurse’s Role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Anne Katz PhD, RN, FAAN</a:t>
            </a:r>
          </a:p>
          <a:p>
            <a:r>
              <a:rPr lang="en-US" dirty="0" smtClean="0"/>
              <a:t>Los Angeles </a:t>
            </a:r>
          </a:p>
          <a:p>
            <a:r>
              <a:rPr lang="en-US" dirty="0" smtClean="0"/>
              <a:t>September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Topic often not discussed by couple</a:t>
            </a:r>
          </a:p>
          <a:p>
            <a:r>
              <a:rPr lang="en-US" dirty="0" smtClean="0"/>
              <a:t>Requires disclosure for single survivors</a:t>
            </a:r>
          </a:p>
          <a:p>
            <a:r>
              <a:rPr lang="en-US" dirty="0" smtClean="0"/>
              <a:t>HCP silence suggestive of lack of importance</a:t>
            </a:r>
          </a:p>
          <a:p>
            <a:r>
              <a:rPr lang="en-US" dirty="0" smtClean="0"/>
              <a:t>Still a taboo….after all this time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179590"/>
            <a:ext cx="4038600" cy="3367182"/>
          </a:xfrm>
        </p:spPr>
      </p:pic>
    </p:spTree>
    <p:extLst>
      <p:ext uri="{BB962C8B-B14F-4D97-AF65-F5344CB8AC3E}">
        <p14:creationId xmlns:p14="http://schemas.microsoft.com/office/powerpoint/2010/main" val="218174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Erectile difficulties</a:t>
            </a:r>
          </a:p>
          <a:p>
            <a:pPr marL="0" indent="0">
              <a:buNone/>
            </a:pPr>
            <a:r>
              <a:rPr lang="en-US" dirty="0" smtClean="0"/>
              <a:t>Lack of ejaculation</a:t>
            </a:r>
          </a:p>
          <a:p>
            <a:pPr marL="0" indent="0">
              <a:buNone/>
            </a:pPr>
            <a:r>
              <a:rPr lang="en-US" dirty="0" smtClean="0"/>
              <a:t>Orgasmic alterations</a:t>
            </a:r>
          </a:p>
          <a:p>
            <a:pPr marL="0" indent="0">
              <a:buNone/>
            </a:pPr>
            <a:r>
              <a:rPr lang="en-US" dirty="0"/>
              <a:t>Genital shrinkage</a:t>
            </a:r>
          </a:p>
          <a:p>
            <a:pPr marL="0" indent="0">
              <a:buNone/>
            </a:pPr>
            <a:r>
              <a:rPr lang="en-US" dirty="0" smtClean="0"/>
              <a:t>Loss of libido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Women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Loss of libido</a:t>
            </a:r>
          </a:p>
          <a:p>
            <a:pPr marL="0" indent="0">
              <a:buNone/>
            </a:pPr>
            <a:r>
              <a:rPr lang="en-US" dirty="0" smtClean="0"/>
              <a:t>Vulvo-vaginal atrophy</a:t>
            </a:r>
          </a:p>
          <a:p>
            <a:pPr marL="0" indent="0">
              <a:buNone/>
            </a:pPr>
            <a:r>
              <a:rPr lang="en-US" dirty="0" smtClean="0"/>
              <a:t>Altered sensations</a:t>
            </a:r>
          </a:p>
          <a:p>
            <a:pPr marL="0" indent="0">
              <a:buNone/>
            </a:pPr>
            <a:r>
              <a:rPr lang="en-US" dirty="0" smtClean="0"/>
              <a:t>Body image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akatz2\AppData\Local\Microsoft\Windows\Temporary Internet Files\Content.IE5\E4QT50UW\Symbol-Bimale-top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876800"/>
            <a:ext cx="1523810" cy="1523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atz2\AppData\Local\Microsoft\Windows\Temporary Internet Files\Content.IE5\1HTT2VC9\FemalePink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419600"/>
            <a:ext cx="1132505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366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Erectile difficulties</a:t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5200" y="4953000"/>
            <a:ext cx="1524132" cy="1524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914400" y="1447800"/>
            <a:ext cx="68580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Failure to achieve or maintain an erection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Erection insufficient for _______________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Loss of confidence        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Performance anxiety</a:t>
            </a:r>
          </a:p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INTERVENTIONS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PDE5-inhibitors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Penile self-injection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[Vacuum pump; MUSE]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Couple counseling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Considerations for anal intercourse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882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Lack of ejaculation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5200" y="5181600"/>
            <a:ext cx="1524132" cy="1524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295400"/>
            <a:ext cx="80010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Distressing for some men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? Family status of man 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Confusion : orgasm vs. ejaculation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INTERVENTIONS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Education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Sperm banking where appropriate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51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Orgasmic alterations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5200" y="5029200"/>
            <a:ext cx="1524132" cy="1524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33400" y="1371600"/>
            <a:ext cx="7924800" cy="4525963"/>
          </a:xfrm>
        </p:spPr>
        <p:txBody>
          <a:bodyPr/>
          <a:lstStyle/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Anorgasmia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Dysorgasmia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Confusion : erections and orgasms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INTERVENTIONS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Pelvic floor PT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Education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Vibrator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093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Genital </a:t>
            </a:r>
            <a:r>
              <a:rPr lang="en-US" dirty="0"/>
              <a:t>shrinkage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91400" y="5317769"/>
            <a:ext cx="1524132" cy="1524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0600" y="1600200"/>
            <a:ext cx="64770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Penile fibrosis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Androgen deprivation therapy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Impact on body image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Impact on urination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INTERVENTIONS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Vacuum pump/genital massage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Weight loss prn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220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Loss of libido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91400" y="5105400"/>
            <a:ext cx="1524132" cy="1524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371600"/>
            <a:ext cx="6553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Androgen deprivation therapy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Global effects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Reactive loss of libido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INTERVENTIONS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Intermittent ADT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Education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Couple counseling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PDE-5 inhibitor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57606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Loss of libido</a:t>
            </a:r>
            <a:br>
              <a:rPr lang="en-US" dirty="0"/>
            </a:b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4800600"/>
            <a:ext cx="1127858" cy="173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1600200"/>
            <a:ext cx="6858000" cy="4525963"/>
          </a:xfrm>
        </p:spPr>
        <p:txBody>
          <a:bodyPr/>
          <a:lstStyle/>
          <a:p>
            <a:r>
              <a:rPr lang="en-US" dirty="0" smtClean="0"/>
              <a:t>Related to body image</a:t>
            </a:r>
          </a:p>
          <a:p>
            <a:r>
              <a:rPr lang="en-US" dirty="0" smtClean="0"/>
              <a:t>No hormonal association</a:t>
            </a:r>
          </a:p>
          <a:p>
            <a:r>
              <a:rPr lang="en-US" dirty="0" smtClean="0"/>
              <a:t>COMPLEX ISSUE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INTERVENTIONS</a:t>
            </a: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7030A0"/>
                </a:solidFill>
              </a:rPr>
              <a:t>Basson</a:t>
            </a:r>
            <a:r>
              <a:rPr lang="en-US" sz="2400" dirty="0" smtClean="0">
                <a:solidFill>
                  <a:srgbClr val="7030A0"/>
                </a:solidFill>
              </a:rPr>
              <a:t> model – reactive vs. spontaneous desire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946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Vulvo-vaginal atrophy</a:t>
            </a:r>
            <a:br>
              <a:rPr lang="en-US" dirty="0"/>
            </a:b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4648200"/>
            <a:ext cx="1127858" cy="173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2600" y="1600200"/>
            <a:ext cx="6934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Lack of estrogen</a:t>
            </a:r>
          </a:p>
          <a:p>
            <a:pPr lvl="1"/>
            <a:r>
              <a:rPr lang="en-US" dirty="0" smtClean="0"/>
              <a:t>Role of AIs</a:t>
            </a:r>
          </a:p>
          <a:p>
            <a:r>
              <a:rPr lang="en-US" dirty="0" smtClean="0"/>
              <a:t>Pain is cumulative</a:t>
            </a:r>
          </a:p>
          <a:p>
            <a:r>
              <a:rPr lang="en-US" dirty="0" smtClean="0"/>
              <a:t>Pelvic floor dysfunction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INTERVENTIONS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Moisturizer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Lubricants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Pelvic floor PT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171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Altered sensations</a:t>
            </a:r>
            <a:br>
              <a:rPr lang="en-US" dirty="0"/>
            </a:b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4800600"/>
            <a:ext cx="1127858" cy="173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0200" y="1600200"/>
            <a:ext cx="7086600" cy="4525963"/>
          </a:xfrm>
        </p:spPr>
        <p:txBody>
          <a:bodyPr/>
          <a:lstStyle/>
          <a:p>
            <a:r>
              <a:rPr lang="en-US" dirty="0" smtClean="0"/>
              <a:t>Post-surgical </a:t>
            </a:r>
          </a:p>
          <a:p>
            <a:r>
              <a:rPr lang="en-US" dirty="0" smtClean="0"/>
              <a:t>Loss of genital sensitivity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INTERVENTIONS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Lubricants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Vibrator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Sensate focus exercises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18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Encourage nurses to talk about this with patients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Describe the common sexual challenges for men and women with cancer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Identify barriers to a conversation about sexuality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CHANGE AT LEAST ONE ATTENDEE’S PRACTICE!!!!</a:t>
            </a:r>
          </a:p>
        </p:txBody>
      </p:sp>
    </p:spTree>
    <p:extLst>
      <p:ext uri="{BB962C8B-B14F-4D97-AF65-F5344CB8AC3E}">
        <p14:creationId xmlns:p14="http://schemas.microsoft.com/office/powerpoint/2010/main" val="56490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Body image</a:t>
            </a:r>
            <a:br>
              <a:rPr lang="en-US" dirty="0"/>
            </a:b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4648200"/>
            <a:ext cx="1127858" cy="173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0200" y="1600200"/>
            <a:ext cx="7086600" cy="4525963"/>
          </a:xfrm>
        </p:spPr>
        <p:txBody>
          <a:bodyPr/>
          <a:lstStyle/>
          <a:p>
            <a:r>
              <a:rPr lang="en-US" dirty="0" smtClean="0"/>
              <a:t>COMPLEX ISSUE</a:t>
            </a:r>
          </a:p>
          <a:p>
            <a:r>
              <a:rPr lang="en-US" dirty="0" smtClean="0"/>
              <a:t>Reality check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INTERVENTIONS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Cover </a:t>
            </a:r>
            <a:r>
              <a:rPr lang="en-US" dirty="0">
                <a:solidFill>
                  <a:srgbClr val="7030A0"/>
                </a:solidFill>
              </a:rPr>
              <a:t>up as needed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891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4525963"/>
          </a:xfrm>
        </p:spPr>
        <p:txBody>
          <a:bodyPr/>
          <a:lstStyle/>
          <a:p>
            <a:r>
              <a:rPr lang="en-US" dirty="0" smtClean="0"/>
              <a:t>Relationship issues</a:t>
            </a:r>
          </a:p>
          <a:p>
            <a:r>
              <a:rPr lang="en-US" dirty="0" smtClean="0"/>
              <a:t>Emotional well being</a:t>
            </a:r>
          </a:p>
          <a:p>
            <a:pPr lvl="1"/>
            <a:r>
              <a:rPr lang="en-US" dirty="0" smtClean="0"/>
              <a:t>Coping, distress, depression</a:t>
            </a:r>
          </a:p>
          <a:p>
            <a:r>
              <a:rPr lang="en-US" dirty="0" smtClean="0"/>
              <a:t>Social and work issues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685800"/>
            <a:ext cx="3897924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54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00" y="2089150"/>
            <a:ext cx="3175000" cy="26797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nurses think and do?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3949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74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dirty="0" smtClean="0"/>
              <a:t>Barriers to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80599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Lack of specific knowledge            lack of confidence</a:t>
            </a:r>
          </a:p>
          <a:p>
            <a:r>
              <a:rPr lang="en-US" sz="2800" dirty="0" smtClean="0"/>
              <a:t>Avoidance of sexual assessment and intervention</a:t>
            </a:r>
          </a:p>
          <a:p>
            <a:r>
              <a:rPr lang="en-US" sz="2800" dirty="0" smtClean="0"/>
              <a:t>Conservative attitudes</a:t>
            </a:r>
          </a:p>
          <a:p>
            <a:r>
              <a:rPr lang="en-US" sz="2800" dirty="0" smtClean="0"/>
              <a:t>Fear of embarrassing self</a:t>
            </a:r>
          </a:p>
          <a:p>
            <a:r>
              <a:rPr lang="en-US" sz="2800" dirty="0" smtClean="0"/>
              <a:t>Fear of offending patient</a:t>
            </a:r>
          </a:p>
          <a:p>
            <a:r>
              <a:rPr lang="en-US" sz="2800" dirty="0" smtClean="0"/>
              <a:t>Denial of responsibility</a:t>
            </a:r>
          </a:p>
          <a:p>
            <a:r>
              <a:rPr lang="en-US" sz="2800" dirty="0" smtClean="0"/>
              <a:t>Institutional issues</a:t>
            </a:r>
          </a:p>
          <a:p>
            <a:r>
              <a:rPr lang="en-US" sz="2800" dirty="0" smtClean="0"/>
              <a:t>Lack of awareness of guidelines</a:t>
            </a:r>
          </a:p>
          <a:p>
            <a:pPr>
              <a:buNone/>
            </a:pPr>
            <a:r>
              <a:rPr lang="en-US" sz="1050" dirty="0" smtClean="0"/>
              <a:t>                                    											</a:t>
            </a:r>
            <a:r>
              <a:rPr lang="en-US" sz="1050" dirty="0" err="1" smtClean="0"/>
              <a:t>Kotronoulas</a:t>
            </a:r>
            <a:r>
              <a:rPr lang="en-US" sz="1050" dirty="0" smtClean="0"/>
              <a:t> et al. 2009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4873513" y="2035900"/>
            <a:ext cx="756652" cy="1570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2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comments….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72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        anne.katz@cancercare.mb.ca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@</a:t>
            </a:r>
            <a:r>
              <a:rPr lang="en-US" dirty="0" err="1" smtClean="0"/>
              <a:t>DrAnneKatz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            www.DrAnneKatz.com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204 787 4495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19278"/>
            <a:ext cx="540567" cy="5486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83" y="2863536"/>
            <a:ext cx="457200" cy="457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63" y="3810000"/>
            <a:ext cx="548640" cy="5486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83" y="4953000"/>
            <a:ext cx="640080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92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Patient 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Important for patients and partners</a:t>
            </a:r>
          </a:p>
          <a:p>
            <a:r>
              <a:rPr lang="en-US" dirty="0" smtClean="0"/>
              <a:t>Information received varied by cancer type</a:t>
            </a:r>
          </a:p>
          <a:p>
            <a:pPr lvl="1"/>
            <a:r>
              <a:rPr lang="en-US" dirty="0" smtClean="0"/>
              <a:t>Lung 21%</a:t>
            </a:r>
          </a:p>
          <a:p>
            <a:pPr lvl="1"/>
            <a:r>
              <a:rPr lang="en-US" dirty="0" smtClean="0"/>
              <a:t>Breast 33%</a:t>
            </a:r>
          </a:p>
          <a:p>
            <a:pPr lvl="1"/>
            <a:r>
              <a:rPr lang="en-US" dirty="0" smtClean="0"/>
              <a:t>Colorectal 41%</a:t>
            </a:r>
          </a:p>
          <a:p>
            <a:pPr lvl="1"/>
            <a:r>
              <a:rPr lang="en-US" dirty="0" smtClean="0"/>
              <a:t>Prostate 80%</a:t>
            </a:r>
          </a:p>
          <a:p>
            <a:pPr lvl="1"/>
            <a:r>
              <a:rPr lang="en-US" dirty="0" smtClean="0"/>
              <a:t>Men 49% versus women 23%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45% had never talked to HCP about sexuality</a:t>
            </a:r>
          </a:p>
          <a:p>
            <a:pPr>
              <a:buNone/>
            </a:pPr>
            <a:r>
              <a:rPr lang="en-US" sz="1000" dirty="0" smtClean="0"/>
              <a:t>                                                                                                                                                                                    Flynn et al., 2011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9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dirty="0" smtClean="0"/>
              <a:t>Provider perceptions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03462"/>
            <a:ext cx="8229600" cy="4525963"/>
          </a:xfrm>
        </p:spPr>
        <p:txBody>
          <a:bodyPr/>
          <a:lstStyle/>
          <a:p>
            <a:r>
              <a:rPr lang="en-US" dirty="0" err="1" smtClean="0"/>
              <a:t>Medicalized</a:t>
            </a:r>
            <a:r>
              <a:rPr lang="en-US" dirty="0" smtClean="0"/>
              <a:t> approach</a:t>
            </a:r>
          </a:p>
          <a:p>
            <a:r>
              <a:rPr lang="en-US" dirty="0" smtClean="0"/>
              <a:t>Sexuality is not ‘life or death’ issue</a:t>
            </a:r>
          </a:p>
          <a:p>
            <a:r>
              <a:rPr lang="en-US" dirty="0" smtClean="0"/>
              <a:t>Avoidance</a:t>
            </a:r>
          </a:p>
          <a:p>
            <a:r>
              <a:rPr lang="en-US" dirty="0" smtClean="0"/>
              <a:t>Reaction of colleagues</a:t>
            </a:r>
          </a:p>
          <a:p>
            <a:r>
              <a:rPr lang="en-US" dirty="0" smtClean="0"/>
              <a:t>Fear of misinterpretation and litigation</a:t>
            </a:r>
          </a:p>
          <a:p>
            <a:r>
              <a:rPr lang="en-US" dirty="0" smtClean="0"/>
              <a:t>Trust and confidence</a:t>
            </a:r>
          </a:p>
          <a:p>
            <a:pPr lvl="1">
              <a:buNone/>
            </a:pPr>
            <a:r>
              <a:rPr lang="en-US" sz="1050" dirty="0" smtClean="0"/>
              <a:t>                                  									</a:t>
            </a:r>
            <a:r>
              <a:rPr lang="en-US" sz="1050" dirty="0" err="1" smtClean="0"/>
              <a:t>Hordern</a:t>
            </a:r>
            <a:r>
              <a:rPr lang="en-US" sz="1050" dirty="0" smtClean="0"/>
              <a:t> &amp; Street, 2007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26155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/>
              <a:t>How do you talk about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4525963"/>
          </a:xfrm>
        </p:spPr>
        <p:txBody>
          <a:bodyPr/>
          <a:lstStyle/>
          <a:p>
            <a:r>
              <a:rPr lang="en-US" dirty="0" smtClean="0"/>
              <a:t>BETTER</a:t>
            </a:r>
          </a:p>
          <a:p>
            <a:r>
              <a:rPr lang="en-US" dirty="0" smtClean="0"/>
              <a:t>PLISSIT and EX-PLISSIT</a:t>
            </a:r>
          </a:p>
          <a:p>
            <a:r>
              <a:rPr lang="en-US" dirty="0" smtClean="0"/>
              <a:t>5 A’s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5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BETTER Model </a:t>
            </a:r>
            <a:r>
              <a:rPr lang="en-US" sz="2222" dirty="0" smtClean="0">
                <a:ea typeface="ＭＳ Ｐゴシック" pitchFamily="-65" charset="-128"/>
                <a:cs typeface="ＭＳ Ｐゴシック" pitchFamily="-65" charset="-128"/>
              </a:rPr>
              <a:t>(Mick, Hughes &amp; Cohen, 2003)</a:t>
            </a:r>
            <a:endParaRPr lang="en-US" sz="2222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153400" cy="3992563"/>
          </a:xfrm>
        </p:spPr>
        <p:txBody>
          <a:bodyPr anchor="t">
            <a:normAutofit fontScale="85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ea typeface="ＭＳ Ｐゴシック" pitchFamily="-65" charset="-128"/>
                <a:cs typeface="ＭＳ Ｐゴシック" pitchFamily="-65" charset="-128"/>
              </a:rPr>
              <a:t>	</a:t>
            </a:r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B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ring up the topic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	</a:t>
            </a:r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E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xplain you are concerned with quality of life issues, including sexuality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	</a:t>
            </a:r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ell patients you will find appropriate resources to address their concerns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	</a:t>
            </a:r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iming may not seem appropriate now, but they can ask for information or help at any time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	</a:t>
            </a:r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E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ducate patients about the side effects of their cancer treatment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	</a:t>
            </a:r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R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ecord your assessment and intervention in the patient chart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40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txBody>
          <a:bodyPr/>
          <a:lstStyle/>
          <a:p>
            <a:r>
              <a:rPr lang="en-US" dirty="0" smtClean="0"/>
              <a:t>PLISSIT </a:t>
            </a:r>
            <a:r>
              <a:rPr lang="en-US" sz="2000" dirty="0" smtClean="0"/>
              <a:t>(Anon, 1976)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543800" cy="33829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ermission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/>
              <a:t>imited Information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pecific Suggestion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ntensive Therapy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35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EX-PLISSIT </a:t>
            </a:r>
            <a:r>
              <a:rPr lang="en-US" sz="2000" dirty="0" smtClean="0"/>
              <a:t>(Taylor &amp; Davis, 2007)</a:t>
            </a:r>
            <a:endParaRPr lang="en-US" sz="2000" dirty="0"/>
          </a:p>
        </p:txBody>
      </p:sp>
      <p:pic>
        <p:nvPicPr>
          <p:cNvPr id="4" name="Content Placeholder 3" descr="11195_2007_9044_Fig1_HTML.gif"/>
          <p:cNvPicPr>
            <a:picLocks noGrp="1" noChangeAspect="1"/>
          </p:cNvPicPr>
          <p:nvPr>
            <p:ph idx="1"/>
          </p:nvPr>
        </p:nvPicPr>
        <p:blipFill>
          <a:blip r:embed="rId3"/>
          <a:srcRect l="-18070" r="-18070"/>
          <a:stretch>
            <a:fillRect/>
          </a:stretch>
        </p:blipFill>
        <p:spPr>
          <a:xfrm>
            <a:off x="277110" y="1752600"/>
            <a:ext cx="7952490" cy="4373563"/>
          </a:xfrm>
        </p:spPr>
      </p:pic>
    </p:spTree>
    <p:extLst>
      <p:ext uri="{BB962C8B-B14F-4D97-AF65-F5344CB8AC3E}">
        <p14:creationId xmlns:p14="http://schemas.microsoft.com/office/powerpoint/2010/main" val="7347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/>
          <a:lstStyle/>
          <a:p>
            <a:r>
              <a:rPr lang="en-US" dirty="0" smtClean="0"/>
              <a:t>5-A’s </a:t>
            </a:r>
            <a:r>
              <a:rPr lang="en-US" sz="2000" dirty="0" smtClean="0"/>
              <a:t>(</a:t>
            </a:r>
            <a:r>
              <a:rPr lang="en-US" sz="2000" dirty="0" err="1" smtClean="0"/>
              <a:t>Bober</a:t>
            </a:r>
            <a:r>
              <a:rPr lang="en-US" sz="2000" dirty="0" smtClean="0"/>
              <a:t> et al., 2013)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0612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dvise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sk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ssess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ssist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rrange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07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Microsoft Office PowerPoint</Application>
  <PresentationFormat>On-screen Show (4:3)</PresentationFormat>
  <Paragraphs>185</Paragraphs>
  <Slides>24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  Cancer and Sexuality: The Nurse’s Role  </vt:lpstr>
      <vt:lpstr>Objectives</vt:lpstr>
      <vt:lpstr>Patient perceptions</vt:lpstr>
      <vt:lpstr>Provider perceptions</vt:lpstr>
      <vt:lpstr>How do you talk about this?</vt:lpstr>
      <vt:lpstr>BETTER Model (Mick, Hughes &amp; Cohen, 2003)</vt:lpstr>
      <vt:lpstr>PLISSIT (Anon, 1976)</vt:lpstr>
      <vt:lpstr>EX-PLISSIT (Taylor &amp; Davis, 2007)</vt:lpstr>
      <vt:lpstr>5-A’s (Bober et al., 2013)</vt:lpstr>
      <vt:lpstr>Communication</vt:lpstr>
      <vt:lpstr>Sexual challenges</vt:lpstr>
      <vt:lpstr>Erectile difficulties </vt:lpstr>
      <vt:lpstr>Lack of ejaculation </vt:lpstr>
      <vt:lpstr>Orgasmic alterations </vt:lpstr>
      <vt:lpstr>  Genital shrinkage  </vt:lpstr>
      <vt:lpstr>Loss of libido</vt:lpstr>
      <vt:lpstr>Loss of libido </vt:lpstr>
      <vt:lpstr>Vulvo-vaginal atrophy </vt:lpstr>
      <vt:lpstr>Altered sensations </vt:lpstr>
      <vt:lpstr>Body image </vt:lpstr>
      <vt:lpstr> </vt:lpstr>
      <vt:lpstr>What do nurses think and do?</vt:lpstr>
      <vt:lpstr>Barriers to communication</vt:lpstr>
      <vt:lpstr>Questions and comments….</vt:lpstr>
    </vt:vector>
  </TitlesOfParts>
  <Company>CancerCare Manitoba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 and Sexuality A Survivorship Issue</dc:title>
  <dc:creator>Anne Katz</dc:creator>
  <cp:lastModifiedBy>Timothy Freitas</cp:lastModifiedBy>
  <cp:revision>32</cp:revision>
  <cp:lastPrinted>2017-01-12T15:52:22Z</cp:lastPrinted>
  <dcterms:created xsi:type="dcterms:W3CDTF">2014-11-11T16:18:17Z</dcterms:created>
  <dcterms:modified xsi:type="dcterms:W3CDTF">2017-08-28T17:34:54Z</dcterms:modified>
</cp:coreProperties>
</file>