
<file path=[Content_Types].xml><?xml version="1.0" encoding="utf-8"?>
<Types xmlns="http://schemas.openxmlformats.org/package/2006/content-types">
  <Default Extension="png&amp;ehk=" ContentType="image/png"/>
  <Default Extension="png&amp;ehk=oSXFOYyEUYRs9wUm02h6KA&amp;r=0&amp;pid=OfficeInsert" ContentType="image/png"/>
  <Default Extension="png&amp;ehk=vGSU6PUpEqU4EEeYiYlBLg&amp;r=0&amp;pid=OfficeInsert" ContentType="image/png"/>
  <Default Extension="jpg&amp;ehk=ICm4JuT6nH8AYsEv21hn5Q&amp;r=0&amp;pid=OfficeInsert" ContentType="image/jpeg"/>
  <Default Extension="jpg&amp;ehk=jNpRt1puD9J6oNz8Lf5deA&amp;r=0&amp;pid=OfficeInsert" ContentType="image/jpeg"/>
  <Default Extension="org" ContentType="image/jpeg"/>
  <Default Extension="jpg&amp;ehk=t0ZDvwQ6PjXFNuj7O6mffg&amp;r=0&amp;pid=OfficeInsert" ContentType="image/jpeg"/>
  <Default Extension="jpg&amp;ehk=otVFwo4YVLrkkrw08O" ContentType="image/jpeg"/>
  <Default Extension="jpg&amp;ehk=5w" ContentType="image/jpeg"/>
  <Default Extension="jpg&amp;ehk=hugNgguQVcGzvis0SUBuwA&amp;r=0&amp;pid=OfficeInsert" ContentType="image/jpeg"/>
  <Default Extension="jpg&amp;ehk=" ContentType="image/jpeg"/>
  <Default Extension="jpg&amp;ehk=8tHvu" ContentType="image/jpeg"/>
  <Default Extension="rels" ContentType="application/vnd.openxmlformats-package.relationships+xml"/>
  <Default Extension="xml" ContentType="application/xml"/>
  <Default Extension="png&amp;ehk=KVTVOrB" ContentType="image/png"/>
  <Default Extension="jpg&amp;ehk=ZP99xXKwHZXD9TU1rEQ4bw&amp;r=0&amp;pid=OfficeInsert" ContentType="image/jpeg"/>
  <Default Extension="jpg&amp;ehk=A2iPjhp8" ContentType="image/jpeg"/>
  <Default Extension="jpg&amp;ehk=5FB" ContentType="image/jpeg"/>
  <Default Extension="jpg&amp;ehk=yX5VHaerGqBQS6uLxwMalw&amp;r=0&amp;pid=OfficeInsert" ContentType="image/jpeg"/>
  <Default Extension="jpg&amp;ehk=tkmwlRPhDW9FyOQvUhzMrw&amp;r=0&amp;pid=OfficeInsert" ContentType="image/jpeg"/>
  <Default Extension="jpg&amp;ehk=h0Vn2TySfjsnMfhqpLb3Hg&amp;r=0&amp;pid=OfficeInsert" ContentType="image/jpeg"/>
  <Default Extension="jpg&amp;ehk=VBdr8zI5Sq6Ge0YR71KQuA&amp;r=0&amp;pid=OfficeInsert" ContentType="image/jpeg"/>
  <Default Extension="jpg&amp;ehk=gSXYKTYrORC" ContentType="image/jpeg"/>
  <Default Extension="jpg&amp;ehk=eujYe5D9EbF5aUMFQ39XVQ&amp;r=0&amp;pid=OfficeInsert" ContentType="image/jpeg"/>
  <Default Extension="jpg&amp;ehk=7mPb1of8ftReH7sQD7oc" ContentType="image/jpeg"/>
  <Default Extension="jpg&amp;ehk=k6c2A8FHwqFpe944n8Ifqg&amp;r=0&amp;pid=OfficeInsert" ContentType="image/jpeg"/>
  <Default Extension="gif&amp;ehk=rm" ContentType="image/gif"/>
  <Default Extension="jpg&amp;ehk=6D8WsYdtAYkcc" ContentType="image/jpeg"/>
  <Default Extension="png&amp;ehk=EIjEATLlzJNS6NeN3lGz4A&amp;r=0&amp;pid=OfficeInsert" ContentType="image/png"/>
  <Default Extension="jpg&amp;ehk=sIJ" ContentType="image/jpeg"/>
  <Default Extension="png&amp;ehk=8BnSuc" ContentType="image/png"/>
  <Default Extension="tif" ContentType="image/tiff"/>
  <Default Extension="jpg&amp;ehk=MDDEYX8Apxx033hI4eYD2Q&amp;r=0&amp;pid=OfficeInsert" ContentType="image/jpeg"/>
  <Default Extension="png&amp;ehk=2" ContentType="image/png"/>
  <Default Extension="png&amp;ehk=0JZY5fcNmx3BHtJ0XL8Viw&amp;r=0&amp;pid=OfficeInsert" ContentType="image/png"/>
  <Default Extension="jpg&amp;ehk=qW2J" ContentType="image/jpeg"/>
  <Default Extension="jpg&amp;ehk=zhPiKhm9C2yPy6dSlGixaQ&amp;r=0&amp;pid=OfficeInsert" ContentType="image/jpeg"/>
  <Default Extension="jpg&amp;ehk=n6Ghi5VMM6vDd3uvsdaCIA&amp;r=0&amp;pid=OfficeInsert" ContentType="image/jpeg"/>
  <Default Extension="png&amp;ehk=afyUNRdh" ContentType="image/png"/>
  <Default Extension="jpg&amp;ehk=DNe4o8IU6RI5cjpmJVA5aQ&amp;r=0&amp;pid=OfficeInsert" ContentType="image/jpeg"/>
  <Default Extension="png&amp;ehk=R333QAFTIu5HI8wg66Hrsw&amp;r=0&amp;pid=OfficeInsert" ContentType="image/png"/>
  <Default Extension="png&amp;ehk=4zFKrSCQTdJrVq3" ContentType="image/png"/>
  <Default Extension="jpg&amp;ehk=NbzLz22nt" ContentType="image/jpeg"/>
  <Default Extension="jpg" ContentType="image/jpeg"/>
  <Default Extension="jpg&amp;ehk=p8yGZqmfdOME" ContentType="image/jpeg"/>
  <Default Extension="jpg&amp;ehk=GTk1DtKmlG3LpQ6PmfjSLQ&amp;r=0&amp;pid=OfficeInsert" ContentType="image/jpeg"/>
  <Default Extension="jpg&amp;ehk=32uXOErZVYswhFg3xS3Knw&amp;r=0&amp;pid=OfficeInsert" ContentType="image/jpeg"/>
  <Default Extension="jpg&amp;ehk=HkLHbrY3jG7pxbvnvi06XQ&amp;r=0&amp;pid=OfficeInsert" ContentType="image/jpeg"/>
  <Default Extension="jpg&amp;ehk=WAa4kIIlos1tCXt0k9" ContentType="image/jpeg"/>
  <Default Extension="jpg&amp;ehk=0ZZ3lXsOcJ3tc" ContentType="image/jpeg"/>
  <Default Extension="png" ContentType="image/png"/>
  <Default Extension="jpg&amp;ehk=Z3haCvOaIq" ContentType="image/jpeg"/>
  <Default Extension="jpg&amp;ehk=lN50LyE8duMkOjz" ContentType="image/jpeg"/>
  <Default Extension="png&amp;ehk=zJU40Rppn6tOhe4oseuJ0A&amp;r=0&amp;pid=OfficeInsert" ContentType="image/png"/>
  <Default Extension="jpg&amp;ehk=ENvbIEkbj88Uw8BXRgahLw&amp;r=0&amp;pid=OfficeInsert" ContentType="image/jpeg"/>
  <Default Extension="jpg&amp;ehk=MN28mx8apz8eb6eFD70fcw&amp;r=0&amp;pid=OfficeInsert" ContentType="image/jpeg"/>
  <Default Extension="jpg&amp;ehk=HpaSfmszjgTxgHNfJATRlQ&amp;r=0&amp;pid=OfficeInsert" ContentType="image/jpeg"/>
  <Default Extension="jpg&amp;ehk=67OEYvRsh3nfk0Pfl2DPAg&amp;r=0&amp;pid=OfficeInsert" ContentType="image/jpeg"/>
  <Default Extension="png&amp;ehk=8hgg" ContentType="image/png"/>
  <Default Extension="jpeg" ContentType="image/jpeg"/>
  <Default Extension="JPG&amp;ehk=j5MZQu6uNQ4L990r8aiiVA&amp;r=0&amp;pid=OfficeInsert" ContentType="image/jpeg"/>
  <Default Extension="gif&amp;ehk=lJH7qLlE1dJmpkhwZHeirQ&amp;r=0&amp;pid=OfficeInsert" ContentType="image/gif"/>
  <Default Extension="png&amp;ehk=wjKzZDorrC" ContentType="image/png"/>
  <Default Extension="jpg&amp;ehk=NCPOLwQbJ9EFgksoVmK4og&amp;r=0&amp;pid=OfficeInsert" ContentType="image/jpeg"/>
  <Default Extension="jpg&amp;ehk=mf" ContentType="image/jpeg"/>
  <Default Extension="jpg&amp;ehk=mHBUJLmcvCaub5HqYLjjLA&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3"/>
  </p:notesMasterIdLst>
  <p:handoutMasterIdLst>
    <p:handoutMasterId r:id="rId204"/>
  </p:handoutMasterIdLst>
  <p:sldIdLst>
    <p:sldId id="256" r:id="rId2"/>
    <p:sldId id="257" r:id="rId3"/>
    <p:sldId id="267" r:id="rId4"/>
    <p:sldId id="268" r:id="rId5"/>
    <p:sldId id="258" r:id="rId6"/>
    <p:sldId id="260" r:id="rId7"/>
    <p:sldId id="259" r:id="rId8"/>
    <p:sldId id="262" r:id="rId9"/>
    <p:sldId id="270" r:id="rId10"/>
    <p:sldId id="271" r:id="rId11"/>
    <p:sldId id="275" r:id="rId12"/>
    <p:sldId id="272" r:id="rId13"/>
    <p:sldId id="273" r:id="rId14"/>
    <p:sldId id="450" r:id="rId15"/>
    <p:sldId id="274" r:id="rId16"/>
    <p:sldId id="276" r:id="rId17"/>
    <p:sldId id="283" r:id="rId18"/>
    <p:sldId id="277" r:id="rId19"/>
    <p:sldId id="278" r:id="rId20"/>
    <p:sldId id="279" r:id="rId21"/>
    <p:sldId id="280" r:id="rId22"/>
    <p:sldId id="281" r:id="rId23"/>
    <p:sldId id="282" r:id="rId24"/>
    <p:sldId id="295" r:id="rId25"/>
    <p:sldId id="286" r:id="rId26"/>
    <p:sldId id="285" r:id="rId27"/>
    <p:sldId id="287" r:id="rId28"/>
    <p:sldId id="288" r:id="rId29"/>
    <p:sldId id="289" r:id="rId30"/>
    <p:sldId id="290" r:id="rId31"/>
    <p:sldId id="291" r:id="rId32"/>
    <p:sldId id="292" r:id="rId33"/>
    <p:sldId id="293" r:id="rId34"/>
    <p:sldId id="296" r:id="rId35"/>
    <p:sldId id="298" r:id="rId36"/>
    <p:sldId id="451" r:id="rId37"/>
    <p:sldId id="299" r:id="rId38"/>
    <p:sldId id="300" r:id="rId39"/>
    <p:sldId id="297" r:id="rId40"/>
    <p:sldId id="301" r:id="rId41"/>
    <p:sldId id="302" r:id="rId42"/>
    <p:sldId id="303" r:id="rId43"/>
    <p:sldId id="304" r:id="rId44"/>
    <p:sldId id="305" r:id="rId45"/>
    <p:sldId id="306" r:id="rId46"/>
    <p:sldId id="307" r:id="rId47"/>
    <p:sldId id="308" r:id="rId48"/>
    <p:sldId id="309" r:id="rId49"/>
    <p:sldId id="465" r:id="rId50"/>
    <p:sldId id="310" r:id="rId51"/>
    <p:sldId id="311" r:id="rId52"/>
    <p:sldId id="312" r:id="rId53"/>
    <p:sldId id="452" r:id="rId54"/>
    <p:sldId id="313" r:id="rId55"/>
    <p:sldId id="314" r:id="rId56"/>
    <p:sldId id="315" r:id="rId57"/>
    <p:sldId id="316" r:id="rId58"/>
    <p:sldId id="453" r:id="rId59"/>
    <p:sldId id="317" r:id="rId60"/>
    <p:sldId id="318" r:id="rId61"/>
    <p:sldId id="319" r:id="rId62"/>
    <p:sldId id="320" r:id="rId63"/>
    <p:sldId id="454" r:id="rId64"/>
    <p:sldId id="321" r:id="rId65"/>
    <p:sldId id="323" r:id="rId66"/>
    <p:sldId id="322" r:id="rId67"/>
    <p:sldId id="324" r:id="rId68"/>
    <p:sldId id="325" r:id="rId69"/>
    <p:sldId id="326" r:id="rId70"/>
    <p:sldId id="327" r:id="rId71"/>
    <p:sldId id="328" r:id="rId72"/>
    <p:sldId id="329" r:id="rId73"/>
    <p:sldId id="330" r:id="rId74"/>
    <p:sldId id="455" r:id="rId75"/>
    <p:sldId id="331" r:id="rId76"/>
    <p:sldId id="332" r:id="rId77"/>
    <p:sldId id="339" r:id="rId78"/>
    <p:sldId id="344" r:id="rId79"/>
    <p:sldId id="340" r:id="rId80"/>
    <p:sldId id="341" r:id="rId81"/>
    <p:sldId id="342" r:id="rId82"/>
    <p:sldId id="343" r:id="rId83"/>
    <p:sldId id="456" r:id="rId84"/>
    <p:sldId id="333" r:id="rId85"/>
    <p:sldId id="345" r:id="rId86"/>
    <p:sldId id="348" r:id="rId87"/>
    <p:sldId id="347" r:id="rId88"/>
    <p:sldId id="349" r:id="rId89"/>
    <p:sldId id="350" r:id="rId90"/>
    <p:sldId id="346" r:id="rId91"/>
    <p:sldId id="457" r:id="rId92"/>
    <p:sldId id="334" r:id="rId93"/>
    <p:sldId id="354" r:id="rId94"/>
    <p:sldId id="352" r:id="rId95"/>
    <p:sldId id="353" r:id="rId96"/>
    <p:sldId id="355" r:id="rId97"/>
    <p:sldId id="351" r:id="rId98"/>
    <p:sldId id="356" r:id="rId99"/>
    <p:sldId id="458" r:id="rId100"/>
    <p:sldId id="335" r:id="rId101"/>
    <p:sldId id="357" r:id="rId102"/>
    <p:sldId id="358" r:id="rId103"/>
    <p:sldId id="359" r:id="rId104"/>
    <p:sldId id="337" r:id="rId105"/>
    <p:sldId id="360" r:id="rId106"/>
    <p:sldId id="361" r:id="rId107"/>
    <p:sldId id="362" r:id="rId108"/>
    <p:sldId id="363" r:id="rId109"/>
    <p:sldId id="459" r:id="rId110"/>
    <p:sldId id="336" r:id="rId111"/>
    <p:sldId id="364" r:id="rId112"/>
    <p:sldId id="365" r:id="rId113"/>
    <p:sldId id="366" r:id="rId114"/>
    <p:sldId id="460" r:id="rId115"/>
    <p:sldId id="338" r:id="rId116"/>
    <p:sldId id="367" r:id="rId117"/>
    <p:sldId id="368" r:id="rId118"/>
    <p:sldId id="369" r:id="rId119"/>
    <p:sldId id="370" r:id="rId120"/>
    <p:sldId id="371" r:id="rId121"/>
    <p:sldId id="461" r:id="rId122"/>
    <p:sldId id="372" r:id="rId123"/>
    <p:sldId id="373" r:id="rId124"/>
    <p:sldId id="378" r:id="rId125"/>
    <p:sldId id="389" r:id="rId126"/>
    <p:sldId id="390" r:id="rId127"/>
    <p:sldId id="391" r:id="rId128"/>
    <p:sldId id="392" r:id="rId129"/>
    <p:sldId id="393" r:id="rId130"/>
    <p:sldId id="376" r:id="rId131"/>
    <p:sldId id="377" r:id="rId132"/>
    <p:sldId id="380" r:id="rId133"/>
    <p:sldId id="381" r:id="rId134"/>
    <p:sldId id="462" r:id="rId135"/>
    <p:sldId id="374" r:id="rId136"/>
    <p:sldId id="394" r:id="rId137"/>
    <p:sldId id="395" r:id="rId138"/>
    <p:sldId id="396" r:id="rId139"/>
    <p:sldId id="397" r:id="rId140"/>
    <p:sldId id="398" r:id="rId141"/>
    <p:sldId id="399" r:id="rId142"/>
    <p:sldId id="400" r:id="rId143"/>
    <p:sldId id="401" r:id="rId144"/>
    <p:sldId id="402" r:id="rId145"/>
    <p:sldId id="463" r:id="rId146"/>
    <p:sldId id="375" r:id="rId147"/>
    <p:sldId id="403" r:id="rId148"/>
    <p:sldId id="404" r:id="rId149"/>
    <p:sldId id="405" r:id="rId150"/>
    <p:sldId id="406" r:id="rId151"/>
    <p:sldId id="407" r:id="rId152"/>
    <p:sldId id="466" r:id="rId153"/>
    <p:sldId id="408" r:id="rId154"/>
    <p:sldId id="409" r:id="rId155"/>
    <p:sldId id="410" r:id="rId156"/>
    <p:sldId id="412" r:id="rId157"/>
    <p:sldId id="411" r:id="rId158"/>
    <p:sldId id="464" r:id="rId159"/>
    <p:sldId id="382" r:id="rId160"/>
    <p:sldId id="383" r:id="rId161"/>
    <p:sldId id="413" r:id="rId162"/>
    <p:sldId id="414" r:id="rId163"/>
    <p:sldId id="415" r:id="rId164"/>
    <p:sldId id="449" r:id="rId165"/>
    <p:sldId id="384" r:id="rId166"/>
    <p:sldId id="416" r:id="rId167"/>
    <p:sldId id="419" r:id="rId168"/>
    <p:sldId id="417" r:id="rId169"/>
    <p:sldId id="418" r:id="rId170"/>
    <p:sldId id="421" r:id="rId171"/>
    <p:sldId id="448" r:id="rId172"/>
    <p:sldId id="385" r:id="rId173"/>
    <p:sldId id="422" r:id="rId174"/>
    <p:sldId id="423" r:id="rId175"/>
    <p:sldId id="424" r:id="rId176"/>
    <p:sldId id="425" r:id="rId177"/>
    <p:sldId id="426" r:id="rId178"/>
    <p:sldId id="427" r:id="rId179"/>
    <p:sldId id="428" r:id="rId180"/>
    <p:sldId id="429" r:id="rId181"/>
    <p:sldId id="386" r:id="rId182"/>
    <p:sldId id="430" r:id="rId183"/>
    <p:sldId id="431" r:id="rId184"/>
    <p:sldId id="432" r:id="rId185"/>
    <p:sldId id="433" r:id="rId186"/>
    <p:sldId id="434" r:id="rId187"/>
    <p:sldId id="435" r:id="rId188"/>
    <p:sldId id="387" r:id="rId189"/>
    <p:sldId id="436" r:id="rId190"/>
    <p:sldId id="437" r:id="rId191"/>
    <p:sldId id="438" r:id="rId192"/>
    <p:sldId id="439" r:id="rId193"/>
    <p:sldId id="440" r:id="rId194"/>
    <p:sldId id="441" r:id="rId195"/>
    <p:sldId id="442" r:id="rId196"/>
    <p:sldId id="388" r:id="rId197"/>
    <p:sldId id="443" r:id="rId198"/>
    <p:sldId id="444" r:id="rId199"/>
    <p:sldId id="446" r:id="rId200"/>
    <p:sldId id="445" r:id="rId201"/>
    <p:sldId id="447" r:id="rId2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4615" autoAdjust="0"/>
  </p:normalViewPr>
  <p:slideViewPr>
    <p:cSldViewPr>
      <p:cViewPr varScale="1">
        <p:scale>
          <a:sx n="87" d="100"/>
          <a:sy n="87" d="100"/>
        </p:scale>
        <p:origin x="456" y="90"/>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viewProps" Target="view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notesMaster" Target="notesMasters/notesMaster1.xml"/><Relationship Id="rId208"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microsoft.com/office/2015/10/relationships/revisionInfo" Target="revisionInfo.xml"/><Relationship Id="rId190" Type="http://schemas.openxmlformats.org/officeDocument/2006/relationships/slide" Target="slides/slide189.xml"/><Relationship Id="rId20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10/24/2017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10/24/2017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anatomy of the upper airway, discussing the function of each part and the significance and role in management of a patent airway.</a:t>
            </a:r>
          </a:p>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3</a:t>
            </a:fld>
            <a:endParaRPr lang="en-US" dirty="0"/>
          </a:p>
        </p:txBody>
      </p:sp>
    </p:spTree>
    <p:extLst>
      <p:ext uri="{BB962C8B-B14F-4D97-AF65-F5344CB8AC3E}">
        <p14:creationId xmlns:p14="http://schemas.microsoft.com/office/powerpoint/2010/main" val="3859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atypical s/s of stroke that are not usually seen as well, and conditions that may mimic a stroke.</a:t>
            </a:r>
          </a:p>
        </p:txBody>
      </p:sp>
      <p:sp>
        <p:nvSpPr>
          <p:cNvPr id="4" name="Slide Number Placeholder 3"/>
          <p:cNvSpPr>
            <a:spLocks noGrp="1"/>
          </p:cNvSpPr>
          <p:nvPr>
            <p:ph type="sldNum" sz="quarter" idx="10"/>
          </p:nvPr>
        </p:nvSpPr>
        <p:spPr/>
        <p:txBody>
          <a:bodyPr/>
          <a:lstStyle/>
          <a:p>
            <a:fld id="{9555D449-B875-4B8D-8E66-224D27E54C9A}" type="slidenum">
              <a:rPr lang="en-US" smtClean="0"/>
              <a:t>32</a:t>
            </a:fld>
            <a:endParaRPr lang="en-US" dirty="0"/>
          </a:p>
        </p:txBody>
      </p:sp>
    </p:spTree>
    <p:extLst>
      <p:ext uri="{BB962C8B-B14F-4D97-AF65-F5344CB8AC3E}">
        <p14:creationId xmlns:p14="http://schemas.microsoft.com/office/powerpoint/2010/main" val="59686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36</a:t>
            </a:fld>
            <a:endParaRPr lang="en-US" dirty="0"/>
          </a:p>
        </p:txBody>
      </p:sp>
    </p:spTree>
    <p:extLst>
      <p:ext uri="{BB962C8B-B14F-4D97-AF65-F5344CB8AC3E}">
        <p14:creationId xmlns:p14="http://schemas.microsoft.com/office/powerpoint/2010/main" val="352107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resources such as:  Federal Interagency Committee on EMS (FICEMS) which included “data-driven and evidence-based EMS systems that promote improved patient care quality” as a strategic goal, published in 2014, to help with examples when teaching the concept of the use of research for EMS to improve care.</a:t>
            </a:r>
          </a:p>
          <a:p>
            <a:r>
              <a:rPr lang="en-US" dirty="0"/>
              <a:t>Also NHTSA and another reference: </a:t>
            </a:r>
            <a:r>
              <a:rPr lang="en-US" i="1" dirty="0"/>
              <a:t>CARES in Action</a:t>
            </a:r>
          </a:p>
        </p:txBody>
      </p:sp>
      <p:sp>
        <p:nvSpPr>
          <p:cNvPr id="4" name="Slide Number Placeholder 3"/>
          <p:cNvSpPr>
            <a:spLocks noGrp="1"/>
          </p:cNvSpPr>
          <p:nvPr>
            <p:ph type="sldNum" sz="quarter" idx="10"/>
          </p:nvPr>
        </p:nvSpPr>
        <p:spPr/>
        <p:txBody>
          <a:bodyPr/>
          <a:lstStyle/>
          <a:p>
            <a:fld id="{9555D449-B875-4B8D-8E66-224D27E54C9A}" type="slidenum">
              <a:rPr lang="en-US" smtClean="0"/>
              <a:t>38</a:t>
            </a:fld>
            <a:endParaRPr lang="en-US" dirty="0"/>
          </a:p>
        </p:txBody>
      </p:sp>
    </p:spTree>
    <p:extLst>
      <p:ext uri="{BB962C8B-B14F-4D97-AF65-F5344CB8AC3E}">
        <p14:creationId xmlns:p14="http://schemas.microsoft.com/office/powerpoint/2010/main" val="104334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National Prehospital Evidence-based Guideline Model Process which will explain how evidence-based medicine is placed into practice.</a:t>
            </a:r>
          </a:p>
        </p:txBody>
      </p:sp>
      <p:sp>
        <p:nvSpPr>
          <p:cNvPr id="4" name="Slide Number Placeholder 3"/>
          <p:cNvSpPr>
            <a:spLocks noGrp="1"/>
          </p:cNvSpPr>
          <p:nvPr>
            <p:ph type="sldNum" sz="quarter" idx="10"/>
          </p:nvPr>
        </p:nvSpPr>
        <p:spPr/>
        <p:txBody>
          <a:bodyPr/>
          <a:lstStyle/>
          <a:p>
            <a:fld id="{9555D449-B875-4B8D-8E66-224D27E54C9A}" type="slidenum">
              <a:rPr lang="en-US" smtClean="0"/>
              <a:t>40</a:t>
            </a:fld>
            <a:endParaRPr lang="en-US" dirty="0"/>
          </a:p>
        </p:txBody>
      </p:sp>
    </p:spTree>
    <p:extLst>
      <p:ext uri="{BB962C8B-B14F-4D97-AF65-F5344CB8AC3E}">
        <p14:creationId xmlns:p14="http://schemas.microsoft.com/office/powerpoint/2010/main" val="3540534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 exercise 12-lead placement and transmission</a:t>
            </a:r>
          </a:p>
        </p:txBody>
      </p:sp>
      <p:sp>
        <p:nvSpPr>
          <p:cNvPr id="4" name="Slide Number Placeholder 3"/>
          <p:cNvSpPr>
            <a:spLocks noGrp="1"/>
          </p:cNvSpPr>
          <p:nvPr>
            <p:ph type="sldNum" sz="quarter" idx="10"/>
          </p:nvPr>
        </p:nvSpPr>
        <p:spPr/>
        <p:txBody>
          <a:bodyPr/>
          <a:lstStyle/>
          <a:p>
            <a:fld id="{9555D449-B875-4B8D-8E66-224D27E54C9A}" type="slidenum">
              <a:rPr lang="en-US" smtClean="0"/>
              <a:t>49</a:t>
            </a:fld>
            <a:endParaRPr lang="en-US" dirty="0"/>
          </a:p>
        </p:txBody>
      </p:sp>
    </p:spTree>
    <p:extLst>
      <p:ext uri="{BB962C8B-B14F-4D97-AF65-F5344CB8AC3E}">
        <p14:creationId xmlns:p14="http://schemas.microsoft.com/office/powerpoint/2010/main" val="473875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and demonstrate</a:t>
            </a:r>
          </a:p>
        </p:txBody>
      </p:sp>
      <p:sp>
        <p:nvSpPr>
          <p:cNvPr id="4" name="Slide Number Placeholder 3"/>
          <p:cNvSpPr>
            <a:spLocks noGrp="1"/>
          </p:cNvSpPr>
          <p:nvPr>
            <p:ph type="sldNum" sz="quarter" idx="10"/>
          </p:nvPr>
        </p:nvSpPr>
        <p:spPr/>
        <p:txBody>
          <a:bodyPr/>
          <a:lstStyle/>
          <a:p>
            <a:fld id="{9555D449-B875-4B8D-8E66-224D27E54C9A}" type="slidenum">
              <a:rPr lang="en-US" smtClean="0"/>
              <a:t>51</a:t>
            </a:fld>
            <a:endParaRPr lang="en-US" dirty="0"/>
          </a:p>
        </p:txBody>
      </p:sp>
    </p:spTree>
    <p:extLst>
      <p:ext uri="{BB962C8B-B14F-4D97-AF65-F5344CB8AC3E}">
        <p14:creationId xmlns:p14="http://schemas.microsoft.com/office/powerpoint/2010/main" val="2806446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ROSC protocol</a:t>
            </a:r>
          </a:p>
        </p:txBody>
      </p:sp>
      <p:sp>
        <p:nvSpPr>
          <p:cNvPr id="4" name="Slide Number Placeholder 3"/>
          <p:cNvSpPr>
            <a:spLocks noGrp="1"/>
          </p:cNvSpPr>
          <p:nvPr>
            <p:ph type="sldNum" sz="quarter" idx="10"/>
          </p:nvPr>
        </p:nvSpPr>
        <p:spPr/>
        <p:txBody>
          <a:bodyPr/>
          <a:lstStyle/>
          <a:p>
            <a:fld id="{9555D449-B875-4B8D-8E66-224D27E54C9A}" type="slidenum">
              <a:rPr lang="en-US" smtClean="0"/>
              <a:t>57</a:t>
            </a:fld>
            <a:endParaRPr lang="en-US" dirty="0"/>
          </a:p>
        </p:txBody>
      </p:sp>
    </p:spTree>
    <p:extLst>
      <p:ext uri="{BB962C8B-B14F-4D97-AF65-F5344CB8AC3E}">
        <p14:creationId xmlns:p14="http://schemas.microsoft.com/office/powerpoint/2010/main" val="2135190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VAD protocol</a:t>
            </a:r>
          </a:p>
        </p:txBody>
      </p:sp>
      <p:sp>
        <p:nvSpPr>
          <p:cNvPr id="4" name="Slide Number Placeholder 3"/>
          <p:cNvSpPr>
            <a:spLocks noGrp="1"/>
          </p:cNvSpPr>
          <p:nvPr>
            <p:ph type="sldNum" sz="quarter" idx="10"/>
          </p:nvPr>
        </p:nvSpPr>
        <p:spPr/>
        <p:txBody>
          <a:bodyPr/>
          <a:lstStyle/>
          <a:p>
            <a:fld id="{9555D449-B875-4B8D-8E66-224D27E54C9A}" type="slidenum">
              <a:rPr lang="en-US" smtClean="0"/>
              <a:t>61</a:t>
            </a:fld>
            <a:endParaRPr lang="en-US" dirty="0"/>
          </a:p>
        </p:txBody>
      </p:sp>
    </p:spTree>
    <p:extLst>
      <p:ext uri="{BB962C8B-B14F-4D97-AF65-F5344CB8AC3E}">
        <p14:creationId xmlns:p14="http://schemas.microsoft.com/office/powerpoint/2010/main" val="1594703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65</a:t>
            </a:fld>
            <a:endParaRPr lang="en-US" dirty="0"/>
          </a:p>
        </p:txBody>
      </p:sp>
    </p:spTree>
    <p:extLst>
      <p:ext uri="{BB962C8B-B14F-4D97-AF65-F5344CB8AC3E}">
        <p14:creationId xmlns:p14="http://schemas.microsoft.com/office/powerpoint/2010/main" val="3981278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also some sympathomimetics, stimulants that may be drugs of abuse such as cocaine.</a:t>
            </a:r>
          </a:p>
        </p:txBody>
      </p:sp>
      <p:sp>
        <p:nvSpPr>
          <p:cNvPr id="4" name="Slide Number Placeholder 3"/>
          <p:cNvSpPr>
            <a:spLocks noGrp="1"/>
          </p:cNvSpPr>
          <p:nvPr>
            <p:ph type="sldNum" sz="quarter" idx="10"/>
          </p:nvPr>
        </p:nvSpPr>
        <p:spPr/>
        <p:txBody>
          <a:bodyPr/>
          <a:lstStyle/>
          <a:p>
            <a:fld id="{9555D449-B875-4B8D-8E66-224D27E54C9A}" type="slidenum">
              <a:rPr lang="en-US" smtClean="0"/>
              <a:t>71</a:t>
            </a:fld>
            <a:endParaRPr lang="en-US" dirty="0"/>
          </a:p>
        </p:txBody>
      </p:sp>
    </p:spTree>
    <p:extLst>
      <p:ext uri="{BB962C8B-B14F-4D97-AF65-F5344CB8AC3E}">
        <p14:creationId xmlns:p14="http://schemas.microsoft.com/office/powerpoint/2010/main" val="113973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 part of the lower airway anatomy and the role in management of the respiratory system.</a:t>
            </a:r>
          </a:p>
        </p:txBody>
      </p:sp>
      <p:sp>
        <p:nvSpPr>
          <p:cNvPr id="4" name="Slide Number Placeholder 3"/>
          <p:cNvSpPr>
            <a:spLocks noGrp="1"/>
          </p:cNvSpPr>
          <p:nvPr>
            <p:ph type="sldNum" sz="quarter" idx="10"/>
          </p:nvPr>
        </p:nvSpPr>
        <p:spPr/>
        <p:txBody>
          <a:bodyPr/>
          <a:lstStyle/>
          <a:p>
            <a:fld id="{9555D449-B875-4B8D-8E66-224D27E54C9A}" type="slidenum">
              <a:rPr lang="en-US" smtClean="0"/>
              <a:t>4</a:t>
            </a:fld>
            <a:endParaRPr lang="en-US" dirty="0"/>
          </a:p>
        </p:txBody>
      </p:sp>
    </p:spTree>
    <p:extLst>
      <p:ext uri="{BB962C8B-B14F-4D97-AF65-F5344CB8AC3E}">
        <p14:creationId xmlns:p14="http://schemas.microsoft.com/office/powerpoint/2010/main" val="3372861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protocol</a:t>
            </a:r>
          </a:p>
        </p:txBody>
      </p:sp>
      <p:sp>
        <p:nvSpPr>
          <p:cNvPr id="4" name="Slide Number Placeholder 3"/>
          <p:cNvSpPr>
            <a:spLocks noGrp="1"/>
          </p:cNvSpPr>
          <p:nvPr>
            <p:ph type="sldNum" sz="quarter" idx="10"/>
          </p:nvPr>
        </p:nvSpPr>
        <p:spPr/>
        <p:txBody>
          <a:bodyPr/>
          <a:lstStyle/>
          <a:p>
            <a:fld id="{9555D449-B875-4B8D-8E66-224D27E54C9A}" type="slidenum">
              <a:rPr lang="en-US" smtClean="0"/>
              <a:t>82</a:t>
            </a:fld>
            <a:endParaRPr lang="en-US" dirty="0"/>
          </a:p>
        </p:txBody>
      </p:sp>
    </p:spTree>
    <p:extLst>
      <p:ext uri="{BB962C8B-B14F-4D97-AF65-F5344CB8AC3E}">
        <p14:creationId xmlns:p14="http://schemas.microsoft.com/office/powerpoint/2010/main" val="3412329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restraint and current protocol</a:t>
            </a:r>
          </a:p>
        </p:txBody>
      </p:sp>
      <p:sp>
        <p:nvSpPr>
          <p:cNvPr id="4" name="Slide Number Placeholder 3"/>
          <p:cNvSpPr>
            <a:spLocks noGrp="1"/>
          </p:cNvSpPr>
          <p:nvPr>
            <p:ph type="sldNum" sz="quarter" idx="10"/>
          </p:nvPr>
        </p:nvSpPr>
        <p:spPr/>
        <p:txBody>
          <a:bodyPr/>
          <a:lstStyle/>
          <a:p>
            <a:fld id="{9555D449-B875-4B8D-8E66-224D27E54C9A}" type="slidenum">
              <a:rPr lang="en-US" smtClean="0"/>
              <a:t>90</a:t>
            </a:fld>
            <a:endParaRPr lang="en-US" dirty="0"/>
          </a:p>
        </p:txBody>
      </p:sp>
    </p:spTree>
    <p:extLst>
      <p:ext uri="{BB962C8B-B14F-4D97-AF65-F5344CB8AC3E}">
        <p14:creationId xmlns:p14="http://schemas.microsoft.com/office/powerpoint/2010/main" val="2333300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protocol</a:t>
            </a:r>
          </a:p>
        </p:txBody>
      </p:sp>
      <p:sp>
        <p:nvSpPr>
          <p:cNvPr id="4" name="Slide Number Placeholder 3"/>
          <p:cNvSpPr>
            <a:spLocks noGrp="1"/>
          </p:cNvSpPr>
          <p:nvPr>
            <p:ph type="sldNum" sz="quarter" idx="10"/>
          </p:nvPr>
        </p:nvSpPr>
        <p:spPr/>
        <p:txBody>
          <a:bodyPr/>
          <a:lstStyle/>
          <a:p>
            <a:fld id="{9555D449-B875-4B8D-8E66-224D27E54C9A}" type="slidenum">
              <a:rPr lang="en-US" smtClean="0"/>
              <a:t>97</a:t>
            </a:fld>
            <a:endParaRPr lang="en-US" dirty="0"/>
          </a:p>
        </p:txBody>
      </p:sp>
    </p:spTree>
    <p:extLst>
      <p:ext uri="{BB962C8B-B14F-4D97-AF65-F5344CB8AC3E}">
        <p14:creationId xmlns:p14="http://schemas.microsoft.com/office/powerpoint/2010/main" val="3915245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agency should have an exposure control plan in place </a:t>
            </a:r>
          </a:p>
        </p:txBody>
      </p:sp>
      <p:sp>
        <p:nvSpPr>
          <p:cNvPr id="4" name="Slide Number Placeholder 3"/>
          <p:cNvSpPr>
            <a:spLocks noGrp="1"/>
          </p:cNvSpPr>
          <p:nvPr>
            <p:ph type="sldNum" sz="quarter" idx="10"/>
          </p:nvPr>
        </p:nvSpPr>
        <p:spPr/>
        <p:txBody>
          <a:bodyPr/>
          <a:lstStyle/>
          <a:p>
            <a:fld id="{9555D449-B875-4B8D-8E66-224D27E54C9A}" type="slidenum">
              <a:rPr lang="en-US" smtClean="0"/>
              <a:t>103</a:t>
            </a:fld>
            <a:endParaRPr lang="en-US" dirty="0"/>
          </a:p>
        </p:txBody>
      </p:sp>
    </p:spTree>
    <p:extLst>
      <p:ext uri="{BB962C8B-B14F-4D97-AF65-F5344CB8AC3E}">
        <p14:creationId xmlns:p14="http://schemas.microsoft.com/office/powerpoint/2010/main" val="3619926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latest CDC vaccination recommendations.</a:t>
            </a:r>
          </a:p>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108</a:t>
            </a:fld>
            <a:endParaRPr lang="en-US" dirty="0"/>
          </a:p>
        </p:txBody>
      </p:sp>
    </p:spTree>
    <p:extLst>
      <p:ext uri="{BB962C8B-B14F-4D97-AF65-F5344CB8AC3E}">
        <p14:creationId xmlns:p14="http://schemas.microsoft.com/office/powerpoint/2010/main" val="3092921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roles of employer in management and the employee.  Safety policy and procedures and how these are implemented and placed into practice, reviewed and </a:t>
            </a:r>
            <a:r>
              <a:rPr lang="en-US" dirty="0" err="1"/>
              <a:t>inforced</a:t>
            </a:r>
            <a:r>
              <a:rPr lang="en-US" dirty="0"/>
              <a:t>.</a:t>
            </a:r>
          </a:p>
        </p:txBody>
      </p:sp>
      <p:sp>
        <p:nvSpPr>
          <p:cNvPr id="4" name="Slide Number Placeholder 3"/>
          <p:cNvSpPr>
            <a:spLocks noGrp="1"/>
          </p:cNvSpPr>
          <p:nvPr>
            <p:ph type="sldNum" sz="quarter" idx="10"/>
          </p:nvPr>
        </p:nvSpPr>
        <p:spPr/>
        <p:txBody>
          <a:bodyPr/>
          <a:lstStyle/>
          <a:p>
            <a:fld id="{9555D449-B875-4B8D-8E66-224D27E54C9A}" type="slidenum">
              <a:rPr lang="en-US" smtClean="0"/>
              <a:t>111</a:t>
            </a:fld>
            <a:endParaRPr lang="en-US" dirty="0"/>
          </a:p>
        </p:txBody>
      </p:sp>
    </p:spTree>
    <p:extLst>
      <p:ext uri="{BB962C8B-B14F-4D97-AF65-F5344CB8AC3E}">
        <p14:creationId xmlns:p14="http://schemas.microsoft.com/office/powerpoint/2010/main" val="2483346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i="1" dirty="0"/>
              <a:t>Strategy for a National EMS Culture of Safety</a:t>
            </a:r>
          </a:p>
        </p:txBody>
      </p:sp>
      <p:sp>
        <p:nvSpPr>
          <p:cNvPr id="4" name="Slide Number Placeholder 3"/>
          <p:cNvSpPr>
            <a:spLocks noGrp="1"/>
          </p:cNvSpPr>
          <p:nvPr>
            <p:ph type="sldNum" sz="quarter" idx="10"/>
          </p:nvPr>
        </p:nvSpPr>
        <p:spPr/>
        <p:txBody>
          <a:bodyPr/>
          <a:lstStyle/>
          <a:p>
            <a:fld id="{9555D449-B875-4B8D-8E66-224D27E54C9A}" type="slidenum">
              <a:rPr lang="en-US" smtClean="0"/>
              <a:t>112</a:t>
            </a:fld>
            <a:endParaRPr lang="en-US" dirty="0"/>
          </a:p>
        </p:txBody>
      </p:sp>
    </p:spTree>
    <p:extLst>
      <p:ext uri="{BB962C8B-B14F-4D97-AF65-F5344CB8AC3E}">
        <p14:creationId xmlns:p14="http://schemas.microsoft.com/office/powerpoint/2010/main" val="3515935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2013 Strategy for a National EMS Culture of Safety</a:t>
            </a:r>
          </a:p>
        </p:txBody>
      </p:sp>
      <p:sp>
        <p:nvSpPr>
          <p:cNvPr id="4" name="Slide Number Placeholder 3"/>
          <p:cNvSpPr>
            <a:spLocks noGrp="1"/>
          </p:cNvSpPr>
          <p:nvPr>
            <p:ph type="sldNum" sz="quarter" idx="10"/>
          </p:nvPr>
        </p:nvSpPr>
        <p:spPr/>
        <p:txBody>
          <a:bodyPr/>
          <a:lstStyle/>
          <a:p>
            <a:fld id="{9555D449-B875-4B8D-8E66-224D27E54C9A}" type="slidenum">
              <a:rPr lang="en-US" smtClean="0"/>
              <a:t>113</a:t>
            </a:fld>
            <a:endParaRPr lang="en-US" dirty="0"/>
          </a:p>
        </p:txBody>
      </p:sp>
    </p:spTree>
    <p:extLst>
      <p:ext uri="{BB962C8B-B14F-4D97-AF65-F5344CB8AC3E}">
        <p14:creationId xmlns:p14="http://schemas.microsoft.com/office/powerpoint/2010/main" val="1260052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challenges in assessing and treating each age group as well as how each may respond to illness and injury.</a:t>
            </a:r>
          </a:p>
        </p:txBody>
      </p:sp>
      <p:sp>
        <p:nvSpPr>
          <p:cNvPr id="4" name="Slide Number Placeholder 3"/>
          <p:cNvSpPr>
            <a:spLocks noGrp="1"/>
          </p:cNvSpPr>
          <p:nvPr>
            <p:ph type="sldNum" sz="quarter" idx="10"/>
          </p:nvPr>
        </p:nvSpPr>
        <p:spPr/>
        <p:txBody>
          <a:bodyPr/>
          <a:lstStyle/>
          <a:p>
            <a:fld id="{9555D449-B875-4B8D-8E66-224D27E54C9A}" type="slidenum">
              <a:rPr lang="en-US" smtClean="0"/>
              <a:t>116</a:t>
            </a:fld>
            <a:endParaRPr lang="en-US" dirty="0"/>
          </a:p>
        </p:txBody>
      </p:sp>
    </p:spTree>
    <p:extLst>
      <p:ext uri="{BB962C8B-B14F-4D97-AF65-F5344CB8AC3E}">
        <p14:creationId xmlns:p14="http://schemas.microsoft.com/office/powerpoint/2010/main" val="3602144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challenges in assessment and treatment of this age group and the illnesses and injuries you may encounter of more prevalence</a:t>
            </a:r>
          </a:p>
        </p:txBody>
      </p:sp>
      <p:sp>
        <p:nvSpPr>
          <p:cNvPr id="4" name="Slide Number Placeholder 3"/>
          <p:cNvSpPr>
            <a:spLocks noGrp="1"/>
          </p:cNvSpPr>
          <p:nvPr>
            <p:ph type="sldNum" sz="quarter" idx="10"/>
          </p:nvPr>
        </p:nvSpPr>
        <p:spPr/>
        <p:txBody>
          <a:bodyPr/>
          <a:lstStyle/>
          <a:p>
            <a:fld id="{9555D449-B875-4B8D-8E66-224D27E54C9A}" type="slidenum">
              <a:rPr lang="en-US" smtClean="0"/>
              <a:t>117</a:t>
            </a:fld>
            <a:endParaRPr lang="en-US" dirty="0"/>
          </a:p>
        </p:txBody>
      </p:sp>
    </p:spTree>
    <p:extLst>
      <p:ext uri="{BB962C8B-B14F-4D97-AF65-F5344CB8AC3E}">
        <p14:creationId xmlns:p14="http://schemas.microsoft.com/office/powerpoint/2010/main" val="191577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ventilation, oxygenation and respiration, the differences and processes.</a:t>
            </a:r>
          </a:p>
        </p:txBody>
      </p:sp>
      <p:sp>
        <p:nvSpPr>
          <p:cNvPr id="4" name="Slide Number Placeholder 3"/>
          <p:cNvSpPr>
            <a:spLocks noGrp="1"/>
          </p:cNvSpPr>
          <p:nvPr>
            <p:ph type="sldNum" sz="quarter" idx="10"/>
          </p:nvPr>
        </p:nvSpPr>
        <p:spPr/>
        <p:txBody>
          <a:bodyPr/>
          <a:lstStyle/>
          <a:p>
            <a:fld id="{9555D449-B875-4B8D-8E66-224D27E54C9A}" type="slidenum">
              <a:rPr lang="en-US" smtClean="0"/>
              <a:t>5</a:t>
            </a:fld>
            <a:endParaRPr lang="en-US" dirty="0"/>
          </a:p>
        </p:txBody>
      </p:sp>
    </p:spTree>
    <p:extLst>
      <p:ext uri="{BB962C8B-B14F-4D97-AF65-F5344CB8AC3E}">
        <p14:creationId xmlns:p14="http://schemas.microsoft.com/office/powerpoint/2010/main" val="3384732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 of Homeland Security – Blue Campaign:  Human Trafficking</a:t>
            </a:r>
          </a:p>
        </p:txBody>
      </p:sp>
      <p:sp>
        <p:nvSpPr>
          <p:cNvPr id="4" name="Slide Number Placeholder 3"/>
          <p:cNvSpPr>
            <a:spLocks noGrp="1"/>
          </p:cNvSpPr>
          <p:nvPr>
            <p:ph type="sldNum" sz="quarter" idx="10"/>
          </p:nvPr>
        </p:nvSpPr>
        <p:spPr/>
        <p:txBody>
          <a:bodyPr/>
          <a:lstStyle/>
          <a:p>
            <a:fld id="{9555D449-B875-4B8D-8E66-224D27E54C9A}" type="slidenum">
              <a:rPr lang="en-US" smtClean="0"/>
              <a:t>119</a:t>
            </a:fld>
            <a:endParaRPr lang="en-US" dirty="0"/>
          </a:p>
        </p:txBody>
      </p:sp>
    </p:spTree>
    <p:extLst>
      <p:ext uri="{BB962C8B-B14F-4D97-AF65-F5344CB8AC3E}">
        <p14:creationId xmlns:p14="http://schemas.microsoft.com/office/powerpoint/2010/main" val="1455484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EMS Education Standards</a:t>
            </a:r>
          </a:p>
          <a:p>
            <a:r>
              <a:rPr lang="en-US" dirty="0"/>
              <a:t>Review Current AHA Guidelines</a:t>
            </a:r>
          </a:p>
        </p:txBody>
      </p:sp>
      <p:sp>
        <p:nvSpPr>
          <p:cNvPr id="4" name="Slide Number Placeholder 3"/>
          <p:cNvSpPr>
            <a:spLocks noGrp="1"/>
          </p:cNvSpPr>
          <p:nvPr>
            <p:ph type="sldNum" sz="quarter" idx="10"/>
          </p:nvPr>
        </p:nvSpPr>
        <p:spPr/>
        <p:txBody>
          <a:bodyPr/>
          <a:lstStyle/>
          <a:p>
            <a:fld id="{9555D449-B875-4B8D-8E66-224D27E54C9A}" type="slidenum">
              <a:rPr lang="en-US" smtClean="0"/>
              <a:t>123</a:t>
            </a:fld>
            <a:endParaRPr lang="en-US" dirty="0"/>
          </a:p>
        </p:txBody>
      </p:sp>
    </p:spTree>
    <p:extLst>
      <p:ext uri="{BB962C8B-B14F-4D97-AF65-F5344CB8AC3E}">
        <p14:creationId xmlns:p14="http://schemas.microsoft.com/office/powerpoint/2010/main" val="3495245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anaphylaxis</a:t>
            </a:r>
          </a:p>
        </p:txBody>
      </p:sp>
      <p:sp>
        <p:nvSpPr>
          <p:cNvPr id="4" name="Slide Number Placeholder 3"/>
          <p:cNvSpPr>
            <a:spLocks noGrp="1"/>
          </p:cNvSpPr>
          <p:nvPr>
            <p:ph type="sldNum" sz="quarter" idx="10"/>
          </p:nvPr>
        </p:nvSpPr>
        <p:spPr/>
        <p:txBody>
          <a:bodyPr/>
          <a:lstStyle/>
          <a:p>
            <a:fld id="{9555D449-B875-4B8D-8E66-224D27E54C9A}" type="slidenum">
              <a:rPr lang="en-US" smtClean="0"/>
              <a:t>128</a:t>
            </a:fld>
            <a:endParaRPr lang="en-US" dirty="0"/>
          </a:p>
        </p:txBody>
      </p:sp>
    </p:spTree>
    <p:extLst>
      <p:ext uri="{BB962C8B-B14F-4D97-AF65-F5344CB8AC3E}">
        <p14:creationId xmlns:p14="http://schemas.microsoft.com/office/powerpoint/2010/main" val="1713400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steps of the PAT, leading into the resuscitation of a critically ill or injured child.</a:t>
            </a:r>
          </a:p>
        </p:txBody>
      </p:sp>
      <p:sp>
        <p:nvSpPr>
          <p:cNvPr id="4" name="Slide Number Placeholder 3"/>
          <p:cNvSpPr>
            <a:spLocks noGrp="1"/>
          </p:cNvSpPr>
          <p:nvPr>
            <p:ph type="sldNum" sz="quarter" idx="10"/>
          </p:nvPr>
        </p:nvSpPr>
        <p:spPr/>
        <p:txBody>
          <a:bodyPr/>
          <a:lstStyle/>
          <a:p>
            <a:fld id="{9555D449-B875-4B8D-8E66-224D27E54C9A}" type="slidenum">
              <a:rPr lang="en-US" smtClean="0"/>
              <a:t>129</a:t>
            </a:fld>
            <a:endParaRPr lang="en-US" dirty="0"/>
          </a:p>
        </p:txBody>
      </p:sp>
    </p:spTree>
    <p:extLst>
      <p:ext uri="{BB962C8B-B14F-4D97-AF65-F5344CB8AC3E}">
        <p14:creationId xmlns:p14="http://schemas.microsoft.com/office/powerpoint/2010/main" val="988925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CPR and AED techniques</a:t>
            </a:r>
          </a:p>
        </p:txBody>
      </p:sp>
      <p:sp>
        <p:nvSpPr>
          <p:cNvPr id="4" name="Slide Number Placeholder 3"/>
          <p:cNvSpPr>
            <a:spLocks noGrp="1"/>
          </p:cNvSpPr>
          <p:nvPr>
            <p:ph type="sldNum" sz="quarter" idx="10"/>
          </p:nvPr>
        </p:nvSpPr>
        <p:spPr/>
        <p:txBody>
          <a:bodyPr/>
          <a:lstStyle/>
          <a:p>
            <a:fld id="{9555D449-B875-4B8D-8E66-224D27E54C9A}" type="slidenum">
              <a:rPr lang="en-US" smtClean="0"/>
              <a:t>133</a:t>
            </a:fld>
            <a:endParaRPr lang="en-US" dirty="0"/>
          </a:p>
        </p:txBody>
      </p:sp>
    </p:spTree>
    <p:extLst>
      <p:ext uri="{BB962C8B-B14F-4D97-AF65-F5344CB8AC3E}">
        <p14:creationId xmlns:p14="http://schemas.microsoft.com/office/powerpoint/2010/main" val="317754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 and their function within the female reproductive system</a:t>
            </a:r>
          </a:p>
        </p:txBody>
      </p:sp>
      <p:sp>
        <p:nvSpPr>
          <p:cNvPr id="4" name="Slide Number Placeholder 3"/>
          <p:cNvSpPr>
            <a:spLocks noGrp="1"/>
          </p:cNvSpPr>
          <p:nvPr>
            <p:ph type="sldNum" sz="quarter" idx="10"/>
          </p:nvPr>
        </p:nvSpPr>
        <p:spPr/>
        <p:txBody>
          <a:bodyPr/>
          <a:lstStyle/>
          <a:p>
            <a:fld id="{9555D449-B875-4B8D-8E66-224D27E54C9A}" type="slidenum">
              <a:rPr lang="en-US" smtClean="0"/>
              <a:t>136</a:t>
            </a:fld>
            <a:endParaRPr lang="en-US" dirty="0"/>
          </a:p>
        </p:txBody>
      </p:sp>
    </p:spTree>
    <p:extLst>
      <p:ext uri="{BB962C8B-B14F-4D97-AF65-F5344CB8AC3E}">
        <p14:creationId xmlns:p14="http://schemas.microsoft.com/office/powerpoint/2010/main" val="802763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 term and what their function or role is.</a:t>
            </a:r>
          </a:p>
        </p:txBody>
      </p:sp>
      <p:sp>
        <p:nvSpPr>
          <p:cNvPr id="4" name="Slide Number Placeholder 3"/>
          <p:cNvSpPr>
            <a:spLocks noGrp="1"/>
          </p:cNvSpPr>
          <p:nvPr>
            <p:ph type="sldNum" sz="quarter" idx="10"/>
          </p:nvPr>
        </p:nvSpPr>
        <p:spPr/>
        <p:txBody>
          <a:bodyPr/>
          <a:lstStyle/>
          <a:p>
            <a:fld id="{9555D449-B875-4B8D-8E66-224D27E54C9A}" type="slidenum">
              <a:rPr lang="en-US" smtClean="0"/>
              <a:t>137</a:t>
            </a:fld>
            <a:endParaRPr lang="en-US" dirty="0"/>
          </a:p>
        </p:txBody>
      </p:sp>
    </p:spTree>
    <p:extLst>
      <p:ext uri="{BB962C8B-B14F-4D97-AF65-F5344CB8AC3E}">
        <p14:creationId xmlns:p14="http://schemas.microsoft.com/office/powerpoint/2010/main" val="3614654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a:p>
            <a:r>
              <a:rPr lang="en-US" dirty="0"/>
              <a:t>Physical limitations</a:t>
            </a:r>
          </a:p>
          <a:p>
            <a:r>
              <a:rPr lang="en-US" dirty="0"/>
              <a:t>Mental limitations</a:t>
            </a:r>
          </a:p>
          <a:p>
            <a:r>
              <a:rPr lang="en-US" dirty="0"/>
              <a:t>Heightened or decreased sensory attributes</a:t>
            </a:r>
          </a:p>
          <a:p>
            <a:r>
              <a:rPr lang="en-US" dirty="0"/>
              <a:t>Behavioral, cognitive, or emotional impairment</a:t>
            </a:r>
          </a:p>
          <a:p>
            <a:r>
              <a:rPr lang="en-US" dirty="0"/>
              <a:t>Examples.</a:t>
            </a:r>
          </a:p>
        </p:txBody>
      </p:sp>
      <p:sp>
        <p:nvSpPr>
          <p:cNvPr id="4" name="Slide Number Placeholder 3"/>
          <p:cNvSpPr>
            <a:spLocks noGrp="1"/>
          </p:cNvSpPr>
          <p:nvPr>
            <p:ph type="sldNum" sz="quarter" idx="10"/>
          </p:nvPr>
        </p:nvSpPr>
        <p:spPr/>
        <p:txBody>
          <a:bodyPr/>
          <a:lstStyle/>
          <a:p>
            <a:fld id="{9555D449-B875-4B8D-8E66-224D27E54C9A}" type="slidenum">
              <a:rPr lang="en-US" smtClean="0"/>
              <a:t>147</a:t>
            </a:fld>
            <a:endParaRPr lang="en-US" dirty="0"/>
          </a:p>
        </p:txBody>
      </p:sp>
    </p:spTree>
    <p:extLst>
      <p:ext uri="{BB962C8B-B14F-4D97-AF65-F5344CB8AC3E}">
        <p14:creationId xmlns:p14="http://schemas.microsoft.com/office/powerpoint/2010/main" val="2736872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triage tag</a:t>
            </a:r>
          </a:p>
        </p:txBody>
      </p:sp>
      <p:sp>
        <p:nvSpPr>
          <p:cNvPr id="4" name="Slide Number Placeholder 3"/>
          <p:cNvSpPr>
            <a:spLocks noGrp="1"/>
          </p:cNvSpPr>
          <p:nvPr>
            <p:ph type="sldNum" sz="quarter" idx="10"/>
          </p:nvPr>
        </p:nvSpPr>
        <p:spPr/>
        <p:txBody>
          <a:bodyPr/>
          <a:lstStyle/>
          <a:p>
            <a:fld id="{9555D449-B875-4B8D-8E66-224D27E54C9A}" type="slidenum">
              <a:rPr lang="en-US" smtClean="0"/>
              <a:t>161</a:t>
            </a:fld>
            <a:endParaRPr lang="en-US" dirty="0"/>
          </a:p>
        </p:txBody>
      </p:sp>
    </p:spTree>
    <p:extLst>
      <p:ext uri="{BB962C8B-B14F-4D97-AF65-F5344CB8AC3E}">
        <p14:creationId xmlns:p14="http://schemas.microsoft.com/office/powerpoint/2010/main" val="4285263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 Guidelines for Field Triage of Injured Patients, 2011</a:t>
            </a:r>
          </a:p>
        </p:txBody>
      </p:sp>
      <p:sp>
        <p:nvSpPr>
          <p:cNvPr id="4" name="Slide Number Placeholder 3"/>
          <p:cNvSpPr>
            <a:spLocks noGrp="1"/>
          </p:cNvSpPr>
          <p:nvPr>
            <p:ph type="sldNum" sz="quarter" idx="10"/>
          </p:nvPr>
        </p:nvSpPr>
        <p:spPr/>
        <p:txBody>
          <a:bodyPr/>
          <a:lstStyle/>
          <a:p>
            <a:fld id="{9555D449-B875-4B8D-8E66-224D27E54C9A}" type="slidenum">
              <a:rPr lang="en-US" smtClean="0"/>
              <a:t>163</a:t>
            </a:fld>
            <a:endParaRPr lang="en-US" dirty="0"/>
          </a:p>
        </p:txBody>
      </p:sp>
    </p:spTree>
    <p:extLst>
      <p:ext uri="{BB962C8B-B14F-4D97-AF65-F5344CB8AC3E}">
        <p14:creationId xmlns:p14="http://schemas.microsoft.com/office/powerpoint/2010/main" val="227624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and define each term</a:t>
            </a:r>
          </a:p>
        </p:txBody>
      </p:sp>
      <p:sp>
        <p:nvSpPr>
          <p:cNvPr id="4" name="Slide Number Placeholder 3"/>
          <p:cNvSpPr>
            <a:spLocks noGrp="1"/>
          </p:cNvSpPr>
          <p:nvPr>
            <p:ph type="sldNum" sz="quarter" idx="10"/>
          </p:nvPr>
        </p:nvSpPr>
        <p:spPr/>
        <p:txBody>
          <a:bodyPr/>
          <a:lstStyle/>
          <a:p>
            <a:fld id="{9555D449-B875-4B8D-8E66-224D27E54C9A}" type="slidenum">
              <a:rPr lang="en-US" smtClean="0"/>
              <a:t>6</a:t>
            </a:fld>
            <a:endParaRPr lang="en-US" dirty="0"/>
          </a:p>
        </p:txBody>
      </p:sp>
    </p:spTree>
    <p:extLst>
      <p:ext uri="{BB962C8B-B14F-4D97-AF65-F5344CB8AC3E}">
        <p14:creationId xmlns:p14="http://schemas.microsoft.com/office/powerpoint/2010/main" val="844142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Patients on blood thinners, their bleeding times are increased causing problems for both external and internal hemorrhage control  to be exaggerated.</a:t>
            </a:r>
          </a:p>
        </p:txBody>
      </p:sp>
      <p:sp>
        <p:nvSpPr>
          <p:cNvPr id="4" name="Slide Number Placeholder 3"/>
          <p:cNvSpPr>
            <a:spLocks noGrp="1"/>
          </p:cNvSpPr>
          <p:nvPr>
            <p:ph type="sldNum" sz="quarter" idx="10"/>
          </p:nvPr>
        </p:nvSpPr>
        <p:spPr/>
        <p:txBody>
          <a:bodyPr/>
          <a:lstStyle/>
          <a:p>
            <a:fld id="{9555D449-B875-4B8D-8E66-224D27E54C9A}" type="slidenum">
              <a:rPr lang="en-US" smtClean="0"/>
              <a:t>168</a:t>
            </a:fld>
            <a:endParaRPr lang="en-US" dirty="0"/>
          </a:p>
        </p:txBody>
      </p:sp>
    </p:spTree>
    <p:extLst>
      <p:ext uri="{BB962C8B-B14F-4D97-AF65-F5344CB8AC3E}">
        <p14:creationId xmlns:p14="http://schemas.microsoft.com/office/powerpoint/2010/main" val="3370995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proper use and technique for use of the hemostatic agents</a:t>
            </a:r>
          </a:p>
        </p:txBody>
      </p:sp>
      <p:sp>
        <p:nvSpPr>
          <p:cNvPr id="4" name="Slide Number Placeholder 3"/>
          <p:cNvSpPr>
            <a:spLocks noGrp="1"/>
          </p:cNvSpPr>
          <p:nvPr>
            <p:ph type="sldNum" sz="quarter" idx="10"/>
          </p:nvPr>
        </p:nvSpPr>
        <p:spPr/>
        <p:txBody>
          <a:bodyPr/>
          <a:lstStyle/>
          <a:p>
            <a:fld id="{9555D449-B875-4B8D-8E66-224D27E54C9A}" type="slidenum">
              <a:rPr lang="en-US" smtClean="0"/>
              <a:t>170</a:t>
            </a:fld>
            <a:endParaRPr lang="en-US" dirty="0"/>
          </a:p>
        </p:txBody>
      </p:sp>
    </p:spTree>
    <p:extLst>
      <p:ext uri="{BB962C8B-B14F-4D97-AF65-F5344CB8AC3E}">
        <p14:creationId xmlns:p14="http://schemas.microsoft.com/office/powerpoint/2010/main" val="291815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criteria FMVSS (Federal Motor Vehicle Safety Standard) No. 213, NHTSA</a:t>
            </a:r>
          </a:p>
          <a:p>
            <a:r>
              <a:rPr lang="en-US" dirty="0"/>
              <a:t>EMS.gov</a:t>
            </a:r>
          </a:p>
        </p:txBody>
      </p:sp>
      <p:sp>
        <p:nvSpPr>
          <p:cNvPr id="4" name="Slide Number Placeholder 3"/>
          <p:cNvSpPr>
            <a:spLocks noGrp="1"/>
          </p:cNvSpPr>
          <p:nvPr>
            <p:ph type="sldNum" sz="quarter" idx="10"/>
          </p:nvPr>
        </p:nvSpPr>
        <p:spPr/>
        <p:txBody>
          <a:bodyPr/>
          <a:lstStyle/>
          <a:p>
            <a:fld id="{9555D449-B875-4B8D-8E66-224D27E54C9A}" type="slidenum">
              <a:rPr lang="en-US" smtClean="0"/>
              <a:t>175</a:t>
            </a:fld>
            <a:endParaRPr lang="en-US" dirty="0"/>
          </a:p>
        </p:txBody>
      </p:sp>
    </p:spTree>
    <p:extLst>
      <p:ext uri="{BB962C8B-B14F-4D97-AF65-F5344CB8AC3E}">
        <p14:creationId xmlns:p14="http://schemas.microsoft.com/office/powerpoint/2010/main" val="658818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FMVSS No. 213, EMS.gov, NHTSA</a:t>
            </a:r>
          </a:p>
        </p:txBody>
      </p:sp>
      <p:sp>
        <p:nvSpPr>
          <p:cNvPr id="4" name="Slide Number Placeholder 3"/>
          <p:cNvSpPr>
            <a:spLocks noGrp="1"/>
          </p:cNvSpPr>
          <p:nvPr>
            <p:ph type="sldNum" sz="quarter" idx="10"/>
          </p:nvPr>
        </p:nvSpPr>
        <p:spPr/>
        <p:txBody>
          <a:bodyPr/>
          <a:lstStyle/>
          <a:p>
            <a:fld id="{9555D449-B875-4B8D-8E66-224D27E54C9A}" type="slidenum">
              <a:rPr lang="en-US" smtClean="0"/>
              <a:t>177</a:t>
            </a:fld>
            <a:endParaRPr lang="en-US" dirty="0"/>
          </a:p>
        </p:txBody>
      </p:sp>
    </p:spTree>
    <p:extLst>
      <p:ext uri="{BB962C8B-B14F-4D97-AF65-F5344CB8AC3E}">
        <p14:creationId xmlns:p14="http://schemas.microsoft.com/office/powerpoint/2010/main" val="3664171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NHTSA Advances Ground Ambulance Safety by Tracking and Investigating Crashes</a:t>
            </a:r>
          </a:p>
          <a:p>
            <a:r>
              <a:rPr lang="en-US" dirty="0"/>
              <a:t>Ems.gov/newsletter/marapr2015/ground-ambulance</a:t>
            </a:r>
          </a:p>
        </p:txBody>
      </p:sp>
      <p:sp>
        <p:nvSpPr>
          <p:cNvPr id="4" name="Slide Number Placeholder 3"/>
          <p:cNvSpPr>
            <a:spLocks noGrp="1"/>
          </p:cNvSpPr>
          <p:nvPr>
            <p:ph type="sldNum" sz="quarter" idx="10"/>
          </p:nvPr>
        </p:nvSpPr>
        <p:spPr/>
        <p:txBody>
          <a:bodyPr/>
          <a:lstStyle/>
          <a:p>
            <a:fld id="{9555D449-B875-4B8D-8E66-224D27E54C9A}" type="slidenum">
              <a:rPr lang="en-US" smtClean="0"/>
              <a:t>183</a:t>
            </a:fld>
            <a:endParaRPr lang="en-US" dirty="0"/>
          </a:p>
        </p:txBody>
      </p:sp>
    </p:spTree>
    <p:extLst>
      <p:ext uri="{BB962C8B-B14F-4D97-AF65-F5344CB8AC3E}">
        <p14:creationId xmlns:p14="http://schemas.microsoft.com/office/powerpoint/2010/main" val="2669384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NHTSA Advances Ground Ambulance Safety by Tracking and Investigating Crashes</a:t>
            </a:r>
          </a:p>
          <a:p>
            <a:r>
              <a:rPr lang="en-US" dirty="0"/>
              <a:t>Infographic – When Ambulances Crash:  EMS Provider and Patient Safety</a:t>
            </a:r>
          </a:p>
        </p:txBody>
      </p:sp>
      <p:sp>
        <p:nvSpPr>
          <p:cNvPr id="4" name="Slide Number Placeholder 3"/>
          <p:cNvSpPr>
            <a:spLocks noGrp="1"/>
          </p:cNvSpPr>
          <p:nvPr>
            <p:ph type="sldNum" sz="quarter" idx="10"/>
          </p:nvPr>
        </p:nvSpPr>
        <p:spPr/>
        <p:txBody>
          <a:bodyPr/>
          <a:lstStyle/>
          <a:p>
            <a:fld id="{9555D449-B875-4B8D-8E66-224D27E54C9A}" type="slidenum">
              <a:rPr lang="en-US" smtClean="0"/>
              <a:t>185</a:t>
            </a:fld>
            <a:endParaRPr lang="en-US" dirty="0"/>
          </a:p>
        </p:txBody>
      </p:sp>
    </p:spTree>
    <p:extLst>
      <p:ext uri="{BB962C8B-B14F-4D97-AF65-F5344CB8AC3E}">
        <p14:creationId xmlns:p14="http://schemas.microsoft.com/office/powerpoint/2010/main" val="1188818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 each segment of team performance*</a:t>
            </a:r>
          </a:p>
        </p:txBody>
      </p:sp>
      <p:sp>
        <p:nvSpPr>
          <p:cNvPr id="4" name="Slide Number Placeholder 3"/>
          <p:cNvSpPr>
            <a:spLocks noGrp="1"/>
          </p:cNvSpPr>
          <p:nvPr>
            <p:ph type="sldNum" sz="quarter" idx="10"/>
          </p:nvPr>
        </p:nvSpPr>
        <p:spPr/>
        <p:txBody>
          <a:bodyPr/>
          <a:lstStyle/>
          <a:p>
            <a:fld id="{9555D449-B875-4B8D-8E66-224D27E54C9A}" type="slidenum">
              <a:rPr lang="en-US" smtClean="0"/>
              <a:t>190</a:t>
            </a:fld>
            <a:endParaRPr lang="en-US" dirty="0"/>
          </a:p>
        </p:txBody>
      </p:sp>
    </p:spTree>
    <p:extLst>
      <p:ext uri="{BB962C8B-B14F-4D97-AF65-F5344CB8AC3E}">
        <p14:creationId xmlns:p14="http://schemas.microsoft.com/office/powerpoint/2010/main" val="674896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Prehospital Evidence-Based Guidelines Strategy</a:t>
            </a:r>
          </a:p>
        </p:txBody>
      </p:sp>
      <p:sp>
        <p:nvSpPr>
          <p:cNvPr id="4" name="Slide Number Placeholder 3"/>
          <p:cNvSpPr>
            <a:spLocks noGrp="1"/>
          </p:cNvSpPr>
          <p:nvPr>
            <p:ph type="sldNum" sz="quarter" idx="10"/>
          </p:nvPr>
        </p:nvSpPr>
        <p:spPr/>
        <p:txBody>
          <a:bodyPr/>
          <a:lstStyle/>
          <a:p>
            <a:fld id="{9555D449-B875-4B8D-8E66-224D27E54C9A}" type="slidenum">
              <a:rPr lang="en-US" smtClean="0"/>
              <a:t>198</a:t>
            </a:fld>
            <a:endParaRPr lang="en-US" dirty="0"/>
          </a:p>
        </p:txBody>
      </p:sp>
    </p:spTree>
    <p:extLst>
      <p:ext uri="{BB962C8B-B14F-4D97-AF65-F5344CB8AC3E}">
        <p14:creationId xmlns:p14="http://schemas.microsoft.com/office/powerpoint/2010/main" val="368796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difference between capnometry and capnography</a:t>
            </a:r>
          </a:p>
          <a:p>
            <a:r>
              <a:rPr lang="en-US" dirty="0"/>
              <a:t>Define end title and demonstrate it’s use</a:t>
            </a:r>
          </a:p>
          <a:p>
            <a:r>
              <a:rPr lang="en-US" dirty="0"/>
              <a:t>Define pulse oximetry and the “false positives”, indications/contraindications</a:t>
            </a:r>
          </a:p>
        </p:txBody>
      </p:sp>
      <p:sp>
        <p:nvSpPr>
          <p:cNvPr id="4" name="Slide Number Placeholder 3"/>
          <p:cNvSpPr>
            <a:spLocks noGrp="1"/>
          </p:cNvSpPr>
          <p:nvPr>
            <p:ph type="sldNum" sz="quarter" idx="10"/>
          </p:nvPr>
        </p:nvSpPr>
        <p:spPr/>
        <p:txBody>
          <a:bodyPr/>
          <a:lstStyle/>
          <a:p>
            <a:fld id="{9555D449-B875-4B8D-8E66-224D27E54C9A}" type="slidenum">
              <a:rPr lang="en-US" smtClean="0"/>
              <a:t>11</a:t>
            </a:fld>
            <a:endParaRPr lang="en-US" dirty="0"/>
          </a:p>
        </p:txBody>
      </p:sp>
    </p:spTree>
    <p:extLst>
      <p:ext uri="{BB962C8B-B14F-4D97-AF65-F5344CB8AC3E}">
        <p14:creationId xmlns:p14="http://schemas.microsoft.com/office/powerpoint/2010/main" val="340182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to recognize distress vs. failure</a:t>
            </a:r>
          </a:p>
        </p:txBody>
      </p:sp>
      <p:sp>
        <p:nvSpPr>
          <p:cNvPr id="4" name="Slide Number Placeholder 3"/>
          <p:cNvSpPr>
            <a:spLocks noGrp="1"/>
          </p:cNvSpPr>
          <p:nvPr>
            <p:ph type="sldNum" sz="quarter" idx="10"/>
          </p:nvPr>
        </p:nvSpPr>
        <p:spPr/>
        <p:txBody>
          <a:bodyPr/>
          <a:lstStyle/>
          <a:p>
            <a:fld id="{9555D449-B875-4B8D-8E66-224D27E54C9A}" type="slidenum">
              <a:rPr lang="en-US" smtClean="0"/>
              <a:t>12</a:t>
            </a:fld>
            <a:endParaRPr lang="en-US" dirty="0"/>
          </a:p>
        </p:txBody>
      </p:sp>
    </p:spTree>
    <p:extLst>
      <p:ext uri="{BB962C8B-B14F-4D97-AF65-F5344CB8AC3E}">
        <p14:creationId xmlns:p14="http://schemas.microsoft.com/office/powerpoint/2010/main" val="50402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BVM use</a:t>
            </a:r>
          </a:p>
          <a:p>
            <a:r>
              <a:rPr lang="en-US" dirty="0"/>
              <a:t>Demonstrate CPAP, review protocol</a:t>
            </a:r>
          </a:p>
        </p:txBody>
      </p:sp>
      <p:sp>
        <p:nvSpPr>
          <p:cNvPr id="4" name="Slide Number Placeholder 3"/>
          <p:cNvSpPr>
            <a:spLocks noGrp="1"/>
          </p:cNvSpPr>
          <p:nvPr>
            <p:ph type="sldNum" sz="quarter" idx="10"/>
          </p:nvPr>
        </p:nvSpPr>
        <p:spPr/>
        <p:txBody>
          <a:bodyPr/>
          <a:lstStyle/>
          <a:p>
            <a:fld id="{9555D449-B875-4B8D-8E66-224D27E54C9A}" type="slidenum">
              <a:rPr lang="en-US" smtClean="0"/>
              <a:t>13</a:t>
            </a:fld>
            <a:endParaRPr lang="en-US" dirty="0"/>
          </a:p>
        </p:txBody>
      </p:sp>
    </p:spTree>
    <p:extLst>
      <p:ext uri="{BB962C8B-B14F-4D97-AF65-F5344CB8AC3E}">
        <p14:creationId xmlns:p14="http://schemas.microsoft.com/office/powerpoint/2010/main" val="387708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 cause of altered mental status and what s/s you may expect to see with each and how they differ.</a:t>
            </a:r>
          </a:p>
        </p:txBody>
      </p:sp>
      <p:sp>
        <p:nvSpPr>
          <p:cNvPr id="4" name="Slide Number Placeholder 3"/>
          <p:cNvSpPr>
            <a:spLocks noGrp="1"/>
          </p:cNvSpPr>
          <p:nvPr>
            <p:ph type="sldNum" sz="quarter" idx="10"/>
          </p:nvPr>
        </p:nvSpPr>
        <p:spPr/>
        <p:txBody>
          <a:bodyPr/>
          <a:lstStyle/>
          <a:p>
            <a:fld id="{9555D449-B875-4B8D-8E66-224D27E54C9A}" type="slidenum">
              <a:rPr lang="en-US" smtClean="0"/>
              <a:t>18</a:t>
            </a:fld>
            <a:endParaRPr lang="en-US" dirty="0"/>
          </a:p>
        </p:txBody>
      </p:sp>
    </p:spTree>
    <p:extLst>
      <p:ext uri="{BB962C8B-B14F-4D97-AF65-F5344CB8AC3E}">
        <p14:creationId xmlns:p14="http://schemas.microsoft.com/office/powerpoint/2010/main" val="227752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traumatic brain injury</a:t>
            </a:r>
          </a:p>
        </p:txBody>
      </p:sp>
      <p:sp>
        <p:nvSpPr>
          <p:cNvPr id="4" name="Slide Number Placeholder 3"/>
          <p:cNvSpPr>
            <a:spLocks noGrp="1"/>
          </p:cNvSpPr>
          <p:nvPr>
            <p:ph type="sldNum" sz="quarter" idx="10"/>
          </p:nvPr>
        </p:nvSpPr>
        <p:spPr/>
        <p:txBody>
          <a:bodyPr/>
          <a:lstStyle/>
          <a:p>
            <a:fld id="{9555D449-B875-4B8D-8E66-224D27E54C9A}" type="slidenum">
              <a:rPr lang="en-US" smtClean="0"/>
              <a:t>25</a:t>
            </a:fld>
            <a:endParaRPr lang="en-US" dirty="0"/>
          </a:p>
        </p:txBody>
      </p:sp>
    </p:spTree>
    <p:extLst>
      <p:ext uri="{BB962C8B-B14F-4D97-AF65-F5344CB8AC3E}">
        <p14:creationId xmlns:p14="http://schemas.microsoft.com/office/powerpoint/2010/main" val="2319542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10/24/2017</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10/24/2017</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10/24/2017</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7CC0096-1860-4642-9CD2-0079EA5E7CD1}" type="datetimeFigureOut">
              <a:rPr lang="en-US"/>
              <a:t>10/24/2017</a:t>
            </a:fld>
            <a:endParaRPr dirty="0"/>
          </a:p>
        </p:txBody>
      </p:sp>
      <p:sp>
        <p:nvSpPr>
          <p:cNvPr id="7" name="Slide Number Placeholder 6"/>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37CC0096-1860-4642-9CD2-0079EA5E7CD1}" type="datetimeFigureOut">
              <a:rPr lang="en-US"/>
              <a:t>10/24/2017</a:t>
            </a:fld>
            <a:endParaRPr dirty="0"/>
          </a:p>
        </p:txBody>
      </p:sp>
      <p:sp>
        <p:nvSpPr>
          <p:cNvPr id="9" name="Slide Number Placeholder 8"/>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37CC0096-1860-4642-9CD2-0079EA5E7CD1}" type="datetimeFigureOut">
              <a:rPr lang="en-US"/>
              <a:t>10/24/2017</a:t>
            </a:fld>
            <a:endParaRPr dirty="0"/>
          </a:p>
        </p:txBody>
      </p:sp>
      <p:sp>
        <p:nvSpPr>
          <p:cNvPr id="5" name="Slide Number Placeholder 4"/>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37CC0096-1860-4642-9CD2-0079EA5E7CD1}" type="datetimeFigureOut">
              <a:rPr lang="en-US"/>
              <a:t>10/24/2017</a:t>
            </a:fld>
            <a:endParaRPr dirty="0"/>
          </a:p>
        </p:txBody>
      </p:sp>
      <p:sp>
        <p:nvSpPr>
          <p:cNvPr id="4" name="Slide Number Placeholder 3"/>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10/24/2017</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amp;ehk=VBdr8zI5Sq6Ge0YR71KQuA&amp;r=0&amp;pid=OfficeInsert"/><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42.jpg&amp;ehk=k6c2A8FHwqFpe944n8Ifqg&amp;r=0&amp;pid=OfficeInsert"/><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3.jpg&amp;ehk=32uXOErZVYswhFg3xS3Knw&amp;r=0&amp;pid=OfficeInsert"/><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44.jpg&amp;ehk=mf"/><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45.png&amp;ehk=afyUNRdh"/><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6.jpg&amp;ehk=yX5VHaerGqBQS6uLxwMalw&amp;r=0&amp;pid=OfficeInsert"/><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7.gif&amp;ehk=rm"/><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48.jpg&amp;ehk=tkmwlRPhDW9FyOQvUhzMrw&amp;r=0&amp;pid=OfficeInsert"/><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9.or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0.jpg&amp;ehk=DNe4o8IU6RI5cjpmJVA5aQ&amp;r=0&amp;pid=OfficeInsert"/><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1.jpg&amp;ehk=67OEYvRsh3nfk0Pfl2DPAg&amp;r=0&amp;pid=OfficeInsert"/><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52.jpg&amp;ehk=t0ZDvwQ6PjXFNuj7O6mffg&amp;r=0&amp;pid=OfficeInsert"/><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53.png&amp;ehk=R333QAFTIu5HI8wg66Hrsw&amp;r=0&amp;pid=OfficeInsert"/><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image" Target="../media/image54.jpg&amp;ehk=HkLHbrY3jG7pxbvnvi06XQ&amp;r=0&amp;pid=OfficeInsert"/><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5.jpg&amp;ehk=ENvbIEkbj88Uw8BXRgahLw&amp;r=0&amp;pid=OfficeInsert"/><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image" Target="../media/image56.jpg&amp;ehk=mHBUJLmcvCaub5HqYLjjLA&amp;r=0&amp;pid=OfficeInsert"/><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58.png&amp;ehk=8hg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59.jpg&amp;ehk=WAa4kIIlos1tCXt0k9"/><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60.jpg&amp;ehk=otVFwo4YVLrkkrw08O"/><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image" Target="../media/image63.png&amp;ehk=EIjEATLlzJNS6NeN3lGz4A&amp;r=0&amp;pid=OfficeInsert"/><Relationship Id="rId2" Type="http://schemas.openxmlformats.org/officeDocument/2006/relationships/image" Target="../media/image62.jpg&amp;ehk=6D8WsYdtAYkcc"/><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64.jpg&amp;ehk=sIJ"/><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65.png&amp;ehk=4zFKrSCQTdJrVq3"/><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66.jpg&amp;ehk=0ZZ3lXsOcJ3tc"/><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3" Type="http://schemas.openxmlformats.org/officeDocument/2006/relationships/image" Target="../media/image67.png&amp;ehk=8BnSuc"/><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68.jpg&amp;ehk=NbzLz22nt"/><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amp;ehk=ZP99xXKwHZXD9TU1rEQ4bw&amp;r=0&amp;pid=OfficeInsert"/><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flickr.com/photos/waferboard/3822872121/" TargetMode="Externa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69.jpg&amp;ehk=qW2J"/><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8ep-fistaid-medicalemergencies.wikispaces.com/epileptic+seizures" TargetMode="External"/><Relationship Id="rId2" Type="http://schemas.openxmlformats.org/officeDocument/2006/relationships/image" Target="../media/image9.jpg&amp;ehk=hugNgguQVcGzvis0SUBuwA&amp;r=0&amp;pid=OfficeInsert"/><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70.jpg&amp;ehk=5w"/><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2" Type="http://schemas.openxmlformats.org/officeDocument/2006/relationships/image" Target="../media/image71.jpg&amp;ehk=h0Vn2TySfjsnMfhqpLb3Hg&amp;r=0&amp;pid=OfficeInsert"/><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quantumday.com/2011/12/drug-makes-brain-tumors-glow-hot-pink.html" TargetMode="External"/><Relationship Id="rId2" Type="http://schemas.openxmlformats.org/officeDocument/2006/relationships/image" Target="../media/image10.jpg&amp;ehk=A2iPjhp8"/><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liem.com/hyperkalemia-management-preventing-hypoglycemia-from-insulin" TargetMode="External"/><Relationship Id="rId2" Type="http://schemas.openxmlformats.org/officeDocument/2006/relationships/image" Target="../media/image11.jpg&amp;ehk=MN28mx8apz8eb6eFD70fcw&amp;r=0&amp;pid=OfficeInsert"/><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kin450-neurophysiology.wikispaces.com/Concussions" TargetMode="External"/><Relationship Id="rId2" Type="http://schemas.openxmlformats.org/officeDocument/2006/relationships/image" Target="../media/image12.jpg&amp;ehk=zhPiKhm9C2yPy6dSlGixaQ&amp;r=0&amp;pid=OfficeInsert"/><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amp;ehk="/><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emdocs.net/critical-intracranial-hemorrhage-pearls-pitfalls-evaluation-managemen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4.jpg&amp;ehk=gSXYKTYrORC"/><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amp;ehk=5FB"/><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humannhealth.com/category/mental-health/"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diehardbrain.blogspot.com/" TargetMode="External"/><Relationship Id="rId2" Type="http://schemas.openxmlformats.org/officeDocument/2006/relationships/image" Target="../media/image16.jpg&amp;ehk="/><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amp;ehk=oSXFOYyEUYRs9wUm02h6KA&amp;r=0&amp;pid=OfficeInsert"/><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gif&amp;ehk=lJH7qLlE1dJmpkhwZHeirQ&amp;r=0&amp;pid=OfficeInsert"/><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krampitzandstice.wikispaces.com/Academic+Self-Management+for+Liflong+Learnin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amp;ehk=KVTVOrB"/><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life-processes-block-1.wikispaces.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cps2011bioper7circulatory2.wikispaces.com/6+-+Effects+of+Aortic+Stenosis" TargetMode="External"/><Relationship Id="rId2" Type="http://schemas.openxmlformats.org/officeDocument/2006/relationships/image" Target="../media/image19.png&amp;ehk=wjKzZDorrC"/><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amp;ehk=eujYe5D9EbF5aUMFQ39XVQ&amp;r=0&amp;pid=OfficeInsert"/><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g&amp;ehk=MDDEYX8Apxx033hI4eYD2Q&amp;r=0&amp;pid=OfficeInsert"/><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sharinginhealth.ca/imaging/ECG_placement.html" TargetMode="External"/><Relationship Id="rId5" Type="http://schemas.openxmlformats.org/officeDocument/2006/relationships/image" Target="../media/image22.jpg&amp;ehk=Z3haCvOaIq"/><Relationship Id="rId4" Type="http://schemas.openxmlformats.org/officeDocument/2006/relationships/hyperlink" Target="https://commons.wikimedia.org/wiki/File:Precordial_Leads.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cardiopulmonary_resuscitation" TargetMode="External"/><Relationship Id="rId2" Type="http://schemas.openxmlformats.org/officeDocument/2006/relationships/image" Target="../media/image23.jpg&amp;ehk=p8yGZqmfdOME"/><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g&amp;ehk=lN50LyE8duMkOjz"/><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commons.wikimedia.org/wiki/File:Aed_ablauf.jp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amp;ehk=vGSU6PUpEqU4EEeYiYlBLg&amp;r=0&amp;pid=OfficeInsert"/><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amp;ehk=zJU40Rppn6tOhe4oseuJ0A&amp;r=0&amp;pid=OfficeInsert"/><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7.jpg&amp;ehk=ICm4JuT6nH8AYsEv21hn5Q&amp;r=0&amp;pid=OfficeInsert"/><Relationship Id="rId4" Type="http://schemas.openxmlformats.org/officeDocument/2006/relationships/hyperlink" Target="http://2015.igem.org/Team:BABS_UNSW_Australia/Protocol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mrgscience.com/yr-8-topic-3-gas-exchange-system-and-respiration.html"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rebelem.com/left-ventricular-assist-device/" TargetMode="External"/><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g&amp;ehk="/><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g&amp;ehk=7mPb1of8ftReH7sQD7oc"/><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g&amp;ehk=GTk1DtKmlG3LpQ6PmfjSLQ&amp;r=0&amp;pid=OfficeInsert"/><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jpg&amp;ehk=n6Ghi5VMM6vDd3uvsdaCIA&amp;r=0&amp;pid=OfficeInsert"/><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4.jpg&amp;ehk=jNpRt1puD9J6oNz8Lf5deA&amp;r=0&amp;pid=OfficeInsert"/><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jpg&amp;ehk=8tHvu"/><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6.jpg&amp;ehk=HpaSfmszjgTxgHNfJATRlQ&amp;r=0&amp;pid=OfficeInsert"/><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amp;ehk=j5MZQu6uNQ4L990r8aiiVA&amp;r=0&amp;pid=OfficeInsert"/><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amp;ehk=2"/><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amp;ehk=0JZY5fcNmx3BHtJ0XL8Viw&amp;r=0&amp;pid=OfficeInsert"/><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0.jpg&amp;ehk=NCPOLwQbJ9EFgksoVmK4og&amp;r=0&amp;pid=OfficeInsert"/><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EMT Refresher</a:t>
            </a:r>
            <a:br>
              <a:rPr lang="en-US" dirty="0"/>
            </a:br>
            <a:r>
              <a:rPr lang="en-US" dirty="0"/>
              <a:t/>
            </a:r>
            <a:br>
              <a:rPr lang="en-US" dirty="0"/>
            </a:br>
            <a:r>
              <a:rPr lang="en-US" i="1" dirty="0"/>
              <a:t>Module 1</a:t>
            </a:r>
            <a:r>
              <a:rPr lang="en-US" dirty="0"/>
              <a:t/>
            </a:r>
            <a:br>
              <a:rPr lang="en-US" dirty="0"/>
            </a:br>
            <a:r>
              <a:rPr lang="en-US" dirty="0"/>
              <a:t>Airway/Neuro Management</a:t>
            </a:r>
          </a:p>
        </p:txBody>
      </p:sp>
      <p:sp>
        <p:nvSpPr>
          <p:cNvPr id="3" name="Subtitle 2"/>
          <p:cNvSpPr>
            <a:spLocks noGrp="1"/>
          </p:cNvSpPr>
          <p:nvPr>
            <p:ph type="subTitle" idx="1"/>
          </p:nvPr>
        </p:nvSpPr>
        <p:spPr/>
        <p:txBody>
          <a:bodyPr>
            <a:normAutofit fontScale="85000" lnSpcReduction="20000"/>
          </a:bodyPr>
          <a:lstStyle/>
          <a:p>
            <a:r>
              <a:rPr lang="en-US" dirty="0"/>
              <a:t>Airway/Neurological Management/EMS Research/Evidence Based Medicine</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FD990-EB22-4589-BCA3-F92C255521ED}"/>
              </a:ext>
            </a:extLst>
          </p:cNvPr>
          <p:cNvSpPr>
            <a:spLocks noGrp="1"/>
          </p:cNvSpPr>
          <p:nvPr>
            <p:ph type="title"/>
          </p:nvPr>
        </p:nvSpPr>
        <p:spPr/>
        <p:txBody>
          <a:bodyPr/>
          <a:lstStyle/>
          <a:p>
            <a:r>
              <a:rPr lang="en-US" dirty="0"/>
              <a:t>Adequate vs. Inadequate Breathing</a:t>
            </a:r>
          </a:p>
        </p:txBody>
      </p:sp>
      <p:sp>
        <p:nvSpPr>
          <p:cNvPr id="3" name="Content Placeholder 2">
            <a:extLst>
              <a:ext uri="{FF2B5EF4-FFF2-40B4-BE49-F238E27FC236}">
                <a16:creationId xmlns:a16="http://schemas.microsoft.com/office/drawing/2014/main" xmlns="" id="{0D1FDB0B-1570-4EF9-A512-556FF76DEDDC}"/>
              </a:ext>
            </a:extLst>
          </p:cNvPr>
          <p:cNvSpPr>
            <a:spLocks noGrp="1"/>
          </p:cNvSpPr>
          <p:nvPr>
            <p:ph sz="half" idx="1"/>
          </p:nvPr>
        </p:nvSpPr>
        <p:spPr/>
        <p:txBody>
          <a:bodyPr/>
          <a:lstStyle/>
          <a:p>
            <a:r>
              <a:rPr lang="en-US" dirty="0"/>
              <a:t>Inadequate</a:t>
            </a:r>
          </a:p>
          <a:p>
            <a:endParaRPr lang="en-US" dirty="0"/>
          </a:p>
          <a:p>
            <a:pPr lvl="1"/>
            <a:r>
              <a:rPr lang="en-US" dirty="0"/>
              <a:t>Labored</a:t>
            </a:r>
          </a:p>
          <a:p>
            <a:pPr lvl="1"/>
            <a:r>
              <a:rPr lang="en-US" dirty="0"/>
              <a:t>Accessory muscle use (retractions)</a:t>
            </a:r>
          </a:p>
          <a:p>
            <a:pPr lvl="1"/>
            <a:r>
              <a:rPr lang="en-US" dirty="0"/>
              <a:t>Agonal gasps</a:t>
            </a:r>
          </a:p>
          <a:p>
            <a:pPr lvl="1"/>
            <a:r>
              <a:rPr lang="en-US" dirty="0"/>
              <a:t>Apnea</a:t>
            </a:r>
          </a:p>
          <a:p>
            <a:pPr lvl="1"/>
            <a:r>
              <a:rPr lang="en-US" dirty="0"/>
              <a:t>Ataxic respirations</a:t>
            </a:r>
          </a:p>
        </p:txBody>
      </p:sp>
      <p:pic>
        <p:nvPicPr>
          <p:cNvPr id="6" name="Content Placeholder 5">
            <a:extLst>
              <a:ext uri="{FF2B5EF4-FFF2-40B4-BE49-F238E27FC236}">
                <a16:creationId xmlns:a16="http://schemas.microsoft.com/office/drawing/2014/main" xmlns="" id="{4F475485-55C6-4011-BE8C-F7DB1216E8F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6600" y="2438399"/>
            <a:ext cx="3886200" cy="3962399"/>
          </a:xfrm>
        </p:spPr>
      </p:pic>
    </p:spTree>
    <p:extLst>
      <p:ext uri="{BB962C8B-B14F-4D97-AF65-F5344CB8AC3E}">
        <p14:creationId xmlns:p14="http://schemas.microsoft.com/office/powerpoint/2010/main" val="3303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DF81EF-360F-4E4C-A7A9-B26DD79A5101}"/>
              </a:ext>
            </a:extLst>
          </p:cNvPr>
          <p:cNvSpPr>
            <a:spLocks noGrp="1"/>
          </p:cNvSpPr>
          <p:nvPr>
            <p:ph type="title"/>
          </p:nvPr>
        </p:nvSpPr>
        <p:spPr/>
        <p:txBody>
          <a:bodyPr/>
          <a:lstStyle/>
          <a:p>
            <a:r>
              <a:rPr lang="en-US" dirty="0"/>
              <a:t>Module III – Section IV – Infectious Diseases</a:t>
            </a:r>
          </a:p>
        </p:txBody>
      </p:sp>
      <p:sp>
        <p:nvSpPr>
          <p:cNvPr id="3" name="Content Placeholder 2">
            <a:extLst>
              <a:ext uri="{FF2B5EF4-FFF2-40B4-BE49-F238E27FC236}">
                <a16:creationId xmlns:a16="http://schemas.microsoft.com/office/drawing/2014/main" xmlns="" id="{6598EDED-E498-42BE-867A-13DE088F5101}"/>
              </a:ext>
            </a:extLst>
          </p:cNvPr>
          <p:cNvSpPr>
            <a:spLocks noGrp="1"/>
          </p:cNvSpPr>
          <p:nvPr>
            <p:ph idx="1"/>
          </p:nvPr>
        </p:nvSpPr>
        <p:spPr/>
        <p:txBody>
          <a:bodyPr/>
          <a:lstStyle/>
          <a:p>
            <a:r>
              <a:rPr lang="en-US" dirty="0"/>
              <a:t>Objectives</a:t>
            </a:r>
          </a:p>
          <a:p>
            <a:endParaRPr lang="en-US" dirty="0"/>
          </a:p>
          <a:p>
            <a:pPr lvl="1"/>
            <a:r>
              <a:rPr lang="en-US" dirty="0"/>
              <a:t>Define infectious disease and communicable disease</a:t>
            </a:r>
          </a:p>
          <a:p>
            <a:pPr lvl="1"/>
            <a:endParaRPr lang="en-US" dirty="0"/>
          </a:p>
          <a:p>
            <a:pPr lvl="1"/>
            <a:r>
              <a:rPr lang="en-US" dirty="0"/>
              <a:t>Define bloodborne vs. airborne transmission</a:t>
            </a:r>
          </a:p>
          <a:p>
            <a:pPr lvl="1"/>
            <a:endParaRPr lang="en-US" dirty="0"/>
          </a:p>
          <a:p>
            <a:pPr lvl="1"/>
            <a:r>
              <a:rPr lang="en-US" dirty="0"/>
              <a:t>Understand mode of transmission</a:t>
            </a:r>
          </a:p>
          <a:p>
            <a:pPr lvl="1"/>
            <a:endParaRPr lang="en-US" dirty="0"/>
          </a:p>
          <a:p>
            <a:pPr lvl="1"/>
            <a:r>
              <a:rPr lang="en-US" dirty="0"/>
              <a:t>Explain post-exposure management</a:t>
            </a:r>
          </a:p>
        </p:txBody>
      </p:sp>
    </p:spTree>
    <p:extLst>
      <p:ext uri="{BB962C8B-B14F-4D97-AF65-F5344CB8AC3E}">
        <p14:creationId xmlns:p14="http://schemas.microsoft.com/office/powerpoint/2010/main" val="225951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C4F506-0FCD-4548-BCE9-AF321C4506B0}"/>
              </a:ext>
            </a:extLst>
          </p:cNvPr>
          <p:cNvSpPr>
            <a:spLocks noGrp="1"/>
          </p:cNvSpPr>
          <p:nvPr>
            <p:ph type="title"/>
          </p:nvPr>
        </p:nvSpPr>
        <p:spPr/>
        <p:txBody>
          <a:bodyPr/>
          <a:lstStyle/>
          <a:p>
            <a:r>
              <a:rPr lang="en-US" dirty="0"/>
              <a:t>Infectious Disease vs. Communicable Disease</a:t>
            </a:r>
          </a:p>
        </p:txBody>
      </p:sp>
      <p:sp>
        <p:nvSpPr>
          <p:cNvPr id="3" name="Content Placeholder 2">
            <a:extLst>
              <a:ext uri="{FF2B5EF4-FFF2-40B4-BE49-F238E27FC236}">
                <a16:creationId xmlns:a16="http://schemas.microsoft.com/office/drawing/2014/main" xmlns="" id="{4353B0B3-B065-48ED-BF16-16BFC0A12786}"/>
              </a:ext>
            </a:extLst>
          </p:cNvPr>
          <p:cNvSpPr>
            <a:spLocks noGrp="1"/>
          </p:cNvSpPr>
          <p:nvPr>
            <p:ph sz="half" idx="1"/>
          </p:nvPr>
        </p:nvSpPr>
        <p:spPr/>
        <p:txBody>
          <a:bodyPr/>
          <a:lstStyle/>
          <a:p>
            <a:r>
              <a:rPr lang="en-US" dirty="0"/>
              <a:t>Infectious Disease</a:t>
            </a:r>
          </a:p>
          <a:p>
            <a:endParaRPr lang="en-US" dirty="0"/>
          </a:p>
          <a:p>
            <a:pPr lvl="1"/>
            <a:r>
              <a:rPr lang="en-US" dirty="0"/>
              <a:t>Medical condition caused by growth and spread of small, harmful organisms within the body</a:t>
            </a:r>
          </a:p>
          <a:p>
            <a:pPr lvl="1"/>
            <a:endParaRPr lang="en-US" dirty="0"/>
          </a:p>
          <a:p>
            <a:pPr lvl="1"/>
            <a:r>
              <a:rPr lang="en-US" dirty="0"/>
              <a:t>Not all infectious diseases are communicable</a:t>
            </a:r>
          </a:p>
          <a:p>
            <a:pPr lvl="1"/>
            <a:endParaRPr lang="en-US" dirty="0"/>
          </a:p>
          <a:p>
            <a:pPr marL="228600" lvl="1" indent="0">
              <a:buNone/>
            </a:pPr>
            <a:r>
              <a:rPr lang="en-US" dirty="0"/>
              <a:t>Example:  Salmonella</a:t>
            </a:r>
          </a:p>
        </p:txBody>
      </p:sp>
      <p:sp>
        <p:nvSpPr>
          <p:cNvPr id="4" name="Content Placeholder 3">
            <a:extLst>
              <a:ext uri="{FF2B5EF4-FFF2-40B4-BE49-F238E27FC236}">
                <a16:creationId xmlns:a16="http://schemas.microsoft.com/office/drawing/2014/main" xmlns="" id="{2886B29C-573F-4C17-A046-E13F0804AB7F}"/>
              </a:ext>
            </a:extLst>
          </p:cNvPr>
          <p:cNvSpPr>
            <a:spLocks noGrp="1"/>
          </p:cNvSpPr>
          <p:nvPr>
            <p:ph sz="half" idx="2"/>
          </p:nvPr>
        </p:nvSpPr>
        <p:spPr/>
        <p:txBody>
          <a:bodyPr/>
          <a:lstStyle/>
          <a:p>
            <a:r>
              <a:rPr lang="en-US" dirty="0"/>
              <a:t>Communicable Disease</a:t>
            </a:r>
          </a:p>
          <a:p>
            <a:endParaRPr lang="en-US" dirty="0"/>
          </a:p>
          <a:p>
            <a:pPr lvl="1"/>
            <a:r>
              <a:rPr lang="en-US" dirty="0"/>
              <a:t>Disease that can be spread from one person or species to another</a:t>
            </a:r>
          </a:p>
          <a:p>
            <a:pPr lvl="1"/>
            <a:endParaRPr lang="en-US" dirty="0"/>
          </a:p>
          <a:p>
            <a:pPr lvl="1"/>
            <a:r>
              <a:rPr lang="en-US" dirty="0"/>
              <a:t>All communicable diseases are infectious</a:t>
            </a:r>
          </a:p>
          <a:p>
            <a:pPr lvl="1"/>
            <a:endParaRPr lang="en-US" dirty="0"/>
          </a:p>
          <a:p>
            <a:pPr lvl="1"/>
            <a:endParaRPr lang="en-US" dirty="0"/>
          </a:p>
          <a:p>
            <a:pPr marL="228600" lvl="1" indent="0">
              <a:buNone/>
            </a:pPr>
            <a:r>
              <a:rPr lang="en-US" dirty="0"/>
              <a:t>Example:  Hepatitis B</a:t>
            </a:r>
          </a:p>
        </p:txBody>
      </p:sp>
    </p:spTree>
    <p:extLst>
      <p:ext uri="{BB962C8B-B14F-4D97-AF65-F5344CB8AC3E}">
        <p14:creationId xmlns:p14="http://schemas.microsoft.com/office/powerpoint/2010/main" val="328834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727F4-0F86-4D8F-B585-D1450299C6FB}"/>
              </a:ext>
            </a:extLst>
          </p:cNvPr>
          <p:cNvSpPr>
            <a:spLocks noGrp="1"/>
          </p:cNvSpPr>
          <p:nvPr>
            <p:ph type="title"/>
          </p:nvPr>
        </p:nvSpPr>
        <p:spPr/>
        <p:txBody>
          <a:bodyPr/>
          <a:lstStyle/>
          <a:p>
            <a:r>
              <a:rPr lang="en-US" dirty="0"/>
              <a:t>Modes of Transmission</a:t>
            </a:r>
          </a:p>
        </p:txBody>
      </p:sp>
      <p:sp>
        <p:nvSpPr>
          <p:cNvPr id="3" name="Content Placeholder 2">
            <a:extLst>
              <a:ext uri="{FF2B5EF4-FFF2-40B4-BE49-F238E27FC236}">
                <a16:creationId xmlns:a16="http://schemas.microsoft.com/office/drawing/2014/main" xmlns="" id="{6C7135FF-D950-4F8B-8841-06F7C9424C30}"/>
              </a:ext>
            </a:extLst>
          </p:cNvPr>
          <p:cNvSpPr>
            <a:spLocks noGrp="1"/>
          </p:cNvSpPr>
          <p:nvPr>
            <p:ph sz="half" idx="1"/>
          </p:nvPr>
        </p:nvSpPr>
        <p:spPr/>
        <p:txBody>
          <a:bodyPr/>
          <a:lstStyle/>
          <a:p>
            <a:r>
              <a:rPr lang="en-US" dirty="0"/>
              <a:t>Bloodborne Transmission</a:t>
            </a:r>
          </a:p>
          <a:p>
            <a:pPr lvl="1"/>
            <a:r>
              <a:rPr lang="en-US" dirty="0"/>
              <a:t>Direct contact with blood</a:t>
            </a:r>
          </a:p>
          <a:p>
            <a:r>
              <a:rPr lang="en-US" dirty="0"/>
              <a:t>Airborne Transmission</a:t>
            </a:r>
          </a:p>
          <a:p>
            <a:pPr lvl="1"/>
            <a:r>
              <a:rPr lang="en-US" dirty="0"/>
              <a:t>Cough, Sneeze</a:t>
            </a:r>
          </a:p>
          <a:p>
            <a:r>
              <a:rPr lang="en-US" dirty="0"/>
              <a:t>Foodborne Transmission</a:t>
            </a:r>
          </a:p>
          <a:p>
            <a:pPr lvl="1"/>
            <a:r>
              <a:rPr lang="en-US" dirty="0"/>
              <a:t>Contamination of food or water</a:t>
            </a:r>
          </a:p>
          <a:p>
            <a:pPr lvl="1"/>
            <a:r>
              <a:rPr lang="en-US" dirty="0"/>
              <a:t>Raw meat</a:t>
            </a:r>
          </a:p>
          <a:p>
            <a:r>
              <a:rPr lang="en-US" dirty="0"/>
              <a:t>Vector-borne Transmission</a:t>
            </a:r>
          </a:p>
          <a:p>
            <a:pPr lvl="1"/>
            <a:r>
              <a:rPr lang="en-US" dirty="0"/>
              <a:t>Animals</a:t>
            </a:r>
          </a:p>
          <a:p>
            <a:pPr lvl="1"/>
            <a:r>
              <a:rPr lang="en-US" dirty="0"/>
              <a:t>insects</a:t>
            </a:r>
          </a:p>
        </p:txBody>
      </p:sp>
      <p:pic>
        <p:nvPicPr>
          <p:cNvPr id="6" name="Content Placeholder 5">
            <a:extLst>
              <a:ext uri="{FF2B5EF4-FFF2-40B4-BE49-F238E27FC236}">
                <a16:creationId xmlns:a16="http://schemas.microsoft.com/office/drawing/2014/main" xmlns="" id="{12426B65-A815-4ABB-9620-A9444AB08AD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310723"/>
            <a:ext cx="4800600" cy="3604978"/>
          </a:xfrm>
        </p:spPr>
      </p:pic>
    </p:spTree>
    <p:extLst>
      <p:ext uri="{BB962C8B-B14F-4D97-AF65-F5344CB8AC3E}">
        <p14:creationId xmlns:p14="http://schemas.microsoft.com/office/powerpoint/2010/main" val="334061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DA1D44-B11B-4F16-A6D9-CC3A0DDBD230}"/>
              </a:ext>
            </a:extLst>
          </p:cNvPr>
          <p:cNvSpPr>
            <a:spLocks noGrp="1"/>
          </p:cNvSpPr>
          <p:nvPr>
            <p:ph type="title"/>
          </p:nvPr>
        </p:nvSpPr>
        <p:spPr/>
        <p:txBody>
          <a:bodyPr/>
          <a:lstStyle/>
          <a:p>
            <a:r>
              <a:rPr lang="en-US" dirty="0"/>
              <a:t>Post Exposure Management</a:t>
            </a:r>
          </a:p>
        </p:txBody>
      </p:sp>
      <p:sp>
        <p:nvSpPr>
          <p:cNvPr id="3" name="Content Placeholder 2">
            <a:extLst>
              <a:ext uri="{FF2B5EF4-FFF2-40B4-BE49-F238E27FC236}">
                <a16:creationId xmlns:a16="http://schemas.microsoft.com/office/drawing/2014/main" xmlns="" id="{29A7DA22-FBB9-47D6-820B-AE2F7F176248}"/>
              </a:ext>
            </a:extLst>
          </p:cNvPr>
          <p:cNvSpPr>
            <a:spLocks noGrp="1"/>
          </p:cNvSpPr>
          <p:nvPr>
            <p:ph idx="1"/>
          </p:nvPr>
        </p:nvSpPr>
        <p:spPr/>
        <p:txBody>
          <a:bodyPr/>
          <a:lstStyle/>
          <a:p>
            <a:endParaRPr lang="en-US" dirty="0"/>
          </a:p>
          <a:p>
            <a:endParaRPr lang="en-US" dirty="0"/>
          </a:p>
          <a:p>
            <a:r>
              <a:rPr lang="en-US" dirty="0"/>
              <a:t>Immediately cleanse affected area</a:t>
            </a:r>
          </a:p>
          <a:p>
            <a:r>
              <a:rPr lang="en-US" dirty="0"/>
              <a:t>Follow agencies guidelines for medical care and treatment</a:t>
            </a:r>
          </a:p>
          <a:p>
            <a:r>
              <a:rPr lang="en-US" dirty="0"/>
              <a:t>Report incident to supervisor </a:t>
            </a:r>
          </a:p>
          <a:p>
            <a:r>
              <a:rPr lang="en-US" dirty="0"/>
              <a:t>Complete incident report</a:t>
            </a:r>
          </a:p>
          <a:p>
            <a:pPr marL="0" indent="0">
              <a:buNone/>
            </a:pPr>
            <a:endParaRPr lang="en-US" dirty="0"/>
          </a:p>
        </p:txBody>
      </p:sp>
    </p:spTree>
    <p:extLst>
      <p:ext uri="{BB962C8B-B14F-4D97-AF65-F5344CB8AC3E}">
        <p14:creationId xmlns:p14="http://schemas.microsoft.com/office/powerpoint/2010/main" val="9567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5B010-1A33-4DB3-B301-1A3CB22FBB6A}"/>
              </a:ext>
            </a:extLst>
          </p:cNvPr>
          <p:cNvSpPr>
            <a:spLocks noGrp="1"/>
          </p:cNvSpPr>
          <p:nvPr>
            <p:ph type="title"/>
          </p:nvPr>
        </p:nvSpPr>
        <p:spPr/>
        <p:txBody>
          <a:bodyPr/>
          <a:lstStyle/>
          <a:p>
            <a:pPr algn="ctr"/>
            <a:r>
              <a:rPr lang="en-US" dirty="0"/>
              <a:t>Module III – Section V – EMS Provider Hygiene, Safety, and Vaccinations</a:t>
            </a:r>
          </a:p>
        </p:txBody>
      </p:sp>
      <p:sp>
        <p:nvSpPr>
          <p:cNvPr id="3" name="Content Placeholder 2">
            <a:extLst>
              <a:ext uri="{FF2B5EF4-FFF2-40B4-BE49-F238E27FC236}">
                <a16:creationId xmlns:a16="http://schemas.microsoft.com/office/drawing/2014/main" xmlns="" id="{A0BCEF00-BF27-432F-9227-E6BF05775B67}"/>
              </a:ext>
            </a:extLst>
          </p:cNvPr>
          <p:cNvSpPr>
            <a:spLocks noGrp="1"/>
          </p:cNvSpPr>
          <p:nvPr>
            <p:ph idx="1"/>
          </p:nvPr>
        </p:nvSpPr>
        <p:spPr/>
        <p:txBody>
          <a:bodyPr/>
          <a:lstStyle/>
          <a:p>
            <a:r>
              <a:rPr lang="en-US" dirty="0"/>
              <a:t>Objectives</a:t>
            </a:r>
          </a:p>
          <a:p>
            <a:endParaRPr lang="en-US" dirty="0"/>
          </a:p>
          <a:p>
            <a:pPr lvl="1"/>
            <a:r>
              <a:rPr lang="en-US" dirty="0"/>
              <a:t>Identify proper hand-washing technique</a:t>
            </a:r>
          </a:p>
          <a:p>
            <a:pPr lvl="1"/>
            <a:r>
              <a:rPr lang="en-US" dirty="0"/>
              <a:t>Identify appropriate use of alcohol-based hand cleaner</a:t>
            </a:r>
          </a:p>
          <a:p>
            <a:pPr lvl="1"/>
            <a:r>
              <a:rPr lang="en-US" dirty="0"/>
              <a:t>Discuss the CDC’s recommendations of vaccines for healthcare providers</a:t>
            </a:r>
          </a:p>
          <a:p>
            <a:pPr lvl="1"/>
            <a:r>
              <a:rPr lang="en-US" dirty="0"/>
              <a:t>Assess eye safety indications and measures</a:t>
            </a:r>
          </a:p>
        </p:txBody>
      </p:sp>
    </p:spTree>
    <p:extLst>
      <p:ext uri="{BB962C8B-B14F-4D97-AF65-F5344CB8AC3E}">
        <p14:creationId xmlns:p14="http://schemas.microsoft.com/office/powerpoint/2010/main" val="174500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EE7D8-4021-4361-8A62-76EED4E18D9A}"/>
              </a:ext>
            </a:extLst>
          </p:cNvPr>
          <p:cNvSpPr>
            <a:spLocks noGrp="1"/>
          </p:cNvSpPr>
          <p:nvPr>
            <p:ph type="title"/>
          </p:nvPr>
        </p:nvSpPr>
        <p:spPr/>
        <p:txBody>
          <a:bodyPr/>
          <a:lstStyle/>
          <a:p>
            <a:r>
              <a:rPr lang="en-US" dirty="0"/>
              <a:t>Proper Hand Hygiene</a:t>
            </a:r>
          </a:p>
        </p:txBody>
      </p:sp>
      <p:sp>
        <p:nvSpPr>
          <p:cNvPr id="3" name="Content Placeholder 2">
            <a:extLst>
              <a:ext uri="{FF2B5EF4-FFF2-40B4-BE49-F238E27FC236}">
                <a16:creationId xmlns:a16="http://schemas.microsoft.com/office/drawing/2014/main" xmlns="" id="{551D28EA-1AD2-4261-A00E-DBD2EDC200F2}"/>
              </a:ext>
            </a:extLst>
          </p:cNvPr>
          <p:cNvSpPr>
            <a:spLocks noGrp="1"/>
          </p:cNvSpPr>
          <p:nvPr>
            <p:ph sz="half" idx="1"/>
          </p:nvPr>
        </p:nvSpPr>
        <p:spPr/>
        <p:txBody>
          <a:bodyPr/>
          <a:lstStyle/>
          <a:p>
            <a:r>
              <a:rPr lang="en-US" dirty="0"/>
              <a:t>Simplest and most effective way to control disease transmission</a:t>
            </a:r>
          </a:p>
          <a:p>
            <a:r>
              <a:rPr lang="en-US" dirty="0"/>
              <a:t>Wash before and after contact with a patient</a:t>
            </a:r>
          </a:p>
          <a:p>
            <a:r>
              <a:rPr lang="en-US" dirty="0"/>
              <a:t>Warm water</a:t>
            </a:r>
          </a:p>
          <a:p>
            <a:r>
              <a:rPr lang="en-US" dirty="0"/>
              <a:t>Wash at least 20 seconds to work up a lather paying attention to nails and back of hand</a:t>
            </a:r>
          </a:p>
          <a:p>
            <a:r>
              <a:rPr lang="en-US" dirty="0"/>
              <a:t>Use paper towel to dry hands and use this to turn off the faucet</a:t>
            </a:r>
          </a:p>
        </p:txBody>
      </p:sp>
      <p:pic>
        <p:nvPicPr>
          <p:cNvPr id="6" name="Content Placeholder 5">
            <a:extLst>
              <a:ext uri="{FF2B5EF4-FFF2-40B4-BE49-F238E27FC236}">
                <a16:creationId xmlns:a16="http://schemas.microsoft.com/office/drawing/2014/main" xmlns="" id="{C998AB0F-8A3B-443F-8E5E-C18C2B6BF64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465387"/>
            <a:ext cx="4800600" cy="3295650"/>
          </a:xfrm>
        </p:spPr>
      </p:pic>
    </p:spTree>
    <p:extLst>
      <p:ext uri="{BB962C8B-B14F-4D97-AF65-F5344CB8AC3E}">
        <p14:creationId xmlns:p14="http://schemas.microsoft.com/office/powerpoint/2010/main" val="268532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E49F4-883C-408D-8D75-15116A126F76}"/>
              </a:ext>
            </a:extLst>
          </p:cNvPr>
          <p:cNvSpPr>
            <a:spLocks noGrp="1"/>
          </p:cNvSpPr>
          <p:nvPr>
            <p:ph type="title"/>
          </p:nvPr>
        </p:nvSpPr>
        <p:spPr/>
        <p:txBody>
          <a:bodyPr/>
          <a:lstStyle/>
          <a:p>
            <a:r>
              <a:rPr lang="en-US" dirty="0"/>
              <a:t>Alcohol-based hand cleaner/sanitizer</a:t>
            </a:r>
          </a:p>
        </p:txBody>
      </p:sp>
      <p:sp>
        <p:nvSpPr>
          <p:cNvPr id="3" name="Content Placeholder 2">
            <a:extLst>
              <a:ext uri="{FF2B5EF4-FFF2-40B4-BE49-F238E27FC236}">
                <a16:creationId xmlns:a16="http://schemas.microsoft.com/office/drawing/2014/main" xmlns="" id="{EF322D1F-6CA0-4B71-9F9E-1BC03D8ADA3C}"/>
              </a:ext>
            </a:extLst>
          </p:cNvPr>
          <p:cNvSpPr>
            <a:spLocks noGrp="1"/>
          </p:cNvSpPr>
          <p:nvPr>
            <p:ph sz="half" idx="1"/>
          </p:nvPr>
        </p:nvSpPr>
        <p:spPr/>
        <p:txBody>
          <a:bodyPr/>
          <a:lstStyle/>
          <a:p>
            <a:r>
              <a:rPr lang="en-US" dirty="0"/>
              <a:t>Should contain at least 60% alcohol</a:t>
            </a:r>
          </a:p>
          <a:p>
            <a:r>
              <a:rPr lang="en-US" dirty="0"/>
              <a:t>Reduces number of germs</a:t>
            </a:r>
          </a:p>
          <a:p>
            <a:r>
              <a:rPr lang="en-US" dirty="0"/>
              <a:t>Does not eliminate all types of germs</a:t>
            </a:r>
          </a:p>
          <a:p>
            <a:r>
              <a:rPr lang="en-US" dirty="0"/>
              <a:t>Does not kill viruses</a:t>
            </a:r>
          </a:p>
          <a:p>
            <a:r>
              <a:rPr lang="en-US" dirty="0"/>
              <a:t>Ineffective when hands are visibly dirty</a:t>
            </a:r>
          </a:p>
        </p:txBody>
      </p:sp>
      <p:pic>
        <p:nvPicPr>
          <p:cNvPr id="6" name="Content Placeholder 5">
            <a:extLst>
              <a:ext uri="{FF2B5EF4-FFF2-40B4-BE49-F238E27FC236}">
                <a16:creationId xmlns:a16="http://schemas.microsoft.com/office/drawing/2014/main" xmlns="" id="{8F18C79B-C932-47AB-90A7-908FB9FB01D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9900" y="2208212"/>
            <a:ext cx="3810000" cy="3810000"/>
          </a:xfrm>
        </p:spPr>
      </p:pic>
    </p:spTree>
    <p:extLst>
      <p:ext uri="{BB962C8B-B14F-4D97-AF65-F5344CB8AC3E}">
        <p14:creationId xmlns:p14="http://schemas.microsoft.com/office/powerpoint/2010/main" val="18977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5E9BC9-B9A8-4DD5-BEB4-8CD14E08E9F2}"/>
              </a:ext>
            </a:extLst>
          </p:cNvPr>
          <p:cNvSpPr>
            <a:spLocks noGrp="1"/>
          </p:cNvSpPr>
          <p:nvPr>
            <p:ph type="title"/>
          </p:nvPr>
        </p:nvSpPr>
        <p:spPr/>
        <p:txBody>
          <a:bodyPr/>
          <a:lstStyle/>
          <a:p>
            <a:r>
              <a:rPr lang="en-US" dirty="0"/>
              <a:t>Eye and Face Protection</a:t>
            </a:r>
          </a:p>
        </p:txBody>
      </p:sp>
      <p:sp>
        <p:nvSpPr>
          <p:cNvPr id="3" name="Content Placeholder 2">
            <a:extLst>
              <a:ext uri="{FF2B5EF4-FFF2-40B4-BE49-F238E27FC236}">
                <a16:creationId xmlns:a16="http://schemas.microsoft.com/office/drawing/2014/main" xmlns="" id="{17361E0C-0952-490A-809F-77FF71BD2EDD}"/>
              </a:ext>
            </a:extLst>
          </p:cNvPr>
          <p:cNvSpPr>
            <a:spLocks noGrp="1"/>
          </p:cNvSpPr>
          <p:nvPr>
            <p:ph sz="half" idx="1"/>
          </p:nvPr>
        </p:nvSpPr>
        <p:spPr/>
        <p:txBody>
          <a:bodyPr/>
          <a:lstStyle/>
          <a:p>
            <a:r>
              <a:rPr lang="en-US" dirty="0"/>
              <a:t>Blood splatters are a significant possibility in most trauma situations and some medical</a:t>
            </a:r>
          </a:p>
          <a:p>
            <a:r>
              <a:rPr lang="en-US" dirty="0"/>
              <a:t>Goggles</a:t>
            </a:r>
          </a:p>
          <a:p>
            <a:r>
              <a:rPr lang="en-US" dirty="0"/>
              <a:t>Face Shields</a:t>
            </a:r>
          </a:p>
          <a:p>
            <a:r>
              <a:rPr lang="en-US" dirty="0"/>
              <a:t>Safety glasses</a:t>
            </a:r>
          </a:p>
          <a:p>
            <a:r>
              <a:rPr lang="en-US" dirty="0"/>
              <a:t>Full face respirators</a:t>
            </a:r>
          </a:p>
        </p:txBody>
      </p:sp>
      <p:pic>
        <p:nvPicPr>
          <p:cNvPr id="6" name="Content Placeholder 5">
            <a:extLst>
              <a:ext uri="{FF2B5EF4-FFF2-40B4-BE49-F238E27FC236}">
                <a16:creationId xmlns:a16="http://schemas.microsoft.com/office/drawing/2014/main" xmlns="" id="{52893910-D9D7-4574-9F87-31197BDCC1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598023"/>
            <a:ext cx="4800600" cy="3030378"/>
          </a:xfrm>
        </p:spPr>
      </p:pic>
    </p:spTree>
    <p:extLst>
      <p:ext uri="{BB962C8B-B14F-4D97-AF65-F5344CB8AC3E}">
        <p14:creationId xmlns:p14="http://schemas.microsoft.com/office/powerpoint/2010/main" val="244555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C0ED9C-5770-435D-9895-B38B3D2BEA63}"/>
              </a:ext>
            </a:extLst>
          </p:cNvPr>
          <p:cNvSpPr>
            <a:spLocks noGrp="1"/>
          </p:cNvSpPr>
          <p:nvPr>
            <p:ph type="title"/>
          </p:nvPr>
        </p:nvSpPr>
        <p:spPr/>
        <p:txBody>
          <a:bodyPr/>
          <a:lstStyle/>
          <a:p>
            <a:pPr algn="ctr"/>
            <a:r>
              <a:rPr lang="en-US" dirty="0"/>
              <a:t>CDC’s Recommendations of Vaccines for Healthcare Providers</a:t>
            </a:r>
          </a:p>
        </p:txBody>
      </p:sp>
      <p:sp>
        <p:nvSpPr>
          <p:cNvPr id="3" name="Content Placeholder 2">
            <a:extLst>
              <a:ext uri="{FF2B5EF4-FFF2-40B4-BE49-F238E27FC236}">
                <a16:creationId xmlns:a16="http://schemas.microsoft.com/office/drawing/2014/main" xmlns="" id="{B64DE523-8A64-4C9A-A1BE-8460C4010466}"/>
              </a:ext>
            </a:extLst>
          </p:cNvPr>
          <p:cNvSpPr>
            <a:spLocks noGrp="1"/>
          </p:cNvSpPr>
          <p:nvPr>
            <p:ph idx="1"/>
          </p:nvPr>
        </p:nvSpPr>
        <p:spPr/>
        <p:txBody>
          <a:bodyPr/>
          <a:lstStyle/>
          <a:p>
            <a:r>
              <a:rPr lang="en-US" dirty="0"/>
              <a:t>Prevention begins by maintaining your personal health</a:t>
            </a:r>
          </a:p>
          <a:p>
            <a:r>
              <a:rPr lang="en-US" dirty="0"/>
              <a:t>Recommendations:</a:t>
            </a:r>
          </a:p>
          <a:p>
            <a:pPr lvl="1"/>
            <a:r>
              <a:rPr lang="en-US" dirty="0"/>
              <a:t>Hepatitis B</a:t>
            </a:r>
          </a:p>
          <a:p>
            <a:pPr lvl="1"/>
            <a:r>
              <a:rPr lang="en-US" dirty="0"/>
              <a:t>Influenza (annually)</a:t>
            </a:r>
          </a:p>
          <a:p>
            <a:pPr lvl="1"/>
            <a:r>
              <a:rPr lang="en-US" dirty="0"/>
              <a:t>Measles, mumps, and rubella (MMR) (typically a one-time vaccination)</a:t>
            </a:r>
          </a:p>
          <a:p>
            <a:pPr lvl="1"/>
            <a:r>
              <a:rPr lang="en-US" dirty="0"/>
              <a:t>Varicella (chickenpox) vaccine or having had chickenpox</a:t>
            </a:r>
          </a:p>
          <a:p>
            <a:pPr lvl="1"/>
            <a:r>
              <a:rPr lang="en-US" dirty="0"/>
              <a:t>Tetanus, diphtheria, pertussis (Tdap) (every 10 years)</a:t>
            </a:r>
          </a:p>
          <a:p>
            <a:pPr lvl="1"/>
            <a:endParaRPr lang="en-US" dirty="0"/>
          </a:p>
          <a:p>
            <a:pPr marL="228600" lvl="1" indent="0">
              <a:buNone/>
            </a:pPr>
            <a:r>
              <a:rPr lang="en-US" dirty="0"/>
              <a:t>*Most of these vaccines are given as children, some may need boosters.  Keep your vaccines up to date.</a:t>
            </a:r>
          </a:p>
        </p:txBody>
      </p:sp>
    </p:spTree>
    <p:extLst>
      <p:ext uri="{BB962C8B-B14F-4D97-AF65-F5344CB8AC3E}">
        <p14:creationId xmlns:p14="http://schemas.microsoft.com/office/powerpoint/2010/main" val="47057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50A47-581A-42DD-93E9-9118E13872C2}"/>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3C22FA09-F3AF-4949-BD67-D86F0A0298FF}"/>
              </a:ext>
            </a:extLst>
          </p:cNvPr>
          <p:cNvSpPr>
            <a:spLocks noGrp="1"/>
          </p:cNvSpPr>
          <p:nvPr>
            <p:ph idx="1"/>
          </p:nvPr>
        </p:nvSpPr>
        <p:spPr/>
        <p:txBody>
          <a:bodyPr/>
          <a:lstStyle/>
          <a:p>
            <a:r>
              <a:rPr lang="en-US" dirty="0"/>
              <a:t>Understanding the difference between an infectious and a communicable disease</a:t>
            </a:r>
          </a:p>
          <a:p>
            <a:r>
              <a:rPr lang="en-US" dirty="0"/>
              <a:t>As an EMT, the importance of understanding the many bloodborne and airborne diseases and how they are transmitted can assure that you are taking the necessary steps to protect yourself and others.</a:t>
            </a:r>
          </a:p>
          <a:p>
            <a:r>
              <a:rPr lang="en-US" dirty="0"/>
              <a:t>You need to be familiar with your own department post-exposure management plan</a:t>
            </a:r>
          </a:p>
          <a:p>
            <a:r>
              <a:rPr lang="en-US" dirty="0"/>
              <a:t>Proper hand-washing technique should be practiced routinely prior to and in between all patient contacts</a:t>
            </a:r>
          </a:p>
        </p:txBody>
      </p:sp>
    </p:spTree>
    <p:extLst>
      <p:ext uri="{BB962C8B-B14F-4D97-AF65-F5344CB8AC3E}">
        <p14:creationId xmlns:p14="http://schemas.microsoft.com/office/powerpoint/2010/main" val="248059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F2EC9B-8CE1-41AC-9CEA-DD9CEE178A34}"/>
              </a:ext>
            </a:extLst>
          </p:cNvPr>
          <p:cNvSpPr>
            <a:spLocks noGrp="1"/>
          </p:cNvSpPr>
          <p:nvPr>
            <p:ph type="title"/>
          </p:nvPr>
        </p:nvSpPr>
        <p:spPr/>
        <p:txBody>
          <a:bodyPr/>
          <a:lstStyle/>
          <a:p>
            <a:r>
              <a:rPr lang="en-US" dirty="0"/>
              <a:t>Assessment of Respiration</a:t>
            </a:r>
          </a:p>
        </p:txBody>
      </p:sp>
      <p:sp>
        <p:nvSpPr>
          <p:cNvPr id="3" name="Content Placeholder 2">
            <a:extLst>
              <a:ext uri="{FF2B5EF4-FFF2-40B4-BE49-F238E27FC236}">
                <a16:creationId xmlns:a16="http://schemas.microsoft.com/office/drawing/2014/main" xmlns="" id="{3E87DBE7-E24C-43C5-8678-0EDE6F41CB73}"/>
              </a:ext>
            </a:extLst>
          </p:cNvPr>
          <p:cNvSpPr>
            <a:spLocks noGrp="1"/>
          </p:cNvSpPr>
          <p:nvPr>
            <p:ph idx="1"/>
          </p:nvPr>
        </p:nvSpPr>
        <p:spPr>
          <a:xfrm>
            <a:off x="3581400" y="2743200"/>
            <a:ext cx="6629400" cy="4572001"/>
          </a:xfrm>
        </p:spPr>
        <p:txBody>
          <a:bodyPr/>
          <a:lstStyle/>
          <a:p>
            <a:r>
              <a:rPr lang="en-US" dirty="0"/>
              <a:t>Level of Consciousness</a:t>
            </a:r>
          </a:p>
          <a:p>
            <a:r>
              <a:rPr lang="en-US" dirty="0"/>
              <a:t>Skin Color</a:t>
            </a:r>
          </a:p>
          <a:p>
            <a:r>
              <a:rPr lang="en-US" dirty="0"/>
              <a:t>Pulse oximetry (indications/Contraindications)</a:t>
            </a:r>
          </a:p>
          <a:p>
            <a:r>
              <a:rPr lang="en-US" dirty="0"/>
              <a:t>End title C02 (35-45mmHg)</a:t>
            </a:r>
          </a:p>
          <a:p>
            <a:r>
              <a:rPr lang="en-US" dirty="0"/>
              <a:t>Capnometry vs. Capnography</a:t>
            </a:r>
          </a:p>
        </p:txBody>
      </p:sp>
    </p:spTree>
    <p:extLst>
      <p:ext uri="{BB962C8B-B14F-4D97-AF65-F5344CB8AC3E}">
        <p14:creationId xmlns:p14="http://schemas.microsoft.com/office/powerpoint/2010/main" val="152135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2D2261-331B-4F59-ABB3-DC26D370C8FA}"/>
              </a:ext>
            </a:extLst>
          </p:cNvPr>
          <p:cNvSpPr>
            <a:spLocks noGrp="1"/>
          </p:cNvSpPr>
          <p:nvPr>
            <p:ph type="title"/>
          </p:nvPr>
        </p:nvSpPr>
        <p:spPr/>
        <p:txBody>
          <a:bodyPr/>
          <a:lstStyle/>
          <a:p>
            <a:r>
              <a:rPr lang="en-US" dirty="0"/>
              <a:t>Module III – Section VI – EMS Culture of Safety</a:t>
            </a:r>
          </a:p>
        </p:txBody>
      </p:sp>
      <p:sp>
        <p:nvSpPr>
          <p:cNvPr id="3" name="Content Placeholder 2">
            <a:extLst>
              <a:ext uri="{FF2B5EF4-FFF2-40B4-BE49-F238E27FC236}">
                <a16:creationId xmlns:a16="http://schemas.microsoft.com/office/drawing/2014/main" xmlns="" id="{52EA8B35-A48B-4141-BC91-5548796A9A5D}"/>
              </a:ext>
            </a:extLst>
          </p:cNvPr>
          <p:cNvSpPr>
            <a:spLocks noGrp="1"/>
          </p:cNvSpPr>
          <p:nvPr>
            <p:ph idx="1"/>
          </p:nvPr>
        </p:nvSpPr>
        <p:spPr/>
        <p:txBody>
          <a:bodyPr/>
          <a:lstStyle/>
          <a:p>
            <a:r>
              <a:rPr lang="en-US" dirty="0"/>
              <a:t>Objectives</a:t>
            </a:r>
          </a:p>
          <a:p>
            <a:endParaRPr lang="en-US" dirty="0"/>
          </a:p>
          <a:p>
            <a:pPr lvl="1"/>
            <a:r>
              <a:rPr lang="en-US" dirty="0"/>
              <a:t>Define Culture of Safety</a:t>
            </a:r>
          </a:p>
          <a:p>
            <a:pPr lvl="1"/>
            <a:endParaRPr lang="en-US" dirty="0"/>
          </a:p>
          <a:p>
            <a:pPr lvl="1"/>
            <a:r>
              <a:rPr lang="en-US" dirty="0"/>
              <a:t>Identify and explain the six core elements necessary to advance EMS culture of safety</a:t>
            </a:r>
          </a:p>
          <a:p>
            <a:pPr lvl="1"/>
            <a:endParaRPr lang="en-US" dirty="0"/>
          </a:p>
          <a:p>
            <a:pPr lvl="1"/>
            <a:r>
              <a:rPr lang="en-US" dirty="0"/>
              <a:t>Identify the role of the EMS provider in establishing a culture of safety within EMS organizations</a:t>
            </a:r>
          </a:p>
        </p:txBody>
      </p:sp>
    </p:spTree>
    <p:extLst>
      <p:ext uri="{BB962C8B-B14F-4D97-AF65-F5344CB8AC3E}">
        <p14:creationId xmlns:p14="http://schemas.microsoft.com/office/powerpoint/2010/main" val="85692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52417-E7E7-4EA7-9910-86E6F8C3CAE3}"/>
              </a:ext>
            </a:extLst>
          </p:cNvPr>
          <p:cNvSpPr>
            <a:spLocks noGrp="1"/>
          </p:cNvSpPr>
          <p:nvPr>
            <p:ph type="title"/>
          </p:nvPr>
        </p:nvSpPr>
        <p:spPr/>
        <p:txBody>
          <a:bodyPr/>
          <a:lstStyle/>
          <a:p>
            <a:r>
              <a:rPr lang="en-US" dirty="0"/>
              <a:t>EMS Culture of Safety</a:t>
            </a:r>
          </a:p>
        </p:txBody>
      </p:sp>
      <p:sp>
        <p:nvSpPr>
          <p:cNvPr id="3" name="Content Placeholder 2">
            <a:extLst>
              <a:ext uri="{FF2B5EF4-FFF2-40B4-BE49-F238E27FC236}">
                <a16:creationId xmlns:a16="http://schemas.microsoft.com/office/drawing/2014/main" xmlns="" id="{8BACBC05-553F-463D-BD32-923500811317}"/>
              </a:ext>
            </a:extLst>
          </p:cNvPr>
          <p:cNvSpPr>
            <a:spLocks noGrp="1"/>
          </p:cNvSpPr>
          <p:nvPr>
            <p:ph idx="1"/>
          </p:nvPr>
        </p:nvSpPr>
        <p:spPr/>
        <p:txBody>
          <a:bodyPr/>
          <a:lstStyle/>
          <a:p>
            <a:r>
              <a:rPr lang="en-US" dirty="0"/>
              <a:t>The value and priority placed on worker and public safety by everyone in every group at every level of the organization.</a:t>
            </a:r>
          </a:p>
          <a:p>
            <a:r>
              <a:rPr lang="en-US" dirty="0"/>
              <a:t>The extent to which individuals and groups will commit to personal responsibility for safety; act to preserve</a:t>
            </a:r>
          </a:p>
          <a:p>
            <a:r>
              <a:rPr lang="en-US" dirty="0"/>
              <a:t>Enhance and communicate safety concerns</a:t>
            </a:r>
          </a:p>
          <a:p>
            <a:r>
              <a:rPr lang="en-US" dirty="0"/>
              <a:t>Strive to actively learn, adapt and modify behavior based on lessons learned from mistakes</a:t>
            </a:r>
          </a:p>
        </p:txBody>
      </p:sp>
    </p:spTree>
    <p:extLst>
      <p:ext uri="{BB962C8B-B14F-4D97-AF65-F5344CB8AC3E}">
        <p14:creationId xmlns:p14="http://schemas.microsoft.com/office/powerpoint/2010/main" val="132910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DD4A93-0B4D-4849-906A-1658F6F805A9}"/>
              </a:ext>
            </a:extLst>
          </p:cNvPr>
          <p:cNvSpPr>
            <a:spLocks noGrp="1"/>
          </p:cNvSpPr>
          <p:nvPr>
            <p:ph type="title"/>
          </p:nvPr>
        </p:nvSpPr>
        <p:spPr/>
        <p:txBody>
          <a:bodyPr/>
          <a:lstStyle/>
          <a:p>
            <a:pPr algn="ctr"/>
            <a:r>
              <a:rPr lang="en-US" dirty="0"/>
              <a:t>Six Core Elements Necessary to Advance an EMS Culture of Safety</a:t>
            </a:r>
          </a:p>
        </p:txBody>
      </p:sp>
      <p:sp>
        <p:nvSpPr>
          <p:cNvPr id="3" name="Content Placeholder 2">
            <a:extLst>
              <a:ext uri="{FF2B5EF4-FFF2-40B4-BE49-F238E27FC236}">
                <a16:creationId xmlns:a16="http://schemas.microsoft.com/office/drawing/2014/main" xmlns="" id="{10D3350F-BE18-4B80-A25B-11EE04F80847}"/>
              </a:ext>
            </a:extLst>
          </p:cNvPr>
          <p:cNvSpPr>
            <a:spLocks noGrp="1"/>
          </p:cNvSpPr>
          <p:nvPr>
            <p:ph idx="1"/>
          </p:nvPr>
        </p:nvSpPr>
        <p:spPr/>
        <p:txBody>
          <a:bodyPr>
            <a:normAutofit fontScale="70000" lnSpcReduction="20000"/>
          </a:bodyPr>
          <a:lstStyle/>
          <a:p>
            <a:r>
              <a:rPr lang="en-US" dirty="0"/>
              <a:t>Just Culture</a:t>
            </a:r>
          </a:p>
          <a:p>
            <a:pPr lvl="1"/>
            <a:r>
              <a:rPr lang="en-US" dirty="0"/>
              <a:t>Development of environments in which EMS personnel are safe to report errors</a:t>
            </a:r>
          </a:p>
          <a:p>
            <a:pPr lvl="1"/>
            <a:r>
              <a:rPr lang="en-US" dirty="0"/>
              <a:t>Assess risks in order to identify means of overcoming factors that contribute to errors</a:t>
            </a:r>
          </a:p>
          <a:p>
            <a:r>
              <a:rPr lang="en-US" dirty="0"/>
              <a:t>Coordinated support and resources</a:t>
            </a:r>
          </a:p>
          <a:p>
            <a:pPr lvl="1"/>
            <a:r>
              <a:rPr lang="en-US" dirty="0"/>
              <a:t>Creation of a guidance and resource coordination body</a:t>
            </a:r>
          </a:p>
          <a:p>
            <a:r>
              <a:rPr lang="en-US" dirty="0"/>
              <a:t>EMS Safety Data System</a:t>
            </a:r>
          </a:p>
          <a:p>
            <a:pPr lvl="1"/>
            <a:r>
              <a:rPr lang="en-US" dirty="0"/>
              <a:t>Data driven decisions and policies related to EMS safety can only be made if all data is accessible on a national level</a:t>
            </a:r>
          </a:p>
          <a:p>
            <a:r>
              <a:rPr lang="en-US" dirty="0"/>
              <a:t>EMS Education Initiatives</a:t>
            </a:r>
          </a:p>
          <a:p>
            <a:pPr lvl="1"/>
            <a:r>
              <a:rPr lang="en-US" dirty="0"/>
              <a:t>Safety starts with EMS leaders and educators and involves everyone</a:t>
            </a:r>
          </a:p>
          <a:p>
            <a:r>
              <a:rPr lang="en-US" dirty="0"/>
              <a:t>EMS Safety Standards</a:t>
            </a:r>
          </a:p>
          <a:p>
            <a:pPr lvl="1"/>
            <a:r>
              <a:rPr lang="en-US" dirty="0"/>
              <a:t>Safety standards for patient and responder safety must be developed using data and evidence</a:t>
            </a:r>
          </a:p>
          <a:p>
            <a:r>
              <a:rPr lang="en-US" dirty="0"/>
              <a:t>Requirements for reporting and investigation</a:t>
            </a:r>
          </a:p>
          <a:p>
            <a:pPr lvl="1"/>
            <a:r>
              <a:rPr lang="en-US" dirty="0"/>
              <a:t>Mandates for reporting safety are necessary so a common language and data set can be created to improve responder and patient safety</a:t>
            </a:r>
          </a:p>
        </p:txBody>
      </p:sp>
    </p:spTree>
    <p:extLst>
      <p:ext uri="{BB962C8B-B14F-4D97-AF65-F5344CB8AC3E}">
        <p14:creationId xmlns:p14="http://schemas.microsoft.com/office/powerpoint/2010/main" val="361530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6ACC7-90DA-4193-9223-24D609E36B57}"/>
              </a:ext>
            </a:extLst>
          </p:cNvPr>
          <p:cNvSpPr>
            <a:spLocks noGrp="1"/>
          </p:cNvSpPr>
          <p:nvPr>
            <p:ph type="title"/>
          </p:nvPr>
        </p:nvSpPr>
        <p:spPr/>
        <p:txBody>
          <a:bodyPr>
            <a:normAutofit fontScale="90000"/>
          </a:bodyPr>
          <a:lstStyle/>
          <a:p>
            <a:r>
              <a:rPr lang="en-US" dirty="0"/>
              <a:t>What is your role as an EMS Provider in establishing a Culture of Safety within your organization?</a:t>
            </a:r>
          </a:p>
        </p:txBody>
      </p:sp>
      <p:sp>
        <p:nvSpPr>
          <p:cNvPr id="3" name="Content Placeholder 2">
            <a:extLst>
              <a:ext uri="{FF2B5EF4-FFF2-40B4-BE49-F238E27FC236}">
                <a16:creationId xmlns:a16="http://schemas.microsoft.com/office/drawing/2014/main" xmlns="" id="{79F6E0FD-8D80-4C71-87B8-0AB823FDB9FE}"/>
              </a:ext>
            </a:extLst>
          </p:cNvPr>
          <p:cNvSpPr>
            <a:spLocks noGrp="1"/>
          </p:cNvSpPr>
          <p:nvPr>
            <p:ph sz="half" idx="1"/>
          </p:nvPr>
        </p:nvSpPr>
        <p:spPr/>
        <p:txBody>
          <a:bodyPr/>
          <a:lstStyle/>
          <a:p>
            <a:r>
              <a:rPr lang="en-US" dirty="0"/>
              <a:t>What changes are needed to encourage the development of a culture of safety?</a:t>
            </a:r>
          </a:p>
          <a:p>
            <a:r>
              <a:rPr lang="en-US" dirty="0"/>
              <a:t>How are mistakes handled if one is made during a patient care encounter?</a:t>
            </a:r>
          </a:p>
          <a:p>
            <a:r>
              <a:rPr lang="en-US" dirty="0"/>
              <a:t>How should it be handled if applying the concept of Just Culture?</a:t>
            </a:r>
          </a:p>
          <a:p>
            <a:pPr marL="0" indent="0">
              <a:buNone/>
            </a:pPr>
            <a:r>
              <a:rPr lang="en-US" dirty="0"/>
              <a:t>*Blaming or punishing is not an option in Just Culture</a:t>
            </a:r>
          </a:p>
        </p:txBody>
      </p:sp>
      <p:pic>
        <p:nvPicPr>
          <p:cNvPr id="6" name="Content Placeholder 5">
            <a:extLst>
              <a:ext uri="{FF2B5EF4-FFF2-40B4-BE49-F238E27FC236}">
                <a16:creationId xmlns:a16="http://schemas.microsoft.com/office/drawing/2014/main" xmlns="" id="{7D96BC02-23ED-486D-B675-E765D1F581A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133600"/>
            <a:ext cx="4800600" cy="3962399"/>
          </a:xfrm>
        </p:spPr>
      </p:pic>
    </p:spTree>
    <p:extLst>
      <p:ext uri="{BB962C8B-B14F-4D97-AF65-F5344CB8AC3E}">
        <p14:creationId xmlns:p14="http://schemas.microsoft.com/office/powerpoint/2010/main" val="39426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35BD7-539D-4E60-8055-E6F241ABB323}"/>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E94DC04E-EC36-4D75-BBB4-919AE316E0EF}"/>
              </a:ext>
            </a:extLst>
          </p:cNvPr>
          <p:cNvSpPr>
            <a:spLocks noGrp="1"/>
          </p:cNvSpPr>
          <p:nvPr>
            <p:ph idx="1"/>
          </p:nvPr>
        </p:nvSpPr>
        <p:spPr/>
        <p:txBody>
          <a:bodyPr/>
          <a:lstStyle/>
          <a:p>
            <a:endParaRPr lang="en-US" dirty="0"/>
          </a:p>
          <a:p>
            <a:r>
              <a:rPr lang="en-US" dirty="0"/>
              <a:t>As an EMT it is your responsibility to promote safety in every aspect of your profession:</a:t>
            </a:r>
          </a:p>
          <a:p>
            <a:pPr lvl="1"/>
            <a:endParaRPr lang="en-US" dirty="0"/>
          </a:p>
          <a:p>
            <a:pPr lvl="1"/>
            <a:r>
              <a:rPr lang="en-US" dirty="0"/>
              <a:t>Safe transportation of your crew members to and from a scene</a:t>
            </a:r>
          </a:p>
          <a:p>
            <a:pPr lvl="1"/>
            <a:r>
              <a:rPr lang="en-US" dirty="0"/>
              <a:t>Safe transportation of your patient to the hospital</a:t>
            </a:r>
          </a:p>
          <a:p>
            <a:pPr lvl="1"/>
            <a:r>
              <a:rPr lang="en-US" dirty="0"/>
              <a:t>Promote safe actions while on the scene</a:t>
            </a:r>
          </a:p>
          <a:p>
            <a:pPr lvl="1"/>
            <a:r>
              <a:rPr lang="en-US" dirty="0"/>
              <a:t>Promote safety while training</a:t>
            </a:r>
          </a:p>
          <a:p>
            <a:pPr lvl="1"/>
            <a:r>
              <a:rPr lang="en-US" dirty="0"/>
              <a:t>Assist leadership and following policies and guidelines for the promotion of a culture of safety </a:t>
            </a:r>
          </a:p>
        </p:txBody>
      </p:sp>
    </p:spTree>
    <p:extLst>
      <p:ext uri="{BB962C8B-B14F-4D97-AF65-F5344CB8AC3E}">
        <p14:creationId xmlns:p14="http://schemas.microsoft.com/office/powerpoint/2010/main" val="185636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7A407-127B-48AD-872B-E5289EF27953}"/>
              </a:ext>
            </a:extLst>
          </p:cNvPr>
          <p:cNvSpPr>
            <a:spLocks noGrp="1"/>
          </p:cNvSpPr>
          <p:nvPr>
            <p:ph type="title"/>
          </p:nvPr>
        </p:nvSpPr>
        <p:spPr/>
        <p:txBody>
          <a:bodyPr/>
          <a:lstStyle/>
          <a:p>
            <a:r>
              <a:rPr lang="en-US" dirty="0"/>
              <a:t>Module III – Section VI – At Risk Populations</a:t>
            </a:r>
          </a:p>
        </p:txBody>
      </p:sp>
      <p:sp>
        <p:nvSpPr>
          <p:cNvPr id="3" name="Content Placeholder 2">
            <a:extLst>
              <a:ext uri="{FF2B5EF4-FFF2-40B4-BE49-F238E27FC236}">
                <a16:creationId xmlns:a16="http://schemas.microsoft.com/office/drawing/2014/main" xmlns="" id="{FA3CD24D-47DE-49F2-8A14-3199428F01FA}"/>
              </a:ext>
            </a:extLst>
          </p:cNvPr>
          <p:cNvSpPr>
            <a:spLocks noGrp="1"/>
          </p:cNvSpPr>
          <p:nvPr>
            <p:ph idx="1"/>
          </p:nvPr>
        </p:nvSpPr>
        <p:spPr/>
        <p:txBody>
          <a:bodyPr/>
          <a:lstStyle/>
          <a:p>
            <a:r>
              <a:rPr lang="en-US" dirty="0"/>
              <a:t>Objectives</a:t>
            </a:r>
          </a:p>
          <a:p>
            <a:pPr marL="0" indent="0">
              <a:buNone/>
            </a:pPr>
            <a:endParaRPr lang="en-US" dirty="0"/>
          </a:p>
          <a:p>
            <a:pPr lvl="1"/>
            <a:r>
              <a:rPr lang="en-US" dirty="0"/>
              <a:t>Recognize the unique characteristics of at-risk populations</a:t>
            </a:r>
          </a:p>
          <a:p>
            <a:pPr lvl="1"/>
            <a:r>
              <a:rPr lang="en-US" dirty="0"/>
              <a:t>Recognize circumstances that may indicate abuse</a:t>
            </a:r>
          </a:p>
          <a:p>
            <a:pPr lvl="2"/>
            <a:r>
              <a:rPr lang="en-US" dirty="0"/>
              <a:t>Domestic abuse</a:t>
            </a:r>
          </a:p>
          <a:p>
            <a:pPr lvl="2"/>
            <a:r>
              <a:rPr lang="en-US" dirty="0"/>
              <a:t>Human trafficking</a:t>
            </a:r>
          </a:p>
          <a:p>
            <a:pPr lvl="2"/>
            <a:r>
              <a:rPr lang="en-US" dirty="0"/>
              <a:t>Non-accidental trauma</a:t>
            </a:r>
          </a:p>
          <a:p>
            <a:pPr lvl="1"/>
            <a:r>
              <a:rPr lang="en-US" dirty="0"/>
              <a:t>State appropriate actions of EMS professionals in the presence of abused patients</a:t>
            </a:r>
          </a:p>
        </p:txBody>
      </p:sp>
    </p:spTree>
    <p:extLst>
      <p:ext uri="{BB962C8B-B14F-4D97-AF65-F5344CB8AC3E}">
        <p14:creationId xmlns:p14="http://schemas.microsoft.com/office/powerpoint/2010/main" val="198566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FE387-F7E6-4EA3-9D17-3B47530FDA01}"/>
              </a:ext>
            </a:extLst>
          </p:cNvPr>
          <p:cNvSpPr>
            <a:spLocks noGrp="1"/>
          </p:cNvSpPr>
          <p:nvPr>
            <p:ph type="title"/>
          </p:nvPr>
        </p:nvSpPr>
        <p:spPr/>
        <p:txBody>
          <a:bodyPr/>
          <a:lstStyle/>
          <a:p>
            <a:r>
              <a:rPr lang="en-US" dirty="0"/>
              <a:t>Unique Characteristics of the Pediatric Population</a:t>
            </a:r>
          </a:p>
        </p:txBody>
      </p:sp>
      <p:sp>
        <p:nvSpPr>
          <p:cNvPr id="3" name="Content Placeholder 2">
            <a:extLst>
              <a:ext uri="{FF2B5EF4-FFF2-40B4-BE49-F238E27FC236}">
                <a16:creationId xmlns:a16="http://schemas.microsoft.com/office/drawing/2014/main" xmlns="" id="{DE19C3B5-D802-4893-8C96-7C2D233643A6}"/>
              </a:ext>
            </a:extLst>
          </p:cNvPr>
          <p:cNvSpPr>
            <a:spLocks noGrp="1"/>
          </p:cNvSpPr>
          <p:nvPr>
            <p:ph sz="half" idx="1"/>
          </p:nvPr>
        </p:nvSpPr>
        <p:spPr/>
        <p:txBody>
          <a:bodyPr/>
          <a:lstStyle/>
          <a:p>
            <a:r>
              <a:rPr lang="en-US" dirty="0"/>
              <a:t>Wide range in development</a:t>
            </a:r>
          </a:p>
          <a:p>
            <a:pPr lvl="1"/>
            <a:r>
              <a:rPr lang="en-US" dirty="0"/>
              <a:t>Neonatal to young adult</a:t>
            </a:r>
          </a:p>
          <a:p>
            <a:r>
              <a:rPr lang="en-US" dirty="0"/>
              <a:t>Non-verbal to highly communicative</a:t>
            </a:r>
          </a:p>
          <a:p>
            <a:r>
              <a:rPr lang="en-US" dirty="0"/>
              <a:t>Response to shock changes with organ development</a:t>
            </a:r>
          </a:p>
          <a:p>
            <a:r>
              <a:rPr lang="en-US" dirty="0"/>
              <a:t>Injury and illness patterns change with development</a:t>
            </a:r>
          </a:p>
          <a:p>
            <a:r>
              <a:rPr lang="en-US" dirty="0"/>
              <a:t>Depend on adults for protection and prevention</a:t>
            </a:r>
          </a:p>
        </p:txBody>
      </p:sp>
      <p:pic>
        <p:nvPicPr>
          <p:cNvPr id="6" name="Content Placeholder 5">
            <a:extLst>
              <a:ext uri="{FF2B5EF4-FFF2-40B4-BE49-F238E27FC236}">
                <a16:creationId xmlns:a16="http://schemas.microsoft.com/office/drawing/2014/main" xmlns="" id="{4B4BB176-BDB0-46D5-B287-971D45FCA16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38900" y="2813050"/>
            <a:ext cx="4572000" cy="2600325"/>
          </a:xfrm>
        </p:spPr>
      </p:pic>
    </p:spTree>
    <p:extLst>
      <p:ext uri="{BB962C8B-B14F-4D97-AF65-F5344CB8AC3E}">
        <p14:creationId xmlns:p14="http://schemas.microsoft.com/office/powerpoint/2010/main" val="68343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BFDED-A8B2-4F2D-BA0E-0724FA6FF6EF}"/>
              </a:ext>
            </a:extLst>
          </p:cNvPr>
          <p:cNvSpPr>
            <a:spLocks noGrp="1"/>
          </p:cNvSpPr>
          <p:nvPr>
            <p:ph type="title"/>
          </p:nvPr>
        </p:nvSpPr>
        <p:spPr/>
        <p:txBody>
          <a:bodyPr/>
          <a:lstStyle/>
          <a:p>
            <a:r>
              <a:rPr lang="en-US" dirty="0"/>
              <a:t>Unique Characteristics of the Geriatric Population</a:t>
            </a:r>
          </a:p>
        </p:txBody>
      </p:sp>
      <p:sp>
        <p:nvSpPr>
          <p:cNvPr id="4" name="Content Placeholder 3">
            <a:extLst>
              <a:ext uri="{FF2B5EF4-FFF2-40B4-BE49-F238E27FC236}">
                <a16:creationId xmlns:a16="http://schemas.microsoft.com/office/drawing/2014/main" xmlns="" id="{4A5D3521-F09C-48B2-91FC-85310C8D3021}"/>
              </a:ext>
            </a:extLst>
          </p:cNvPr>
          <p:cNvSpPr>
            <a:spLocks noGrp="1"/>
          </p:cNvSpPr>
          <p:nvPr>
            <p:ph sz="half" idx="2"/>
          </p:nvPr>
        </p:nvSpPr>
        <p:spPr/>
        <p:txBody>
          <a:bodyPr>
            <a:normAutofit fontScale="92500" lnSpcReduction="10000"/>
          </a:bodyPr>
          <a:lstStyle/>
          <a:p>
            <a:r>
              <a:rPr lang="en-US" dirty="0"/>
              <a:t>Fragility is a better indicator of risk than age in years</a:t>
            </a:r>
          </a:p>
          <a:p>
            <a:r>
              <a:rPr lang="en-US" dirty="0"/>
              <a:t>Polypharmacy is common</a:t>
            </a:r>
          </a:p>
          <a:p>
            <a:pPr lvl="1"/>
            <a:r>
              <a:rPr lang="en-US" dirty="0"/>
              <a:t>May have certain drug interactions including OTC herbal interactions</a:t>
            </a:r>
          </a:p>
          <a:p>
            <a:r>
              <a:rPr lang="en-US" dirty="0"/>
              <a:t>Medication overdoses </a:t>
            </a:r>
          </a:p>
          <a:p>
            <a:r>
              <a:rPr lang="en-US" dirty="0"/>
              <a:t>Age-related cognitive impairment</a:t>
            </a:r>
          </a:p>
          <a:p>
            <a:pPr lvl="1"/>
            <a:r>
              <a:rPr lang="en-US" dirty="0"/>
              <a:t>Dementia</a:t>
            </a:r>
          </a:p>
          <a:p>
            <a:pPr lvl="1"/>
            <a:r>
              <a:rPr lang="en-US" dirty="0"/>
              <a:t>Delirium </a:t>
            </a:r>
          </a:p>
          <a:p>
            <a:r>
              <a:rPr lang="en-US" dirty="0"/>
              <a:t>Loss of independence</a:t>
            </a:r>
          </a:p>
          <a:p>
            <a:r>
              <a:rPr lang="en-US" dirty="0"/>
              <a:t>May have reduced uptake of certain medications</a:t>
            </a:r>
          </a:p>
        </p:txBody>
      </p:sp>
      <p:pic>
        <p:nvPicPr>
          <p:cNvPr id="20" name="Content Placeholder 19">
            <a:extLst>
              <a:ext uri="{FF2B5EF4-FFF2-40B4-BE49-F238E27FC236}">
                <a16:creationId xmlns:a16="http://schemas.microsoft.com/office/drawing/2014/main" xmlns="" id="{3A051707-20D0-4DED-8653-C690DF307B9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0856" y="1825625"/>
            <a:ext cx="4692487" cy="4575175"/>
          </a:xfrm>
        </p:spPr>
      </p:pic>
    </p:spTree>
    <p:extLst>
      <p:ext uri="{BB962C8B-B14F-4D97-AF65-F5344CB8AC3E}">
        <p14:creationId xmlns:p14="http://schemas.microsoft.com/office/powerpoint/2010/main" val="69289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433FA-3183-4FD5-87F7-9D0533D73ADF}"/>
              </a:ext>
            </a:extLst>
          </p:cNvPr>
          <p:cNvSpPr>
            <a:spLocks noGrp="1"/>
          </p:cNvSpPr>
          <p:nvPr>
            <p:ph type="title"/>
          </p:nvPr>
        </p:nvSpPr>
        <p:spPr/>
        <p:txBody>
          <a:bodyPr/>
          <a:lstStyle/>
          <a:p>
            <a:r>
              <a:rPr lang="en-US" dirty="0"/>
              <a:t>Indications of Abuse</a:t>
            </a:r>
          </a:p>
        </p:txBody>
      </p:sp>
      <p:sp>
        <p:nvSpPr>
          <p:cNvPr id="3" name="Content Placeholder 2">
            <a:extLst>
              <a:ext uri="{FF2B5EF4-FFF2-40B4-BE49-F238E27FC236}">
                <a16:creationId xmlns:a16="http://schemas.microsoft.com/office/drawing/2014/main" xmlns="" id="{1BF8D133-F0D0-4EA9-B73A-D91879AB363C}"/>
              </a:ext>
            </a:extLst>
          </p:cNvPr>
          <p:cNvSpPr>
            <a:spLocks noGrp="1"/>
          </p:cNvSpPr>
          <p:nvPr>
            <p:ph idx="1"/>
          </p:nvPr>
        </p:nvSpPr>
        <p:spPr/>
        <p:txBody>
          <a:bodyPr>
            <a:normAutofit/>
          </a:bodyPr>
          <a:lstStyle/>
          <a:p>
            <a:r>
              <a:rPr lang="en-US" dirty="0"/>
              <a:t>Anatomical sites where domestic violence wounds are usually seen from most likely to least likely:</a:t>
            </a:r>
          </a:p>
          <a:p>
            <a:pPr lvl="1"/>
            <a:r>
              <a:rPr lang="en-US" dirty="0"/>
              <a:t>Face and neck</a:t>
            </a:r>
          </a:p>
          <a:p>
            <a:pPr lvl="1"/>
            <a:r>
              <a:rPr lang="en-US" dirty="0"/>
              <a:t>Arms</a:t>
            </a:r>
          </a:p>
          <a:p>
            <a:pPr lvl="1"/>
            <a:r>
              <a:rPr lang="en-US" dirty="0"/>
              <a:t>Head</a:t>
            </a:r>
          </a:p>
          <a:p>
            <a:pPr lvl="1"/>
            <a:r>
              <a:rPr lang="en-US" dirty="0"/>
              <a:t>Back and buttocks</a:t>
            </a:r>
          </a:p>
          <a:p>
            <a:pPr lvl="1"/>
            <a:r>
              <a:rPr lang="en-US" dirty="0"/>
              <a:t>Breasts</a:t>
            </a:r>
          </a:p>
          <a:p>
            <a:pPr lvl="1"/>
            <a:r>
              <a:rPr lang="en-US" dirty="0"/>
              <a:t>Abdomen (increases with pregnancy)</a:t>
            </a:r>
          </a:p>
          <a:p>
            <a:pPr lvl="1"/>
            <a:r>
              <a:rPr lang="en-US" dirty="0"/>
              <a:t>Genitals</a:t>
            </a:r>
          </a:p>
          <a:p>
            <a:pPr marL="0" indent="0">
              <a:buNone/>
            </a:pPr>
            <a:r>
              <a:rPr lang="en-US" dirty="0"/>
              <a:t>*Victims who are repeatedly abused may have wounds in different stages of healing	</a:t>
            </a:r>
          </a:p>
        </p:txBody>
      </p:sp>
    </p:spTree>
    <p:extLst>
      <p:ext uri="{BB962C8B-B14F-4D97-AF65-F5344CB8AC3E}">
        <p14:creationId xmlns:p14="http://schemas.microsoft.com/office/powerpoint/2010/main" val="254732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8DC130-EC2A-44C7-9277-C526806EBC60}"/>
              </a:ext>
            </a:extLst>
          </p:cNvPr>
          <p:cNvSpPr>
            <a:spLocks noGrp="1"/>
          </p:cNvSpPr>
          <p:nvPr>
            <p:ph type="title"/>
          </p:nvPr>
        </p:nvSpPr>
        <p:spPr/>
        <p:txBody>
          <a:bodyPr/>
          <a:lstStyle/>
          <a:p>
            <a:r>
              <a:rPr lang="en-US" dirty="0"/>
              <a:t>Indications of Human Trafficking</a:t>
            </a:r>
          </a:p>
        </p:txBody>
      </p:sp>
      <p:sp>
        <p:nvSpPr>
          <p:cNvPr id="3" name="Content Placeholder 2">
            <a:extLst>
              <a:ext uri="{FF2B5EF4-FFF2-40B4-BE49-F238E27FC236}">
                <a16:creationId xmlns:a16="http://schemas.microsoft.com/office/drawing/2014/main" xmlns="" id="{B61B96FA-D35B-436F-907F-57503D578A45}"/>
              </a:ext>
            </a:extLst>
          </p:cNvPr>
          <p:cNvSpPr>
            <a:spLocks noGrp="1"/>
          </p:cNvSpPr>
          <p:nvPr>
            <p:ph idx="1"/>
          </p:nvPr>
        </p:nvSpPr>
        <p:spPr/>
        <p:txBody>
          <a:bodyPr/>
          <a:lstStyle/>
          <a:p>
            <a:r>
              <a:rPr lang="en-US" dirty="0"/>
              <a:t>Bruises in various stages of healing</a:t>
            </a:r>
          </a:p>
          <a:p>
            <a:r>
              <a:rPr lang="en-US" dirty="0"/>
              <a:t>Scars, mutilations, or infections due to improper medical care</a:t>
            </a:r>
          </a:p>
          <a:p>
            <a:r>
              <a:rPr lang="en-US" dirty="0"/>
              <a:t>Urinary problems, rectal trauma, pregnancy</a:t>
            </a:r>
          </a:p>
          <a:p>
            <a:r>
              <a:rPr lang="en-US" dirty="0"/>
              <a:t>Chronic back problems, heart and lung problems from work environment</a:t>
            </a:r>
          </a:p>
          <a:p>
            <a:r>
              <a:rPr lang="en-US" dirty="0"/>
              <a:t>Poor eyesight or eye problems from poorly lit work areas</a:t>
            </a:r>
          </a:p>
          <a:p>
            <a:r>
              <a:rPr lang="en-US" dirty="0"/>
              <a:t>Malnourishment and/or serious dental problems</a:t>
            </a:r>
          </a:p>
          <a:p>
            <a:r>
              <a:rPr lang="en-US" dirty="0"/>
              <a:t>Disorientation, confusion, panic attacks, paranoia</a:t>
            </a:r>
          </a:p>
        </p:txBody>
      </p:sp>
    </p:spTree>
    <p:extLst>
      <p:ext uri="{BB962C8B-B14F-4D97-AF65-F5344CB8AC3E}">
        <p14:creationId xmlns:p14="http://schemas.microsoft.com/office/powerpoint/2010/main" val="38244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7836FD-85A3-41CA-948D-337F9EA9B006}"/>
              </a:ext>
            </a:extLst>
          </p:cNvPr>
          <p:cNvSpPr>
            <a:spLocks noGrp="1"/>
          </p:cNvSpPr>
          <p:nvPr>
            <p:ph type="title"/>
          </p:nvPr>
        </p:nvSpPr>
        <p:spPr/>
        <p:txBody>
          <a:bodyPr/>
          <a:lstStyle/>
          <a:p>
            <a:r>
              <a:rPr lang="en-US" dirty="0"/>
              <a:t>Respiratory Distress vs. Respiratory Failure</a:t>
            </a:r>
          </a:p>
        </p:txBody>
      </p:sp>
      <p:sp>
        <p:nvSpPr>
          <p:cNvPr id="3" name="Content Placeholder 2">
            <a:extLst>
              <a:ext uri="{FF2B5EF4-FFF2-40B4-BE49-F238E27FC236}">
                <a16:creationId xmlns:a16="http://schemas.microsoft.com/office/drawing/2014/main" xmlns="" id="{17921438-DC37-4F48-8A5B-CF3C0F2E6429}"/>
              </a:ext>
            </a:extLst>
          </p:cNvPr>
          <p:cNvSpPr>
            <a:spLocks noGrp="1"/>
          </p:cNvSpPr>
          <p:nvPr>
            <p:ph sz="half" idx="1"/>
          </p:nvPr>
        </p:nvSpPr>
        <p:spPr>
          <a:xfrm>
            <a:off x="762000" y="2282825"/>
            <a:ext cx="4800600" cy="4575175"/>
          </a:xfrm>
        </p:spPr>
        <p:txBody>
          <a:bodyPr/>
          <a:lstStyle/>
          <a:p>
            <a:r>
              <a:rPr lang="en-US" dirty="0"/>
              <a:t>Respiratory Distress</a:t>
            </a:r>
          </a:p>
          <a:p>
            <a:pPr lvl="1"/>
            <a:endParaRPr lang="en-US" dirty="0"/>
          </a:p>
          <a:p>
            <a:pPr lvl="1"/>
            <a:r>
              <a:rPr lang="en-US" dirty="0"/>
              <a:t>Retractions</a:t>
            </a:r>
          </a:p>
          <a:p>
            <a:pPr lvl="1"/>
            <a:endParaRPr lang="en-US" dirty="0"/>
          </a:p>
          <a:p>
            <a:pPr lvl="1"/>
            <a:r>
              <a:rPr lang="en-US" dirty="0"/>
              <a:t>Two word sentences</a:t>
            </a:r>
          </a:p>
          <a:p>
            <a:pPr lvl="1"/>
            <a:endParaRPr lang="en-US" dirty="0"/>
          </a:p>
          <a:p>
            <a:pPr lvl="1"/>
            <a:r>
              <a:rPr lang="en-US" dirty="0"/>
              <a:t>Pursed lips</a:t>
            </a:r>
          </a:p>
          <a:p>
            <a:pPr lvl="1"/>
            <a:endParaRPr lang="en-US" dirty="0"/>
          </a:p>
          <a:p>
            <a:pPr lvl="1"/>
            <a:r>
              <a:rPr lang="en-US" dirty="0"/>
              <a:t>Cyanosis</a:t>
            </a:r>
          </a:p>
          <a:p>
            <a:pPr lvl="1"/>
            <a:endParaRPr lang="en-US" dirty="0"/>
          </a:p>
        </p:txBody>
      </p:sp>
      <p:sp>
        <p:nvSpPr>
          <p:cNvPr id="4" name="Content Placeholder 3">
            <a:extLst>
              <a:ext uri="{FF2B5EF4-FFF2-40B4-BE49-F238E27FC236}">
                <a16:creationId xmlns:a16="http://schemas.microsoft.com/office/drawing/2014/main" xmlns="" id="{1396CFCE-5639-48F1-B962-7BEA8A6604D0}"/>
              </a:ext>
            </a:extLst>
          </p:cNvPr>
          <p:cNvSpPr>
            <a:spLocks noGrp="1"/>
          </p:cNvSpPr>
          <p:nvPr>
            <p:ph sz="half" idx="2"/>
          </p:nvPr>
        </p:nvSpPr>
        <p:spPr>
          <a:xfrm>
            <a:off x="7391400" y="2290666"/>
            <a:ext cx="4800600" cy="4575175"/>
          </a:xfrm>
        </p:spPr>
        <p:txBody>
          <a:bodyPr/>
          <a:lstStyle/>
          <a:p>
            <a:r>
              <a:rPr lang="en-US" dirty="0"/>
              <a:t>Respiratory Failure</a:t>
            </a:r>
          </a:p>
          <a:p>
            <a:pPr lvl="1"/>
            <a:endParaRPr lang="en-US" dirty="0"/>
          </a:p>
          <a:p>
            <a:pPr lvl="1"/>
            <a:r>
              <a:rPr lang="en-US" dirty="0"/>
              <a:t>Decreased consciousness</a:t>
            </a:r>
          </a:p>
          <a:p>
            <a:pPr lvl="1"/>
            <a:endParaRPr lang="en-US" dirty="0"/>
          </a:p>
          <a:p>
            <a:pPr lvl="1"/>
            <a:r>
              <a:rPr lang="en-US" dirty="0"/>
              <a:t>Poor chest rise</a:t>
            </a:r>
          </a:p>
          <a:p>
            <a:pPr lvl="1"/>
            <a:endParaRPr lang="en-US" dirty="0"/>
          </a:p>
          <a:p>
            <a:pPr lvl="1"/>
            <a:r>
              <a:rPr lang="en-US" dirty="0"/>
              <a:t>Pale, cool, mottled</a:t>
            </a:r>
          </a:p>
          <a:p>
            <a:pPr lvl="1"/>
            <a:endParaRPr lang="en-US" dirty="0"/>
          </a:p>
          <a:p>
            <a:pPr lvl="1"/>
            <a:r>
              <a:rPr lang="en-US" dirty="0"/>
              <a:t>Minimal air movement</a:t>
            </a:r>
          </a:p>
        </p:txBody>
      </p:sp>
    </p:spTree>
    <p:extLst>
      <p:ext uri="{BB962C8B-B14F-4D97-AF65-F5344CB8AC3E}">
        <p14:creationId xmlns:p14="http://schemas.microsoft.com/office/powerpoint/2010/main" val="73969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944121-2283-408D-9443-C687E3A8A68B}"/>
              </a:ext>
            </a:extLst>
          </p:cNvPr>
          <p:cNvSpPr>
            <a:spLocks noGrp="1"/>
          </p:cNvSpPr>
          <p:nvPr>
            <p:ph type="title"/>
          </p:nvPr>
        </p:nvSpPr>
        <p:spPr/>
        <p:txBody>
          <a:bodyPr/>
          <a:lstStyle/>
          <a:p>
            <a:pPr algn="ctr"/>
            <a:r>
              <a:rPr lang="en-US" dirty="0"/>
              <a:t>EMS Provider Assessment and Treatment of At-Risk Patients</a:t>
            </a:r>
          </a:p>
        </p:txBody>
      </p:sp>
      <p:sp>
        <p:nvSpPr>
          <p:cNvPr id="3" name="Content Placeholder 2">
            <a:extLst>
              <a:ext uri="{FF2B5EF4-FFF2-40B4-BE49-F238E27FC236}">
                <a16:creationId xmlns:a16="http://schemas.microsoft.com/office/drawing/2014/main" xmlns="" id="{92A4390B-AF15-47CD-A91B-FBF973C166A2}"/>
              </a:ext>
            </a:extLst>
          </p:cNvPr>
          <p:cNvSpPr>
            <a:spLocks noGrp="1"/>
          </p:cNvSpPr>
          <p:nvPr>
            <p:ph idx="1"/>
          </p:nvPr>
        </p:nvSpPr>
        <p:spPr/>
        <p:txBody>
          <a:bodyPr>
            <a:normAutofit lnSpcReduction="10000"/>
          </a:bodyPr>
          <a:lstStyle/>
          <a:p>
            <a:r>
              <a:rPr lang="en-US" dirty="0"/>
              <a:t>Assessment Challenge</a:t>
            </a:r>
          </a:p>
          <a:p>
            <a:pPr lvl="1"/>
            <a:r>
              <a:rPr lang="en-US" dirty="0"/>
              <a:t>Unreliable historians (afraid)</a:t>
            </a:r>
          </a:p>
          <a:p>
            <a:pPr lvl="1"/>
            <a:r>
              <a:rPr lang="en-US" dirty="0"/>
              <a:t>Difficulty in relaying information</a:t>
            </a:r>
          </a:p>
          <a:p>
            <a:pPr lvl="1"/>
            <a:r>
              <a:rPr lang="en-US" dirty="0"/>
              <a:t>Reliance on caregiver (are they the abuser?)</a:t>
            </a:r>
          </a:p>
          <a:p>
            <a:pPr lvl="1"/>
            <a:r>
              <a:rPr lang="en-US" dirty="0"/>
              <a:t>Proper interpretation of the patient’s verbal and non-verbal communication</a:t>
            </a:r>
          </a:p>
          <a:p>
            <a:pPr lvl="1"/>
            <a:r>
              <a:rPr lang="en-US" dirty="0"/>
              <a:t>Assess the environment the patient was found in</a:t>
            </a:r>
          </a:p>
          <a:p>
            <a:r>
              <a:rPr lang="en-US" dirty="0"/>
              <a:t>Treatment</a:t>
            </a:r>
          </a:p>
          <a:p>
            <a:pPr lvl="1"/>
            <a:r>
              <a:rPr lang="en-US" dirty="0"/>
              <a:t>Provide supportive care</a:t>
            </a:r>
          </a:p>
          <a:p>
            <a:pPr lvl="1"/>
            <a:r>
              <a:rPr lang="en-US" dirty="0"/>
              <a:t>Treat injuries and illnesses found as usual</a:t>
            </a:r>
          </a:p>
          <a:p>
            <a:pPr lvl="1"/>
            <a:r>
              <a:rPr lang="en-US" dirty="0"/>
              <a:t>Documentation is key</a:t>
            </a:r>
          </a:p>
          <a:p>
            <a:pPr lvl="1"/>
            <a:r>
              <a:rPr lang="en-US" dirty="0"/>
              <a:t>West Virginia law mandates that you report suspicions of abuse, follow protocol</a:t>
            </a:r>
          </a:p>
        </p:txBody>
      </p:sp>
    </p:spTree>
    <p:extLst>
      <p:ext uri="{BB962C8B-B14F-4D97-AF65-F5344CB8AC3E}">
        <p14:creationId xmlns:p14="http://schemas.microsoft.com/office/powerpoint/2010/main" val="247693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38B374-F0CB-46AC-A8C3-F05913FA5B05}"/>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7986D94B-DD92-4807-A12C-0537AC7325E1}"/>
              </a:ext>
            </a:extLst>
          </p:cNvPr>
          <p:cNvSpPr>
            <a:spLocks noGrp="1"/>
          </p:cNvSpPr>
          <p:nvPr>
            <p:ph idx="1"/>
          </p:nvPr>
        </p:nvSpPr>
        <p:spPr/>
        <p:txBody>
          <a:bodyPr/>
          <a:lstStyle/>
          <a:p>
            <a:endParaRPr lang="en-US" dirty="0"/>
          </a:p>
          <a:p>
            <a:r>
              <a:rPr lang="en-US" dirty="0"/>
              <a:t>Knowing which groups of patients are defined as “at risk”</a:t>
            </a:r>
          </a:p>
          <a:p>
            <a:r>
              <a:rPr lang="en-US" dirty="0"/>
              <a:t>As an EMT, you may find yourself in a position as first on scene to recognize the “at risk” patient which can become a very important factor in assisting this patient.  Your documentation and transfer report is vital.</a:t>
            </a:r>
          </a:p>
          <a:p>
            <a:r>
              <a:rPr lang="en-US" dirty="0"/>
              <a:t>Remember, you don’t have to prove abuse to report your suspicions.</a:t>
            </a:r>
          </a:p>
          <a:p>
            <a:endParaRPr lang="en-US" dirty="0"/>
          </a:p>
        </p:txBody>
      </p:sp>
    </p:spTree>
    <p:extLst>
      <p:ext uri="{BB962C8B-B14F-4D97-AF65-F5344CB8AC3E}">
        <p14:creationId xmlns:p14="http://schemas.microsoft.com/office/powerpoint/2010/main" val="140646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390E3-C121-4562-83AF-45770B835DA8}"/>
              </a:ext>
            </a:extLst>
          </p:cNvPr>
          <p:cNvSpPr>
            <a:spLocks noGrp="1"/>
          </p:cNvSpPr>
          <p:nvPr>
            <p:ph type="ctrTitle"/>
          </p:nvPr>
        </p:nvSpPr>
        <p:spPr>
          <a:xfrm>
            <a:off x="457201" y="533400"/>
            <a:ext cx="4267200" cy="4472780"/>
          </a:xfrm>
        </p:spPr>
        <p:txBody>
          <a:bodyPr>
            <a:normAutofit fontScale="90000"/>
          </a:bodyPr>
          <a:lstStyle/>
          <a:p>
            <a:r>
              <a:rPr lang="en-US" dirty="0"/>
              <a:t>EMT Refresher</a:t>
            </a:r>
            <a:br>
              <a:rPr lang="en-US" dirty="0"/>
            </a:br>
            <a:r>
              <a:rPr lang="en-US" dirty="0"/>
              <a:t/>
            </a:r>
            <a:br>
              <a:rPr lang="en-US" dirty="0"/>
            </a:br>
            <a:r>
              <a:rPr lang="en-US" dirty="0"/>
              <a:t/>
            </a:r>
            <a:br>
              <a:rPr lang="en-US" dirty="0"/>
            </a:br>
            <a:r>
              <a:rPr lang="en-US" i="1" dirty="0"/>
              <a:t>Module IV</a:t>
            </a:r>
            <a:r>
              <a:rPr lang="en-US" dirty="0"/>
              <a:t/>
            </a:r>
            <a:br>
              <a:rPr lang="en-US" dirty="0"/>
            </a:br>
            <a:r>
              <a:rPr lang="en-US" dirty="0"/>
              <a:t/>
            </a:r>
            <a:br>
              <a:rPr lang="en-US" dirty="0"/>
            </a:br>
            <a:r>
              <a:rPr lang="en-US" sz="3600" dirty="0"/>
              <a:t>Medical Emergencies II Management &amp; Considerations</a:t>
            </a:r>
          </a:p>
        </p:txBody>
      </p:sp>
      <p:sp>
        <p:nvSpPr>
          <p:cNvPr id="3" name="Subtitle 2">
            <a:extLst>
              <a:ext uri="{FF2B5EF4-FFF2-40B4-BE49-F238E27FC236}">
                <a16:creationId xmlns:a16="http://schemas.microsoft.com/office/drawing/2014/main" xmlns="" id="{CA30418A-50C4-46D2-814E-FF1BEF47D5CF}"/>
              </a:ext>
            </a:extLst>
          </p:cNvPr>
          <p:cNvSpPr>
            <a:spLocks noGrp="1"/>
          </p:cNvSpPr>
          <p:nvPr>
            <p:ph type="subTitle" idx="1"/>
          </p:nvPr>
        </p:nvSpPr>
        <p:spPr>
          <a:xfrm>
            <a:off x="626225" y="5181600"/>
            <a:ext cx="3640975" cy="914400"/>
          </a:xfrm>
        </p:spPr>
        <p:txBody>
          <a:bodyPr>
            <a:normAutofit/>
          </a:bodyPr>
          <a:lstStyle/>
          <a:p>
            <a:r>
              <a:rPr lang="en-US" dirty="0"/>
              <a:t>Pediatric Cardiac Arrest, OB Emergencies,        Special Healthcare Needs</a:t>
            </a:r>
          </a:p>
        </p:txBody>
      </p:sp>
    </p:spTree>
    <p:extLst>
      <p:ext uri="{BB962C8B-B14F-4D97-AF65-F5344CB8AC3E}">
        <p14:creationId xmlns:p14="http://schemas.microsoft.com/office/powerpoint/2010/main" val="6650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1B382-98D6-4BCD-8ACF-AB081F58F348}"/>
              </a:ext>
            </a:extLst>
          </p:cNvPr>
          <p:cNvSpPr>
            <a:spLocks noGrp="1"/>
          </p:cNvSpPr>
          <p:nvPr>
            <p:ph type="title"/>
          </p:nvPr>
        </p:nvSpPr>
        <p:spPr/>
        <p:txBody>
          <a:bodyPr/>
          <a:lstStyle/>
          <a:p>
            <a:r>
              <a:rPr lang="en-US" dirty="0"/>
              <a:t>Module IV – Section I – Pediatric Cardiac Arrest</a:t>
            </a:r>
          </a:p>
        </p:txBody>
      </p:sp>
      <p:sp>
        <p:nvSpPr>
          <p:cNvPr id="3" name="Content Placeholder 2">
            <a:extLst>
              <a:ext uri="{FF2B5EF4-FFF2-40B4-BE49-F238E27FC236}">
                <a16:creationId xmlns:a16="http://schemas.microsoft.com/office/drawing/2014/main" xmlns="" id="{74DD9DE3-C6EF-4A4F-B408-B240EC7626CD}"/>
              </a:ext>
            </a:extLst>
          </p:cNvPr>
          <p:cNvSpPr>
            <a:spLocks noGrp="1"/>
          </p:cNvSpPr>
          <p:nvPr>
            <p:ph idx="1"/>
          </p:nvPr>
        </p:nvSpPr>
        <p:spPr/>
        <p:txBody>
          <a:bodyPr/>
          <a:lstStyle/>
          <a:p>
            <a:r>
              <a:rPr lang="en-US" dirty="0"/>
              <a:t>Objectives</a:t>
            </a:r>
          </a:p>
          <a:p>
            <a:endParaRPr lang="en-US" dirty="0"/>
          </a:p>
          <a:p>
            <a:pPr lvl="1"/>
            <a:r>
              <a:rPr lang="en-US" dirty="0"/>
              <a:t>Discuss causes pediatric cardiac arrest</a:t>
            </a:r>
          </a:p>
          <a:p>
            <a:endParaRPr lang="en-US" dirty="0"/>
          </a:p>
          <a:p>
            <a:pPr lvl="1"/>
            <a:r>
              <a:rPr lang="en-US" dirty="0"/>
              <a:t>Describe the current techniques of one and two rescuer CPR for pediatric cardiac arrest</a:t>
            </a:r>
          </a:p>
          <a:p>
            <a:pPr lvl="1"/>
            <a:endParaRPr lang="en-US" dirty="0"/>
          </a:p>
          <a:p>
            <a:pPr lvl="1"/>
            <a:r>
              <a:rPr lang="en-US" dirty="0"/>
              <a:t>Demonstrate current techniques of one and two rescuer CPR for pediatric cardiac arrest</a:t>
            </a:r>
          </a:p>
        </p:txBody>
      </p:sp>
    </p:spTree>
    <p:extLst>
      <p:ext uri="{BB962C8B-B14F-4D97-AF65-F5344CB8AC3E}">
        <p14:creationId xmlns:p14="http://schemas.microsoft.com/office/powerpoint/2010/main" val="25670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26BB3B-1BAD-4E07-A91E-5ED8E5B149AE}"/>
              </a:ext>
            </a:extLst>
          </p:cNvPr>
          <p:cNvSpPr>
            <a:spLocks noGrp="1"/>
          </p:cNvSpPr>
          <p:nvPr>
            <p:ph type="title"/>
          </p:nvPr>
        </p:nvSpPr>
        <p:spPr/>
        <p:txBody>
          <a:bodyPr/>
          <a:lstStyle/>
          <a:p>
            <a:r>
              <a:rPr lang="en-US" dirty="0"/>
              <a:t>Common Causes of Pediatric Cardiac Arrest</a:t>
            </a:r>
          </a:p>
        </p:txBody>
      </p:sp>
      <p:sp>
        <p:nvSpPr>
          <p:cNvPr id="3" name="Content Placeholder 2">
            <a:extLst>
              <a:ext uri="{FF2B5EF4-FFF2-40B4-BE49-F238E27FC236}">
                <a16:creationId xmlns:a16="http://schemas.microsoft.com/office/drawing/2014/main" xmlns="" id="{BB6CE7A2-814A-4683-9AD9-AC39A4B20B0D}"/>
              </a:ext>
            </a:extLst>
          </p:cNvPr>
          <p:cNvSpPr>
            <a:spLocks noGrp="1"/>
          </p:cNvSpPr>
          <p:nvPr>
            <p:ph idx="1"/>
          </p:nvPr>
        </p:nvSpPr>
        <p:spPr/>
        <p:txBody>
          <a:bodyPr>
            <a:normAutofit fontScale="92500" lnSpcReduction="20000"/>
          </a:bodyPr>
          <a:lstStyle/>
          <a:p>
            <a:r>
              <a:rPr lang="en-US" dirty="0"/>
              <a:t>Respiratory Arrest</a:t>
            </a:r>
          </a:p>
          <a:p>
            <a:pPr lvl="1"/>
            <a:r>
              <a:rPr lang="en-US" dirty="0"/>
              <a:t>Asthma</a:t>
            </a:r>
          </a:p>
          <a:p>
            <a:r>
              <a:rPr lang="en-US" dirty="0"/>
              <a:t>Shock</a:t>
            </a:r>
          </a:p>
          <a:p>
            <a:pPr lvl="1"/>
            <a:r>
              <a:rPr lang="en-US" dirty="0"/>
              <a:t>Bleeding (internally or externally</a:t>
            </a:r>
          </a:p>
          <a:p>
            <a:pPr lvl="1"/>
            <a:r>
              <a:rPr lang="en-US" dirty="0"/>
              <a:t>Anaphylaxis</a:t>
            </a:r>
          </a:p>
          <a:p>
            <a:r>
              <a:rPr lang="en-US" dirty="0"/>
              <a:t>Submersion (drowning)</a:t>
            </a:r>
          </a:p>
          <a:p>
            <a:r>
              <a:rPr lang="en-US" dirty="0"/>
              <a:t>Infections</a:t>
            </a:r>
          </a:p>
          <a:p>
            <a:pPr lvl="1"/>
            <a:r>
              <a:rPr lang="en-US" dirty="0"/>
              <a:t>Epiglottitis</a:t>
            </a:r>
          </a:p>
          <a:p>
            <a:r>
              <a:rPr lang="en-US" dirty="0"/>
              <a:t>Poisonings or drug overdose</a:t>
            </a:r>
          </a:p>
          <a:p>
            <a:r>
              <a:rPr lang="en-US" dirty="0"/>
              <a:t>Traumatic injuries</a:t>
            </a:r>
          </a:p>
          <a:p>
            <a:pPr lvl="1"/>
            <a:r>
              <a:rPr lang="en-US" dirty="0"/>
              <a:t>Blunt and penetrating</a:t>
            </a:r>
          </a:p>
          <a:p>
            <a:pPr marL="228600" lvl="1" indent="0">
              <a:buNone/>
            </a:pPr>
            <a:r>
              <a:rPr lang="en-US" dirty="0"/>
              <a:t>*Cardiac arrest is rare from a heart problem alone unless congenital </a:t>
            </a:r>
          </a:p>
          <a:p>
            <a:pPr lvl="1"/>
            <a:endParaRPr lang="en-US" dirty="0"/>
          </a:p>
        </p:txBody>
      </p:sp>
    </p:spTree>
    <p:extLst>
      <p:ext uri="{BB962C8B-B14F-4D97-AF65-F5344CB8AC3E}">
        <p14:creationId xmlns:p14="http://schemas.microsoft.com/office/powerpoint/2010/main" val="28819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4FCCBD-40BD-4C06-A9B8-FE30591BA492}"/>
              </a:ext>
            </a:extLst>
          </p:cNvPr>
          <p:cNvSpPr>
            <a:spLocks noGrp="1"/>
          </p:cNvSpPr>
          <p:nvPr>
            <p:ph type="title"/>
          </p:nvPr>
        </p:nvSpPr>
        <p:spPr/>
        <p:txBody>
          <a:bodyPr/>
          <a:lstStyle/>
          <a:p>
            <a:r>
              <a:rPr lang="en-US" dirty="0"/>
              <a:t>Respiratory Distress/Failure/Arrest</a:t>
            </a:r>
          </a:p>
        </p:txBody>
      </p:sp>
      <p:sp>
        <p:nvSpPr>
          <p:cNvPr id="3" name="Content Placeholder 2">
            <a:extLst>
              <a:ext uri="{FF2B5EF4-FFF2-40B4-BE49-F238E27FC236}">
                <a16:creationId xmlns:a16="http://schemas.microsoft.com/office/drawing/2014/main" xmlns="" id="{A8114E14-29DC-4BB8-81DA-AF124E0E105D}"/>
              </a:ext>
            </a:extLst>
          </p:cNvPr>
          <p:cNvSpPr>
            <a:spLocks noGrp="1"/>
          </p:cNvSpPr>
          <p:nvPr>
            <p:ph sz="half" idx="1"/>
          </p:nvPr>
        </p:nvSpPr>
        <p:spPr/>
        <p:txBody>
          <a:bodyPr>
            <a:normAutofit/>
          </a:bodyPr>
          <a:lstStyle/>
          <a:p>
            <a:r>
              <a:rPr lang="en-US" dirty="0"/>
              <a:t>Respiratory Distress</a:t>
            </a:r>
          </a:p>
          <a:p>
            <a:pPr lvl="1"/>
            <a:r>
              <a:rPr lang="en-US" dirty="0"/>
              <a:t>Increased work of breathing</a:t>
            </a:r>
          </a:p>
          <a:p>
            <a:pPr lvl="1"/>
            <a:r>
              <a:rPr lang="en-US" dirty="0"/>
              <a:t>Nasal flaring</a:t>
            </a:r>
          </a:p>
          <a:p>
            <a:pPr lvl="1"/>
            <a:r>
              <a:rPr lang="en-US" dirty="0"/>
              <a:t>Abnormal breath sounds</a:t>
            </a:r>
          </a:p>
          <a:p>
            <a:pPr lvl="1"/>
            <a:r>
              <a:rPr lang="en-US" dirty="0"/>
              <a:t>Accessory muscle use</a:t>
            </a:r>
          </a:p>
          <a:p>
            <a:pPr lvl="1"/>
            <a:r>
              <a:rPr lang="en-US" dirty="0"/>
              <a:t>Tripod position</a:t>
            </a:r>
          </a:p>
          <a:p>
            <a:r>
              <a:rPr lang="en-US" dirty="0"/>
              <a:t>Respiratory Failure</a:t>
            </a:r>
          </a:p>
          <a:p>
            <a:pPr lvl="1"/>
            <a:r>
              <a:rPr lang="en-US" dirty="0"/>
              <a:t>Efforts to breathe decrease</a:t>
            </a:r>
          </a:p>
          <a:p>
            <a:pPr lvl="1"/>
            <a:r>
              <a:rPr lang="en-US" dirty="0"/>
              <a:t>Chest rise is less</a:t>
            </a:r>
          </a:p>
          <a:p>
            <a:pPr lvl="1"/>
            <a:r>
              <a:rPr lang="en-US" dirty="0"/>
              <a:t>Cyanosis will develop (late sign)</a:t>
            </a:r>
          </a:p>
          <a:p>
            <a:pPr lvl="1"/>
            <a:r>
              <a:rPr lang="en-US" dirty="0"/>
              <a:t>Altered level of consciousness</a:t>
            </a:r>
          </a:p>
          <a:p>
            <a:pPr lvl="1"/>
            <a:r>
              <a:rPr lang="en-US" dirty="0"/>
              <a:t>Bradycardia </a:t>
            </a:r>
          </a:p>
        </p:txBody>
      </p:sp>
      <p:pic>
        <p:nvPicPr>
          <p:cNvPr id="6" name="Content Placeholder 5">
            <a:extLst>
              <a:ext uri="{FF2B5EF4-FFF2-40B4-BE49-F238E27FC236}">
                <a16:creationId xmlns:a16="http://schemas.microsoft.com/office/drawing/2014/main" xmlns="" id="{BBEF3929-0ECE-4970-BA21-BF048360730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8569" y="2390400"/>
            <a:ext cx="3632662" cy="3445625"/>
          </a:xfrm>
        </p:spPr>
      </p:pic>
    </p:spTree>
    <p:extLst>
      <p:ext uri="{BB962C8B-B14F-4D97-AF65-F5344CB8AC3E}">
        <p14:creationId xmlns:p14="http://schemas.microsoft.com/office/powerpoint/2010/main" val="322475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B0D4A-7E7E-48C9-B094-9011677C65E0}"/>
              </a:ext>
            </a:extLst>
          </p:cNvPr>
          <p:cNvSpPr>
            <a:spLocks noGrp="1"/>
          </p:cNvSpPr>
          <p:nvPr>
            <p:ph type="title"/>
          </p:nvPr>
        </p:nvSpPr>
        <p:spPr/>
        <p:txBody>
          <a:bodyPr/>
          <a:lstStyle/>
          <a:p>
            <a:r>
              <a:rPr lang="en-US" dirty="0"/>
              <a:t>Pediatric Asthma</a:t>
            </a:r>
          </a:p>
        </p:txBody>
      </p:sp>
      <p:sp>
        <p:nvSpPr>
          <p:cNvPr id="3" name="Content Placeholder 2">
            <a:extLst>
              <a:ext uri="{FF2B5EF4-FFF2-40B4-BE49-F238E27FC236}">
                <a16:creationId xmlns:a16="http://schemas.microsoft.com/office/drawing/2014/main" xmlns="" id="{52E8B527-1D3F-4E88-A41A-8E4BC663B8FE}"/>
              </a:ext>
            </a:extLst>
          </p:cNvPr>
          <p:cNvSpPr>
            <a:spLocks noGrp="1"/>
          </p:cNvSpPr>
          <p:nvPr>
            <p:ph idx="1"/>
          </p:nvPr>
        </p:nvSpPr>
        <p:spPr/>
        <p:txBody>
          <a:bodyPr>
            <a:normAutofit fontScale="85000" lnSpcReduction="20000"/>
          </a:bodyPr>
          <a:lstStyle/>
          <a:p>
            <a:r>
              <a:rPr lang="en-US" dirty="0"/>
              <a:t>True medical emergency if not identified and treated promptly.</a:t>
            </a:r>
          </a:p>
          <a:p>
            <a:r>
              <a:rPr lang="en-US" dirty="0"/>
              <a:t>Common triggers:</a:t>
            </a:r>
          </a:p>
          <a:p>
            <a:pPr lvl="1"/>
            <a:r>
              <a:rPr lang="en-US" dirty="0"/>
              <a:t>Upper respiratory infection</a:t>
            </a:r>
          </a:p>
          <a:p>
            <a:pPr lvl="1"/>
            <a:r>
              <a:rPr lang="en-US" dirty="0"/>
              <a:t>Smoke</a:t>
            </a:r>
          </a:p>
          <a:p>
            <a:pPr lvl="1"/>
            <a:r>
              <a:rPr lang="en-US" dirty="0"/>
              <a:t>Exercise</a:t>
            </a:r>
          </a:p>
          <a:p>
            <a:pPr lvl="1"/>
            <a:r>
              <a:rPr lang="en-US" dirty="0"/>
              <a:t>Exposure to cold air</a:t>
            </a:r>
          </a:p>
          <a:p>
            <a:pPr lvl="1"/>
            <a:r>
              <a:rPr lang="en-US" dirty="0"/>
              <a:t>Emotional stress</a:t>
            </a:r>
          </a:p>
          <a:p>
            <a:r>
              <a:rPr lang="en-US" dirty="0"/>
              <a:t>Many asthmatic patients will have used their inhalers prior to EMS arrival and will have more than one.</a:t>
            </a:r>
          </a:p>
          <a:p>
            <a:r>
              <a:rPr lang="en-US" dirty="0"/>
              <a:t>How many admissions have there been over the past year?</a:t>
            </a:r>
          </a:p>
          <a:p>
            <a:r>
              <a:rPr lang="en-US" dirty="0"/>
              <a:t>What treatment was rendered the last time the patient was seen?</a:t>
            </a:r>
          </a:p>
          <a:p>
            <a:r>
              <a:rPr lang="en-US" dirty="0"/>
              <a:t>Albuterol nebulizer treatment may be needed, follow protocol</a:t>
            </a:r>
          </a:p>
          <a:p>
            <a:r>
              <a:rPr lang="en-US" dirty="0"/>
              <a:t>Be prepared for assisted ventilation</a:t>
            </a:r>
          </a:p>
        </p:txBody>
      </p:sp>
    </p:spTree>
    <p:extLst>
      <p:ext uri="{BB962C8B-B14F-4D97-AF65-F5344CB8AC3E}">
        <p14:creationId xmlns:p14="http://schemas.microsoft.com/office/powerpoint/2010/main" val="4059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DD8FC-A59D-451D-B3D2-B8853800F1C7}"/>
              </a:ext>
            </a:extLst>
          </p:cNvPr>
          <p:cNvSpPr>
            <a:spLocks noGrp="1"/>
          </p:cNvSpPr>
          <p:nvPr>
            <p:ph type="title"/>
          </p:nvPr>
        </p:nvSpPr>
        <p:spPr/>
        <p:txBody>
          <a:bodyPr/>
          <a:lstStyle/>
          <a:p>
            <a:r>
              <a:rPr lang="en-US" dirty="0"/>
              <a:t>Epiglottitis</a:t>
            </a:r>
          </a:p>
        </p:txBody>
      </p:sp>
      <p:sp>
        <p:nvSpPr>
          <p:cNvPr id="3" name="Content Placeholder 2">
            <a:extLst>
              <a:ext uri="{FF2B5EF4-FFF2-40B4-BE49-F238E27FC236}">
                <a16:creationId xmlns:a16="http://schemas.microsoft.com/office/drawing/2014/main" xmlns="" id="{835AF7B4-E4A2-47E7-BE61-CAF5AB48F689}"/>
              </a:ext>
            </a:extLst>
          </p:cNvPr>
          <p:cNvSpPr>
            <a:spLocks noGrp="1"/>
          </p:cNvSpPr>
          <p:nvPr>
            <p:ph sz="half" idx="1"/>
          </p:nvPr>
        </p:nvSpPr>
        <p:spPr/>
        <p:txBody>
          <a:bodyPr>
            <a:normAutofit fontScale="92500" lnSpcReduction="20000"/>
          </a:bodyPr>
          <a:lstStyle/>
          <a:p>
            <a:r>
              <a:rPr lang="en-US" dirty="0"/>
              <a:t>Infection of the soft tissue in the area above the vocal cords.  Bacterial infection is the most common cause.</a:t>
            </a:r>
          </a:p>
          <a:p>
            <a:r>
              <a:rPr lang="en-US" dirty="0"/>
              <a:t>The epiglottis can swell two to three times its normal size.</a:t>
            </a:r>
          </a:p>
          <a:p>
            <a:r>
              <a:rPr lang="en-US" dirty="0"/>
              <a:t>Very sore throat</a:t>
            </a:r>
          </a:p>
          <a:p>
            <a:r>
              <a:rPr lang="en-US" dirty="0"/>
              <a:t>Fever </a:t>
            </a:r>
          </a:p>
          <a:p>
            <a:r>
              <a:rPr lang="en-US" dirty="0"/>
              <a:t>Difficulty swallowing</a:t>
            </a:r>
          </a:p>
          <a:p>
            <a:r>
              <a:rPr lang="en-US" dirty="0"/>
              <a:t>Drooling</a:t>
            </a:r>
          </a:p>
          <a:p>
            <a:r>
              <a:rPr lang="en-US" dirty="0"/>
              <a:t>Tripod positioning</a:t>
            </a:r>
          </a:p>
          <a:p>
            <a:r>
              <a:rPr lang="en-US" dirty="0"/>
              <a:t>True life-threatening emergency</a:t>
            </a:r>
          </a:p>
        </p:txBody>
      </p:sp>
      <p:pic>
        <p:nvPicPr>
          <p:cNvPr id="6" name="Content Placeholder 5">
            <a:extLst>
              <a:ext uri="{FF2B5EF4-FFF2-40B4-BE49-F238E27FC236}">
                <a16:creationId xmlns:a16="http://schemas.microsoft.com/office/drawing/2014/main" xmlns="" id="{7BEACB28-A6F0-4940-8845-B9B2796DB26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819400"/>
            <a:ext cx="5181600" cy="2514599"/>
          </a:xfrm>
        </p:spPr>
      </p:pic>
    </p:spTree>
    <p:extLst>
      <p:ext uri="{BB962C8B-B14F-4D97-AF65-F5344CB8AC3E}">
        <p14:creationId xmlns:p14="http://schemas.microsoft.com/office/powerpoint/2010/main" val="143972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6F98D-E28E-4C15-A231-21E9A1A41519}"/>
              </a:ext>
            </a:extLst>
          </p:cNvPr>
          <p:cNvSpPr>
            <a:spLocks noGrp="1"/>
          </p:cNvSpPr>
          <p:nvPr>
            <p:ph type="title"/>
          </p:nvPr>
        </p:nvSpPr>
        <p:spPr/>
        <p:txBody>
          <a:bodyPr/>
          <a:lstStyle/>
          <a:p>
            <a:r>
              <a:rPr lang="en-US" dirty="0"/>
              <a:t>Shock</a:t>
            </a:r>
          </a:p>
        </p:txBody>
      </p:sp>
      <p:sp>
        <p:nvSpPr>
          <p:cNvPr id="3" name="Content Placeholder 2">
            <a:extLst>
              <a:ext uri="{FF2B5EF4-FFF2-40B4-BE49-F238E27FC236}">
                <a16:creationId xmlns:a16="http://schemas.microsoft.com/office/drawing/2014/main" xmlns="" id="{739A633B-30B2-4212-BE54-2D145F7F1BDD}"/>
              </a:ext>
            </a:extLst>
          </p:cNvPr>
          <p:cNvSpPr>
            <a:spLocks noGrp="1"/>
          </p:cNvSpPr>
          <p:nvPr>
            <p:ph idx="1"/>
          </p:nvPr>
        </p:nvSpPr>
        <p:spPr/>
        <p:txBody>
          <a:bodyPr>
            <a:normAutofit fontScale="85000" lnSpcReduction="20000"/>
          </a:bodyPr>
          <a:lstStyle/>
          <a:p>
            <a:r>
              <a:rPr lang="en-US" dirty="0"/>
              <a:t>Inadequate perfusion of blood and oxygen to the organs.</a:t>
            </a:r>
          </a:p>
          <a:p>
            <a:r>
              <a:rPr lang="en-US" dirty="0"/>
              <a:t>Common causes in pediatric patients:</a:t>
            </a:r>
          </a:p>
          <a:p>
            <a:pPr lvl="1"/>
            <a:r>
              <a:rPr lang="en-US" dirty="0"/>
              <a:t>Traumatic injury with blood loss</a:t>
            </a:r>
          </a:p>
          <a:p>
            <a:pPr lvl="1"/>
            <a:r>
              <a:rPr lang="en-US" dirty="0"/>
              <a:t>Severe infection</a:t>
            </a:r>
          </a:p>
          <a:p>
            <a:pPr lvl="1"/>
            <a:r>
              <a:rPr lang="en-US" dirty="0"/>
              <a:t>Neurologic injury (head trauma)</a:t>
            </a:r>
          </a:p>
          <a:p>
            <a:pPr lvl="1"/>
            <a:r>
              <a:rPr lang="en-US" dirty="0"/>
              <a:t>Severe allergic reaction (anaphylaxis)</a:t>
            </a:r>
          </a:p>
          <a:p>
            <a:pPr lvl="1"/>
            <a:r>
              <a:rPr lang="en-US" dirty="0"/>
              <a:t>Diseases of the heart</a:t>
            </a:r>
          </a:p>
          <a:p>
            <a:pPr lvl="1"/>
            <a:r>
              <a:rPr lang="en-US" dirty="0"/>
              <a:t>A collapsed lung (tension pneumothorax)</a:t>
            </a:r>
          </a:p>
          <a:p>
            <a:pPr lvl="1"/>
            <a:r>
              <a:rPr lang="en-US" dirty="0"/>
              <a:t>Blood or fluid around the heart (cardiac tamponade)</a:t>
            </a:r>
          </a:p>
          <a:p>
            <a:r>
              <a:rPr lang="en-US" dirty="0"/>
              <a:t>Pediatric patients respond differently than adults to fluid loss.</a:t>
            </a:r>
          </a:p>
          <a:p>
            <a:pPr lvl="1"/>
            <a:r>
              <a:rPr lang="en-US" dirty="0"/>
              <a:t>Tachycardia</a:t>
            </a:r>
          </a:p>
          <a:p>
            <a:pPr lvl="1"/>
            <a:r>
              <a:rPr lang="en-US" dirty="0"/>
              <a:t>Poor capillary refill (&lt;2 seconds)</a:t>
            </a:r>
          </a:p>
          <a:p>
            <a:pPr lvl="1"/>
            <a:r>
              <a:rPr lang="en-US" dirty="0"/>
              <a:t>Mental status changes</a:t>
            </a:r>
          </a:p>
          <a:p>
            <a:pPr lvl="1"/>
            <a:r>
              <a:rPr lang="en-US" dirty="0"/>
              <a:t>Blood pressure change is the most difficult sign to measure in children and is a very late sign of decompensated shock and is often too late.</a:t>
            </a:r>
          </a:p>
        </p:txBody>
      </p:sp>
    </p:spTree>
    <p:extLst>
      <p:ext uri="{BB962C8B-B14F-4D97-AF65-F5344CB8AC3E}">
        <p14:creationId xmlns:p14="http://schemas.microsoft.com/office/powerpoint/2010/main" val="22358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200AE-3EA1-4817-9A64-2B44C0A9C5D0}"/>
              </a:ext>
            </a:extLst>
          </p:cNvPr>
          <p:cNvSpPr>
            <a:spLocks noGrp="1"/>
          </p:cNvSpPr>
          <p:nvPr>
            <p:ph type="title"/>
          </p:nvPr>
        </p:nvSpPr>
        <p:spPr/>
        <p:txBody>
          <a:bodyPr/>
          <a:lstStyle/>
          <a:p>
            <a:r>
              <a:rPr lang="en-US" dirty="0"/>
              <a:t>Pediatric Assessment Triangle</a:t>
            </a:r>
          </a:p>
        </p:txBody>
      </p:sp>
      <p:sp>
        <p:nvSpPr>
          <p:cNvPr id="3" name="Content Placeholder 2">
            <a:extLst>
              <a:ext uri="{FF2B5EF4-FFF2-40B4-BE49-F238E27FC236}">
                <a16:creationId xmlns:a16="http://schemas.microsoft.com/office/drawing/2014/main" xmlns="" id="{C839639A-13C1-4B20-8F2C-6916B0B868EB}"/>
              </a:ext>
            </a:extLst>
          </p:cNvPr>
          <p:cNvSpPr>
            <a:spLocks noGrp="1"/>
          </p:cNvSpPr>
          <p:nvPr>
            <p:ph sz="half" idx="1"/>
          </p:nvPr>
        </p:nvSpPr>
        <p:spPr/>
        <p:txBody>
          <a:bodyPr>
            <a:normAutofit fontScale="92500" lnSpcReduction="10000"/>
          </a:bodyPr>
          <a:lstStyle/>
          <a:p>
            <a:r>
              <a:rPr lang="en-US" dirty="0"/>
              <a:t>PAT</a:t>
            </a:r>
          </a:p>
          <a:p>
            <a:pPr lvl="1"/>
            <a:r>
              <a:rPr lang="en-US" dirty="0"/>
              <a:t>Structured assessment tool used to rapidly form a general impression of the infant and child without touching him or her</a:t>
            </a:r>
          </a:p>
          <a:p>
            <a:pPr lvl="1"/>
            <a:endParaRPr lang="en-US" dirty="0"/>
          </a:p>
          <a:p>
            <a:pPr lvl="1"/>
            <a:r>
              <a:rPr lang="en-US" dirty="0"/>
              <a:t>Appearance</a:t>
            </a:r>
          </a:p>
          <a:p>
            <a:pPr lvl="1"/>
            <a:endParaRPr lang="en-US" dirty="0"/>
          </a:p>
          <a:p>
            <a:pPr lvl="1"/>
            <a:r>
              <a:rPr lang="en-US" dirty="0"/>
              <a:t>Work of breathing</a:t>
            </a:r>
          </a:p>
          <a:p>
            <a:pPr lvl="1"/>
            <a:endParaRPr lang="en-US" dirty="0"/>
          </a:p>
          <a:p>
            <a:pPr lvl="1"/>
            <a:r>
              <a:rPr lang="en-US" dirty="0"/>
              <a:t>Circulation to skin</a:t>
            </a:r>
          </a:p>
          <a:p>
            <a:pPr lvl="1"/>
            <a:endParaRPr lang="en-US" dirty="0"/>
          </a:p>
          <a:p>
            <a:pPr lvl="1"/>
            <a:r>
              <a:rPr lang="en-US" dirty="0"/>
              <a:t>This will identify those critically ill or injured pediatric patients hopefully before cardiopulmonary resuscitative efforts are needed.</a:t>
            </a:r>
          </a:p>
        </p:txBody>
      </p:sp>
      <p:pic>
        <p:nvPicPr>
          <p:cNvPr id="6" name="Content Placeholder 5">
            <a:extLst>
              <a:ext uri="{FF2B5EF4-FFF2-40B4-BE49-F238E27FC236}">
                <a16:creationId xmlns:a16="http://schemas.microsoft.com/office/drawing/2014/main" xmlns="" id="{55EF9105-6546-45AE-BED4-04DC5FAE93B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38900" y="2398712"/>
            <a:ext cx="4572000" cy="3429000"/>
          </a:xfrm>
        </p:spPr>
      </p:pic>
    </p:spTree>
    <p:extLst>
      <p:ext uri="{BB962C8B-B14F-4D97-AF65-F5344CB8AC3E}">
        <p14:creationId xmlns:p14="http://schemas.microsoft.com/office/powerpoint/2010/main" val="339135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88AAC-0C1F-4C42-BAC0-59833C82847C}"/>
              </a:ext>
            </a:extLst>
          </p:cNvPr>
          <p:cNvSpPr>
            <a:spLocks noGrp="1"/>
          </p:cNvSpPr>
          <p:nvPr>
            <p:ph type="title"/>
          </p:nvPr>
        </p:nvSpPr>
        <p:spPr/>
        <p:txBody>
          <a:bodyPr/>
          <a:lstStyle/>
          <a:p>
            <a:r>
              <a:rPr lang="en-US" dirty="0"/>
              <a:t>Assisted Ventilations/CPAP</a:t>
            </a:r>
          </a:p>
        </p:txBody>
      </p:sp>
      <p:sp>
        <p:nvSpPr>
          <p:cNvPr id="3" name="Content Placeholder 2">
            <a:extLst>
              <a:ext uri="{FF2B5EF4-FFF2-40B4-BE49-F238E27FC236}">
                <a16:creationId xmlns:a16="http://schemas.microsoft.com/office/drawing/2014/main" xmlns="" id="{680A0776-1619-4012-8152-618B783BAC8A}"/>
              </a:ext>
            </a:extLst>
          </p:cNvPr>
          <p:cNvSpPr>
            <a:spLocks noGrp="1"/>
          </p:cNvSpPr>
          <p:nvPr>
            <p:ph sz="half" idx="1"/>
          </p:nvPr>
        </p:nvSpPr>
        <p:spPr/>
        <p:txBody>
          <a:bodyPr/>
          <a:lstStyle/>
          <a:p>
            <a:r>
              <a:rPr lang="en-US" dirty="0"/>
              <a:t>BVM</a:t>
            </a:r>
          </a:p>
          <a:p>
            <a:pPr lvl="1"/>
            <a:endParaRPr lang="en-US" dirty="0"/>
          </a:p>
          <a:p>
            <a:pPr lvl="1"/>
            <a:r>
              <a:rPr lang="en-US" dirty="0"/>
              <a:t>Most common method to assist ventilations</a:t>
            </a:r>
          </a:p>
          <a:p>
            <a:pPr lvl="1"/>
            <a:r>
              <a:rPr lang="en-US" dirty="0"/>
              <a:t>Can deliver up to 100% oxygen</a:t>
            </a:r>
          </a:p>
          <a:p>
            <a:pPr lvl="1"/>
            <a:r>
              <a:rPr lang="en-US" dirty="0"/>
              <a:t>Most effective two person technique</a:t>
            </a:r>
          </a:p>
        </p:txBody>
      </p:sp>
      <p:sp>
        <p:nvSpPr>
          <p:cNvPr id="4" name="Content Placeholder 3">
            <a:extLst>
              <a:ext uri="{FF2B5EF4-FFF2-40B4-BE49-F238E27FC236}">
                <a16:creationId xmlns:a16="http://schemas.microsoft.com/office/drawing/2014/main" xmlns="" id="{9C9872C8-38E1-4124-94A4-9F6BAF9C7E29}"/>
              </a:ext>
            </a:extLst>
          </p:cNvPr>
          <p:cNvSpPr>
            <a:spLocks noGrp="1"/>
          </p:cNvSpPr>
          <p:nvPr>
            <p:ph sz="half" idx="2"/>
          </p:nvPr>
        </p:nvSpPr>
        <p:spPr/>
        <p:txBody>
          <a:bodyPr/>
          <a:lstStyle/>
          <a:p>
            <a:r>
              <a:rPr lang="en-US" dirty="0"/>
              <a:t>CPAP</a:t>
            </a:r>
          </a:p>
          <a:p>
            <a:pPr lvl="1"/>
            <a:endParaRPr lang="en-US" dirty="0"/>
          </a:p>
          <a:p>
            <a:pPr lvl="1"/>
            <a:r>
              <a:rPr lang="en-US" dirty="0"/>
              <a:t>Indications:</a:t>
            </a:r>
          </a:p>
          <a:p>
            <a:pPr lvl="2"/>
            <a:r>
              <a:rPr lang="en-US" dirty="0"/>
              <a:t>Pt must be alert</a:t>
            </a:r>
          </a:p>
          <a:p>
            <a:pPr lvl="2"/>
            <a:r>
              <a:rPr lang="en-US" dirty="0"/>
              <a:t>Displaying signs of distress</a:t>
            </a:r>
          </a:p>
          <a:p>
            <a:pPr lvl="2"/>
            <a:r>
              <a:rPr lang="en-US" dirty="0"/>
              <a:t>Resp Rate greater than 26</a:t>
            </a:r>
          </a:p>
          <a:p>
            <a:pPr lvl="2"/>
            <a:r>
              <a:rPr lang="en-US" dirty="0"/>
              <a:t>Pulse ox reading less than 90%</a:t>
            </a:r>
          </a:p>
          <a:p>
            <a:pPr lvl="1"/>
            <a:r>
              <a:rPr lang="en-US" dirty="0"/>
              <a:t>Contraindications:</a:t>
            </a:r>
          </a:p>
          <a:p>
            <a:pPr lvl="2"/>
            <a:r>
              <a:rPr lang="en-US" dirty="0"/>
              <a:t>Pt is resp arrest</a:t>
            </a:r>
          </a:p>
          <a:p>
            <a:pPr lvl="2"/>
            <a:r>
              <a:rPr lang="en-US" dirty="0" smtClean="0"/>
              <a:t>S/S </a:t>
            </a:r>
            <a:r>
              <a:rPr lang="en-US" dirty="0"/>
              <a:t>of pneumothorax or chest trauma</a:t>
            </a:r>
          </a:p>
          <a:p>
            <a:pPr lvl="2"/>
            <a:r>
              <a:rPr lang="en-US" dirty="0"/>
              <a:t>Pt with tracheostomy</a:t>
            </a:r>
          </a:p>
          <a:p>
            <a:pPr lvl="2"/>
            <a:r>
              <a:rPr lang="en-US" dirty="0"/>
              <a:t>Active GI bleed or vomiting</a:t>
            </a:r>
          </a:p>
          <a:p>
            <a:pPr lvl="2"/>
            <a:r>
              <a:rPr lang="en-US" dirty="0"/>
              <a:t>Altered mental status</a:t>
            </a:r>
          </a:p>
        </p:txBody>
      </p:sp>
    </p:spTree>
    <p:extLst>
      <p:ext uri="{BB962C8B-B14F-4D97-AF65-F5344CB8AC3E}">
        <p14:creationId xmlns:p14="http://schemas.microsoft.com/office/powerpoint/2010/main" val="286683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44A9D-D970-4089-B09B-DBC7BB1E1004}"/>
              </a:ext>
            </a:extLst>
          </p:cNvPr>
          <p:cNvSpPr>
            <a:spLocks noGrp="1"/>
          </p:cNvSpPr>
          <p:nvPr>
            <p:ph type="title"/>
          </p:nvPr>
        </p:nvSpPr>
        <p:spPr/>
        <p:txBody>
          <a:bodyPr/>
          <a:lstStyle/>
          <a:p>
            <a:r>
              <a:rPr lang="en-US" dirty="0"/>
              <a:t>Single Rescuer Infant CPR</a:t>
            </a:r>
          </a:p>
        </p:txBody>
      </p:sp>
      <p:sp>
        <p:nvSpPr>
          <p:cNvPr id="3" name="Content Placeholder 2">
            <a:extLst>
              <a:ext uri="{FF2B5EF4-FFF2-40B4-BE49-F238E27FC236}">
                <a16:creationId xmlns:a16="http://schemas.microsoft.com/office/drawing/2014/main" xmlns="" id="{28A42967-E5DA-4A28-8FCA-0CB57510E9AC}"/>
              </a:ext>
            </a:extLst>
          </p:cNvPr>
          <p:cNvSpPr>
            <a:spLocks noGrp="1"/>
          </p:cNvSpPr>
          <p:nvPr>
            <p:ph sz="half" idx="1"/>
          </p:nvPr>
        </p:nvSpPr>
        <p:spPr/>
        <p:txBody>
          <a:bodyPr>
            <a:normAutofit lnSpcReduction="10000"/>
          </a:bodyPr>
          <a:lstStyle/>
          <a:p>
            <a:r>
              <a:rPr lang="en-US" dirty="0"/>
              <a:t>Infant (less than one year of age)</a:t>
            </a:r>
          </a:p>
          <a:p>
            <a:pPr lvl="1"/>
            <a:r>
              <a:rPr lang="en-US" dirty="0"/>
              <a:t>2 fingers just below the nipple line</a:t>
            </a:r>
          </a:p>
          <a:p>
            <a:pPr lvl="1"/>
            <a:r>
              <a:rPr lang="en-US" dirty="0"/>
              <a:t>100-120 compressions per minute (rate is extremely important determinant of ROSC and good neurological outcome)</a:t>
            </a:r>
          </a:p>
          <a:p>
            <a:pPr lvl="1"/>
            <a:r>
              <a:rPr lang="en-US" dirty="0"/>
              <a:t>Depth is 1/3 of anterior-posterior diameter of the chest (about 1 ½ inches)</a:t>
            </a:r>
          </a:p>
          <a:p>
            <a:pPr lvl="1"/>
            <a:r>
              <a:rPr lang="en-US" dirty="0"/>
              <a:t>Allow complete recoil between compressions</a:t>
            </a:r>
          </a:p>
          <a:p>
            <a:pPr lvl="1"/>
            <a:r>
              <a:rPr lang="en-US" dirty="0"/>
              <a:t>Minimize interruptions</a:t>
            </a:r>
          </a:p>
          <a:p>
            <a:pPr lvl="1"/>
            <a:r>
              <a:rPr lang="en-US" dirty="0"/>
              <a:t>Ventilation/Compression Ratio</a:t>
            </a:r>
          </a:p>
          <a:p>
            <a:pPr lvl="2"/>
            <a:r>
              <a:rPr lang="en-US" dirty="0"/>
              <a:t>Two breaths after each 30 compressions just enough for chest to rise.</a:t>
            </a:r>
          </a:p>
        </p:txBody>
      </p:sp>
      <p:pic>
        <p:nvPicPr>
          <p:cNvPr id="6" name="Content Placeholder 5">
            <a:extLst>
              <a:ext uri="{FF2B5EF4-FFF2-40B4-BE49-F238E27FC236}">
                <a16:creationId xmlns:a16="http://schemas.microsoft.com/office/drawing/2014/main" xmlns="" id="{A2C90507-4D75-4267-92C1-D3888B9D2F3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7312" y="1825625"/>
            <a:ext cx="4575175" cy="4575175"/>
          </a:xfrm>
        </p:spPr>
      </p:pic>
    </p:spTree>
    <p:extLst>
      <p:ext uri="{BB962C8B-B14F-4D97-AF65-F5344CB8AC3E}">
        <p14:creationId xmlns:p14="http://schemas.microsoft.com/office/powerpoint/2010/main" val="311613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675F76-AB47-4D4C-B576-EFF6E2849C4F}"/>
              </a:ext>
            </a:extLst>
          </p:cNvPr>
          <p:cNvSpPr>
            <a:spLocks noGrp="1"/>
          </p:cNvSpPr>
          <p:nvPr>
            <p:ph type="title"/>
          </p:nvPr>
        </p:nvSpPr>
        <p:spPr/>
        <p:txBody>
          <a:bodyPr/>
          <a:lstStyle/>
          <a:p>
            <a:r>
              <a:rPr lang="en-US" dirty="0"/>
              <a:t>Single Rescuer Child CPR</a:t>
            </a:r>
          </a:p>
        </p:txBody>
      </p:sp>
      <p:sp>
        <p:nvSpPr>
          <p:cNvPr id="3" name="Content Placeholder 2">
            <a:extLst>
              <a:ext uri="{FF2B5EF4-FFF2-40B4-BE49-F238E27FC236}">
                <a16:creationId xmlns:a16="http://schemas.microsoft.com/office/drawing/2014/main" xmlns="" id="{20B7F2C5-63B2-4BF9-A66A-CC005F7D9EF0}"/>
              </a:ext>
            </a:extLst>
          </p:cNvPr>
          <p:cNvSpPr>
            <a:spLocks noGrp="1"/>
          </p:cNvSpPr>
          <p:nvPr>
            <p:ph sz="half" idx="1"/>
          </p:nvPr>
        </p:nvSpPr>
        <p:spPr/>
        <p:txBody>
          <a:bodyPr>
            <a:normAutofit fontScale="92500"/>
          </a:bodyPr>
          <a:lstStyle/>
          <a:p>
            <a:r>
              <a:rPr lang="en-US" dirty="0"/>
              <a:t>Child (1 year of age until onset of puberty)</a:t>
            </a:r>
          </a:p>
          <a:p>
            <a:pPr lvl="1"/>
            <a:r>
              <a:rPr lang="en-US" dirty="0"/>
              <a:t>Use one or two hands on the lower half of the sternum</a:t>
            </a:r>
          </a:p>
          <a:p>
            <a:pPr lvl="1"/>
            <a:r>
              <a:rPr lang="en-US" dirty="0"/>
              <a:t>100-120 compressions per minute (rate is extremely important determinant of ROSC and good neurological outcome)</a:t>
            </a:r>
          </a:p>
          <a:p>
            <a:pPr lvl="1"/>
            <a:r>
              <a:rPr lang="en-US" dirty="0"/>
              <a:t>Depth is 1/3 of anterior-posterior diameter of the chest (about 2 inches)</a:t>
            </a:r>
          </a:p>
          <a:p>
            <a:pPr lvl="1"/>
            <a:r>
              <a:rPr lang="en-US" dirty="0"/>
              <a:t>Allow complete recoil between compressions</a:t>
            </a:r>
          </a:p>
          <a:p>
            <a:pPr lvl="1"/>
            <a:r>
              <a:rPr lang="en-US" dirty="0"/>
              <a:t>Minimize interruptions</a:t>
            </a:r>
          </a:p>
          <a:p>
            <a:pPr lvl="1"/>
            <a:r>
              <a:rPr lang="en-US" dirty="0"/>
              <a:t>Ventilation/Compression Ratio</a:t>
            </a:r>
          </a:p>
          <a:p>
            <a:pPr lvl="2"/>
            <a:r>
              <a:rPr lang="en-US" dirty="0"/>
              <a:t>Two breaths after each 30 compressions just enough for chest to rise.</a:t>
            </a:r>
          </a:p>
          <a:p>
            <a:pPr marL="228600" lvl="1" indent="0">
              <a:buNone/>
            </a:pPr>
            <a:endParaRPr lang="en-US" dirty="0"/>
          </a:p>
        </p:txBody>
      </p:sp>
      <p:pic>
        <p:nvPicPr>
          <p:cNvPr id="6" name="Content Placeholder 5">
            <a:extLst>
              <a:ext uri="{FF2B5EF4-FFF2-40B4-BE49-F238E27FC236}">
                <a16:creationId xmlns:a16="http://schemas.microsoft.com/office/drawing/2014/main" xmlns="" id="{E594FB75-01D4-463E-8C3B-B55117D7657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3471" y="2846546"/>
            <a:ext cx="4724129" cy="2868454"/>
          </a:xfrm>
        </p:spPr>
      </p:pic>
    </p:spTree>
    <p:extLst>
      <p:ext uri="{BB962C8B-B14F-4D97-AF65-F5344CB8AC3E}">
        <p14:creationId xmlns:p14="http://schemas.microsoft.com/office/powerpoint/2010/main" val="188437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7E2B18-D67D-4309-803A-E52194B50EEF}"/>
              </a:ext>
            </a:extLst>
          </p:cNvPr>
          <p:cNvSpPr>
            <a:spLocks noGrp="1"/>
          </p:cNvSpPr>
          <p:nvPr>
            <p:ph type="title"/>
          </p:nvPr>
        </p:nvSpPr>
        <p:spPr/>
        <p:txBody>
          <a:bodyPr/>
          <a:lstStyle/>
          <a:p>
            <a:r>
              <a:rPr lang="en-US" dirty="0"/>
              <a:t>Two Rescuer Infant and Child CPR</a:t>
            </a:r>
          </a:p>
        </p:txBody>
      </p:sp>
      <p:sp>
        <p:nvSpPr>
          <p:cNvPr id="3" name="Content Placeholder 2">
            <a:extLst>
              <a:ext uri="{FF2B5EF4-FFF2-40B4-BE49-F238E27FC236}">
                <a16:creationId xmlns:a16="http://schemas.microsoft.com/office/drawing/2014/main" xmlns="" id="{48D0E210-FD78-476B-8C16-5C257CE69469}"/>
              </a:ext>
            </a:extLst>
          </p:cNvPr>
          <p:cNvSpPr>
            <a:spLocks noGrp="1"/>
          </p:cNvSpPr>
          <p:nvPr>
            <p:ph sz="half" idx="1"/>
          </p:nvPr>
        </p:nvSpPr>
        <p:spPr/>
        <p:txBody>
          <a:bodyPr>
            <a:normAutofit lnSpcReduction="10000"/>
          </a:bodyPr>
          <a:lstStyle/>
          <a:p>
            <a:r>
              <a:rPr lang="en-US" dirty="0"/>
              <a:t>Infant CPR Two Rescuer</a:t>
            </a:r>
          </a:p>
          <a:p>
            <a:pPr lvl="1"/>
            <a:r>
              <a:rPr lang="en-US" dirty="0"/>
              <a:t>Use thumb encircling hand technique</a:t>
            </a:r>
          </a:p>
          <a:p>
            <a:pPr lvl="1"/>
            <a:r>
              <a:rPr lang="en-US" dirty="0"/>
              <a:t>100-120 compressions per minute (rate is extremely important determinant of ROSC and good neurological outcome)</a:t>
            </a:r>
          </a:p>
          <a:p>
            <a:pPr lvl="1"/>
            <a:r>
              <a:rPr lang="en-US" dirty="0"/>
              <a:t>Depth is 1/3 of anterior-posterior diameter of the chest (about 1 ½ inches)</a:t>
            </a:r>
          </a:p>
          <a:p>
            <a:pPr lvl="1"/>
            <a:r>
              <a:rPr lang="en-US" dirty="0"/>
              <a:t>Allow complete recoil between compressions</a:t>
            </a:r>
          </a:p>
          <a:p>
            <a:pPr lvl="1"/>
            <a:r>
              <a:rPr lang="en-US" dirty="0"/>
              <a:t>Minimize interruptions</a:t>
            </a:r>
          </a:p>
          <a:p>
            <a:pPr lvl="1"/>
            <a:r>
              <a:rPr lang="en-US" dirty="0"/>
              <a:t>Ventilation/Compression Ratio</a:t>
            </a:r>
          </a:p>
          <a:p>
            <a:pPr lvl="2"/>
            <a:r>
              <a:rPr lang="en-US" dirty="0"/>
              <a:t>Two breaths after each 15 compressions just enough for chest to rise.</a:t>
            </a:r>
          </a:p>
          <a:p>
            <a:pPr lvl="1"/>
            <a:endParaRPr lang="en-US" dirty="0"/>
          </a:p>
        </p:txBody>
      </p:sp>
      <p:sp>
        <p:nvSpPr>
          <p:cNvPr id="4" name="Content Placeholder 3">
            <a:extLst>
              <a:ext uri="{FF2B5EF4-FFF2-40B4-BE49-F238E27FC236}">
                <a16:creationId xmlns:a16="http://schemas.microsoft.com/office/drawing/2014/main" xmlns="" id="{AAD7FAA0-56D8-4C48-B532-74F64AE9C33F}"/>
              </a:ext>
            </a:extLst>
          </p:cNvPr>
          <p:cNvSpPr>
            <a:spLocks noGrp="1"/>
          </p:cNvSpPr>
          <p:nvPr>
            <p:ph sz="half" idx="2"/>
          </p:nvPr>
        </p:nvSpPr>
        <p:spPr/>
        <p:txBody>
          <a:bodyPr>
            <a:normAutofit lnSpcReduction="10000"/>
          </a:bodyPr>
          <a:lstStyle/>
          <a:p>
            <a:r>
              <a:rPr lang="en-US" dirty="0"/>
              <a:t>Child CPR Two Rescuer</a:t>
            </a:r>
          </a:p>
          <a:p>
            <a:pPr lvl="1"/>
            <a:r>
              <a:rPr lang="en-US" dirty="0"/>
              <a:t>Use one or two hands on the lower half of the sternum</a:t>
            </a:r>
          </a:p>
          <a:p>
            <a:pPr lvl="1"/>
            <a:r>
              <a:rPr lang="en-US" dirty="0"/>
              <a:t>100-120 compressions per minute (rate is extremely important determinant of ROSC and good neurological outcome)</a:t>
            </a:r>
          </a:p>
          <a:p>
            <a:pPr lvl="1"/>
            <a:r>
              <a:rPr lang="en-US" dirty="0"/>
              <a:t>Depth is 1/3 of anterior-posterior diameter of the chest (about 2 inches)</a:t>
            </a:r>
          </a:p>
          <a:p>
            <a:pPr lvl="1"/>
            <a:r>
              <a:rPr lang="en-US" dirty="0"/>
              <a:t>Allow complete recoil between compressions</a:t>
            </a:r>
          </a:p>
          <a:p>
            <a:pPr lvl="1"/>
            <a:r>
              <a:rPr lang="en-US" dirty="0"/>
              <a:t>Minimize interruptions</a:t>
            </a:r>
          </a:p>
          <a:p>
            <a:pPr lvl="1"/>
            <a:r>
              <a:rPr lang="en-US" dirty="0"/>
              <a:t>Ventilation/Compression Ratio</a:t>
            </a:r>
          </a:p>
          <a:p>
            <a:pPr lvl="2"/>
            <a:r>
              <a:rPr lang="en-US" dirty="0"/>
              <a:t>Two breaths after each 15 compressions just enough for chest to rise.</a:t>
            </a:r>
          </a:p>
          <a:p>
            <a:pPr lvl="1"/>
            <a:endParaRPr lang="en-US" dirty="0"/>
          </a:p>
        </p:txBody>
      </p:sp>
    </p:spTree>
    <p:extLst>
      <p:ext uri="{BB962C8B-B14F-4D97-AF65-F5344CB8AC3E}">
        <p14:creationId xmlns:p14="http://schemas.microsoft.com/office/powerpoint/2010/main" val="386533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F787E4-B813-4551-BE40-EE3CE4D0B30D}"/>
              </a:ext>
            </a:extLst>
          </p:cNvPr>
          <p:cNvSpPr>
            <a:spLocks noGrp="1"/>
          </p:cNvSpPr>
          <p:nvPr>
            <p:ph type="title"/>
          </p:nvPr>
        </p:nvSpPr>
        <p:spPr/>
        <p:txBody>
          <a:bodyPr/>
          <a:lstStyle/>
          <a:p>
            <a:pPr algn="ctr"/>
            <a:r>
              <a:rPr lang="en-US" dirty="0"/>
              <a:t>AED Use in Infants and Children</a:t>
            </a:r>
          </a:p>
        </p:txBody>
      </p:sp>
      <p:sp>
        <p:nvSpPr>
          <p:cNvPr id="3" name="Content Placeholder 2">
            <a:extLst>
              <a:ext uri="{FF2B5EF4-FFF2-40B4-BE49-F238E27FC236}">
                <a16:creationId xmlns:a16="http://schemas.microsoft.com/office/drawing/2014/main" xmlns="" id="{D7D8FE62-68AC-4EA4-9C26-DC9E5147A491}"/>
              </a:ext>
            </a:extLst>
          </p:cNvPr>
          <p:cNvSpPr>
            <a:spLocks noGrp="1"/>
          </p:cNvSpPr>
          <p:nvPr>
            <p:ph sz="half" idx="1"/>
          </p:nvPr>
        </p:nvSpPr>
        <p:spPr/>
        <p:txBody>
          <a:bodyPr>
            <a:normAutofit lnSpcReduction="10000"/>
          </a:bodyPr>
          <a:lstStyle/>
          <a:p>
            <a:r>
              <a:rPr lang="en-US" dirty="0"/>
              <a:t>Apply AED to infants and children, pediatric-sized pads and a dose-attenuating system is preferable, however if these are not available use the adult pads and AED.  Follow protocol.</a:t>
            </a:r>
          </a:p>
          <a:p>
            <a:r>
              <a:rPr lang="en-US" dirty="0"/>
              <a:t>If the adult pads are too big place in the anterior-posterior position.</a:t>
            </a:r>
          </a:p>
          <a:p>
            <a:r>
              <a:rPr lang="en-US" dirty="0"/>
              <a:t>Do not delay CPR while preparing the AED, remember the primary cause of cardiac arrest in infants and children may be respiratory in nature.</a:t>
            </a:r>
          </a:p>
        </p:txBody>
      </p:sp>
      <p:pic>
        <p:nvPicPr>
          <p:cNvPr id="6" name="Content Placeholder 5">
            <a:extLst>
              <a:ext uri="{FF2B5EF4-FFF2-40B4-BE49-F238E27FC236}">
                <a16:creationId xmlns:a16="http://schemas.microsoft.com/office/drawing/2014/main" xmlns="" id="{8DB1A955-8634-41FC-BBA4-7A35C30A82A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05600" y="2819400"/>
            <a:ext cx="4648200" cy="3048000"/>
          </a:xfrm>
        </p:spPr>
      </p:pic>
    </p:spTree>
    <p:extLst>
      <p:ext uri="{BB962C8B-B14F-4D97-AF65-F5344CB8AC3E}">
        <p14:creationId xmlns:p14="http://schemas.microsoft.com/office/powerpoint/2010/main" val="377532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33349C-FD73-44AA-89CE-3A1D477CA9AD}"/>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3C42D002-2EA7-4387-946A-BE2A14C3F2B0}"/>
              </a:ext>
            </a:extLst>
          </p:cNvPr>
          <p:cNvSpPr>
            <a:spLocks noGrp="1"/>
          </p:cNvSpPr>
          <p:nvPr>
            <p:ph idx="1"/>
          </p:nvPr>
        </p:nvSpPr>
        <p:spPr/>
        <p:txBody>
          <a:bodyPr/>
          <a:lstStyle/>
          <a:p>
            <a:r>
              <a:rPr lang="en-US" dirty="0"/>
              <a:t>Remember and use the PAT (Pediatric Assessment Triangle)</a:t>
            </a:r>
          </a:p>
          <a:p>
            <a:endParaRPr lang="en-US" dirty="0"/>
          </a:p>
          <a:p>
            <a:r>
              <a:rPr lang="en-US" dirty="0"/>
              <a:t>The EMT should be able to recognize a severely ill or injured child and begin life-saving measures immediately</a:t>
            </a:r>
          </a:p>
          <a:p>
            <a:endParaRPr lang="en-US" dirty="0"/>
          </a:p>
          <a:p>
            <a:r>
              <a:rPr lang="en-US" dirty="0"/>
              <a:t>Remember most cardiac arrests for pediatrics begin as respiratory issues in nature.</a:t>
            </a:r>
          </a:p>
          <a:p>
            <a:endParaRPr lang="en-US" dirty="0"/>
          </a:p>
          <a:p>
            <a:r>
              <a:rPr lang="en-US" dirty="0"/>
              <a:t>Follow your protocol for pediatric cardiac arrest management</a:t>
            </a:r>
          </a:p>
        </p:txBody>
      </p:sp>
    </p:spTree>
    <p:extLst>
      <p:ext uri="{BB962C8B-B14F-4D97-AF65-F5344CB8AC3E}">
        <p14:creationId xmlns:p14="http://schemas.microsoft.com/office/powerpoint/2010/main" val="383704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70FA68-752E-4E2E-8423-9008A3659805}"/>
              </a:ext>
            </a:extLst>
          </p:cNvPr>
          <p:cNvSpPr>
            <a:spLocks noGrp="1"/>
          </p:cNvSpPr>
          <p:nvPr>
            <p:ph type="title"/>
          </p:nvPr>
        </p:nvSpPr>
        <p:spPr/>
        <p:txBody>
          <a:bodyPr/>
          <a:lstStyle/>
          <a:p>
            <a:r>
              <a:rPr lang="en-US" dirty="0"/>
              <a:t>Module IV – Section II – OB Emergencies</a:t>
            </a:r>
          </a:p>
        </p:txBody>
      </p:sp>
      <p:sp>
        <p:nvSpPr>
          <p:cNvPr id="3" name="Content Placeholder 2">
            <a:extLst>
              <a:ext uri="{FF2B5EF4-FFF2-40B4-BE49-F238E27FC236}">
                <a16:creationId xmlns:a16="http://schemas.microsoft.com/office/drawing/2014/main" xmlns="" id="{305FBB2B-6662-4AF8-9DE0-EFCB46B522F9}"/>
              </a:ext>
            </a:extLst>
          </p:cNvPr>
          <p:cNvSpPr>
            <a:spLocks noGrp="1"/>
          </p:cNvSpPr>
          <p:nvPr>
            <p:ph idx="1"/>
          </p:nvPr>
        </p:nvSpPr>
        <p:spPr/>
        <p:txBody>
          <a:bodyPr/>
          <a:lstStyle/>
          <a:p>
            <a:r>
              <a:rPr lang="en-US" dirty="0"/>
              <a:t>Objectives</a:t>
            </a:r>
          </a:p>
          <a:p>
            <a:pPr marL="0" indent="0">
              <a:buNone/>
            </a:pPr>
            <a:endParaRPr lang="en-US" dirty="0"/>
          </a:p>
          <a:p>
            <a:pPr lvl="1"/>
            <a:r>
              <a:rPr lang="en-US" dirty="0"/>
              <a:t>Identify abnormal presentations during childbirth and nuchal cord presentations</a:t>
            </a:r>
          </a:p>
          <a:p>
            <a:pPr lvl="1"/>
            <a:r>
              <a:rPr lang="en-US" dirty="0"/>
              <a:t>Discuss management of abnormal presentation and nuchal cord presentation during delivery</a:t>
            </a:r>
          </a:p>
          <a:p>
            <a:pPr lvl="1"/>
            <a:r>
              <a:rPr lang="en-US" dirty="0"/>
              <a:t>Recognize the need for neonatal resuscitation during delivery</a:t>
            </a:r>
          </a:p>
          <a:p>
            <a:pPr lvl="1"/>
            <a:r>
              <a:rPr lang="en-US" dirty="0"/>
              <a:t>Describe steps for neonatal resuscitation</a:t>
            </a:r>
          </a:p>
          <a:p>
            <a:pPr lvl="1"/>
            <a:r>
              <a:rPr lang="en-US" dirty="0"/>
              <a:t>Describe routine care of a newborn not requiring resuscitation</a:t>
            </a:r>
          </a:p>
        </p:txBody>
      </p:sp>
    </p:spTree>
    <p:extLst>
      <p:ext uri="{BB962C8B-B14F-4D97-AF65-F5344CB8AC3E}">
        <p14:creationId xmlns:p14="http://schemas.microsoft.com/office/powerpoint/2010/main" val="419159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8DC9B-11BA-498F-8B6C-9EAB090EE249}"/>
              </a:ext>
            </a:extLst>
          </p:cNvPr>
          <p:cNvSpPr>
            <a:spLocks noGrp="1"/>
          </p:cNvSpPr>
          <p:nvPr>
            <p:ph type="title"/>
          </p:nvPr>
        </p:nvSpPr>
        <p:spPr/>
        <p:txBody>
          <a:bodyPr/>
          <a:lstStyle/>
          <a:p>
            <a:r>
              <a:rPr lang="en-US" dirty="0"/>
              <a:t>A &amp; P of the Female Reproductive System</a:t>
            </a:r>
          </a:p>
        </p:txBody>
      </p:sp>
      <p:sp>
        <p:nvSpPr>
          <p:cNvPr id="3" name="Content Placeholder 2">
            <a:extLst>
              <a:ext uri="{FF2B5EF4-FFF2-40B4-BE49-F238E27FC236}">
                <a16:creationId xmlns:a16="http://schemas.microsoft.com/office/drawing/2014/main" xmlns="" id="{18B36B14-7756-4597-8855-C26C67E8772E}"/>
              </a:ext>
            </a:extLst>
          </p:cNvPr>
          <p:cNvSpPr>
            <a:spLocks noGrp="1"/>
          </p:cNvSpPr>
          <p:nvPr>
            <p:ph sz="half" idx="1"/>
          </p:nvPr>
        </p:nvSpPr>
        <p:spPr/>
        <p:txBody>
          <a:bodyPr/>
          <a:lstStyle/>
          <a:p>
            <a:endParaRPr lang="en-US" dirty="0"/>
          </a:p>
          <a:p>
            <a:r>
              <a:rPr lang="en-US" dirty="0"/>
              <a:t>Ovaries</a:t>
            </a:r>
          </a:p>
          <a:p>
            <a:r>
              <a:rPr lang="en-US" dirty="0"/>
              <a:t>Fallopian tubes</a:t>
            </a:r>
          </a:p>
          <a:p>
            <a:r>
              <a:rPr lang="en-US" dirty="0"/>
              <a:t>Uterus</a:t>
            </a:r>
          </a:p>
          <a:p>
            <a:pPr lvl="1"/>
            <a:r>
              <a:rPr lang="en-US" dirty="0"/>
              <a:t>Endometrium </a:t>
            </a:r>
          </a:p>
          <a:p>
            <a:r>
              <a:rPr lang="en-US" dirty="0"/>
              <a:t>Cervix </a:t>
            </a:r>
          </a:p>
          <a:p>
            <a:r>
              <a:rPr lang="en-US" dirty="0"/>
              <a:t>Vagina</a:t>
            </a:r>
          </a:p>
          <a:p>
            <a:endParaRPr lang="en-US" dirty="0"/>
          </a:p>
        </p:txBody>
      </p:sp>
      <p:pic>
        <p:nvPicPr>
          <p:cNvPr id="6" name="Content Placeholder 5">
            <a:extLst>
              <a:ext uri="{FF2B5EF4-FFF2-40B4-BE49-F238E27FC236}">
                <a16:creationId xmlns:a16="http://schemas.microsoft.com/office/drawing/2014/main" xmlns="" id="{A1A70388-637C-4D2B-A487-FF0535CDCEC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1800" y="2584450"/>
            <a:ext cx="3729037" cy="3435350"/>
          </a:xfrm>
        </p:spPr>
      </p:pic>
    </p:spTree>
    <p:extLst>
      <p:ext uri="{BB962C8B-B14F-4D97-AF65-F5344CB8AC3E}">
        <p14:creationId xmlns:p14="http://schemas.microsoft.com/office/powerpoint/2010/main" val="283126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DC576-BCC0-4C6E-BAF3-DC523582AA22}"/>
              </a:ext>
            </a:extLst>
          </p:cNvPr>
          <p:cNvSpPr>
            <a:spLocks noGrp="1"/>
          </p:cNvSpPr>
          <p:nvPr>
            <p:ph type="title"/>
          </p:nvPr>
        </p:nvSpPr>
        <p:spPr/>
        <p:txBody>
          <a:bodyPr/>
          <a:lstStyle/>
          <a:p>
            <a:r>
              <a:rPr lang="en-US" dirty="0"/>
              <a:t>Pregnancy terms</a:t>
            </a:r>
          </a:p>
        </p:txBody>
      </p:sp>
      <p:sp>
        <p:nvSpPr>
          <p:cNvPr id="3" name="Content Placeholder 2">
            <a:extLst>
              <a:ext uri="{FF2B5EF4-FFF2-40B4-BE49-F238E27FC236}">
                <a16:creationId xmlns:a16="http://schemas.microsoft.com/office/drawing/2014/main" xmlns="" id="{B6AEC2B0-E000-49BC-8E04-F7B0E859039C}"/>
              </a:ext>
            </a:extLst>
          </p:cNvPr>
          <p:cNvSpPr>
            <a:spLocks noGrp="1"/>
          </p:cNvSpPr>
          <p:nvPr>
            <p:ph sz="half" idx="1"/>
          </p:nvPr>
        </p:nvSpPr>
        <p:spPr>
          <a:xfrm>
            <a:off x="762000" y="1676400"/>
            <a:ext cx="5105400" cy="5105400"/>
          </a:xfrm>
        </p:spPr>
        <p:txBody>
          <a:bodyPr>
            <a:normAutofit fontScale="55000" lnSpcReduction="20000"/>
          </a:bodyPr>
          <a:lstStyle/>
          <a:p>
            <a:r>
              <a:rPr lang="en-US" dirty="0"/>
              <a:t>Fertilization</a:t>
            </a:r>
          </a:p>
          <a:p>
            <a:r>
              <a:rPr lang="en-US" dirty="0"/>
              <a:t>Embryo</a:t>
            </a:r>
          </a:p>
          <a:p>
            <a:pPr lvl="1"/>
            <a:r>
              <a:rPr lang="en-US" dirty="0"/>
              <a:t>0-10 weeks</a:t>
            </a:r>
          </a:p>
          <a:p>
            <a:r>
              <a:rPr lang="en-US" dirty="0"/>
              <a:t>Fetus</a:t>
            </a:r>
          </a:p>
          <a:p>
            <a:pPr lvl="1"/>
            <a:r>
              <a:rPr lang="en-US" dirty="0"/>
              <a:t>10 weeks to delivery</a:t>
            </a:r>
          </a:p>
          <a:p>
            <a:r>
              <a:rPr lang="en-US" dirty="0"/>
              <a:t>Bloody show</a:t>
            </a:r>
          </a:p>
          <a:p>
            <a:pPr lvl="1"/>
            <a:r>
              <a:rPr lang="en-US" dirty="0"/>
              <a:t>Mucous plug that seals the uterine opening preventing contamination from the outside</a:t>
            </a:r>
          </a:p>
          <a:p>
            <a:r>
              <a:rPr lang="en-US" dirty="0"/>
              <a:t>Perineum</a:t>
            </a:r>
          </a:p>
          <a:p>
            <a:pPr lvl="1"/>
            <a:r>
              <a:rPr lang="en-US" dirty="0"/>
              <a:t>The area between the vagina and the anus</a:t>
            </a:r>
          </a:p>
          <a:p>
            <a:r>
              <a:rPr lang="en-US" dirty="0"/>
              <a:t>Placenta</a:t>
            </a:r>
          </a:p>
          <a:p>
            <a:pPr lvl="1"/>
            <a:r>
              <a:rPr lang="en-US" dirty="0"/>
              <a:t>Disk-shaped structure attached to the uterine wall that provides nourishment to the fetus connected via the umbilical cord</a:t>
            </a:r>
          </a:p>
          <a:p>
            <a:r>
              <a:rPr lang="en-US" dirty="0"/>
              <a:t>Umbilical cord</a:t>
            </a:r>
          </a:p>
          <a:p>
            <a:pPr lvl="1"/>
            <a:r>
              <a:rPr lang="en-US" dirty="0"/>
              <a:t>“lifeline” of the fetus to the placenta to mom</a:t>
            </a:r>
          </a:p>
          <a:p>
            <a:r>
              <a:rPr lang="en-US" dirty="0"/>
              <a:t>Amniotic sac</a:t>
            </a:r>
          </a:p>
          <a:p>
            <a:pPr lvl="1"/>
            <a:r>
              <a:rPr lang="en-US" dirty="0"/>
              <a:t>Bag of waters, contains 500 to 1,000 cc of fluid, insulates and protects</a:t>
            </a:r>
          </a:p>
          <a:p>
            <a:r>
              <a:rPr lang="en-US" dirty="0"/>
              <a:t>Term gestation</a:t>
            </a:r>
          </a:p>
          <a:p>
            <a:pPr lvl="1"/>
            <a:r>
              <a:rPr lang="en-US" dirty="0"/>
              <a:t>39 to 40 weeks of pregnancy</a:t>
            </a:r>
          </a:p>
        </p:txBody>
      </p:sp>
      <p:pic>
        <p:nvPicPr>
          <p:cNvPr id="6" name="Content Placeholder 5">
            <a:extLst>
              <a:ext uri="{FF2B5EF4-FFF2-40B4-BE49-F238E27FC236}">
                <a16:creationId xmlns:a16="http://schemas.microsoft.com/office/drawing/2014/main" xmlns="" id="{3F8E0EA8-0B1B-4C79-A230-456201B66B6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3043948"/>
            <a:ext cx="5105400" cy="2518652"/>
          </a:xfrm>
        </p:spPr>
      </p:pic>
    </p:spTree>
    <p:extLst>
      <p:ext uri="{BB962C8B-B14F-4D97-AF65-F5344CB8AC3E}">
        <p14:creationId xmlns:p14="http://schemas.microsoft.com/office/powerpoint/2010/main" val="41264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2D59B-F031-47B8-B8B1-579C41B6A215}"/>
              </a:ext>
            </a:extLst>
          </p:cNvPr>
          <p:cNvSpPr>
            <a:spLocks noGrp="1"/>
          </p:cNvSpPr>
          <p:nvPr>
            <p:ph type="title"/>
          </p:nvPr>
        </p:nvSpPr>
        <p:spPr/>
        <p:txBody>
          <a:bodyPr/>
          <a:lstStyle/>
          <a:p>
            <a:r>
              <a:rPr lang="en-US" dirty="0"/>
              <a:t>Abnormal Presentations in Childbirth</a:t>
            </a:r>
          </a:p>
        </p:txBody>
      </p:sp>
      <p:sp>
        <p:nvSpPr>
          <p:cNvPr id="3" name="Content Placeholder 2">
            <a:extLst>
              <a:ext uri="{FF2B5EF4-FFF2-40B4-BE49-F238E27FC236}">
                <a16:creationId xmlns:a16="http://schemas.microsoft.com/office/drawing/2014/main" xmlns="" id="{A224A8BE-84D7-470E-8149-D1616F769F1F}"/>
              </a:ext>
            </a:extLst>
          </p:cNvPr>
          <p:cNvSpPr>
            <a:spLocks noGrp="1"/>
          </p:cNvSpPr>
          <p:nvPr>
            <p:ph idx="1"/>
          </p:nvPr>
        </p:nvSpPr>
        <p:spPr/>
        <p:txBody>
          <a:bodyPr>
            <a:normAutofit lnSpcReduction="10000"/>
          </a:bodyPr>
          <a:lstStyle/>
          <a:p>
            <a:r>
              <a:rPr lang="en-US" dirty="0"/>
              <a:t>Breech</a:t>
            </a:r>
          </a:p>
          <a:p>
            <a:endParaRPr lang="en-US" dirty="0"/>
          </a:p>
          <a:p>
            <a:pPr lvl="1"/>
            <a:r>
              <a:rPr lang="en-US" dirty="0"/>
              <a:t>Buttocks or both feet present first</a:t>
            </a:r>
          </a:p>
          <a:p>
            <a:pPr lvl="1"/>
            <a:endParaRPr lang="en-US" dirty="0"/>
          </a:p>
          <a:p>
            <a:pPr lvl="1"/>
            <a:r>
              <a:rPr lang="en-US" dirty="0"/>
              <a:t>Management:</a:t>
            </a:r>
          </a:p>
          <a:p>
            <a:pPr lvl="2"/>
            <a:r>
              <a:rPr lang="en-US" dirty="0"/>
              <a:t>Prompt transport</a:t>
            </a:r>
          </a:p>
          <a:p>
            <a:pPr lvl="2"/>
            <a:r>
              <a:rPr lang="en-US" dirty="0"/>
              <a:t>Two patients to consider, mother and child</a:t>
            </a:r>
          </a:p>
          <a:p>
            <a:pPr lvl="2"/>
            <a:r>
              <a:rPr lang="en-US" dirty="0"/>
              <a:t>Field delivery is not ideal</a:t>
            </a:r>
          </a:p>
          <a:p>
            <a:pPr lvl="2"/>
            <a:r>
              <a:rPr lang="en-US" dirty="0"/>
              <a:t>When delivery is unavoidable</a:t>
            </a:r>
          </a:p>
          <a:p>
            <a:pPr lvl="3"/>
            <a:r>
              <a:rPr lang="en-US" dirty="0"/>
              <a:t>Support buttock and legs</a:t>
            </a:r>
          </a:p>
          <a:p>
            <a:pPr lvl="3"/>
            <a:r>
              <a:rPr lang="en-US" dirty="0"/>
              <a:t>If head does not deliver within 3 minutes insert a gloved hand into the vagina and use your fingers to form a “V” on either side of the infants nose.  Push the vaginal wall away from the infant’s face.  Immediately transport.</a:t>
            </a:r>
          </a:p>
          <a:p>
            <a:pPr lvl="1"/>
            <a:endParaRPr lang="en-US" dirty="0"/>
          </a:p>
        </p:txBody>
      </p:sp>
    </p:spTree>
    <p:extLst>
      <p:ext uri="{BB962C8B-B14F-4D97-AF65-F5344CB8AC3E}">
        <p14:creationId xmlns:p14="http://schemas.microsoft.com/office/powerpoint/2010/main" val="226332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23AB14-E874-40AE-84C4-CA519E48BABB}"/>
              </a:ext>
            </a:extLst>
          </p:cNvPr>
          <p:cNvSpPr>
            <a:spLocks noGrp="1"/>
          </p:cNvSpPr>
          <p:nvPr>
            <p:ph type="title"/>
          </p:nvPr>
        </p:nvSpPr>
        <p:spPr/>
        <p:txBody>
          <a:bodyPr/>
          <a:lstStyle/>
          <a:p>
            <a:r>
              <a:rPr lang="en-US" dirty="0"/>
              <a:t>Abnormal Presentations in Childbirth cont.</a:t>
            </a:r>
          </a:p>
        </p:txBody>
      </p:sp>
      <p:sp>
        <p:nvSpPr>
          <p:cNvPr id="3" name="Content Placeholder 2">
            <a:extLst>
              <a:ext uri="{FF2B5EF4-FFF2-40B4-BE49-F238E27FC236}">
                <a16:creationId xmlns:a16="http://schemas.microsoft.com/office/drawing/2014/main" xmlns="" id="{BF83EDB3-80A7-45DC-AC89-4329F7C4CC7B}"/>
              </a:ext>
            </a:extLst>
          </p:cNvPr>
          <p:cNvSpPr>
            <a:spLocks noGrp="1"/>
          </p:cNvSpPr>
          <p:nvPr>
            <p:ph idx="1"/>
          </p:nvPr>
        </p:nvSpPr>
        <p:spPr/>
        <p:txBody>
          <a:bodyPr/>
          <a:lstStyle/>
          <a:p>
            <a:r>
              <a:rPr lang="en-US" dirty="0"/>
              <a:t>Limb presentation</a:t>
            </a:r>
          </a:p>
          <a:p>
            <a:pPr lvl="1"/>
            <a:r>
              <a:rPr lang="en-US" dirty="0"/>
              <a:t>One leg or arm protruding from vagina</a:t>
            </a:r>
          </a:p>
          <a:p>
            <a:pPr lvl="1"/>
            <a:r>
              <a:rPr lang="en-US" dirty="0"/>
              <a:t>Management</a:t>
            </a:r>
          </a:p>
          <a:p>
            <a:pPr lvl="2"/>
            <a:r>
              <a:rPr lang="en-US" dirty="0"/>
              <a:t>Do not touch the limb</a:t>
            </a:r>
          </a:p>
          <a:p>
            <a:pPr lvl="2"/>
            <a:r>
              <a:rPr lang="en-US" dirty="0"/>
              <a:t>Do not attempt field delivery</a:t>
            </a:r>
          </a:p>
          <a:p>
            <a:pPr lvl="2"/>
            <a:r>
              <a:rPr lang="en-US" dirty="0"/>
              <a:t>Provide supportive care and transport in the knee-chest position</a:t>
            </a:r>
          </a:p>
          <a:p>
            <a:r>
              <a:rPr lang="en-US" dirty="0"/>
              <a:t>Multiple births</a:t>
            </a:r>
          </a:p>
          <a:p>
            <a:pPr lvl="1"/>
            <a:r>
              <a:rPr lang="en-US" dirty="0"/>
              <a:t>More than one baby</a:t>
            </a:r>
          </a:p>
          <a:p>
            <a:pPr lvl="1"/>
            <a:r>
              <a:rPr lang="en-US" dirty="0"/>
              <a:t>Management</a:t>
            </a:r>
          </a:p>
          <a:p>
            <a:pPr lvl="2"/>
            <a:r>
              <a:rPr lang="en-US" dirty="0"/>
              <a:t>Call for an additional ambulance and crew</a:t>
            </a:r>
          </a:p>
          <a:p>
            <a:pPr lvl="2"/>
            <a:r>
              <a:rPr lang="en-US" dirty="0"/>
              <a:t>Manage as with a normal delivery, recognizing the need for additional equipment and personnel</a:t>
            </a:r>
          </a:p>
        </p:txBody>
      </p:sp>
    </p:spTree>
    <p:extLst>
      <p:ext uri="{BB962C8B-B14F-4D97-AF65-F5344CB8AC3E}">
        <p14:creationId xmlns:p14="http://schemas.microsoft.com/office/powerpoint/2010/main" val="338460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33B37-BABF-48B3-B43E-2F3DE4C17B09}"/>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39B7627D-9E73-4EBC-8225-0762DC47030D}"/>
              </a:ext>
            </a:extLst>
          </p:cNvPr>
          <p:cNvSpPr>
            <a:spLocks noGrp="1"/>
          </p:cNvSpPr>
          <p:nvPr>
            <p:ph idx="1"/>
          </p:nvPr>
        </p:nvSpPr>
        <p:spPr/>
        <p:txBody>
          <a:bodyPr/>
          <a:lstStyle/>
          <a:p>
            <a:endParaRPr lang="en-US" dirty="0"/>
          </a:p>
          <a:p>
            <a:r>
              <a:rPr lang="en-US" dirty="0"/>
              <a:t>Oxygen is good, blue is bad</a:t>
            </a:r>
          </a:p>
          <a:p>
            <a:r>
              <a:rPr lang="en-US" dirty="0"/>
              <a:t>Oxygenation is vital but without ventilatory effort nothing is perfused</a:t>
            </a:r>
          </a:p>
          <a:p>
            <a:r>
              <a:rPr lang="en-US" dirty="0"/>
              <a:t>Ventilation is the act of breathing</a:t>
            </a:r>
          </a:p>
          <a:p>
            <a:r>
              <a:rPr lang="en-US" dirty="0"/>
              <a:t>Know how to use the CPAP, follow your agency guidelines, practice its use, indications, contraindications.</a:t>
            </a:r>
          </a:p>
        </p:txBody>
      </p:sp>
    </p:spTree>
    <p:extLst>
      <p:ext uri="{BB962C8B-B14F-4D97-AF65-F5344CB8AC3E}">
        <p14:creationId xmlns:p14="http://schemas.microsoft.com/office/powerpoint/2010/main" val="11276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B4E71-DA95-4F33-BB0B-968300065C16}"/>
              </a:ext>
            </a:extLst>
          </p:cNvPr>
          <p:cNvSpPr>
            <a:spLocks noGrp="1"/>
          </p:cNvSpPr>
          <p:nvPr>
            <p:ph type="title"/>
          </p:nvPr>
        </p:nvSpPr>
        <p:spPr/>
        <p:txBody>
          <a:bodyPr/>
          <a:lstStyle/>
          <a:p>
            <a:r>
              <a:rPr lang="en-US" dirty="0"/>
              <a:t>Abnormal Presentations in Childbirth cont.</a:t>
            </a:r>
          </a:p>
        </p:txBody>
      </p:sp>
      <p:sp>
        <p:nvSpPr>
          <p:cNvPr id="3" name="Content Placeholder 2">
            <a:extLst>
              <a:ext uri="{FF2B5EF4-FFF2-40B4-BE49-F238E27FC236}">
                <a16:creationId xmlns:a16="http://schemas.microsoft.com/office/drawing/2014/main" xmlns="" id="{6AA72CD2-80A3-46FA-A81D-FE1BF9B5BD23}"/>
              </a:ext>
            </a:extLst>
          </p:cNvPr>
          <p:cNvSpPr>
            <a:spLocks noGrp="1"/>
          </p:cNvSpPr>
          <p:nvPr>
            <p:ph idx="1"/>
          </p:nvPr>
        </p:nvSpPr>
        <p:spPr/>
        <p:txBody>
          <a:bodyPr>
            <a:normAutofit fontScale="92500" lnSpcReduction="10000"/>
          </a:bodyPr>
          <a:lstStyle/>
          <a:p>
            <a:r>
              <a:rPr lang="en-US" dirty="0"/>
              <a:t>Prolapsed Cord</a:t>
            </a:r>
          </a:p>
          <a:p>
            <a:pPr lvl="1"/>
            <a:r>
              <a:rPr lang="en-US" dirty="0"/>
              <a:t>Umbilical cord presents from the vaginal prior to the fetus</a:t>
            </a:r>
          </a:p>
          <a:p>
            <a:pPr lvl="1"/>
            <a:r>
              <a:rPr lang="en-US" dirty="0"/>
              <a:t>Management</a:t>
            </a:r>
          </a:p>
          <a:p>
            <a:pPr lvl="2"/>
            <a:r>
              <a:rPr lang="en-US" dirty="0"/>
              <a:t>Immediate transport in Trendelenburg or knee-chest position</a:t>
            </a:r>
          </a:p>
          <a:p>
            <a:pPr lvl="2"/>
            <a:r>
              <a:rPr lang="en-US" dirty="0"/>
              <a:t>Insert two-fingers of a gloved hand into the vagina to remove pressure off the cord</a:t>
            </a:r>
          </a:p>
          <a:p>
            <a:pPr lvl="2"/>
            <a:r>
              <a:rPr lang="en-US" dirty="0"/>
              <a:t>Keep the cord moist with sterile moist dressing</a:t>
            </a:r>
          </a:p>
          <a:p>
            <a:pPr lvl="2"/>
            <a:r>
              <a:rPr lang="en-US" dirty="0"/>
              <a:t>Do not attempt to pull the cord or push the cord back into the vagina </a:t>
            </a:r>
          </a:p>
          <a:p>
            <a:r>
              <a:rPr lang="en-US" dirty="0"/>
              <a:t>Nuchal Cord</a:t>
            </a:r>
          </a:p>
          <a:p>
            <a:pPr lvl="1"/>
            <a:r>
              <a:rPr lang="en-US" dirty="0"/>
              <a:t>Cephalic presentation but the umbilical cord is around the neck</a:t>
            </a:r>
          </a:p>
          <a:p>
            <a:pPr lvl="1"/>
            <a:r>
              <a:rPr lang="en-US" dirty="0"/>
              <a:t>Common finding during delivery and rarely associated with adverse outcomes</a:t>
            </a:r>
          </a:p>
          <a:p>
            <a:pPr lvl="1"/>
            <a:r>
              <a:rPr lang="en-US" dirty="0"/>
              <a:t>Management</a:t>
            </a:r>
          </a:p>
          <a:p>
            <a:pPr lvl="2"/>
            <a:r>
              <a:rPr lang="en-US" dirty="0"/>
              <a:t>Attempt to slip the cord over the infant’s head</a:t>
            </a:r>
          </a:p>
          <a:p>
            <a:pPr lvl="2"/>
            <a:r>
              <a:rPr lang="en-US" dirty="0"/>
              <a:t>If unable to slip the cord up and over the head, clamp and carefully cut the cord</a:t>
            </a:r>
          </a:p>
        </p:txBody>
      </p:sp>
    </p:spTree>
    <p:extLst>
      <p:ext uri="{BB962C8B-B14F-4D97-AF65-F5344CB8AC3E}">
        <p14:creationId xmlns:p14="http://schemas.microsoft.com/office/powerpoint/2010/main" val="112141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254F3-95BD-4593-B678-227CFE4ECFD2}"/>
              </a:ext>
            </a:extLst>
          </p:cNvPr>
          <p:cNvSpPr>
            <a:spLocks noGrp="1"/>
          </p:cNvSpPr>
          <p:nvPr>
            <p:ph type="title"/>
          </p:nvPr>
        </p:nvSpPr>
        <p:spPr/>
        <p:txBody>
          <a:bodyPr/>
          <a:lstStyle/>
          <a:p>
            <a:r>
              <a:rPr lang="en-US" dirty="0"/>
              <a:t>Abnormal Presentations in Childbirth cont.</a:t>
            </a:r>
          </a:p>
        </p:txBody>
      </p:sp>
      <p:sp>
        <p:nvSpPr>
          <p:cNvPr id="3" name="Content Placeholder 2">
            <a:extLst>
              <a:ext uri="{FF2B5EF4-FFF2-40B4-BE49-F238E27FC236}">
                <a16:creationId xmlns:a16="http://schemas.microsoft.com/office/drawing/2014/main" xmlns="" id="{F3E634D8-899E-4428-9583-95283631B7AF}"/>
              </a:ext>
            </a:extLst>
          </p:cNvPr>
          <p:cNvSpPr>
            <a:spLocks noGrp="1"/>
          </p:cNvSpPr>
          <p:nvPr>
            <p:ph idx="1"/>
          </p:nvPr>
        </p:nvSpPr>
        <p:spPr/>
        <p:txBody>
          <a:bodyPr/>
          <a:lstStyle/>
          <a:p>
            <a:endParaRPr lang="en-US" dirty="0"/>
          </a:p>
          <a:p>
            <a:r>
              <a:rPr lang="en-US" dirty="0"/>
              <a:t>Shoulder Dystocia</a:t>
            </a:r>
          </a:p>
          <a:p>
            <a:pPr lvl="1"/>
            <a:r>
              <a:rPr lang="en-US" dirty="0"/>
              <a:t>Shoulders unable to pass beyond pubic symphysis</a:t>
            </a:r>
          </a:p>
          <a:p>
            <a:pPr lvl="1"/>
            <a:r>
              <a:rPr lang="en-US" dirty="0"/>
              <a:t>“Turtle sign” – head delivers but retracts back into the perineum because the shoulders are trapped.</a:t>
            </a:r>
          </a:p>
          <a:p>
            <a:pPr lvl="1"/>
            <a:r>
              <a:rPr lang="en-US" dirty="0"/>
              <a:t>Management</a:t>
            </a:r>
          </a:p>
          <a:p>
            <a:pPr lvl="2"/>
            <a:r>
              <a:rPr lang="en-US" dirty="0"/>
              <a:t>McRoberts maneuver – (buttocks off the end of the bed with thighs flexed upward) and apply firm pressure with your hand above the pubic symphysis</a:t>
            </a:r>
          </a:p>
          <a:p>
            <a:pPr lvl="2"/>
            <a:r>
              <a:rPr lang="en-US" dirty="0"/>
              <a:t>Transport immediately (even if delivery attempt is unsuccessful)</a:t>
            </a:r>
          </a:p>
        </p:txBody>
      </p:sp>
    </p:spTree>
    <p:extLst>
      <p:ext uri="{BB962C8B-B14F-4D97-AF65-F5344CB8AC3E}">
        <p14:creationId xmlns:p14="http://schemas.microsoft.com/office/powerpoint/2010/main" val="289031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4EFB1-6DBF-4E35-BDB3-772068D57D73}"/>
              </a:ext>
            </a:extLst>
          </p:cNvPr>
          <p:cNvSpPr>
            <a:spLocks noGrp="1"/>
          </p:cNvSpPr>
          <p:nvPr>
            <p:ph type="title"/>
          </p:nvPr>
        </p:nvSpPr>
        <p:spPr/>
        <p:txBody>
          <a:bodyPr/>
          <a:lstStyle/>
          <a:p>
            <a:r>
              <a:rPr lang="en-US" dirty="0"/>
              <a:t>Neonatal Resuscitation</a:t>
            </a:r>
          </a:p>
        </p:txBody>
      </p:sp>
      <p:sp>
        <p:nvSpPr>
          <p:cNvPr id="3" name="Content Placeholder 2">
            <a:extLst>
              <a:ext uri="{FF2B5EF4-FFF2-40B4-BE49-F238E27FC236}">
                <a16:creationId xmlns:a16="http://schemas.microsoft.com/office/drawing/2014/main" xmlns="" id="{45FF3557-C99B-47B2-B338-D2B912AC7D63}"/>
              </a:ext>
            </a:extLst>
          </p:cNvPr>
          <p:cNvSpPr>
            <a:spLocks noGrp="1"/>
          </p:cNvSpPr>
          <p:nvPr>
            <p:ph sz="half" idx="1"/>
          </p:nvPr>
        </p:nvSpPr>
        <p:spPr/>
        <p:txBody>
          <a:bodyPr/>
          <a:lstStyle/>
          <a:p>
            <a:r>
              <a:rPr lang="en-US" dirty="0"/>
              <a:t>Is there a need for resuscitation?</a:t>
            </a:r>
          </a:p>
          <a:p>
            <a:r>
              <a:rPr lang="en-US" dirty="0"/>
              <a:t>Three questions to ask:</a:t>
            </a:r>
          </a:p>
          <a:p>
            <a:pPr lvl="1"/>
            <a:r>
              <a:rPr lang="en-US" dirty="0"/>
              <a:t>Full term gestation?</a:t>
            </a:r>
          </a:p>
          <a:p>
            <a:pPr lvl="1"/>
            <a:r>
              <a:rPr lang="en-US" dirty="0"/>
              <a:t>Good muscle tone?</a:t>
            </a:r>
          </a:p>
          <a:p>
            <a:pPr lvl="1"/>
            <a:r>
              <a:rPr lang="en-US" dirty="0"/>
              <a:t>Breathing or crying adequately?</a:t>
            </a:r>
          </a:p>
          <a:p>
            <a:pPr lvl="1"/>
            <a:endParaRPr lang="en-US" dirty="0"/>
          </a:p>
          <a:p>
            <a:pPr lvl="1"/>
            <a:r>
              <a:rPr lang="en-US" dirty="0"/>
              <a:t>If “yes” to these questions then standard care and maintain newborn’s temperature.  Infant can stay with mother.</a:t>
            </a:r>
          </a:p>
          <a:p>
            <a:pPr lvl="1"/>
            <a:r>
              <a:rPr lang="en-US" dirty="0"/>
              <a:t>If “no” then resuscitative efforts should be started.</a:t>
            </a:r>
          </a:p>
        </p:txBody>
      </p:sp>
      <p:sp>
        <p:nvSpPr>
          <p:cNvPr id="4" name="Content Placeholder 3">
            <a:extLst>
              <a:ext uri="{FF2B5EF4-FFF2-40B4-BE49-F238E27FC236}">
                <a16:creationId xmlns:a16="http://schemas.microsoft.com/office/drawing/2014/main" xmlns="" id="{AC41C95B-021D-45A8-8168-C0C8F6865F94}"/>
              </a:ext>
            </a:extLst>
          </p:cNvPr>
          <p:cNvSpPr>
            <a:spLocks noGrp="1"/>
          </p:cNvSpPr>
          <p:nvPr>
            <p:ph sz="half" idx="2"/>
          </p:nvPr>
        </p:nvSpPr>
        <p:spPr/>
        <p:txBody>
          <a:bodyPr>
            <a:normAutofit fontScale="92500" lnSpcReduction="20000"/>
          </a:bodyPr>
          <a:lstStyle/>
          <a:p>
            <a:r>
              <a:rPr lang="en-US" dirty="0"/>
              <a:t>Resuscitation:</a:t>
            </a:r>
          </a:p>
          <a:p>
            <a:pPr lvl="1"/>
            <a:r>
              <a:rPr lang="en-US" dirty="0"/>
              <a:t>Dry, warm, position airway, clear secretions, stimulate</a:t>
            </a:r>
          </a:p>
          <a:p>
            <a:pPr lvl="1"/>
            <a:r>
              <a:rPr lang="en-US" dirty="0"/>
              <a:t>If heart rate below 100 or gasping/apnea:  PPV with BVM or 100% oxygen via supplementary O2 for labored breathing or cyanosis</a:t>
            </a:r>
          </a:p>
          <a:p>
            <a:pPr lvl="1"/>
            <a:r>
              <a:rPr lang="en-US" dirty="0"/>
              <a:t>Reassess in 30 seconds</a:t>
            </a:r>
          </a:p>
          <a:p>
            <a:pPr lvl="1"/>
            <a:r>
              <a:rPr lang="en-US" dirty="0"/>
              <a:t>Heart rate is the most important measure in determining the need for further resuscitation.</a:t>
            </a:r>
          </a:p>
          <a:p>
            <a:pPr lvl="1"/>
            <a:r>
              <a:rPr lang="en-US" dirty="0"/>
              <a:t>If heart rate continues to be below 100 after BVM begin chest compressions at a rate of 120 per minute, ratio of compression-to-ventilation 3:1</a:t>
            </a:r>
          </a:p>
          <a:p>
            <a:pPr lvl="1"/>
            <a:r>
              <a:rPr lang="en-US" dirty="0"/>
              <a:t>Reassess in 30 seconds</a:t>
            </a:r>
          </a:p>
          <a:p>
            <a:pPr lvl="1"/>
            <a:r>
              <a:rPr lang="en-US" dirty="0"/>
              <a:t>Consider ALS and continue BLS interventions as needed until resuscitation successful</a:t>
            </a:r>
          </a:p>
        </p:txBody>
      </p:sp>
    </p:spTree>
    <p:extLst>
      <p:ext uri="{BB962C8B-B14F-4D97-AF65-F5344CB8AC3E}">
        <p14:creationId xmlns:p14="http://schemas.microsoft.com/office/powerpoint/2010/main" val="160776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61BF3-EDB2-4764-8AC4-88091F308B52}"/>
              </a:ext>
            </a:extLst>
          </p:cNvPr>
          <p:cNvSpPr>
            <a:spLocks noGrp="1"/>
          </p:cNvSpPr>
          <p:nvPr>
            <p:ph type="title"/>
          </p:nvPr>
        </p:nvSpPr>
        <p:spPr/>
        <p:txBody>
          <a:bodyPr/>
          <a:lstStyle/>
          <a:p>
            <a:r>
              <a:rPr lang="en-US" dirty="0"/>
              <a:t>Meconium Staining care of the Newborn</a:t>
            </a:r>
          </a:p>
        </p:txBody>
      </p:sp>
      <p:sp>
        <p:nvSpPr>
          <p:cNvPr id="3" name="Content Placeholder 2">
            <a:extLst>
              <a:ext uri="{FF2B5EF4-FFF2-40B4-BE49-F238E27FC236}">
                <a16:creationId xmlns:a16="http://schemas.microsoft.com/office/drawing/2014/main" xmlns="" id="{066B33F1-EA5C-44A7-A71C-470C3519A3F3}"/>
              </a:ext>
            </a:extLst>
          </p:cNvPr>
          <p:cNvSpPr>
            <a:spLocks noGrp="1"/>
          </p:cNvSpPr>
          <p:nvPr>
            <p:ph idx="1"/>
          </p:nvPr>
        </p:nvSpPr>
        <p:spPr/>
        <p:txBody>
          <a:bodyPr/>
          <a:lstStyle/>
          <a:p>
            <a:r>
              <a:rPr lang="en-US" dirty="0"/>
              <a:t>Meconium is simply fetal stool, dark green material in the amniotic fluid.</a:t>
            </a:r>
          </a:p>
          <a:p>
            <a:r>
              <a:rPr lang="en-US" dirty="0"/>
              <a:t>Meconium can be thick or thin</a:t>
            </a:r>
          </a:p>
          <a:p>
            <a:r>
              <a:rPr lang="en-US" dirty="0"/>
              <a:t>If the newborn is vigorous with good respiratory effort and muscle tone with meconium stained amniotic fluid present, suction as normal, mouth then nose with a bulb syringe, gently if needed.</a:t>
            </a:r>
          </a:p>
          <a:p>
            <a:r>
              <a:rPr lang="en-US" dirty="0"/>
              <a:t>If the newborn has signs of fetal distress, poor muscle tone, respiratory compromise, immediately begin resuscitative efforts.</a:t>
            </a:r>
          </a:p>
        </p:txBody>
      </p:sp>
    </p:spTree>
    <p:extLst>
      <p:ext uri="{BB962C8B-B14F-4D97-AF65-F5344CB8AC3E}">
        <p14:creationId xmlns:p14="http://schemas.microsoft.com/office/powerpoint/2010/main" val="243117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1E218D-9E62-47F4-9A40-8E89EE2A9542}"/>
              </a:ext>
            </a:extLst>
          </p:cNvPr>
          <p:cNvSpPr>
            <a:spLocks noGrp="1"/>
          </p:cNvSpPr>
          <p:nvPr>
            <p:ph type="title"/>
          </p:nvPr>
        </p:nvSpPr>
        <p:spPr/>
        <p:txBody>
          <a:bodyPr/>
          <a:lstStyle/>
          <a:p>
            <a:r>
              <a:rPr lang="en-US" dirty="0"/>
              <a:t>APGAR Scoring</a:t>
            </a:r>
          </a:p>
        </p:txBody>
      </p:sp>
      <p:sp>
        <p:nvSpPr>
          <p:cNvPr id="3" name="Content Placeholder 2">
            <a:extLst>
              <a:ext uri="{FF2B5EF4-FFF2-40B4-BE49-F238E27FC236}">
                <a16:creationId xmlns:a16="http://schemas.microsoft.com/office/drawing/2014/main" xmlns="" id="{D26E5644-6553-4765-8EC2-1F22ADAD37C6}"/>
              </a:ext>
            </a:extLst>
          </p:cNvPr>
          <p:cNvSpPr>
            <a:spLocks noGrp="1"/>
          </p:cNvSpPr>
          <p:nvPr>
            <p:ph sz="half" idx="1"/>
          </p:nvPr>
        </p:nvSpPr>
        <p:spPr>
          <a:xfrm>
            <a:off x="914400" y="1825624"/>
            <a:ext cx="4953000" cy="4879976"/>
          </a:xfrm>
        </p:spPr>
        <p:txBody>
          <a:bodyPr>
            <a:normAutofit fontScale="70000" lnSpcReduction="20000"/>
          </a:bodyPr>
          <a:lstStyle/>
          <a:p>
            <a:r>
              <a:rPr lang="en-US" dirty="0"/>
              <a:t>Appearance</a:t>
            </a:r>
          </a:p>
          <a:p>
            <a:pPr lvl="1"/>
            <a:r>
              <a:rPr lang="en-US" dirty="0"/>
              <a:t>Pink, blue</a:t>
            </a:r>
          </a:p>
          <a:p>
            <a:endParaRPr lang="en-US" dirty="0"/>
          </a:p>
          <a:p>
            <a:r>
              <a:rPr lang="en-US" dirty="0"/>
              <a:t>Pulse</a:t>
            </a:r>
          </a:p>
          <a:p>
            <a:pPr lvl="1"/>
            <a:r>
              <a:rPr lang="en-US" dirty="0"/>
              <a:t>Equal to or above 100</a:t>
            </a:r>
          </a:p>
          <a:p>
            <a:endParaRPr lang="en-US" dirty="0"/>
          </a:p>
          <a:p>
            <a:r>
              <a:rPr lang="en-US" dirty="0"/>
              <a:t>Grimace or irritability</a:t>
            </a:r>
          </a:p>
          <a:p>
            <a:pPr lvl="1"/>
            <a:r>
              <a:rPr lang="en-US" dirty="0"/>
              <a:t>Grimace, cry, or withdrawing</a:t>
            </a:r>
          </a:p>
          <a:p>
            <a:endParaRPr lang="en-US" dirty="0"/>
          </a:p>
          <a:p>
            <a:r>
              <a:rPr lang="en-US" dirty="0"/>
              <a:t>Activity</a:t>
            </a:r>
          </a:p>
          <a:p>
            <a:pPr lvl="1"/>
            <a:r>
              <a:rPr lang="en-US" dirty="0"/>
              <a:t>Muscle tone, flexion and extension of knees and hips</a:t>
            </a:r>
          </a:p>
          <a:p>
            <a:endParaRPr lang="en-US" dirty="0"/>
          </a:p>
          <a:p>
            <a:r>
              <a:rPr lang="en-US" dirty="0"/>
              <a:t>Respirations</a:t>
            </a:r>
          </a:p>
          <a:p>
            <a:pPr lvl="1"/>
            <a:r>
              <a:rPr lang="en-US" dirty="0"/>
              <a:t>Regular, rapid, good strong cry or slow, shallow and labored</a:t>
            </a:r>
          </a:p>
        </p:txBody>
      </p:sp>
      <p:pic>
        <p:nvPicPr>
          <p:cNvPr id="6" name="Content Placeholder 5">
            <a:extLst>
              <a:ext uri="{FF2B5EF4-FFF2-40B4-BE49-F238E27FC236}">
                <a16:creationId xmlns:a16="http://schemas.microsoft.com/office/drawing/2014/main" xmlns="" id="{B1C0851C-C25A-4DB6-A3B1-B96963A18AE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24600" y="2741840"/>
            <a:ext cx="5181600" cy="3125559"/>
          </a:xfrm>
        </p:spPr>
      </p:pic>
    </p:spTree>
    <p:extLst>
      <p:ext uri="{BB962C8B-B14F-4D97-AF65-F5344CB8AC3E}">
        <p14:creationId xmlns:p14="http://schemas.microsoft.com/office/powerpoint/2010/main" val="22439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B6736-9807-4DF8-9C92-050FBB70713B}"/>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56FCA240-1C84-4BEB-BE91-DFB72A8FBD1A}"/>
              </a:ext>
            </a:extLst>
          </p:cNvPr>
          <p:cNvSpPr>
            <a:spLocks noGrp="1"/>
          </p:cNvSpPr>
          <p:nvPr>
            <p:ph idx="1"/>
          </p:nvPr>
        </p:nvSpPr>
        <p:spPr/>
        <p:txBody>
          <a:bodyPr/>
          <a:lstStyle/>
          <a:p>
            <a:endParaRPr lang="en-US" dirty="0"/>
          </a:p>
          <a:p>
            <a:r>
              <a:rPr lang="en-US" dirty="0"/>
              <a:t>Being able to recognized an abnormal presentation and when delivery is not an option for the EMT in the field</a:t>
            </a:r>
          </a:p>
          <a:p>
            <a:r>
              <a:rPr lang="en-US" dirty="0"/>
              <a:t>Recognize the distressed neonate</a:t>
            </a:r>
          </a:p>
          <a:p>
            <a:r>
              <a:rPr lang="en-US" dirty="0"/>
              <a:t>Know the steps to neonatal resuscitation for the distressed newborn</a:t>
            </a:r>
          </a:p>
          <a:p>
            <a:r>
              <a:rPr lang="en-US" dirty="0"/>
              <a:t>Know the steps for care of the newly born infant without distress</a:t>
            </a:r>
          </a:p>
          <a:p>
            <a:endParaRPr lang="en-US" dirty="0"/>
          </a:p>
        </p:txBody>
      </p:sp>
    </p:spTree>
    <p:extLst>
      <p:ext uri="{BB962C8B-B14F-4D97-AF65-F5344CB8AC3E}">
        <p14:creationId xmlns:p14="http://schemas.microsoft.com/office/powerpoint/2010/main" val="262386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8A4FE-E801-4BDE-950A-F6D219580F5B}"/>
              </a:ext>
            </a:extLst>
          </p:cNvPr>
          <p:cNvSpPr>
            <a:spLocks noGrp="1"/>
          </p:cNvSpPr>
          <p:nvPr>
            <p:ph type="title"/>
          </p:nvPr>
        </p:nvSpPr>
        <p:spPr/>
        <p:txBody>
          <a:bodyPr>
            <a:normAutofit/>
          </a:bodyPr>
          <a:lstStyle/>
          <a:p>
            <a:pPr algn="ctr"/>
            <a:r>
              <a:rPr lang="en-US" sz="3200" dirty="0"/>
              <a:t>Module IV – Section III – Special Healthcare Needs</a:t>
            </a:r>
          </a:p>
        </p:txBody>
      </p:sp>
      <p:sp>
        <p:nvSpPr>
          <p:cNvPr id="3" name="Content Placeholder 2">
            <a:extLst>
              <a:ext uri="{FF2B5EF4-FFF2-40B4-BE49-F238E27FC236}">
                <a16:creationId xmlns:a16="http://schemas.microsoft.com/office/drawing/2014/main" xmlns="" id="{A7C5F9CB-DDE4-4F6B-A3F8-AE9F651733AE}"/>
              </a:ext>
            </a:extLst>
          </p:cNvPr>
          <p:cNvSpPr>
            <a:spLocks noGrp="1"/>
          </p:cNvSpPr>
          <p:nvPr>
            <p:ph idx="1"/>
          </p:nvPr>
        </p:nvSpPr>
        <p:spPr/>
        <p:txBody>
          <a:bodyPr/>
          <a:lstStyle/>
          <a:p>
            <a:r>
              <a:rPr lang="en-US" dirty="0"/>
              <a:t>Objectives</a:t>
            </a:r>
          </a:p>
          <a:p>
            <a:endParaRPr lang="en-US" dirty="0"/>
          </a:p>
          <a:p>
            <a:pPr lvl="1"/>
            <a:r>
              <a:rPr lang="en-US" dirty="0"/>
              <a:t>Identify common special needs patients seen in EMS</a:t>
            </a:r>
          </a:p>
          <a:p>
            <a:pPr lvl="1"/>
            <a:endParaRPr lang="en-US" dirty="0"/>
          </a:p>
          <a:p>
            <a:pPr lvl="1"/>
            <a:r>
              <a:rPr lang="en-US" dirty="0"/>
              <a:t>Relate the role caregivers of the special needs patient to the EMS Professional’s patient care</a:t>
            </a:r>
          </a:p>
          <a:p>
            <a:pPr lvl="1"/>
            <a:endParaRPr lang="en-US" dirty="0"/>
          </a:p>
          <a:p>
            <a:pPr lvl="1"/>
            <a:r>
              <a:rPr lang="en-US" dirty="0"/>
              <a:t>Describe patient assessment of a special needs patient</a:t>
            </a:r>
          </a:p>
        </p:txBody>
      </p:sp>
    </p:spTree>
    <p:extLst>
      <p:ext uri="{BB962C8B-B14F-4D97-AF65-F5344CB8AC3E}">
        <p14:creationId xmlns:p14="http://schemas.microsoft.com/office/powerpoint/2010/main" val="40887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575067-18CA-4618-8211-F9FB0D905D53}"/>
              </a:ext>
            </a:extLst>
          </p:cNvPr>
          <p:cNvSpPr>
            <a:spLocks noGrp="1"/>
          </p:cNvSpPr>
          <p:nvPr>
            <p:ph type="title"/>
          </p:nvPr>
        </p:nvSpPr>
        <p:spPr/>
        <p:txBody>
          <a:bodyPr/>
          <a:lstStyle/>
          <a:p>
            <a:r>
              <a:rPr lang="en-US" dirty="0"/>
              <a:t>Define Special Healthcare Needs</a:t>
            </a:r>
          </a:p>
        </p:txBody>
      </p:sp>
      <p:sp>
        <p:nvSpPr>
          <p:cNvPr id="3" name="Content Placeholder 2">
            <a:extLst>
              <a:ext uri="{FF2B5EF4-FFF2-40B4-BE49-F238E27FC236}">
                <a16:creationId xmlns:a16="http://schemas.microsoft.com/office/drawing/2014/main" xmlns="" id="{2722EBC5-E417-49F8-995B-1B47CA69AC81}"/>
              </a:ext>
            </a:extLst>
          </p:cNvPr>
          <p:cNvSpPr>
            <a:spLocks noGrp="1"/>
          </p:cNvSpPr>
          <p:nvPr>
            <p:ph idx="1"/>
          </p:nvPr>
        </p:nvSpPr>
        <p:spPr/>
        <p:txBody>
          <a:bodyPr/>
          <a:lstStyle/>
          <a:p>
            <a:r>
              <a:rPr lang="en-US" dirty="0"/>
              <a:t>Special Healthcare Need:</a:t>
            </a:r>
          </a:p>
          <a:p>
            <a:pPr lvl="1"/>
            <a:r>
              <a:rPr lang="en-US" dirty="0"/>
              <a:t>A condition that requires medical management, healthcare intervention, and/or use of specialized services or programs.  Health care for persons with special needs requires accommodation and adaptation above and beyond the normal routine EMS care usually given.</a:t>
            </a:r>
          </a:p>
          <a:p>
            <a:r>
              <a:rPr lang="en-US" dirty="0"/>
              <a:t>Can be any of the following:</a:t>
            </a:r>
          </a:p>
          <a:p>
            <a:pPr lvl="1"/>
            <a:r>
              <a:rPr lang="en-US" dirty="0"/>
              <a:t>Physical limitations</a:t>
            </a:r>
          </a:p>
          <a:p>
            <a:pPr lvl="1"/>
            <a:r>
              <a:rPr lang="en-US" dirty="0"/>
              <a:t>Mental limitations</a:t>
            </a:r>
          </a:p>
          <a:p>
            <a:pPr lvl="1"/>
            <a:r>
              <a:rPr lang="en-US" dirty="0"/>
              <a:t>Heightened or decreased sensory attributes</a:t>
            </a:r>
          </a:p>
          <a:p>
            <a:pPr lvl="1"/>
            <a:r>
              <a:rPr lang="en-US" dirty="0"/>
              <a:t>Behavioral, cognitive, or emotional impairment</a:t>
            </a:r>
          </a:p>
        </p:txBody>
      </p:sp>
    </p:spTree>
    <p:extLst>
      <p:ext uri="{BB962C8B-B14F-4D97-AF65-F5344CB8AC3E}">
        <p14:creationId xmlns:p14="http://schemas.microsoft.com/office/powerpoint/2010/main" val="215768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7155D2-E918-4DD0-8778-81603675BDA8}"/>
              </a:ext>
            </a:extLst>
          </p:cNvPr>
          <p:cNvSpPr>
            <a:spLocks noGrp="1"/>
          </p:cNvSpPr>
          <p:nvPr>
            <p:ph type="title"/>
          </p:nvPr>
        </p:nvSpPr>
        <p:spPr/>
        <p:txBody>
          <a:bodyPr/>
          <a:lstStyle/>
          <a:p>
            <a:pPr algn="ctr"/>
            <a:r>
              <a:rPr lang="en-US" dirty="0"/>
              <a:t>Common Equipment EMS Providers may Encounter</a:t>
            </a:r>
          </a:p>
        </p:txBody>
      </p:sp>
      <p:sp>
        <p:nvSpPr>
          <p:cNvPr id="3" name="Content Placeholder 2">
            <a:extLst>
              <a:ext uri="{FF2B5EF4-FFF2-40B4-BE49-F238E27FC236}">
                <a16:creationId xmlns:a16="http://schemas.microsoft.com/office/drawing/2014/main" xmlns="" id="{36ADE1A3-D172-4B4C-9B5B-DD3947A84BAC}"/>
              </a:ext>
            </a:extLst>
          </p:cNvPr>
          <p:cNvSpPr>
            <a:spLocks noGrp="1"/>
          </p:cNvSpPr>
          <p:nvPr>
            <p:ph sz="half" idx="1"/>
          </p:nvPr>
        </p:nvSpPr>
        <p:spPr/>
        <p:txBody>
          <a:bodyPr>
            <a:normAutofit fontScale="92500"/>
          </a:bodyPr>
          <a:lstStyle/>
          <a:p>
            <a:r>
              <a:rPr lang="en-US" dirty="0"/>
              <a:t>Tracheostomy Tube</a:t>
            </a:r>
          </a:p>
          <a:p>
            <a:endParaRPr lang="en-US" dirty="0"/>
          </a:p>
          <a:p>
            <a:pPr lvl="1"/>
            <a:r>
              <a:rPr lang="en-US" dirty="0"/>
              <a:t>Surgical opening in the trachea (stoma)</a:t>
            </a:r>
          </a:p>
          <a:p>
            <a:pPr lvl="1"/>
            <a:r>
              <a:rPr lang="en-US" dirty="0"/>
              <a:t>Can be temporary or permanent</a:t>
            </a:r>
          </a:p>
          <a:p>
            <a:pPr lvl="1"/>
            <a:r>
              <a:rPr lang="en-US" dirty="0"/>
              <a:t>Keep clean and dry</a:t>
            </a:r>
          </a:p>
          <a:p>
            <a:pPr lvl="1"/>
            <a:r>
              <a:rPr lang="en-US" dirty="0"/>
              <a:t>Suction as needed</a:t>
            </a:r>
          </a:p>
          <a:p>
            <a:pPr lvl="1"/>
            <a:r>
              <a:rPr lang="en-US" dirty="0"/>
              <a:t>Useful mnemonic to remember in managing the trach tube is DOPE</a:t>
            </a:r>
          </a:p>
          <a:p>
            <a:pPr lvl="2"/>
            <a:r>
              <a:rPr lang="en-US" dirty="0"/>
              <a:t>Displaced, dislodged or damaged tube</a:t>
            </a:r>
          </a:p>
          <a:p>
            <a:pPr lvl="2"/>
            <a:r>
              <a:rPr lang="en-US" dirty="0"/>
              <a:t>Obstructed tube(secretions, blood, vomit)</a:t>
            </a:r>
          </a:p>
          <a:p>
            <a:pPr lvl="2"/>
            <a:r>
              <a:rPr lang="en-US" dirty="0"/>
              <a:t>Pneumothorax</a:t>
            </a:r>
          </a:p>
          <a:p>
            <a:pPr lvl="2"/>
            <a:r>
              <a:rPr lang="en-US" dirty="0"/>
              <a:t>Equipment failure (kinked tube, ventilator malfunction, empty oxygen supply)</a:t>
            </a:r>
          </a:p>
        </p:txBody>
      </p:sp>
      <p:pic>
        <p:nvPicPr>
          <p:cNvPr id="6" name="Content Placeholder 5">
            <a:extLst>
              <a:ext uri="{FF2B5EF4-FFF2-40B4-BE49-F238E27FC236}">
                <a16:creationId xmlns:a16="http://schemas.microsoft.com/office/drawing/2014/main" xmlns="" id="{59A66DC0-E5FA-4155-8D29-85CA35EC4A7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555080"/>
            <a:ext cx="4800600" cy="3464720"/>
          </a:xfrm>
        </p:spPr>
      </p:pic>
    </p:spTree>
    <p:extLst>
      <p:ext uri="{BB962C8B-B14F-4D97-AF65-F5344CB8AC3E}">
        <p14:creationId xmlns:p14="http://schemas.microsoft.com/office/powerpoint/2010/main" val="229411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611989-F071-45B6-ABA9-996B0F1B6D2E}"/>
              </a:ext>
            </a:extLst>
          </p:cNvPr>
          <p:cNvSpPr>
            <a:spLocks noGrp="1"/>
          </p:cNvSpPr>
          <p:nvPr>
            <p:ph type="title"/>
          </p:nvPr>
        </p:nvSpPr>
        <p:spPr/>
        <p:txBody>
          <a:bodyPr/>
          <a:lstStyle/>
          <a:p>
            <a:pPr algn="ctr"/>
            <a:r>
              <a:rPr lang="en-US" dirty="0"/>
              <a:t>Common Equipment EMS Providers may Encounter</a:t>
            </a:r>
          </a:p>
        </p:txBody>
      </p:sp>
      <p:sp>
        <p:nvSpPr>
          <p:cNvPr id="3" name="Content Placeholder 2">
            <a:extLst>
              <a:ext uri="{FF2B5EF4-FFF2-40B4-BE49-F238E27FC236}">
                <a16:creationId xmlns:a16="http://schemas.microsoft.com/office/drawing/2014/main" xmlns="" id="{01EEBA08-1885-47DF-957A-2EEF9D4931E5}"/>
              </a:ext>
            </a:extLst>
          </p:cNvPr>
          <p:cNvSpPr>
            <a:spLocks noGrp="1"/>
          </p:cNvSpPr>
          <p:nvPr>
            <p:ph sz="half" idx="1"/>
          </p:nvPr>
        </p:nvSpPr>
        <p:spPr/>
        <p:txBody>
          <a:bodyPr/>
          <a:lstStyle/>
          <a:p>
            <a:r>
              <a:rPr lang="en-US" dirty="0"/>
              <a:t>Feeding tubes</a:t>
            </a:r>
          </a:p>
          <a:p>
            <a:endParaRPr lang="en-US" dirty="0"/>
          </a:p>
          <a:p>
            <a:pPr lvl="1"/>
            <a:r>
              <a:rPr lang="en-US" dirty="0"/>
              <a:t>Gastrostomy tubes or G-tubes can be inserted through the mouth or nose or into the stomach through the abdominal wall</a:t>
            </a:r>
          </a:p>
          <a:p>
            <a:pPr lvl="1"/>
            <a:r>
              <a:rPr lang="en-US" dirty="0"/>
              <a:t>Tube can become dislodged with could cause nausea, abdominal pain, vomiting (either bright red blood or coffee-ground like emesis)</a:t>
            </a:r>
          </a:p>
          <a:p>
            <a:pPr lvl="1"/>
            <a:r>
              <a:rPr lang="en-US" dirty="0"/>
              <a:t>Transport sitting up or on the right side to help prevent aspiration of stomach contents</a:t>
            </a:r>
          </a:p>
        </p:txBody>
      </p:sp>
      <p:pic>
        <p:nvPicPr>
          <p:cNvPr id="15" name="Content Placeholder 14">
            <a:extLst>
              <a:ext uri="{FF2B5EF4-FFF2-40B4-BE49-F238E27FC236}">
                <a16:creationId xmlns:a16="http://schemas.microsoft.com/office/drawing/2014/main" xmlns="" id="{B43CA444-BE36-4DD0-920C-006C04CFA3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9900" y="2208212"/>
            <a:ext cx="3810000" cy="3810000"/>
          </a:xfrm>
        </p:spPr>
      </p:pic>
    </p:spTree>
    <p:extLst>
      <p:ext uri="{BB962C8B-B14F-4D97-AF65-F5344CB8AC3E}">
        <p14:creationId xmlns:p14="http://schemas.microsoft.com/office/powerpoint/2010/main" val="150162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CE06D-673F-4485-A765-D00A81972365}"/>
              </a:ext>
            </a:extLst>
          </p:cNvPr>
          <p:cNvSpPr>
            <a:spLocks noGrp="1"/>
          </p:cNvSpPr>
          <p:nvPr>
            <p:ph type="title"/>
          </p:nvPr>
        </p:nvSpPr>
        <p:spPr/>
        <p:txBody>
          <a:bodyPr>
            <a:normAutofit/>
          </a:bodyPr>
          <a:lstStyle/>
          <a:p>
            <a:r>
              <a:rPr lang="en-US" dirty="0"/>
              <a:t>Module I-Section II-Neurological Management</a:t>
            </a:r>
          </a:p>
        </p:txBody>
      </p:sp>
      <p:sp>
        <p:nvSpPr>
          <p:cNvPr id="3" name="Content Placeholder 2">
            <a:extLst>
              <a:ext uri="{FF2B5EF4-FFF2-40B4-BE49-F238E27FC236}">
                <a16:creationId xmlns:a16="http://schemas.microsoft.com/office/drawing/2014/main" xmlns="" id="{883D055B-D7CC-4800-9516-76D7EE380836}"/>
              </a:ext>
            </a:extLst>
          </p:cNvPr>
          <p:cNvSpPr>
            <a:spLocks noGrp="1"/>
          </p:cNvSpPr>
          <p:nvPr>
            <p:ph idx="1"/>
          </p:nvPr>
        </p:nvSpPr>
        <p:spPr/>
        <p:txBody>
          <a:bodyPr>
            <a:normAutofit fontScale="92500" lnSpcReduction="20000"/>
          </a:bodyPr>
          <a:lstStyle/>
          <a:p>
            <a:r>
              <a:rPr lang="en-US" dirty="0"/>
              <a:t>Objectives</a:t>
            </a:r>
          </a:p>
          <a:p>
            <a:pPr lvl="1"/>
            <a:r>
              <a:rPr lang="en-US" dirty="0"/>
              <a:t>Define altered mental status</a:t>
            </a:r>
          </a:p>
          <a:p>
            <a:pPr lvl="1"/>
            <a:r>
              <a:rPr lang="en-US" dirty="0"/>
              <a:t>Define diverse types of seizures:  generalized, partial, status epilepticus</a:t>
            </a:r>
          </a:p>
          <a:p>
            <a:pPr lvl="1"/>
            <a:r>
              <a:rPr lang="en-US" dirty="0"/>
              <a:t>List possible causes of seizures</a:t>
            </a:r>
          </a:p>
          <a:p>
            <a:pPr lvl="1"/>
            <a:r>
              <a:rPr lang="en-US" dirty="0"/>
              <a:t>Explain the importance to recognize seizure activity and identify other problems associated with seizures</a:t>
            </a:r>
          </a:p>
          <a:p>
            <a:pPr lvl="1"/>
            <a:r>
              <a:rPr lang="en-US" dirty="0"/>
              <a:t>Describe the postictal state and the patient care interventions</a:t>
            </a:r>
          </a:p>
          <a:p>
            <a:pPr lvl="1"/>
            <a:r>
              <a:rPr lang="en-US" dirty="0"/>
              <a:t>Identify the s/s of a pt. with a traumatic brain injury</a:t>
            </a:r>
          </a:p>
          <a:p>
            <a:pPr lvl="1"/>
            <a:r>
              <a:rPr lang="en-US" dirty="0"/>
              <a:t>Discuss the current research and practices for the use of selective spinal immobilization</a:t>
            </a:r>
          </a:p>
          <a:p>
            <a:pPr lvl="1"/>
            <a:r>
              <a:rPr lang="en-US" dirty="0"/>
              <a:t>Discuss differences between ischemic vs. hemorrhagic stroke and TIA</a:t>
            </a:r>
          </a:p>
          <a:p>
            <a:pPr lvl="1"/>
            <a:r>
              <a:rPr lang="en-US" dirty="0"/>
              <a:t>Discuss s/s of stroke and some mimics</a:t>
            </a:r>
          </a:p>
          <a:p>
            <a:pPr lvl="1"/>
            <a:r>
              <a:rPr lang="en-US" dirty="0"/>
              <a:t>Discuss causes of stroke</a:t>
            </a:r>
          </a:p>
          <a:p>
            <a:pPr lvl="1"/>
            <a:r>
              <a:rPr lang="en-US" dirty="0"/>
              <a:t>Discuss identifying, assessing and treatment of the stroke patient</a:t>
            </a:r>
          </a:p>
          <a:p>
            <a:pPr lvl="1"/>
            <a:r>
              <a:rPr lang="en-US" dirty="0"/>
              <a:t>Discuss importance of knowing the timeline of stroke events</a:t>
            </a:r>
          </a:p>
          <a:p>
            <a:pPr lvl="1"/>
            <a:r>
              <a:rPr lang="en-US" dirty="0"/>
              <a:t>Discuss transport to appropriate stroke facilities</a:t>
            </a:r>
          </a:p>
        </p:txBody>
      </p:sp>
    </p:spTree>
    <p:extLst>
      <p:ext uri="{BB962C8B-B14F-4D97-AF65-F5344CB8AC3E}">
        <p14:creationId xmlns:p14="http://schemas.microsoft.com/office/powerpoint/2010/main" val="383571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C9737-EA12-4A54-A0EA-32A2455B4F4C}"/>
              </a:ext>
            </a:extLst>
          </p:cNvPr>
          <p:cNvSpPr>
            <a:spLocks noGrp="1"/>
          </p:cNvSpPr>
          <p:nvPr>
            <p:ph type="title"/>
          </p:nvPr>
        </p:nvSpPr>
        <p:spPr/>
        <p:txBody>
          <a:bodyPr/>
          <a:lstStyle/>
          <a:p>
            <a:pPr algn="ctr"/>
            <a:r>
              <a:rPr lang="en-US" dirty="0"/>
              <a:t>Common Equipment EMS Providers may Encounter</a:t>
            </a:r>
          </a:p>
        </p:txBody>
      </p:sp>
      <p:sp>
        <p:nvSpPr>
          <p:cNvPr id="3" name="Content Placeholder 2">
            <a:extLst>
              <a:ext uri="{FF2B5EF4-FFF2-40B4-BE49-F238E27FC236}">
                <a16:creationId xmlns:a16="http://schemas.microsoft.com/office/drawing/2014/main" xmlns="" id="{017D92D3-96CE-4E12-9CA8-F4E53C426D04}"/>
              </a:ext>
            </a:extLst>
          </p:cNvPr>
          <p:cNvSpPr>
            <a:spLocks noGrp="1"/>
          </p:cNvSpPr>
          <p:nvPr>
            <p:ph sz="half" idx="1"/>
          </p:nvPr>
        </p:nvSpPr>
        <p:spPr/>
        <p:txBody>
          <a:bodyPr/>
          <a:lstStyle/>
          <a:p>
            <a:r>
              <a:rPr lang="en-US" dirty="0"/>
              <a:t>Cerebrospinal fluid shunts</a:t>
            </a:r>
          </a:p>
          <a:p>
            <a:endParaRPr lang="en-US" dirty="0"/>
          </a:p>
          <a:p>
            <a:pPr lvl="1"/>
            <a:r>
              <a:rPr lang="en-US" dirty="0"/>
              <a:t>Device used to drain excess CSF from the brain</a:t>
            </a:r>
          </a:p>
          <a:p>
            <a:pPr lvl="1"/>
            <a:r>
              <a:rPr lang="en-US" dirty="0"/>
              <a:t>The shunt drains fluid from the ventricles of the brain to the stomach</a:t>
            </a:r>
          </a:p>
          <a:p>
            <a:pPr lvl="1"/>
            <a:r>
              <a:rPr lang="en-US" dirty="0"/>
              <a:t>The shunt can become blocked or infected</a:t>
            </a:r>
          </a:p>
          <a:p>
            <a:pPr lvl="1"/>
            <a:r>
              <a:rPr lang="en-US" dirty="0"/>
              <a:t>s/s of an occluded shunt can be similar to a brain injured patient</a:t>
            </a:r>
          </a:p>
          <a:p>
            <a:pPr lvl="1"/>
            <a:r>
              <a:rPr lang="en-US" dirty="0"/>
              <a:t>Fever, redness along the tract of the shunt for signs of infection</a:t>
            </a:r>
          </a:p>
        </p:txBody>
      </p:sp>
      <p:pic>
        <p:nvPicPr>
          <p:cNvPr id="6" name="Content Placeholder 5">
            <a:extLst>
              <a:ext uri="{FF2B5EF4-FFF2-40B4-BE49-F238E27FC236}">
                <a16:creationId xmlns:a16="http://schemas.microsoft.com/office/drawing/2014/main" xmlns="" id="{989A7377-1969-4238-98BE-0ED922B886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9900" y="2208212"/>
            <a:ext cx="3810000" cy="3810000"/>
          </a:xfrm>
        </p:spPr>
      </p:pic>
    </p:spTree>
    <p:extLst>
      <p:ext uri="{BB962C8B-B14F-4D97-AF65-F5344CB8AC3E}">
        <p14:creationId xmlns:p14="http://schemas.microsoft.com/office/powerpoint/2010/main" val="349498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06BD00-7D30-498F-BF86-26AB5416C55E}"/>
              </a:ext>
            </a:extLst>
          </p:cNvPr>
          <p:cNvSpPr>
            <a:spLocks noGrp="1"/>
          </p:cNvSpPr>
          <p:nvPr>
            <p:ph type="title"/>
          </p:nvPr>
        </p:nvSpPr>
        <p:spPr/>
        <p:txBody>
          <a:bodyPr/>
          <a:lstStyle/>
          <a:p>
            <a:pPr algn="ctr"/>
            <a:r>
              <a:rPr lang="en-US" dirty="0"/>
              <a:t>Common Equipment EMS Providers may Encounter</a:t>
            </a:r>
          </a:p>
        </p:txBody>
      </p:sp>
      <p:sp>
        <p:nvSpPr>
          <p:cNvPr id="3" name="Content Placeholder 2">
            <a:extLst>
              <a:ext uri="{FF2B5EF4-FFF2-40B4-BE49-F238E27FC236}">
                <a16:creationId xmlns:a16="http://schemas.microsoft.com/office/drawing/2014/main" xmlns="" id="{32793AAE-4461-4DB9-8AC8-19044AEB9E2E}"/>
              </a:ext>
            </a:extLst>
          </p:cNvPr>
          <p:cNvSpPr>
            <a:spLocks noGrp="1"/>
          </p:cNvSpPr>
          <p:nvPr>
            <p:ph sz="half" idx="1"/>
          </p:nvPr>
        </p:nvSpPr>
        <p:spPr/>
        <p:txBody>
          <a:bodyPr/>
          <a:lstStyle/>
          <a:p>
            <a:r>
              <a:rPr lang="en-US" dirty="0"/>
              <a:t>Urostomy</a:t>
            </a:r>
          </a:p>
          <a:p>
            <a:pPr lvl="1"/>
            <a:r>
              <a:rPr lang="en-US" dirty="0"/>
              <a:t>Surgical opening from the urinary system creating a stoma to drain urine usually for someone who has had their bladder removed</a:t>
            </a:r>
          </a:p>
          <a:p>
            <a:r>
              <a:rPr lang="en-US" dirty="0"/>
              <a:t>Colostomy</a:t>
            </a:r>
          </a:p>
          <a:p>
            <a:pPr lvl="1"/>
            <a:r>
              <a:rPr lang="en-US" dirty="0"/>
              <a:t>Surgical opening from the large intestine through the skin to drain waste products</a:t>
            </a:r>
          </a:p>
          <a:p>
            <a:r>
              <a:rPr lang="en-US" dirty="0"/>
              <a:t>Ileostomy</a:t>
            </a:r>
          </a:p>
          <a:p>
            <a:pPr lvl="1"/>
            <a:r>
              <a:rPr lang="en-US" dirty="0"/>
              <a:t>Surgical opening from the small intestine through the skin to drain waste products</a:t>
            </a:r>
          </a:p>
        </p:txBody>
      </p:sp>
      <p:pic>
        <p:nvPicPr>
          <p:cNvPr id="6" name="Content Placeholder 5">
            <a:extLst>
              <a:ext uri="{FF2B5EF4-FFF2-40B4-BE49-F238E27FC236}">
                <a16:creationId xmlns:a16="http://schemas.microsoft.com/office/drawing/2014/main" xmlns="" id="{D470D9A6-C604-46BA-88AA-0F513DC5DA0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57872" y="2133600"/>
            <a:ext cx="3538728" cy="3733800"/>
          </a:xfrm>
        </p:spPr>
      </p:pic>
    </p:spTree>
    <p:extLst>
      <p:ext uri="{BB962C8B-B14F-4D97-AF65-F5344CB8AC3E}">
        <p14:creationId xmlns:p14="http://schemas.microsoft.com/office/powerpoint/2010/main" val="41726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1495F2-BB38-4F8E-8977-318793CB4557}"/>
              </a:ext>
            </a:extLst>
          </p:cNvPr>
          <p:cNvSpPr>
            <a:spLocks noGrp="1"/>
          </p:cNvSpPr>
          <p:nvPr>
            <p:ph type="title"/>
          </p:nvPr>
        </p:nvSpPr>
        <p:spPr/>
        <p:txBody>
          <a:bodyPr/>
          <a:lstStyle/>
          <a:p>
            <a:pPr algn="ctr"/>
            <a:r>
              <a:rPr lang="en-US" dirty="0"/>
              <a:t>Colostomy and Ileostomy</a:t>
            </a:r>
          </a:p>
        </p:txBody>
      </p:sp>
      <p:pic>
        <p:nvPicPr>
          <p:cNvPr id="6" name="Content Placeholder 5">
            <a:extLst>
              <a:ext uri="{FF2B5EF4-FFF2-40B4-BE49-F238E27FC236}">
                <a16:creationId xmlns:a16="http://schemas.microsoft.com/office/drawing/2014/main" xmlns="" id="{512A7CF5-4097-46D1-97DF-6A0169C6190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2438400"/>
            <a:ext cx="4648200" cy="3505200"/>
          </a:xfrm>
        </p:spPr>
      </p:pic>
      <p:pic>
        <p:nvPicPr>
          <p:cNvPr id="8" name="Content Placeholder 7">
            <a:extLst>
              <a:ext uri="{FF2B5EF4-FFF2-40B4-BE49-F238E27FC236}">
                <a16:creationId xmlns:a16="http://schemas.microsoft.com/office/drawing/2014/main" xmlns="" id="{2022B73B-7D4E-42A3-896A-78DABDBA27A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064956"/>
            <a:ext cx="4800600" cy="4096512"/>
          </a:xfrm>
        </p:spPr>
      </p:pic>
    </p:spTree>
    <p:extLst>
      <p:ext uri="{BB962C8B-B14F-4D97-AF65-F5344CB8AC3E}">
        <p14:creationId xmlns:p14="http://schemas.microsoft.com/office/powerpoint/2010/main" val="195872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C5637-B900-41A7-9E7C-995B90BB6623}"/>
              </a:ext>
            </a:extLst>
          </p:cNvPr>
          <p:cNvSpPr>
            <a:spLocks noGrp="1"/>
          </p:cNvSpPr>
          <p:nvPr>
            <p:ph type="title"/>
          </p:nvPr>
        </p:nvSpPr>
        <p:spPr/>
        <p:txBody>
          <a:bodyPr/>
          <a:lstStyle/>
          <a:p>
            <a:pPr algn="ctr"/>
            <a:r>
              <a:rPr lang="en-US" dirty="0"/>
              <a:t>Common Equipment EMS Providers may Encounter</a:t>
            </a:r>
          </a:p>
        </p:txBody>
      </p:sp>
      <p:sp>
        <p:nvSpPr>
          <p:cNvPr id="3" name="Content Placeholder 2">
            <a:extLst>
              <a:ext uri="{FF2B5EF4-FFF2-40B4-BE49-F238E27FC236}">
                <a16:creationId xmlns:a16="http://schemas.microsoft.com/office/drawing/2014/main" xmlns="" id="{A0A30A75-1F3F-4869-97D3-9439D983F9D3}"/>
              </a:ext>
            </a:extLst>
          </p:cNvPr>
          <p:cNvSpPr>
            <a:spLocks noGrp="1"/>
          </p:cNvSpPr>
          <p:nvPr>
            <p:ph sz="half" idx="1"/>
          </p:nvPr>
        </p:nvSpPr>
        <p:spPr/>
        <p:txBody>
          <a:bodyPr/>
          <a:lstStyle/>
          <a:p>
            <a:r>
              <a:rPr lang="en-US" dirty="0"/>
              <a:t>Indwelling Central Venous Catheters (central line)</a:t>
            </a:r>
          </a:p>
          <a:p>
            <a:pPr lvl="1"/>
            <a:endParaRPr lang="en-US" dirty="0"/>
          </a:p>
          <a:p>
            <a:pPr lvl="1"/>
            <a:r>
              <a:rPr lang="en-US" dirty="0"/>
              <a:t>Tip is placed in the Vena Cava for venous access long term for pain management, antibiotic long-term, chemotherapy, total parenteral nutrition (TPN) and hemodialysis</a:t>
            </a:r>
          </a:p>
          <a:p>
            <a:pPr lvl="1"/>
            <a:r>
              <a:rPr lang="en-US" dirty="0"/>
              <a:t>Can be placed in the chest, upper arm or subclavian area</a:t>
            </a:r>
          </a:p>
          <a:p>
            <a:pPr lvl="1"/>
            <a:r>
              <a:rPr lang="en-US" dirty="0"/>
              <a:t>Bleeding can occur at the site</a:t>
            </a:r>
          </a:p>
          <a:p>
            <a:pPr lvl="1"/>
            <a:r>
              <a:rPr lang="en-US" dirty="0"/>
              <a:t>Potential for infection or occlusion</a:t>
            </a:r>
          </a:p>
          <a:p>
            <a:pPr lvl="1"/>
            <a:endParaRPr lang="en-US" dirty="0"/>
          </a:p>
        </p:txBody>
      </p:sp>
      <p:pic>
        <p:nvPicPr>
          <p:cNvPr id="6" name="Content Placeholder 5">
            <a:extLst>
              <a:ext uri="{FF2B5EF4-FFF2-40B4-BE49-F238E27FC236}">
                <a16:creationId xmlns:a16="http://schemas.microsoft.com/office/drawing/2014/main" xmlns="" id="{5D44421C-D1DD-407C-9A9B-C9FAB1569D9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2800" y="2286000"/>
            <a:ext cx="3962400" cy="3733800"/>
          </a:xfrm>
        </p:spPr>
      </p:pic>
    </p:spTree>
    <p:extLst>
      <p:ext uri="{BB962C8B-B14F-4D97-AF65-F5344CB8AC3E}">
        <p14:creationId xmlns:p14="http://schemas.microsoft.com/office/powerpoint/2010/main" val="294521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08F9B-3237-4F34-B0B5-FEDEB491E033}"/>
              </a:ext>
            </a:extLst>
          </p:cNvPr>
          <p:cNvSpPr>
            <a:spLocks noGrp="1"/>
          </p:cNvSpPr>
          <p:nvPr>
            <p:ph type="title"/>
          </p:nvPr>
        </p:nvSpPr>
        <p:spPr/>
        <p:txBody>
          <a:bodyPr/>
          <a:lstStyle/>
          <a:p>
            <a:r>
              <a:rPr lang="en-US" dirty="0"/>
              <a:t>Cognitive Impairments</a:t>
            </a:r>
          </a:p>
        </p:txBody>
      </p:sp>
      <p:sp>
        <p:nvSpPr>
          <p:cNvPr id="3" name="Content Placeholder 2">
            <a:extLst>
              <a:ext uri="{FF2B5EF4-FFF2-40B4-BE49-F238E27FC236}">
                <a16:creationId xmlns:a16="http://schemas.microsoft.com/office/drawing/2014/main" xmlns="" id="{B90A5278-1C30-47C5-A949-338395C2246A}"/>
              </a:ext>
            </a:extLst>
          </p:cNvPr>
          <p:cNvSpPr>
            <a:spLocks noGrp="1"/>
          </p:cNvSpPr>
          <p:nvPr>
            <p:ph idx="1"/>
          </p:nvPr>
        </p:nvSpPr>
        <p:spPr/>
        <p:txBody>
          <a:bodyPr/>
          <a:lstStyle/>
          <a:p>
            <a:r>
              <a:rPr lang="en-US" dirty="0"/>
              <a:t>Developmental disability – insufficient development of the brain resulting in some level of dysfunction or impairment</a:t>
            </a:r>
          </a:p>
          <a:p>
            <a:r>
              <a:rPr lang="en-US" dirty="0"/>
              <a:t>Despite their age cognitively, impaired patients might still need a caregiver</a:t>
            </a:r>
          </a:p>
          <a:p>
            <a:r>
              <a:rPr lang="en-US" dirty="0"/>
              <a:t>Cognitively impaired or non-communicative patients may still be aware of your actions and words</a:t>
            </a:r>
          </a:p>
          <a:p>
            <a:r>
              <a:rPr lang="en-US" dirty="0"/>
              <a:t>Common difficulties EMS may encounter is obtaining an accurate and complete history</a:t>
            </a:r>
          </a:p>
          <a:p>
            <a:r>
              <a:rPr lang="en-US" dirty="0"/>
              <a:t>Time and patience are very much a factor for management</a:t>
            </a:r>
          </a:p>
          <a:p>
            <a:r>
              <a:rPr lang="en-US" dirty="0"/>
              <a:t>Role of the caregiver is vital</a:t>
            </a:r>
          </a:p>
        </p:txBody>
      </p:sp>
    </p:spTree>
    <p:extLst>
      <p:ext uri="{BB962C8B-B14F-4D97-AF65-F5344CB8AC3E}">
        <p14:creationId xmlns:p14="http://schemas.microsoft.com/office/powerpoint/2010/main" val="324412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BB71A-95AF-4532-AEA7-168673255A50}"/>
              </a:ext>
            </a:extLst>
          </p:cNvPr>
          <p:cNvSpPr>
            <a:spLocks noGrp="1"/>
          </p:cNvSpPr>
          <p:nvPr>
            <p:ph type="title"/>
          </p:nvPr>
        </p:nvSpPr>
        <p:spPr/>
        <p:txBody>
          <a:bodyPr/>
          <a:lstStyle/>
          <a:p>
            <a:r>
              <a:rPr lang="en-US" dirty="0"/>
              <a:t>Cognitive Impairments</a:t>
            </a:r>
          </a:p>
        </p:txBody>
      </p:sp>
      <p:sp>
        <p:nvSpPr>
          <p:cNvPr id="3" name="Content Placeholder 2">
            <a:extLst>
              <a:ext uri="{FF2B5EF4-FFF2-40B4-BE49-F238E27FC236}">
                <a16:creationId xmlns:a16="http://schemas.microsoft.com/office/drawing/2014/main" xmlns="" id="{BDDF1471-1A0A-432A-AB75-AA75ED4E8BAF}"/>
              </a:ext>
            </a:extLst>
          </p:cNvPr>
          <p:cNvSpPr>
            <a:spLocks noGrp="1"/>
          </p:cNvSpPr>
          <p:nvPr>
            <p:ph idx="1"/>
          </p:nvPr>
        </p:nvSpPr>
        <p:spPr/>
        <p:txBody>
          <a:bodyPr>
            <a:normAutofit/>
          </a:bodyPr>
          <a:lstStyle/>
          <a:p>
            <a:r>
              <a:rPr lang="en-US" dirty="0"/>
              <a:t>Autism Spectrum Disorder</a:t>
            </a:r>
          </a:p>
          <a:p>
            <a:pPr lvl="1"/>
            <a:endParaRPr lang="en-US" dirty="0"/>
          </a:p>
          <a:p>
            <a:pPr lvl="1"/>
            <a:r>
              <a:rPr lang="en-US" dirty="0"/>
              <a:t>Describes a group of complex disorders of brain development that varies greatly in signs and symptoms.</a:t>
            </a:r>
          </a:p>
          <a:p>
            <a:pPr marL="228600" lvl="1" indent="0">
              <a:buNone/>
            </a:pPr>
            <a:endParaRPr lang="en-US" dirty="0"/>
          </a:p>
          <a:p>
            <a:pPr lvl="1"/>
            <a:r>
              <a:rPr lang="en-US" dirty="0"/>
              <a:t>Impairment of social interaction may be apparent, severe behavioral problems, repetitive motor activities and verbal and nonverbal language impairment, hyper or hyposensitive to sensory stimuli. </a:t>
            </a:r>
          </a:p>
          <a:p>
            <a:pPr marL="228600" lvl="1" indent="0">
              <a:buNone/>
            </a:pPr>
            <a:endParaRPr lang="en-US" dirty="0"/>
          </a:p>
          <a:p>
            <a:pPr lvl="1"/>
            <a:r>
              <a:rPr lang="en-US" dirty="0"/>
              <a:t>Rely on caregivers to guide your assessment actions.</a:t>
            </a:r>
          </a:p>
        </p:txBody>
      </p:sp>
    </p:spTree>
    <p:extLst>
      <p:ext uri="{BB962C8B-B14F-4D97-AF65-F5344CB8AC3E}">
        <p14:creationId xmlns:p14="http://schemas.microsoft.com/office/powerpoint/2010/main" val="305328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DCA9E5-C5D4-4D32-AEB5-0C3B15068E29}"/>
              </a:ext>
            </a:extLst>
          </p:cNvPr>
          <p:cNvSpPr>
            <a:spLocks noGrp="1"/>
          </p:cNvSpPr>
          <p:nvPr>
            <p:ph type="title"/>
          </p:nvPr>
        </p:nvSpPr>
        <p:spPr/>
        <p:txBody>
          <a:bodyPr/>
          <a:lstStyle/>
          <a:p>
            <a:r>
              <a:rPr lang="en-US" dirty="0"/>
              <a:t>Cognitive Impairments</a:t>
            </a:r>
          </a:p>
        </p:txBody>
      </p:sp>
      <p:sp>
        <p:nvSpPr>
          <p:cNvPr id="3" name="Content Placeholder 2">
            <a:extLst>
              <a:ext uri="{FF2B5EF4-FFF2-40B4-BE49-F238E27FC236}">
                <a16:creationId xmlns:a16="http://schemas.microsoft.com/office/drawing/2014/main" xmlns="" id="{9157F95B-B065-4FB4-80D1-90C858D49755}"/>
              </a:ext>
            </a:extLst>
          </p:cNvPr>
          <p:cNvSpPr>
            <a:spLocks noGrp="1"/>
          </p:cNvSpPr>
          <p:nvPr>
            <p:ph idx="1"/>
          </p:nvPr>
        </p:nvSpPr>
        <p:spPr/>
        <p:txBody>
          <a:bodyPr/>
          <a:lstStyle/>
          <a:p>
            <a:r>
              <a:rPr lang="en-US" dirty="0"/>
              <a:t>Down Syndrome</a:t>
            </a:r>
          </a:p>
          <a:p>
            <a:pPr lvl="1"/>
            <a:r>
              <a:rPr lang="en-US" dirty="0"/>
              <a:t>Genetic chromosomal defect resulting in mild to severe intellectual impairment</a:t>
            </a:r>
          </a:p>
          <a:p>
            <a:pPr marL="228600" lvl="1" indent="0">
              <a:buNone/>
            </a:pPr>
            <a:endParaRPr lang="en-US" dirty="0"/>
          </a:p>
          <a:p>
            <a:pPr lvl="1"/>
            <a:r>
              <a:rPr lang="en-US" dirty="0"/>
              <a:t>Depending on their level of intellectual disability they may lead independent lives, they may be employed, vote, and get involved in their communities.</a:t>
            </a:r>
          </a:p>
          <a:p>
            <a:pPr marL="228600" lvl="1" indent="0">
              <a:buNone/>
            </a:pPr>
            <a:endParaRPr lang="en-US" dirty="0"/>
          </a:p>
          <a:p>
            <a:pPr lvl="1"/>
            <a:r>
              <a:rPr lang="en-US" dirty="0"/>
              <a:t>They are at increased risk of medical complications such as:</a:t>
            </a:r>
          </a:p>
          <a:p>
            <a:pPr lvl="2"/>
            <a:r>
              <a:rPr lang="en-US" dirty="0"/>
              <a:t>Cardiac, sensory, endocrine, musculoskeletal, dental, and GI system as well as neurological issues</a:t>
            </a:r>
          </a:p>
          <a:p>
            <a:endParaRPr lang="en-US" dirty="0"/>
          </a:p>
        </p:txBody>
      </p:sp>
    </p:spTree>
    <p:extLst>
      <p:ext uri="{BB962C8B-B14F-4D97-AF65-F5344CB8AC3E}">
        <p14:creationId xmlns:p14="http://schemas.microsoft.com/office/powerpoint/2010/main" val="260565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6794F-DA0E-4676-BE30-223F165AD59C}"/>
              </a:ext>
            </a:extLst>
          </p:cNvPr>
          <p:cNvSpPr>
            <a:spLocks noGrp="1"/>
          </p:cNvSpPr>
          <p:nvPr>
            <p:ph type="title"/>
          </p:nvPr>
        </p:nvSpPr>
        <p:spPr/>
        <p:txBody>
          <a:bodyPr>
            <a:normAutofit/>
          </a:bodyPr>
          <a:lstStyle/>
          <a:p>
            <a:pPr algn="ctr"/>
            <a:r>
              <a:rPr lang="en-US" sz="3200" dirty="0"/>
              <a:t>Assessment of the Special Healthcare Needs Patient</a:t>
            </a:r>
          </a:p>
        </p:txBody>
      </p:sp>
      <p:sp>
        <p:nvSpPr>
          <p:cNvPr id="3" name="Content Placeholder 2">
            <a:extLst>
              <a:ext uri="{FF2B5EF4-FFF2-40B4-BE49-F238E27FC236}">
                <a16:creationId xmlns:a16="http://schemas.microsoft.com/office/drawing/2014/main" xmlns="" id="{17697D30-556C-4782-9C4C-D89E8377CF60}"/>
              </a:ext>
            </a:extLst>
          </p:cNvPr>
          <p:cNvSpPr>
            <a:spLocks noGrp="1"/>
          </p:cNvSpPr>
          <p:nvPr>
            <p:ph idx="1"/>
          </p:nvPr>
        </p:nvSpPr>
        <p:spPr/>
        <p:txBody>
          <a:bodyPr>
            <a:normAutofit fontScale="92500" lnSpcReduction="20000"/>
          </a:bodyPr>
          <a:lstStyle/>
          <a:p>
            <a:r>
              <a:rPr lang="en-US" dirty="0"/>
              <a:t>Interaction with the caregiver for the special needs patient is going to be a very important part of your assessment.  Parents, caregivers, home health staff are well versed in caring for and troubleshooting problems with these individuals.</a:t>
            </a:r>
          </a:p>
          <a:p>
            <a:r>
              <a:rPr lang="en-US" dirty="0"/>
              <a:t>Assess ABC’s and correct life-threatening issues</a:t>
            </a:r>
          </a:p>
          <a:p>
            <a:r>
              <a:rPr lang="en-US" dirty="0"/>
              <a:t>Assess the patient’s vital signs and note their normal “baseline” status and what is different today.</a:t>
            </a:r>
          </a:p>
          <a:p>
            <a:r>
              <a:rPr lang="en-US" dirty="0"/>
              <a:t>Do they have any specific allergies that you need to be made aware of, specifically latex or anything you may use that they may be highly sensitive to.</a:t>
            </a:r>
          </a:p>
          <a:p>
            <a:r>
              <a:rPr lang="en-US" dirty="0"/>
              <a:t>Do they have a specific facility that they need to be transported to?</a:t>
            </a:r>
          </a:p>
          <a:p>
            <a:r>
              <a:rPr lang="en-US" dirty="0"/>
              <a:t>Do they have a “go bag”? (this needs to go with them)</a:t>
            </a:r>
          </a:p>
          <a:p>
            <a:r>
              <a:rPr lang="en-US" dirty="0"/>
              <a:t>Follow your protocols for specific interventions</a:t>
            </a:r>
          </a:p>
        </p:txBody>
      </p:sp>
    </p:spTree>
    <p:extLst>
      <p:ext uri="{BB962C8B-B14F-4D97-AF65-F5344CB8AC3E}">
        <p14:creationId xmlns:p14="http://schemas.microsoft.com/office/powerpoint/2010/main" val="88453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7AED8-0F90-4B7B-973C-EA94EA820055}"/>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A22A7884-825C-4B3F-97E6-B1E4A3434C98}"/>
              </a:ext>
            </a:extLst>
          </p:cNvPr>
          <p:cNvSpPr>
            <a:spLocks noGrp="1"/>
          </p:cNvSpPr>
          <p:nvPr>
            <p:ph idx="1"/>
          </p:nvPr>
        </p:nvSpPr>
        <p:spPr/>
        <p:txBody>
          <a:bodyPr/>
          <a:lstStyle/>
          <a:p>
            <a:r>
              <a:rPr lang="en-US" dirty="0"/>
              <a:t>Should be able to identify patient with special needs and how to manage</a:t>
            </a:r>
          </a:p>
          <a:p>
            <a:r>
              <a:rPr lang="en-US" dirty="0"/>
              <a:t>Be able to address issues with the following: (follow protocol)</a:t>
            </a:r>
          </a:p>
          <a:p>
            <a:pPr lvl="1"/>
            <a:r>
              <a:rPr lang="en-US" dirty="0"/>
              <a:t>Tracheostomy</a:t>
            </a:r>
          </a:p>
          <a:p>
            <a:pPr lvl="1"/>
            <a:r>
              <a:rPr lang="en-US" dirty="0"/>
              <a:t>Feeding tubes</a:t>
            </a:r>
          </a:p>
          <a:p>
            <a:pPr lvl="1"/>
            <a:r>
              <a:rPr lang="en-US" dirty="0"/>
              <a:t>Central Venous Catheters</a:t>
            </a:r>
          </a:p>
          <a:p>
            <a:pPr lvl="1"/>
            <a:r>
              <a:rPr lang="en-US" dirty="0"/>
              <a:t>Cerebrospinal shunt</a:t>
            </a:r>
          </a:p>
          <a:p>
            <a:pPr lvl="1"/>
            <a:r>
              <a:rPr lang="en-US" dirty="0"/>
              <a:t>Urostomy, colostomy, ileostomy</a:t>
            </a:r>
          </a:p>
          <a:p>
            <a:r>
              <a:rPr lang="en-US" dirty="0"/>
              <a:t>Handle patients with cognitive impairments</a:t>
            </a:r>
          </a:p>
        </p:txBody>
      </p:sp>
    </p:spTree>
    <p:extLst>
      <p:ext uri="{BB962C8B-B14F-4D97-AF65-F5344CB8AC3E}">
        <p14:creationId xmlns:p14="http://schemas.microsoft.com/office/powerpoint/2010/main" val="20124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C08C1-330B-4C2E-A868-024028D94AED}"/>
              </a:ext>
            </a:extLst>
          </p:cNvPr>
          <p:cNvSpPr>
            <a:spLocks noGrp="1"/>
          </p:cNvSpPr>
          <p:nvPr>
            <p:ph type="ctrTitle"/>
          </p:nvPr>
        </p:nvSpPr>
        <p:spPr>
          <a:xfrm>
            <a:off x="626225" y="533400"/>
            <a:ext cx="4098175" cy="447278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EMT Refresher</a:t>
            </a:r>
            <a:br>
              <a:rPr lang="en-US" dirty="0"/>
            </a:br>
            <a:r>
              <a:rPr lang="en-US" dirty="0"/>
              <a:t/>
            </a:r>
            <a:br>
              <a:rPr lang="en-US" dirty="0"/>
            </a:br>
            <a:r>
              <a:rPr lang="en-US" dirty="0"/>
              <a:t/>
            </a:r>
            <a:br>
              <a:rPr lang="en-US" dirty="0"/>
            </a:br>
            <a:r>
              <a:rPr lang="en-US" i="1" dirty="0"/>
              <a:t>Module V</a:t>
            </a:r>
            <a:r>
              <a:rPr lang="en-US" dirty="0"/>
              <a:t/>
            </a:r>
            <a:br>
              <a:rPr lang="en-US" dirty="0"/>
            </a:br>
            <a:r>
              <a:rPr lang="en-US" dirty="0"/>
              <a:t/>
            </a:r>
            <a:br>
              <a:rPr lang="en-US" dirty="0"/>
            </a:br>
            <a:r>
              <a:rPr lang="en-US" sz="4000" dirty="0"/>
              <a:t>Trauma/Ops II Management &amp; Considerations</a:t>
            </a:r>
          </a:p>
        </p:txBody>
      </p:sp>
      <p:sp>
        <p:nvSpPr>
          <p:cNvPr id="3" name="Subtitle 2">
            <a:extLst>
              <a:ext uri="{FF2B5EF4-FFF2-40B4-BE49-F238E27FC236}">
                <a16:creationId xmlns:a16="http://schemas.microsoft.com/office/drawing/2014/main" xmlns="" id="{60863C9B-FB14-45CA-963C-635667A8E28B}"/>
              </a:ext>
            </a:extLst>
          </p:cNvPr>
          <p:cNvSpPr>
            <a:spLocks noGrp="1"/>
          </p:cNvSpPr>
          <p:nvPr>
            <p:ph type="subTitle" idx="1"/>
          </p:nvPr>
        </p:nvSpPr>
        <p:spPr>
          <a:xfrm>
            <a:off x="626225" y="5181600"/>
            <a:ext cx="4098175" cy="914400"/>
          </a:xfrm>
        </p:spPr>
        <p:txBody>
          <a:bodyPr>
            <a:normAutofit fontScale="85000" lnSpcReduction="10000"/>
          </a:bodyPr>
          <a:lstStyle/>
          <a:p>
            <a:r>
              <a:rPr lang="en-US" sz="1800" dirty="0"/>
              <a:t>Trauma and field triage, hemorrhage control, pediatric transport, ambulance safety, crew resource management, evidence based guidelines</a:t>
            </a:r>
          </a:p>
        </p:txBody>
      </p:sp>
    </p:spTree>
    <p:extLst>
      <p:ext uri="{BB962C8B-B14F-4D97-AF65-F5344CB8AC3E}">
        <p14:creationId xmlns:p14="http://schemas.microsoft.com/office/powerpoint/2010/main" val="84858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1E1299-78AC-4C87-90F4-DCC4029CA5A2}"/>
              </a:ext>
            </a:extLst>
          </p:cNvPr>
          <p:cNvSpPr>
            <a:spLocks noGrp="1"/>
          </p:cNvSpPr>
          <p:nvPr>
            <p:ph type="title"/>
          </p:nvPr>
        </p:nvSpPr>
        <p:spPr/>
        <p:txBody>
          <a:bodyPr/>
          <a:lstStyle/>
          <a:p>
            <a:r>
              <a:rPr lang="en-US" dirty="0"/>
              <a:t>A &amp; P of the Brain</a:t>
            </a:r>
          </a:p>
        </p:txBody>
      </p:sp>
      <p:sp>
        <p:nvSpPr>
          <p:cNvPr id="3" name="Content Placeholder 2">
            <a:extLst>
              <a:ext uri="{FF2B5EF4-FFF2-40B4-BE49-F238E27FC236}">
                <a16:creationId xmlns:a16="http://schemas.microsoft.com/office/drawing/2014/main" xmlns="" id="{A35FE52E-1BDF-4E7B-A219-C620EFA8C9F7}"/>
              </a:ext>
            </a:extLst>
          </p:cNvPr>
          <p:cNvSpPr>
            <a:spLocks noGrp="1"/>
          </p:cNvSpPr>
          <p:nvPr>
            <p:ph idx="1"/>
          </p:nvPr>
        </p:nvSpPr>
        <p:spPr/>
        <p:txBody>
          <a:bodyPr>
            <a:normAutofit lnSpcReduction="10000"/>
          </a:bodyPr>
          <a:lstStyle/>
          <a:p>
            <a:r>
              <a:rPr lang="en-US" dirty="0"/>
              <a:t>Brain is the body’s computer</a:t>
            </a:r>
          </a:p>
          <a:p>
            <a:pPr lvl="1"/>
            <a:r>
              <a:rPr lang="en-US" dirty="0"/>
              <a:t>Controls breathing, speech and all other body functions</a:t>
            </a:r>
          </a:p>
          <a:p>
            <a:pPr lvl="1"/>
            <a:r>
              <a:rPr lang="en-US" dirty="0"/>
              <a:t>All thoughts, memories, needs and desires take up residence in the brain</a:t>
            </a:r>
          </a:p>
          <a:p>
            <a:r>
              <a:rPr lang="en-US" dirty="0"/>
              <a:t>Divided in three major parts:</a:t>
            </a:r>
          </a:p>
          <a:p>
            <a:pPr lvl="1"/>
            <a:r>
              <a:rPr lang="en-US" dirty="0"/>
              <a:t>Brainstem</a:t>
            </a:r>
          </a:p>
          <a:p>
            <a:pPr lvl="2"/>
            <a:r>
              <a:rPr lang="en-US" dirty="0"/>
              <a:t>Basic functions, breathing, BP, swallowing, pupil constriction</a:t>
            </a:r>
          </a:p>
          <a:p>
            <a:pPr lvl="1"/>
            <a:r>
              <a:rPr lang="en-US" dirty="0"/>
              <a:t>Cerebellum</a:t>
            </a:r>
          </a:p>
          <a:p>
            <a:pPr lvl="2"/>
            <a:r>
              <a:rPr lang="en-US" dirty="0"/>
              <a:t>Muscle and body coordination</a:t>
            </a:r>
          </a:p>
          <a:p>
            <a:pPr lvl="1"/>
            <a:r>
              <a:rPr lang="en-US" dirty="0"/>
              <a:t>Cerebrum (largest part, right and left hemisphere-speech)</a:t>
            </a:r>
          </a:p>
          <a:p>
            <a:pPr lvl="2"/>
            <a:r>
              <a:rPr lang="en-US" dirty="0"/>
              <a:t>Back part-sight</a:t>
            </a:r>
          </a:p>
          <a:p>
            <a:pPr lvl="2"/>
            <a:r>
              <a:rPr lang="en-US" dirty="0"/>
              <a:t>Front part-emotion and thought</a:t>
            </a:r>
          </a:p>
          <a:p>
            <a:pPr lvl="2"/>
            <a:r>
              <a:rPr lang="en-US" dirty="0"/>
              <a:t>Middle part-sensation and movement</a:t>
            </a:r>
          </a:p>
        </p:txBody>
      </p:sp>
    </p:spTree>
    <p:extLst>
      <p:ext uri="{BB962C8B-B14F-4D97-AF65-F5344CB8AC3E}">
        <p14:creationId xmlns:p14="http://schemas.microsoft.com/office/powerpoint/2010/main" val="181358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25AEAB-7634-42C7-BFE5-ADBC2A507C7D}"/>
              </a:ext>
            </a:extLst>
          </p:cNvPr>
          <p:cNvSpPr>
            <a:spLocks noGrp="1"/>
          </p:cNvSpPr>
          <p:nvPr>
            <p:ph type="title"/>
          </p:nvPr>
        </p:nvSpPr>
        <p:spPr/>
        <p:txBody>
          <a:bodyPr/>
          <a:lstStyle/>
          <a:p>
            <a:r>
              <a:rPr lang="en-US" dirty="0"/>
              <a:t>Module V – Section I – Trauma and Field Triage</a:t>
            </a:r>
          </a:p>
        </p:txBody>
      </p:sp>
      <p:sp>
        <p:nvSpPr>
          <p:cNvPr id="3" name="Content Placeholder 2">
            <a:extLst>
              <a:ext uri="{FF2B5EF4-FFF2-40B4-BE49-F238E27FC236}">
                <a16:creationId xmlns:a16="http://schemas.microsoft.com/office/drawing/2014/main" xmlns="" id="{7ECAE20C-AE69-4908-8978-406149DD3F49}"/>
              </a:ext>
            </a:extLst>
          </p:cNvPr>
          <p:cNvSpPr>
            <a:spLocks noGrp="1"/>
          </p:cNvSpPr>
          <p:nvPr>
            <p:ph idx="1"/>
          </p:nvPr>
        </p:nvSpPr>
        <p:spPr/>
        <p:txBody>
          <a:bodyPr/>
          <a:lstStyle/>
          <a:p>
            <a:r>
              <a:rPr lang="en-US" dirty="0"/>
              <a:t>Objectives</a:t>
            </a:r>
          </a:p>
          <a:p>
            <a:endParaRPr lang="en-US" dirty="0"/>
          </a:p>
          <a:p>
            <a:pPr marL="0" indent="0">
              <a:buNone/>
            </a:pPr>
            <a:endParaRPr lang="en-US" dirty="0"/>
          </a:p>
          <a:p>
            <a:pPr lvl="1"/>
            <a:r>
              <a:rPr lang="en-US" dirty="0"/>
              <a:t>Identify triage criteria for the trauma patient in the Field Triage Decision Scheme</a:t>
            </a:r>
          </a:p>
          <a:p>
            <a:pPr lvl="1"/>
            <a:r>
              <a:rPr lang="en-US" dirty="0"/>
              <a:t>State the four steps of the CDC’s Field Triage Decision Scheme</a:t>
            </a:r>
          </a:p>
          <a:p>
            <a:pPr lvl="1"/>
            <a:r>
              <a:rPr lang="en-US" dirty="0"/>
              <a:t>Examine local protocols</a:t>
            </a:r>
          </a:p>
        </p:txBody>
      </p:sp>
    </p:spTree>
    <p:extLst>
      <p:ext uri="{BB962C8B-B14F-4D97-AF65-F5344CB8AC3E}">
        <p14:creationId xmlns:p14="http://schemas.microsoft.com/office/powerpoint/2010/main" val="283427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0DDAC-34CF-47FD-8DBF-02ED8369C34F}"/>
              </a:ext>
            </a:extLst>
          </p:cNvPr>
          <p:cNvSpPr>
            <a:spLocks noGrp="1"/>
          </p:cNvSpPr>
          <p:nvPr>
            <p:ph type="title"/>
          </p:nvPr>
        </p:nvSpPr>
        <p:spPr/>
        <p:txBody>
          <a:bodyPr/>
          <a:lstStyle/>
          <a:p>
            <a:r>
              <a:rPr lang="en-US" dirty="0"/>
              <a:t>Triage Criteria for the Trauma Patient</a:t>
            </a:r>
          </a:p>
        </p:txBody>
      </p:sp>
      <p:sp>
        <p:nvSpPr>
          <p:cNvPr id="3" name="Content Placeholder 2">
            <a:extLst>
              <a:ext uri="{FF2B5EF4-FFF2-40B4-BE49-F238E27FC236}">
                <a16:creationId xmlns:a16="http://schemas.microsoft.com/office/drawing/2014/main" xmlns="" id="{204CF498-A325-407A-B615-B3335AA3CE45}"/>
              </a:ext>
            </a:extLst>
          </p:cNvPr>
          <p:cNvSpPr>
            <a:spLocks noGrp="1"/>
          </p:cNvSpPr>
          <p:nvPr>
            <p:ph idx="1"/>
          </p:nvPr>
        </p:nvSpPr>
        <p:spPr/>
        <p:txBody>
          <a:bodyPr>
            <a:normAutofit fontScale="85000" lnSpcReduction="20000"/>
          </a:bodyPr>
          <a:lstStyle/>
          <a:p>
            <a:r>
              <a:rPr lang="en-US" dirty="0"/>
              <a:t>Physiologic Criteria</a:t>
            </a:r>
          </a:p>
          <a:p>
            <a:pPr lvl="1"/>
            <a:r>
              <a:rPr lang="en-US" dirty="0"/>
              <a:t>Respiratory rate</a:t>
            </a:r>
          </a:p>
          <a:p>
            <a:pPr lvl="1"/>
            <a:r>
              <a:rPr lang="en-US" dirty="0"/>
              <a:t>Peripheral pulses (indicating shock)</a:t>
            </a:r>
          </a:p>
          <a:p>
            <a:pPr lvl="1"/>
            <a:r>
              <a:rPr lang="en-US" dirty="0"/>
              <a:t>Mental status</a:t>
            </a:r>
          </a:p>
          <a:p>
            <a:r>
              <a:rPr lang="en-US" dirty="0"/>
              <a:t>Anatomic Criteria (some patients may pass the physiologic criteria but have major injuries that require a higher priority)</a:t>
            </a:r>
          </a:p>
          <a:p>
            <a:pPr lvl="1"/>
            <a:r>
              <a:rPr lang="en-US" dirty="0"/>
              <a:t>All penetrating injuries to the head, neck, torso, extremities proximal to elbow or knee</a:t>
            </a:r>
          </a:p>
          <a:p>
            <a:pPr lvl="1"/>
            <a:r>
              <a:rPr lang="en-US" dirty="0"/>
              <a:t>Chest wall instability or deformity</a:t>
            </a:r>
          </a:p>
          <a:p>
            <a:pPr lvl="1"/>
            <a:r>
              <a:rPr lang="en-US" dirty="0"/>
              <a:t>Two or more long-bone fractures</a:t>
            </a:r>
          </a:p>
          <a:p>
            <a:pPr lvl="1"/>
            <a:r>
              <a:rPr lang="en-US" dirty="0"/>
              <a:t>Rushed, degloved, mangled, or pulseless extremity</a:t>
            </a:r>
          </a:p>
          <a:p>
            <a:pPr lvl="1"/>
            <a:r>
              <a:rPr lang="en-US" dirty="0"/>
              <a:t>Amputation proximal to wrist or ankle</a:t>
            </a:r>
          </a:p>
          <a:p>
            <a:pPr lvl="1"/>
            <a:r>
              <a:rPr lang="en-US" dirty="0"/>
              <a:t>Pelvic fractures</a:t>
            </a:r>
          </a:p>
          <a:p>
            <a:pPr lvl="1"/>
            <a:r>
              <a:rPr lang="en-US" dirty="0"/>
              <a:t>Open or depressed fractures of the skull</a:t>
            </a:r>
          </a:p>
          <a:p>
            <a:pPr lvl="1"/>
            <a:r>
              <a:rPr lang="en-US" dirty="0"/>
              <a:t>Paralysis </a:t>
            </a:r>
          </a:p>
          <a:p>
            <a:pPr marL="0" indent="0">
              <a:buNone/>
            </a:pPr>
            <a:endParaRPr lang="en-US" dirty="0"/>
          </a:p>
        </p:txBody>
      </p:sp>
    </p:spTree>
    <p:extLst>
      <p:ext uri="{BB962C8B-B14F-4D97-AF65-F5344CB8AC3E}">
        <p14:creationId xmlns:p14="http://schemas.microsoft.com/office/powerpoint/2010/main" val="30127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57506-C72C-4D69-8811-BAADA533D7B5}"/>
              </a:ext>
            </a:extLst>
          </p:cNvPr>
          <p:cNvSpPr>
            <a:spLocks noGrp="1"/>
          </p:cNvSpPr>
          <p:nvPr>
            <p:ph type="title"/>
          </p:nvPr>
        </p:nvSpPr>
        <p:spPr/>
        <p:txBody>
          <a:bodyPr/>
          <a:lstStyle/>
          <a:p>
            <a:r>
              <a:rPr lang="en-US" dirty="0"/>
              <a:t>Triage Criteria for the Trauma Patient</a:t>
            </a:r>
          </a:p>
        </p:txBody>
      </p:sp>
      <p:sp>
        <p:nvSpPr>
          <p:cNvPr id="3" name="Content Placeholder 2">
            <a:extLst>
              <a:ext uri="{FF2B5EF4-FFF2-40B4-BE49-F238E27FC236}">
                <a16:creationId xmlns:a16="http://schemas.microsoft.com/office/drawing/2014/main" xmlns="" id="{CB34731D-6B40-4C9A-A06F-DB6FDD3D746A}"/>
              </a:ext>
            </a:extLst>
          </p:cNvPr>
          <p:cNvSpPr>
            <a:spLocks noGrp="1"/>
          </p:cNvSpPr>
          <p:nvPr>
            <p:ph idx="1"/>
          </p:nvPr>
        </p:nvSpPr>
        <p:spPr/>
        <p:txBody>
          <a:bodyPr>
            <a:normAutofit fontScale="70000" lnSpcReduction="20000"/>
          </a:bodyPr>
          <a:lstStyle/>
          <a:p>
            <a:r>
              <a:rPr lang="en-US" dirty="0"/>
              <a:t>Mechanism of Injury (transport to trauma center)</a:t>
            </a:r>
          </a:p>
          <a:p>
            <a:pPr lvl="1"/>
            <a:r>
              <a:rPr lang="en-US" dirty="0"/>
              <a:t>Falls</a:t>
            </a:r>
          </a:p>
          <a:p>
            <a:pPr lvl="2"/>
            <a:r>
              <a:rPr lang="en-US" dirty="0"/>
              <a:t>Adults &gt;20 feet (one story = 10 feet)</a:t>
            </a:r>
          </a:p>
          <a:p>
            <a:pPr lvl="2"/>
            <a:r>
              <a:rPr lang="en-US" dirty="0"/>
              <a:t>Children &gt;10 feet or two to three times the height of the child</a:t>
            </a:r>
          </a:p>
          <a:p>
            <a:pPr lvl="1"/>
            <a:r>
              <a:rPr lang="en-US" dirty="0"/>
              <a:t>High-risk auto crash</a:t>
            </a:r>
          </a:p>
          <a:p>
            <a:pPr lvl="2"/>
            <a:r>
              <a:rPr lang="en-US" dirty="0"/>
              <a:t>Intrusion, including roof: &gt;12 inches occupant site; &gt; 18 inches any site</a:t>
            </a:r>
          </a:p>
          <a:p>
            <a:pPr lvl="2"/>
            <a:r>
              <a:rPr lang="en-US" dirty="0"/>
              <a:t>Ejection</a:t>
            </a:r>
          </a:p>
          <a:p>
            <a:pPr lvl="2"/>
            <a:r>
              <a:rPr lang="en-US" dirty="0"/>
              <a:t>Death in same compartment</a:t>
            </a:r>
          </a:p>
          <a:p>
            <a:pPr lvl="1"/>
            <a:r>
              <a:rPr lang="en-US" dirty="0"/>
              <a:t>Automobile versus pedestrian/bicyclist thrown, run over, or with significant (&gt; 20 mph) impact</a:t>
            </a:r>
          </a:p>
          <a:p>
            <a:pPr lvl="1"/>
            <a:r>
              <a:rPr lang="en-US" dirty="0"/>
              <a:t>Motorcycle crash &gt;20 mph</a:t>
            </a:r>
          </a:p>
          <a:p>
            <a:r>
              <a:rPr lang="en-US" dirty="0"/>
              <a:t>Special Considerations</a:t>
            </a:r>
          </a:p>
          <a:p>
            <a:pPr lvl="1"/>
            <a:r>
              <a:rPr lang="en-US" dirty="0"/>
              <a:t>People who have not met any of the other factors but have comorbid factors or underlying health issues that may require them to be transported to a trauma center</a:t>
            </a:r>
          </a:p>
          <a:p>
            <a:pPr lvl="1"/>
            <a:r>
              <a:rPr lang="en-US" dirty="0"/>
              <a:t>Anticoagulants and bleeding disorders</a:t>
            </a:r>
          </a:p>
          <a:p>
            <a:pPr lvl="1"/>
            <a:r>
              <a:rPr lang="en-US" dirty="0"/>
              <a:t>Burns</a:t>
            </a:r>
          </a:p>
          <a:p>
            <a:pPr lvl="1"/>
            <a:r>
              <a:rPr lang="en-US" dirty="0"/>
              <a:t>Pregnancy &gt;20 weeks</a:t>
            </a:r>
          </a:p>
          <a:p>
            <a:pPr lvl="1"/>
            <a:r>
              <a:rPr lang="en-US" dirty="0"/>
              <a:t>Older adults</a:t>
            </a:r>
          </a:p>
          <a:p>
            <a:pPr lvl="2"/>
            <a:r>
              <a:rPr lang="en-US" dirty="0"/>
              <a:t>Risk for injury/death increases after age 55 years</a:t>
            </a:r>
          </a:p>
          <a:p>
            <a:pPr lvl="2"/>
            <a:r>
              <a:rPr lang="en-US" dirty="0"/>
              <a:t>Low impact mechanisms might result in severe injury</a:t>
            </a:r>
          </a:p>
        </p:txBody>
      </p:sp>
    </p:spTree>
    <p:extLst>
      <p:ext uri="{BB962C8B-B14F-4D97-AF65-F5344CB8AC3E}">
        <p14:creationId xmlns:p14="http://schemas.microsoft.com/office/powerpoint/2010/main" val="227219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B4CE8-B9D0-4D6A-BFB8-988981AFD44D}"/>
              </a:ext>
            </a:extLst>
          </p:cNvPr>
          <p:cNvSpPr>
            <a:spLocks noGrp="1"/>
          </p:cNvSpPr>
          <p:nvPr>
            <p:ph type="title"/>
          </p:nvPr>
        </p:nvSpPr>
        <p:spPr/>
        <p:txBody>
          <a:bodyPr>
            <a:normAutofit/>
          </a:bodyPr>
          <a:lstStyle/>
          <a:p>
            <a:pPr algn="ctr"/>
            <a:r>
              <a:rPr lang="en-US" sz="3200" dirty="0"/>
              <a:t>Four Steps of the CDC’s Field Triage Decision Scheme</a:t>
            </a:r>
          </a:p>
        </p:txBody>
      </p:sp>
      <p:sp>
        <p:nvSpPr>
          <p:cNvPr id="3" name="Content Placeholder 2">
            <a:extLst>
              <a:ext uri="{FF2B5EF4-FFF2-40B4-BE49-F238E27FC236}">
                <a16:creationId xmlns:a16="http://schemas.microsoft.com/office/drawing/2014/main" xmlns="" id="{2A101B97-D21A-4918-99F2-5779A96A6532}"/>
              </a:ext>
            </a:extLst>
          </p:cNvPr>
          <p:cNvSpPr>
            <a:spLocks noGrp="1"/>
          </p:cNvSpPr>
          <p:nvPr>
            <p:ph idx="1"/>
          </p:nvPr>
        </p:nvSpPr>
        <p:spPr/>
        <p:txBody>
          <a:bodyPr>
            <a:normAutofit fontScale="92500" lnSpcReduction="20000"/>
          </a:bodyPr>
          <a:lstStyle/>
          <a:p>
            <a:r>
              <a:rPr lang="en-US" dirty="0"/>
              <a:t>Step I</a:t>
            </a:r>
          </a:p>
          <a:p>
            <a:pPr lvl="1"/>
            <a:r>
              <a:rPr lang="en-US" dirty="0"/>
              <a:t>Assess vital signs and level of consciousness</a:t>
            </a:r>
          </a:p>
          <a:p>
            <a:pPr lvl="2"/>
            <a:r>
              <a:rPr lang="en-US" dirty="0"/>
              <a:t>GCS</a:t>
            </a:r>
          </a:p>
          <a:p>
            <a:pPr lvl="2"/>
            <a:r>
              <a:rPr lang="en-US" dirty="0"/>
              <a:t>Resp Rate</a:t>
            </a:r>
          </a:p>
          <a:p>
            <a:pPr lvl="2"/>
            <a:r>
              <a:rPr lang="en-US" dirty="0"/>
              <a:t>Systolic BP (peripheral pulses, perfusion)</a:t>
            </a:r>
          </a:p>
          <a:p>
            <a:r>
              <a:rPr lang="en-US" dirty="0"/>
              <a:t>Step II</a:t>
            </a:r>
          </a:p>
          <a:p>
            <a:pPr lvl="1"/>
            <a:r>
              <a:rPr lang="en-US" dirty="0"/>
              <a:t>Assess anatomy of injury</a:t>
            </a:r>
          </a:p>
          <a:p>
            <a:r>
              <a:rPr lang="en-US" dirty="0"/>
              <a:t>Step III</a:t>
            </a:r>
          </a:p>
          <a:p>
            <a:pPr lvl="1"/>
            <a:r>
              <a:rPr lang="en-US" dirty="0"/>
              <a:t>Assess mechanism of injury</a:t>
            </a:r>
          </a:p>
          <a:p>
            <a:r>
              <a:rPr lang="en-US" dirty="0"/>
              <a:t>Step IV</a:t>
            </a:r>
          </a:p>
          <a:p>
            <a:pPr lvl="1"/>
            <a:r>
              <a:rPr lang="en-US" dirty="0"/>
              <a:t>Assess special patient or system considerations</a:t>
            </a:r>
          </a:p>
          <a:p>
            <a:pPr lvl="2"/>
            <a:r>
              <a:rPr lang="en-US" dirty="0"/>
              <a:t>Considering priority transport to trauma center for older adults, pediatrics, burns, OB patients, anticoagulant and bleeding disorders</a:t>
            </a:r>
          </a:p>
        </p:txBody>
      </p:sp>
    </p:spTree>
    <p:extLst>
      <p:ext uri="{BB962C8B-B14F-4D97-AF65-F5344CB8AC3E}">
        <p14:creationId xmlns:p14="http://schemas.microsoft.com/office/powerpoint/2010/main" val="6823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93C8D-9AA6-49A9-AF97-4EDE3CA05BE1}"/>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1C0AE294-101C-4F53-BD63-11CDED729B95}"/>
              </a:ext>
            </a:extLst>
          </p:cNvPr>
          <p:cNvSpPr>
            <a:spLocks noGrp="1"/>
          </p:cNvSpPr>
          <p:nvPr>
            <p:ph idx="1"/>
          </p:nvPr>
        </p:nvSpPr>
        <p:spPr/>
        <p:txBody>
          <a:bodyPr/>
          <a:lstStyle/>
          <a:p>
            <a:r>
              <a:rPr lang="en-US" dirty="0"/>
              <a:t>State the four criteria for triaging trauma patients:</a:t>
            </a:r>
          </a:p>
          <a:p>
            <a:endParaRPr lang="en-US" dirty="0"/>
          </a:p>
          <a:p>
            <a:pPr lvl="1"/>
            <a:r>
              <a:rPr lang="en-US" dirty="0"/>
              <a:t>Physiologic</a:t>
            </a:r>
          </a:p>
          <a:p>
            <a:pPr lvl="1"/>
            <a:endParaRPr lang="en-US" dirty="0"/>
          </a:p>
          <a:p>
            <a:pPr lvl="1"/>
            <a:r>
              <a:rPr lang="en-US" dirty="0"/>
              <a:t>Anatomic</a:t>
            </a:r>
          </a:p>
          <a:p>
            <a:pPr lvl="1"/>
            <a:endParaRPr lang="en-US" dirty="0"/>
          </a:p>
          <a:p>
            <a:pPr lvl="1"/>
            <a:r>
              <a:rPr lang="en-US" dirty="0"/>
              <a:t>Mechanism of Injury</a:t>
            </a:r>
          </a:p>
          <a:p>
            <a:pPr lvl="1"/>
            <a:endParaRPr lang="en-US" dirty="0"/>
          </a:p>
          <a:p>
            <a:pPr lvl="1"/>
            <a:r>
              <a:rPr lang="en-US" dirty="0"/>
              <a:t>Special Considerations</a:t>
            </a:r>
          </a:p>
          <a:p>
            <a:pPr lvl="1"/>
            <a:endParaRPr lang="en-US" dirty="0"/>
          </a:p>
          <a:p>
            <a:pPr lvl="1"/>
            <a:endParaRPr lang="en-US" dirty="0"/>
          </a:p>
          <a:p>
            <a:endParaRPr lang="en-US" dirty="0"/>
          </a:p>
        </p:txBody>
      </p:sp>
    </p:spTree>
    <p:extLst>
      <p:ext uri="{BB962C8B-B14F-4D97-AF65-F5344CB8AC3E}">
        <p14:creationId xmlns:p14="http://schemas.microsoft.com/office/powerpoint/2010/main" val="223820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6E1E1-8C87-4FBA-88A3-5FAC438C7D6E}"/>
              </a:ext>
            </a:extLst>
          </p:cNvPr>
          <p:cNvSpPr>
            <a:spLocks noGrp="1"/>
          </p:cNvSpPr>
          <p:nvPr>
            <p:ph type="title"/>
          </p:nvPr>
        </p:nvSpPr>
        <p:spPr/>
        <p:txBody>
          <a:bodyPr/>
          <a:lstStyle/>
          <a:p>
            <a:r>
              <a:rPr lang="en-US" dirty="0"/>
              <a:t>Module V – Section II – Hemorrhage Control</a:t>
            </a:r>
          </a:p>
        </p:txBody>
      </p:sp>
      <p:sp>
        <p:nvSpPr>
          <p:cNvPr id="3" name="Content Placeholder 2">
            <a:extLst>
              <a:ext uri="{FF2B5EF4-FFF2-40B4-BE49-F238E27FC236}">
                <a16:creationId xmlns:a16="http://schemas.microsoft.com/office/drawing/2014/main" xmlns="" id="{4380B8D6-8743-4F5D-9EC1-47358D156DB5}"/>
              </a:ext>
            </a:extLst>
          </p:cNvPr>
          <p:cNvSpPr>
            <a:spLocks noGrp="1"/>
          </p:cNvSpPr>
          <p:nvPr>
            <p:ph idx="1"/>
          </p:nvPr>
        </p:nvSpPr>
        <p:spPr/>
        <p:txBody>
          <a:bodyPr/>
          <a:lstStyle/>
          <a:p>
            <a:r>
              <a:rPr lang="en-US" dirty="0"/>
              <a:t>Objectives</a:t>
            </a:r>
          </a:p>
          <a:p>
            <a:endParaRPr lang="en-US" dirty="0"/>
          </a:p>
          <a:p>
            <a:pPr lvl="1"/>
            <a:r>
              <a:rPr lang="en-US" dirty="0"/>
              <a:t>Identify and treat severe hemorrhage</a:t>
            </a:r>
          </a:p>
          <a:p>
            <a:pPr lvl="1"/>
            <a:endParaRPr lang="en-US" dirty="0"/>
          </a:p>
          <a:p>
            <a:pPr lvl="1"/>
            <a:r>
              <a:rPr lang="en-US" dirty="0"/>
              <a:t>Define the indications, effects, and contraindications for use of </a:t>
            </a:r>
          </a:p>
          <a:p>
            <a:pPr lvl="1"/>
            <a:endParaRPr lang="en-US" dirty="0"/>
          </a:p>
          <a:p>
            <a:pPr lvl="2"/>
            <a:r>
              <a:rPr lang="en-US" dirty="0"/>
              <a:t>Tourniquets</a:t>
            </a:r>
          </a:p>
          <a:p>
            <a:pPr lvl="2"/>
            <a:r>
              <a:rPr lang="en-US" dirty="0"/>
              <a:t>Hemostatic agents</a:t>
            </a:r>
          </a:p>
        </p:txBody>
      </p:sp>
    </p:spTree>
    <p:extLst>
      <p:ext uri="{BB962C8B-B14F-4D97-AF65-F5344CB8AC3E}">
        <p14:creationId xmlns:p14="http://schemas.microsoft.com/office/powerpoint/2010/main" val="121167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0C85F-DA1F-4E4D-AEC9-20E0ED9EE094}"/>
              </a:ext>
            </a:extLst>
          </p:cNvPr>
          <p:cNvSpPr>
            <a:spLocks noGrp="1"/>
          </p:cNvSpPr>
          <p:nvPr>
            <p:ph type="title"/>
          </p:nvPr>
        </p:nvSpPr>
        <p:spPr/>
        <p:txBody>
          <a:bodyPr>
            <a:normAutofit/>
          </a:bodyPr>
          <a:lstStyle/>
          <a:p>
            <a:pPr algn="ctr"/>
            <a:r>
              <a:rPr lang="en-US" sz="6000" dirty="0"/>
              <a:t>“C” ABC’s</a:t>
            </a:r>
          </a:p>
        </p:txBody>
      </p:sp>
      <p:sp>
        <p:nvSpPr>
          <p:cNvPr id="3" name="Content Placeholder 2">
            <a:extLst>
              <a:ext uri="{FF2B5EF4-FFF2-40B4-BE49-F238E27FC236}">
                <a16:creationId xmlns:a16="http://schemas.microsoft.com/office/drawing/2014/main" xmlns="" id="{BFC7D607-6BC6-4AD1-AE32-BC3EA6601B5E}"/>
              </a:ext>
            </a:extLst>
          </p:cNvPr>
          <p:cNvSpPr>
            <a:spLocks noGrp="1"/>
          </p:cNvSpPr>
          <p:nvPr>
            <p:ph sz="half" idx="1"/>
          </p:nvPr>
        </p:nvSpPr>
        <p:spPr/>
        <p:txBody>
          <a:bodyPr>
            <a:normAutofit lnSpcReduction="10000"/>
          </a:bodyPr>
          <a:lstStyle/>
          <a:p>
            <a:r>
              <a:rPr lang="en-US" dirty="0"/>
              <a:t>Control Hemorrhage, after scene safety, this is the single most important factor of patient  care in trauma management</a:t>
            </a:r>
          </a:p>
          <a:p>
            <a:r>
              <a:rPr lang="en-US" dirty="0"/>
              <a:t>Perfusion</a:t>
            </a:r>
          </a:p>
          <a:p>
            <a:pPr lvl="1"/>
            <a:r>
              <a:rPr lang="en-US" dirty="0"/>
              <a:t>Circulation of blood within the organs and tissues in adequate amounts to meet the needs of the cells with oxygen, nutrients and waste removal</a:t>
            </a:r>
          </a:p>
          <a:p>
            <a:r>
              <a:rPr lang="en-US" dirty="0"/>
              <a:t>Shock </a:t>
            </a:r>
          </a:p>
          <a:p>
            <a:pPr lvl="1"/>
            <a:r>
              <a:rPr lang="en-US" dirty="0"/>
              <a:t>Inadequate circulation of blood for every body part to perform its function</a:t>
            </a:r>
          </a:p>
        </p:txBody>
      </p:sp>
      <p:pic>
        <p:nvPicPr>
          <p:cNvPr id="6" name="Content Placeholder 5">
            <a:extLst>
              <a:ext uri="{FF2B5EF4-FFF2-40B4-BE49-F238E27FC236}">
                <a16:creationId xmlns:a16="http://schemas.microsoft.com/office/drawing/2014/main" xmlns="" id="{56974E1C-3F7E-4EA9-AF14-B2F8081F93E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4150" y="2286000"/>
            <a:ext cx="4819650" cy="3809999"/>
          </a:xfrm>
        </p:spPr>
      </p:pic>
    </p:spTree>
    <p:extLst>
      <p:ext uri="{BB962C8B-B14F-4D97-AF65-F5344CB8AC3E}">
        <p14:creationId xmlns:p14="http://schemas.microsoft.com/office/powerpoint/2010/main" val="253584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8B9A2-9CC3-46A7-8E32-8AF10172466F}"/>
              </a:ext>
            </a:extLst>
          </p:cNvPr>
          <p:cNvSpPr>
            <a:spLocks noGrp="1"/>
          </p:cNvSpPr>
          <p:nvPr>
            <p:ph type="title"/>
          </p:nvPr>
        </p:nvSpPr>
        <p:spPr/>
        <p:txBody>
          <a:bodyPr>
            <a:normAutofit/>
          </a:bodyPr>
          <a:lstStyle/>
          <a:p>
            <a:pPr algn="ctr"/>
            <a:r>
              <a:rPr lang="en-US" sz="3200" dirty="0"/>
              <a:t>Signs and Symptoms of Hypoperfusion from blood loss</a:t>
            </a:r>
          </a:p>
        </p:txBody>
      </p:sp>
      <p:sp>
        <p:nvSpPr>
          <p:cNvPr id="3" name="Content Placeholder 2">
            <a:extLst>
              <a:ext uri="{FF2B5EF4-FFF2-40B4-BE49-F238E27FC236}">
                <a16:creationId xmlns:a16="http://schemas.microsoft.com/office/drawing/2014/main" xmlns="" id="{2D0F6A02-913E-45F2-8CF0-935AA0435C86}"/>
              </a:ext>
            </a:extLst>
          </p:cNvPr>
          <p:cNvSpPr>
            <a:spLocks noGrp="1"/>
          </p:cNvSpPr>
          <p:nvPr>
            <p:ph idx="1"/>
          </p:nvPr>
        </p:nvSpPr>
        <p:spPr>
          <a:xfrm>
            <a:off x="1143000" y="1600200"/>
            <a:ext cx="9525000" cy="5105399"/>
          </a:xfrm>
        </p:spPr>
        <p:txBody>
          <a:bodyPr>
            <a:normAutofit fontScale="62500" lnSpcReduction="20000"/>
          </a:bodyPr>
          <a:lstStyle/>
          <a:p>
            <a:r>
              <a:rPr lang="en-US" dirty="0"/>
              <a:t>Change in mental status</a:t>
            </a:r>
          </a:p>
          <a:p>
            <a:r>
              <a:rPr lang="en-US" dirty="0"/>
              <a:t>Pale skin</a:t>
            </a:r>
          </a:p>
          <a:p>
            <a:r>
              <a:rPr lang="en-US" dirty="0"/>
              <a:t>Tachycardia</a:t>
            </a:r>
          </a:p>
          <a:p>
            <a:r>
              <a:rPr lang="en-US" dirty="0"/>
              <a:t>Weakness, dizziness at rest</a:t>
            </a:r>
          </a:p>
          <a:p>
            <a:r>
              <a:rPr lang="en-US" dirty="0"/>
              <a:t>Thirst</a:t>
            </a:r>
          </a:p>
          <a:p>
            <a:r>
              <a:rPr lang="en-US" dirty="0"/>
              <a:t>Nausea and vomiting</a:t>
            </a:r>
          </a:p>
          <a:p>
            <a:r>
              <a:rPr lang="en-US" dirty="0"/>
              <a:t>Cold, moist (clammy) skin</a:t>
            </a:r>
          </a:p>
          <a:p>
            <a:r>
              <a:rPr lang="en-US" dirty="0"/>
              <a:t>Shallow, rapid breathing</a:t>
            </a:r>
          </a:p>
          <a:p>
            <a:r>
              <a:rPr lang="en-US" dirty="0"/>
              <a:t>Dull eyes</a:t>
            </a:r>
          </a:p>
          <a:p>
            <a:r>
              <a:rPr lang="en-US" dirty="0"/>
              <a:t>Slightly dilated pupils that are slow to respond to light</a:t>
            </a:r>
          </a:p>
          <a:p>
            <a:r>
              <a:rPr lang="en-US" dirty="0"/>
              <a:t>Capillary refill time longer than 2 seconds in infant and children</a:t>
            </a:r>
          </a:p>
          <a:p>
            <a:r>
              <a:rPr lang="en-US" dirty="0"/>
              <a:t>Weak, rapid, (thread) pulse</a:t>
            </a:r>
          </a:p>
          <a:p>
            <a:r>
              <a:rPr lang="en-US" dirty="0"/>
              <a:t>Decreasing BP</a:t>
            </a:r>
          </a:p>
        </p:txBody>
      </p:sp>
    </p:spTree>
    <p:extLst>
      <p:ext uri="{BB962C8B-B14F-4D97-AF65-F5344CB8AC3E}">
        <p14:creationId xmlns:p14="http://schemas.microsoft.com/office/powerpoint/2010/main" val="209972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0521E0-EF7D-4B8A-8910-C05BE91393A2}"/>
              </a:ext>
            </a:extLst>
          </p:cNvPr>
          <p:cNvSpPr>
            <a:spLocks noGrp="1"/>
          </p:cNvSpPr>
          <p:nvPr>
            <p:ph type="title"/>
          </p:nvPr>
        </p:nvSpPr>
        <p:spPr/>
        <p:txBody>
          <a:bodyPr/>
          <a:lstStyle/>
          <a:p>
            <a:pPr algn="ctr"/>
            <a:r>
              <a:rPr lang="en-US" dirty="0"/>
              <a:t>Identifying Hemorrhage</a:t>
            </a:r>
          </a:p>
        </p:txBody>
      </p:sp>
      <p:sp>
        <p:nvSpPr>
          <p:cNvPr id="3" name="Content Placeholder 2">
            <a:extLst>
              <a:ext uri="{FF2B5EF4-FFF2-40B4-BE49-F238E27FC236}">
                <a16:creationId xmlns:a16="http://schemas.microsoft.com/office/drawing/2014/main" xmlns="" id="{295D85CC-4491-4875-94F9-5F293EEAAB98}"/>
              </a:ext>
            </a:extLst>
          </p:cNvPr>
          <p:cNvSpPr>
            <a:spLocks noGrp="1"/>
          </p:cNvSpPr>
          <p:nvPr>
            <p:ph idx="1"/>
          </p:nvPr>
        </p:nvSpPr>
        <p:spPr/>
        <p:txBody>
          <a:bodyPr/>
          <a:lstStyle/>
          <a:p>
            <a:r>
              <a:rPr lang="en-US" dirty="0"/>
              <a:t>External Bleeding</a:t>
            </a:r>
          </a:p>
          <a:p>
            <a:pPr lvl="1"/>
            <a:r>
              <a:rPr lang="en-US" dirty="0"/>
              <a:t>Arterial bleeding</a:t>
            </a:r>
          </a:p>
          <a:p>
            <a:pPr lvl="2"/>
            <a:r>
              <a:rPr lang="en-US" dirty="0"/>
              <a:t>Bright red and usually a large amount more difficult to control</a:t>
            </a:r>
          </a:p>
          <a:p>
            <a:pPr lvl="1"/>
            <a:r>
              <a:rPr lang="en-US" dirty="0"/>
              <a:t>Venous bleeding</a:t>
            </a:r>
          </a:p>
          <a:p>
            <a:pPr lvl="2"/>
            <a:r>
              <a:rPr lang="en-US" dirty="0"/>
              <a:t>Can flow slowly or rapidly depending upon the size of the wound, dark red in color</a:t>
            </a:r>
          </a:p>
          <a:p>
            <a:pPr marL="502920" lvl="2" indent="0">
              <a:buNone/>
            </a:pPr>
            <a:r>
              <a:rPr lang="en-US" dirty="0"/>
              <a:t>*Note the amount of blood loss</a:t>
            </a:r>
          </a:p>
          <a:p>
            <a:r>
              <a:rPr lang="en-US" dirty="0"/>
              <a:t>Internal Bleeding</a:t>
            </a:r>
          </a:p>
          <a:p>
            <a:pPr lvl="1"/>
            <a:r>
              <a:rPr lang="en-US" dirty="0"/>
              <a:t>Can be very serious.  </a:t>
            </a:r>
          </a:p>
          <a:p>
            <a:pPr lvl="1"/>
            <a:r>
              <a:rPr lang="en-US" dirty="0"/>
              <a:t>Difficult to determine the extent of the blood loss</a:t>
            </a:r>
          </a:p>
          <a:p>
            <a:pPr lvl="1"/>
            <a:r>
              <a:rPr lang="en-US" dirty="0"/>
              <a:t>Suspect internal bleeding from mechanism of injury and reassess often for s/s of shock</a:t>
            </a:r>
          </a:p>
        </p:txBody>
      </p:sp>
    </p:spTree>
    <p:extLst>
      <p:ext uri="{BB962C8B-B14F-4D97-AF65-F5344CB8AC3E}">
        <p14:creationId xmlns:p14="http://schemas.microsoft.com/office/powerpoint/2010/main" val="212695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E1D48-9347-483B-B7D0-436D0F6334CB}"/>
              </a:ext>
            </a:extLst>
          </p:cNvPr>
          <p:cNvSpPr>
            <a:spLocks noGrp="1"/>
          </p:cNvSpPr>
          <p:nvPr>
            <p:ph type="title"/>
          </p:nvPr>
        </p:nvSpPr>
        <p:spPr/>
        <p:txBody>
          <a:bodyPr/>
          <a:lstStyle/>
          <a:p>
            <a:pPr algn="ctr"/>
            <a:r>
              <a:rPr lang="en-US" dirty="0"/>
              <a:t>Tourniquet use in Hemorrhage Control</a:t>
            </a:r>
          </a:p>
        </p:txBody>
      </p:sp>
      <p:sp>
        <p:nvSpPr>
          <p:cNvPr id="3" name="Content Placeholder 2">
            <a:extLst>
              <a:ext uri="{FF2B5EF4-FFF2-40B4-BE49-F238E27FC236}">
                <a16:creationId xmlns:a16="http://schemas.microsoft.com/office/drawing/2014/main" xmlns="" id="{B82D2449-E89B-48CB-9B1F-6D5C250B4090}"/>
              </a:ext>
            </a:extLst>
          </p:cNvPr>
          <p:cNvSpPr>
            <a:spLocks noGrp="1"/>
          </p:cNvSpPr>
          <p:nvPr>
            <p:ph sz="half" idx="1"/>
          </p:nvPr>
        </p:nvSpPr>
        <p:spPr/>
        <p:txBody>
          <a:bodyPr>
            <a:normAutofit lnSpcReduction="10000"/>
          </a:bodyPr>
          <a:lstStyle/>
          <a:p>
            <a:r>
              <a:rPr lang="en-US" dirty="0"/>
              <a:t>Tourniquets</a:t>
            </a:r>
          </a:p>
          <a:p>
            <a:pPr lvl="1"/>
            <a:r>
              <a:rPr lang="en-US" dirty="0"/>
              <a:t>External bleeding from an extremity that cannot be controlled by direct pressure</a:t>
            </a:r>
          </a:p>
          <a:p>
            <a:pPr lvl="1"/>
            <a:endParaRPr lang="en-US" dirty="0"/>
          </a:p>
          <a:p>
            <a:pPr lvl="1"/>
            <a:r>
              <a:rPr lang="en-US" dirty="0"/>
              <a:t>Should block arterial blood flow, tighten enough to stop bleeding or until no pulse is felt distal to the injury</a:t>
            </a:r>
          </a:p>
          <a:p>
            <a:pPr lvl="1"/>
            <a:endParaRPr lang="en-US" dirty="0"/>
          </a:p>
          <a:p>
            <a:pPr lvl="1"/>
            <a:r>
              <a:rPr lang="en-US" dirty="0"/>
              <a:t>There is no contraindication to the use of a tourniquet in an emergency situation where bleeding cannot be controlled by direct pressure</a:t>
            </a:r>
          </a:p>
          <a:p>
            <a:pPr lvl="1"/>
            <a:endParaRPr lang="en-US" dirty="0"/>
          </a:p>
          <a:p>
            <a:pPr lvl="1"/>
            <a:r>
              <a:rPr lang="en-US" dirty="0"/>
              <a:t>Treat for shock</a:t>
            </a:r>
          </a:p>
          <a:p>
            <a:pPr lvl="1"/>
            <a:endParaRPr lang="en-US" dirty="0"/>
          </a:p>
          <a:p>
            <a:endParaRPr lang="en-US" dirty="0"/>
          </a:p>
        </p:txBody>
      </p:sp>
      <p:pic>
        <p:nvPicPr>
          <p:cNvPr id="6" name="Content Placeholder 5">
            <a:extLst>
              <a:ext uri="{FF2B5EF4-FFF2-40B4-BE49-F238E27FC236}">
                <a16:creationId xmlns:a16="http://schemas.microsoft.com/office/drawing/2014/main" xmlns="" id="{1537E62E-E2CF-47F8-9DB5-874520C1D21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667000"/>
            <a:ext cx="5181600" cy="2819400"/>
          </a:xfrm>
        </p:spPr>
      </p:pic>
    </p:spTree>
    <p:extLst>
      <p:ext uri="{BB962C8B-B14F-4D97-AF65-F5344CB8AC3E}">
        <p14:creationId xmlns:p14="http://schemas.microsoft.com/office/powerpoint/2010/main" val="215446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59CEE8-8C94-4312-9618-3E68E0941BC0}"/>
              </a:ext>
            </a:extLst>
          </p:cNvPr>
          <p:cNvSpPr>
            <a:spLocks noGrp="1"/>
          </p:cNvSpPr>
          <p:nvPr>
            <p:ph type="title"/>
          </p:nvPr>
        </p:nvSpPr>
        <p:spPr/>
        <p:txBody>
          <a:bodyPr/>
          <a:lstStyle/>
          <a:p>
            <a:r>
              <a:rPr lang="en-US" dirty="0"/>
              <a:t>Pathophysiology</a:t>
            </a:r>
          </a:p>
        </p:txBody>
      </p:sp>
      <p:sp>
        <p:nvSpPr>
          <p:cNvPr id="3" name="Content Placeholder 2">
            <a:extLst>
              <a:ext uri="{FF2B5EF4-FFF2-40B4-BE49-F238E27FC236}">
                <a16:creationId xmlns:a16="http://schemas.microsoft.com/office/drawing/2014/main" xmlns="" id="{F3484CB9-1F65-4563-A582-D358C357A010}"/>
              </a:ext>
            </a:extLst>
          </p:cNvPr>
          <p:cNvSpPr>
            <a:spLocks noGrp="1"/>
          </p:cNvSpPr>
          <p:nvPr>
            <p:ph sz="half" idx="1"/>
          </p:nvPr>
        </p:nvSpPr>
        <p:spPr/>
        <p:txBody>
          <a:bodyPr/>
          <a:lstStyle/>
          <a:p>
            <a:r>
              <a:rPr lang="en-US" dirty="0"/>
              <a:t>Altered consciousness can be affected by changes in oxygen, glucose and temperature levels.</a:t>
            </a:r>
          </a:p>
          <a:p>
            <a:endParaRPr lang="en-US" dirty="0"/>
          </a:p>
          <a:p>
            <a:r>
              <a:rPr lang="en-US" dirty="0"/>
              <a:t>Any one of these can cause a neurologic change in mental status.</a:t>
            </a:r>
          </a:p>
        </p:txBody>
      </p:sp>
      <p:pic>
        <p:nvPicPr>
          <p:cNvPr id="6" name="Content Placeholder 5">
            <a:extLst>
              <a:ext uri="{FF2B5EF4-FFF2-40B4-BE49-F238E27FC236}">
                <a16:creationId xmlns:a16="http://schemas.microsoft.com/office/drawing/2014/main" xmlns="" id="{F74A8334-2890-4D84-9F6B-A79AAC6E806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24600" y="2561357"/>
            <a:ext cx="4800600" cy="3103711"/>
          </a:xfrm>
        </p:spPr>
      </p:pic>
    </p:spTree>
    <p:extLst>
      <p:ext uri="{BB962C8B-B14F-4D97-AF65-F5344CB8AC3E}">
        <p14:creationId xmlns:p14="http://schemas.microsoft.com/office/powerpoint/2010/main" val="211841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D9485-7F42-4EC4-BEDF-9AB6309406EE}"/>
              </a:ext>
            </a:extLst>
          </p:cNvPr>
          <p:cNvSpPr>
            <a:spLocks noGrp="1"/>
          </p:cNvSpPr>
          <p:nvPr>
            <p:ph type="title"/>
          </p:nvPr>
        </p:nvSpPr>
        <p:spPr/>
        <p:txBody>
          <a:bodyPr>
            <a:normAutofit/>
          </a:bodyPr>
          <a:lstStyle/>
          <a:p>
            <a:pPr algn="ctr"/>
            <a:r>
              <a:rPr lang="en-US" sz="3200" dirty="0"/>
              <a:t>Hemostatic Agents used to control External Hemorrhage</a:t>
            </a:r>
          </a:p>
        </p:txBody>
      </p:sp>
      <p:sp>
        <p:nvSpPr>
          <p:cNvPr id="3" name="Content Placeholder 2">
            <a:extLst>
              <a:ext uri="{FF2B5EF4-FFF2-40B4-BE49-F238E27FC236}">
                <a16:creationId xmlns:a16="http://schemas.microsoft.com/office/drawing/2014/main" xmlns="" id="{06299907-ECAF-438F-94CC-56798B42BF43}"/>
              </a:ext>
            </a:extLst>
          </p:cNvPr>
          <p:cNvSpPr>
            <a:spLocks noGrp="1"/>
          </p:cNvSpPr>
          <p:nvPr>
            <p:ph sz="half" idx="1"/>
          </p:nvPr>
        </p:nvSpPr>
        <p:spPr/>
        <p:txBody>
          <a:bodyPr/>
          <a:lstStyle/>
          <a:p>
            <a:r>
              <a:rPr lang="en-US" dirty="0"/>
              <a:t>Chemical compound that slows or stops bleeding by assisting with clot formation.  Primarily used in military medicine to stop profuse bleeding.</a:t>
            </a:r>
          </a:p>
          <a:p>
            <a:r>
              <a:rPr lang="en-US" dirty="0"/>
              <a:t>Used with massive hemorrhage in areas where tourniquet placement is impossible</a:t>
            </a:r>
          </a:p>
          <a:p>
            <a:r>
              <a:rPr lang="en-US" dirty="0"/>
              <a:t>Follow local protocol for type used (many brands are on the market)</a:t>
            </a:r>
          </a:p>
        </p:txBody>
      </p:sp>
      <p:pic>
        <p:nvPicPr>
          <p:cNvPr id="6" name="Content Placeholder 5">
            <a:extLst>
              <a:ext uri="{FF2B5EF4-FFF2-40B4-BE49-F238E27FC236}">
                <a16:creationId xmlns:a16="http://schemas.microsoft.com/office/drawing/2014/main" xmlns="" id="{FB1CEAC4-5899-4C0B-A2A2-18A2F3A045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18577" y="1825625"/>
            <a:ext cx="4306623" cy="4575175"/>
          </a:xfrm>
        </p:spPr>
      </p:pic>
    </p:spTree>
    <p:extLst>
      <p:ext uri="{BB962C8B-B14F-4D97-AF65-F5344CB8AC3E}">
        <p14:creationId xmlns:p14="http://schemas.microsoft.com/office/powerpoint/2010/main" val="249564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FAA6D-9069-4113-B432-4928852E3140}"/>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A29FFE2E-ACDC-4FE2-8FD1-0B92FB859A77}"/>
              </a:ext>
            </a:extLst>
          </p:cNvPr>
          <p:cNvSpPr>
            <a:spLocks noGrp="1"/>
          </p:cNvSpPr>
          <p:nvPr>
            <p:ph idx="1"/>
          </p:nvPr>
        </p:nvSpPr>
        <p:spPr/>
        <p:txBody>
          <a:bodyPr/>
          <a:lstStyle/>
          <a:p>
            <a:endParaRPr lang="en-US" dirty="0"/>
          </a:p>
          <a:p>
            <a:endParaRPr lang="en-US" dirty="0"/>
          </a:p>
          <a:p>
            <a:r>
              <a:rPr lang="en-US" dirty="0"/>
              <a:t>Rapid identification and control of hemorrhage if vital for optimum patient outcome</a:t>
            </a:r>
          </a:p>
          <a:p>
            <a:r>
              <a:rPr lang="en-US" dirty="0"/>
              <a:t>Recognize s/s of shock</a:t>
            </a:r>
          </a:p>
          <a:p>
            <a:r>
              <a:rPr lang="en-US" dirty="0"/>
              <a:t>Know when to use a tourniquet and how</a:t>
            </a:r>
          </a:p>
          <a:p>
            <a:r>
              <a:rPr lang="en-US" dirty="0"/>
              <a:t>Know when and how to use hemostatic agents</a:t>
            </a:r>
          </a:p>
        </p:txBody>
      </p:sp>
    </p:spTree>
    <p:extLst>
      <p:ext uri="{BB962C8B-B14F-4D97-AF65-F5344CB8AC3E}">
        <p14:creationId xmlns:p14="http://schemas.microsoft.com/office/powerpoint/2010/main" val="189388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BE840-8948-4C1D-8702-BE2CB0FBD331}"/>
              </a:ext>
            </a:extLst>
          </p:cNvPr>
          <p:cNvSpPr>
            <a:spLocks noGrp="1"/>
          </p:cNvSpPr>
          <p:nvPr>
            <p:ph type="title"/>
          </p:nvPr>
        </p:nvSpPr>
        <p:spPr/>
        <p:txBody>
          <a:bodyPr/>
          <a:lstStyle/>
          <a:p>
            <a:r>
              <a:rPr lang="en-US" dirty="0"/>
              <a:t>Module V – Section III – Pediatric Transport</a:t>
            </a:r>
          </a:p>
        </p:txBody>
      </p:sp>
      <p:sp>
        <p:nvSpPr>
          <p:cNvPr id="3" name="Content Placeholder 2">
            <a:extLst>
              <a:ext uri="{FF2B5EF4-FFF2-40B4-BE49-F238E27FC236}">
                <a16:creationId xmlns:a16="http://schemas.microsoft.com/office/drawing/2014/main" xmlns="" id="{2595306F-2FA2-4CFD-8758-0F72EDE3D488}"/>
              </a:ext>
            </a:extLst>
          </p:cNvPr>
          <p:cNvSpPr>
            <a:spLocks noGrp="1"/>
          </p:cNvSpPr>
          <p:nvPr>
            <p:ph idx="1"/>
          </p:nvPr>
        </p:nvSpPr>
        <p:spPr/>
        <p:txBody>
          <a:bodyPr/>
          <a:lstStyle/>
          <a:p>
            <a:r>
              <a:rPr lang="en-US" dirty="0"/>
              <a:t>Objectives</a:t>
            </a:r>
          </a:p>
          <a:p>
            <a:endParaRPr lang="en-US" dirty="0"/>
          </a:p>
          <a:p>
            <a:pPr lvl="1"/>
            <a:r>
              <a:rPr lang="en-US" dirty="0"/>
              <a:t>Explain how to appropriately secure a child safety restraint to a stretcher</a:t>
            </a:r>
          </a:p>
          <a:p>
            <a:pPr lvl="1"/>
            <a:r>
              <a:rPr lang="en-US" dirty="0"/>
              <a:t>Discuss the difference between the NHTSA recommendations for safe transport of children based on the condition of the child</a:t>
            </a:r>
          </a:p>
          <a:p>
            <a:pPr lvl="1"/>
            <a:r>
              <a:rPr lang="en-US" dirty="0"/>
              <a:t>Discuss the on-going initiatives to increase the safety of children during ambulance transport and the limitations of those current recommendations</a:t>
            </a:r>
          </a:p>
        </p:txBody>
      </p:sp>
    </p:spTree>
    <p:extLst>
      <p:ext uri="{BB962C8B-B14F-4D97-AF65-F5344CB8AC3E}">
        <p14:creationId xmlns:p14="http://schemas.microsoft.com/office/powerpoint/2010/main" val="49922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96D70-453E-478D-83A9-9CED1004F4D2}"/>
              </a:ext>
            </a:extLst>
          </p:cNvPr>
          <p:cNvSpPr>
            <a:spLocks noGrp="1"/>
          </p:cNvSpPr>
          <p:nvPr>
            <p:ph type="title"/>
          </p:nvPr>
        </p:nvSpPr>
        <p:spPr/>
        <p:txBody>
          <a:bodyPr>
            <a:normAutofit/>
          </a:bodyPr>
          <a:lstStyle/>
          <a:p>
            <a:pPr algn="ctr"/>
            <a:r>
              <a:rPr lang="en-US" sz="3200" dirty="0"/>
              <a:t>Safely Transporting Children General Guiding Principles</a:t>
            </a:r>
          </a:p>
        </p:txBody>
      </p:sp>
      <p:sp>
        <p:nvSpPr>
          <p:cNvPr id="3" name="Content Placeholder 2">
            <a:extLst>
              <a:ext uri="{FF2B5EF4-FFF2-40B4-BE49-F238E27FC236}">
                <a16:creationId xmlns:a16="http://schemas.microsoft.com/office/drawing/2014/main" xmlns="" id="{1F20B70B-09A3-452E-AC69-A97381F469A5}"/>
              </a:ext>
            </a:extLst>
          </p:cNvPr>
          <p:cNvSpPr>
            <a:spLocks noGrp="1"/>
          </p:cNvSpPr>
          <p:nvPr>
            <p:ph idx="1"/>
          </p:nvPr>
        </p:nvSpPr>
        <p:spPr/>
        <p:txBody>
          <a:bodyPr>
            <a:normAutofit lnSpcReduction="10000"/>
          </a:bodyPr>
          <a:lstStyle/>
          <a:p>
            <a:r>
              <a:rPr lang="en-US" dirty="0"/>
              <a:t>All ambulances should have seats and restraints appropriate for securing children from newborn up.</a:t>
            </a:r>
          </a:p>
          <a:p>
            <a:r>
              <a:rPr lang="en-US" dirty="0"/>
              <a:t>All child seats/restraints should only be attached to cots, cot mounts and restraints that have been tested and comply with standards. (NHTSA)</a:t>
            </a:r>
          </a:p>
          <a:p>
            <a:r>
              <a:rPr lang="en-US" dirty="0"/>
              <a:t>A child passenger, especially a newborn, must never be transported on an adult’s lap</a:t>
            </a:r>
          </a:p>
          <a:p>
            <a:r>
              <a:rPr lang="en-US" dirty="0"/>
              <a:t>It is NOT appropriate to transport children, even in a child restraint system, on the multi-occupant squad bench located in the patient compartment of ground ambulances.</a:t>
            </a:r>
          </a:p>
          <a:p>
            <a:r>
              <a:rPr lang="en-US" dirty="0"/>
              <a:t>All child seats/restraints used for transporting children in ambulances should be approved for such use</a:t>
            </a:r>
          </a:p>
        </p:txBody>
      </p:sp>
    </p:spTree>
    <p:extLst>
      <p:ext uri="{BB962C8B-B14F-4D97-AF65-F5344CB8AC3E}">
        <p14:creationId xmlns:p14="http://schemas.microsoft.com/office/powerpoint/2010/main" val="396551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E4D846-24E6-4A35-AD76-21646A4F91D9}"/>
              </a:ext>
            </a:extLst>
          </p:cNvPr>
          <p:cNvSpPr>
            <a:spLocks noGrp="1"/>
          </p:cNvSpPr>
          <p:nvPr>
            <p:ph type="title"/>
          </p:nvPr>
        </p:nvSpPr>
        <p:spPr/>
        <p:txBody>
          <a:bodyPr/>
          <a:lstStyle/>
          <a:p>
            <a:pPr algn="ctr"/>
            <a:r>
              <a:rPr lang="en-US" dirty="0"/>
              <a:t>Transport of Children Based on Condition</a:t>
            </a:r>
          </a:p>
        </p:txBody>
      </p:sp>
      <p:sp>
        <p:nvSpPr>
          <p:cNvPr id="3" name="Content Placeholder 2">
            <a:extLst>
              <a:ext uri="{FF2B5EF4-FFF2-40B4-BE49-F238E27FC236}">
                <a16:creationId xmlns:a16="http://schemas.microsoft.com/office/drawing/2014/main" xmlns="" id="{A40F6D68-F357-459B-B510-7253B235CF4E}"/>
              </a:ext>
            </a:extLst>
          </p:cNvPr>
          <p:cNvSpPr>
            <a:spLocks noGrp="1"/>
          </p:cNvSpPr>
          <p:nvPr>
            <p:ph idx="1"/>
          </p:nvPr>
        </p:nvSpPr>
        <p:spPr/>
        <p:txBody>
          <a:bodyPr>
            <a:normAutofit/>
          </a:bodyPr>
          <a:lstStyle/>
          <a:p>
            <a:r>
              <a:rPr lang="en-US" dirty="0"/>
              <a:t>Situation 1:  Child is uninjured/not ill accompanying an injured or ill adult</a:t>
            </a:r>
          </a:p>
          <a:p>
            <a:pPr lvl="1"/>
            <a:r>
              <a:rPr lang="en-US" dirty="0"/>
              <a:t>Transport the child in another vehicle other than the ambulance</a:t>
            </a:r>
          </a:p>
          <a:p>
            <a:pPr lvl="1"/>
            <a:r>
              <a:rPr lang="en-US" dirty="0"/>
              <a:t>When another vehicle is not an option</a:t>
            </a:r>
          </a:p>
          <a:p>
            <a:pPr lvl="2"/>
            <a:r>
              <a:rPr lang="en-US" dirty="0"/>
              <a:t>Transport in appropriate sized child restraint system in forward facing front seat passenger seat with airbags in the “off” position</a:t>
            </a:r>
          </a:p>
          <a:p>
            <a:pPr lvl="2"/>
            <a:r>
              <a:rPr lang="en-US" dirty="0"/>
              <a:t>Transport in the forward-facing EMS provider seat/captain’s chair in size-appropriate restraint system</a:t>
            </a:r>
          </a:p>
          <a:p>
            <a:pPr lvl="2"/>
            <a:r>
              <a:rPr lang="en-US" dirty="0"/>
              <a:t>Transport in a rear-facing EMS provider seat/captain’s chair in size-appropriate restraint system</a:t>
            </a:r>
          </a:p>
          <a:p>
            <a:pPr lvl="2"/>
            <a:r>
              <a:rPr lang="en-US" dirty="0"/>
              <a:t>Leave the uninjured/not ill child under appropriate adult supervision on scene</a:t>
            </a:r>
          </a:p>
          <a:p>
            <a:pPr marL="0" indent="0">
              <a:buNone/>
            </a:pPr>
            <a:endParaRPr lang="en-US" dirty="0"/>
          </a:p>
        </p:txBody>
      </p:sp>
    </p:spTree>
    <p:extLst>
      <p:ext uri="{BB962C8B-B14F-4D97-AF65-F5344CB8AC3E}">
        <p14:creationId xmlns:p14="http://schemas.microsoft.com/office/powerpoint/2010/main" val="138880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C5088-DD7B-4515-8F85-3218E25A033F}"/>
              </a:ext>
            </a:extLst>
          </p:cNvPr>
          <p:cNvSpPr>
            <a:spLocks noGrp="1"/>
          </p:cNvSpPr>
          <p:nvPr>
            <p:ph type="title"/>
          </p:nvPr>
        </p:nvSpPr>
        <p:spPr/>
        <p:txBody>
          <a:bodyPr/>
          <a:lstStyle/>
          <a:p>
            <a:pPr algn="ctr"/>
            <a:r>
              <a:rPr lang="en-US" dirty="0"/>
              <a:t>Transport of Children Based on Condition, cont.</a:t>
            </a:r>
          </a:p>
        </p:txBody>
      </p:sp>
      <p:sp>
        <p:nvSpPr>
          <p:cNvPr id="3" name="Content Placeholder 2">
            <a:extLst>
              <a:ext uri="{FF2B5EF4-FFF2-40B4-BE49-F238E27FC236}">
                <a16:creationId xmlns:a16="http://schemas.microsoft.com/office/drawing/2014/main" xmlns="" id="{944002CA-6DB6-4C72-8A51-557904FD7A8E}"/>
              </a:ext>
            </a:extLst>
          </p:cNvPr>
          <p:cNvSpPr>
            <a:spLocks noGrp="1"/>
          </p:cNvSpPr>
          <p:nvPr>
            <p:ph idx="1"/>
          </p:nvPr>
        </p:nvSpPr>
        <p:spPr/>
        <p:txBody>
          <a:bodyPr/>
          <a:lstStyle/>
          <a:p>
            <a:r>
              <a:rPr lang="en-US" dirty="0"/>
              <a:t>Situation 2:  A child who is ill/injured and whose condition does not require continuous and/or intensive medical monitoring and/or interventions.</a:t>
            </a:r>
          </a:p>
          <a:p>
            <a:pPr lvl="1"/>
            <a:r>
              <a:rPr lang="en-US" dirty="0"/>
              <a:t>Secure and transport the child on the cot in a size-appropriate child restraint system that complies with the injury criteria with the Federal Motor Vehicle Safety Standard </a:t>
            </a:r>
          </a:p>
          <a:p>
            <a:r>
              <a:rPr lang="en-US" dirty="0"/>
              <a:t>Situation 3:  A child whose condition requires continuous and/or intensive medical monitoring and/or interventions.</a:t>
            </a:r>
          </a:p>
          <a:p>
            <a:pPr lvl="1"/>
            <a:r>
              <a:rPr lang="en-US" dirty="0"/>
              <a:t>Secure and transport the child on the cot in a size-appropriate child restraint system that complies with the injury criteria of the Federal Motor Vehicle Safety Standard</a:t>
            </a:r>
          </a:p>
          <a:p>
            <a:pPr marL="228600" lvl="1" indent="0">
              <a:buNone/>
            </a:pPr>
            <a:endParaRPr lang="en-US" dirty="0"/>
          </a:p>
        </p:txBody>
      </p:sp>
    </p:spTree>
    <p:extLst>
      <p:ext uri="{BB962C8B-B14F-4D97-AF65-F5344CB8AC3E}">
        <p14:creationId xmlns:p14="http://schemas.microsoft.com/office/powerpoint/2010/main" val="59853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CFA97-D295-42BB-A57C-ECC375E58A02}"/>
              </a:ext>
            </a:extLst>
          </p:cNvPr>
          <p:cNvSpPr>
            <a:spLocks noGrp="1"/>
          </p:cNvSpPr>
          <p:nvPr>
            <p:ph type="title"/>
          </p:nvPr>
        </p:nvSpPr>
        <p:spPr/>
        <p:txBody>
          <a:bodyPr/>
          <a:lstStyle/>
          <a:p>
            <a:pPr algn="ctr"/>
            <a:r>
              <a:rPr lang="en-US" dirty="0"/>
              <a:t>Transport of Children Based on Condition, cont.</a:t>
            </a:r>
          </a:p>
        </p:txBody>
      </p:sp>
      <p:sp>
        <p:nvSpPr>
          <p:cNvPr id="3" name="Content Placeholder 2">
            <a:extLst>
              <a:ext uri="{FF2B5EF4-FFF2-40B4-BE49-F238E27FC236}">
                <a16:creationId xmlns:a16="http://schemas.microsoft.com/office/drawing/2014/main" xmlns="" id="{F466331B-4A38-4A33-9BF9-C985F3F66AFA}"/>
              </a:ext>
            </a:extLst>
          </p:cNvPr>
          <p:cNvSpPr>
            <a:spLocks noGrp="1"/>
          </p:cNvSpPr>
          <p:nvPr>
            <p:ph idx="1"/>
          </p:nvPr>
        </p:nvSpPr>
        <p:spPr/>
        <p:txBody>
          <a:bodyPr/>
          <a:lstStyle/>
          <a:p>
            <a:r>
              <a:rPr lang="en-US" dirty="0"/>
              <a:t>Situation 4:  A child whose condition requires spinal immobilization or lying flat</a:t>
            </a:r>
          </a:p>
          <a:p>
            <a:pPr lvl="1"/>
            <a:endParaRPr lang="en-US" dirty="0"/>
          </a:p>
          <a:p>
            <a:pPr lvl="1"/>
            <a:r>
              <a:rPr lang="en-US" dirty="0"/>
              <a:t>Secure the child to a size appropriate spine board (Pedi-board if available)</a:t>
            </a:r>
          </a:p>
          <a:p>
            <a:pPr lvl="1"/>
            <a:r>
              <a:rPr lang="en-US" dirty="0"/>
              <a:t>Secure the spine board to the cot</a:t>
            </a:r>
          </a:p>
          <a:p>
            <a:pPr lvl="2"/>
            <a:r>
              <a:rPr lang="en-US" dirty="0"/>
              <a:t>Head first, with a tether at the foot (if possible) to prevent forward movement</a:t>
            </a:r>
          </a:p>
          <a:p>
            <a:pPr lvl="2"/>
            <a:r>
              <a:rPr lang="en-US" dirty="0"/>
              <a:t>Use three horizontal restraints across the torso (chest, waist, and knees)</a:t>
            </a:r>
          </a:p>
          <a:p>
            <a:pPr lvl="2"/>
            <a:r>
              <a:rPr lang="en-US" dirty="0"/>
              <a:t>Use a vertical restraint across each shoulder</a:t>
            </a:r>
          </a:p>
        </p:txBody>
      </p:sp>
    </p:spTree>
    <p:extLst>
      <p:ext uri="{BB962C8B-B14F-4D97-AF65-F5344CB8AC3E}">
        <p14:creationId xmlns:p14="http://schemas.microsoft.com/office/powerpoint/2010/main" val="270114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3F4A21-F3B4-4BD6-A675-FCACE5B3D06B}"/>
              </a:ext>
            </a:extLst>
          </p:cNvPr>
          <p:cNvSpPr>
            <a:spLocks noGrp="1"/>
          </p:cNvSpPr>
          <p:nvPr>
            <p:ph type="title"/>
          </p:nvPr>
        </p:nvSpPr>
        <p:spPr/>
        <p:txBody>
          <a:bodyPr/>
          <a:lstStyle/>
          <a:p>
            <a:pPr algn="ctr"/>
            <a:r>
              <a:rPr lang="en-US" dirty="0"/>
              <a:t>Transport of Children Based on Condition, cont.</a:t>
            </a:r>
          </a:p>
        </p:txBody>
      </p:sp>
      <p:sp>
        <p:nvSpPr>
          <p:cNvPr id="3" name="Content Placeholder 2">
            <a:extLst>
              <a:ext uri="{FF2B5EF4-FFF2-40B4-BE49-F238E27FC236}">
                <a16:creationId xmlns:a16="http://schemas.microsoft.com/office/drawing/2014/main" xmlns="" id="{50AD38CC-E39D-4A49-BF1F-A6CEC6469D27}"/>
              </a:ext>
            </a:extLst>
          </p:cNvPr>
          <p:cNvSpPr>
            <a:spLocks noGrp="1"/>
          </p:cNvSpPr>
          <p:nvPr>
            <p:ph idx="1"/>
          </p:nvPr>
        </p:nvSpPr>
        <p:spPr/>
        <p:txBody>
          <a:bodyPr/>
          <a:lstStyle/>
          <a:p>
            <a:r>
              <a:rPr lang="en-US" dirty="0"/>
              <a:t>Situation 5:  A child or children who require transport as part of a multiple patient transport (newborn with mother, multiple children, etc.)</a:t>
            </a:r>
          </a:p>
          <a:p>
            <a:pPr lvl="1"/>
            <a:r>
              <a:rPr lang="en-US" dirty="0"/>
              <a:t>When possible, transport each as a single patient according to one of the guidelines in the situations listed in 1-4.</a:t>
            </a:r>
          </a:p>
          <a:p>
            <a:pPr lvl="1"/>
            <a:r>
              <a:rPr lang="en-US" dirty="0"/>
              <a:t>Transport in the forward-facing EMS provider’s seat in a size-appropriate child restraint system that complies with the Federal Motor Vehicle Safety Standard</a:t>
            </a:r>
          </a:p>
          <a:p>
            <a:pPr lvl="1"/>
            <a:r>
              <a:rPr lang="en-US" dirty="0"/>
              <a:t>For mother and newborn, transport the newborn in an approved size-appropriate child restraint system that complies with the injury criteria of the Federal Motor Vehicle Safety Standard</a:t>
            </a:r>
          </a:p>
          <a:p>
            <a:pPr lvl="2"/>
            <a:r>
              <a:rPr lang="en-US" dirty="0"/>
              <a:t>DO NOT USE the rear-facing only seat in the rear-facing EMS provider’s seat</a:t>
            </a:r>
          </a:p>
          <a:p>
            <a:pPr lvl="2"/>
            <a:r>
              <a:rPr lang="en-US" dirty="0"/>
              <a:t>Transport the mother on the cot</a:t>
            </a:r>
          </a:p>
        </p:txBody>
      </p:sp>
    </p:spTree>
    <p:extLst>
      <p:ext uri="{BB962C8B-B14F-4D97-AF65-F5344CB8AC3E}">
        <p14:creationId xmlns:p14="http://schemas.microsoft.com/office/powerpoint/2010/main" val="16801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386C3-1C35-48F7-95CA-8610CB21EE8F}"/>
              </a:ext>
            </a:extLst>
          </p:cNvPr>
          <p:cNvSpPr>
            <a:spLocks noGrp="1"/>
          </p:cNvSpPr>
          <p:nvPr>
            <p:ph type="title"/>
          </p:nvPr>
        </p:nvSpPr>
        <p:spPr/>
        <p:txBody>
          <a:bodyPr/>
          <a:lstStyle/>
          <a:p>
            <a:pPr algn="ctr"/>
            <a:r>
              <a:rPr lang="en-US" dirty="0"/>
              <a:t>Ongoing Initiatives to Increase Safety of Children During Transport</a:t>
            </a:r>
          </a:p>
        </p:txBody>
      </p:sp>
      <p:sp>
        <p:nvSpPr>
          <p:cNvPr id="3" name="Content Placeholder 2">
            <a:extLst>
              <a:ext uri="{FF2B5EF4-FFF2-40B4-BE49-F238E27FC236}">
                <a16:creationId xmlns:a16="http://schemas.microsoft.com/office/drawing/2014/main" xmlns="" id="{4F0A6E8D-9CDB-414F-B3DF-7AFBA15D8E4C}"/>
              </a:ext>
            </a:extLst>
          </p:cNvPr>
          <p:cNvSpPr>
            <a:spLocks noGrp="1"/>
          </p:cNvSpPr>
          <p:nvPr>
            <p:ph sz="half" idx="1"/>
          </p:nvPr>
        </p:nvSpPr>
        <p:spPr/>
        <p:txBody>
          <a:bodyPr>
            <a:normAutofit lnSpcReduction="10000"/>
          </a:bodyPr>
          <a:lstStyle/>
          <a:p>
            <a:r>
              <a:rPr lang="en-US" dirty="0"/>
              <a:t>NASEMSO (National Association of State EMS Officials) leads the Safe Transport of Children Committee with these goals:</a:t>
            </a:r>
          </a:p>
          <a:p>
            <a:pPr lvl="1"/>
            <a:r>
              <a:rPr lang="en-US" dirty="0"/>
              <a:t>Recommending criteria for proper restraint of children in ambulances, evidence-based, considering safety for both providers and patients</a:t>
            </a:r>
          </a:p>
          <a:p>
            <a:pPr lvl="1"/>
            <a:r>
              <a:rPr lang="en-US" dirty="0"/>
              <a:t>Have recommended criteria adopted by one or more accredited standard setting organizations</a:t>
            </a:r>
          </a:p>
          <a:p>
            <a:pPr lvl="1"/>
            <a:r>
              <a:rPr lang="en-US" dirty="0"/>
              <a:t>Developing a plan and resources for educating EMS providers on safely transporting in ground ambulances based on these standards or recommendations</a:t>
            </a:r>
          </a:p>
        </p:txBody>
      </p:sp>
      <p:pic>
        <p:nvPicPr>
          <p:cNvPr id="6" name="Content Placeholder 5">
            <a:extLst>
              <a:ext uri="{FF2B5EF4-FFF2-40B4-BE49-F238E27FC236}">
                <a16:creationId xmlns:a16="http://schemas.microsoft.com/office/drawing/2014/main" xmlns="" id="{7340A95A-8515-4926-AF5B-F9396B1EFCB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92340" y="2084386"/>
            <a:ext cx="3848100" cy="4057650"/>
          </a:xfrm>
        </p:spPr>
      </p:pic>
    </p:spTree>
    <p:extLst>
      <p:ext uri="{BB962C8B-B14F-4D97-AF65-F5344CB8AC3E}">
        <p14:creationId xmlns:p14="http://schemas.microsoft.com/office/powerpoint/2010/main" val="349401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DB68B3-5C17-466F-A187-41C7C87ABDFF}"/>
              </a:ext>
            </a:extLst>
          </p:cNvPr>
          <p:cNvSpPr>
            <a:spLocks noGrp="1"/>
          </p:cNvSpPr>
          <p:nvPr>
            <p:ph type="title"/>
          </p:nvPr>
        </p:nvSpPr>
        <p:spPr/>
        <p:txBody>
          <a:bodyPr/>
          <a:lstStyle/>
          <a:p>
            <a:pPr algn="ctr"/>
            <a:r>
              <a:rPr lang="en-US" dirty="0"/>
              <a:t>Limitations of the Recommendations for the Safety of Children During Transport</a:t>
            </a:r>
          </a:p>
        </p:txBody>
      </p:sp>
      <p:sp>
        <p:nvSpPr>
          <p:cNvPr id="3" name="Content Placeholder 2">
            <a:extLst>
              <a:ext uri="{FF2B5EF4-FFF2-40B4-BE49-F238E27FC236}">
                <a16:creationId xmlns:a16="http://schemas.microsoft.com/office/drawing/2014/main" xmlns="" id="{EEE36FEB-1202-468B-8465-9F4D8B7FD351}"/>
              </a:ext>
            </a:extLst>
          </p:cNvPr>
          <p:cNvSpPr>
            <a:spLocks noGrp="1"/>
          </p:cNvSpPr>
          <p:nvPr>
            <p:ph idx="1"/>
          </p:nvPr>
        </p:nvSpPr>
        <p:spPr/>
        <p:txBody>
          <a:bodyPr/>
          <a:lstStyle/>
          <a:p>
            <a:endParaRPr lang="en-US" dirty="0"/>
          </a:p>
          <a:p>
            <a:r>
              <a:rPr lang="en-US" dirty="0"/>
              <a:t>Available research on child restraint systems only rates the safety in normal use, not in ambulances</a:t>
            </a:r>
          </a:p>
          <a:p>
            <a:r>
              <a:rPr lang="en-US" dirty="0"/>
              <a:t>Not enough evidence from research on simulated ambulance crashes involving child restraint systems to recommend evidence-based guidelines</a:t>
            </a:r>
          </a:p>
          <a:p>
            <a:r>
              <a:rPr lang="en-US" dirty="0"/>
              <a:t>All child restraint systems are only as effective as the manner in which they are secured to a cot and in an ambulance</a:t>
            </a:r>
          </a:p>
        </p:txBody>
      </p:sp>
    </p:spTree>
    <p:extLst>
      <p:ext uri="{BB962C8B-B14F-4D97-AF65-F5344CB8AC3E}">
        <p14:creationId xmlns:p14="http://schemas.microsoft.com/office/powerpoint/2010/main" val="412504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17D35C-80DD-41E5-9F2F-19F447D05AB3}"/>
              </a:ext>
            </a:extLst>
          </p:cNvPr>
          <p:cNvSpPr>
            <a:spLocks noGrp="1"/>
          </p:cNvSpPr>
          <p:nvPr>
            <p:ph type="title"/>
          </p:nvPr>
        </p:nvSpPr>
        <p:spPr/>
        <p:txBody>
          <a:bodyPr/>
          <a:lstStyle/>
          <a:p>
            <a:r>
              <a:rPr lang="en-US" dirty="0"/>
              <a:t>Causes of Altered Mental Status</a:t>
            </a:r>
          </a:p>
        </p:txBody>
      </p:sp>
      <p:sp>
        <p:nvSpPr>
          <p:cNvPr id="3" name="Content Placeholder 2">
            <a:extLst>
              <a:ext uri="{FF2B5EF4-FFF2-40B4-BE49-F238E27FC236}">
                <a16:creationId xmlns:a16="http://schemas.microsoft.com/office/drawing/2014/main" xmlns="" id="{C7059336-ED3A-49D3-96DB-00583B578EF8}"/>
              </a:ext>
            </a:extLst>
          </p:cNvPr>
          <p:cNvSpPr>
            <a:spLocks noGrp="1"/>
          </p:cNvSpPr>
          <p:nvPr>
            <p:ph sz="half" idx="1"/>
          </p:nvPr>
        </p:nvSpPr>
        <p:spPr/>
        <p:txBody>
          <a:bodyPr>
            <a:normAutofit lnSpcReduction="10000"/>
          </a:bodyPr>
          <a:lstStyle/>
          <a:p>
            <a:r>
              <a:rPr lang="en-US" dirty="0"/>
              <a:t>A-alcohol</a:t>
            </a:r>
          </a:p>
          <a:p>
            <a:r>
              <a:rPr lang="en-US" dirty="0"/>
              <a:t>E-epilepsy</a:t>
            </a:r>
          </a:p>
          <a:p>
            <a:r>
              <a:rPr lang="en-US" dirty="0"/>
              <a:t>I-infection</a:t>
            </a:r>
          </a:p>
          <a:p>
            <a:r>
              <a:rPr lang="en-US" dirty="0"/>
              <a:t>O-overdose</a:t>
            </a:r>
          </a:p>
          <a:p>
            <a:r>
              <a:rPr lang="en-US" dirty="0"/>
              <a:t>U-uremia</a:t>
            </a:r>
          </a:p>
          <a:p>
            <a:r>
              <a:rPr lang="en-US" dirty="0"/>
              <a:t>T-trauma</a:t>
            </a:r>
          </a:p>
          <a:p>
            <a:r>
              <a:rPr lang="en-US" dirty="0"/>
              <a:t>I-insulin</a:t>
            </a:r>
          </a:p>
          <a:p>
            <a:r>
              <a:rPr lang="en-US" dirty="0"/>
              <a:t>P-psychosis</a:t>
            </a:r>
          </a:p>
          <a:p>
            <a:r>
              <a:rPr lang="en-US" dirty="0"/>
              <a:t>S-stroke</a:t>
            </a:r>
          </a:p>
        </p:txBody>
      </p:sp>
      <p:pic>
        <p:nvPicPr>
          <p:cNvPr id="6" name="Content Placeholder 5">
            <a:extLst>
              <a:ext uri="{FF2B5EF4-FFF2-40B4-BE49-F238E27FC236}">
                <a16:creationId xmlns:a16="http://schemas.microsoft.com/office/drawing/2014/main" xmlns="" id="{4D800A3C-807C-4BBE-B3BB-4821D1208116}"/>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248400" y="2362200"/>
            <a:ext cx="4762500" cy="3505200"/>
          </a:xfrm>
        </p:spPr>
      </p:pic>
    </p:spTree>
    <p:extLst>
      <p:ext uri="{BB962C8B-B14F-4D97-AF65-F5344CB8AC3E}">
        <p14:creationId xmlns:p14="http://schemas.microsoft.com/office/powerpoint/2010/main" val="234551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B4F555-2E1E-460C-A889-3AE8A44B75CF}"/>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FDEE7B34-4D14-462B-B507-0E159F06E293}"/>
              </a:ext>
            </a:extLst>
          </p:cNvPr>
          <p:cNvSpPr>
            <a:spLocks noGrp="1"/>
          </p:cNvSpPr>
          <p:nvPr>
            <p:ph idx="1"/>
          </p:nvPr>
        </p:nvSpPr>
        <p:spPr/>
        <p:txBody>
          <a:bodyPr/>
          <a:lstStyle/>
          <a:p>
            <a:endParaRPr lang="en-US" dirty="0"/>
          </a:p>
          <a:p>
            <a:r>
              <a:rPr lang="en-US" dirty="0"/>
              <a:t>Before you transport a the pediatric patient, make sure you have the appropriately sized child safety restraint system which meets the Federal Motor Vehicle Safety Standards</a:t>
            </a:r>
          </a:p>
          <a:p>
            <a:r>
              <a:rPr lang="en-US" dirty="0"/>
              <a:t>Each organization should probably take the time to prepare for every scenario when transporting pediatrics.</a:t>
            </a:r>
          </a:p>
          <a:p>
            <a:r>
              <a:rPr lang="en-US" dirty="0"/>
              <a:t>Follow protocol and more importantly be safe!</a:t>
            </a:r>
          </a:p>
        </p:txBody>
      </p:sp>
    </p:spTree>
    <p:extLst>
      <p:ext uri="{BB962C8B-B14F-4D97-AF65-F5344CB8AC3E}">
        <p14:creationId xmlns:p14="http://schemas.microsoft.com/office/powerpoint/2010/main" val="320217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41D86C-F9C4-4F8E-8D53-1332473A5F5C}"/>
              </a:ext>
            </a:extLst>
          </p:cNvPr>
          <p:cNvSpPr>
            <a:spLocks noGrp="1"/>
          </p:cNvSpPr>
          <p:nvPr>
            <p:ph type="title"/>
          </p:nvPr>
        </p:nvSpPr>
        <p:spPr/>
        <p:txBody>
          <a:bodyPr/>
          <a:lstStyle/>
          <a:p>
            <a:r>
              <a:rPr lang="en-US" dirty="0"/>
              <a:t>Module V – Section IV – Ambulance Safety</a:t>
            </a:r>
          </a:p>
        </p:txBody>
      </p:sp>
      <p:sp>
        <p:nvSpPr>
          <p:cNvPr id="3" name="Content Placeholder 2">
            <a:extLst>
              <a:ext uri="{FF2B5EF4-FFF2-40B4-BE49-F238E27FC236}">
                <a16:creationId xmlns:a16="http://schemas.microsoft.com/office/drawing/2014/main" xmlns="" id="{3C4EEEF5-F74D-4CA4-97EA-2DFD21212400}"/>
              </a:ext>
            </a:extLst>
          </p:cNvPr>
          <p:cNvSpPr>
            <a:spLocks noGrp="1"/>
          </p:cNvSpPr>
          <p:nvPr>
            <p:ph idx="1"/>
          </p:nvPr>
        </p:nvSpPr>
        <p:spPr/>
        <p:txBody>
          <a:bodyPr/>
          <a:lstStyle/>
          <a:p>
            <a:r>
              <a:rPr lang="en-US" dirty="0"/>
              <a:t>Objectives</a:t>
            </a:r>
          </a:p>
          <a:p>
            <a:endParaRPr lang="en-US" dirty="0"/>
          </a:p>
          <a:p>
            <a:pPr lvl="1"/>
            <a:r>
              <a:rPr lang="en-US" dirty="0"/>
              <a:t>Discuss Federal initiatives developed to monitor and analyze ground ambulance crashes.  Reference:  </a:t>
            </a:r>
            <a:r>
              <a:rPr lang="en-US" u="sng" dirty="0"/>
              <a:t>NHTSA Advances Ground Ambulance Safety…..</a:t>
            </a:r>
          </a:p>
          <a:p>
            <a:pPr lvl="1"/>
            <a:r>
              <a:rPr lang="en-US" dirty="0"/>
              <a:t>Identify the significance of ambulance crashes through the use of national data</a:t>
            </a:r>
          </a:p>
          <a:p>
            <a:pPr lvl="1"/>
            <a:r>
              <a:rPr lang="en-US" dirty="0"/>
              <a:t>Evaluate policies and procedures at one’s own EMS service related to protecting patient and provider safety during ground ambulance transport</a:t>
            </a:r>
          </a:p>
        </p:txBody>
      </p:sp>
    </p:spTree>
    <p:extLst>
      <p:ext uri="{BB962C8B-B14F-4D97-AF65-F5344CB8AC3E}">
        <p14:creationId xmlns:p14="http://schemas.microsoft.com/office/powerpoint/2010/main" val="271407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926C45-061B-4AE2-94CE-7174881281A8}"/>
              </a:ext>
            </a:extLst>
          </p:cNvPr>
          <p:cNvSpPr>
            <a:spLocks noGrp="1"/>
          </p:cNvSpPr>
          <p:nvPr>
            <p:ph type="title"/>
          </p:nvPr>
        </p:nvSpPr>
        <p:spPr/>
        <p:txBody>
          <a:bodyPr/>
          <a:lstStyle/>
          <a:p>
            <a:pPr algn="ctr"/>
            <a:r>
              <a:rPr lang="en-US" dirty="0"/>
              <a:t>Ambulance Safety:  NHTSA (National Highway Traffic Safety Administration) Initiatives </a:t>
            </a:r>
          </a:p>
        </p:txBody>
      </p:sp>
      <p:sp>
        <p:nvSpPr>
          <p:cNvPr id="3" name="Content Placeholder 2">
            <a:extLst>
              <a:ext uri="{FF2B5EF4-FFF2-40B4-BE49-F238E27FC236}">
                <a16:creationId xmlns:a16="http://schemas.microsoft.com/office/drawing/2014/main" xmlns="" id="{A96228DA-70A9-4A11-92C2-8B2D38F1DE9A}"/>
              </a:ext>
            </a:extLst>
          </p:cNvPr>
          <p:cNvSpPr>
            <a:spLocks noGrp="1"/>
          </p:cNvSpPr>
          <p:nvPr>
            <p:ph idx="1"/>
          </p:nvPr>
        </p:nvSpPr>
        <p:spPr/>
        <p:txBody>
          <a:bodyPr/>
          <a:lstStyle/>
          <a:p>
            <a:r>
              <a:rPr lang="en-US" dirty="0"/>
              <a:t>NHTSA collects, reports and analyzes data from ambulance crashes</a:t>
            </a:r>
          </a:p>
          <a:p>
            <a:r>
              <a:rPr lang="en-US" dirty="0"/>
              <a:t>NHTSA collaborates with national stakeholders, state and local officials to improve safety for EMS personnel, patients and the general public in relation to ground ambulance transport</a:t>
            </a:r>
          </a:p>
          <a:p>
            <a:r>
              <a:rPr lang="en-US" dirty="0"/>
              <a:t>The data that is collected, is disseminated and used to develop policies and procedures to protect EMS personnel and patients as well as the general public</a:t>
            </a:r>
          </a:p>
        </p:txBody>
      </p:sp>
    </p:spTree>
    <p:extLst>
      <p:ext uri="{BB962C8B-B14F-4D97-AF65-F5344CB8AC3E}">
        <p14:creationId xmlns:p14="http://schemas.microsoft.com/office/powerpoint/2010/main" val="137092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7D2C7-F8AD-4E49-BB42-F71760F1D7AC}"/>
              </a:ext>
            </a:extLst>
          </p:cNvPr>
          <p:cNvSpPr>
            <a:spLocks noGrp="1"/>
          </p:cNvSpPr>
          <p:nvPr>
            <p:ph type="title"/>
          </p:nvPr>
        </p:nvSpPr>
        <p:spPr/>
        <p:txBody>
          <a:bodyPr/>
          <a:lstStyle/>
          <a:p>
            <a:pPr algn="ctr"/>
            <a:r>
              <a:rPr lang="en-US" dirty="0"/>
              <a:t>Ambulance “Crash” Data</a:t>
            </a:r>
          </a:p>
        </p:txBody>
      </p:sp>
      <p:sp>
        <p:nvSpPr>
          <p:cNvPr id="3" name="Content Placeholder 2">
            <a:extLst>
              <a:ext uri="{FF2B5EF4-FFF2-40B4-BE49-F238E27FC236}">
                <a16:creationId xmlns:a16="http://schemas.microsoft.com/office/drawing/2014/main" xmlns="" id="{C499C3AD-9150-4A98-890B-839626CB763A}"/>
              </a:ext>
            </a:extLst>
          </p:cNvPr>
          <p:cNvSpPr>
            <a:spLocks noGrp="1"/>
          </p:cNvSpPr>
          <p:nvPr>
            <p:ph sz="half" idx="1"/>
          </p:nvPr>
        </p:nvSpPr>
        <p:spPr/>
        <p:txBody>
          <a:bodyPr>
            <a:normAutofit fontScale="92500" lnSpcReduction="10000"/>
          </a:bodyPr>
          <a:lstStyle/>
          <a:p>
            <a:r>
              <a:rPr lang="en-US" dirty="0"/>
              <a:t>EMS providers did not use safety restraints in 80% of investigated crashes</a:t>
            </a:r>
          </a:p>
          <a:p>
            <a:r>
              <a:rPr lang="en-US" dirty="0"/>
              <a:t>In 71% of investigated crashes, patients were not restrained by both a shoulder and lap restraint during transport</a:t>
            </a:r>
          </a:p>
          <a:p>
            <a:r>
              <a:rPr lang="en-US" dirty="0"/>
              <a:t>Patients were ejected from cots in 44% of investigated crashes</a:t>
            </a:r>
          </a:p>
          <a:p>
            <a:r>
              <a:rPr lang="en-US" dirty="0"/>
              <a:t>Patients effected from the cot are at greater risk of sustaining severe or fatal injuries than those who remain restrained</a:t>
            </a:r>
          </a:p>
        </p:txBody>
      </p:sp>
      <p:pic>
        <p:nvPicPr>
          <p:cNvPr id="6" name="Content Placeholder 5">
            <a:extLst>
              <a:ext uri="{FF2B5EF4-FFF2-40B4-BE49-F238E27FC236}">
                <a16:creationId xmlns:a16="http://schemas.microsoft.com/office/drawing/2014/main" xmlns="" id="{3987027A-9A86-4F67-AA81-F28FD34F898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362200"/>
            <a:ext cx="5181600" cy="3352800"/>
          </a:xfrm>
        </p:spPr>
      </p:pic>
    </p:spTree>
    <p:extLst>
      <p:ext uri="{BB962C8B-B14F-4D97-AF65-F5344CB8AC3E}">
        <p14:creationId xmlns:p14="http://schemas.microsoft.com/office/powerpoint/2010/main" val="296749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3EAEF-EB5D-48E4-861A-571FB48DD9BA}"/>
              </a:ext>
            </a:extLst>
          </p:cNvPr>
          <p:cNvSpPr>
            <a:spLocks noGrp="1"/>
          </p:cNvSpPr>
          <p:nvPr>
            <p:ph type="title"/>
          </p:nvPr>
        </p:nvSpPr>
        <p:spPr/>
        <p:txBody>
          <a:bodyPr/>
          <a:lstStyle/>
          <a:p>
            <a:pPr algn="ctr"/>
            <a:r>
              <a:rPr lang="en-US" dirty="0"/>
              <a:t>Significance of Ambulance Crashes</a:t>
            </a:r>
          </a:p>
        </p:txBody>
      </p:sp>
      <p:sp>
        <p:nvSpPr>
          <p:cNvPr id="3" name="Content Placeholder 2">
            <a:extLst>
              <a:ext uri="{FF2B5EF4-FFF2-40B4-BE49-F238E27FC236}">
                <a16:creationId xmlns:a16="http://schemas.microsoft.com/office/drawing/2014/main" xmlns="" id="{9F722947-CDA5-4F88-AD2A-38C0220215A8}"/>
              </a:ext>
            </a:extLst>
          </p:cNvPr>
          <p:cNvSpPr>
            <a:spLocks noGrp="1"/>
          </p:cNvSpPr>
          <p:nvPr>
            <p:ph idx="1"/>
          </p:nvPr>
        </p:nvSpPr>
        <p:spPr/>
        <p:txBody>
          <a:bodyPr>
            <a:normAutofit fontScale="92500" lnSpcReduction="10000"/>
          </a:bodyPr>
          <a:lstStyle/>
          <a:p>
            <a:r>
              <a:rPr lang="en-US" dirty="0"/>
              <a:t>An average of 4,500 crashes annually (2014)</a:t>
            </a:r>
          </a:p>
          <a:p>
            <a:pPr lvl="1"/>
            <a:r>
              <a:rPr lang="en-US" dirty="0"/>
              <a:t>1,500 of these are “injury crashes”</a:t>
            </a:r>
          </a:p>
          <a:p>
            <a:pPr lvl="1"/>
            <a:r>
              <a:rPr lang="en-US" dirty="0"/>
              <a:t>59% while in emergency use</a:t>
            </a:r>
          </a:p>
          <a:p>
            <a:pPr lvl="1"/>
            <a:r>
              <a:rPr lang="en-US" dirty="0"/>
              <a:t>Annual mean of 29 fatal crashes/year with 58% while in emergency use</a:t>
            </a:r>
          </a:p>
          <a:p>
            <a:pPr lvl="1"/>
            <a:r>
              <a:rPr lang="en-US" dirty="0"/>
              <a:t>42% non-emergency use</a:t>
            </a:r>
          </a:p>
          <a:p>
            <a:pPr lvl="2"/>
            <a:r>
              <a:rPr lang="en-US" dirty="0"/>
              <a:t>Of the fatalities</a:t>
            </a:r>
          </a:p>
          <a:p>
            <a:pPr lvl="3"/>
            <a:r>
              <a:rPr lang="en-US" dirty="0"/>
              <a:t>4% ambulance driver</a:t>
            </a:r>
          </a:p>
          <a:p>
            <a:pPr lvl="3"/>
            <a:r>
              <a:rPr lang="en-US" dirty="0"/>
              <a:t>21% ambulance passenger</a:t>
            </a:r>
          </a:p>
          <a:p>
            <a:pPr lvl="3"/>
            <a:r>
              <a:rPr lang="en-US" dirty="0"/>
              <a:t>63% occupant of other vehicle</a:t>
            </a:r>
          </a:p>
          <a:p>
            <a:pPr lvl="3"/>
            <a:r>
              <a:rPr lang="en-US" dirty="0"/>
              <a:t>12% non-occupant</a:t>
            </a:r>
          </a:p>
          <a:p>
            <a:pPr lvl="2"/>
            <a:r>
              <a:rPr lang="en-US" dirty="0"/>
              <a:t>Of the injuries</a:t>
            </a:r>
          </a:p>
          <a:p>
            <a:pPr lvl="3"/>
            <a:r>
              <a:rPr lang="en-US" dirty="0"/>
              <a:t>17% ambulance driver</a:t>
            </a:r>
          </a:p>
          <a:p>
            <a:pPr lvl="3"/>
            <a:r>
              <a:rPr lang="en-US" dirty="0"/>
              <a:t>29% ambulance passenger</a:t>
            </a:r>
          </a:p>
          <a:p>
            <a:pPr lvl="3"/>
            <a:r>
              <a:rPr lang="en-US" dirty="0"/>
              <a:t>54% occupant of other vehicle</a:t>
            </a:r>
          </a:p>
        </p:txBody>
      </p:sp>
    </p:spTree>
    <p:extLst>
      <p:ext uri="{BB962C8B-B14F-4D97-AF65-F5344CB8AC3E}">
        <p14:creationId xmlns:p14="http://schemas.microsoft.com/office/powerpoint/2010/main" val="148146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E6574-6A5E-47DA-BEE7-EB79142745D6}"/>
              </a:ext>
            </a:extLst>
          </p:cNvPr>
          <p:cNvSpPr>
            <a:spLocks noGrp="1"/>
          </p:cNvSpPr>
          <p:nvPr>
            <p:ph type="title"/>
          </p:nvPr>
        </p:nvSpPr>
        <p:spPr/>
        <p:txBody>
          <a:bodyPr/>
          <a:lstStyle/>
          <a:p>
            <a:pPr algn="ctr"/>
            <a:r>
              <a:rPr lang="en-US" dirty="0"/>
              <a:t>Factors Contributing to Injuries/Fatalities Sustained During Ambulance Crashes</a:t>
            </a:r>
          </a:p>
        </p:txBody>
      </p:sp>
      <p:sp>
        <p:nvSpPr>
          <p:cNvPr id="3" name="Content Placeholder 2">
            <a:extLst>
              <a:ext uri="{FF2B5EF4-FFF2-40B4-BE49-F238E27FC236}">
                <a16:creationId xmlns:a16="http://schemas.microsoft.com/office/drawing/2014/main" xmlns="" id="{41149044-103A-4293-8376-E35D2A918290}"/>
              </a:ext>
            </a:extLst>
          </p:cNvPr>
          <p:cNvSpPr>
            <a:spLocks noGrp="1"/>
          </p:cNvSpPr>
          <p:nvPr>
            <p:ph idx="1"/>
          </p:nvPr>
        </p:nvSpPr>
        <p:spPr/>
        <p:txBody>
          <a:bodyPr/>
          <a:lstStyle/>
          <a:p>
            <a:endParaRPr lang="en-US" dirty="0"/>
          </a:p>
          <a:p>
            <a:r>
              <a:rPr lang="en-US" dirty="0"/>
              <a:t>84% were unrestrained EMS providers</a:t>
            </a:r>
          </a:p>
          <a:p>
            <a:r>
              <a:rPr lang="en-US" dirty="0"/>
              <a:t>Unsecured patients (both shoulder and lap restraints)</a:t>
            </a:r>
          </a:p>
          <a:p>
            <a:pPr lvl="1"/>
            <a:r>
              <a:rPr lang="en-US" dirty="0"/>
              <a:t>33% were secured by both restraints</a:t>
            </a:r>
          </a:p>
          <a:p>
            <a:r>
              <a:rPr lang="en-US" dirty="0"/>
              <a:t>44% of patients were ejected from the cot in serious crashes</a:t>
            </a:r>
          </a:p>
          <a:p>
            <a:r>
              <a:rPr lang="en-US" dirty="0"/>
              <a:t>61% of patients were restrained with lateral belts only</a:t>
            </a:r>
          </a:p>
          <a:p>
            <a:r>
              <a:rPr lang="en-US" dirty="0"/>
              <a:t>38% had shoulder harnesses available but were unused</a:t>
            </a:r>
          </a:p>
        </p:txBody>
      </p:sp>
    </p:spTree>
    <p:extLst>
      <p:ext uri="{BB962C8B-B14F-4D97-AF65-F5344CB8AC3E}">
        <p14:creationId xmlns:p14="http://schemas.microsoft.com/office/powerpoint/2010/main" val="250781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2F610-9F89-4138-9F6D-5F43B8A4C9CF}"/>
              </a:ext>
            </a:extLst>
          </p:cNvPr>
          <p:cNvSpPr>
            <a:spLocks noGrp="1"/>
          </p:cNvSpPr>
          <p:nvPr>
            <p:ph type="title"/>
          </p:nvPr>
        </p:nvSpPr>
        <p:spPr/>
        <p:txBody>
          <a:bodyPr/>
          <a:lstStyle/>
          <a:p>
            <a:pPr algn="ctr"/>
            <a:r>
              <a:rPr lang="en-US" dirty="0"/>
              <a:t>Evaluating Your Own Departments EMS Service Policies and Procedures for Ambulance Safety</a:t>
            </a:r>
          </a:p>
        </p:txBody>
      </p:sp>
      <p:sp>
        <p:nvSpPr>
          <p:cNvPr id="3" name="Content Placeholder 2">
            <a:extLst>
              <a:ext uri="{FF2B5EF4-FFF2-40B4-BE49-F238E27FC236}">
                <a16:creationId xmlns:a16="http://schemas.microsoft.com/office/drawing/2014/main" xmlns="" id="{BF66246C-C628-4FA6-B6C7-868D2B929C16}"/>
              </a:ext>
            </a:extLst>
          </p:cNvPr>
          <p:cNvSpPr>
            <a:spLocks noGrp="1"/>
          </p:cNvSpPr>
          <p:nvPr>
            <p:ph idx="1"/>
          </p:nvPr>
        </p:nvSpPr>
        <p:spPr/>
        <p:txBody>
          <a:bodyPr>
            <a:normAutofit fontScale="92500" lnSpcReduction="10000"/>
          </a:bodyPr>
          <a:lstStyle/>
          <a:p>
            <a:r>
              <a:rPr lang="en-US" dirty="0"/>
              <a:t>What are your own agencies policies/guidelines regarding patient restraint for transport?  Do you have any?</a:t>
            </a:r>
          </a:p>
          <a:p>
            <a:r>
              <a:rPr lang="en-US" dirty="0"/>
              <a:t>What change would you make to reduce risk of patient injury in the event of an ambulance crash?</a:t>
            </a:r>
          </a:p>
          <a:p>
            <a:r>
              <a:rPr lang="en-US" dirty="0"/>
              <a:t>What are your agencies policies/guidelines regarding securing EMS providers in patient compartment during transport?</a:t>
            </a:r>
          </a:p>
          <a:p>
            <a:r>
              <a:rPr lang="en-US" dirty="0"/>
              <a:t>What changes would you make to reduce risk to your EMS provider in the event of an ambulance crash?</a:t>
            </a:r>
          </a:p>
          <a:p>
            <a:r>
              <a:rPr lang="en-US" dirty="0"/>
              <a:t>What are your agencies policies/guidelines regarding securing equipment and supplies in the patient compartment?</a:t>
            </a:r>
          </a:p>
          <a:p>
            <a:r>
              <a:rPr lang="en-US" dirty="0"/>
              <a:t>Are those adequate to prevent patient and/or EMS provider injury in the event of an ambulance crash (or during transport)?</a:t>
            </a:r>
          </a:p>
          <a:p>
            <a:endParaRPr lang="en-US" dirty="0"/>
          </a:p>
        </p:txBody>
      </p:sp>
    </p:spTree>
    <p:extLst>
      <p:ext uri="{BB962C8B-B14F-4D97-AF65-F5344CB8AC3E}">
        <p14:creationId xmlns:p14="http://schemas.microsoft.com/office/powerpoint/2010/main" val="124449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468B6-A80E-4CE6-8437-9144E0AF190B}"/>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09440FBA-885B-4C26-8CF2-D83150860CB9}"/>
              </a:ext>
            </a:extLst>
          </p:cNvPr>
          <p:cNvSpPr>
            <a:spLocks noGrp="1"/>
          </p:cNvSpPr>
          <p:nvPr>
            <p:ph idx="1"/>
          </p:nvPr>
        </p:nvSpPr>
        <p:spPr>
          <a:xfrm>
            <a:off x="1524000" y="1828799"/>
            <a:ext cx="8915400" cy="4572001"/>
          </a:xfrm>
        </p:spPr>
        <p:txBody>
          <a:bodyPr/>
          <a:lstStyle/>
          <a:p>
            <a:endParaRPr lang="en-US" dirty="0"/>
          </a:p>
          <a:p>
            <a:r>
              <a:rPr lang="en-US" dirty="0"/>
              <a:t>Ambulance Safety requires due diligence on the part of all EMS providers.</a:t>
            </a:r>
          </a:p>
          <a:p>
            <a:r>
              <a:rPr lang="en-US" dirty="0"/>
              <a:t>Developing and enforcing policies/procedures regarding EMS provider and patient safety should be a priority for any organization</a:t>
            </a:r>
          </a:p>
          <a:p>
            <a:endParaRPr lang="en-US" dirty="0"/>
          </a:p>
        </p:txBody>
      </p:sp>
    </p:spTree>
    <p:extLst>
      <p:ext uri="{BB962C8B-B14F-4D97-AF65-F5344CB8AC3E}">
        <p14:creationId xmlns:p14="http://schemas.microsoft.com/office/powerpoint/2010/main" val="250355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E0A21-66D6-4AF5-B460-12BB59046B6F}"/>
              </a:ext>
            </a:extLst>
          </p:cNvPr>
          <p:cNvSpPr>
            <a:spLocks noGrp="1"/>
          </p:cNvSpPr>
          <p:nvPr>
            <p:ph type="title"/>
          </p:nvPr>
        </p:nvSpPr>
        <p:spPr/>
        <p:txBody>
          <a:bodyPr/>
          <a:lstStyle/>
          <a:p>
            <a:pPr algn="ctr"/>
            <a:r>
              <a:rPr lang="en-US" dirty="0"/>
              <a:t>Module V – Section V – Crew Resource Management</a:t>
            </a:r>
          </a:p>
        </p:txBody>
      </p:sp>
      <p:sp>
        <p:nvSpPr>
          <p:cNvPr id="3" name="Content Placeholder 2">
            <a:extLst>
              <a:ext uri="{FF2B5EF4-FFF2-40B4-BE49-F238E27FC236}">
                <a16:creationId xmlns:a16="http://schemas.microsoft.com/office/drawing/2014/main" xmlns="" id="{6C5EE682-BEEA-4FE7-81CA-640445EC180B}"/>
              </a:ext>
            </a:extLst>
          </p:cNvPr>
          <p:cNvSpPr>
            <a:spLocks noGrp="1"/>
          </p:cNvSpPr>
          <p:nvPr>
            <p:ph idx="1"/>
          </p:nvPr>
        </p:nvSpPr>
        <p:spPr/>
        <p:txBody>
          <a:bodyPr/>
          <a:lstStyle/>
          <a:p>
            <a:r>
              <a:rPr lang="en-US" dirty="0"/>
              <a:t>Objectives</a:t>
            </a:r>
          </a:p>
          <a:p>
            <a:endParaRPr lang="en-US" dirty="0"/>
          </a:p>
          <a:p>
            <a:pPr lvl="1"/>
            <a:r>
              <a:rPr lang="en-US" dirty="0"/>
              <a:t>Define Crew Resource Management</a:t>
            </a:r>
          </a:p>
          <a:p>
            <a:pPr lvl="1"/>
            <a:r>
              <a:rPr lang="en-US" dirty="0"/>
              <a:t>Explain the benefits of CRM to EMS</a:t>
            </a:r>
          </a:p>
          <a:p>
            <a:pPr lvl="1"/>
            <a:r>
              <a:rPr lang="en-US" dirty="0"/>
              <a:t>Explain the concept of communication in the team environment advocacy/inquiry or appreciative inquiry</a:t>
            </a:r>
          </a:p>
          <a:p>
            <a:pPr lvl="1"/>
            <a:r>
              <a:rPr lang="en-US" dirty="0"/>
              <a:t>State characteristics of effective team leaders</a:t>
            </a:r>
          </a:p>
          <a:p>
            <a:pPr lvl="1"/>
            <a:r>
              <a:rPr lang="en-US" dirty="0"/>
              <a:t>State characteristics of effective team members</a:t>
            </a:r>
          </a:p>
          <a:p>
            <a:pPr lvl="1"/>
            <a:r>
              <a:rPr lang="en-US" dirty="0"/>
              <a:t>Explain how the use of CRM can reduce errors in patient care</a:t>
            </a:r>
          </a:p>
        </p:txBody>
      </p:sp>
    </p:spTree>
    <p:extLst>
      <p:ext uri="{BB962C8B-B14F-4D97-AF65-F5344CB8AC3E}">
        <p14:creationId xmlns:p14="http://schemas.microsoft.com/office/powerpoint/2010/main" val="272330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E69DE-C7C6-42EC-B58D-D89A06E8C13F}"/>
              </a:ext>
            </a:extLst>
          </p:cNvPr>
          <p:cNvSpPr>
            <a:spLocks noGrp="1"/>
          </p:cNvSpPr>
          <p:nvPr>
            <p:ph type="title"/>
          </p:nvPr>
        </p:nvSpPr>
        <p:spPr/>
        <p:txBody>
          <a:bodyPr/>
          <a:lstStyle/>
          <a:p>
            <a:pPr algn="ctr"/>
            <a:r>
              <a:rPr lang="en-US" dirty="0"/>
              <a:t>Crew Resource Management</a:t>
            </a:r>
          </a:p>
        </p:txBody>
      </p:sp>
      <p:sp>
        <p:nvSpPr>
          <p:cNvPr id="3" name="Content Placeholder 2">
            <a:extLst>
              <a:ext uri="{FF2B5EF4-FFF2-40B4-BE49-F238E27FC236}">
                <a16:creationId xmlns:a16="http://schemas.microsoft.com/office/drawing/2014/main" xmlns="" id="{FD038895-330A-433F-9569-DECC85E6562D}"/>
              </a:ext>
            </a:extLst>
          </p:cNvPr>
          <p:cNvSpPr>
            <a:spLocks noGrp="1"/>
          </p:cNvSpPr>
          <p:nvPr>
            <p:ph idx="1"/>
          </p:nvPr>
        </p:nvSpPr>
        <p:spPr/>
        <p:txBody>
          <a:bodyPr/>
          <a:lstStyle/>
          <a:p>
            <a:r>
              <a:rPr lang="en-US" dirty="0"/>
              <a:t>A way for team members to work together with the team leader to develop and maintain a shared understanding of the emergency situation.</a:t>
            </a:r>
          </a:p>
          <a:p>
            <a:r>
              <a:rPr lang="en-US" dirty="0"/>
              <a:t>Allows team members with different skill sets to join and communicate, meet their roles and responsibilities and achieve a shared goal for the best possible patient outcome.</a:t>
            </a:r>
          </a:p>
          <a:p>
            <a:r>
              <a:rPr lang="en-US" dirty="0"/>
              <a:t>Created to optimize human performance by reducing the effect of human error through the use of all resources, including:</a:t>
            </a:r>
          </a:p>
          <a:p>
            <a:pPr lvl="1"/>
            <a:r>
              <a:rPr lang="en-US" dirty="0"/>
              <a:t>People</a:t>
            </a:r>
          </a:p>
          <a:p>
            <a:pPr lvl="1"/>
            <a:r>
              <a:rPr lang="en-US" dirty="0"/>
              <a:t>Hardware</a:t>
            </a:r>
          </a:p>
          <a:p>
            <a:pPr lvl="1"/>
            <a:r>
              <a:rPr lang="en-US" dirty="0"/>
              <a:t>Information </a:t>
            </a:r>
          </a:p>
        </p:txBody>
      </p:sp>
    </p:spTree>
    <p:extLst>
      <p:ext uri="{BB962C8B-B14F-4D97-AF65-F5344CB8AC3E}">
        <p14:creationId xmlns:p14="http://schemas.microsoft.com/office/powerpoint/2010/main" val="21352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B37F4-3EAD-4211-84E2-B5F5727CA33D}"/>
              </a:ext>
            </a:extLst>
          </p:cNvPr>
          <p:cNvSpPr>
            <a:spLocks noGrp="1"/>
          </p:cNvSpPr>
          <p:nvPr>
            <p:ph type="title"/>
          </p:nvPr>
        </p:nvSpPr>
        <p:spPr/>
        <p:txBody>
          <a:bodyPr/>
          <a:lstStyle/>
          <a:p>
            <a:r>
              <a:rPr lang="en-US" dirty="0"/>
              <a:t>Types of Seizures</a:t>
            </a:r>
          </a:p>
        </p:txBody>
      </p:sp>
      <p:sp>
        <p:nvSpPr>
          <p:cNvPr id="3" name="Content Placeholder 2">
            <a:extLst>
              <a:ext uri="{FF2B5EF4-FFF2-40B4-BE49-F238E27FC236}">
                <a16:creationId xmlns:a16="http://schemas.microsoft.com/office/drawing/2014/main" xmlns="" id="{982E736D-8D66-42DC-BF9C-4EB6F0C019EB}"/>
              </a:ext>
            </a:extLst>
          </p:cNvPr>
          <p:cNvSpPr>
            <a:spLocks noGrp="1"/>
          </p:cNvSpPr>
          <p:nvPr>
            <p:ph sz="half" idx="1"/>
          </p:nvPr>
        </p:nvSpPr>
        <p:spPr/>
        <p:txBody>
          <a:bodyPr>
            <a:normAutofit fontScale="85000" lnSpcReduction="20000"/>
          </a:bodyPr>
          <a:lstStyle/>
          <a:p>
            <a:r>
              <a:rPr lang="en-US" dirty="0"/>
              <a:t>Generalized (tonic-clonic)</a:t>
            </a:r>
          </a:p>
          <a:p>
            <a:pPr lvl="1"/>
            <a:r>
              <a:rPr lang="en-US" dirty="0"/>
              <a:t>May be associated with body movement and usually with a brief period of unconsciousness</a:t>
            </a:r>
          </a:p>
          <a:p>
            <a:r>
              <a:rPr lang="en-US" dirty="0"/>
              <a:t>Partial</a:t>
            </a:r>
          </a:p>
          <a:p>
            <a:pPr lvl="1"/>
            <a:r>
              <a:rPr lang="en-US" dirty="0"/>
              <a:t>Simple or complex, single part of anatomy twitching, aura, lip smacking, usually no loss of consciousness</a:t>
            </a:r>
          </a:p>
          <a:p>
            <a:r>
              <a:rPr lang="en-US" dirty="0"/>
              <a:t>Status Epilepticus</a:t>
            </a:r>
          </a:p>
          <a:p>
            <a:pPr lvl="1"/>
            <a:r>
              <a:rPr lang="en-US" dirty="0"/>
              <a:t>Generalized full tonic-clonic seizure, unconsciousness, lasting longer than 5 minutes without the person regaining consciousness and having more than one episode, and may last as long as 30 minutes</a:t>
            </a:r>
          </a:p>
          <a:p>
            <a:r>
              <a:rPr lang="en-US" dirty="0"/>
              <a:t>Febrile</a:t>
            </a:r>
          </a:p>
          <a:p>
            <a:pPr lvl="1"/>
            <a:r>
              <a:rPr lang="en-US" dirty="0"/>
              <a:t>Fever goes very high very fast, usually in children</a:t>
            </a:r>
          </a:p>
        </p:txBody>
      </p:sp>
      <p:pic>
        <p:nvPicPr>
          <p:cNvPr id="6" name="Content Placeholder 5">
            <a:extLst>
              <a:ext uri="{FF2B5EF4-FFF2-40B4-BE49-F238E27FC236}">
                <a16:creationId xmlns:a16="http://schemas.microsoft.com/office/drawing/2014/main" xmlns="" id="{8D9863EB-293C-4978-9247-6862CFA8A315}"/>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718300" y="1839912"/>
            <a:ext cx="4013200" cy="4546600"/>
          </a:xfrm>
        </p:spPr>
      </p:pic>
    </p:spTree>
    <p:extLst>
      <p:ext uri="{BB962C8B-B14F-4D97-AF65-F5344CB8AC3E}">
        <p14:creationId xmlns:p14="http://schemas.microsoft.com/office/powerpoint/2010/main" val="156421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273860-3817-4C4B-9073-47F7558D4C04}"/>
              </a:ext>
            </a:extLst>
          </p:cNvPr>
          <p:cNvSpPr>
            <a:spLocks noGrp="1"/>
          </p:cNvSpPr>
          <p:nvPr>
            <p:ph type="title"/>
          </p:nvPr>
        </p:nvSpPr>
        <p:spPr/>
        <p:txBody>
          <a:bodyPr/>
          <a:lstStyle/>
          <a:p>
            <a:pPr algn="ctr"/>
            <a:r>
              <a:rPr lang="en-US" dirty="0"/>
              <a:t>Benefits of Crew Resource Management</a:t>
            </a:r>
          </a:p>
        </p:txBody>
      </p:sp>
      <p:sp>
        <p:nvSpPr>
          <p:cNvPr id="3" name="Content Placeholder 2">
            <a:extLst>
              <a:ext uri="{FF2B5EF4-FFF2-40B4-BE49-F238E27FC236}">
                <a16:creationId xmlns:a16="http://schemas.microsoft.com/office/drawing/2014/main" xmlns="" id="{C15497D1-F111-4F2B-A47F-36CC07108683}"/>
              </a:ext>
            </a:extLst>
          </p:cNvPr>
          <p:cNvSpPr>
            <a:spLocks noGrp="1"/>
          </p:cNvSpPr>
          <p:nvPr>
            <p:ph idx="1"/>
          </p:nvPr>
        </p:nvSpPr>
        <p:spPr/>
        <p:txBody>
          <a:bodyPr/>
          <a:lstStyle/>
          <a:p>
            <a:r>
              <a:rPr lang="en-US" dirty="0"/>
              <a:t>Aim is to reduce errors in patient care</a:t>
            </a:r>
          </a:p>
          <a:p>
            <a:r>
              <a:rPr lang="en-US" dirty="0"/>
              <a:t>Improve safety for patients and caregivers</a:t>
            </a:r>
          </a:p>
          <a:p>
            <a:r>
              <a:rPr lang="en-US" dirty="0"/>
              <a:t>Improve team performance</a:t>
            </a:r>
          </a:p>
          <a:p>
            <a:pPr lvl="1"/>
            <a:r>
              <a:rPr lang="en-US" dirty="0"/>
              <a:t>Conflict resolution</a:t>
            </a:r>
          </a:p>
          <a:p>
            <a:pPr lvl="1"/>
            <a:r>
              <a:rPr lang="en-US" dirty="0"/>
              <a:t>Improved communication</a:t>
            </a:r>
          </a:p>
          <a:p>
            <a:pPr lvl="1"/>
            <a:r>
              <a:rPr lang="en-US" dirty="0"/>
              <a:t>Increased feedback</a:t>
            </a:r>
          </a:p>
          <a:p>
            <a:pPr lvl="1"/>
            <a:r>
              <a:rPr lang="en-US" dirty="0"/>
              <a:t>Better workload management; task assignments</a:t>
            </a:r>
          </a:p>
          <a:p>
            <a:pPr lvl="1"/>
            <a:r>
              <a:rPr lang="en-US" dirty="0"/>
              <a:t>Improved clinical decision making</a:t>
            </a:r>
          </a:p>
          <a:p>
            <a:r>
              <a:rPr lang="en-US" dirty="0"/>
              <a:t>All members of the organization participate in CRM and CRM training</a:t>
            </a:r>
          </a:p>
        </p:txBody>
      </p:sp>
    </p:spTree>
    <p:extLst>
      <p:ext uri="{BB962C8B-B14F-4D97-AF65-F5344CB8AC3E}">
        <p14:creationId xmlns:p14="http://schemas.microsoft.com/office/powerpoint/2010/main" val="388826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0D0F78-C055-4966-A58E-159FD821603E}"/>
              </a:ext>
            </a:extLst>
          </p:cNvPr>
          <p:cNvSpPr>
            <a:spLocks noGrp="1"/>
          </p:cNvSpPr>
          <p:nvPr>
            <p:ph type="title"/>
          </p:nvPr>
        </p:nvSpPr>
        <p:spPr/>
        <p:txBody>
          <a:bodyPr/>
          <a:lstStyle/>
          <a:p>
            <a:pPr algn="ctr"/>
            <a:r>
              <a:rPr lang="en-US" dirty="0"/>
              <a:t>Concept of Communication</a:t>
            </a:r>
          </a:p>
        </p:txBody>
      </p:sp>
      <p:sp>
        <p:nvSpPr>
          <p:cNvPr id="3" name="Content Placeholder 2">
            <a:extLst>
              <a:ext uri="{FF2B5EF4-FFF2-40B4-BE49-F238E27FC236}">
                <a16:creationId xmlns:a16="http://schemas.microsoft.com/office/drawing/2014/main" xmlns="" id="{7B51E877-E3AF-43DB-9283-F4168CBA25D5}"/>
              </a:ext>
            </a:extLst>
          </p:cNvPr>
          <p:cNvSpPr>
            <a:spLocks noGrp="1"/>
          </p:cNvSpPr>
          <p:nvPr>
            <p:ph sz="half" idx="1"/>
          </p:nvPr>
        </p:nvSpPr>
        <p:spPr/>
        <p:txBody>
          <a:bodyPr/>
          <a:lstStyle/>
          <a:p>
            <a:r>
              <a:rPr lang="en-US" dirty="0"/>
              <a:t>Advocacy and Inquiry Communication; appreciative inquiry</a:t>
            </a:r>
          </a:p>
          <a:p>
            <a:pPr lvl="1"/>
            <a:endParaRPr lang="en-US" dirty="0"/>
          </a:p>
          <a:p>
            <a:pPr lvl="1"/>
            <a:r>
              <a:rPr lang="en-US" dirty="0"/>
              <a:t>Four steps:</a:t>
            </a:r>
          </a:p>
          <a:p>
            <a:pPr lvl="2"/>
            <a:r>
              <a:rPr lang="en-US" dirty="0"/>
              <a:t>Alert the other members of the team to a situation or action of concern</a:t>
            </a:r>
          </a:p>
          <a:p>
            <a:pPr lvl="2"/>
            <a:r>
              <a:rPr lang="en-US" dirty="0"/>
              <a:t>State the problem as it is seen</a:t>
            </a:r>
          </a:p>
          <a:p>
            <a:pPr lvl="2"/>
            <a:r>
              <a:rPr lang="en-US" dirty="0"/>
              <a:t>State a solution or alternative</a:t>
            </a:r>
          </a:p>
          <a:p>
            <a:pPr lvl="2"/>
            <a:r>
              <a:rPr lang="en-US" dirty="0"/>
              <a:t>Obtain agreement among the team to alter plan or action</a:t>
            </a:r>
          </a:p>
        </p:txBody>
      </p:sp>
      <p:pic>
        <p:nvPicPr>
          <p:cNvPr id="6" name="Content Placeholder 5">
            <a:extLst>
              <a:ext uri="{FF2B5EF4-FFF2-40B4-BE49-F238E27FC236}">
                <a16:creationId xmlns:a16="http://schemas.microsoft.com/office/drawing/2014/main" xmlns="" id="{111B0B18-BA6A-484A-9A31-594BF295E7D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96150" y="2286000"/>
            <a:ext cx="3600450" cy="3657600"/>
          </a:xfrm>
        </p:spPr>
      </p:pic>
    </p:spTree>
    <p:extLst>
      <p:ext uri="{BB962C8B-B14F-4D97-AF65-F5344CB8AC3E}">
        <p14:creationId xmlns:p14="http://schemas.microsoft.com/office/powerpoint/2010/main" val="289282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ABF8D-00CB-43BC-843A-0732D497D2D8}"/>
              </a:ext>
            </a:extLst>
          </p:cNvPr>
          <p:cNvSpPr>
            <a:spLocks noGrp="1"/>
          </p:cNvSpPr>
          <p:nvPr>
            <p:ph type="title"/>
          </p:nvPr>
        </p:nvSpPr>
        <p:spPr/>
        <p:txBody>
          <a:bodyPr/>
          <a:lstStyle/>
          <a:p>
            <a:pPr algn="ctr"/>
            <a:r>
              <a:rPr lang="en-US" dirty="0"/>
              <a:t>Characteristics of Effective Team Leaders</a:t>
            </a:r>
          </a:p>
        </p:txBody>
      </p:sp>
      <p:sp>
        <p:nvSpPr>
          <p:cNvPr id="3" name="Content Placeholder 2">
            <a:extLst>
              <a:ext uri="{FF2B5EF4-FFF2-40B4-BE49-F238E27FC236}">
                <a16:creationId xmlns:a16="http://schemas.microsoft.com/office/drawing/2014/main" xmlns="" id="{3990FECE-3ADE-4521-9152-364C2C9DBE55}"/>
              </a:ext>
            </a:extLst>
          </p:cNvPr>
          <p:cNvSpPr>
            <a:spLocks noGrp="1"/>
          </p:cNvSpPr>
          <p:nvPr>
            <p:ph sz="half" idx="1"/>
          </p:nvPr>
        </p:nvSpPr>
        <p:spPr/>
        <p:txBody>
          <a:bodyPr/>
          <a:lstStyle/>
          <a:p>
            <a:r>
              <a:rPr lang="en-US" dirty="0"/>
              <a:t>Team Leaders</a:t>
            </a:r>
          </a:p>
          <a:p>
            <a:pPr lvl="1"/>
            <a:r>
              <a:rPr lang="en-US" dirty="0"/>
              <a:t>Creates, implements and revises and action plan</a:t>
            </a:r>
          </a:p>
          <a:p>
            <a:pPr lvl="1"/>
            <a:r>
              <a:rPr lang="en-US" dirty="0"/>
              <a:t>Communicates accurately and concisely while listening and encouraging feedback</a:t>
            </a:r>
          </a:p>
          <a:p>
            <a:pPr lvl="1"/>
            <a:r>
              <a:rPr lang="en-US" dirty="0"/>
              <a:t>Receives, processes, verifies, and prioritizes information</a:t>
            </a:r>
          </a:p>
          <a:p>
            <a:pPr lvl="1"/>
            <a:r>
              <a:rPr lang="en-US" dirty="0"/>
              <a:t>Demonstrates confidence, compassion, maturity, and command presence</a:t>
            </a:r>
          </a:p>
          <a:p>
            <a:pPr lvl="1"/>
            <a:r>
              <a:rPr lang="en-US" dirty="0"/>
              <a:t>Treats all team members as equals</a:t>
            </a:r>
          </a:p>
          <a:p>
            <a:pPr lvl="1"/>
            <a:r>
              <a:rPr lang="en-US" dirty="0"/>
              <a:t>Uses closed-loop communication</a:t>
            </a:r>
          </a:p>
          <a:p>
            <a:pPr lvl="1"/>
            <a:endParaRPr lang="en-US" dirty="0"/>
          </a:p>
          <a:p>
            <a:pPr lvl="1"/>
            <a:endParaRPr lang="en-US" dirty="0"/>
          </a:p>
        </p:txBody>
      </p:sp>
      <p:pic>
        <p:nvPicPr>
          <p:cNvPr id="6" name="Content Placeholder 5">
            <a:extLst>
              <a:ext uri="{FF2B5EF4-FFF2-40B4-BE49-F238E27FC236}">
                <a16:creationId xmlns:a16="http://schemas.microsoft.com/office/drawing/2014/main" xmlns="" id="{F21ED8DF-14BB-4525-9585-3BE7E57BB3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0400" y="2438400"/>
            <a:ext cx="4419600" cy="3048000"/>
          </a:xfrm>
        </p:spPr>
      </p:pic>
    </p:spTree>
    <p:extLst>
      <p:ext uri="{BB962C8B-B14F-4D97-AF65-F5344CB8AC3E}">
        <p14:creationId xmlns:p14="http://schemas.microsoft.com/office/powerpoint/2010/main" val="287840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FD517-8726-4507-B82C-DE4B5EBC7E89}"/>
              </a:ext>
            </a:extLst>
          </p:cNvPr>
          <p:cNvSpPr>
            <a:spLocks noGrp="1"/>
          </p:cNvSpPr>
          <p:nvPr>
            <p:ph type="title"/>
          </p:nvPr>
        </p:nvSpPr>
        <p:spPr/>
        <p:txBody>
          <a:bodyPr/>
          <a:lstStyle/>
          <a:p>
            <a:pPr algn="ctr"/>
            <a:r>
              <a:rPr lang="en-US" dirty="0"/>
              <a:t>Characteristics of Effective Team Members</a:t>
            </a:r>
          </a:p>
        </p:txBody>
      </p:sp>
      <p:sp>
        <p:nvSpPr>
          <p:cNvPr id="3" name="Content Placeholder 2">
            <a:extLst>
              <a:ext uri="{FF2B5EF4-FFF2-40B4-BE49-F238E27FC236}">
                <a16:creationId xmlns:a16="http://schemas.microsoft.com/office/drawing/2014/main" xmlns="" id="{E5FAE29E-E1E4-4CB9-8228-35DA3D45C046}"/>
              </a:ext>
            </a:extLst>
          </p:cNvPr>
          <p:cNvSpPr>
            <a:spLocks noGrp="1"/>
          </p:cNvSpPr>
          <p:nvPr>
            <p:ph sz="half" idx="1"/>
          </p:nvPr>
        </p:nvSpPr>
        <p:spPr/>
        <p:txBody>
          <a:bodyPr>
            <a:normAutofit fontScale="77500" lnSpcReduction="20000"/>
          </a:bodyPr>
          <a:lstStyle/>
          <a:p>
            <a:pPr marL="0" indent="0">
              <a:buNone/>
            </a:pPr>
            <a:endParaRPr lang="en-US" dirty="0"/>
          </a:p>
          <a:p>
            <a:r>
              <a:rPr lang="en-US" dirty="0"/>
              <a:t>Maintains situational awareness</a:t>
            </a:r>
          </a:p>
          <a:p>
            <a:r>
              <a:rPr lang="en-US" dirty="0"/>
              <a:t>Uses closed-loop communication</a:t>
            </a:r>
          </a:p>
          <a:p>
            <a:r>
              <a:rPr lang="en-US" dirty="0"/>
              <a:t>Performs tasks accurately and in a timely manner</a:t>
            </a:r>
          </a:p>
          <a:p>
            <a:r>
              <a:rPr lang="en-US" dirty="0"/>
              <a:t>Immediately suggests corrective action if a harmful intervention is ordered/performed by others</a:t>
            </a:r>
          </a:p>
          <a:p>
            <a:r>
              <a:rPr lang="en-US" dirty="0"/>
              <a:t>Communicates accurately and concisely while listening and encouraging feedback</a:t>
            </a:r>
          </a:p>
          <a:p>
            <a:r>
              <a:rPr lang="en-US" dirty="0"/>
              <a:t>Receives, processes, verifies, and prioritizes information</a:t>
            </a:r>
          </a:p>
          <a:p>
            <a:r>
              <a:rPr lang="en-US" dirty="0"/>
              <a:t>Demonstrates confidence, compassion, maturity, and command presence</a:t>
            </a:r>
          </a:p>
        </p:txBody>
      </p:sp>
      <p:pic>
        <p:nvPicPr>
          <p:cNvPr id="6" name="Content Placeholder 5">
            <a:extLst>
              <a:ext uri="{FF2B5EF4-FFF2-40B4-BE49-F238E27FC236}">
                <a16:creationId xmlns:a16="http://schemas.microsoft.com/office/drawing/2014/main" xmlns="" id="{A554B29C-3046-4B94-9FB2-9B496891E49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24600" y="1931122"/>
            <a:ext cx="4800600" cy="4364181"/>
          </a:xfrm>
        </p:spPr>
      </p:pic>
    </p:spTree>
    <p:extLst>
      <p:ext uri="{BB962C8B-B14F-4D97-AF65-F5344CB8AC3E}">
        <p14:creationId xmlns:p14="http://schemas.microsoft.com/office/powerpoint/2010/main" val="54770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488E72-C952-47B9-8610-9981F5F2019F}"/>
              </a:ext>
            </a:extLst>
          </p:cNvPr>
          <p:cNvSpPr>
            <a:spLocks noGrp="1"/>
          </p:cNvSpPr>
          <p:nvPr>
            <p:ph type="title"/>
          </p:nvPr>
        </p:nvSpPr>
        <p:spPr/>
        <p:txBody>
          <a:bodyPr/>
          <a:lstStyle/>
          <a:p>
            <a:pPr algn="ctr"/>
            <a:r>
              <a:rPr lang="en-US" dirty="0"/>
              <a:t>Reducing Errors in Patient Care thru CRM</a:t>
            </a:r>
          </a:p>
        </p:txBody>
      </p:sp>
      <p:sp>
        <p:nvSpPr>
          <p:cNvPr id="3" name="Content Placeholder 2">
            <a:extLst>
              <a:ext uri="{FF2B5EF4-FFF2-40B4-BE49-F238E27FC236}">
                <a16:creationId xmlns:a16="http://schemas.microsoft.com/office/drawing/2014/main" xmlns="" id="{11478F9A-D26E-423B-BFA5-0324B6426E7D}"/>
              </a:ext>
            </a:extLst>
          </p:cNvPr>
          <p:cNvSpPr>
            <a:spLocks noGrp="1"/>
          </p:cNvSpPr>
          <p:nvPr>
            <p:ph idx="1"/>
          </p:nvPr>
        </p:nvSpPr>
        <p:spPr/>
        <p:txBody>
          <a:bodyPr/>
          <a:lstStyle/>
          <a:p>
            <a:r>
              <a:rPr lang="en-US" dirty="0"/>
              <a:t>Increased communication among crew can reduce potential safety concerns for the crew</a:t>
            </a:r>
          </a:p>
          <a:p>
            <a:r>
              <a:rPr lang="en-US" dirty="0"/>
              <a:t>Team members experience a safe environment in which to identify human errors and suggest ways to mitigate or eliminate errors</a:t>
            </a:r>
          </a:p>
          <a:p>
            <a:r>
              <a:rPr lang="en-US" dirty="0"/>
              <a:t>Routine training and practice of CRM can increase self-awareness and self-efficacy for all personnel</a:t>
            </a:r>
          </a:p>
          <a:p>
            <a:r>
              <a:rPr lang="en-US" dirty="0"/>
              <a:t>Increasing patient safety, mitigation or elimination or errors, and increasing the overall effectiveness of a team</a:t>
            </a:r>
          </a:p>
          <a:p>
            <a:r>
              <a:rPr lang="en-US" dirty="0"/>
              <a:t>Improving communication during patient care</a:t>
            </a:r>
          </a:p>
        </p:txBody>
      </p:sp>
    </p:spTree>
    <p:extLst>
      <p:ext uri="{BB962C8B-B14F-4D97-AF65-F5344CB8AC3E}">
        <p14:creationId xmlns:p14="http://schemas.microsoft.com/office/powerpoint/2010/main" val="4876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F2310-583D-4725-8A4A-660726EB6B21}"/>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B4259ECF-ED2C-4ED6-BCF1-655D5FD4288D}"/>
              </a:ext>
            </a:extLst>
          </p:cNvPr>
          <p:cNvSpPr>
            <a:spLocks noGrp="1"/>
          </p:cNvSpPr>
          <p:nvPr>
            <p:ph idx="1"/>
          </p:nvPr>
        </p:nvSpPr>
        <p:spPr/>
        <p:txBody>
          <a:bodyPr>
            <a:normAutofit fontScale="92500" lnSpcReduction="10000"/>
          </a:bodyPr>
          <a:lstStyle/>
          <a:p>
            <a:endParaRPr lang="en-US" dirty="0"/>
          </a:p>
          <a:p>
            <a:r>
              <a:rPr lang="en-US" dirty="0"/>
              <a:t>The concept of crew resource management states that each member is responsible for maintaining awareness of the current patient situation and providing critical information sharing with the team leader as is the team leader with the team members.</a:t>
            </a:r>
          </a:p>
          <a:p>
            <a:r>
              <a:rPr lang="en-US" dirty="0"/>
              <a:t>CRM recommends using a PACE mnemonic:</a:t>
            </a:r>
          </a:p>
          <a:p>
            <a:pPr lvl="1"/>
            <a:r>
              <a:rPr lang="en-US" dirty="0"/>
              <a:t>P – Probe:  look or ask to confirm the problem</a:t>
            </a:r>
          </a:p>
          <a:p>
            <a:pPr lvl="1"/>
            <a:r>
              <a:rPr lang="en-US" dirty="0"/>
              <a:t>A – Alert:  communicate the problem to the team leader</a:t>
            </a:r>
          </a:p>
          <a:p>
            <a:pPr lvl="1"/>
            <a:r>
              <a:rPr lang="en-US" dirty="0"/>
              <a:t>C – Challenge:  If the issue is not corrected, then “challenge” the team’s present course of action that is leading to the problem</a:t>
            </a:r>
          </a:p>
          <a:p>
            <a:pPr lvl="1"/>
            <a:r>
              <a:rPr lang="en-US" dirty="0"/>
              <a:t>E – Emergency:  if the problem is clear and critical (immediate safety issue), then immediately communicate the emergency to the entire team.</a:t>
            </a:r>
          </a:p>
          <a:p>
            <a:r>
              <a:rPr lang="en-US" dirty="0"/>
              <a:t>This concept is a “group” effort and there is no “i” in team!</a:t>
            </a:r>
          </a:p>
        </p:txBody>
      </p:sp>
    </p:spTree>
    <p:extLst>
      <p:ext uri="{BB962C8B-B14F-4D97-AF65-F5344CB8AC3E}">
        <p14:creationId xmlns:p14="http://schemas.microsoft.com/office/powerpoint/2010/main" val="78905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F6299-04F5-4063-AC5E-6E1EC9132A1F}"/>
              </a:ext>
            </a:extLst>
          </p:cNvPr>
          <p:cNvSpPr>
            <a:spLocks noGrp="1"/>
          </p:cNvSpPr>
          <p:nvPr>
            <p:ph type="title"/>
          </p:nvPr>
        </p:nvSpPr>
        <p:spPr/>
        <p:txBody>
          <a:bodyPr/>
          <a:lstStyle/>
          <a:p>
            <a:pPr algn="ctr"/>
            <a:r>
              <a:rPr lang="en-US" dirty="0"/>
              <a:t>Module V – Section VI – Evidence Based Guidelines</a:t>
            </a:r>
          </a:p>
        </p:txBody>
      </p:sp>
      <p:sp>
        <p:nvSpPr>
          <p:cNvPr id="3" name="Content Placeholder 2">
            <a:extLst>
              <a:ext uri="{FF2B5EF4-FFF2-40B4-BE49-F238E27FC236}">
                <a16:creationId xmlns:a16="http://schemas.microsoft.com/office/drawing/2014/main" xmlns="" id="{56D911AA-4B25-443F-BBCA-62AD7CBDC037}"/>
              </a:ext>
            </a:extLst>
          </p:cNvPr>
          <p:cNvSpPr>
            <a:spLocks noGrp="1"/>
          </p:cNvSpPr>
          <p:nvPr>
            <p:ph idx="1"/>
          </p:nvPr>
        </p:nvSpPr>
        <p:spPr/>
        <p:txBody>
          <a:bodyPr/>
          <a:lstStyle/>
          <a:p>
            <a:r>
              <a:rPr lang="en-US" dirty="0"/>
              <a:t>Objectives</a:t>
            </a:r>
          </a:p>
          <a:p>
            <a:endParaRPr lang="en-US" dirty="0"/>
          </a:p>
          <a:p>
            <a:pPr lvl="1"/>
            <a:r>
              <a:rPr lang="en-US" dirty="0"/>
              <a:t>Define evidence based medicine and practice</a:t>
            </a:r>
          </a:p>
          <a:p>
            <a:pPr lvl="1"/>
            <a:endParaRPr lang="en-US" dirty="0"/>
          </a:p>
          <a:p>
            <a:pPr lvl="1"/>
            <a:r>
              <a:rPr lang="en-US" dirty="0"/>
              <a:t>Identify resources available through NASEMSO (National Association of State EMS Officials) to aid states and agencies in developing evidence based guidelines</a:t>
            </a:r>
          </a:p>
          <a:p>
            <a:pPr lvl="1"/>
            <a:endParaRPr lang="en-US" dirty="0"/>
          </a:p>
          <a:p>
            <a:pPr lvl="1"/>
            <a:r>
              <a:rPr lang="en-US" dirty="0"/>
              <a:t>Explain the benefits of evidence based guidelines for patients</a:t>
            </a:r>
          </a:p>
        </p:txBody>
      </p:sp>
    </p:spTree>
    <p:extLst>
      <p:ext uri="{BB962C8B-B14F-4D97-AF65-F5344CB8AC3E}">
        <p14:creationId xmlns:p14="http://schemas.microsoft.com/office/powerpoint/2010/main" val="384187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30AC5-7602-487D-B5B9-0175A0830899}"/>
              </a:ext>
            </a:extLst>
          </p:cNvPr>
          <p:cNvSpPr>
            <a:spLocks noGrp="1"/>
          </p:cNvSpPr>
          <p:nvPr>
            <p:ph type="title"/>
          </p:nvPr>
        </p:nvSpPr>
        <p:spPr/>
        <p:txBody>
          <a:bodyPr/>
          <a:lstStyle/>
          <a:p>
            <a:pPr algn="ctr"/>
            <a:r>
              <a:rPr lang="en-US" dirty="0"/>
              <a:t>Evidence-based Medicine and Practice</a:t>
            </a:r>
          </a:p>
        </p:txBody>
      </p:sp>
      <p:sp>
        <p:nvSpPr>
          <p:cNvPr id="3" name="Content Placeholder 2">
            <a:extLst>
              <a:ext uri="{FF2B5EF4-FFF2-40B4-BE49-F238E27FC236}">
                <a16:creationId xmlns:a16="http://schemas.microsoft.com/office/drawing/2014/main" xmlns="" id="{D3C9C715-B305-4402-81B5-3AA50BEAF01A}"/>
              </a:ext>
            </a:extLst>
          </p:cNvPr>
          <p:cNvSpPr>
            <a:spLocks noGrp="1"/>
          </p:cNvSpPr>
          <p:nvPr>
            <p:ph idx="1"/>
          </p:nvPr>
        </p:nvSpPr>
        <p:spPr/>
        <p:txBody>
          <a:bodyPr/>
          <a:lstStyle/>
          <a:p>
            <a:r>
              <a:rPr lang="en-US" dirty="0"/>
              <a:t>Statements developed through prolonged scientific inquiry that inform EMS systems, medical directors and EMS personnel on standards of care that have been vetted by research.</a:t>
            </a:r>
          </a:p>
          <a:p>
            <a:r>
              <a:rPr lang="en-US" dirty="0"/>
              <a:t>Patient care should be focused on procedures that have been proven useful in improving patient outcomes.  This is why evidence-based practice is becoming an integral part of the EMS field.</a:t>
            </a:r>
          </a:p>
          <a:p>
            <a:r>
              <a:rPr lang="en-US" dirty="0"/>
              <a:t>As an EMT or any EMS provider at some point in your career you will be part of gathering or inputting data which will be part of a study to improve some segment of patient care – this is evidence-based medicine and practice.</a:t>
            </a:r>
          </a:p>
        </p:txBody>
      </p:sp>
    </p:spTree>
    <p:extLst>
      <p:ext uri="{BB962C8B-B14F-4D97-AF65-F5344CB8AC3E}">
        <p14:creationId xmlns:p14="http://schemas.microsoft.com/office/powerpoint/2010/main" val="380482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182A4-6DA3-44E0-A2FE-BA86E6BBA5EB}"/>
              </a:ext>
            </a:extLst>
          </p:cNvPr>
          <p:cNvSpPr>
            <a:spLocks noGrp="1"/>
          </p:cNvSpPr>
          <p:nvPr>
            <p:ph type="title"/>
          </p:nvPr>
        </p:nvSpPr>
        <p:spPr/>
        <p:txBody>
          <a:bodyPr/>
          <a:lstStyle/>
          <a:p>
            <a:pPr algn="ctr"/>
            <a:r>
              <a:rPr lang="en-US" dirty="0"/>
              <a:t>Resources Assisting with Evidence-Based Guidelines</a:t>
            </a:r>
          </a:p>
        </p:txBody>
      </p:sp>
      <p:sp>
        <p:nvSpPr>
          <p:cNvPr id="3" name="Content Placeholder 2">
            <a:extLst>
              <a:ext uri="{FF2B5EF4-FFF2-40B4-BE49-F238E27FC236}">
                <a16:creationId xmlns:a16="http://schemas.microsoft.com/office/drawing/2014/main" xmlns="" id="{B4D0DD57-FA72-41FA-ACD3-DE585390D08E}"/>
              </a:ext>
            </a:extLst>
          </p:cNvPr>
          <p:cNvSpPr>
            <a:spLocks noGrp="1"/>
          </p:cNvSpPr>
          <p:nvPr>
            <p:ph idx="1"/>
          </p:nvPr>
        </p:nvSpPr>
        <p:spPr/>
        <p:txBody>
          <a:bodyPr/>
          <a:lstStyle/>
          <a:p>
            <a:r>
              <a:rPr lang="en-US" dirty="0"/>
              <a:t>NASEMSO – Statewide Implementation of an Evidence-Based Guideline</a:t>
            </a:r>
          </a:p>
          <a:p>
            <a:r>
              <a:rPr lang="en-US" dirty="0"/>
              <a:t>NEMSAC (National EMS Advisory Council) and FICEMS (Federal Interagency Committee on EMS) both provided recommendations to support development and use of EBG’s</a:t>
            </a:r>
          </a:p>
          <a:p>
            <a:r>
              <a:rPr lang="en-US" dirty="0"/>
              <a:t>NAEMSP (National Association of EMS Providers) received funding from EMSC (Emergency Medical Services for Children) in cooperative agreement with NHTSA (National Highway Traffic Safety Association)</a:t>
            </a:r>
          </a:p>
          <a:p>
            <a:r>
              <a:rPr lang="en-US" dirty="0"/>
              <a:t>NEMSIS (National EMS Information System)</a:t>
            </a:r>
          </a:p>
        </p:txBody>
      </p:sp>
    </p:spTree>
    <p:extLst>
      <p:ext uri="{BB962C8B-B14F-4D97-AF65-F5344CB8AC3E}">
        <p14:creationId xmlns:p14="http://schemas.microsoft.com/office/powerpoint/2010/main" val="62634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9D744-D849-4747-BB28-3909CB741A7C}"/>
              </a:ext>
            </a:extLst>
          </p:cNvPr>
          <p:cNvSpPr>
            <a:spLocks noGrp="1"/>
          </p:cNvSpPr>
          <p:nvPr>
            <p:ph type="title"/>
          </p:nvPr>
        </p:nvSpPr>
        <p:spPr/>
        <p:txBody>
          <a:bodyPr/>
          <a:lstStyle/>
          <a:p>
            <a:pPr algn="ctr"/>
            <a:r>
              <a:rPr lang="en-US" dirty="0"/>
              <a:t>Examples of EMS Evidence-Based Guidelines</a:t>
            </a:r>
          </a:p>
        </p:txBody>
      </p:sp>
      <p:sp>
        <p:nvSpPr>
          <p:cNvPr id="3" name="Content Placeholder 2">
            <a:extLst>
              <a:ext uri="{FF2B5EF4-FFF2-40B4-BE49-F238E27FC236}">
                <a16:creationId xmlns:a16="http://schemas.microsoft.com/office/drawing/2014/main" xmlns="" id="{ADD316CD-86DB-4CAB-9E74-60FDCA72242E}"/>
              </a:ext>
            </a:extLst>
          </p:cNvPr>
          <p:cNvSpPr>
            <a:spLocks noGrp="1"/>
          </p:cNvSpPr>
          <p:nvPr>
            <p:ph idx="1"/>
          </p:nvPr>
        </p:nvSpPr>
        <p:spPr/>
        <p:txBody>
          <a:bodyPr/>
          <a:lstStyle/>
          <a:p>
            <a:endParaRPr lang="en-US" dirty="0"/>
          </a:p>
          <a:p>
            <a:r>
              <a:rPr lang="en-US" dirty="0"/>
              <a:t>“Pediatric Prehospital Seizure Management”</a:t>
            </a:r>
          </a:p>
          <a:p>
            <a:endParaRPr lang="en-US" dirty="0"/>
          </a:p>
          <a:p>
            <a:r>
              <a:rPr lang="en-US" dirty="0"/>
              <a:t>“Prehospital Pain Management in Trauma”</a:t>
            </a:r>
          </a:p>
          <a:p>
            <a:endParaRPr lang="en-US" dirty="0"/>
          </a:p>
          <a:p>
            <a:r>
              <a:rPr lang="en-US" dirty="0"/>
              <a:t>“Air Medical Transport of Prehospital Trauma Patients”</a:t>
            </a:r>
          </a:p>
        </p:txBody>
      </p:sp>
    </p:spTree>
    <p:extLst>
      <p:ext uri="{BB962C8B-B14F-4D97-AF65-F5344CB8AC3E}">
        <p14:creationId xmlns:p14="http://schemas.microsoft.com/office/powerpoint/2010/main" val="329259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I-Section I-Ventilation &amp; Oxygenation</a:t>
            </a:r>
          </a:p>
        </p:txBody>
      </p:sp>
      <p:sp>
        <p:nvSpPr>
          <p:cNvPr id="3" name="Content Placeholder 2"/>
          <p:cNvSpPr>
            <a:spLocks noGrp="1"/>
          </p:cNvSpPr>
          <p:nvPr>
            <p:ph idx="1"/>
          </p:nvPr>
        </p:nvSpPr>
        <p:spPr/>
        <p:txBody>
          <a:bodyPr>
            <a:normAutofit fontScale="92500" lnSpcReduction="20000"/>
          </a:bodyPr>
          <a:lstStyle/>
          <a:p>
            <a:r>
              <a:rPr lang="en-US" dirty="0"/>
              <a:t>Objectives</a:t>
            </a:r>
          </a:p>
          <a:p>
            <a:pPr lvl="1"/>
            <a:r>
              <a:rPr lang="en-US" dirty="0"/>
              <a:t>Discuss and Describe the ventilatory process</a:t>
            </a:r>
          </a:p>
          <a:p>
            <a:pPr lvl="1"/>
            <a:r>
              <a:rPr lang="en-US" dirty="0"/>
              <a:t>Identify adequate vs. inadequate breathing</a:t>
            </a:r>
          </a:p>
          <a:p>
            <a:pPr lvl="2"/>
            <a:r>
              <a:rPr lang="en-US" dirty="0"/>
              <a:t>Tidal volume</a:t>
            </a:r>
          </a:p>
          <a:p>
            <a:pPr lvl="2"/>
            <a:r>
              <a:rPr lang="en-US" dirty="0"/>
              <a:t>Minute volume</a:t>
            </a:r>
          </a:p>
          <a:p>
            <a:pPr lvl="2"/>
            <a:r>
              <a:rPr lang="en-US" dirty="0"/>
              <a:t>Vital capacity</a:t>
            </a:r>
          </a:p>
          <a:p>
            <a:pPr lvl="2"/>
            <a:r>
              <a:rPr lang="en-US" dirty="0"/>
              <a:t>Hypoxia</a:t>
            </a:r>
          </a:p>
          <a:p>
            <a:pPr lvl="2"/>
            <a:r>
              <a:rPr lang="en-US" dirty="0"/>
              <a:t>Hypoxic Drive</a:t>
            </a:r>
          </a:p>
          <a:p>
            <a:pPr lvl="2"/>
            <a:r>
              <a:rPr lang="en-US" dirty="0"/>
              <a:t>Dyspnea</a:t>
            </a:r>
          </a:p>
          <a:p>
            <a:pPr lvl="1"/>
            <a:r>
              <a:rPr lang="en-US" dirty="0"/>
              <a:t>Describe ventilatory assist and measurement of adequacy-ETCO2</a:t>
            </a:r>
          </a:p>
          <a:p>
            <a:pPr lvl="2"/>
            <a:r>
              <a:rPr lang="en-US" dirty="0"/>
              <a:t>When to oxygenate and when to ventilate</a:t>
            </a:r>
          </a:p>
          <a:p>
            <a:pPr lvl="1"/>
            <a:r>
              <a:rPr lang="en-US" dirty="0"/>
              <a:t>Discuss cellular metabolism thru oxygenation</a:t>
            </a:r>
          </a:p>
          <a:p>
            <a:pPr lvl="1"/>
            <a:r>
              <a:rPr lang="en-US" dirty="0"/>
              <a:t>Discuss Internal vs. External respiration</a:t>
            </a:r>
          </a:p>
          <a:p>
            <a:pPr lvl="2"/>
            <a:r>
              <a:rPr lang="en-US" dirty="0"/>
              <a:t>Difference between respiratory arrest and failure</a:t>
            </a:r>
          </a:p>
          <a:p>
            <a:pPr lvl="1"/>
            <a:r>
              <a:rPr lang="en-US" dirty="0"/>
              <a:t>Discuss use of CPAP* (optional per agency medical direction)</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AB950-60E4-48D9-867D-4E5DA67910D3}"/>
              </a:ext>
            </a:extLst>
          </p:cNvPr>
          <p:cNvSpPr>
            <a:spLocks noGrp="1"/>
          </p:cNvSpPr>
          <p:nvPr>
            <p:ph type="title"/>
          </p:nvPr>
        </p:nvSpPr>
        <p:spPr/>
        <p:txBody>
          <a:bodyPr/>
          <a:lstStyle/>
          <a:p>
            <a:r>
              <a:rPr lang="en-US" dirty="0"/>
              <a:t>Causes of Seizures</a:t>
            </a:r>
          </a:p>
        </p:txBody>
      </p:sp>
      <p:sp>
        <p:nvSpPr>
          <p:cNvPr id="3" name="Content Placeholder 2">
            <a:extLst>
              <a:ext uri="{FF2B5EF4-FFF2-40B4-BE49-F238E27FC236}">
                <a16:creationId xmlns:a16="http://schemas.microsoft.com/office/drawing/2014/main" xmlns="" id="{7A3BC677-8BA5-491D-AF5D-2E8435F78E4D}"/>
              </a:ext>
            </a:extLst>
          </p:cNvPr>
          <p:cNvSpPr>
            <a:spLocks noGrp="1"/>
          </p:cNvSpPr>
          <p:nvPr>
            <p:ph sz="half" idx="1"/>
          </p:nvPr>
        </p:nvSpPr>
        <p:spPr/>
        <p:txBody>
          <a:bodyPr>
            <a:normAutofit lnSpcReduction="10000"/>
          </a:bodyPr>
          <a:lstStyle/>
          <a:p>
            <a:r>
              <a:rPr lang="en-US" dirty="0"/>
              <a:t>Congenital</a:t>
            </a:r>
          </a:p>
          <a:p>
            <a:r>
              <a:rPr lang="en-US" dirty="0"/>
              <a:t>High Fever</a:t>
            </a:r>
          </a:p>
          <a:p>
            <a:pPr lvl="1"/>
            <a:r>
              <a:rPr lang="en-US" dirty="0"/>
              <a:t>Meningitis</a:t>
            </a:r>
          </a:p>
          <a:p>
            <a:r>
              <a:rPr lang="en-US" dirty="0"/>
              <a:t>Structural problems of the brain</a:t>
            </a:r>
          </a:p>
          <a:p>
            <a:pPr lvl="1"/>
            <a:r>
              <a:rPr lang="en-US" dirty="0"/>
              <a:t>Tumors</a:t>
            </a:r>
          </a:p>
          <a:p>
            <a:r>
              <a:rPr lang="en-US" dirty="0"/>
              <a:t>Metabolic or chemical problems of body</a:t>
            </a:r>
          </a:p>
          <a:p>
            <a:pPr lvl="1"/>
            <a:r>
              <a:rPr lang="en-US" dirty="0"/>
              <a:t>Hypoglycemia</a:t>
            </a:r>
          </a:p>
          <a:p>
            <a:pPr lvl="1"/>
            <a:r>
              <a:rPr lang="en-US" dirty="0"/>
              <a:t>Poisons</a:t>
            </a:r>
          </a:p>
          <a:p>
            <a:pPr lvl="1"/>
            <a:r>
              <a:rPr lang="en-US" dirty="0"/>
              <a:t>Overdoses</a:t>
            </a:r>
          </a:p>
          <a:p>
            <a:r>
              <a:rPr lang="en-US" dirty="0"/>
              <a:t>Idiopathic</a:t>
            </a:r>
          </a:p>
        </p:txBody>
      </p:sp>
      <p:pic>
        <p:nvPicPr>
          <p:cNvPr id="6" name="Content Placeholder 5">
            <a:extLst>
              <a:ext uri="{FF2B5EF4-FFF2-40B4-BE49-F238E27FC236}">
                <a16:creationId xmlns:a16="http://schemas.microsoft.com/office/drawing/2014/main" xmlns="" id="{7CCF404E-B19D-462A-BCD7-A30B01832FD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819900" y="2286000"/>
            <a:ext cx="4381500" cy="3505200"/>
          </a:xfrm>
        </p:spPr>
      </p:pic>
    </p:spTree>
    <p:extLst>
      <p:ext uri="{BB962C8B-B14F-4D97-AF65-F5344CB8AC3E}">
        <p14:creationId xmlns:p14="http://schemas.microsoft.com/office/powerpoint/2010/main" val="204381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9486F6-FDF4-4654-91C1-407F2F985D91}"/>
              </a:ext>
            </a:extLst>
          </p:cNvPr>
          <p:cNvSpPr>
            <a:spLocks noGrp="1"/>
          </p:cNvSpPr>
          <p:nvPr>
            <p:ph type="title"/>
          </p:nvPr>
        </p:nvSpPr>
        <p:spPr/>
        <p:txBody>
          <a:bodyPr/>
          <a:lstStyle/>
          <a:p>
            <a:pPr algn="ctr"/>
            <a:r>
              <a:rPr lang="en-US" dirty="0"/>
              <a:t>Benefits of Evidence-Based Guidelines</a:t>
            </a:r>
          </a:p>
        </p:txBody>
      </p:sp>
      <p:sp>
        <p:nvSpPr>
          <p:cNvPr id="3" name="Content Placeholder 2">
            <a:extLst>
              <a:ext uri="{FF2B5EF4-FFF2-40B4-BE49-F238E27FC236}">
                <a16:creationId xmlns:a16="http://schemas.microsoft.com/office/drawing/2014/main" xmlns="" id="{AF87B1EA-1608-4E7F-B9A1-5DFA19FF154B}"/>
              </a:ext>
            </a:extLst>
          </p:cNvPr>
          <p:cNvSpPr>
            <a:spLocks noGrp="1"/>
          </p:cNvSpPr>
          <p:nvPr>
            <p:ph idx="1"/>
          </p:nvPr>
        </p:nvSpPr>
        <p:spPr/>
        <p:txBody>
          <a:bodyPr/>
          <a:lstStyle/>
          <a:p>
            <a:endParaRPr lang="en-US" dirty="0"/>
          </a:p>
          <a:p>
            <a:r>
              <a:rPr lang="en-US" dirty="0"/>
              <a:t>Ensures high quality patient management</a:t>
            </a:r>
          </a:p>
          <a:p>
            <a:endParaRPr lang="en-US" dirty="0"/>
          </a:p>
          <a:p>
            <a:pPr lvl="1"/>
            <a:r>
              <a:rPr lang="en-US" dirty="0"/>
              <a:t>Standardized, consistent approach</a:t>
            </a:r>
          </a:p>
          <a:p>
            <a:pPr lvl="1"/>
            <a:endParaRPr lang="en-US" dirty="0"/>
          </a:p>
          <a:p>
            <a:pPr lvl="1"/>
            <a:r>
              <a:rPr lang="en-US" dirty="0"/>
              <a:t>Proven successful through expert practice and clinical evidence</a:t>
            </a:r>
          </a:p>
        </p:txBody>
      </p:sp>
    </p:spTree>
    <p:extLst>
      <p:ext uri="{BB962C8B-B14F-4D97-AF65-F5344CB8AC3E}">
        <p14:creationId xmlns:p14="http://schemas.microsoft.com/office/powerpoint/2010/main" val="35412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9622A-1169-4A69-89CF-1CFD30C1B499}"/>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8773C9C7-BAEF-4A81-8408-0F8D8D01242F}"/>
              </a:ext>
            </a:extLst>
          </p:cNvPr>
          <p:cNvSpPr>
            <a:spLocks noGrp="1"/>
          </p:cNvSpPr>
          <p:nvPr>
            <p:ph idx="1"/>
          </p:nvPr>
        </p:nvSpPr>
        <p:spPr/>
        <p:txBody>
          <a:bodyPr/>
          <a:lstStyle/>
          <a:p>
            <a:r>
              <a:rPr lang="en-US" dirty="0"/>
              <a:t>As an EMT, you will primarily be involved in the research end of evidence-based guidelines through gathering data.</a:t>
            </a:r>
          </a:p>
          <a:p>
            <a:r>
              <a:rPr lang="en-US" dirty="0"/>
              <a:t>You may be part of a study to determine how much oxygen to give to a certain category of patients.</a:t>
            </a:r>
          </a:p>
          <a:p>
            <a:r>
              <a:rPr lang="en-US" dirty="0"/>
              <a:t>You may be part of a study to determine how long it takes to transport a trauma patient by ground vs. waiting for air transport and their arrival time to a trauma facility</a:t>
            </a:r>
          </a:p>
          <a:p>
            <a:r>
              <a:rPr lang="en-US" dirty="0"/>
              <a:t>You can even use your collected reports to gather data to assist in determining protocol development.</a:t>
            </a:r>
          </a:p>
          <a:p>
            <a:r>
              <a:rPr lang="en-US" dirty="0"/>
              <a:t>All is evidence-based and only helps to improve patient care.</a:t>
            </a:r>
          </a:p>
        </p:txBody>
      </p:sp>
    </p:spTree>
    <p:extLst>
      <p:ext uri="{BB962C8B-B14F-4D97-AF65-F5344CB8AC3E}">
        <p14:creationId xmlns:p14="http://schemas.microsoft.com/office/powerpoint/2010/main" val="157994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13992-0BFC-48CA-8E18-D1FD67B797EA}"/>
              </a:ext>
            </a:extLst>
          </p:cNvPr>
          <p:cNvSpPr>
            <a:spLocks noGrp="1"/>
          </p:cNvSpPr>
          <p:nvPr>
            <p:ph type="title"/>
          </p:nvPr>
        </p:nvSpPr>
        <p:spPr/>
        <p:txBody>
          <a:bodyPr/>
          <a:lstStyle/>
          <a:p>
            <a:r>
              <a:rPr lang="en-US" dirty="0"/>
              <a:t>Recognizing seizure activity and identify other problems associated with seizures</a:t>
            </a:r>
          </a:p>
        </p:txBody>
      </p:sp>
      <p:sp>
        <p:nvSpPr>
          <p:cNvPr id="3" name="Content Placeholder 2">
            <a:extLst>
              <a:ext uri="{FF2B5EF4-FFF2-40B4-BE49-F238E27FC236}">
                <a16:creationId xmlns:a16="http://schemas.microsoft.com/office/drawing/2014/main" xmlns="" id="{83D7E8F4-CA99-48A7-A1EB-D21992C2BB26}"/>
              </a:ext>
            </a:extLst>
          </p:cNvPr>
          <p:cNvSpPr>
            <a:spLocks noGrp="1"/>
          </p:cNvSpPr>
          <p:nvPr>
            <p:ph sz="half" idx="1"/>
          </p:nvPr>
        </p:nvSpPr>
        <p:spPr/>
        <p:txBody>
          <a:bodyPr/>
          <a:lstStyle/>
          <a:p>
            <a:endParaRPr lang="en-US" dirty="0"/>
          </a:p>
          <a:p>
            <a:r>
              <a:rPr lang="en-US" dirty="0"/>
              <a:t>Excessive oxygen consumption</a:t>
            </a:r>
          </a:p>
          <a:p>
            <a:r>
              <a:rPr lang="en-US" dirty="0"/>
              <a:t>Decrease in Blood sugar use in diabetics </a:t>
            </a:r>
          </a:p>
          <a:p>
            <a:r>
              <a:rPr lang="en-US" dirty="0"/>
              <a:t>Trauma from the fall</a:t>
            </a:r>
          </a:p>
          <a:p>
            <a:r>
              <a:rPr lang="en-US" dirty="0"/>
              <a:t>Loss of bowel and bladder control</a:t>
            </a:r>
          </a:p>
          <a:p>
            <a:endParaRPr lang="en-US" dirty="0"/>
          </a:p>
        </p:txBody>
      </p:sp>
      <p:pic>
        <p:nvPicPr>
          <p:cNvPr id="6" name="Content Placeholder 5">
            <a:extLst>
              <a:ext uri="{FF2B5EF4-FFF2-40B4-BE49-F238E27FC236}">
                <a16:creationId xmlns:a16="http://schemas.microsoft.com/office/drawing/2014/main" xmlns="" id="{380A053D-9AB8-4527-9E75-5F47C08E7D45}"/>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454900" y="2819400"/>
            <a:ext cx="3289300" cy="2138362"/>
          </a:xfrm>
        </p:spPr>
      </p:pic>
    </p:spTree>
    <p:extLst>
      <p:ext uri="{BB962C8B-B14F-4D97-AF65-F5344CB8AC3E}">
        <p14:creationId xmlns:p14="http://schemas.microsoft.com/office/powerpoint/2010/main" val="184966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3B04A-C50E-4798-ABCA-17E90B404E7A}"/>
              </a:ext>
            </a:extLst>
          </p:cNvPr>
          <p:cNvSpPr>
            <a:spLocks noGrp="1"/>
          </p:cNvSpPr>
          <p:nvPr>
            <p:ph type="title"/>
          </p:nvPr>
        </p:nvSpPr>
        <p:spPr/>
        <p:txBody>
          <a:bodyPr/>
          <a:lstStyle/>
          <a:p>
            <a:r>
              <a:rPr lang="en-US" dirty="0"/>
              <a:t>Postictal state</a:t>
            </a:r>
          </a:p>
        </p:txBody>
      </p:sp>
      <p:sp>
        <p:nvSpPr>
          <p:cNvPr id="3" name="Content Placeholder 2">
            <a:extLst>
              <a:ext uri="{FF2B5EF4-FFF2-40B4-BE49-F238E27FC236}">
                <a16:creationId xmlns:a16="http://schemas.microsoft.com/office/drawing/2014/main" xmlns="" id="{FA005014-CDFE-4F46-B643-17883F0DB9EB}"/>
              </a:ext>
            </a:extLst>
          </p:cNvPr>
          <p:cNvSpPr>
            <a:spLocks noGrp="1"/>
          </p:cNvSpPr>
          <p:nvPr>
            <p:ph idx="1"/>
          </p:nvPr>
        </p:nvSpPr>
        <p:spPr/>
        <p:txBody>
          <a:bodyPr/>
          <a:lstStyle/>
          <a:p>
            <a:r>
              <a:rPr lang="en-US" dirty="0"/>
              <a:t>Muscles relax become flaccid</a:t>
            </a:r>
          </a:p>
          <a:p>
            <a:r>
              <a:rPr lang="en-US" dirty="0"/>
              <a:t>Breathing labored (fast and deep) trying to compensate for acid build up</a:t>
            </a:r>
          </a:p>
          <a:p>
            <a:r>
              <a:rPr lang="en-US" dirty="0"/>
              <a:t>Lethargy and confusion</a:t>
            </a:r>
          </a:p>
          <a:p>
            <a:r>
              <a:rPr lang="en-US" dirty="0"/>
              <a:t>Combativeness</a:t>
            </a:r>
          </a:p>
          <a:p>
            <a:pPr marL="0" indent="0">
              <a:buNone/>
            </a:pPr>
            <a:r>
              <a:rPr lang="en-US" dirty="0"/>
              <a:t>*The longer the seizure the longer the postictal state.</a:t>
            </a:r>
          </a:p>
          <a:p>
            <a:pPr marL="0" indent="0">
              <a:buNone/>
            </a:pPr>
            <a:r>
              <a:rPr lang="en-US" dirty="0"/>
              <a:t>*In some situations the postictal state may be characterized by hemiparesis or weakness on one side of the body mimicking a stroke.</a:t>
            </a:r>
          </a:p>
        </p:txBody>
      </p:sp>
    </p:spTree>
    <p:extLst>
      <p:ext uri="{BB962C8B-B14F-4D97-AF65-F5344CB8AC3E}">
        <p14:creationId xmlns:p14="http://schemas.microsoft.com/office/powerpoint/2010/main" val="354202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5D370D-C7F7-4616-B8CB-15FCBECD9B85}"/>
              </a:ext>
            </a:extLst>
          </p:cNvPr>
          <p:cNvSpPr>
            <a:spLocks noGrp="1"/>
          </p:cNvSpPr>
          <p:nvPr>
            <p:ph type="title"/>
          </p:nvPr>
        </p:nvSpPr>
        <p:spPr/>
        <p:txBody>
          <a:bodyPr/>
          <a:lstStyle/>
          <a:p>
            <a:r>
              <a:rPr lang="en-US" dirty="0"/>
              <a:t>Patient Care Interventions</a:t>
            </a:r>
          </a:p>
        </p:txBody>
      </p:sp>
      <p:sp>
        <p:nvSpPr>
          <p:cNvPr id="3" name="Content Placeholder 2">
            <a:extLst>
              <a:ext uri="{FF2B5EF4-FFF2-40B4-BE49-F238E27FC236}">
                <a16:creationId xmlns:a16="http://schemas.microsoft.com/office/drawing/2014/main" xmlns="" id="{2600C78A-6E70-40C6-B2E5-1D4575950CC7}"/>
              </a:ext>
            </a:extLst>
          </p:cNvPr>
          <p:cNvSpPr>
            <a:spLocks noGrp="1"/>
          </p:cNvSpPr>
          <p:nvPr>
            <p:ph idx="1"/>
          </p:nvPr>
        </p:nvSpPr>
        <p:spPr/>
        <p:txBody>
          <a:bodyPr>
            <a:normAutofit lnSpcReduction="10000"/>
          </a:bodyPr>
          <a:lstStyle/>
          <a:p>
            <a:r>
              <a:rPr lang="en-US" dirty="0"/>
              <a:t>Place in recovery position</a:t>
            </a:r>
          </a:p>
          <a:p>
            <a:r>
              <a:rPr lang="en-US" dirty="0"/>
              <a:t>Maintain patent airway</a:t>
            </a:r>
          </a:p>
          <a:p>
            <a:r>
              <a:rPr lang="en-US" dirty="0"/>
              <a:t>Apply oxygen</a:t>
            </a:r>
          </a:p>
          <a:p>
            <a:r>
              <a:rPr lang="en-US" dirty="0"/>
              <a:t>Provide suctioning</a:t>
            </a:r>
          </a:p>
          <a:p>
            <a:r>
              <a:rPr lang="en-US" dirty="0"/>
              <a:t>Check glucose</a:t>
            </a:r>
          </a:p>
          <a:p>
            <a:r>
              <a:rPr lang="en-US" dirty="0"/>
              <a:t>Maintain patient’s modesty</a:t>
            </a:r>
          </a:p>
          <a:p>
            <a:r>
              <a:rPr lang="en-US" dirty="0"/>
              <a:t>Provide reassurance</a:t>
            </a:r>
          </a:p>
          <a:p>
            <a:r>
              <a:rPr lang="en-US" dirty="0"/>
              <a:t>Assess for trauma</a:t>
            </a:r>
          </a:p>
          <a:p>
            <a:pPr marL="0" indent="0">
              <a:buNone/>
            </a:pPr>
            <a:r>
              <a:rPr lang="en-US" dirty="0"/>
              <a:t>*Some patient’s may not wish to be transported after a seizure.</a:t>
            </a:r>
          </a:p>
        </p:txBody>
      </p:sp>
    </p:spTree>
    <p:extLst>
      <p:ext uri="{BB962C8B-B14F-4D97-AF65-F5344CB8AC3E}">
        <p14:creationId xmlns:p14="http://schemas.microsoft.com/office/powerpoint/2010/main" val="161302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D92948-3044-41D5-977E-F96B783B636E}"/>
              </a:ext>
            </a:extLst>
          </p:cNvPr>
          <p:cNvSpPr>
            <a:spLocks noGrp="1"/>
          </p:cNvSpPr>
          <p:nvPr>
            <p:ph type="title"/>
          </p:nvPr>
        </p:nvSpPr>
        <p:spPr/>
        <p:txBody>
          <a:bodyPr/>
          <a:lstStyle/>
          <a:p>
            <a:r>
              <a:rPr lang="en-US" dirty="0"/>
              <a:t>Traumatic Brain Injury</a:t>
            </a:r>
          </a:p>
        </p:txBody>
      </p:sp>
      <p:sp>
        <p:nvSpPr>
          <p:cNvPr id="3" name="Content Placeholder 2">
            <a:extLst>
              <a:ext uri="{FF2B5EF4-FFF2-40B4-BE49-F238E27FC236}">
                <a16:creationId xmlns:a16="http://schemas.microsoft.com/office/drawing/2014/main" xmlns="" id="{E72773CA-D7E1-43B3-AC09-84384471CE7A}"/>
              </a:ext>
            </a:extLst>
          </p:cNvPr>
          <p:cNvSpPr>
            <a:spLocks noGrp="1"/>
          </p:cNvSpPr>
          <p:nvPr>
            <p:ph sz="half" idx="1"/>
          </p:nvPr>
        </p:nvSpPr>
        <p:spPr/>
        <p:txBody>
          <a:bodyPr/>
          <a:lstStyle/>
          <a:p>
            <a:r>
              <a:rPr lang="en-US" dirty="0"/>
              <a:t>Primary Injury (Direct)</a:t>
            </a:r>
          </a:p>
          <a:p>
            <a:pPr lvl="1"/>
            <a:r>
              <a:rPr lang="en-US" dirty="0"/>
              <a:t>Brain and associated structures</a:t>
            </a:r>
          </a:p>
          <a:p>
            <a:r>
              <a:rPr lang="en-US" dirty="0"/>
              <a:t>Secondary (indirect)</a:t>
            </a:r>
          </a:p>
          <a:p>
            <a:pPr lvl="1"/>
            <a:r>
              <a:rPr lang="en-US" dirty="0"/>
              <a:t>Caused by</a:t>
            </a:r>
          </a:p>
          <a:p>
            <a:pPr lvl="2"/>
            <a:r>
              <a:rPr lang="en-US" dirty="0"/>
              <a:t>Cerebral edema</a:t>
            </a:r>
          </a:p>
          <a:p>
            <a:pPr lvl="2"/>
            <a:r>
              <a:rPr lang="en-US" dirty="0"/>
              <a:t>Intracranial hemorrhage</a:t>
            </a:r>
          </a:p>
          <a:p>
            <a:pPr lvl="2"/>
            <a:r>
              <a:rPr lang="en-US" dirty="0"/>
              <a:t>Cerebral ischemia</a:t>
            </a:r>
          </a:p>
          <a:p>
            <a:pPr lvl="2"/>
            <a:r>
              <a:rPr lang="en-US" dirty="0"/>
              <a:t>Infection</a:t>
            </a:r>
          </a:p>
          <a:p>
            <a:pPr lvl="2"/>
            <a:endParaRPr lang="en-US" dirty="0"/>
          </a:p>
          <a:p>
            <a:pPr marL="502920" lvl="2" indent="0">
              <a:buNone/>
            </a:pPr>
            <a:r>
              <a:rPr lang="en-US" dirty="0"/>
              <a:t>*Two most common causes Hypotension and Hypoxia</a:t>
            </a:r>
          </a:p>
          <a:p>
            <a:pPr lvl="2"/>
            <a:endParaRPr lang="en-US" dirty="0"/>
          </a:p>
          <a:p>
            <a:pPr lvl="2"/>
            <a:endParaRPr lang="en-US" dirty="0"/>
          </a:p>
          <a:p>
            <a:pPr lvl="2"/>
            <a:endParaRPr lang="en-US" dirty="0"/>
          </a:p>
          <a:p>
            <a:pPr lvl="2"/>
            <a:endParaRPr lang="en-US" dirty="0"/>
          </a:p>
        </p:txBody>
      </p:sp>
      <p:pic>
        <p:nvPicPr>
          <p:cNvPr id="6" name="Content Placeholder 5">
            <a:extLst>
              <a:ext uri="{FF2B5EF4-FFF2-40B4-BE49-F238E27FC236}">
                <a16:creationId xmlns:a16="http://schemas.microsoft.com/office/drawing/2014/main" xmlns="" id="{ADE21C0F-A320-455A-8917-AB42390E8D9E}"/>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010400" y="2362200"/>
            <a:ext cx="4267200" cy="3276600"/>
          </a:xfrm>
        </p:spPr>
      </p:pic>
    </p:spTree>
    <p:extLst>
      <p:ext uri="{BB962C8B-B14F-4D97-AF65-F5344CB8AC3E}">
        <p14:creationId xmlns:p14="http://schemas.microsoft.com/office/powerpoint/2010/main" val="148679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5EBFE-8ED2-4649-BB65-0C6B94874677}"/>
              </a:ext>
            </a:extLst>
          </p:cNvPr>
          <p:cNvSpPr>
            <a:spLocks noGrp="1"/>
          </p:cNvSpPr>
          <p:nvPr>
            <p:ph type="title"/>
          </p:nvPr>
        </p:nvSpPr>
        <p:spPr/>
        <p:txBody>
          <a:bodyPr/>
          <a:lstStyle/>
          <a:p>
            <a:r>
              <a:rPr lang="en-US" dirty="0"/>
              <a:t>Signs Increased Intracranial Pressure</a:t>
            </a:r>
          </a:p>
        </p:txBody>
      </p:sp>
      <p:sp>
        <p:nvSpPr>
          <p:cNvPr id="3" name="Content Placeholder 2">
            <a:extLst>
              <a:ext uri="{FF2B5EF4-FFF2-40B4-BE49-F238E27FC236}">
                <a16:creationId xmlns:a16="http://schemas.microsoft.com/office/drawing/2014/main" xmlns="" id="{CA266466-AAAE-4CC1-8253-15911443F76D}"/>
              </a:ext>
            </a:extLst>
          </p:cNvPr>
          <p:cNvSpPr>
            <a:spLocks noGrp="1"/>
          </p:cNvSpPr>
          <p:nvPr>
            <p:ph sz="half" idx="1"/>
          </p:nvPr>
        </p:nvSpPr>
        <p:spPr/>
        <p:txBody>
          <a:bodyPr/>
          <a:lstStyle/>
          <a:p>
            <a:r>
              <a:rPr lang="en-US" dirty="0"/>
              <a:t>Cushing’s reflex</a:t>
            </a:r>
          </a:p>
          <a:p>
            <a:endParaRPr lang="en-US" dirty="0"/>
          </a:p>
          <a:p>
            <a:pPr lvl="1"/>
            <a:r>
              <a:rPr lang="en-US" dirty="0"/>
              <a:t>Increased systolic blood pressure</a:t>
            </a:r>
          </a:p>
          <a:p>
            <a:pPr lvl="1"/>
            <a:endParaRPr lang="en-US" dirty="0"/>
          </a:p>
          <a:p>
            <a:pPr lvl="1"/>
            <a:r>
              <a:rPr lang="en-US" dirty="0"/>
              <a:t>Decreased pulse rate</a:t>
            </a:r>
          </a:p>
          <a:p>
            <a:pPr lvl="1"/>
            <a:endParaRPr lang="en-US" dirty="0"/>
          </a:p>
          <a:p>
            <a:pPr lvl="1"/>
            <a:r>
              <a:rPr lang="en-US" dirty="0"/>
              <a:t>Irregular respirations</a:t>
            </a:r>
          </a:p>
          <a:p>
            <a:endParaRPr lang="en-US" dirty="0"/>
          </a:p>
        </p:txBody>
      </p:sp>
      <p:pic>
        <p:nvPicPr>
          <p:cNvPr id="6" name="Content Placeholder 5">
            <a:extLst>
              <a:ext uri="{FF2B5EF4-FFF2-40B4-BE49-F238E27FC236}">
                <a16:creationId xmlns:a16="http://schemas.microsoft.com/office/drawing/2014/main" xmlns="" id="{909739AE-CB0E-47A4-8219-59DA89E6A9E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324600" y="1860851"/>
            <a:ext cx="4800600" cy="4504723"/>
          </a:xfrm>
        </p:spPr>
      </p:pic>
    </p:spTree>
    <p:extLst>
      <p:ext uri="{BB962C8B-B14F-4D97-AF65-F5344CB8AC3E}">
        <p14:creationId xmlns:p14="http://schemas.microsoft.com/office/powerpoint/2010/main" val="1276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065C3-E914-4B6A-A23B-4F955159DB88}"/>
              </a:ext>
            </a:extLst>
          </p:cNvPr>
          <p:cNvSpPr>
            <a:spLocks noGrp="1"/>
          </p:cNvSpPr>
          <p:nvPr>
            <p:ph type="title"/>
          </p:nvPr>
        </p:nvSpPr>
        <p:spPr/>
        <p:txBody>
          <a:bodyPr/>
          <a:lstStyle/>
          <a:p>
            <a:r>
              <a:rPr lang="en-US" dirty="0"/>
              <a:t>Forms of Traumatic Brain Injury</a:t>
            </a:r>
          </a:p>
        </p:txBody>
      </p:sp>
      <p:sp>
        <p:nvSpPr>
          <p:cNvPr id="3" name="Content Placeholder 2">
            <a:extLst>
              <a:ext uri="{FF2B5EF4-FFF2-40B4-BE49-F238E27FC236}">
                <a16:creationId xmlns:a16="http://schemas.microsoft.com/office/drawing/2014/main" xmlns="" id="{22BDC6DA-6E2B-4ECD-BF72-9617D05F06D0}"/>
              </a:ext>
            </a:extLst>
          </p:cNvPr>
          <p:cNvSpPr>
            <a:spLocks noGrp="1"/>
          </p:cNvSpPr>
          <p:nvPr>
            <p:ph sz="half" idx="1"/>
          </p:nvPr>
        </p:nvSpPr>
        <p:spPr/>
        <p:txBody>
          <a:bodyPr>
            <a:normAutofit fontScale="70000" lnSpcReduction="20000"/>
          </a:bodyPr>
          <a:lstStyle/>
          <a:p>
            <a:r>
              <a:rPr lang="en-US" dirty="0"/>
              <a:t>Epidural Hematoma</a:t>
            </a:r>
          </a:p>
          <a:p>
            <a:pPr lvl="1"/>
            <a:r>
              <a:rPr lang="en-US" dirty="0"/>
              <a:t>Between skull and dura mater</a:t>
            </a:r>
          </a:p>
          <a:p>
            <a:pPr lvl="1"/>
            <a:r>
              <a:rPr lang="en-US" dirty="0"/>
              <a:t>Temporal bone</a:t>
            </a:r>
          </a:p>
          <a:p>
            <a:pPr lvl="1"/>
            <a:r>
              <a:rPr lang="en-US" dirty="0"/>
              <a:t>Middle meningeal artery</a:t>
            </a:r>
          </a:p>
          <a:p>
            <a:pPr lvl="1"/>
            <a:r>
              <a:rPr lang="en-US" dirty="0"/>
              <a:t>Immediate LOC, lucid period</a:t>
            </a:r>
          </a:p>
          <a:p>
            <a:r>
              <a:rPr lang="en-US" dirty="0"/>
              <a:t>Subdural Hematoma</a:t>
            </a:r>
          </a:p>
          <a:p>
            <a:pPr lvl="1"/>
            <a:r>
              <a:rPr lang="en-US" dirty="0"/>
              <a:t>Beneath dura but outside the brain</a:t>
            </a:r>
          </a:p>
          <a:p>
            <a:pPr lvl="1"/>
            <a:r>
              <a:rPr lang="en-US" dirty="0"/>
              <a:t>Slow venous bleed</a:t>
            </a:r>
          </a:p>
          <a:p>
            <a:pPr lvl="1"/>
            <a:r>
              <a:rPr lang="en-US" dirty="0"/>
              <a:t>Fluctuating LOC or slurred speech</a:t>
            </a:r>
          </a:p>
          <a:p>
            <a:pPr lvl="1"/>
            <a:r>
              <a:rPr lang="en-US" dirty="0"/>
              <a:t>Hours, days or weeks</a:t>
            </a:r>
          </a:p>
          <a:p>
            <a:r>
              <a:rPr lang="en-US" dirty="0"/>
              <a:t>Intracerebral</a:t>
            </a:r>
          </a:p>
          <a:p>
            <a:pPr lvl="1"/>
            <a:r>
              <a:rPr lang="en-US" dirty="0"/>
              <a:t>Within the brain-penetrating-rapid decelerating forces</a:t>
            </a:r>
          </a:p>
          <a:p>
            <a:pPr lvl="1"/>
            <a:r>
              <a:rPr lang="en-US" dirty="0"/>
              <a:t>Frontal or temporal most common</a:t>
            </a:r>
          </a:p>
          <a:p>
            <a:pPr lvl="1"/>
            <a:r>
              <a:rPr lang="en-US" dirty="0"/>
              <a:t>Once symptoms appear patient deteriorates quickly</a:t>
            </a:r>
          </a:p>
          <a:p>
            <a:r>
              <a:rPr lang="en-US" dirty="0"/>
              <a:t>Subarachnoid</a:t>
            </a:r>
          </a:p>
          <a:p>
            <a:pPr lvl="1"/>
            <a:r>
              <a:rPr lang="en-US" dirty="0"/>
              <a:t>Subarachnoid space where CSF circulates</a:t>
            </a:r>
          </a:p>
          <a:p>
            <a:pPr lvl="1"/>
            <a:r>
              <a:rPr lang="en-US" dirty="0"/>
              <a:t>Neck rigidity, headache</a:t>
            </a:r>
          </a:p>
        </p:txBody>
      </p:sp>
      <p:pic>
        <p:nvPicPr>
          <p:cNvPr id="6" name="Content Placeholder 5">
            <a:extLst>
              <a:ext uri="{FF2B5EF4-FFF2-40B4-BE49-F238E27FC236}">
                <a16:creationId xmlns:a16="http://schemas.microsoft.com/office/drawing/2014/main" xmlns="" id="{8BE85B1E-4459-40FB-8913-68B9549C21F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50048" y="1825625"/>
            <a:ext cx="3549704" cy="4575175"/>
          </a:xfrm>
        </p:spPr>
      </p:pic>
    </p:spTree>
    <p:extLst>
      <p:ext uri="{BB962C8B-B14F-4D97-AF65-F5344CB8AC3E}">
        <p14:creationId xmlns:p14="http://schemas.microsoft.com/office/powerpoint/2010/main" val="12180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F32B9C-AA77-4534-A2E4-A26DCF4F793F}"/>
              </a:ext>
            </a:extLst>
          </p:cNvPr>
          <p:cNvSpPr>
            <a:spLocks noGrp="1"/>
          </p:cNvSpPr>
          <p:nvPr>
            <p:ph type="title"/>
          </p:nvPr>
        </p:nvSpPr>
        <p:spPr/>
        <p:txBody>
          <a:bodyPr/>
          <a:lstStyle/>
          <a:p>
            <a:r>
              <a:rPr lang="en-US" dirty="0"/>
              <a:t>Forms of Traumatic Brain Injury</a:t>
            </a:r>
          </a:p>
        </p:txBody>
      </p:sp>
      <p:sp>
        <p:nvSpPr>
          <p:cNvPr id="3" name="Content Placeholder 2">
            <a:extLst>
              <a:ext uri="{FF2B5EF4-FFF2-40B4-BE49-F238E27FC236}">
                <a16:creationId xmlns:a16="http://schemas.microsoft.com/office/drawing/2014/main" xmlns="" id="{D2290523-121B-42CF-B432-D6242838EFF4}"/>
              </a:ext>
            </a:extLst>
          </p:cNvPr>
          <p:cNvSpPr>
            <a:spLocks noGrp="1"/>
          </p:cNvSpPr>
          <p:nvPr>
            <p:ph idx="1"/>
          </p:nvPr>
        </p:nvSpPr>
        <p:spPr/>
        <p:txBody>
          <a:bodyPr/>
          <a:lstStyle/>
          <a:p>
            <a:r>
              <a:rPr lang="en-US" dirty="0"/>
              <a:t>“Blow to the Head” with or without symptoms</a:t>
            </a:r>
          </a:p>
          <a:p>
            <a:r>
              <a:rPr lang="en-US" dirty="0"/>
              <a:t>LOC</a:t>
            </a:r>
          </a:p>
          <a:p>
            <a:r>
              <a:rPr lang="en-US" dirty="0"/>
              <a:t>Confusion</a:t>
            </a:r>
          </a:p>
          <a:p>
            <a:r>
              <a:rPr lang="en-US" dirty="0"/>
              <a:t>Brief loss of memory(retrograde right before, antegrade right after)</a:t>
            </a:r>
          </a:p>
          <a:p>
            <a:r>
              <a:rPr lang="en-US" dirty="0"/>
              <a:t>Dizziness, weakness, visual changes</a:t>
            </a:r>
          </a:p>
          <a:p>
            <a:r>
              <a:rPr lang="en-US" dirty="0"/>
              <a:t>Nausea, vomiting, ringing in the ears</a:t>
            </a:r>
          </a:p>
          <a:p>
            <a:r>
              <a:rPr lang="en-US" dirty="0"/>
              <a:t>Headache, lack of coordination</a:t>
            </a:r>
          </a:p>
          <a:p>
            <a:pPr lvl="1"/>
            <a:endParaRPr lang="en-US" dirty="0"/>
          </a:p>
        </p:txBody>
      </p:sp>
    </p:spTree>
    <p:extLst>
      <p:ext uri="{BB962C8B-B14F-4D97-AF65-F5344CB8AC3E}">
        <p14:creationId xmlns:p14="http://schemas.microsoft.com/office/powerpoint/2010/main" val="277239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B8833-8B05-40CA-9978-3DD87EA0DA52}"/>
              </a:ext>
            </a:extLst>
          </p:cNvPr>
          <p:cNvSpPr>
            <a:spLocks noGrp="1"/>
          </p:cNvSpPr>
          <p:nvPr>
            <p:ph type="title"/>
          </p:nvPr>
        </p:nvSpPr>
        <p:spPr/>
        <p:txBody>
          <a:bodyPr/>
          <a:lstStyle/>
          <a:p>
            <a:r>
              <a:rPr lang="en-US" dirty="0"/>
              <a:t>Assessment and Management Traumatic Head Injury</a:t>
            </a:r>
          </a:p>
        </p:txBody>
      </p:sp>
      <p:sp>
        <p:nvSpPr>
          <p:cNvPr id="3" name="Content Placeholder 2">
            <a:extLst>
              <a:ext uri="{FF2B5EF4-FFF2-40B4-BE49-F238E27FC236}">
                <a16:creationId xmlns:a16="http://schemas.microsoft.com/office/drawing/2014/main" xmlns="" id="{60F8832C-BE12-4D8A-AE83-3D2DC9831A8B}"/>
              </a:ext>
            </a:extLst>
          </p:cNvPr>
          <p:cNvSpPr>
            <a:spLocks noGrp="1"/>
          </p:cNvSpPr>
          <p:nvPr>
            <p:ph idx="1"/>
          </p:nvPr>
        </p:nvSpPr>
        <p:spPr/>
        <p:txBody>
          <a:bodyPr/>
          <a:lstStyle/>
          <a:p>
            <a:r>
              <a:rPr lang="en-US" dirty="0"/>
              <a:t>Hemorrhage control</a:t>
            </a:r>
          </a:p>
          <a:p>
            <a:r>
              <a:rPr lang="en-US" dirty="0"/>
              <a:t>Maintaining ABC’s</a:t>
            </a:r>
          </a:p>
          <a:p>
            <a:r>
              <a:rPr lang="en-US" dirty="0"/>
              <a:t>ETCO2 30-35 with assisted ventilations</a:t>
            </a:r>
          </a:p>
          <a:p>
            <a:r>
              <a:rPr lang="en-US" dirty="0"/>
              <a:t>Assess baseline LOC</a:t>
            </a:r>
          </a:p>
          <a:p>
            <a:r>
              <a:rPr lang="en-US" dirty="0"/>
              <a:t>Reduce on scene time is critical to survival after determining and correcting life threats</a:t>
            </a:r>
          </a:p>
          <a:p>
            <a:r>
              <a:rPr lang="en-US" dirty="0"/>
              <a:t>Determine whether cervical color needs to be applied or immobilization is necessary</a:t>
            </a:r>
          </a:p>
          <a:p>
            <a:endParaRPr lang="en-US" dirty="0"/>
          </a:p>
          <a:p>
            <a:endParaRPr lang="en-US" dirty="0"/>
          </a:p>
        </p:txBody>
      </p:sp>
    </p:spTree>
    <p:extLst>
      <p:ext uri="{BB962C8B-B14F-4D97-AF65-F5344CB8AC3E}">
        <p14:creationId xmlns:p14="http://schemas.microsoft.com/office/powerpoint/2010/main" val="172284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A418B-EA86-44CA-9412-CD848986F219}"/>
              </a:ext>
            </a:extLst>
          </p:cNvPr>
          <p:cNvSpPr>
            <a:spLocks noGrp="1"/>
          </p:cNvSpPr>
          <p:nvPr>
            <p:ph type="title"/>
          </p:nvPr>
        </p:nvSpPr>
        <p:spPr/>
        <p:txBody>
          <a:bodyPr/>
          <a:lstStyle/>
          <a:p>
            <a:r>
              <a:rPr lang="en-US" dirty="0"/>
              <a:t>Current Practices for Spinal Immobilization</a:t>
            </a:r>
          </a:p>
        </p:txBody>
      </p:sp>
      <p:sp>
        <p:nvSpPr>
          <p:cNvPr id="3" name="Content Placeholder 2">
            <a:extLst>
              <a:ext uri="{FF2B5EF4-FFF2-40B4-BE49-F238E27FC236}">
                <a16:creationId xmlns:a16="http://schemas.microsoft.com/office/drawing/2014/main" xmlns="" id="{4E05CDF4-3A68-4215-A4AC-C64F5A39966B}"/>
              </a:ext>
            </a:extLst>
          </p:cNvPr>
          <p:cNvSpPr>
            <a:spLocks noGrp="1"/>
          </p:cNvSpPr>
          <p:nvPr>
            <p:ph idx="1"/>
          </p:nvPr>
        </p:nvSpPr>
        <p:spPr/>
        <p:txBody>
          <a:bodyPr/>
          <a:lstStyle/>
          <a:p>
            <a:endParaRPr lang="en-US" dirty="0"/>
          </a:p>
          <a:p>
            <a:r>
              <a:rPr lang="en-US" dirty="0"/>
              <a:t>Mechanism alone is not a reason to immobilize</a:t>
            </a:r>
          </a:p>
          <a:p>
            <a:r>
              <a:rPr lang="en-US" dirty="0"/>
              <a:t>Patient fully alert</a:t>
            </a:r>
          </a:p>
          <a:p>
            <a:r>
              <a:rPr lang="en-US" dirty="0"/>
              <a:t>No spinal complaints</a:t>
            </a:r>
          </a:p>
          <a:p>
            <a:r>
              <a:rPr lang="en-US" dirty="0"/>
              <a:t>No neuro deficits</a:t>
            </a:r>
          </a:p>
          <a:p>
            <a:r>
              <a:rPr lang="en-US" dirty="0"/>
              <a:t>No evidence of mind altering substances or other illnesses or injuries that could distract or mask symptoms</a:t>
            </a:r>
          </a:p>
          <a:p>
            <a:pPr marL="0" indent="0">
              <a:buNone/>
            </a:pPr>
            <a:r>
              <a:rPr lang="en-US" dirty="0"/>
              <a:t>*If in doubt err on the side of caution and immobilize!  Follow current protocol.</a:t>
            </a:r>
          </a:p>
          <a:p>
            <a:pPr marL="0" indent="0">
              <a:buNone/>
            </a:pPr>
            <a:endParaRPr lang="en-US" dirty="0"/>
          </a:p>
        </p:txBody>
      </p:sp>
    </p:spTree>
    <p:extLst>
      <p:ext uri="{BB962C8B-B14F-4D97-AF65-F5344CB8AC3E}">
        <p14:creationId xmlns:p14="http://schemas.microsoft.com/office/powerpoint/2010/main" val="314547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97F975-8988-438E-8B85-E29AA652C346}"/>
              </a:ext>
            </a:extLst>
          </p:cNvPr>
          <p:cNvSpPr>
            <a:spLocks noGrp="1"/>
          </p:cNvSpPr>
          <p:nvPr>
            <p:ph type="title"/>
          </p:nvPr>
        </p:nvSpPr>
        <p:spPr/>
        <p:txBody>
          <a:bodyPr/>
          <a:lstStyle/>
          <a:p>
            <a:r>
              <a:rPr lang="en-US" dirty="0"/>
              <a:t>Anatomy Upper Airway</a:t>
            </a:r>
          </a:p>
        </p:txBody>
      </p:sp>
      <p:sp>
        <p:nvSpPr>
          <p:cNvPr id="3" name="Content Placeholder 2">
            <a:extLst>
              <a:ext uri="{FF2B5EF4-FFF2-40B4-BE49-F238E27FC236}">
                <a16:creationId xmlns:a16="http://schemas.microsoft.com/office/drawing/2014/main" xmlns="" id="{C191030C-B1B3-44EB-9595-175D35610AEE}"/>
              </a:ext>
            </a:extLst>
          </p:cNvPr>
          <p:cNvSpPr>
            <a:spLocks noGrp="1"/>
          </p:cNvSpPr>
          <p:nvPr>
            <p:ph sz="half" idx="1"/>
          </p:nvPr>
        </p:nvSpPr>
        <p:spPr/>
        <p:txBody>
          <a:bodyPr/>
          <a:lstStyle/>
          <a:p>
            <a:r>
              <a:rPr lang="en-US" dirty="0"/>
              <a:t>Nasopharynx</a:t>
            </a:r>
          </a:p>
          <a:p>
            <a:r>
              <a:rPr lang="en-US" dirty="0"/>
              <a:t>Oropharynx</a:t>
            </a:r>
          </a:p>
          <a:p>
            <a:r>
              <a:rPr lang="en-US" dirty="0"/>
              <a:t>Larynx</a:t>
            </a:r>
          </a:p>
          <a:p>
            <a:r>
              <a:rPr lang="en-US" dirty="0"/>
              <a:t>Thyroid cartilage</a:t>
            </a:r>
          </a:p>
          <a:p>
            <a:r>
              <a:rPr lang="en-US" dirty="0"/>
              <a:t>Cricoid cartilage</a:t>
            </a:r>
          </a:p>
          <a:p>
            <a:r>
              <a:rPr lang="en-US" dirty="0"/>
              <a:t>Glottis</a:t>
            </a:r>
          </a:p>
          <a:p>
            <a:r>
              <a:rPr lang="en-US" dirty="0"/>
              <a:t>Vocal cords</a:t>
            </a:r>
          </a:p>
        </p:txBody>
      </p:sp>
      <p:pic>
        <p:nvPicPr>
          <p:cNvPr id="6" name="Content Placeholder 5">
            <a:extLst>
              <a:ext uri="{FF2B5EF4-FFF2-40B4-BE49-F238E27FC236}">
                <a16:creationId xmlns:a16="http://schemas.microsoft.com/office/drawing/2014/main" xmlns="" id="{E178E002-7B54-451A-9FAE-96E8CB23633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10400" y="2438400"/>
            <a:ext cx="3581400" cy="3733800"/>
          </a:xfrm>
        </p:spPr>
      </p:pic>
    </p:spTree>
    <p:extLst>
      <p:ext uri="{BB962C8B-B14F-4D97-AF65-F5344CB8AC3E}">
        <p14:creationId xmlns:p14="http://schemas.microsoft.com/office/powerpoint/2010/main" val="290400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9A089-6990-44FE-82B0-E1798AC78118}"/>
              </a:ext>
            </a:extLst>
          </p:cNvPr>
          <p:cNvSpPr>
            <a:spLocks noGrp="1"/>
          </p:cNvSpPr>
          <p:nvPr>
            <p:ph type="title"/>
          </p:nvPr>
        </p:nvSpPr>
        <p:spPr/>
        <p:txBody>
          <a:bodyPr/>
          <a:lstStyle/>
          <a:p>
            <a:r>
              <a:rPr lang="en-US" dirty="0"/>
              <a:t>Stroke</a:t>
            </a:r>
          </a:p>
        </p:txBody>
      </p:sp>
      <p:sp>
        <p:nvSpPr>
          <p:cNvPr id="3" name="Content Placeholder 2">
            <a:extLst>
              <a:ext uri="{FF2B5EF4-FFF2-40B4-BE49-F238E27FC236}">
                <a16:creationId xmlns:a16="http://schemas.microsoft.com/office/drawing/2014/main" xmlns="" id="{70276549-5A39-445F-94DB-6843DA8BC2E2}"/>
              </a:ext>
            </a:extLst>
          </p:cNvPr>
          <p:cNvSpPr>
            <a:spLocks noGrp="1"/>
          </p:cNvSpPr>
          <p:nvPr>
            <p:ph sz="half" idx="1"/>
          </p:nvPr>
        </p:nvSpPr>
        <p:spPr/>
        <p:txBody>
          <a:bodyPr/>
          <a:lstStyle/>
          <a:p>
            <a:r>
              <a:rPr lang="en-US" dirty="0"/>
              <a:t>Ischemic</a:t>
            </a:r>
          </a:p>
          <a:p>
            <a:endParaRPr lang="en-US" dirty="0"/>
          </a:p>
          <a:p>
            <a:pPr lvl="1"/>
            <a:r>
              <a:rPr lang="en-US" dirty="0"/>
              <a:t>Blockage, clot (embolus)</a:t>
            </a:r>
          </a:p>
          <a:p>
            <a:pPr lvl="1"/>
            <a:r>
              <a:rPr lang="en-US" dirty="0"/>
              <a:t>80% of all strokes</a:t>
            </a:r>
          </a:p>
          <a:p>
            <a:pPr lvl="1"/>
            <a:r>
              <a:rPr lang="en-US" dirty="0"/>
              <a:t>Neuro deficits on opposite side (depending where the blockage is)</a:t>
            </a:r>
          </a:p>
        </p:txBody>
      </p:sp>
      <p:sp>
        <p:nvSpPr>
          <p:cNvPr id="4" name="Content Placeholder 3">
            <a:extLst>
              <a:ext uri="{FF2B5EF4-FFF2-40B4-BE49-F238E27FC236}">
                <a16:creationId xmlns:a16="http://schemas.microsoft.com/office/drawing/2014/main" xmlns="" id="{EE56369B-2255-4F70-B50F-404486091D80}"/>
              </a:ext>
            </a:extLst>
          </p:cNvPr>
          <p:cNvSpPr>
            <a:spLocks noGrp="1"/>
          </p:cNvSpPr>
          <p:nvPr>
            <p:ph sz="half" idx="2"/>
          </p:nvPr>
        </p:nvSpPr>
        <p:spPr/>
        <p:txBody>
          <a:bodyPr/>
          <a:lstStyle/>
          <a:p>
            <a:r>
              <a:rPr lang="en-US" dirty="0"/>
              <a:t>Hemorrhagic</a:t>
            </a:r>
          </a:p>
          <a:p>
            <a:endParaRPr lang="en-US" dirty="0"/>
          </a:p>
          <a:p>
            <a:pPr lvl="1"/>
            <a:r>
              <a:rPr lang="en-US" dirty="0"/>
              <a:t>Bleed in the brain tissue itself, blood vessel rupture</a:t>
            </a:r>
          </a:p>
          <a:p>
            <a:pPr lvl="1"/>
            <a:r>
              <a:rPr lang="en-US" dirty="0"/>
              <a:t>13% </a:t>
            </a:r>
          </a:p>
          <a:p>
            <a:pPr lvl="1"/>
            <a:r>
              <a:rPr lang="en-US" dirty="0"/>
              <a:t>Often fatal</a:t>
            </a:r>
          </a:p>
          <a:p>
            <a:pPr lvl="1"/>
            <a:r>
              <a:rPr lang="en-US" dirty="0"/>
              <a:t>Sudden, severe headache</a:t>
            </a:r>
          </a:p>
          <a:p>
            <a:pPr marL="228600" lvl="1" indent="0">
              <a:buNone/>
            </a:pPr>
            <a:r>
              <a:rPr lang="en-US" dirty="0"/>
              <a:t>“worst headache I’ve ever had”</a:t>
            </a:r>
          </a:p>
        </p:txBody>
      </p:sp>
    </p:spTree>
    <p:extLst>
      <p:ext uri="{BB962C8B-B14F-4D97-AF65-F5344CB8AC3E}">
        <p14:creationId xmlns:p14="http://schemas.microsoft.com/office/powerpoint/2010/main" val="373587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6FCC9A-A139-46F5-A634-F07B0CF3E04F}"/>
              </a:ext>
            </a:extLst>
          </p:cNvPr>
          <p:cNvSpPr>
            <a:spLocks noGrp="1"/>
          </p:cNvSpPr>
          <p:nvPr>
            <p:ph type="title"/>
          </p:nvPr>
        </p:nvSpPr>
        <p:spPr/>
        <p:txBody>
          <a:bodyPr/>
          <a:lstStyle/>
          <a:p>
            <a:r>
              <a:rPr lang="en-US" dirty="0"/>
              <a:t>Transient Ischemic Attack</a:t>
            </a:r>
          </a:p>
        </p:txBody>
      </p:sp>
      <p:sp>
        <p:nvSpPr>
          <p:cNvPr id="3" name="Content Placeholder 2">
            <a:extLst>
              <a:ext uri="{FF2B5EF4-FFF2-40B4-BE49-F238E27FC236}">
                <a16:creationId xmlns:a16="http://schemas.microsoft.com/office/drawing/2014/main" xmlns="" id="{1F2B385E-D490-42F2-82AE-E58D6561FBFD}"/>
              </a:ext>
            </a:extLst>
          </p:cNvPr>
          <p:cNvSpPr>
            <a:spLocks noGrp="1"/>
          </p:cNvSpPr>
          <p:nvPr>
            <p:ph idx="1"/>
          </p:nvPr>
        </p:nvSpPr>
        <p:spPr/>
        <p:txBody>
          <a:bodyPr/>
          <a:lstStyle/>
          <a:p>
            <a:r>
              <a:rPr lang="en-US" dirty="0"/>
              <a:t>“mini stroke” (no actual death of tissue occurs)</a:t>
            </a:r>
          </a:p>
          <a:p>
            <a:r>
              <a:rPr lang="en-US" dirty="0"/>
              <a:t>Pre-warning that a stroke is imminent, should be followed up by a physician</a:t>
            </a:r>
          </a:p>
          <a:p>
            <a:r>
              <a:rPr lang="en-US" dirty="0"/>
              <a:t>Blood flow to the brain is obstructed with small clot resolves in less than 24 hours</a:t>
            </a:r>
          </a:p>
          <a:p>
            <a:r>
              <a:rPr lang="en-US" dirty="0"/>
              <a:t>Often times will resolve before EMS arrives or during transport</a:t>
            </a:r>
          </a:p>
          <a:p>
            <a:r>
              <a:rPr lang="en-US" dirty="0"/>
              <a:t>Important to note s/s, time of onset</a:t>
            </a:r>
          </a:p>
          <a:p>
            <a:endParaRPr lang="en-US" dirty="0"/>
          </a:p>
        </p:txBody>
      </p:sp>
    </p:spTree>
    <p:extLst>
      <p:ext uri="{BB962C8B-B14F-4D97-AF65-F5344CB8AC3E}">
        <p14:creationId xmlns:p14="http://schemas.microsoft.com/office/powerpoint/2010/main" val="310929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2994D-6B61-4419-943F-B4BABCAC2AAF}"/>
              </a:ext>
            </a:extLst>
          </p:cNvPr>
          <p:cNvSpPr>
            <a:spLocks noGrp="1"/>
          </p:cNvSpPr>
          <p:nvPr>
            <p:ph type="title"/>
          </p:nvPr>
        </p:nvSpPr>
        <p:spPr/>
        <p:txBody>
          <a:bodyPr/>
          <a:lstStyle/>
          <a:p>
            <a:r>
              <a:rPr lang="en-US" dirty="0"/>
              <a:t>Signs and Symptoms of Stroke</a:t>
            </a:r>
          </a:p>
        </p:txBody>
      </p:sp>
      <p:sp>
        <p:nvSpPr>
          <p:cNvPr id="3" name="Content Placeholder 2">
            <a:extLst>
              <a:ext uri="{FF2B5EF4-FFF2-40B4-BE49-F238E27FC236}">
                <a16:creationId xmlns:a16="http://schemas.microsoft.com/office/drawing/2014/main" xmlns="" id="{B0C63860-2701-4C5B-9E04-27EF2B04DFA8}"/>
              </a:ext>
            </a:extLst>
          </p:cNvPr>
          <p:cNvSpPr>
            <a:spLocks noGrp="1"/>
          </p:cNvSpPr>
          <p:nvPr>
            <p:ph sz="half" idx="1"/>
          </p:nvPr>
        </p:nvSpPr>
        <p:spPr/>
        <p:txBody>
          <a:bodyPr/>
          <a:lstStyle/>
          <a:p>
            <a:r>
              <a:rPr lang="en-US" dirty="0"/>
              <a:t>Facial droop</a:t>
            </a:r>
          </a:p>
          <a:p>
            <a:r>
              <a:rPr lang="en-US" dirty="0"/>
              <a:t>Sudden weakness, numbness of face, arm, legs or one side of the body</a:t>
            </a:r>
          </a:p>
          <a:p>
            <a:r>
              <a:rPr lang="en-US" dirty="0"/>
              <a:t>Lack of muscle coordination</a:t>
            </a:r>
          </a:p>
          <a:p>
            <a:r>
              <a:rPr lang="en-US" dirty="0"/>
              <a:t>Blurred or double vision</a:t>
            </a:r>
          </a:p>
          <a:p>
            <a:r>
              <a:rPr lang="en-US" dirty="0"/>
              <a:t>Difficulty swallowing</a:t>
            </a:r>
          </a:p>
          <a:p>
            <a:r>
              <a:rPr lang="en-US" dirty="0"/>
              <a:t>Decreased level of respirations</a:t>
            </a:r>
          </a:p>
          <a:p>
            <a:r>
              <a:rPr lang="en-US" dirty="0"/>
              <a:t>Speech disorder, slurred speech</a:t>
            </a:r>
          </a:p>
        </p:txBody>
      </p:sp>
      <p:pic>
        <p:nvPicPr>
          <p:cNvPr id="6" name="Content Placeholder 5">
            <a:extLst>
              <a:ext uri="{FF2B5EF4-FFF2-40B4-BE49-F238E27FC236}">
                <a16:creationId xmlns:a16="http://schemas.microsoft.com/office/drawing/2014/main" xmlns="" id="{3875AD92-CAA0-49F6-B50C-CEFAF0EA5965}"/>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324600" y="2941118"/>
            <a:ext cx="4800600" cy="2344189"/>
          </a:xfrm>
        </p:spPr>
      </p:pic>
    </p:spTree>
    <p:extLst>
      <p:ext uri="{BB962C8B-B14F-4D97-AF65-F5344CB8AC3E}">
        <p14:creationId xmlns:p14="http://schemas.microsoft.com/office/powerpoint/2010/main" val="147154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C42FC-6F04-4EBD-A043-8898FDBB7798}"/>
              </a:ext>
            </a:extLst>
          </p:cNvPr>
          <p:cNvSpPr>
            <a:spLocks noGrp="1"/>
          </p:cNvSpPr>
          <p:nvPr>
            <p:ph type="title"/>
          </p:nvPr>
        </p:nvSpPr>
        <p:spPr/>
        <p:txBody>
          <a:bodyPr/>
          <a:lstStyle/>
          <a:p>
            <a:r>
              <a:rPr lang="en-US" dirty="0"/>
              <a:t>Signs and Symptoms of Stroke (cont.)</a:t>
            </a:r>
          </a:p>
        </p:txBody>
      </p:sp>
      <p:sp>
        <p:nvSpPr>
          <p:cNvPr id="3" name="Content Placeholder 2">
            <a:extLst>
              <a:ext uri="{FF2B5EF4-FFF2-40B4-BE49-F238E27FC236}">
                <a16:creationId xmlns:a16="http://schemas.microsoft.com/office/drawing/2014/main" xmlns="" id="{AE4B25EB-55FD-4682-BF02-A11E3A0810EE}"/>
              </a:ext>
            </a:extLst>
          </p:cNvPr>
          <p:cNvSpPr>
            <a:spLocks noGrp="1"/>
          </p:cNvSpPr>
          <p:nvPr>
            <p:ph sz="half" idx="1"/>
          </p:nvPr>
        </p:nvSpPr>
        <p:spPr/>
        <p:txBody>
          <a:bodyPr/>
          <a:lstStyle/>
          <a:p>
            <a:r>
              <a:rPr lang="en-US" dirty="0"/>
              <a:t>Aphasia (disordered thoughts either expressive (wrong words spoken) or receptive (not understanding) </a:t>
            </a:r>
          </a:p>
          <a:p>
            <a:r>
              <a:rPr lang="en-US" dirty="0"/>
              <a:t>Sudden severe headache</a:t>
            </a:r>
          </a:p>
          <a:p>
            <a:r>
              <a:rPr lang="en-US" dirty="0"/>
              <a:t>Confusion</a:t>
            </a:r>
          </a:p>
          <a:p>
            <a:r>
              <a:rPr lang="en-US" dirty="0"/>
              <a:t>Combativeness</a:t>
            </a:r>
          </a:p>
          <a:p>
            <a:r>
              <a:rPr lang="en-US" dirty="0"/>
              <a:t>Tongue deviation</a:t>
            </a:r>
          </a:p>
          <a:p>
            <a:r>
              <a:rPr lang="en-US" dirty="0"/>
              <a:t>Coma</a:t>
            </a:r>
          </a:p>
        </p:txBody>
      </p:sp>
      <p:pic>
        <p:nvPicPr>
          <p:cNvPr id="6" name="Content Placeholder 5">
            <a:extLst>
              <a:ext uri="{FF2B5EF4-FFF2-40B4-BE49-F238E27FC236}">
                <a16:creationId xmlns:a16="http://schemas.microsoft.com/office/drawing/2014/main" xmlns="" id="{69023F7B-4FFE-4BC1-9EB2-0648545BA7A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315200" y="1825624"/>
            <a:ext cx="4081773" cy="4575175"/>
          </a:xfrm>
        </p:spPr>
      </p:pic>
    </p:spTree>
    <p:extLst>
      <p:ext uri="{BB962C8B-B14F-4D97-AF65-F5344CB8AC3E}">
        <p14:creationId xmlns:p14="http://schemas.microsoft.com/office/powerpoint/2010/main" val="122164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C3886-2B45-4685-ABFE-BB8DA92A79EF}"/>
              </a:ext>
            </a:extLst>
          </p:cNvPr>
          <p:cNvSpPr>
            <a:spLocks noGrp="1"/>
          </p:cNvSpPr>
          <p:nvPr>
            <p:ph type="title"/>
          </p:nvPr>
        </p:nvSpPr>
        <p:spPr/>
        <p:txBody>
          <a:bodyPr/>
          <a:lstStyle/>
          <a:p>
            <a:r>
              <a:rPr lang="en-US" dirty="0"/>
              <a:t>Risk Factors for Stroke</a:t>
            </a:r>
          </a:p>
        </p:txBody>
      </p:sp>
      <p:sp>
        <p:nvSpPr>
          <p:cNvPr id="3" name="Content Placeholder 2">
            <a:extLst>
              <a:ext uri="{FF2B5EF4-FFF2-40B4-BE49-F238E27FC236}">
                <a16:creationId xmlns:a16="http://schemas.microsoft.com/office/drawing/2014/main" xmlns="" id="{C4144B1A-AF53-469E-8FEC-6BCC8E6B03AC}"/>
              </a:ext>
            </a:extLst>
          </p:cNvPr>
          <p:cNvSpPr>
            <a:spLocks noGrp="1"/>
          </p:cNvSpPr>
          <p:nvPr>
            <p:ph sz="half" idx="1"/>
          </p:nvPr>
        </p:nvSpPr>
        <p:spPr/>
        <p:txBody>
          <a:bodyPr>
            <a:normAutofit fontScale="70000" lnSpcReduction="20000"/>
          </a:bodyPr>
          <a:lstStyle/>
          <a:p>
            <a:r>
              <a:rPr lang="en-US" dirty="0"/>
              <a:t>Age (elderly)</a:t>
            </a:r>
          </a:p>
          <a:p>
            <a:r>
              <a:rPr lang="en-US" dirty="0"/>
              <a:t>Ethnicity (African-American at higher risk)</a:t>
            </a:r>
          </a:p>
          <a:p>
            <a:r>
              <a:rPr lang="en-US" dirty="0"/>
              <a:t>High blood pressure</a:t>
            </a:r>
          </a:p>
          <a:p>
            <a:r>
              <a:rPr lang="en-US" dirty="0"/>
              <a:t>High cholesterol</a:t>
            </a:r>
          </a:p>
          <a:p>
            <a:r>
              <a:rPr lang="en-US" dirty="0"/>
              <a:t>Diabetes</a:t>
            </a:r>
          </a:p>
          <a:p>
            <a:r>
              <a:rPr lang="en-US" dirty="0"/>
              <a:t>Heart disease</a:t>
            </a:r>
          </a:p>
          <a:p>
            <a:r>
              <a:rPr lang="en-US" dirty="0"/>
              <a:t>Stress</a:t>
            </a:r>
          </a:p>
          <a:p>
            <a:r>
              <a:rPr lang="en-US" dirty="0"/>
              <a:t>Obesity</a:t>
            </a:r>
          </a:p>
          <a:p>
            <a:r>
              <a:rPr lang="en-US" dirty="0"/>
              <a:t>Males</a:t>
            </a:r>
          </a:p>
          <a:p>
            <a:r>
              <a:rPr lang="en-US" dirty="0"/>
              <a:t>Cigarette smoking </a:t>
            </a:r>
          </a:p>
          <a:p>
            <a:r>
              <a:rPr lang="en-US" dirty="0"/>
              <a:t>Lack of exercise</a:t>
            </a:r>
          </a:p>
          <a:p>
            <a:endParaRPr lang="en-US" dirty="0"/>
          </a:p>
        </p:txBody>
      </p:sp>
      <p:pic>
        <p:nvPicPr>
          <p:cNvPr id="6" name="Content Placeholder 5">
            <a:extLst>
              <a:ext uri="{FF2B5EF4-FFF2-40B4-BE49-F238E27FC236}">
                <a16:creationId xmlns:a16="http://schemas.microsoft.com/office/drawing/2014/main" xmlns="" id="{C80AB08F-DED2-4D1D-9147-2DEFCFA874B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1829177"/>
            <a:ext cx="4800600" cy="4568070"/>
          </a:xfrm>
        </p:spPr>
      </p:pic>
    </p:spTree>
    <p:extLst>
      <p:ext uri="{BB962C8B-B14F-4D97-AF65-F5344CB8AC3E}">
        <p14:creationId xmlns:p14="http://schemas.microsoft.com/office/powerpoint/2010/main" val="188144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4ABFF4-9C9E-492E-AC69-A27FFDE277BC}"/>
              </a:ext>
            </a:extLst>
          </p:cNvPr>
          <p:cNvSpPr>
            <a:spLocks noGrp="1"/>
          </p:cNvSpPr>
          <p:nvPr>
            <p:ph type="title"/>
          </p:nvPr>
        </p:nvSpPr>
        <p:spPr/>
        <p:txBody>
          <a:bodyPr/>
          <a:lstStyle/>
          <a:p>
            <a:r>
              <a:rPr lang="en-US" dirty="0"/>
              <a:t>Identifying, assessing and treating Stroke</a:t>
            </a:r>
          </a:p>
        </p:txBody>
      </p:sp>
      <p:sp>
        <p:nvSpPr>
          <p:cNvPr id="3" name="Content Placeholder 2">
            <a:extLst>
              <a:ext uri="{FF2B5EF4-FFF2-40B4-BE49-F238E27FC236}">
                <a16:creationId xmlns:a16="http://schemas.microsoft.com/office/drawing/2014/main" xmlns="" id="{B41AF53F-FEEB-4110-BB52-44F2D74C5B71}"/>
              </a:ext>
            </a:extLst>
          </p:cNvPr>
          <p:cNvSpPr>
            <a:spLocks noGrp="1"/>
          </p:cNvSpPr>
          <p:nvPr>
            <p:ph idx="1"/>
          </p:nvPr>
        </p:nvSpPr>
        <p:spPr/>
        <p:txBody>
          <a:bodyPr>
            <a:normAutofit lnSpcReduction="10000"/>
          </a:bodyPr>
          <a:lstStyle/>
          <a:p>
            <a:r>
              <a:rPr lang="en-US" dirty="0"/>
              <a:t>Identifying s/s quickly and early is key!</a:t>
            </a:r>
          </a:p>
          <a:p>
            <a:r>
              <a:rPr lang="en-US" dirty="0"/>
              <a:t>“Time is brain”</a:t>
            </a:r>
          </a:p>
          <a:p>
            <a:r>
              <a:rPr lang="en-US" dirty="0"/>
              <a:t>Determining the exact time the patient was last seen “normal”</a:t>
            </a:r>
          </a:p>
          <a:p>
            <a:r>
              <a:rPr lang="en-US" dirty="0"/>
              <a:t>Manage ABC’s and life threats initially</a:t>
            </a:r>
          </a:p>
          <a:p>
            <a:r>
              <a:rPr lang="en-US" dirty="0"/>
              <a:t>Assess CPSS (Cincinnati Prehospital Stroke Scale)</a:t>
            </a:r>
          </a:p>
          <a:p>
            <a:r>
              <a:rPr lang="en-US" dirty="0"/>
              <a:t>Call for ALS assist (Don’t wait on scene, meet in route)</a:t>
            </a:r>
          </a:p>
          <a:p>
            <a:r>
              <a:rPr lang="en-US" dirty="0"/>
              <a:t>Position patient for transport</a:t>
            </a:r>
          </a:p>
          <a:p>
            <a:r>
              <a:rPr lang="en-US" dirty="0"/>
              <a:t>Transport to most appropriate facility</a:t>
            </a:r>
          </a:p>
          <a:p>
            <a:r>
              <a:rPr lang="en-US" dirty="0"/>
              <a:t>Notify receiving facility of “stroke” patient early</a:t>
            </a:r>
          </a:p>
        </p:txBody>
      </p:sp>
    </p:spTree>
    <p:extLst>
      <p:ext uri="{BB962C8B-B14F-4D97-AF65-F5344CB8AC3E}">
        <p14:creationId xmlns:p14="http://schemas.microsoft.com/office/powerpoint/2010/main" val="352269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FF036B-2746-440A-B79D-B8A539F5B38C}"/>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35A392B8-6EE3-49BC-A313-77D605AF2214}"/>
              </a:ext>
            </a:extLst>
          </p:cNvPr>
          <p:cNvSpPr>
            <a:spLocks noGrp="1"/>
          </p:cNvSpPr>
          <p:nvPr>
            <p:ph idx="1"/>
          </p:nvPr>
        </p:nvSpPr>
        <p:spPr/>
        <p:txBody>
          <a:bodyPr>
            <a:normAutofit fontScale="92500" lnSpcReduction="20000"/>
          </a:bodyPr>
          <a:lstStyle/>
          <a:p>
            <a:r>
              <a:rPr lang="en-US" dirty="0"/>
              <a:t>Remember the many reasons for altered mental status using your mnemonic:</a:t>
            </a:r>
          </a:p>
          <a:p>
            <a:pPr lvl="1"/>
            <a:r>
              <a:rPr lang="en-US" sz="2600" b="1" dirty="0">
                <a:solidFill>
                  <a:srgbClr val="FF0000"/>
                </a:solidFill>
              </a:rPr>
              <a:t>A</a:t>
            </a:r>
          </a:p>
          <a:p>
            <a:pPr lvl="1"/>
            <a:r>
              <a:rPr lang="en-US" sz="2600" b="1" dirty="0">
                <a:solidFill>
                  <a:srgbClr val="FF0000"/>
                </a:solidFill>
              </a:rPr>
              <a:t>E</a:t>
            </a:r>
          </a:p>
          <a:p>
            <a:pPr lvl="1"/>
            <a:r>
              <a:rPr lang="en-US" sz="2600" b="1" dirty="0">
                <a:solidFill>
                  <a:srgbClr val="FF0000"/>
                </a:solidFill>
              </a:rPr>
              <a:t>I</a:t>
            </a:r>
          </a:p>
          <a:p>
            <a:pPr lvl="1"/>
            <a:r>
              <a:rPr lang="en-US" sz="2600" b="1" dirty="0">
                <a:solidFill>
                  <a:srgbClr val="FF0000"/>
                </a:solidFill>
              </a:rPr>
              <a:t>O</a:t>
            </a:r>
          </a:p>
          <a:p>
            <a:pPr lvl="1"/>
            <a:r>
              <a:rPr lang="en-US" sz="2600" b="1" dirty="0">
                <a:solidFill>
                  <a:srgbClr val="FF0000"/>
                </a:solidFill>
              </a:rPr>
              <a:t>U</a:t>
            </a:r>
          </a:p>
          <a:p>
            <a:pPr lvl="1"/>
            <a:r>
              <a:rPr lang="en-US" sz="2600" b="1" dirty="0">
                <a:solidFill>
                  <a:srgbClr val="FF0000"/>
                </a:solidFill>
              </a:rPr>
              <a:t>T</a:t>
            </a:r>
          </a:p>
          <a:p>
            <a:pPr lvl="1"/>
            <a:r>
              <a:rPr lang="en-US" sz="2600" b="1" dirty="0">
                <a:solidFill>
                  <a:srgbClr val="FF0000"/>
                </a:solidFill>
              </a:rPr>
              <a:t>I</a:t>
            </a:r>
          </a:p>
          <a:p>
            <a:pPr lvl="1"/>
            <a:r>
              <a:rPr lang="en-US" sz="2600" b="1" dirty="0">
                <a:solidFill>
                  <a:srgbClr val="FF0000"/>
                </a:solidFill>
              </a:rPr>
              <a:t>P</a:t>
            </a:r>
          </a:p>
          <a:p>
            <a:pPr lvl="1"/>
            <a:r>
              <a:rPr lang="en-US" sz="2600" b="1" dirty="0">
                <a:solidFill>
                  <a:srgbClr val="FF0000"/>
                </a:solidFill>
              </a:rPr>
              <a:t>S</a:t>
            </a:r>
          </a:p>
          <a:p>
            <a:r>
              <a:rPr lang="en-US" dirty="0"/>
              <a:t>Be able to recognize quickly and transport appropriately the stroke victim</a:t>
            </a:r>
          </a:p>
        </p:txBody>
      </p:sp>
    </p:spTree>
    <p:extLst>
      <p:ext uri="{BB962C8B-B14F-4D97-AF65-F5344CB8AC3E}">
        <p14:creationId xmlns:p14="http://schemas.microsoft.com/office/powerpoint/2010/main" val="110181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3081AA-D6C5-4F13-8E73-1CE8E205EC89}"/>
              </a:ext>
            </a:extLst>
          </p:cNvPr>
          <p:cNvSpPr>
            <a:spLocks noGrp="1"/>
          </p:cNvSpPr>
          <p:nvPr>
            <p:ph type="title"/>
          </p:nvPr>
        </p:nvSpPr>
        <p:spPr/>
        <p:txBody>
          <a:bodyPr/>
          <a:lstStyle/>
          <a:p>
            <a:pPr algn="ctr"/>
            <a:r>
              <a:rPr lang="en-US" dirty="0"/>
              <a:t>Module I – Section III – EMS Research/Evidence Based Medicine</a:t>
            </a:r>
          </a:p>
        </p:txBody>
      </p:sp>
      <p:sp>
        <p:nvSpPr>
          <p:cNvPr id="3" name="Content Placeholder 2">
            <a:extLst>
              <a:ext uri="{FF2B5EF4-FFF2-40B4-BE49-F238E27FC236}">
                <a16:creationId xmlns:a16="http://schemas.microsoft.com/office/drawing/2014/main" xmlns="" id="{BED9FEBB-308C-4D04-91D0-483FE792980F}"/>
              </a:ext>
            </a:extLst>
          </p:cNvPr>
          <p:cNvSpPr>
            <a:spLocks noGrp="1"/>
          </p:cNvSpPr>
          <p:nvPr>
            <p:ph idx="1"/>
          </p:nvPr>
        </p:nvSpPr>
        <p:spPr/>
        <p:txBody>
          <a:bodyPr/>
          <a:lstStyle/>
          <a:p>
            <a:r>
              <a:rPr lang="en-US" dirty="0"/>
              <a:t>Objectives</a:t>
            </a:r>
          </a:p>
          <a:p>
            <a:endParaRPr lang="en-US" dirty="0"/>
          </a:p>
          <a:p>
            <a:pPr lvl="1"/>
            <a:r>
              <a:rPr lang="en-US" dirty="0"/>
              <a:t>Explain the practical use of research in EMS care</a:t>
            </a:r>
          </a:p>
          <a:p>
            <a:pPr lvl="1"/>
            <a:endParaRPr lang="en-US" dirty="0"/>
          </a:p>
          <a:p>
            <a:pPr lvl="1"/>
            <a:r>
              <a:rPr lang="en-US" dirty="0"/>
              <a:t>Define different research methods in EMS research</a:t>
            </a:r>
          </a:p>
          <a:p>
            <a:pPr lvl="1"/>
            <a:endParaRPr lang="en-US" dirty="0"/>
          </a:p>
          <a:p>
            <a:pPr lvl="1"/>
            <a:r>
              <a:rPr lang="en-US" dirty="0"/>
              <a:t>Explain the process of conducting a literature review for EMS research</a:t>
            </a:r>
          </a:p>
        </p:txBody>
      </p:sp>
    </p:spTree>
    <p:extLst>
      <p:ext uri="{BB962C8B-B14F-4D97-AF65-F5344CB8AC3E}">
        <p14:creationId xmlns:p14="http://schemas.microsoft.com/office/powerpoint/2010/main" val="191058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1B49C-A80A-44AA-8DBA-61DB0B62D6A5}"/>
              </a:ext>
            </a:extLst>
          </p:cNvPr>
          <p:cNvSpPr>
            <a:spLocks noGrp="1"/>
          </p:cNvSpPr>
          <p:nvPr>
            <p:ph type="title"/>
          </p:nvPr>
        </p:nvSpPr>
        <p:spPr/>
        <p:txBody>
          <a:bodyPr/>
          <a:lstStyle/>
          <a:p>
            <a:r>
              <a:rPr lang="en-US" dirty="0"/>
              <a:t>Practical Use of Research</a:t>
            </a:r>
          </a:p>
        </p:txBody>
      </p:sp>
      <p:sp>
        <p:nvSpPr>
          <p:cNvPr id="3" name="Content Placeholder 2">
            <a:extLst>
              <a:ext uri="{FF2B5EF4-FFF2-40B4-BE49-F238E27FC236}">
                <a16:creationId xmlns:a16="http://schemas.microsoft.com/office/drawing/2014/main" xmlns="" id="{0DCA6F6A-049A-4406-AC05-44A1FA83CB18}"/>
              </a:ext>
            </a:extLst>
          </p:cNvPr>
          <p:cNvSpPr>
            <a:spLocks noGrp="1"/>
          </p:cNvSpPr>
          <p:nvPr>
            <p:ph sz="half" idx="1"/>
          </p:nvPr>
        </p:nvSpPr>
        <p:spPr/>
        <p:txBody>
          <a:bodyPr>
            <a:normAutofit fontScale="92500" lnSpcReduction="20000"/>
          </a:bodyPr>
          <a:lstStyle/>
          <a:p>
            <a:r>
              <a:rPr lang="en-US" dirty="0"/>
              <a:t>Identifies weaknesses and what is needed to improve quality of EMS care</a:t>
            </a:r>
          </a:p>
          <a:p>
            <a:endParaRPr lang="en-US" dirty="0"/>
          </a:p>
          <a:p>
            <a:r>
              <a:rPr lang="en-US" dirty="0"/>
              <a:t>Encourages accurate and complete documentation</a:t>
            </a:r>
          </a:p>
          <a:p>
            <a:endParaRPr lang="en-US" dirty="0"/>
          </a:p>
          <a:p>
            <a:r>
              <a:rPr lang="en-US" dirty="0"/>
              <a:t>Improves working conditions – safety research can be focused on EMS providers</a:t>
            </a:r>
          </a:p>
          <a:p>
            <a:endParaRPr lang="en-US" dirty="0"/>
          </a:p>
          <a:p>
            <a:r>
              <a:rPr lang="en-US" dirty="0"/>
              <a:t>Gathering supporting data to implement change</a:t>
            </a:r>
          </a:p>
        </p:txBody>
      </p:sp>
      <p:pic>
        <p:nvPicPr>
          <p:cNvPr id="11" name="Content Placeholder 10">
            <a:extLst>
              <a:ext uri="{FF2B5EF4-FFF2-40B4-BE49-F238E27FC236}">
                <a16:creationId xmlns:a16="http://schemas.microsoft.com/office/drawing/2014/main" xmlns="" id="{F2ED56B6-F31E-483F-92E4-924326B6B910}"/>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543800" y="2514600"/>
            <a:ext cx="3048000" cy="3276600"/>
          </a:xfrm>
        </p:spPr>
      </p:pic>
    </p:spTree>
    <p:extLst>
      <p:ext uri="{BB962C8B-B14F-4D97-AF65-F5344CB8AC3E}">
        <p14:creationId xmlns:p14="http://schemas.microsoft.com/office/powerpoint/2010/main" val="8669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9A150F-C8C4-467B-82B4-80C17CC6941D}"/>
              </a:ext>
            </a:extLst>
          </p:cNvPr>
          <p:cNvSpPr>
            <a:spLocks noGrp="1"/>
          </p:cNvSpPr>
          <p:nvPr>
            <p:ph type="title"/>
          </p:nvPr>
        </p:nvSpPr>
        <p:spPr/>
        <p:txBody>
          <a:bodyPr/>
          <a:lstStyle/>
          <a:p>
            <a:r>
              <a:rPr lang="en-US" dirty="0"/>
              <a:t>Different Research Methods in EMS</a:t>
            </a:r>
          </a:p>
        </p:txBody>
      </p:sp>
      <p:sp>
        <p:nvSpPr>
          <p:cNvPr id="3" name="Content Placeholder 2">
            <a:extLst>
              <a:ext uri="{FF2B5EF4-FFF2-40B4-BE49-F238E27FC236}">
                <a16:creationId xmlns:a16="http://schemas.microsoft.com/office/drawing/2014/main" xmlns="" id="{70D2FD21-F15A-489E-AAD5-22C3894F34E0}"/>
              </a:ext>
            </a:extLst>
          </p:cNvPr>
          <p:cNvSpPr>
            <a:spLocks noGrp="1"/>
          </p:cNvSpPr>
          <p:nvPr>
            <p:ph idx="1"/>
          </p:nvPr>
        </p:nvSpPr>
        <p:spPr/>
        <p:txBody>
          <a:bodyPr>
            <a:normAutofit lnSpcReduction="10000"/>
          </a:bodyPr>
          <a:lstStyle/>
          <a:p>
            <a:r>
              <a:rPr lang="en-US" dirty="0"/>
              <a:t>NHTSA supports development of evidence based guidelines through the use of standardization and improvement of EMS data collection (thus improving our documentation) using NEMSIS.</a:t>
            </a:r>
          </a:p>
          <a:p>
            <a:endParaRPr lang="en-US" dirty="0"/>
          </a:p>
          <a:p>
            <a:r>
              <a:rPr lang="en-US" dirty="0"/>
              <a:t>“CARES in ACTION”(Cardiac Arrest Registry to Enhance Survival) – programs across the U.S. used to improve prehospital cardiac arrest management.  A registry designed to collect data to implement change.</a:t>
            </a:r>
          </a:p>
          <a:p>
            <a:endParaRPr lang="en-US" dirty="0"/>
          </a:p>
          <a:p>
            <a:r>
              <a:rPr lang="en-US" dirty="0"/>
              <a:t>Gathering supporting data to implement change for a specific protocol or guideline development, whether it be a skill change or medical treatment to enhance patient care.</a:t>
            </a:r>
          </a:p>
          <a:p>
            <a:endParaRPr lang="en-US" dirty="0"/>
          </a:p>
          <a:p>
            <a:endParaRPr lang="en-US" dirty="0"/>
          </a:p>
        </p:txBody>
      </p:sp>
    </p:spTree>
    <p:extLst>
      <p:ext uri="{BB962C8B-B14F-4D97-AF65-F5344CB8AC3E}">
        <p14:creationId xmlns:p14="http://schemas.microsoft.com/office/powerpoint/2010/main" val="380145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7DCD5-BD77-4279-A893-A64610B1C232}"/>
              </a:ext>
            </a:extLst>
          </p:cNvPr>
          <p:cNvSpPr>
            <a:spLocks noGrp="1"/>
          </p:cNvSpPr>
          <p:nvPr>
            <p:ph type="title"/>
          </p:nvPr>
        </p:nvSpPr>
        <p:spPr/>
        <p:txBody>
          <a:bodyPr/>
          <a:lstStyle/>
          <a:p>
            <a:r>
              <a:rPr lang="en-US" dirty="0"/>
              <a:t>Anatomy Lower Airway</a:t>
            </a:r>
          </a:p>
        </p:txBody>
      </p:sp>
      <p:sp>
        <p:nvSpPr>
          <p:cNvPr id="3" name="Content Placeholder 2">
            <a:extLst>
              <a:ext uri="{FF2B5EF4-FFF2-40B4-BE49-F238E27FC236}">
                <a16:creationId xmlns:a16="http://schemas.microsoft.com/office/drawing/2014/main" xmlns="" id="{4CDCE45F-88B5-49FE-8497-C3F07E04241A}"/>
              </a:ext>
            </a:extLst>
          </p:cNvPr>
          <p:cNvSpPr>
            <a:spLocks noGrp="1"/>
          </p:cNvSpPr>
          <p:nvPr>
            <p:ph sz="half" idx="1"/>
          </p:nvPr>
        </p:nvSpPr>
        <p:spPr/>
        <p:txBody>
          <a:bodyPr/>
          <a:lstStyle/>
          <a:p>
            <a:r>
              <a:rPr lang="en-US" dirty="0"/>
              <a:t>Trachea</a:t>
            </a:r>
          </a:p>
          <a:p>
            <a:r>
              <a:rPr lang="en-US" dirty="0"/>
              <a:t>Carina</a:t>
            </a:r>
          </a:p>
          <a:p>
            <a:r>
              <a:rPr lang="en-US" dirty="0"/>
              <a:t>Bronchi</a:t>
            </a:r>
          </a:p>
          <a:p>
            <a:r>
              <a:rPr lang="en-US" dirty="0"/>
              <a:t>Bronchioles</a:t>
            </a:r>
          </a:p>
          <a:p>
            <a:r>
              <a:rPr lang="en-US" dirty="0"/>
              <a:t>Alveoli</a:t>
            </a:r>
          </a:p>
          <a:p>
            <a:r>
              <a:rPr lang="en-US" dirty="0"/>
              <a:t>Mediastinum</a:t>
            </a:r>
          </a:p>
          <a:p>
            <a:pPr marL="0" indent="0">
              <a:buNone/>
            </a:pPr>
            <a:endParaRPr lang="en-US" dirty="0"/>
          </a:p>
        </p:txBody>
      </p:sp>
      <p:pic>
        <p:nvPicPr>
          <p:cNvPr id="19" name="Content Placeholder 18">
            <a:extLst>
              <a:ext uri="{FF2B5EF4-FFF2-40B4-BE49-F238E27FC236}">
                <a16:creationId xmlns:a16="http://schemas.microsoft.com/office/drawing/2014/main" xmlns="" id="{08575946-7EFB-4142-8196-48DE2537F774}"/>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353471" y="2057400"/>
            <a:ext cx="4742857" cy="3860574"/>
          </a:xfrm>
        </p:spPr>
      </p:pic>
      <p:sp>
        <p:nvSpPr>
          <p:cNvPr id="4" name="Rectangle 3"/>
          <p:cNvSpPr/>
          <p:nvPr/>
        </p:nvSpPr>
        <p:spPr>
          <a:xfrm>
            <a:off x="10058400" y="2037202"/>
            <a:ext cx="1219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58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AA799-114B-4B52-B71B-E9B154BE32BA}"/>
              </a:ext>
            </a:extLst>
          </p:cNvPr>
          <p:cNvSpPr>
            <a:spLocks noGrp="1"/>
          </p:cNvSpPr>
          <p:nvPr>
            <p:ph type="title"/>
          </p:nvPr>
        </p:nvSpPr>
        <p:spPr/>
        <p:txBody>
          <a:bodyPr/>
          <a:lstStyle/>
          <a:p>
            <a:r>
              <a:rPr lang="en-US" dirty="0"/>
              <a:t>Evidence Based Guideline Support</a:t>
            </a:r>
          </a:p>
        </p:txBody>
      </p:sp>
      <p:sp>
        <p:nvSpPr>
          <p:cNvPr id="3" name="Content Placeholder 2">
            <a:extLst>
              <a:ext uri="{FF2B5EF4-FFF2-40B4-BE49-F238E27FC236}">
                <a16:creationId xmlns:a16="http://schemas.microsoft.com/office/drawing/2014/main" xmlns="" id="{65595256-8F7B-406D-BE86-D26858B631D2}"/>
              </a:ext>
            </a:extLst>
          </p:cNvPr>
          <p:cNvSpPr>
            <a:spLocks noGrp="1"/>
          </p:cNvSpPr>
          <p:nvPr>
            <p:ph idx="1"/>
          </p:nvPr>
        </p:nvSpPr>
        <p:spPr/>
        <p:txBody>
          <a:bodyPr/>
          <a:lstStyle/>
          <a:p>
            <a:r>
              <a:rPr lang="en-US" dirty="0"/>
              <a:t>Resources available to aid State agencies in development of evidence based guidelines through research.  (NASEMSO) National Association of EMS Officials</a:t>
            </a:r>
          </a:p>
          <a:p>
            <a:endParaRPr lang="en-US" dirty="0"/>
          </a:p>
          <a:p>
            <a:r>
              <a:rPr lang="en-US" dirty="0"/>
              <a:t>Patients benefit from evidence based guidelines also:</a:t>
            </a:r>
          </a:p>
          <a:p>
            <a:endParaRPr lang="en-US" dirty="0"/>
          </a:p>
          <a:p>
            <a:pPr lvl="1"/>
            <a:r>
              <a:rPr lang="en-US" dirty="0"/>
              <a:t>Ensures high quality patient care</a:t>
            </a:r>
          </a:p>
          <a:p>
            <a:pPr lvl="1"/>
            <a:r>
              <a:rPr lang="en-US" dirty="0"/>
              <a:t>Standardized consistent approach</a:t>
            </a:r>
          </a:p>
          <a:p>
            <a:pPr lvl="1"/>
            <a:r>
              <a:rPr lang="en-US" dirty="0"/>
              <a:t>Proven successful practice and evidence</a:t>
            </a:r>
          </a:p>
        </p:txBody>
      </p:sp>
    </p:spTree>
    <p:extLst>
      <p:ext uri="{BB962C8B-B14F-4D97-AF65-F5344CB8AC3E}">
        <p14:creationId xmlns:p14="http://schemas.microsoft.com/office/powerpoint/2010/main" val="70349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A2FE02-995A-47F8-B8C6-D0A77DD85F29}"/>
              </a:ext>
            </a:extLst>
          </p:cNvPr>
          <p:cNvSpPr>
            <a:spLocks noGrp="1"/>
          </p:cNvSpPr>
          <p:nvPr>
            <p:ph type="ctrTitle"/>
          </p:nvPr>
        </p:nvSpPr>
        <p:spPr>
          <a:xfrm>
            <a:off x="626225" y="1371600"/>
            <a:ext cx="4098175" cy="3634580"/>
          </a:xfrm>
        </p:spPr>
        <p:txBody>
          <a:bodyPr>
            <a:normAutofit fontScale="90000"/>
          </a:bodyPr>
          <a:lstStyle/>
          <a:p>
            <a:r>
              <a:rPr lang="en-US" dirty="0"/>
              <a:t>EMT Refresher</a:t>
            </a:r>
            <a:br>
              <a:rPr lang="en-US" dirty="0"/>
            </a:br>
            <a:r>
              <a:rPr lang="en-US" dirty="0"/>
              <a:t/>
            </a:r>
            <a:br>
              <a:rPr lang="en-US" dirty="0"/>
            </a:br>
            <a:r>
              <a:rPr lang="en-US" i="1" dirty="0"/>
              <a:t>Module II</a:t>
            </a:r>
            <a:br>
              <a:rPr lang="en-US" i="1" dirty="0"/>
            </a:br>
            <a:r>
              <a:rPr lang="en-US" sz="4400" i="1" dirty="0"/>
              <a:t>Cardiac Management &amp; Considerations</a:t>
            </a:r>
          </a:p>
        </p:txBody>
      </p:sp>
      <p:sp>
        <p:nvSpPr>
          <p:cNvPr id="3" name="Subtitle 2">
            <a:extLst>
              <a:ext uri="{FF2B5EF4-FFF2-40B4-BE49-F238E27FC236}">
                <a16:creationId xmlns:a16="http://schemas.microsoft.com/office/drawing/2014/main" xmlns="" id="{31D0412D-580F-4E31-BA8A-8314AE819BA0}"/>
              </a:ext>
            </a:extLst>
          </p:cNvPr>
          <p:cNvSpPr>
            <a:spLocks noGrp="1"/>
          </p:cNvSpPr>
          <p:nvPr>
            <p:ph type="subTitle" idx="1"/>
          </p:nvPr>
        </p:nvSpPr>
        <p:spPr/>
        <p:txBody>
          <a:bodyPr>
            <a:normAutofit fontScale="85000" lnSpcReduction="10000"/>
          </a:bodyPr>
          <a:lstStyle/>
          <a:p>
            <a:r>
              <a:rPr lang="en-US" dirty="0"/>
              <a:t>Cardiac arrest, rosc, vad, pain management, toxicological-opioids</a:t>
            </a:r>
          </a:p>
        </p:txBody>
      </p:sp>
    </p:spTree>
    <p:extLst>
      <p:ext uri="{BB962C8B-B14F-4D97-AF65-F5344CB8AC3E}">
        <p14:creationId xmlns:p14="http://schemas.microsoft.com/office/powerpoint/2010/main" val="201251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213D0F-253F-4EA9-AF55-619C756BF25E}"/>
              </a:ext>
            </a:extLst>
          </p:cNvPr>
          <p:cNvSpPr>
            <a:spLocks noGrp="1"/>
          </p:cNvSpPr>
          <p:nvPr>
            <p:ph type="title"/>
          </p:nvPr>
        </p:nvSpPr>
        <p:spPr/>
        <p:txBody>
          <a:bodyPr/>
          <a:lstStyle/>
          <a:p>
            <a:r>
              <a:rPr lang="en-US" dirty="0"/>
              <a:t>Module II – Section I – Cardiac Arrest</a:t>
            </a:r>
          </a:p>
        </p:txBody>
      </p:sp>
      <p:sp>
        <p:nvSpPr>
          <p:cNvPr id="3" name="Content Placeholder 2">
            <a:extLst>
              <a:ext uri="{FF2B5EF4-FFF2-40B4-BE49-F238E27FC236}">
                <a16:creationId xmlns:a16="http://schemas.microsoft.com/office/drawing/2014/main" xmlns="" id="{BE37B646-F717-4684-9F2B-907AE6254768}"/>
              </a:ext>
            </a:extLst>
          </p:cNvPr>
          <p:cNvSpPr>
            <a:spLocks noGrp="1"/>
          </p:cNvSpPr>
          <p:nvPr>
            <p:ph idx="1"/>
          </p:nvPr>
        </p:nvSpPr>
        <p:spPr/>
        <p:txBody>
          <a:bodyPr/>
          <a:lstStyle/>
          <a:p>
            <a:r>
              <a:rPr lang="en-US" dirty="0"/>
              <a:t>Objectives</a:t>
            </a:r>
          </a:p>
          <a:p>
            <a:endParaRPr lang="en-US" dirty="0"/>
          </a:p>
          <a:p>
            <a:pPr lvl="1"/>
            <a:r>
              <a:rPr lang="en-US" dirty="0"/>
              <a:t>Describe the A &amp; P, pathophysiology, assessment and management of a myocardial infarction</a:t>
            </a:r>
          </a:p>
          <a:p>
            <a:pPr lvl="1"/>
            <a:r>
              <a:rPr lang="en-US" dirty="0"/>
              <a:t>Describe the purpose and demonstrate the application and transmission of the 12-lead ECG</a:t>
            </a:r>
          </a:p>
          <a:p>
            <a:pPr lvl="1"/>
            <a:r>
              <a:rPr lang="en-US" dirty="0"/>
              <a:t>Discuss pathophysiology, assessment and management of a cardiac arrest</a:t>
            </a:r>
          </a:p>
          <a:p>
            <a:pPr lvl="1"/>
            <a:r>
              <a:rPr lang="en-US" dirty="0"/>
              <a:t>Discuss and demonstrate the application of an AED</a:t>
            </a:r>
          </a:p>
          <a:p>
            <a:pPr lvl="1"/>
            <a:r>
              <a:rPr lang="en-US" dirty="0"/>
              <a:t>List the indications and contraindications of using the AED</a:t>
            </a:r>
          </a:p>
        </p:txBody>
      </p:sp>
    </p:spTree>
    <p:extLst>
      <p:ext uri="{BB962C8B-B14F-4D97-AF65-F5344CB8AC3E}">
        <p14:creationId xmlns:p14="http://schemas.microsoft.com/office/powerpoint/2010/main" val="235191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648F8-5E43-4163-9B26-F248CB51B6AC}"/>
              </a:ext>
            </a:extLst>
          </p:cNvPr>
          <p:cNvSpPr>
            <a:spLocks noGrp="1"/>
          </p:cNvSpPr>
          <p:nvPr>
            <p:ph type="title"/>
          </p:nvPr>
        </p:nvSpPr>
        <p:spPr/>
        <p:txBody>
          <a:bodyPr/>
          <a:lstStyle/>
          <a:p>
            <a:r>
              <a:rPr lang="en-US" dirty="0"/>
              <a:t>Anatomy Review of the Cardiovascular System</a:t>
            </a:r>
          </a:p>
        </p:txBody>
      </p:sp>
      <p:sp>
        <p:nvSpPr>
          <p:cNvPr id="3" name="Content Placeholder 2">
            <a:extLst>
              <a:ext uri="{FF2B5EF4-FFF2-40B4-BE49-F238E27FC236}">
                <a16:creationId xmlns:a16="http://schemas.microsoft.com/office/drawing/2014/main" xmlns="" id="{11CB000A-3C38-41E7-8F92-DB0FE6B019B4}"/>
              </a:ext>
            </a:extLst>
          </p:cNvPr>
          <p:cNvSpPr>
            <a:spLocks noGrp="1"/>
          </p:cNvSpPr>
          <p:nvPr>
            <p:ph sz="half" idx="1"/>
          </p:nvPr>
        </p:nvSpPr>
        <p:spPr/>
        <p:txBody>
          <a:bodyPr>
            <a:normAutofit fontScale="70000" lnSpcReduction="20000"/>
          </a:bodyPr>
          <a:lstStyle/>
          <a:p>
            <a:r>
              <a:rPr lang="en-US" dirty="0"/>
              <a:t>Heart – Four chambered muscle, two atria, two ventricles</a:t>
            </a:r>
          </a:p>
          <a:p>
            <a:r>
              <a:rPr lang="en-US" dirty="0"/>
              <a:t>Right atria receives blood from the body through the inferior and superior vena cava</a:t>
            </a:r>
          </a:p>
          <a:p>
            <a:r>
              <a:rPr lang="en-US" dirty="0"/>
              <a:t>Flows through the tricuspid valve to the right ventricle</a:t>
            </a:r>
          </a:p>
          <a:p>
            <a:r>
              <a:rPr lang="en-US" dirty="0"/>
              <a:t>Moves through the pulmonic valve through the pulmonary artery to the lungs to be oxygenated</a:t>
            </a:r>
          </a:p>
          <a:p>
            <a:r>
              <a:rPr lang="en-US" dirty="0"/>
              <a:t>Then travels back through the pulmonary vein to the left atria</a:t>
            </a:r>
          </a:p>
          <a:p>
            <a:r>
              <a:rPr lang="en-US" dirty="0"/>
              <a:t>Through the left atria and the mitral valve to the left ventricle and out of the body with oxygenated blood through the aortic valve through the aorta into the circulatory system</a:t>
            </a:r>
          </a:p>
          <a:p>
            <a:endParaRPr lang="en-US" dirty="0"/>
          </a:p>
        </p:txBody>
      </p:sp>
      <p:pic>
        <p:nvPicPr>
          <p:cNvPr id="6" name="Content Placeholder 5">
            <a:extLst>
              <a:ext uri="{FF2B5EF4-FFF2-40B4-BE49-F238E27FC236}">
                <a16:creationId xmlns:a16="http://schemas.microsoft.com/office/drawing/2014/main" xmlns="" id="{E33F8F8E-BA47-448F-9653-984D573EE33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819900" y="2203450"/>
            <a:ext cx="3810000" cy="3819525"/>
          </a:xfrm>
        </p:spPr>
      </p:pic>
    </p:spTree>
    <p:extLst>
      <p:ext uri="{BB962C8B-B14F-4D97-AF65-F5344CB8AC3E}">
        <p14:creationId xmlns:p14="http://schemas.microsoft.com/office/powerpoint/2010/main" val="242101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D2274-B7C0-46A8-B482-5E313B039949}"/>
              </a:ext>
            </a:extLst>
          </p:cNvPr>
          <p:cNvSpPr>
            <a:spLocks noGrp="1"/>
          </p:cNvSpPr>
          <p:nvPr>
            <p:ph type="title"/>
          </p:nvPr>
        </p:nvSpPr>
        <p:spPr/>
        <p:txBody>
          <a:bodyPr/>
          <a:lstStyle/>
          <a:p>
            <a:r>
              <a:rPr lang="en-US" dirty="0"/>
              <a:t>Anatomy/Physiology of the Heart</a:t>
            </a:r>
          </a:p>
        </p:txBody>
      </p:sp>
      <p:sp>
        <p:nvSpPr>
          <p:cNvPr id="3" name="Content Placeholder 2">
            <a:extLst>
              <a:ext uri="{FF2B5EF4-FFF2-40B4-BE49-F238E27FC236}">
                <a16:creationId xmlns:a16="http://schemas.microsoft.com/office/drawing/2014/main" xmlns="" id="{73ABDA84-AB60-4B83-9958-161B4C0B9B77}"/>
              </a:ext>
            </a:extLst>
          </p:cNvPr>
          <p:cNvSpPr>
            <a:spLocks noGrp="1"/>
          </p:cNvSpPr>
          <p:nvPr>
            <p:ph idx="1"/>
          </p:nvPr>
        </p:nvSpPr>
        <p:spPr/>
        <p:txBody>
          <a:bodyPr>
            <a:normAutofit lnSpcReduction="10000"/>
          </a:bodyPr>
          <a:lstStyle/>
          <a:p>
            <a:r>
              <a:rPr lang="en-US" dirty="0"/>
              <a:t>Heart also contains it’s own electrical system </a:t>
            </a:r>
          </a:p>
          <a:p>
            <a:pPr lvl="1"/>
            <a:r>
              <a:rPr lang="en-US" dirty="0"/>
              <a:t>Controls rate</a:t>
            </a:r>
          </a:p>
          <a:p>
            <a:pPr lvl="1"/>
            <a:r>
              <a:rPr lang="en-US" dirty="0"/>
              <a:t>Enables atria and ventricles to work together</a:t>
            </a:r>
          </a:p>
          <a:p>
            <a:r>
              <a:rPr lang="en-US" dirty="0"/>
              <a:t>Starts at the SA node (natural pacemaker) moves through both atria causing them to contract simultaneously</a:t>
            </a:r>
          </a:p>
          <a:p>
            <a:r>
              <a:rPr lang="en-US" dirty="0"/>
              <a:t>AV node is the bridge between the atria and ventricles.</a:t>
            </a:r>
          </a:p>
          <a:p>
            <a:r>
              <a:rPr lang="en-US" dirty="0"/>
              <a:t>Bundle of HIS, Purkinje fibers</a:t>
            </a:r>
          </a:p>
          <a:p>
            <a:r>
              <a:rPr lang="en-US" dirty="0"/>
              <a:t>Both ventricles are stimulated to contract simultaneously</a:t>
            </a:r>
          </a:p>
          <a:p>
            <a:pPr marL="0" indent="0">
              <a:buNone/>
            </a:pPr>
            <a:r>
              <a:rPr lang="en-US" dirty="0"/>
              <a:t>*Continuous blood and oxygen supply is imperative for the myocardium or heart muscle to function normally</a:t>
            </a:r>
          </a:p>
        </p:txBody>
      </p:sp>
    </p:spTree>
    <p:extLst>
      <p:ext uri="{BB962C8B-B14F-4D97-AF65-F5344CB8AC3E}">
        <p14:creationId xmlns:p14="http://schemas.microsoft.com/office/powerpoint/2010/main" val="245921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E5A05-2513-4651-B712-EBF3049589E4}"/>
              </a:ext>
            </a:extLst>
          </p:cNvPr>
          <p:cNvSpPr>
            <a:spLocks noGrp="1"/>
          </p:cNvSpPr>
          <p:nvPr>
            <p:ph type="title"/>
          </p:nvPr>
        </p:nvSpPr>
        <p:spPr/>
        <p:txBody>
          <a:bodyPr/>
          <a:lstStyle/>
          <a:p>
            <a:r>
              <a:rPr lang="en-US" dirty="0"/>
              <a:t>Chest pain</a:t>
            </a:r>
          </a:p>
        </p:txBody>
      </p:sp>
      <p:sp>
        <p:nvSpPr>
          <p:cNvPr id="3" name="Content Placeholder 2">
            <a:extLst>
              <a:ext uri="{FF2B5EF4-FFF2-40B4-BE49-F238E27FC236}">
                <a16:creationId xmlns:a16="http://schemas.microsoft.com/office/drawing/2014/main" xmlns="" id="{0261E7A0-B617-4723-B753-4756023F0ED9}"/>
              </a:ext>
            </a:extLst>
          </p:cNvPr>
          <p:cNvSpPr>
            <a:spLocks noGrp="1"/>
          </p:cNvSpPr>
          <p:nvPr>
            <p:ph sz="half" idx="1"/>
          </p:nvPr>
        </p:nvSpPr>
        <p:spPr/>
        <p:txBody>
          <a:bodyPr>
            <a:normAutofit fontScale="92500" lnSpcReduction="20000"/>
          </a:bodyPr>
          <a:lstStyle/>
          <a:p>
            <a:r>
              <a:rPr lang="en-US" dirty="0"/>
              <a:t>Decrease in blood flow, decrease in oxygen consumption, which in turn results in myocardial tissue ischemia</a:t>
            </a:r>
          </a:p>
          <a:p>
            <a:r>
              <a:rPr lang="en-US" dirty="0"/>
              <a:t>Partially occluded or completely occluded vessels</a:t>
            </a:r>
          </a:p>
          <a:p>
            <a:r>
              <a:rPr lang="en-US" dirty="0"/>
              <a:t>Cardiac vessel spasms</a:t>
            </a:r>
          </a:p>
          <a:p>
            <a:r>
              <a:rPr lang="en-US" dirty="0"/>
              <a:t>Pain can be described differently by different patients with different history:</a:t>
            </a:r>
          </a:p>
          <a:p>
            <a:pPr lvl="2"/>
            <a:r>
              <a:rPr lang="en-US" dirty="0"/>
              <a:t>Squeezing</a:t>
            </a:r>
          </a:p>
          <a:p>
            <a:pPr lvl="2"/>
            <a:r>
              <a:rPr lang="en-US" dirty="0"/>
              <a:t>Heaviness</a:t>
            </a:r>
          </a:p>
          <a:p>
            <a:pPr lvl="2"/>
            <a:r>
              <a:rPr lang="en-US" dirty="0"/>
              <a:t>Stabbing</a:t>
            </a:r>
          </a:p>
          <a:p>
            <a:pPr lvl="2"/>
            <a:r>
              <a:rPr lang="en-US" dirty="0"/>
              <a:t>“Life an elephant sitting on my chest”</a:t>
            </a:r>
          </a:p>
          <a:p>
            <a:pPr lvl="2"/>
            <a:r>
              <a:rPr lang="en-US" dirty="0"/>
              <a:t>“Can’t get my breath”</a:t>
            </a:r>
          </a:p>
        </p:txBody>
      </p:sp>
      <p:pic>
        <p:nvPicPr>
          <p:cNvPr id="5" name="Content Placeholder 5">
            <a:extLst>
              <a:ext uri="{FF2B5EF4-FFF2-40B4-BE49-F238E27FC236}">
                <a16:creationId xmlns:a16="http://schemas.microsoft.com/office/drawing/2014/main" xmlns="" id="{2002895B-B5D7-466A-B6BF-C8B29E0DCF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4200" y="2133600"/>
            <a:ext cx="4800600" cy="4267199"/>
          </a:xfrm>
        </p:spPr>
      </p:pic>
    </p:spTree>
    <p:extLst>
      <p:ext uri="{BB962C8B-B14F-4D97-AF65-F5344CB8AC3E}">
        <p14:creationId xmlns:p14="http://schemas.microsoft.com/office/powerpoint/2010/main" val="309630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802C6-56A6-4F3F-8F7E-27DB6CAC11B8}"/>
              </a:ext>
            </a:extLst>
          </p:cNvPr>
          <p:cNvSpPr>
            <a:spLocks noGrp="1"/>
          </p:cNvSpPr>
          <p:nvPr>
            <p:ph type="title"/>
          </p:nvPr>
        </p:nvSpPr>
        <p:spPr/>
        <p:txBody>
          <a:bodyPr/>
          <a:lstStyle/>
          <a:p>
            <a:r>
              <a:rPr lang="en-US" dirty="0"/>
              <a:t>Angina vs. Myocardia Infarction</a:t>
            </a:r>
          </a:p>
        </p:txBody>
      </p:sp>
      <p:sp>
        <p:nvSpPr>
          <p:cNvPr id="3" name="Content Placeholder 2">
            <a:extLst>
              <a:ext uri="{FF2B5EF4-FFF2-40B4-BE49-F238E27FC236}">
                <a16:creationId xmlns:a16="http://schemas.microsoft.com/office/drawing/2014/main" xmlns="" id="{67FB8F7D-E711-41E0-8793-CCD7EC038BE2}"/>
              </a:ext>
            </a:extLst>
          </p:cNvPr>
          <p:cNvSpPr>
            <a:spLocks noGrp="1"/>
          </p:cNvSpPr>
          <p:nvPr>
            <p:ph sz="half" idx="1"/>
          </p:nvPr>
        </p:nvSpPr>
        <p:spPr/>
        <p:txBody>
          <a:bodyPr>
            <a:normAutofit fontScale="85000" lnSpcReduction="20000"/>
          </a:bodyPr>
          <a:lstStyle/>
          <a:p>
            <a:pPr marL="0" indent="0">
              <a:buNone/>
            </a:pPr>
            <a:r>
              <a:rPr lang="en-US" dirty="0"/>
              <a:t>Angina</a:t>
            </a:r>
          </a:p>
          <a:p>
            <a:pPr lvl="1"/>
            <a:endParaRPr lang="en-US" dirty="0"/>
          </a:p>
          <a:p>
            <a:pPr lvl="1"/>
            <a:r>
              <a:rPr lang="en-US" dirty="0"/>
              <a:t>Heart tissue not getting enough oxygen for a brief period of time</a:t>
            </a:r>
          </a:p>
          <a:p>
            <a:pPr lvl="2"/>
            <a:r>
              <a:rPr lang="en-US" dirty="0"/>
              <a:t>Could be a spasm of an artery</a:t>
            </a:r>
          </a:p>
          <a:p>
            <a:pPr lvl="2"/>
            <a:r>
              <a:rPr lang="en-US" dirty="0"/>
              <a:t>Most often due to Atherosclerotic CAD</a:t>
            </a:r>
          </a:p>
          <a:p>
            <a:pPr lvl="1"/>
            <a:r>
              <a:rPr lang="en-US" dirty="0"/>
              <a:t>Occurs more often due to physical or emotional stress, large meal or sudden fear</a:t>
            </a:r>
          </a:p>
          <a:p>
            <a:pPr lvl="1"/>
            <a:r>
              <a:rPr lang="en-US" dirty="0"/>
              <a:t>Rarely lasts longer than 15 minutes</a:t>
            </a:r>
          </a:p>
          <a:p>
            <a:pPr lvl="1"/>
            <a:r>
              <a:rPr lang="en-US" dirty="0"/>
              <a:t>When a person rests, pain subsides</a:t>
            </a:r>
          </a:p>
          <a:p>
            <a:pPr lvl="1"/>
            <a:r>
              <a:rPr lang="en-US" dirty="0"/>
              <a:t>Pain is often midsternal, in arms, jaw, feels like</a:t>
            </a:r>
          </a:p>
          <a:p>
            <a:pPr lvl="1"/>
            <a:r>
              <a:rPr lang="en-US" dirty="0"/>
              <a:t>Can have some SOB, nausea, diaphoresis</a:t>
            </a:r>
          </a:p>
          <a:p>
            <a:pPr lvl="1"/>
            <a:r>
              <a:rPr lang="en-US" dirty="0"/>
              <a:t>Stable vs. Non-Stable</a:t>
            </a:r>
          </a:p>
          <a:p>
            <a:pPr lvl="2"/>
            <a:r>
              <a:rPr lang="en-US" dirty="0"/>
              <a:t>Non-Stable is often not relieved by rest and is often difficult to distinguish from a myocardial infarction</a:t>
            </a:r>
          </a:p>
          <a:p>
            <a:pPr marL="502920" lvl="2" indent="0">
              <a:buNone/>
            </a:pPr>
            <a:endParaRPr lang="en-US" dirty="0"/>
          </a:p>
          <a:p>
            <a:pPr marL="502920" lvl="2" indent="0">
              <a:buNone/>
            </a:pPr>
            <a:r>
              <a:rPr lang="en-US" dirty="0"/>
              <a:t>	</a:t>
            </a:r>
          </a:p>
        </p:txBody>
      </p:sp>
      <p:sp>
        <p:nvSpPr>
          <p:cNvPr id="4" name="Content Placeholder 3">
            <a:extLst>
              <a:ext uri="{FF2B5EF4-FFF2-40B4-BE49-F238E27FC236}">
                <a16:creationId xmlns:a16="http://schemas.microsoft.com/office/drawing/2014/main" xmlns="" id="{00A163D6-651D-4EC4-B2CB-35DF92B90761}"/>
              </a:ext>
            </a:extLst>
          </p:cNvPr>
          <p:cNvSpPr>
            <a:spLocks noGrp="1"/>
          </p:cNvSpPr>
          <p:nvPr>
            <p:ph sz="half" idx="2"/>
          </p:nvPr>
        </p:nvSpPr>
        <p:spPr/>
        <p:txBody>
          <a:bodyPr>
            <a:normAutofit fontScale="85000" lnSpcReduction="20000"/>
          </a:bodyPr>
          <a:lstStyle/>
          <a:p>
            <a:pPr marL="0" indent="0">
              <a:buNone/>
            </a:pPr>
            <a:r>
              <a:rPr lang="en-US" dirty="0"/>
              <a:t>Myocardial Infarction</a:t>
            </a:r>
          </a:p>
          <a:p>
            <a:r>
              <a:rPr lang="en-US" sz="2000" dirty="0"/>
              <a:t>S/S similar to that of angina but including sudden death</a:t>
            </a:r>
          </a:p>
          <a:p>
            <a:r>
              <a:rPr lang="en-US" sz="2000" dirty="0"/>
              <a:t>Some differences:</a:t>
            </a:r>
          </a:p>
          <a:p>
            <a:pPr lvl="1"/>
            <a:r>
              <a:rPr lang="en-US" dirty="0"/>
              <a:t>May or may not be associated with exertion</a:t>
            </a:r>
          </a:p>
          <a:p>
            <a:pPr lvl="1"/>
            <a:r>
              <a:rPr lang="en-US" dirty="0"/>
              <a:t>It can last from 30 minutes to several hours</a:t>
            </a:r>
          </a:p>
          <a:p>
            <a:pPr lvl="1"/>
            <a:r>
              <a:rPr lang="en-US" dirty="0"/>
              <a:t>May or may not be relieved by rest or nitroglycerin</a:t>
            </a:r>
          </a:p>
          <a:p>
            <a:pPr lvl="1"/>
            <a:r>
              <a:rPr lang="en-US" dirty="0"/>
              <a:t>“Time is muscle”</a:t>
            </a:r>
          </a:p>
          <a:p>
            <a:pPr lvl="1"/>
            <a:r>
              <a:rPr lang="en-US" dirty="0"/>
              <a:t>With an MI heart muscle is dying or dead and may not be salvageable if not treated in a timely fashion</a:t>
            </a:r>
          </a:p>
          <a:p>
            <a:pPr lvl="1"/>
            <a:r>
              <a:rPr lang="en-US" dirty="0"/>
              <a:t>Patients that may present differently:</a:t>
            </a:r>
          </a:p>
          <a:p>
            <a:pPr lvl="2"/>
            <a:r>
              <a:rPr lang="en-US" dirty="0"/>
              <a:t>Elderly</a:t>
            </a:r>
          </a:p>
          <a:p>
            <a:pPr lvl="2"/>
            <a:r>
              <a:rPr lang="en-US" dirty="0"/>
              <a:t>Women</a:t>
            </a:r>
          </a:p>
          <a:p>
            <a:pPr lvl="2"/>
            <a:r>
              <a:rPr lang="en-US" dirty="0"/>
              <a:t>Diabetics</a:t>
            </a:r>
          </a:p>
        </p:txBody>
      </p:sp>
    </p:spTree>
    <p:extLst>
      <p:ext uri="{BB962C8B-B14F-4D97-AF65-F5344CB8AC3E}">
        <p14:creationId xmlns:p14="http://schemas.microsoft.com/office/powerpoint/2010/main" val="32582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E0D03-C338-4267-8256-381481393BFF}"/>
              </a:ext>
            </a:extLst>
          </p:cNvPr>
          <p:cNvSpPr>
            <a:spLocks noGrp="1"/>
          </p:cNvSpPr>
          <p:nvPr>
            <p:ph type="title"/>
          </p:nvPr>
        </p:nvSpPr>
        <p:spPr/>
        <p:txBody>
          <a:bodyPr/>
          <a:lstStyle/>
          <a:p>
            <a:r>
              <a:rPr lang="en-US" dirty="0"/>
              <a:t>Care of patients with an Myocardial Infarction</a:t>
            </a:r>
          </a:p>
        </p:txBody>
      </p:sp>
      <p:sp>
        <p:nvSpPr>
          <p:cNvPr id="3" name="Content Placeholder 2">
            <a:extLst>
              <a:ext uri="{FF2B5EF4-FFF2-40B4-BE49-F238E27FC236}">
                <a16:creationId xmlns:a16="http://schemas.microsoft.com/office/drawing/2014/main" xmlns="" id="{90E8E6A0-B5BC-4B4E-9751-8413CB78FCB5}"/>
              </a:ext>
            </a:extLst>
          </p:cNvPr>
          <p:cNvSpPr>
            <a:spLocks noGrp="1"/>
          </p:cNvSpPr>
          <p:nvPr>
            <p:ph idx="1"/>
          </p:nvPr>
        </p:nvSpPr>
        <p:spPr/>
        <p:txBody>
          <a:bodyPr>
            <a:normAutofit fontScale="70000" lnSpcReduction="20000"/>
          </a:bodyPr>
          <a:lstStyle/>
          <a:p>
            <a:r>
              <a:rPr lang="en-US" dirty="0"/>
              <a:t>Recognizing s/s</a:t>
            </a:r>
          </a:p>
          <a:p>
            <a:r>
              <a:rPr lang="en-US" dirty="0"/>
              <a:t>Assess ABC’s</a:t>
            </a:r>
          </a:p>
          <a:p>
            <a:r>
              <a:rPr lang="en-US" dirty="0"/>
              <a:t>Administer oxygen via NC if O2 saturation less than 95% 4 lpm/nc</a:t>
            </a:r>
          </a:p>
          <a:p>
            <a:r>
              <a:rPr lang="en-US" dirty="0"/>
              <a:t>If no improvement change to NRB and maintain saturation 95-99%</a:t>
            </a:r>
          </a:p>
          <a:p>
            <a:r>
              <a:rPr lang="en-US" dirty="0"/>
              <a:t>Obtain 12-lead ECG and transmit</a:t>
            </a:r>
          </a:p>
          <a:p>
            <a:r>
              <a:rPr lang="en-US" dirty="0"/>
              <a:t>If pulmonary edema is present may consider PPV with BVM or if no contraindications CPAP</a:t>
            </a:r>
          </a:p>
          <a:p>
            <a:r>
              <a:rPr lang="en-US" dirty="0"/>
              <a:t>Place in position of comfort</a:t>
            </a:r>
          </a:p>
          <a:p>
            <a:r>
              <a:rPr lang="en-US" dirty="0"/>
              <a:t>Transport to appropriate facility</a:t>
            </a:r>
          </a:p>
          <a:p>
            <a:r>
              <a:rPr lang="en-US" dirty="0"/>
              <a:t>Call for ALS assist</a:t>
            </a:r>
          </a:p>
          <a:p>
            <a:r>
              <a:rPr lang="en-US" dirty="0"/>
              <a:t>Administer Baby Aspirin per protocol if not contraindicated and patient has not already taken this</a:t>
            </a:r>
          </a:p>
          <a:p>
            <a:r>
              <a:rPr lang="en-US" dirty="0"/>
              <a:t>Consider Nitroglycerine if not contraindicated per protocol and MCP order</a:t>
            </a:r>
          </a:p>
          <a:p>
            <a:endParaRPr lang="en-US" dirty="0"/>
          </a:p>
        </p:txBody>
      </p:sp>
    </p:spTree>
    <p:extLst>
      <p:ext uri="{BB962C8B-B14F-4D97-AF65-F5344CB8AC3E}">
        <p14:creationId xmlns:p14="http://schemas.microsoft.com/office/powerpoint/2010/main" val="255916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3CAC71-A9DD-4024-AC1E-37E1F37E2213}"/>
              </a:ext>
            </a:extLst>
          </p:cNvPr>
          <p:cNvSpPr>
            <a:spLocks noGrp="1"/>
          </p:cNvSpPr>
          <p:nvPr>
            <p:ph type="title"/>
          </p:nvPr>
        </p:nvSpPr>
        <p:spPr/>
        <p:txBody>
          <a:bodyPr/>
          <a:lstStyle/>
          <a:p>
            <a:r>
              <a:rPr lang="en-US" dirty="0"/>
              <a:t>12-Lead ECG Purpose/Application</a:t>
            </a:r>
          </a:p>
        </p:txBody>
      </p:sp>
      <p:sp>
        <p:nvSpPr>
          <p:cNvPr id="3" name="Content Placeholder 2">
            <a:extLst>
              <a:ext uri="{FF2B5EF4-FFF2-40B4-BE49-F238E27FC236}">
                <a16:creationId xmlns:a16="http://schemas.microsoft.com/office/drawing/2014/main" xmlns="" id="{EE218D02-B18B-4A7F-BBD7-6CA634495862}"/>
              </a:ext>
            </a:extLst>
          </p:cNvPr>
          <p:cNvSpPr>
            <a:spLocks noGrp="1"/>
          </p:cNvSpPr>
          <p:nvPr>
            <p:ph sz="half" idx="1"/>
          </p:nvPr>
        </p:nvSpPr>
        <p:spPr/>
        <p:txBody>
          <a:bodyPr/>
          <a:lstStyle/>
          <a:p>
            <a:endParaRPr lang="en-US" dirty="0"/>
          </a:p>
          <a:p>
            <a:endParaRPr lang="en-US" dirty="0"/>
          </a:p>
          <a:p>
            <a:r>
              <a:rPr lang="en-US" dirty="0"/>
              <a:t>Early detection of STEMI for receiving facility</a:t>
            </a:r>
          </a:p>
          <a:p>
            <a:r>
              <a:rPr lang="en-US" dirty="0"/>
              <a:t>Used for comparison between pre-transport time and time of arrival to facility for changes</a:t>
            </a:r>
          </a:p>
          <a:p>
            <a:endParaRPr lang="en-US" dirty="0"/>
          </a:p>
        </p:txBody>
      </p:sp>
      <p:sp>
        <p:nvSpPr>
          <p:cNvPr id="4" name="Content Placeholder 3">
            <a:extLst>
              <a:ext uri="{FF2B5EF4-FFF2-40B4-BE49-F238E27FC236}">
                <a16:creationId xmlns:a16="http://schemas.microsoft.com/office/drawing/2014/main" xmlns="" id="{CDDFC895-29BF-4B00-9F9B-B5FEFAE3ED36}"/>
              </a:ext>
            </a:extLst>
          </p:cNvPr>
          <p:cNvSpPr>
            <a:spLocks noGrp="1"/>
          </p:cNvSpPr>
          <p:nvPr>
            <p:ph sz="half" idx="2"/>
          </p:nvPr>
        </p:nvSpPr>
        <p:spPr/>
        <p:txBody>
          <a:bodyPr>
            <a:normAutofit fontScale="85000" lnSpcReduction="10000"/>
          </a:bodyPr>
          <a:lstStyle/>
          <a:p>
            <a:r>
              <a:rPr lang="en-US" dirty="0"/>
              <a:t>Steps to perform cardiac monitoring:</a:t>
            </a:r>
          </a:p>
          <a:p>
            <a:pPr lvl="1"/>
            <a:r>
              <a:rPr lang="en-US" dirty="0"/>
              <a:t>BSI</a:t>
            </a:r>
          </a:p>
          <a:p>
            <a:pPr lvl="1"/>
            <a:r>
              <a:rPr lang="en-US" dirty="0"/>
              <a:t>Prep the skin</a:t>
            </a:r>
          </a:p>
          <a:p>
            <a:pPr lvl="1"/>
            <a:r>
              <a:rPr lang="en-US" dirty="0"/>
              <a:t>Put electrodes on leads before placing on patient</a:t>
            </a:r>
          </a:p>
          <a:p>
            <a:pPr lvl="1"/>
            <a:r>
              <a:rPr lang="en-US" dirty="0"/>
              <a:t>Put limb leads on the LIMBS!</a:t>
            </a:r>
          </a:p>
          <a:p>
            <a:pPr lvl="1"/>
            <a:r>
              <a:rPr lang="en-US" dirty="0"/>
              <a:t>Place V leads on the chest in these areas:</a:t>
            </a:r>
          </a:p>
          <a:p>
            <a:pPr lvl="2"/>
            <a:r>
              <a:rPr lang="en-US" dirty="0"/>
              <a:t>V1-4</a:t>
            </a:r>
            <a:r>
              <a:rPr lang="en-US" baseline="30000" dirty="0"/>
              <a:t>th</a:t>
            </a:r>
            <a:r>
              <a:rPr lang="en-US" dirty="0"/>
              <a:t> intercostal space to the right of the sternum</a:t>
            </a:r>
          </a:p>
          <a:p>
            <a:pPr lvl="2"/>
            <a:r>
              <a:rPr lang="en-US" dirty="0"/>
              <a:t>V2-4</a:t>
            </a:r>
            <a:r>
              <a:rPr lang="en-US" baseline="30000" dirty="0"/>
              <a:t>th</a:t>
            </a:r>
            <a:r>
              <a:rPr lang="en-US" dirty="0"/>
              <a:t> intercostal space to the left of the sternum</a:t>
            </a:r>
          </a:p>
          <a:p>
            <a:pPr lvl="2"/>
            <a:r>
              <a:rPr lang="en-US" dirty="0"/>
              <a:t>V4-5</a:t>
            </a:r>
            <a:r>
              <a:rPr lang="en-US" baseline="30000" dirty="0"/>
              <a:t>th</a:t>
            </a:r>
            <a:r>
              <a:rPr lang="en-US" dirty="0"/>
              <a:t> intercostal space midclavicular line</a:t>
            </a:r>
          </a:p>
          <a:p>
            <a:pPr lvl="2"/>
            <a:r>
              <a:rPr lang="en-US" dirty="0"/>
              <a:t>V3-between V2 and V4</a:t>
            </a:r>
          </a:p>
          <a:p>
            <a:pPr lvl="2"/>
            <a:r>
              <a:rPr lang="en-US" dirty="0"/>
              <a:t>V6-middle of the armpit straight across from V4</a:t>
            </a:r>
          </a:p>
          <a:p>
            <a:pPr lvl="2"/>
            <a:r>
              <a:rPr lang="en-US" dirty="0"/>
              <a:t>V5-between V4 and V6</a:t>
            </a:r>
          </a:p>
          <a:p>
            <a:pPr lvl="2"/>
            <a:r>
              <a:rPr lang="en-US" dirty="0"/>
              <a:t>(Transmission of the ECG will vary depending upon the monitor.  Your instructor will demonstrate.)</a:t>
            </a:r>
          </a:p>
        </p:txBody>
      </p:sp>
    </p:spTree>
    <p:extLst>
      <p:ext uri="{BB962C8B-B14F-4D97-AF65-F5344CB8AC3E}">
        <p14:creationId xmlns:p14="http://schemas.microsoft.com/office/powerpoint/2010/main" val="32374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EE2F8-BDF5-4DE1-9F95-2233FE3ABC01}"/>
              </a:ext>
            </a:extLst>
          </p:cNvPr>
          <p:cNvSpPr>
            <a:spLocks noGrp="1"/>
          </p:cNvSpPr>
          <p:nvPr>
            <p:ph type="title"/>
          </p:nvPr>
        </p:nvSpPr>
        <p:spPr/>
        <p:txBody>
          <a:bodyPr/>
          <a:lstStyle/>
          <a:p>
            <a:pPr algn="ctr"/>
            <a:r>
              <a:rPr lang="en-US" dirty="0"/>
              <a:t>12-Lead ECG</a:t>
            </a:r>
          </a:p>
        </p:txBody>
      </p:sp>
      <p:pic>
        <p:nvPicPr>
          <p:cNvPr id="5" name="Content Placeholder 4">
            <a:extLst>
              <a:ext uri="{FF2B5EF4-FFF2-40B4-BE49-F238E27FC236}">
                <a16:creationId xmlns:a16="http://schemas.microsoft.com/office/drawing/2014/main" xmlns="" id="{CE21026B-4E9A-4898-B7E1-C7ED5B7EC00C}"/>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62000" y="2244723"/>
            <a:ext cx="4495800" cy="3736976"/>
          </a:xfrm>
        </p:spPr>
      </p:pic>
      <p:pic>
        <p:nvPicPr>
          <p:cNvPr id="9" name="Content Placeholder 8">
            <a:extLst>
              <a:ext uri="{FF2B5EF4-FFF2-40B4-BE49-F238E27FC236}">
                <a16:creationId xmlns:a16="http://schemas.microsoft.com/office/drawing/2014/main" xmlns="" id="{CE5C8627-5279-48B9-8525-DBA22AF3394F}"/>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705600" y="2244724"/>
            <a:ext cx="4267200" cy="3736976"/>
          </a:xfrm>
        </p:spPr>
      </p:pic>
    </p:spTree>
    <p:extLst>
      <p:ext uri="{BB962C8B-B14F-4D97-AF65-F5344CB8AC3E}">
        <p14:creationId xmlns:p14="http://schemas.microsoft.com/office/powerpoint/2010/main" val="89191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Ventilatory Process</a:t>
            </a:r>
          </a:p>
        </p:txBody>
      </p:sp>
      <p:sp>
        <p:nvSpPr>
          <p:cNvPr id="3" name="Content Placeholder 2">
            <a:extLst>
              <a:ext uri="{FF2B5EF4-FFF2-40B4-BE49-F238E27FC236}">
                <a16:creationId xmlns:a16="http://schemas.microsoft.com/office/drawing/2014/main" xmlns="" id="{162151E0-AB57-4602-90BD-A1B3BC987376}"/>
              </a:ext>
            </a:extLst>
          </p:cNvPr>
          <p:cNvSpPr>
            <a:spLocks noGrp="1"/>
          </p:cNvSpPr>
          <p:nvPr>
            <p:ph idx="1"/>
          </p:nvPr>
        </p:nvSpPr>
        <p:spPr/>
        <p:txBody>
          <a:bodyPr/>
          <a:lstStyle/>
          <a:p>
            <a:r>
              <a:rPr lang="en-US" dirty="0"/>
              <a:t>Inhalation</a:t>
            </a:r>
          </a:p>
          <a:p>
            <a:pPr lvl="1"/>
            <a:r>
              <a:rPr lang="en-US" dirty="0"/>
              <a:t>Active, muscular part of breathing.  The diaphragm and intercostal muscles contract.  The thoracic cavity enlarges.  Lungs have no muscles and cannot move on their own.  Accessory muscles are the secondary muscles of respiration.</a:t>
            </a:r>
          </a:p>
          <a:p>
            <a:r>
              <a:rPr lang="en-US" dirty="0"/>
              <a:t>Exhalation</a:t>
            </a:r>
          </a:p>
          <a:p>
            <a:pPr lvl="1"/>
            <a:r>
              <a:rPr lang="en-US" dirty="0"/>
              <a:t>Passive process, relaxation, thorax decreases in size.  Air pressure in chest cavity becomes higher than the outside pressure</a:t>
            </a:r>
          </a:p>
        </p:txBody>
      </p:sp>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C2F46-4985-420B-9DB2-77702B0E5AF7}"/>
              </a:ext>
            </a:extLst>
          </p:cNvPr>
          <p:cNvSpPr>
            <a:spLocks noGrp="1"/>
          </p:cNvSpPr>
          <p:nvPr>
            <p:ph type="title"/>
          </p:nvPr>
        </p:nvSpPr>
        <p:spPr/>
        <p:txBody>
          <a:bodyPr/>
          <a:lstStyle/>
          <a:p>
            <a:r>
              <a:rPr lang="en-US" dirty="0"/>
              <a:t>Cardiac Arrest – Assessment and Management</a:t>
            </a:r>
          </a:p>
        </p:txBody>
      </p:sp>
      <p:sp>
        <p:nvSpPr>
          <p:cNvPr id="3" name="Content Placeholder 2">
            <a:extLst>
              <a:ext uri="{FF2B5EF4-FFF2-40B4-BE49-F238E27FC236}">
                <a16:creationId xmlns:a16="http://schemas.microsoft.com/office/drawing/2014/main" xmlns="" id="{1223208C-8E13-4EC2-AC5C-8CDC193ADD92}"/>
              </a:ext>
            </a:extLst>
          </p:cNvPr>
          <p:cNvSpPr>
            <a:spLocks noGrp="1"/>
          </p:cNvSpPr>
          <p:nvPr>
            <p:ph sz="half" idx="1"/>
          </p:nvPr>
        </p:nvSpPr>
        <p:spPr/>
        <p:txBody>
          <a:bodyPr>
            <a:normAutofit fontScale="92500" lnSpcReduction="20000"/>
          </a:bodyPr>
          <a:lstStyle/>
          <a:p>
            <a:r>
              <a:rPr lang="en-US" dirty="0"/>
              <a:t>Chain of Survival</a:t>
            </a:r>
          </a:p>
          <a:p>
            <a:r>
              <a:rPr lang="en-US" dirty="0"/>
              <a:t>5 Links in the adult Chain of Survival </a:t>
            </a:r>
          </a:p>
          <a:p>
            <a:pPr lvl="2"/>
            <a:r>
              <a:rPr lang="en-US" dirty="0"/>
              <a:t>Immediate recognition and activation of the emergency response system</a:t>
            </a:r>
          </a:p>
          <a:p>
            <a:pPr lvl="2"/>
            <a:r>
              <a:rPr lang="en-US" dirty="0"/>
              <a:t>Early CPR, emphasis on chest compression</a:t>
            </a:r>
          </a:p>
          <a:p>
            <a:pPr lvl="2"/>
            <a:r>
              <a:rPr lang="en-US" dirty="0"/>
              <a:t>Rapid defibrillation</a:t>
            </a:r>
          </a:p>
          <a:p>
            <a:pPr lvl="2"/>
            <a:r>
              <a:rPr lang="en-US" dirty="0"/>
              <a:t>Effective advance life support</a:t>
            </a:r>
          </a:p>
          <a:p>
            <a:pPr lvl="2"/>
            <a:r>
              <a:rPr lang="en-US" dirty="0"/>
              <a:t>Integrated post-cardiac arrest care</a:t>
            </a:r>
          </a:p>
          <a:p>
            <a:pPr lvl="1"/>
            <a:r>
              <a:rPr lang="en-US" dirty="0"/>
              <a:t>Optimal chest compressions</a:t>
            </a:r>
          </a:p>
          <a:p>
            <a:pPr lvl="2"/>
            <a:r>
              <a:rPr lang="en-US" dirty="0"/>
              <a:t>Compress at rate of </a:t>
            </a:r>
            <a:r>
              <a:rPr lang="en-US" dirty="0" smtClean="0"/>
              <a:t>100 - 120 </a:t>
            </a:r>
            <a:r>
              <a:rPr lang="en-US" dirty="0"/>
              <a:t>per minute</a:t>
            </a:r>
          </a:p>
          <a:p>
            <a:pPr lvl="2"/>
            <a:r>
              <a:rPr lang="en-US" dirty="0"/>
              <a:t>At least 2 inches</a:t>
            </a:r>
          </a:p>
          <a:p>
            <a:pPr lvl="2"/>
            <a:r>
              <a:rPr lang="en-US" dirty="0"/>
              <a:t>Allow complete recoil</a:t>
            </a:r>
          </a:p>
          <a:p>
            <a:pPr lvl="2"/>
            <a:r>
              <a:rPr lang="en-US" dirty="0"/>
              <a:t>Minimize interruption</a:t>
            </a:r>
          </a:p>
          <a:p>
            <a:pPr lvl="2"/>
            <a:r>
              <a:rPr lang="en-US" dirty="0"/>
              <a:t>High performance CPR (Pit Crew CPR)</a:t>
            </a:r>
          </a:p>
          <a:p>
            <a:pPr lvl="2"/>
            <a:r>
              <a:rPr lang="en-US" dirty="0"/>
              <a:t>Mechanical CPR devices</a:t>
            </a:r>
          </a:p>
          <a:p>
            <a:pPr marL="502920" lvl="2" indent="0">
              <a:buNone/>
            </a:pPr>
            <a:endParaRPr lang="en-US" dirty="0"/>
          </a:p>
          <a:p>
            <a:pPr marL="502920" lvl="2" indent="0">
              <a:buNone/>
            </a:pPr>
            <a:endParaRPr lang="en-US" dirty="0"/>
          </a:p>
        </p:txBody>
      </p:sp>
      <p:pic>
        <p:nvPicPr>
          <p:cNvPr id="16" name="Content Placeholder 15">
            <a:extLst>
              <a:ext uri="{FF2B5EF4-FFF2-40B4-BE49-F238E27FC236}">
                <a16:creationId xmlns:a16="http://schemas.microsoft.com/office/drawing/2014/main" xmlns="" id="{501E61C7-04AD-4671-A328-DA4E4D99DE4A}"/>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010400" y="2590800"/>
            <a:ext cx="3886200" cy="3048000"/>
          </a:xfrm>
        </p:spPr>
      </p:pic>
    </p:spTree>
    <p:extLst>
      <p:ext uri="{BB962C8B-B14F-4D97-AF65-F5344CB8AC3E}">
        <p14:creationId xmlns:p14="http://schemas.microsoft.com/office/powerpoint/2010/main" val="37737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69CDEC-6387-43C8-8E6A-AB795CB2B7D3}"/>
              </a:ext>
            </a:extLst>
          </p:cNvPr>
          <p:cNvSpPr>
            <a:spLocks noGrp="1"/>
          </p:cNvSpPr>
          <p:nvPr>
            <p:ph type="title"/>
          </p:nvPr>
        </p:nvSpPr>
        <p:spPr/>
        <p:txBody>
          <a:bodyPr/>
          <a:lstStyle/>
          <a:p>
            <a:r>
              <a:rPr lang="en-US" dirty="0"/>
              <a:t>Automated External Defibrillator</a:t>
            </a:r>
          </a:p>
        </p:txBody>
      </p:sp>
      <p:sp>
        <p:nvSpPr>
          <p:cNvPr id="3" name="Content Placeholder 2">
            <a:extLst>
              <a:ext uri="{FF2B5EF4-FFF2-40B4-BE49-F238E27FC236}">
                <a16:creationId xmlns:a16="http://schemas.microsoft.com/office/drawing/2014/main" xmlns="" id="{81F6B7EC-BD7A-4AA0-BD32-A5A8A779B821}"/>
              </a:ext>
            </a:extLst>
          </p:cNvPr>
          <p:cNvSpPr>
            <a:spLocks noGrp="1"/>
          </p:cNvSpPr>
          <p:nvPr>
            <p:ph sz="half" idx="1"/>
          </p:nvPr>
        </p:nvSpPr>
        <p:spPr/>
        <p:txBody>
          <a:bodyPr>
            <a:normAutofit fontScale="92500" lnSpcReduction="10000"/>
          </a:bodyPr>
          <a:lstStyle/>
          <a:p>
            <a:r>
              <a:rPr lang="en-US" dirty="0"/>
              <a:t>Early Defibrillation offers the best opportunity to achieve a successful patient outcome</a:t>
            </a:r>
          </a:p>
          <a:p>
            <a:r>
              <a:rPr lang="en-US" dirty="0"/>
              <a:t>AED’s have become readily available in many schools, fitness clubs, sports venues, public facilities, mass gathering places.</a:t>
            </a:r>
          </a:p>
          <a:p>
            <a:r>
              <a:rPr lang="en-US" dirty="0"/>
              <a:t>Relatively self-guiding making it very easy to use</a:t>
            </a:r>
          </a:p>
          <a:p>
            <a:r>
              <a:rPr lang="en-US" dirty="0"/>
              <a:t>High quality compressions can be started and should be done by the EMS provider while the AED is being prepared for use</a:t>
            </a:r>
          </a:p>
          <a:p>
            <a:pPr marL="0" indent="0">
              <a:buNone/>
            </a:pPr>
            <a:endParaRPr lang="en-US" dirty="0"/>
          </a:p>
        </p:txBody>
      </p:sp>
      <p:pic>
        <p:nvPicPr>
          <p:cNvPr id="6" name="Content Placeholder 5">
            <a:extLst>
              <a:ext uri="{FF2B5EF4-FFF2-40B4-BE49-F238E27FC236}">
                <a16:creationId xmlns:a16="http://schemas.microsoft.com/office/drawing/2014/main" xmlns="" id="{0B58CA28-5A86-45BC-8CE8-6077AAB9F2CB}"/>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629400" y="2018742"/>
            <a:ext cx="4495800" cy="3848658"/>
          </a:xfrm>
        </p:spPr>
      </p:pic>
    </p:spTree>
    <p:extLst>
      <p:ext uri="{BB962C8B-B14F-4D97-AF65-F5344CB8AC3E}">
        <p14:creationId xmlns:p14="http://schemas.microsoft.com/office/powerpoint/2010/main" val="409027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4E286-0099-439E-82EB-8B61B0BC4B81}"/>
              </a:ext>
            </a:extLst>
          </p:cNvPr>
          <p:cNvSpPr>
            <a:spLocks noGrp="1"/>
          </p:cNvSpPr>
          <p:nvPr>
            <p:ph type="title"/>
          </p:nvPr>
        </p:nvSpPr>
        <p:spPr/>
        <p:txBody>
          <a:bodyPr/>
          <a:lstStyle/>
          <a:p>
            <a:r>
              <a:rPr lang="en-US" dirty="0"/>
              <a:t>Automated External Defibrillator</a:t>
            </a:r>
          </a:p>
        </p:txBody>
      </p:sp>
      <p:sp>
        <p:nvSpPr>
          <p:cNvPr id="3" name="Content Placeholder 2">
            <a:extLst>
              <a:ext uri="{FF2B5EF4-FFF2-40B4-BE49-F238E27FC236}">
                <a16:creationId xmlns:a16="http://schemas.microsoft.com/office/drawing/2014/main" xmlns="" id="{5EE08FD2-F012-4BAB-A1D0-8C6B119523AC}"/>
              </a:ext>
            </a:extLst>
          </p:cNvPr>
          <p:cNvSpPr>
            <a:spLocks noGrp="1"/>
          </p:cNvSpPr>
          <p:nvPr>
            <p:ph idx="1"/>
          </p:nvPr>
        </p:nvSpPr>
        <p:spPr/>
        <p:txBody>
          <a:bodyPr/>
          <a:lstStyle/>
          <a:p>
            <a:r>
              <a:rPr lang="en-US" dirty="0"/>
              <a:t>Assure defibrillation safety for crew members, yourself and bystanders</a:t>
            </a:r>
          </a:p>
          <a:p>
            <a:r>
              <a:rPr lang="en-US" dirty="0"/>
              <a:t>Proper placement of pads – Don’t place over medication patches or implanted devices</a:t>
            </a:r>
          </a:p>
          <a:p>
            <a:r>
              <a:rPr lang="en-US" dirty="0"/>
              <a:t>Assure patient is in dry area not lying in a puddle of water prior to defibrillation and patient’s chest should be dried.</a:t>
            </a:r>
          </a:p>
          <a:p>
            <a:r>
              <a:rPr lang="en-US" dirty="0"/>
              <a:t>Make sure you have good pad contact – hairy chests must be dealt with</a:t>
            </a:r>
          </a:p>
          <a:p>
            <a:r>
              <a:rPr lang="en-US" dirty="0"/>
              <a:t>Consider spinal immobilization where trauma is concerned</a:t>
            </a:r>
          </a:p>
        </p:txBody>
      </p:sp>
    </p:spTree>
    <p:extLst>
      <p:ext uri="{BB962C8B-B14F-4D97-AF65-F5344CB8AC3E}">
        <p14:creationId xmlns:p14="http://schemas.microsoft.com/office/powerpoint/2010/main" val="76914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403F2-69F4-4581-9FBD-6F1ABCB6FF29}"/>
              </a:ext>
            </a:extLst>
          </p:cNvPr>
          <p:cNvSpPr>
            <a:spLocks noGrp="1"/>
          </p:cNvSpPr>
          <p:nvPr>
            <p:ph type="title"/>
          </p:nvPr>
        </p:nvSpPr>
        <p:spPr>
          <a:xfrm>
            <a:off x="1066800" y="99220"/>
            <a:ext cx="10058400" cy="1325563"/>
          </a:xfrm>
        </p:spPr>
        <p:txBody>
          <a:bodyPr/>
          <a:lstStyle/>
          <a:p>
            <a:pPr algn="ctr"/>
            <a:r>
              <a:rPr lang="en-US" dirty="0"/>
              <a:t>Summary</a:t>
            </a:r>
          </a:p>
        </p:txBody>
      </p:sp>
      <p:sp>
        <p:nvSpPr>
          <p:cNvPr id="3" name="Content Placeholder 2">
            <a:extLst>
              <a:ext uri="{FF2B5EF4-FFF2-40B4-BE49-F238E27FC236}">
                <a16:creationId xmlns:a16="http://schemas.microsoft.com/office/drawing/2014/main" xmlns="" id="{88B824C3-0B18-485A-BF42-1239859C07B0}"/>
              </a:ext>
            </a:extLst>
          </p:cNvPr>
          <p:cNvSpPr>
            <a:spLocks noGrp="1"/>
          </p:cNvSpPr>
          <p:nvPr>
            <p:ph idx="1"/>
          </p:nvPr>
        </p:nvSpPr>
        <p:spPr/>
        <p:txBody>
          <a:bodyPr/>
          <a:lstStyle/>
          <a:p>
            <a:endParaRPr lang="en-US" dirty="0"/>
          </a:p>
          <a:p>
            <a:endParaRPr lang="en-US" dirty="0"/>
          </a:p>
          <a:p>
            <a:r>
              <a:rPr lang="en-US" dirty="0"/>
              <a:t>Recognizing and managing the acute myocardial infarction</a:t>
            </a:r>
          </a:p>
          <a:p>
            <a:r>
              <a:rPr lang="en-US" dirty="0"/>
              <a:t>Applying and transmitting the 12-lead ECG</a:t>
            </a:r>
          </a:p>
          <a:p>
            <a:r>
              <a:rPr lang="en-US" dirty="0"/>
              <a:t>Being able to manage the adult cardiac arrest patient</a:t>
            </a:r>
          </a:p>
          <a:p>
            <a:r>
              <a:rPr lang="en-US" dirty="0"/>
              <a:t>Knowing when to correctly apply the AED</a:t>
            </a:r>
          </a:p>
        </p:txBody>
      </p:sp>
    </p:spTree>
    <p:extLst>
      <p:ext uri="{BB962C8B-B14F-4D97-AF65-F5344CB8AC3E}">
        <p14:creationId xmlns:p14="http://schemas.microsoft.com/office/powerpoint/2010/main" val="44203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2DDFC-D2D5-4576-BA1F-8BFC934ABB61}"/>
              </a:ext>
            </a:extLst>
          </p:cNvPr>
          <p:cNvSpPr>
            <a:spLocks noGrp="1"/>
          </p:cNvSpPr>
          <p:nvPr>
            <p:ph type="title"/>
          </p:nvPr>
        </p:nvSpPr>
        <p:spPr/>
        <p:txBody>
          <a:bodyPr/>
          <a:lstStyle/>
          <a:p>
            <a:pPr algn="ctr"/>
            <a:r>
              <a:rPr lang="en-US" dirty="0"/>
              <a:t>Module II – Section II - Return of Spontaneous Circulation</a:t>
            </a:r>
          </a:p>
        </p:txBody>
      </p:sp>
      <p:sp>
        <p:nvSpPr>
          <p:cNvPr id="3" name="Content Placeholder 2">
            <a:extLst>
              <a:ext uri="{FF2B5EF4-FFF2-40B4-BE49-F238E27FC236}">
                <a16:creationId xmlns:a16="http://schemas.microsoft.com/office/drawing/2014/main" xmlns="" id="{27119123-BA9C-401B-BF33-B4131DE591CC}"/>
              </a:ext>
            </a:extLst>
          </p:cNvPr>
          <p:cNvSpPr>
            <a:spLocks noGrp="1"/>
          </p:cNvSpPr>
          <p:nvPr>
            <p:ph idx="1"/>
          </p:nvPr>
        </p:nvSpPr>
        <p:spPr/>
        <p:txBody>
          <a:bodyPr/>
          <a:lstStyle/>
          <a:p>
            <a:r>
              <a:rPr lang="en-US" dirty="0"/>
              <a:t>Objectives</a:t>
            </a:r>
          </a:p>
          <a:p>
            <a:endParaRPr lang="en-US" dirty="0"/>
          </a:p>
          <a:p>
            <a:pPr lvl="1"/>
            <a:r>
              <a:rPr lang="en-US" dirty="0"/>
              <a:t>Describe ROSC and effectively manage hemodynamic instability</a:t>
            </a:r>
          </a:p>
          <a:p>
            <a:pPr lvl="1"/>
            <a:endParaRPr lang="en-US" dirty="0"/>
          </a:p>
          <a:p>
            <a:pPr lvl="1"/>
            <a:r>
              <a:rPr lang="en-US" dirty="0"/>
              <a:t>Determine causes of cardiac arrest</a:t>
            </a:r>
          </a:p>
          <a:p>
            <a:pPr lvl="2"/>
            <a:r>
              <a:rPr lang="en-US" dirty="0"/>
              <a:t>Make treatment choices based on the cause</a:t>
            </a:r>
          </a:p>
          <a:p>
            <a:pPr lvl="2"/>
            <a:r>
              <a:rPr lang="en-US" dirty="0"/>
              <a:t>Determine appropriate treatment destination</a:t>
            </a:r>
          </a:p>
          <a:p>
            <a:pPr lvl="1"/>
            <a:endParaRPr lang="en-US" dirty="0"/>
          </a:p>
          <a:p>
            <a:pPr lvl="1"/>
            <a:r>
              <a:rPr lang="en-US" dirty="0"/>
              <a:t>Describe the process of induced hypothermia</a:t>
            </a:r>
          </a:p>
        </p:txBody>
      </p:sp>
    </p:spTree>
    <p:extLst>
      <p:ext uri="{BB962C8B-B14F-4D97-AF65-F5344CB8AC3E}">
        <p14:creationId xmlns:p14="http://schemas.microsoft.com/office/powerpoint/2010/main" val="13791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DE724-A67E-4F7B-9BAE-749A0BA5A599}"/>
              </a:ext>
            </a:extLst>
          </p:cNvPr>
          <p:cNvSpPr>
            <a:spLocks noGrp="1"/>
          </p:cNvSpPr>
          <p:nvPr>
            <p:ph type="title"/>
          </p:nvPr>
        </p:nvSpPr>
        <p:spPr/>
        <p:txBody>
          <a:bodyPr/>
          <a:lstStyle/>
          <a:p>
            <a:r>
              <a:rPr lang="en-US" dirty="0"/>
              <a:t>Signs of ROSC</a:t>
            </a:r>
          </a:p>
        </p:txBody>
      </p:sp>
      <p:sp>
        <p:nvSpPr>
          <p:cNvPr id="3" name="Content Placeholder 2">
            <a:extLst>
              <a:ext uri="{FF2B5EF4-FFF2-40B4-BE49-F238E27FC236}">
                <a16:creationId xmlns:a16="http://schemas.microsoft.com/office/drawing/2014/main" xmlns="" id="{E5DC2CC2-2C83-420D-A9C7-76373741CB69}"/>
              </a:ext>
            </a:extLst>
          </p:cNvPr>
          <p:cNvSpPr>
            <a:spLocks noGrp="1"/>
          </p:cNvSpPr>
          <p:nvPr>
            <p:ph sz="half" idx="1"/>
          </p:nvPr>
        </p:nvSpPr>
        <p:spPr/>
        <p:txBody>
          <a:bodyPr>
            <a:normAutofit/>
          </a:bodyPr>
          <a:lstStyle/>
          <a:p>
            <a:r>
              <a:rPr lang="en-US" dirty="0"/>
              <a:t>Presence of Pulse</a:t>
            </a:r>
          </a:p>
          <a:p>
            <a:r>
              <a:rPr lang="en-US" dirty="0"/>
              <a:t>Monitor for signs of return of spontaneous breathing (this may or may not happen right away depending upon the cause of the arrest)</a:t>
            </a:r>
          </a:p>
          <a:p>
            <a:r>
              <a:rPr lang="en-US" dirty="0"/>
              <a:t>Can patient follow commands? Watch for patient movement.</a:t>
            </a:r>
          </a:p>
          <a:p>
            <a:r>
              <a:rPr lang="en-US" dirty="0"/>
              <a:t>Return of blood pressure (may be low initially, give it time)</a:t>
            </a:r>
          </a:p>
          <a:p>
            <a:pPr marL="0" indent="0">
              <a:buNone/>
            </a:pPr>
            <a:endParaRPr lang="en-US" dirty="0"/>
          </a:p>
        </p:txBody>
      </p:sp>
      <p:pic>
        <p:nvPicPr>
          <p:cNvPr id="6" name="Content Placeholder 5">
            <a:extLst>
              <a:ext uri="{FF2B5EF4-FFF2-40B4-BE49-F238E27FC236}">
                <a16:creationId xmlns:a16="http://schemas.microsoft.com/office/drawing/2014/main" xmlns="" id="{F0D2CA83-BB1F-41D7-B278-69AA42DABBA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0138" y="2735435"/>
            <a:ext cx="3809524" cy="2755555"/>
          </a:xfrm>
        </p:spPr>
      </p:pic>
    </p:spTree>
    <p:extLst>
      <p:ext uri="{BB962C8B-B14F-4D97-AF65-F5344CB8AC3E}">
        <p14:creationId xmlns:p14="http://schemas.microsoft.com/office/powerpoint/2010/main" val="377607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750E2-3CB7-49C8-A7EB-0E3C747D9F80}"/>
              </a:ext>
            </a:extLst>
          </p:cNvPr>
          <p:cNvSpPr>
            <a:spLocks noGrp="1"/>
          </p:cNvSpPr>
          <p:nvPr>
            <p:ph type="title"/>
          </p:nvPr>
        </p:nvSpPr>
        <p:spPr/>
        <p:txBody>
          <a:bodyPr/>
          <a:lstStyle/>
          <a:p>
            <a:r>
              <a:rPr lang="en-US" dirty="0"/>
              <a:t>ROSC and Management of Hemodynamic Instability</a:t>
            </a:r>
          </a:p>
        </p:txBody>
      </p:sp>
      <p:sp>
        <p:nvSpPr>
          <p:cNvPr id="3" name="Content Placeholder 2">
            <a:extLst>
              <a:ext uri="{FF2B5EF4-FFF2-40B4-BE49-F238E27FC236}">
                <a16:creationId xmlns:a16="http://schemas.microsoft.com/office/drawing/2014/main" xmlns="" id="{463D4CA8-4E17-4169-B99D-EB48C098CD4E}"/>
              </a:ext>
            </a:extLst>
          </p:cNvPr>
          <p:cNvSpPr>
            <a:spLocks noGrp="1"/>
          </p:cNvSpPr>
          <p:nvPr>
            <p:ph idx="1"/>
          </p:nvPr>
        </p:nvSpPr>
        <p:spPr/>
        <p:txBody>
          <a:bodyPr>
            <a:normAutofit/>
          </a:bodyPr>
          <a:lstStyle/>
          <a:p>
            <a:r>
              <a:rPr lang="en-US" dirty="0"/>
              <a:t>Ventilate and/or oxygenate to maintain saturation between 95 – 99%</a:t>
            </a:r>
          </a:p>
          <a:p>
            <a:r>
              <a:rPr lang="en-US" dirty="0"/>
              <a:t>Avoid excessive over-bagging, use ETCO2 (35-40)</a:t>
            </a:r>
          </a:p>
          <a:p>
            <a:pPr lvl="1"/>
            <a:r>
              <a:rPr lang="en-US" dirty="0"/>
              <a:t>Reduces cardiac output</a:t>
            </a:r>
          </a:p>
          <a:p>
            <a:pPr lvl="1"/>
            <a:r>
              <a:rPr lang="en-US" dirty="0"/>
              <a:t>Decreases cerebral blood flow</a:t>
            </a:r>
          </a:p>
          <a:p>
            <a:r>
              <a:rPr lang="en-US" dirty="0"/>
              <a:t>Monitor vital signs</a:t>
            </a:r>
          </a:p>
          <a:p>
            <a:pPr lvl="1"/>
            <a:r>
              <a:rPr lang="en-US" dirty="0"/>
              <a:t>Treat for shock, try to maintain BP higher than 90 systolic</a:t>
            </a:r>
          </a:p>
          <a:p>
            <a:r>
              <a:rPr lang="en-US" dirty="0"/>
              <a:t>Transport to the most appropriate facility</a:t>
            </a:r>
          </a:p>
          <a:p>
            <a:pPr lvl="1"/>
            <a:r>
              <a:rPr lang="en-US" dirty="0"/>
              <a:t>Most deaths following ROSC occur within the first 24 hours</a:t>
            </a:r>
          </a:p>
          <a:p>
            <a:r>
              <a:rPr lang="en-US" dirty="0"/>
              <a:t>ALS should have been called for if not already present</a:t>
            </a:r>
          </a:p>
        </p:txBody>
      </p:sp>
    </p:spTree>
    <p:extLst>
      <p:ext uri="{BB962C8B-B14F-4D97-AF65-F5344CB8AC3E}">
        <p14:creationId xmlns:p14="http://schemas.microsoft.com/office/powerpoint/2010/main" val="24125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D5BD3-1A94-4D9B-B027-1D9C6300ECDE}"/>
              </a:ext>
            </a:extLst>
          </p:cNvPr>
          <p:cNvSpPr>
            <a:spLocks noGrp="1"/>
          </p:cNvSpPr>
          <p:nvPr>
            <p:ph type="title"/>
          </p:nvPr>
        </p:nvSpPr>
        <p:spPr/>
        <p:txBody>
          <a:bodyPr/>
          <a:lstStyle/>
          <a:p>
            <a:r>
              <a:rPr lang="en-US" dirty="0"/>
              <a:t>ROSC and Induced Hypothermia</a:t>
            </a:r>
          </a:p>
        </p:txBody>
      </p:sp>
      <p:pic>
        <p:nvPicPr>
          <p:cNvPr id="6" name="Content Placeholder 5">
            <a:extLst>
              <a:ext uri="{FF2B5EF4-FFF2-40B4-BE49-F238E27FC236}">
                <a16:creationId xmlns:a16="http://schemas.microsoft.com/office/drawing/2014/main" xmlns="" id="{45F63714-218C-429B-9AF0-D6AD5F274F21}"/>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38200" y="3276600"/>
            <a:ext cx="4876800" cy="1905000"/>
          </a:xfrm>
        </p:spPr>
      </p:pic>
      <p:pic>
        <p:nvPicPr>
          <p:cNvPr id="9" name="Content Placeholder 8">
            <a:extLst>
              <a:ext uri="{FF2B5EF4-FFF2-40B4-BE49-F238E27FC236}">
                <a16:creationId xmlns:a16="http://schemas.microsoft.com/office/drawing/2014/main" xmlns="" id="{6D81D3E5-8244-42C1-84AD-B345D371CB25}"/>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353300" y="2741612"/>
            <a:ext cx="2743200" cy="2743200"/>
          </a:xfrm>
        </p:spPr>
      </p:pic>
    </p:spTree>
    <p:extLst>
      <p:ext uri="{BB962C8B-B14F-4D97-AF65-F5344CB8AC3E}">
        <p14:creationId xmlns:p14="http://schemas.microsoft.com/office/powerpoint/2010/main" val="306402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F0620-8BE0-44C2-B5D4-48D801B7A254}"/>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0E4AF4A9-C5EF-47F6-802E-259804068874}"/>
              </a:ext>
            </a:extLst>
          </p:cNvPr>
          <p:cNvSpPr>
            <a:spLocks noGrp="1"/>
          </p:cNvSpPr>
          <p:nvPr>
            <p:ph idx="1"/>
          </p:nvPr>
        </p:nvSpPr>
        <p:spPr/>
        <p:txBody>
          <a:bodyPr/>
          <a:lstStyle/>
          <a:p>
            <a:r>
              <a:rPr lang="en-US" dirty="0"/>
              <a:t>Being able to identify the causes of a cardiac arrest and managing what can be managed post arrest</a:t>
            </a:r>
          </a:p>
          <a:p>
            <a:endParaRPr lang="en-US" dirty="0"/>
          </a:p>
          <a:p>
            <a:r>
              <a:rPr lang="en-US" dirty="0"/>
              <a:t>Knowing how to effectively manage the patient who has return of spontaneous circulation (ROSC)</a:t>
            </a:r>
          </a:p>
          <a:p>
            <a:endParaRPr lang="en-US" dirty="0"/>
          </a:p>
          <a:p>
            <a:r>
              <a:rPr lang="en-US" dirty="0"/>
              <a:t>Knowing the options for induced hypothermia</a:t>
            </a:r>
          </a:p>
          <a:p>
            <a:pPr marL="0" indent="0">
              <a:buNone/>
            </a:pPr>
            <a:endParaRPr lang="en-US" dirty="0"/>
          </a:p>
          <a:p>
            <a:endParaRPr lang="en-US" dirty="0"/>
          </a:p>
        </p:txBody>
      </p:sp>
    </p:spTree>
    <p:extLst>
      <p:ext uri="{BB962C8B-B14F-4D97-AF65-F5344CB8AC3E}">
        <p14:creationId xmlns:p14="http://schemas.microsoft.com/office/powerpoint/2010/main" val="103079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C3018-17F2-4E0F-9626-421B67014F04}"/>
              </a:ext>
            </a:extLst>
          </p:cNvPr>
          <p:cNvSpPr>
            <a:spLocks noGrp="1"/>
          </p:cNvSpPr>
          <p:nvPr>
            <p:ph type="title"/>
          </p:nvPr>
        </p:nvSpPr>
        <p:spPr/>
        <p:txBody>
          <a:bodyPr/>
          <a:lstStyle/>
          <a:p>
            <a:r>
              <a:rPr lang="en-US" dirty="0"/>
              <a:t>Module II – Section III - VAD</a:t>
            </a:r>
          </a:p>
        </p:txBody>
      </p:sp>
      <p:sp>
        <p:nvSpPr>
          <p:cNvPr id="3" name="Content Placeholder 2">
            <a:extLst>
              <a:ext uri="{FF2B5EF4-FFF2-40B4-BE49-F238E27FC236}">
                <a16:creationId xmlns:a16="http://schemas.microsoft.com/office/drawing/2014/main" xmlns="" id="{B516E20D-A4FF-4672-9E54-B72592FF9374}"/>
              </a:ext>
            </a:extLst>
          </p:cNvPr>
          <p:cNvSpPr>
            <a:spLocks noGrp="1"/>
          </p:cNvSpPr>
          <p:nvPr>
            <p:ph idx="1"/>
          </p:nvPr>
        </p:nvSpPr>
        <p:spPr/>
        <p:txBody>
          <a:bodyPr/>
          <a:lstStyle/>
          <a:p>
            <a:r>
              <a:rPr lang="en-US" dirty="0"/>
              <a:t>Objectives</a:t>
            </a:r>
          </a:p>
          <a:p>
            <a:endParaRPr lang="en-US" dirty="0"/>
          </a:p>
          <a:p>
            <a:pPr lvl="1"/>
            <a:r>
              <a:rPr lang="en-US" dirty="0"/>
              <a:t>Understand the function of VAD’s</a:t>
            </a:r>
          </a:p>
          <a:p>
            <a:pPr lvl="1"/>
            <a:endParaRPr lang="en-US" dirty="0"/>
          </a:p>
          <a:p>
            <a:pPr lvl="1"/>
            <a:endParaRPr lang="en-US" dirty="0"/>
          </a:p>
          <a:p>
            <a:pPr lvl="1"/>
            <a:r>
              <a:rPr lang="en-US" dirty="0"/>
              <a:t>Discuss patient care issues/differences in assessment involved in patients with a VAD</a:t>
            </a:r>
          </a:p>
          <a:p>
            <a:pPr marL="228600" lvl="1" indent="0">
              <a:buNone/>
            </a:pPr>
            <a:endParaRPr lang="en-US" dirty="0"/>
          </a:p>
          <a:p>
            <a:pPr lvl="1"/>
            <a:endParaRPr lang="en-US" dirty="0"/>
          </a:p>
        </p:txBody>
      </p:sp>
    </p:spTree>
    <p:extLst>
      <p:ext uri="{BB962C8B-B14F-4D97-AF65-F5344CB8AC3E}">
        <p14:creationId xmlns:p14="http://schemas.microsoft.com/office/powerpoint/2010/main" val="9775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Ventilatory Process (cont.)</a:t>
            </a:r>
          </a:p>
        </p:txBody>
      </p:sp>
      <p:sp>
        <p:nvSpPr>
          <p:cNvPr id="3" name="Content Placeholder 2"/>
          <p:cNvSpPr>
            <a:spLocks noGrp="1"/>
          </p:cNvSpPr>
          <p:nvPr>
            <p:ph sz="half" idx="1"/>
          </p:nvPr>
        </p:nvSpPr>
        <p:spPr/>
        <p:txBody>
          <a:bodyPr/>
          <a:lstStyle/>
          <a:p>
            <a:pPr marL="0" indent="0">
              <a:buNone/>
            </a:pPr>
            <a:r>
              <a:rPr lang="en-US" dirty="0"/>
              <a:t>Tidal volume</a:t>
            </a:r>
          </a:p>
          <a:p>
            <a:pPr marL="0" indent="0">
              <a:buNone/>
            </a:pPr>
            <a:r>
              <a:rPr lang="en-US" dirty="0"/>
              <a:t>Minute volume</a:t>
            </a:r>
          </a:p>
          <a:p>
            <a:pPr marL="0" indent="0">
              <a:buNone/>
            </a:pPr>
            <a:r>
              <a:rPr lang="en-US" dirty="0"/>
              <a:t>Vital capacity</a:t>
            </a:r>
          </a:p>
          <a:p>
            <a:pPr marL="0" indent="0">
              <a:buNone/>
            </a:pPr>
            <a:r>
              <a:rPr lang="en-US" dirty="0"/>
              <a:t>Hypoxia</a:t>
            </a:r>
          </a:p>
          <a:p>
            <a:pPr marL="0" indent="0">
              <a:buNone/>
            </a:pPr>
            <a:r>
              <a:rPr lang="en-US" dirty="0"/>
              <a:t>Hypoxic Drive</a:t>
            </a:r>
          </a:p>
          <a:p>
            <a:pPr marL="0" indent="0">
              <a:buNone/>
            </a:pPr>
            <a:r>
              <a:rPr lang="en-US" dirty="0"/>
              <a:t>Dyspnea</a:t>
            </a:r>
          </a:p>
        </p:txBody>
      </p:sp>
      <p:pic>
        <p:nvPicPr>
          <p:cNvPr id="5" name="Content Placeholder 4">
            <a:extLst>
              <a:ext uri="{FF2B5EF4-FFF2-40B4-BE49-F238E27FC236}">
                <a16:creationId xmlns:a16="http://schemas.microsoft.com/office/drawing/2014/main" xmlns="" id="{F7C58596-8C7A-4216-BF23-D9B2A0E44CCF}"/>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432550" y="2487612"/>
            <a:ext cx="4584700" cy="3251200"/>
          </a:xfrm>
        </p:spPr>
      </p:pic>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9075F-6A54-47DC-AD40-BEA9D7F5036B}"/>
              </a:ext>
            </a:extLst>
          </p:cNvPr>
          <p:cNvSpPr>
            <a:spLocks noGrp="1"/>
          </p:cNvSpPr>
          <p:nvPr>
            <p:ph type="title"/>
          </p:nvPr>
        </p:nvSpPr>
        <p:spPr/>
        <p:txBody>
          <a:bodyPr/>
          <a:lstStyle/>
          <a:p>
            <a:r>
              <a:rPr lang="en-US" dirty="0"/>
              <a:t>Function of VAD</a:t>
            </a:r>
          </a:p>
        </p:txBody>
      </p:sp>
      <p:sp>
        <p:nvSpPr>
          <p:cNvPr id="3" name="Content Placeholder 2">
            <a:extLst>
              <a:ext uri="{FF2B5EF4-FFF2-40B4-BE49-F238E27FC236}">
                <a16:creationId xmlns:a16="http://schemas.microsoft.com/office/drawing/2014/main" xmlns="" id="{8B4A32F3-FE92-44F4-A275-72CCF6E92440}"/>
              </a:ext>
            </a:extLst>
          </p:cNvPr>
          <p:cNvSpPr>
            <a:spLocks noGrp="1"/>
          </p:cNvSpPr>
          <p:nvPr>
            <p:ph sz="half" idx="1"/>
          </p:nvPr>
        </p:nvSpPr>
        <p:spPr/>
        <p:txBody>
          <a:bodyPr>
            <a:normAutofit fontScale="92500"/>
          </a:bodyPr>
          <a:lstStyle/>
          <a:p>
            <a:r>
              <a:rPr lang="en-US" dirty="0"/>
              <a:t>Mechanical device placed in the patients chest to replace the function of the ventricles to circulate blood</a:t>
            </a:r>
          </a:p>
          <a:p>
            <a:r>
              <a:rPr lang="en-US" dirty="0"/>
              <a:t>Basically works as the patients mechanical heart while awaiting a heart transplant</a:t>
            </a:r>
          </a:p>
          <a:p>
            <a:r>
              <a:rPr lang="en-US" dirty="0"/>
              <a:t>Implanted in heart failure patients</a:t>
            </a:r>
          </a:p>
          <a:p>
            <a:r>
              <a:rPr lang="en-US" dirty="0"/>
              <a:t>Sometimes a temporary treatment, sometimes used as a permanent solution to very low cardiac output</a:t>
            </a:r>
          </a:p>
          <a:p>
            <a:endParaRPr lang="en-US" dirty="0"/>
          </a:p>
        </p:txBody>
      </p:sp>
      <p:pic>
        <p:nvPicPr>
          <p:cNvPr id="6" name="Content Placeholder 5">
            <a:extLst>
              <a:ext uri="{FF2B5EF4-FFF2-40B4-BE49-F238E27FC236}">
                <a16:creationId xmlns:a16="http://schemas.microsoft.com/office/drawing/2014/main" xmlns="" id="{09F868E0-97DE-4FE1-8149-594F7C0F6E8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893627" y="2438400"/>
            <a:ext cx="3231573" cy="3733799"/>
          </a:xfrm>
        </p:spPr>
      </p:pic>
    </p:spTree>
    <p:extLst>
      <p:ext uri="{BB962C8B-B14F-4D97-AF65-F5344CB8AC3E}">
        <p14:creationId xmlns:p14="http://schemas.microsoft.com/office/powerpoint/2010/main" val="212933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4746C-1638-4C3C-9758-E81340D88C42}"/>
              </a:ext>
            </a:extLst>
          </p:cNvPr>
          <p:cNvSpPr>
            <a:spLocks noGrp="1"/>
          </p:cNvSpPr>
          <p:nvPr>
            <p:ph type="title"/>
          </p:nvPr>
        </p:nvSpPr>
        <p:spPr/>
        <p:txBody>
          <a:bodyPr/>
          <a:lstStyle/>
          <a:p>
            <a:r>
              <a:rPr lang="en-US" dirty="0"/>
              <a:t>Assessment of the VAD Patient</a:t>
            </a:r>
          </a:p>
        </p:txBody>
      </p:sp>
      <p:sp>
        <p:nvSpPr>
          <p:cNvPr id="3" name="Content Placeholder 2">
            <a:extLst>
              <a:ext uri="{FF2B5EF4-FFF2-40B4-BE49-F238E27FC236}">
                <a16:creationId xmlns:a16="http://schemas.microsoft.com/office/drawing/2014/main" xmlns="" id="{9FF73AB9-055C-44F4-973A-CD08440D3ED9}"/>
              </a:ext>
            </a:extLst>
          </p:cNvPr>
          <p:cNvSpPr>
            <a:spLocks noGrp="1"/>
          </p:cNvSpPr>
          <p:nvPr>
            <p:ph idx="1"/>
          </p:nvPr>
        </p:nvSpPr>
        <p:spPr/>
        <p:txBody>
          <a:bodyPr>
            <a:normAutofit fontScale="92500" lnSpcReduction="20000"/>
          </a:bodyPr>
          <a:lstStyle/>
          <a:p>
            <a:r>
              <a:rPr lang="en-US" dirty="0"/>
              <a:t>Initial assessment is the same as with patients without a VAD</a:t>
            </a:r>
          </a:p>
          <a:p>
            <a:r>
              <a:rPr lang="en-US" dirty="0"/>
              <a:t>Most VADs have continuous flow therefore they may not have palpable pulses or even an obtainable blood pressure</a:t>
            </a:r>
          </a:p>
          <a:p>
            <a:r>
              <a:rPr lang="en-US" dirty="0"/>
              <a:t>Listen over the left chest for a “whirling” sound or a “humming” sound to assure the VAD is working</a:t>
            </a:r>
          </a:p>
          <a:p>
            <a:r>
              <a:rPr lang="en-US" dirty="0"/>
              <a:t>Pulse oximetry may not be accurate</a:t>
            </a:r>
          </a:p>
          <a:p>
            <a:r>
              <a:rPr lang="en-US" dirty="0"/>
              <a:t>Mental status and skin temperature, color and condition may be the most reliable findings for adequate perfusion</a:t>
            </a:r>
          </a:p>
          <a:p>
            <a:r>
              <a:rPr lang="en-US" dirty="0"/>
              <a:t>Check the sight of insertion of the device for signs of infection</a:t>
            </a:r>
          </a:p>
          <a:p>
            <a:r>
              <a:rPr lang="en-US" dirty="0"/>
              <a:t>Check the external device for proper function, the family may be able to assist and there is probably a contact source available to trouble shoot and advise you</a:t>
            </a:r>
          </a:p>
          <a:p>
            <a:pPr marL="0" indent="0">
              <a:buNone/>
            </a:pPr>
            <a:endParaRPr lang="en-US" dirty="0"/>
          </a:p>
        </p:txBody>
      </p:sp>
    </p:spTree>
    <p:extLst>
      <p:ext uri="{BB962C8B-B14F-4D97-AF65-F5344CB8AC3E}">
        <p14:creationId xmlns:p14="http://schemas.microsoft.com/office/powerpoint/2010/main" val="401013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476CB-C20F-47B2-BEC8-84A5980B23A3}"/>
              </a:ext>
            </a:extLst>
          </p:cNvPr>
          <p:cNvSpPr>
            <a:spLocks noGrp="1"/>
          </p:cNvSpPr>
          <p:nvPr>
            <p:ph type="title"/>
          </p:nvPr>
        </p:nvSpPr>
        <p:spPr/>
        <p:txBody>
          <a:bodyPr/>
          <a:lstStyle/>
          <a:p>
            <a:r>
              <a:rPr lang="en-US" dirty="0"/>
              <a:t>Management of the VAD patient</a:t>
            </a:r>
          </a:p>
        </p:txBody>
      </p:sp>
      <p:sp>
        <p:nvSpPr>
          <p:cNvPr id="3" name="Content Placeholder 2">
            <a:extLst>
              <a:ext uri="{FF2B5EF4-FFF2-40B4-BE49-F238E27FC236}">
                <a16:creationId xmlns:a16="http://schemas.microsoft.com/office/drawing/2014/main" xmlns="" id="{D1CA71CD-3F5D-4937-982A-3A8A772C6007}"/>
              </a:ext>
            </a:extLst>
          </p:cNvPr>
          <p:cNvSpPr>
            <a:spLocks noGrp="1"/>
          </p:cNvSpPr>
          <p:nvPr>
            <p:ph idx="1"/>
          </p:nvPr>
        </p:nvSpPr>
        <p:spPr/>
        <p:txBody>
          <a:bodyPr>
            <a:normAutofit fontScale="92500" lnSpcReduction="20000"/>
          </a:bodyPr>
          <a:lstStyle/>
          <a:p>
            <a:r>
              <a:rPr lang="en-US" dirty="0"/>
              <a:t>Let the family or caregiver assist you</a:t>
            </a:r>
          </a:p>
          <a:p>
            <a:r>
              <a:rPr lang="en-US" dirty="0"/>
              <a:t>Use the contact information for the patients medical caregivers (which is usually a 24/7 contact) to assist you to troubleshoot</a:t>
            </a:r>
          </a:p>
          <a:p>
            <a:r>
              <a:rPr lang="en-US" dirty="0"/>
              <a:t>Keep batteries and the external device secured to patient </a:t>
            </a:r>
          </a:p>
          <a:p>
            <a:r>
              <a:rPr lang="en-US" dirty="0"/>
              <a:t>Take extra batteries with you to the hospital, charger if necessary if the possibility of a prolonged stay (consider) flying patient to facility where device was implanted</a:t>
            </a:r>
          </a:p>
          <a:p>
            <a:r>
              <a:rPr lang="en-US" dirty="0"/>
              <a:t>Use caution when removing clothing not to inadvertently displace internal component</a:t>
            </a:r>
          </a:p>
          <a:p>
            <a:r>
              <a:rPr lang="en-US" dirty="0"/>
              <a:t>Verify with family or contact VAD consultant before chest compressions are initiated.  Most patients with VADs, not breathing and appear to be in arrest with a VAD CPR is not recommended.</a:t>
            </a:r>
          </a:p>
          <a:p>
            <a:r>
              <a:rPr lang="en-US" dirty="0"/>
              <a:t>Follow  local protocol</a:t>
            </a:r>
          </a:p>
        </p:txBody>
      </p:sp>
    </p:spTree>
    <p:extLst>
      <p:ext uri="{BB962C8B-B14F-4D97-AF65-F5344CB8AC3E}">
        <p14:creationId xmlns:p14="http://schemas.microsoft.com/office/powerpoint/2010/main" val="378115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2D88E-9695-4730-BFD6-F16F247F3AC8}"/>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2FD1487C-8540-493B-98D5-B89930265F84}"/>
              </a:ext>
            </a:extLst>
          </p:cNvPr>
          <p:cNvSpPr>
            <a:spLocks noGrp="1"/>
          </p:cNvSpPr>
          <p:nvPr>
            <p:ph idx="1"/>
          </p:nvPr>
        </p:nvSpPr>
        <p:spPr/>
        <p:txBody>
          <a:bodyPr/>
          <a:lstStyle/>
          <a:p>
            <a:endParaRPr lang="en-US" dirty="0"/>
          </a:p>
          <a:p>
            <a:r>
              <a:rPr lang="en-US" dirty="0"/>
              <a:t>Understanding the function of the VAD</a:t>
            </a:r>
          </a:p>
          <a:p>
            <a:endParaRPr lang="en-US" dirty="0"/>
          </a:p>
          <a:p>
            <a:r>
              <a:rPr lang="en-US" dirty="0"/>
              <a:t>Knowing there are points of contact for troubleshooting the VAD improves patient care and assists the EMT</a:t>
            </a:r>
          </a:p>
          <a:p>
            <a:endParaRPr lang="en-US" dirty="0"/>
          </a:p>
          <a:p>
            <a:r>
              <a:rPr lang="en-US" dirty="0"/>
              <a:t>Understanding differences in assessment for the VAD patients</a:t>
            </a:r>
          </a:p>
        </p:txBody>
      </p:sp>
    </p:spTree>
    <p:extLst>
      <p:ext uri="{BB962C8B-B14F-4D97-AF65-F5344CB8AC3E}">
        <p14:creationId xmlns:p14="http://schemas.microsoft.com/office/powerpoint/2010/main" val="292256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E30230-543F-4D4A-83BE-28C82A3C12D3}"/>
              </a:ext>
            </a:extLst>
          </p:cNvPr>
          <p:cNvSpPr>
            <a:spLocks noGrp="1"/>
          </p:cNvSpPr>
          <p:nvPr>
            <p:ph type="title"/>
          </p:nvPr>
        </p:nvSpPr>
        <p:spPr/>
        <p:txBody>
          <a:bodyPr/>
          <a:lstStyle/>
          <a:p>
            <a:r>
              <a:rPr lang="en-US" dirty="0"/>
              <a:t>Module II – Section IV – Pain Management</a:t>
            </a:r>
          </a:p>
        </p:txBody>
      </p:sp>
      <p:sp>
        <p:nvSpPr>
          <p:cNvPr id="3" name="Content Placeholder 2">
            <a:extLst>
              <a:ext uri="{FF2B5EF4-FFF2-40B4-BE49-F238E27FC236}">
                <a16:creationId xmlns:a16="http://schemas.microsoft.com/office/drawing/2014/main" xmlns="" id="{6785C303-67D0-436F-82C2-81C07C40BB2A}"/>
              </a:ext>
            </a:extLst>
          </p:cNvPr>
          <p:cNvSpPr>
            <a:spLocks noGrp="1"/>
          </p:cNvSpPr>
          <p:nvPr>
            <p:ph idx="1"/>
          </p:nvPr>
        </p:nvSpPr>
        <p:spPr/>
        <p:txBody>
          <a:bodyPr/>
          <a:lstStyle/>
          <a:p>
            <a:r>
              <a:rPr lang="en-US" dirty="0"/>
              <a:t>Objectives</a:t>
            </a:r>
          </a:p>
          <a:p>
            <a:endParaRPr lang="en-US" dirty="0"/>
          </a:p>
          <a:p>
            <a:pPr lvl="1"/>
            <a:r>
              <a:rPr lang="en-US" dirty="0"/>
              <a:t>Determine difference between acute and chronic pain management</a:t>
            </a:r>
          </a:p>
          <a:p>
            <a:pPr lvl="1"/>
            <a:endParaRPr lang="en-US" dirty="0"/>
          </a:p>
          <a:p>
            <a:pPr lvl="1"/>
            <a:r>
              <a:rPr lang="en-US" dirty="0"/>
              <a:t>Discuss conducting pain assessment appropriate by patients age</a:t>
            </a:r>
          </a:p>
          <a:p>
            <a:pPr lvl="1"/>
            <a:endParaRPr lang="en-US" dirty="0"/>
          </a:p>
          <a:p>
            <a:pPr lvl="1"/>
            <a:r>
              <a:rPr lang="en-US" dirty="0"/>
              <a:t>Discuss non-pharmacologic pain management options</a:t>
            </a:r>
          </a:p>
        </p:txBody>
      </p:sp>
    </p:spTree>
    <p:extLst>
      <p:ext uri="{BB962C8B-B14F-4D97-AF65-F5344CB8AC3E}">
        <p14:creationId xmlns:p14="http://schemas.microsoft.com/office/powerpoint/2010/main" val="73244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49412-F111-4632-913E-6E33C9FC9536}"/>
              </a:ext>
            </a:extLst>
          </p:cNvPr>
          <p:cNvSpPr>
            <a:spLocks noGrp="1"/>
          </p:cNvSpPr>
          <p:nvPr>
            <p:ph type="title"/>
          </p:nvPr>
        </p:nvSpPr>
        <p:spPr/>
        <p:txBody>
          <a:bodyPr/>
          <a:lstStyle/>
          <a:p>
            <a:r>
              <a:rPr lang="en-US" dirty="0"/>
              <a:t>Acute vs. Chronic Pain</a:t>
            </a:r>
          </a:p>
        </p:txBody>
      </p:sp>
      <p:sp>
        <p:nvSpPr>
          <p:cNvPr id="3" name="Content Placeholder 2">
            <a:extLst>
              <a:ext uri="{FF2B5EF4-FFF2-40B4-BE49-F238E27FC236}">
                <a16:creationId xmlns:a16="http://schemas.microsoft.com/office/drawing/2014/main" xmlns="" id="{822D7A15-AD66-42D2-AD5F-75E6F66F7153}"/>
              </a:ext>
            </a:extLst>
          </p:cNvPr>
          <p:cNvSpPr>
            <a:spLocks noGrp="1"/>
          </p:cNvSpPr>
          <p:nvPr>
            <p:ph sz="half" idx="1"/>
          </p:nvPr>
        </p:nvSpPr>
        <p:spPr/>
        <p:txBody>
          <a:bodyPr/>
          <a:lstStyle/>
          <a:p>
            <a:r>
              <a:rPr lang="en-US" dirty="0"/>
              <a:t>Acute Pain</a:t>
            </a:r>
          </a:p>
          <a:p>
            <a:pPr lvl="1"/>
            <a:endParaRPr lang="en-US" dirty="0"/>
          </a:p>
          <a:p>
            <a:pPr lvl="1"/>
            <a:r>
              <a:rPr lang="en-US" dirty="0"/>
              <a:t>Usually sudden, or new pain not something the patient has experienced before.  Not typical.</a:t>
            </a:r>
          </a:p>
          <a:p>
            <a:endParaRPr lang="en-US" dirty="0"/>
          </a:p>
          <a:p>
            <a:r>
              <a:rPr lang="en-US" dirty="0"/>
              <a:t>Chronic Pain</a:t>
            </a:r>
          </a:p>
          <a:p>
            <a:pPr lvl="1"/>
            <a:endParaRPr lang="en-US" dirty="0"/>
          </a:p>
          <a:p>
            <a:pPr lvl="1"/>
            <a:r>
              <a:rPr lang="en-US" dirty="0"/>
              <a:t>Pain that a patient has been experiencing for a prolonged period of time, months, years, etc.</a:t>
            </a:r>
          </a:p>
        </p:txBody>
      </p:sp>
      <p:pic>
        <p:nvPicPr>
          <p:cNvPr id="8" name="Content Placeholder 7">
            <a:extLst>
              <a:ext uri="{FF2B5EF4-FFF2-40B4-BE49-F238E27FC236}">
                <a16:creationId xmlns:a16="http://schemas.microsoft.com/office/drawing/2014/main" xmlns="" id="{A3FA54E8-CE31-4046-A0F1-8EF0DB9F6EF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482177"/>
            <a:ext cx="4800600" cy="3262070"/>
          </a:xfrm>
        </p:spPr>
      </p:pic>
    </p:spTree>
    <p:extLst>
      <p:ext uri="{BB962C8B-B14F-4D97-AF65-F5344CB8AC3E}">
        <p14:creationId xmlns:p14="http://schemas.microsoft.com/office/powerpoint/2010/main" val="21336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A2E59-EEDE-478F-A7F1-FF521B382307}"/>
              </a:ext>
            </a:extLst>
          </p:cNvPr>
          <p:cNvSpPr>
            <a:spLocks noGrp="1"/>
          </p:cNvSpPr>
          <p:nvPr>
            <p:ph type="title"/>
          </p:nvPr>
        </p:nvSpPr>
        <p:spPr/>
        <p:txBody>
          <a:bodyPr/>
          <a:lstStyle/>
          <a:p>
            <a:r>
              <a:rPr lang="en-US" dirty="0"/>
              <a:t>Pain Assessment (“5</a:t>
            </a:r>
            <a:r>
              <a:rPr lang="en-US" baseline="30000" dirty="0"/>
              <a:t>th</a:t>
            </a:r>
            <a:r>
              <a:rPr lang="en-US" dirty="0"/>
              <a:t> Vital Sign”)</a:t>
            </a:r>
          </a:p>
        </p:txBody>
      </p:sp>
      <p:sp>
        <p:nvSpPr>
          <p:cNvPr id="3" name="Content Placeholder 2">
            <a:extLst>
              <a:ext uri="{FF2B5EF4-FFF2-40B4-BE49-F238E27FC236}">
                <a16:creationId xmlns:a16="http://schemas.microsoft.com/office/drawing/2014/main" xmlns="" id="{DA7AC03B-71C0-4FBB-8D06-E4069F4E786D}"/>
              </a:ext>
            </a:extLst>
          </p:cNvPr>
          <p:cNvSpPr>
            <a:spLocks noGrp="1"/>
          </p:cNvSpPr>
          <p:nvPr>
            <p:ph sz="half" idx="1"/>
          </p:nvPr>
        </p:nvSpPr>
        <p:spPr/>
        <p:txBody>
          <a:bodyPr>
            <a:normAutofit fontScale="85000" lnSpcReduction="10000"/>
          </a:bodyPr>
          <a:lstStyle/>
          <a:p>
            <a:r>
              <a:rPr lang="en-US" dirty="0"/>
              <a:t>Adequate pain control is not routinely recognized or provided for a lot of reasons</a:t>
            </a:r>
          </a:p>
          <a:p>
            <a:pPr lvl="1"/>
            <a:r>
              <a:rPr lang="en-US" dirty="0"/>
              <a:t>Frequent flyer</a:t>
            </a:r>
          </a:p>
          <a:p>
            <a:pPr lvl="1"/>
            <a:r>
              <a:rPr lang="en-US" dirty="0"/>
              <a:t>Seeker</a:t>
            </a:r>
          </a:p>
          <a:p>
            <a:pPr lvl="1"/>
            <a:r>
              <a:rPr lang="en-US" dirty="0"/>
              <a:t>EMS personnel may base their judgment on past or similar patients</a:t>
            </a:r>
          </a:p>
          <a:p>
            <a:r>
              <a:rPr lang="en-US" dirty="0"/>
              <a:t>Tools to assess</a:t>
            </a:r>
          </a:p>
          <a:p>
            <a:pPr lvl="1"/>
            <a:r>
              <a:rPr lang="en-US" dirty="0"/>
              <a:t>Use the same scale to assess and reassess</a:t>
            </a:r>
          </a:p>
          <a:p>
            <a:pPr lvl="1"/>
            <a:r>
              <a:rPr lang="en-US" dirty="0"/>
              <a:t>Patients Emotional State</a:t>
            </a:r>
          </a:p>
          <a:p>
            <a:pPr lvl="1"/>
            <a:r>
              <a:rPr lang="en-US" dirty="0"/>
              <a:t>Patients Behavior</a:t>
            </a:r>
          </a:p>
          <a:p>
            <a:pPr lvl="1"/>
            <a:r>
              <a:rPr lang="en-US" dirty="0"/>
              <a:t>Signs/Symptoms</a:t>
            </a:r>
          </a:p>
          <a:p>
            <a:r>
              <a:rPr lang="en-US" dirty="0"/>
              <a:t>Types of scales</a:t>
            </a:r>
          </a:p>
          <a:p>
            <a:pPr lvl="1"/>
            <a:r>
              <a:rPr lang="en-US" dirty="0"/>
              <a:t>Numeric rating scales </a:t>
            </a:r>
          </a:p>
          <a:p>
            <a:pPr lvl="1"/>
            <a:r>
              <a:rPr lang="en-US" dirty="0"/>
              <a:t>FACES (Pediatrics)</a:t>
            </a:r>
          </a:p>
        </p:txBody>
      </p:sp>
      <p:pic>
        <p:nvPicPr>
          <p:cNvPr id="6" name="Content Placeholder 5">
            <a:extLst>
              <a:ext uri="{FF2B5EF4-FFF2-40B4-BE49-F238E27FC236}">
                <a16:creationId xmlns:a16="http://schemas.microsoft.com/office/drawing/2014/main" xmlns="" id="{C2BA8892-F28D-42BB-BF1F-3A6F6CC6B75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24600" y="2886483"/>
            <a:ext cx="4800600" cy="2453458"/>
          </a:xfrm>
        </p:spPr>
      </p:pic>
    </p:spTree>
    <p:extLst>
      <p:ext uri="{BB962C8B-B14F-4D97-AF65-F5344CB8AC3E}">
        <p14:creationId xmlns:p14="http://schemas.microsoft.com/office/powerpoint/2010/main" val="157379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C93CB-39A1-4B5B-8C84-06C2FF4263BC}"/>
              </a:ext>
            </a:extLst>
          </p:cNvPr>
          <p:cNvSpPr>
            <a:spLocks noGrp="1"/>
          </p:cNvSpPr>
          <p:nvPr>
            <p:ph type="title"/>
          </p:nvPr>
        </p:nvSpPr>
        <p:spPr/>
        <p:txBody>
          <a:bodyPr/>
          <a:lstStyle/>
          <a:p>
            <a:r>
              <a:rPr lang="en-US" dirty="0"/>
              <a:t>Non-Pharmacologic Pain Management</a:t>
            </a:r>
          </a:p>
        </p:txBody>
      </p:sp>
      <p:sp>
        <p:nvSpPr>
          <p:cNvPr id="3" name="Content Placeholder 2">
            <a:extLst>
              <a:ext uri="{FF2B5EF4-FFF2-40B4-BE49-F238E27FC236}">
                <a16:creationId xmlns:a16="http://schemas.microsoft.com/office/drawing/2014/main" xmlns="" id="{BB0D9689-B592-4AD0-95B2-9998624C3D97}"/>
              </a:ext>
            </a:extLst>
          </p:cNvPr>
          <p:cNvSpPr>
            <a:spLocks noGrp="1"/>
          </p:cNvSpPr>
          <p:nvPr>
            <p:ph idx="1"/>
          </p:nvPr>
        </p:nvSpPr>
        <p:spPr/>
        <p:txBody>
          <a:bodyPr>
            <a:normAutofit lnSpcReduction="10000"/>
          </a:bodyPr>
          <a:lstStyle/>
          <a:p>
            <a:r>
              <a:rPr lang="en-US" dirty="0"/>
              <a:t>Position of comfort</a:t>
            </a:r>
          </a:p>
          <a:p>
            <a:r>
              <a:rPr lang="en-US" dirty="0"/>
              <a:t>Distraction away from painful stimuli through conversation</a:t>
            </a:r>
          </a:p>
          <a:p>
            <a:r>
              <a:rPr lang="en-US" dirty="0"/>
              <a:t>Parents presence typically reduces the level of distress in infants and children</a:t>
            </a:r>
          </a:p>
          <a:p>
            <a:r>
              <a:rPr lang="en-US" dirty="0"/>
              <a:t>Immobilization of fractures</a:t>
            </a:r>
          </a:p>
          <a:p>
            <a:r>
              <a:rPr lang="en-US" dirty="0"/>
              <a:t>Elevation</a:t>
            </a:r>
          </a:p>
          <a:p>
            <a:r>
              <a:rPr lang="en-US" dirty="0"/>
              <a:t>Ice</a:t>
            </a:r>
          </a:p>
          <a:p>
            <a:r>
              <a:rPr lang="en-US" dirty="0"/>
              <a:t>Padding when immobilizing</a:t>
            </a:r>
          </a:p>
          <a:p>
            <a:r>
              <a:rPr lang="en-US" dirty="0"/>
              <a:t>Warm blankets</a:t>
            </a:r>
          </a:p>
        </p:txBody>
      </p:sp>
    </p:spTree>
    <p:extLst>
      <p:ext uri="{BB962C8B-B14F-4D97-AF65-F5344CB8AC3E}">
        <p14:creationId xmlns:p14="http://schemas.microsoft.com/office/powerpoint/2010/main" val="100749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F2CC6-9D03-4160-BD92-0A927B5E1212}"/>
              </a:ext>
            </a:extLst>
          </p:cNvPr>
          <p:cNvSpPr>
            <a:spLocks noGrp="1"/>
          </p:cNvSpPr>
          <p:nvPr>
            <p:ph type="title"/>
          </p:nvPr>
        </p:nvSpPr>
        <p:spPr/>
        <p:txBody>
          <a:bodyPr/>
          <a:lstStyle/>
          <a:p>
            <a:r>
              <a:rPr lang="en-US" dirty="0"/>
              <a:t>Module II – Section V – Toxicological - Opioids</a:t>
            </a:r>
          </a:p>
        </p:txBody>
      </p:sp>
      <p:sp>
        <p:nvSpPr>
          <p:cNvPr id="3" name="Content Placeholder 2">
            <a:extLst>
              <a:ext uri="{FF2B5EF4-FFF2-40B4-BE49-F238E27FC236}">
                <a16:creationId xmlns:a16="http://schemas.microsoft.com/office/drawing/2014/main" xmlns="" id="{07716611-6052-4361-98DC-F845E21757AA}"/>
              </a:ext>
            </a:extLst>
          </p:cNvPr>
          <p:cNvSpPr>
            <a:spLocks noGrp="1"/>
          </p:cNvSpPr>
          <p:nvPr>
            <p:ph idx="1"/>
          </p:nvPr>
        </p:nvSpPr>
        <p:spPr/>
        <p:txBody>
          <a:bodyPr/>
          <a:lstStyle/>
          <a:p>
            <a:r>
              <a:rPr lang="en-US" dirty="0"/>
              <a:t>Objectives</a:t>
            </a:r>
          </a:p>
          <a:p>
            <a:pPr lvl="1"/>
            <a:endParaRPr lang="en-US" dirty="0"/>
          </a:p>
          <a:p>
            <a:pPr lvl="1"/>
            <a:r>
              <a:rPr lang="en-US" dirty="0"/>
              <a:t>Identify common synthetic stimulants and natural or synthetic THC</a:t>
            </a:r>
          </a:p>
          <a:p>
            <a:pPr lvl="2"/>
            <a:r>
              <a:rPr lang="en-US" dirty="0"/>
              <a:t>Recognize the effects</a:t>
            </a:r>
          </a:p>
          <a:p>
            <a:pPr lvl="2"/>
            <a:r>
              <a:rPr lang="en-US" dirty="0"/>
              <a:t>Synthetic stimulants</a:t>
            </a:r>
          </a:p>
          <a:p>
            <a:pPr lvl="2"/>
            <a:r>
              <a:rPr lang="en-US" dirty="0"/>
              <a:t>Natural and synthetic THC</a:t>
            </a:r>
          </a:p>
          <a:p>
            <a:pPr lvl="1"/>
            <a:r>
              <a:rPr lang="en-US" dirty="0"/>
              <a:t>Identify common opioids</a:t>
            </a:r>
          </a:p>
          <a:p>
            <a:pPr lvl="2"/>
            <a:r>
              <a:rPr lang="en-US" dirty="0"/>
              <a:t>Recognize the effects</a:t>
            </a:r>
          </a:p>
          <a:p>
            <a:pPr lvl="1"/>
            <a:r>
              <a:rPr lang="en-US" dirty="0"/>
              <a:t>Discuss management and treatment of the opioid overdose patient</a:t>
            </a:r>
          </a:p>
        </p:txBody>
      </p:sp>
    </p:spTree>
    <p:extLst>
      <p:ext uri="{BB962C8B-B14F-4D97-AF65-F5344CB8AC3E}">
        <p14:creationId xmlns:p14="http://schemas.microsoft.com/office/powerpoint/2010/main" val="177461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7ADB3-8BDE-4F0A-B6F7-7411645A9DB7}"/>
              </a:ext>
            </a:extLst>
          </p:cNvPr>
          <p:cNvSpPr>
            <a:spLocks noGrp="1"/>
          </p:cNvSpPr>
          <p:nvPr>
            <p:ph type="title"/>
          </p:nvPr>
        </p:nvSpPr>
        <p:spPr/>
        <p:txBody>
          <a:bodyPr/>
          <a:lstStyle/>
          <a:p>
            <a:pPr algn="ctr"/>
            <a:r>
              <a:rPr lang="en-US" dirty="0"/>
              <a:t>Common Synthetic and Natural and Synthetic THC (Tetrahydrocannabinol)</a:t>
            </a:r>
          </a:p>
        </p:txBody>
      </p:sp>
      <p:sp>
        <p:nvSpPr>
          <p:cNvPr id="3" name="Content Placeholder 2">
            <a:extLst>
              <a:ext uri="{FF2B5EF4-FFF2-40B4-BE49-F238E27FC236}">
                <a16:creationId xmlns:a16="http://schemas.microsoft.com/office/drawing/2014/main" xmlns="" id="{4A602ECE-7812-4897-B289-9B81E2CFF332}"/>
              </a:ext>
            </a:extLst>
          </p:cNvPr>
          <p:cNvSpPr>
            <a:spLocks noGrp="1"/>
          </p:cNvSpPr>
          <p:nvPr>
            <p:ph sz="half" idx="1"/>
          </p:nvPr>
        </p:nvSpPr>
        <p:spPr/>
        <p:txBody>
          <a:bodyPr>
            <a:normAutofit fontScale="92500" lnSpcReduction="10000"/>
          </a:bodyPr>
          <a:lstStyle/>
          <a:p>
            <a:r>
              <a:rPr lang="en-US" dirty="0"/>
              <a:t>Common Synthetic Stimulants</a:t>
            </a:r>
          </a:p>
          <a:p>
            <a:endParaRPr lang="en-US" dirty="0"/>
          </a:p>
          <a:p>
            <a:pPr lvl="1"/>
            <a:r>
              <a:rPr lang="en-US" dirty="0"/>
              <a:t>Bath Salts (sold as white powder usually) inhaled nasally but can be oral, IV or smoked</a:t>
            </a:r>
          </a:p>
          <a:p>
            <a:pPr lvl="2"/>
            <a:r>
              <a:rPr lang="en-US" dirty="0"/>
              <a:t>Bliss, Blue Silk, Ivory Wave, White Dove, White Knight, White Lightning</a:t>
            </a:r>
          </a:p>
          <a:p>
            <a:pPr lvl="1"/>
            <a:r>
              <a:rPr lang="en-US" dirty="0"/>
              <a:t>Methamphetamine (usually sold as crystals, white or can be yellow/red) smoked, snorted or injected IV</a:t>
            </a:r>
          </a:p>
          <a:p>
            <a:pPr lvl="2"/>
            <a:r>
              <a:rPr lang="en-US" dirty="0"/>
              <a:t>Crank, Crystal Meth, Glass, Ice, Tweak, Yaba</a:t>
            </a:r>
          </a:p>
          <a:p>
            <a:pPr lvl="1"/>
            <a:r>
              <a:rPr lang="en-US" dirty="0"/>
              <a:t>MDMA (liquid drops, sold in tablets or capsules) snorted or smoked</a:t>
            </a:r>
          </a:p>
          <a:p>
            <a:pPr lvl="2"/>
            <a:r>
              <a:rPr lang="en-US" dirty="0"/>
              <a:t>Ecstasy, E, X, XTC, Smarties, Scooby-Snacks, Skittles</a:t>
            </a:r>
          </a:p>
        </p:txBody>
      </p:sp>
      <p:sp>
        <p:nvSpPr>
          <p:cNvPr id="4" name="Content Placeholder 3">
            <a:extLst>
              <a:ext uri="{FF2B5EF4-FFF2-40B4-BE49-F238E27FC236}">
                <a16:creationId xmlns:a16="http://schemas.microsoft.com/office/drawing/2014/main" xmlns="" id="{5E426E09-4E01-487F-90F0-E1D4DF057417}"/>
              </a:ext>
            </a:extLst>
          </p:cNvPr>
          <p:cNvSpPr>
            <a:spLocks noGrp="1"/>
          </p:cNvSpPr>
          <p:nvPr>
            <p:ph sz="half" idx="2"/>
          </p:nvPr>
        </p:nvSpPr>
        <p:spPr/>
        <p:txBody>
          <a:bodyPr/>
          <a:lstStyle/>
          <a:p>
            <a:r>
              <a:rPr lang="en-US" dirty="0"/>
              <a:t>Natural and Synthetic THC</a:t>
            </a:r>
          </a:p>
          <a:p>
            <a:endParaRPr lang="en-US" dirty="0"/>
          </a:p>
          <a:p>
            <a:pPr lvl="1"/>
            <a:r>
              <a:rPr lang="en-US" dirty="0"/>
              <a:t>Natural</a:t>
            </a:r>
          </a:p>
          <a:p>
            <a:pPr lvl="2"/>
            <a:r>
              <a:rPr lang="en-US" dirty="0"/>
              <a:t>Weed, bud, doobie, Mary Jane, pot, blunt, herb, hemp, grass</a:t>
            </a:r>
          </a:p>
          <a:p>
            <a:pPr lvl="1"/>
            <a:endParaRPr lang="en-US" dirty="0"/>
          </a:p>
          <a:p>
            <a:pPr lvl="1"/>
            <a:r>
              <a:rPr lang="en-US" dirty="0"/>
              <a:t>Synthetic</a:t>
            </a:r>
          </a:p>
          <a:p>
            <a:pPr lvl="2"/>
            <a:r>
              <a:rPr lang="en-US" dirty="0"/>
              <a:t>Mimics natural THC</a:t>
            </a:r>
          </a:p>
          <a:p>
            <a:pPr lvl="2"/>
            <a:r>
              <a:rPr lang="en-US" dirty="0"/>
              <a:t>Can cause psychosis</a:t>
            </a:r>
          </a:p>
          <a:p>
            <a:pPr lvl="2"/>
            <a:r>
              <a:rPr lang="en-US" dirty="0"/>
              <a:t>K2, spice, black mamba, Bombay blue, genie, Zohaib</a:t>
            </a:r>
          </a:p>
          <a:p>
            <a:pPr lvl="2"/>
            <a:r>
              <a:rPr lang="en-US" dirty="0"/>
              <a:t>Similar appearance to natural THC</a:t>
            </a:r>
          </a:p>
        </p:txBody>
      </p:sp>
    </p:spTree>
    <p:extLst>
      <p:ext uri="{BB962C8B-B14F-4D97-AF65-F5344CB8AC3E}">
        <p14:creationId xmlns:p14="http://schemas.microsoft.com/office/powerpoint/2010/main" val="65815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Oxygenation</a:t>
            </a:r>
          </a:p>
        </p:txBody>
      </p:sp>
      <p:sp>
        <p:nvSpPr>
          <p:cNvPr id="3" name="Content Placeholder 2"/>
          <p:cNvSpPr>
            <a:spLocks noGrp="1"/>
          </p:cNvSpPr>
          <p:nvPr>
            <p:ph sz="half" idx="1"/>
          </p:nvPr>
        </p:nvSpPr>
        <p:spPr>
          <a:xfrm>
            <a:off x="1066800" y="1600200"/>
            <a:ext cx="9296400" cy="5257800"/>
          </a:xfrm>
        </p:spPr>
        <p:txBody>
          <a:bodyPr>
            <a:normAutofit fontScale="92500"/>
          </a:bodyPr>
          <a:lstStyle/>
          <a:p>
            <a:pPr marL="0" indent="0">
              <a:buNone/>
            </a:pPr>
            <a:r>
              <a:rPr lang="en-US" dirty="0"/>
              <a:t>Chemical process through cellular metabolism combining sugar and oxygen producing energy and exchanging waste products through respiration.</a:t>
            </a:r>
          </a:p>
          <a:p>
            <a:pPr marL="0" indent="0">
              <a:buNone/>
            </a:pPr>
            <a:r>
              <a:rPr lang="en-US" dirty="0"/>
              <a:t>External Respiration</a:t>
            </a:r>
          </a:p>
          <a:p>
            <a:pPr marL="0" indent="0">
              <a:buNone/>
            </a:pPr>
            <a:r>
              <a:rPr lang="en-US" dirty="0"/>
              <a:t>	Surfactant-reduces surface tension </a:t>
            </a:r>
          </a:p>
          <a:p>
            <a:pPr marL="0" indent="0">
              <a:buNone/>
            </a:pPr>
            <a:r>
              <a:rPr lang="en-US" dirty="0"/>
              <a:t>Internal Respiration</a:t>
            </a:r>
          </a:p>
          <a:p>
            <a:pPr marL="0" indent="0">
              <a:buNone/>
            </a:pPr>
            <a:r>
              <a:rPr lang="en-US" dirty="0"/>
              <a:t>	Exchange of oxygen and carbon dioxide between the systemic 	circulatory system and the cells</a:t>
            </a:r>
          </a:p>
          <a:p>
            <a:pPr marL="0" indent="0">
              <a:buNone/>
            </a:pPr>
            <a:r>
              <a:rPr lang="en-US" dirty="0"/>
              <a:t>	Aerobic metabolism-cells convert glucose into energy in the 	presence of oxygen</a:t>
            </a:r>
          </a:p>
          <a:p>
            <a:pPr marL="0" indent="0">
              <a:buNone/>
            </a:pPr>
            <a:r>
              <a:rPr lang="en-US" dirty="0"/>
              <a:t>	Anaerobic metabolism-lack of oxygen, fails to convert enough 	glucose, produces lactic acid and other toxins that accumulate in 	cells</a:t>
            </a:r>
          </a:p>
          <a:p>
            <a:pPr marL="0" indent="0">
              <a:buNone/>
            </a:pPr>
            <a:endParaRPr lang="en-US" dirty="0"/>
          </a:p>
        </p:txBody>
      </p:sp>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5A9B9-F5A2-44A7-9815-A62EC6610F08}"/>
              </a:ext>
            </a:extLst>
          </p:cNvPr>
          <p:cNvSpPr>
            <a:spLocks noGrp="1"/>
          </p:cNvSpPr>
          <p:nvPr>
            <p:ph type="title"/>
          </p:nvPr>
        </p:nvSpPr>
        <p:spPr/>
        <p:txBody>
          <a:bodyPr/>
          <a:lstStyle/>
          <a:p>
            <a:r>
              <a:rPr lang="en-US" dirty="0"/>
              <a:t>Effects of THC</a:t>
            </a:r>
          </a:p>
        </p:txBody>
      </p:sp>
      <p:sp>
        <p:nvSpPr>
          <p:cNvPr id="3" name="Content Placeholder 2">
            <a:extLst>
              <a:ext uri="{FF2B5EF4-FFF2-40B4-BE49-F238E27FC236}">
                <a16:creationId xmlns:a16="http://schemas.microsoft.com/office/drawing/2014/main" xmlns="" id="{9182724A-2370-4063-A606-7311C0EF0C41}"/>
              </a:ext>
            </a:extLst>
          </p:cNvPr>
          <p:cNvSpPr>
            <a:spLocks noGrp="1"/>
          </p:cNvSpPr>
          <p:nvPr>
            <p:ph idx="1"/>
          </p:nvPr>
        </p:nvSpPr>
        <p:spPr/>
        <p:txBody>
          <a:bodyPr/>
          <a:lstStyle/>
          <a:p>
            <a:endParaRPr lang="en-US" dirty="0"/>
          </a:p>
          <a:p>
            <a:r>
              <a:rPr lang="en-US" dirty="0"/>
              <a:t>Impaired short term memory</a:t>
            </a:r>
          </a:p>
          <a:p>
            <a:r>
              <a:rPr lang="en-US" dirty="0"/>
              <a:t>Decreased concentration and attention</a:t>
            </a:r>
          </a:p>
          <a:p>
            <a:r>
              <a:rPr lang="en-US" dirty="0"/>
              <a:t>Impaired balance and coordination</a:t>
            </a:r>
          </a:p>
          <a:p>
            <a:r>
              <a:rPr lang="en-US" dirty="0"/>
              <a:t>Increased heart rate and blood pressure</a:t>
            </a:r>
          </a:p>
          <a:p>
            <a:r>
              <a:rPr lang="en-US" dirty="0"/>
              <a:t>Increased appetite</a:t>
            </a:r>
          </a:p>
        </p:txBody>
      </p:sp>
    </p:spTree>
    <p:extLst>
      <p:ext uri="{BB962C8B-B14F-4D97-AF65-F5344CB8AC3E}">
        <p14:creationId xmlns:p14="http://schemas.microsoft.com/office/powerpoint/2010/main" val="73139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7152F-EE5C-49C3-9525-B2C72FF2401B}"/>
              </a:ext>
            </a:extLst>
          </p:cNvPr>
          <p:cNvSpPr>
            <a:spLocks noGrp="1"/>
          </p:cNvSpPr>
          <p:nvPr>
            <p:ph type="title"/>
          </p:nvPr>
        </p:nvSpPr>
        <p:spPr/>
        <p:txBody>
          <a:bodyPr/>
          <a:lstStyle/>
          <a:p>
            <a:r>
              <a:rPr lang="en-US" dirty="0"/>
              <a:t>Common Opioids</a:t>
            </a:r>
          </a:p>
        </p:txBody>
      </p:sp>
      <p:sp>
        <p:nvSpPr>
          <p:cNvPr id="3" name="Content Placeholder 2">
            <a:extLst>
              <a:ext uri="{FF2B5EF4-FFF2-40B4-BE49-F238E27FC236}">
                <a16:creationId xmlns:a16="http://schemas.microsoft.com/office/drawing/2014/main" xmlns="" id="{E26B5F62-093F-42B8-817C-9C221BCE6DDC}"/>
              </a:ext>
            </a:extLst>
          </p:cNvPr>
          <p:cNvSpPr>
            <a:spLocks noGrp="1"/>
          </p:cNvSpPr>
          <p:nvPr>
            <p:ph sz="half" idx="1"/>
          </p:nvPr>
        </p:nvSpPr>
        <p:spPr/>
        <p:txBody>
          <a:bodyPr>
            <a:normAutofit lnSpcReduction="10000"/>
          </a:bodyPr>
          <a:lstStyle/>
          <a:p>
            <a:r>
              <a:rPr lang="en-US" dirty="0"/>
              <a:t>Heroin</a:t>
            </a:r>
          </a:p>
          <a:p>
            <a:r>
              <a:rPr lang="en-US" dirty="0"/>
              <a:t>Morphine</a:t>
            </a:r>
          </a:p>
          <a:p>
            <a:r>
              <a:rPr lang="en-US" dirty="0"/>
              <a:t>Oxycodone (Percocet)</a:t>
            </a:r>
          </a:p>
          <a:p>
            <a:r>
              <a:rPr lang="en-US" dirty="0"/>
              <a:t>Codeine</a:t>
            </a:r>
          </a:p>
          <a:p>
            <a:r>
              <a:rPr lang="en-US" dirty="0"/>
              <a:t>Fentanyl</a:t>
            </a:r>
          </a:p>
          <a:p>
            <a:r>
              <a:rPr lang="en-US" dirty="0"/>
              <a:t>Hydrocodone (Vicodin)</a:t>
            </a:r>
          </a:p>
          <a:p>
            <a:r>
              <a:rPr lang="en-US" dirty="0"/>
              <a:t>Hydromorphone (Dilaudid)</a:t>
            </a:r>
          </a:p>
          <a:p>
            <a:r>
              <a:rPr lang="en-US" dirty="0"/>
              <a:t>Meperidine (Demerol)</a:t>
            </a:r>
          </a:p>
          <a:p>
            <a:r>
              <a:rPr lang="en-US" dirty="0"/>
              <a:t>Methadone</a:t>
            </a:r>
          </a:p>
        </p:txBody>
      </p:sp>
      <p:pic>
        <p:nvPicPr>
          <p:cNvPr id="6" name="Content Placeholder 5">
            <a:extLst>
              <a:ext uri="{FF2B5EF4-FFF2-40B4-BE49-F238E27FC236}">
                <a16:creationId xmlns:a16="http://schemas.microsoft.com/office/drawing/2014/main" xmlns="" id="{12C533DB-CDD9-4BAF-8B38-8188ED76D2A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514600"/>
            <a:ext cx="5105400" cy="3352800"/>
          </a:xfrm>
        </p:spPr>
      </p:pic>
    </p:spTree>
    <p:extLst>
      <p:ext uri="{BB962C8B-B14F-4D97-AF65-F5344CB8AC3E}">
        <p14:creationId xmlns:p14="http://schemas.microsoft.com/office/powerpoint/2010/main" val="291497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D2CE06-D7C7-44A0-94C0-50D5F96D8A07}"/>
              </a:ext>
            </a:extLst>
          </p:cNvPr>
          <p:cNvSpPr>
            <a:spLocks noGrp="1"/>
          </p:cNvSpPr>
          <p:nvPr>
            <p:ph type="title"/>
          </p:nvPr>
        </p:nvSpPr>
        <p:spPr/>
        <p:txBody>
          <a:bodyPr/>
          <a:lstStyle/>
          <a:p>
            <a:r>
              <a:rPr lang="en-US" dirty="0"/>
              <a:t>Common Effects of Opioid Use</a:t>
            </a:r>
          </a:p>
        </p:txBody>
      </p:sp>
      <p:sp>
        <p:nvSpPr>
          <p:cNvPr id="3" name="Content Placeholder 2">
            <a:extLst>
              <a:ext uri="{FF2B5EF4-FFF2-40B4-BE49-F238E27FC236}">
                <a16:creationId xmlns:a16="http://schemas.microsoft.com/office/drawing/2014/main" xmlns="" id="{2D0709F9-5B87-45E3-9B86-4DEA7764BC57}"/>
              </a:ext>
            </a:extLst>
          </p:cNvPr>
          <p:cNvSpPr>
            <a:spLocks noGrp="1"/>
          </p:cNvSpPr>
          <p:nvPr>
            <p:ph sz="half" idx="1"/>
          </p:nvPr>
        </p:nvSpPr>
        <p:spPr/>
        <p:txBody>
          <a:bodyPr>
            <a:normAutofit lnSpcReduction="10000"/>
          </a:bodyPr>
          <a:lstStyle/>
          <a:p>
            <a:r>
              <a:rPr lang="en-US" dirty="0"/>
              <a:t>Respiratory depression</a:t>
            </a:r>
          </a:p>
          <a:p>
            <a:r>
              <a:rPr lang="en-US" dirty="0"/>
              <a:t>Drowsiness</a:t>
            </a:r>
          </a:p>
          <a:p>
            <a:r>
              <a:rPr lang="en-US" dirty="0"/>
              <a:t>Constipation</a:t>
            </a:r>
          </a:p>
          <a:p>
            <a:r>
              <a:rPr lang="en-US" dirty="0"/>
              <a:t>Constricted pupils</a:t>
            </a:r>
          </a:p>
          <a:p>
            <a:r>
              <a:rPr lang="en-US" dirty="0"/>
              <a:t>Dry mouth</a:t>
            </a:r>
          </a:p>
          <a:p>
            <a:r>
              <a:rPr lang="en-US" dirty="0"/>
              <a:t>Itching</a:t>
            </a:r>
          </a:p>
          <a:p>
            <a:r>
              <a:rPr lang="en-US" dirty="0"/>
              <a:t>Nausea and Vomiting</a:t>
            </a:r>
          </a:p>
          <a:p>
            <a:r>
              <a:rPr lang="en-US" dirty="0"/>
              <a:t>Prolonged use may lead to tolerance and/or addiction</a:t>
            </a:r>
          </a:p>
        </p:txBody>
      </p:sp>
      <p:pic>
        <p:nvPicPr>
          <p:cNvPr id="6" name="Content Placeholder 5">
            <a:extLst>
              <a:ext uri="{FF2B5EF4-FFF2-40B4-BE49-F238E27FC236}">
                <a16:creationId xmlns:a16="http://schemas.microsoft.com/office/drawing/2014/main" xmlns="" id="{3CE5ED0A-E376-4076-B234-31661EC6C53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763044"/>
            <a:ext cx="5105400" cy="3180556"/>
          </a:xfrm>
        </p:spPr>
      </p:pic>
    </p:spTree>
    <p:extLst>
      <p:ext uri="{BB962C8B-B14F-4D97-AF65-F5344CB8AC3E}">
        <p14:creationId xmlns:p14="http://schemas.microsoft.com/office/powerpoint/2010/main" val="22666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DB95E-1771-47FE-B0B2-A6A072FABDA5}"/>
              </a:ext>
            </a:extLst>
          </p:cNvPr>
          <p:cNvSpPr>
            <a:spLocks noGrp="1"/>
          </p:cNvSpPr>
          <p:nvPr>
            <p:ph type="title"/>
          </p:nvPr>
        </p:nvSpPr>
        <p:spPr/>
        <p:txBody>
          <a:bodyPr/>
          <a:lstStyle/>
          <a:p>
            <a:pPr algn="ctr"/>
            <a:r>
              <a:rPr lang="en-US" dirty="0"/>
              <a:t>Management and Treatment of the Opioid Overdose Patient</a:t>
            </a:r>
          </a:p>
        </p:txBody>
      </p:sp>
      <p:sp>
        <p:nvSpPr>
          <p:cNvPr id="3" name="Content Placeholder 2">
            <a:extLst>
              <a:ext uri="{FF2B5EF4-FFF2-40B4-BE49-F238E27FC236}">
                <a16:creationId xmlns:a16="http://schemas.microsoft.com/office/drawing/2014/main" xmlns="" id="{12805CE4-349D-4064-94C6-40383A944441}"/>
              </a:ext>
            </a:extLst>
          </p:cNvPr>
          <p:cNvSpPr>
            <a:spLocks noGrp="1"/>
          </p:cNvSpPr>
          <p:nvPr>
            <p:ph idx="1"/>
          </p:nvPr>
        </p:nvSpPr>
        <p:spPr/>
        <p:txBody>
          <a:bodyPr/>
          <a:lstStyle/>
          <a:p>
            <a:r>
              <a:rPr lang="en-US" dirty="0"/>
              <a:t>Management of ABC’s is vital</a:t>
            </a:r>
          </a:p>
          <a:p>
            <a:r>
              <a:rPr lang="en-US" dirty="0"/>
              <a:t>Narcan, opioid antagonist</a:t>
            </a:r>
          </a:p>
          <a:p>
            <a:endParaRPr lang="en-US" dirty="0"/>
          </a:p>
          <a:p>
            <a:pPr lvl="1"/>
            <a:r>
              <a:rPr lang="en-US" dirty="0"/>
              <a:t>Follow Protocol</a:t>
            </a:r>
          </a:p>
          <a:p>
            <a:pPr lvl="1"/>
            <a:r>
              <a:rPr lang="en-US" dirty="0"/>
              <a:t>Reverses CNS and respiratory depression caused by opioid overdose</a:t>
            </a:r>
          </a:p>
          <a:p>
            <a:pPr lvl="1"/>
            <a:r>
              <a:rPr lang="en-US" dirty="0"/>
              <a:t>NOT effective against non-opioid drugs</a:t>
            </a:r>
          </a:p>
          <a:p>
            <a:pPr lvl="1"/>
            <a:r>
              <a:rPr lang="en-US" dirty="0"/>
              <a:t>Can be given intranasally</a:t>
            </a:r>
          </a:p>
          <a:p>
            <a:pPr lvl="1"/>
            <a:r>
              <a:rPr lang="en-US" dirty="0"/>
              <a:t>Patient should be transported follow medical direction</a:t>
            </a:r>
          </a:p>
        </p:txBody>
      </p:sp>
    </p:spTree>
    <p:extLst>
      <p:ext uri="{BB962C8B-B14F-4D97-AF65-F5344CB8AC3E}">
        <p14:creationId xmlns:p14="http://schemas.microsoft.com/office/powerpoint/2010/main" val="179049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499DFA-6002-4110-81F0-12542144CC50}"/>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D4E9477E-AA77-4222-89DF-8FBB46BD85A0}"/>
              </a:ext>
            </a:extLst>
          </p:cNvPr>
          <p:cNvSpPr>
            <a:spLocks noGrp="1"/>
          </p:cNvSpPr>
          <p:nvPr>
            <p:ph idx="1"/>
          </p:nvPr>
        </p:nvSpPr>
        <p:spPr/>
        <p:txBody>
          <a:bodyPr/>
          <a:lstStyle/>
          <a:p>
            <a:endParaRPr lang="en-US" dirty="0"/>
          </a:p>
          <a:p>
            <a:r>
              <a:rPr lang="en-US" dirty="0"/>
              <a:t>Differentiating between acute and chronic pain</a:t>
            </a:r>
          </a:p>
          <a:p>
            <a:r>
              <a:rPr lang="en-US" dirty="0"/>
              <a:t>Knowing different non-pharmacologic techniques to assist patients in alleviate their pain</a:t>
            </a:r>
          </a:p>
          <a:p>
            <a:r>
              <a:rPr lang="en-US" dirty="0"/>
              <a:t>Being able to recognize the effects of different stimulants, natural and synthetic THC and opioids</a:t>
            </a:r>
          </a:p>
          <a:p>
            <a:r>
              <a:rPr lang="en-US" dirty="0"/>
              <a:t>Managing and treating the overdose patient</a:t>
            </a:r>
          </a:p>
        </p:txBody>
      </p:sp>
    </p:spTree>
    <p:extLst>
      <p:ext uri="{BB962C8B-B14F-4D97-AF65-F5344CB8AC3E}">
        <p14:creationId xmlns:p14="http://schemas.microsoft.com/office/powerpoint/2010/main" val="343123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8851A-7D6A-4585-B3A0-43100A8C3E55}"/>
              </a:ext>
            </a:extLst>
          </p:cNvPr>
          <p:cNvSpPr>
            <a:spLocks noGrp="1"/>
          </p:cNvSpPr>
          <p:nvPr>
            <p:ph type="ctrTitle"/>
          </p:nvPr>
        </p:nvSpPr>
        <p:spPr>
          <a:xfrm>
            <a:off x="457200" y="609600"/>
            <a:ext cx="4267201" cy="4396580"/>
          </a:xfrm>
        </p:spPr>
        <p:txBody>
          <a:bodyPr>
            <a:normAutofit fontScale="90000"/>
          </a:bodyPr>
          <a:lstStyle/>
          <a:p>
            <a:r>
              <a:rPr lang="en-US" dirty="0"/>
              <a:t>EMT Refresher</a:t>
            </a:r>
            <a:br>
              <a:rPr lang="en-US" dirty="0"/>
            </a:br>
            <a:r>
              <a:rPr lang="en-US" dirty="0"/>
              <a:t/>
            </a:r>
            <a:br>
              <a:rPr lang="en-US" dirty="0"/>
            </a:br>
            <a:r>
              <a:rPr lang="en-US" dirty="0"/>
              <a:t/>
            </a:r>
            <a:br>
              <a:rPr lang="en-US" dirty="0"/>
            </a:br>
            <a:r>
              <a:rPr lang="en-US" i="1" dirty="0"/>
              <a:t>Module III</a:t>
            </a:r>
            <a:r>
              <a:rPr lang="en-US" dirty="0"/>
              <a:t/>
            </a:r>
            <a:br>
              <a:rPr lang="en-US" dirty="0"/>
            </a:br>
            <a:r>
              <a:rPr lang="en-US" dirty="0"/>
              <a:t/>
            </a:r>
            <a:br>
              <a:rPr lang="en-US" dirty="0"/>
            </a:br>
            <a:r>
              <a:rPr lang="en-US" sz="3600" dirty="0"/>
              <a:t>Medical Emergencies I/Ops I Management &amp; Considerations</a:t>
            </a:r>
          </a:p>
        </p:txBody>
      </p:sp>
      <p:sp>
        <p:nvSpPr>
          <p:cNvPr id="3" name="Subtitle 2">
            <a:extLst>
              <a:ext uri="{FF2B5EF4-FFF2-40B4-BE49-F238E27FC236}">
                <a16:creationId xmlns:a16="http://schemas.microsoft.com/office/drawing/2014/main" xmlns="" id="{C0F68AF6-00E9-4474-867A-BA5BE8D04CC0}"/>
              </a:ext>
            </a:extLst>
          </p:cNvPr>
          <p:cNvSpPr>
            <a:spLocks noGrp="1"/>
          </p:cNvSpPr>
          <p:nvPr>
            <p:ph type="subTitle" idx="1"/>
          </p:nvPr>
        </p:nvSpPr>
        <p:spPr/>
        <p:txBody>
          <a:bodyPr>
            <a:normAutofit fontScale="62500" lnSpcReduction="20000"/>
          </a:bodyPr>
          <a:lstStyle/>
          <a:p>
            <a:r>
              <a:rPr lang="en-US" dirty="0"/>
              <a:t>Diabetic, Psychiatric/Behavioral, Ems Culture of Safety, Immunological, Infectious Disease, EMS Provider Hygiene-Safety and Vaccinations, At Risk Populations</a:t>
            </a:r>
          </a:p>
        </p:txBody>
      </p:sp>
    </p:spTree>
    <p:extLst>
      <p:ext uri="{BB962C8B-B14F-4D97-AF65-F5344CB8AC3E}">
        <p14:creationId xmlns:p14="http://schemas.microsoft.com/office/powerpoint/2010/main" val="270224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DB59C-409A-41FA-877E-308B51A21CD4}"/>
              </a:ext>
            </a:extLst>
          </p:cNvPr>
          <p:cNvSpPr>
            <a:spLocks noGrp="1"/>
          </p:cNvSpPr>
          <p:nvPr>
            <p:ph type="title"/>
          </p:nvPr>
        </p:nvSpPr>
        <p:spPr/>
        <p:txBody>
          <a:bodyPr/>
          <a:lstStyle/>
          <a:p>
            <a:r>
              <a:rPr lang="en-US" dirty="0"/>
              <a:t>Module III – Section I – Diabetic Emergencies</a:t>
            </a:r>
          </a:p>
        </p:txBody>
      </p:sp>
      <p:sp>
        <p:nvSpPr>
          <p:cNvPr id="3" name="Content Placeholder 2">
            <a:extLst>
              <a:ext uri="{FF2B5EF4-FFF2-40B4-BE49-F238E27FC236}">
                <a16:creationId xmlns:a16="http://schemas.microsoft.com/office/drawing/2014/main" xmlns="" id="{34EFFD60-5EF4-479C-8FC4-8FB62CE42384}"/>
              </a:ext>
            </a:extLst>
          </p:cNvPr>
          <p:cNvSpPr>
            <a:spLocks noGrp="1"/>
          </p:cNvSpPr>
          <p:nvPr>
            <p:ph idx="1"/>
          </p:nvPr>
        </p:nvSpPr>
        <p:spPr/>
        <p:txBody>
          <a:bodyPr/>
          <a:lstStyle/>
          <a:p>
            <a:r>
              <a:rPr lang="en-US" dirty="0"/>
              <a:t>Objectives</a:t>
            </a:r>
          </a:p>
          <a:p>
            <a:pPr lvl="1"/>
            <a:r>
              <a:rPr lang="en-US" dirty="0"/>
              <a:t>Explain the role glucose plays on the cells</a:t>
            </a:r>
          </a:p>
          <a:p>
            <a:pPr lvl="1"/>
            <a:r>
              <a:rPr lang="en-US" dirty="0"/>
              <a:t>Explain the role of insulin</a:t>
            </a:r>
          </a:p>
          <a:p>
            <a:pPr lvl="1"/>
            <a:r>
              <a:rPr lang="en-US" dirty="0"/>
              <a:t>Define and explain diabetes and the two types</a:t>
            </a:r>
          </a:p>
          <a:p>
            <a:pPr lvl="2"/>
            <a:r>
              <a:rPr lang="en-US" dirty="0"/>
              <a:t>Hyperglycemia</a:t>
            </a:r>
          </a:p>
          <a:p>
            <a:pPr lvl="2"/>
            <a:r>
              <a:rPr lang="en-US" dirty="0"/>
              <a:t>Hypoglycemia</a:t>
            </a:r>
          </a:p>
          <a:p>
            <a:pPr lvl="1"/>
            <a:r>
              <a:rPr lang="en-US" dirty="0"/>
              <a:t>Discuss assessing the patient with a history of diabetes and an altered mental status</a:t>
            </a:r>
          </a:p>
          <a:p>
            <a:pPr lvl="1"/>
            <a:r>
              <a:rPr lang="en-US" dirty="0"/>
              <a:t>Describe the interventions for care and treatment of both the conscious and unconscious patient with a history of diabetes who is having a hypoglycemic episode</a:t>
            </a:r>
          </a:p>
          <a:p>
            <a:pPr lvl="1"/>
            <a:r>
              <a:rPr lang="en-US" dirty="0"/>
              <a:t>Explain the management of hyperglycemia</a:t>
            </a:r>
          </a:p>
        </p:txBody>
      </p:sp>
    </p:spTree>
    <p:extLst>
      <p:ext uri="{BB962C8B-B14F-4D97-AF65-F5344CB8AC3E}">
        <p14:creationId xmlns:p14="http://schemas.microsoft.com/office/powerpoint/2010/main" val="376274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47F7A2-4B7D-4DC0-9F9D-E84AD76FF76E}"/>
              </a:ext>
            </a:extLst>
          </p:cNvPr>
          <p:cNvSpPr>
            <a:spLocks noGrp="1"/>
          </p:cNvSpPr>
          <p:nvPr>
            <p:ph type="title"/>
          </p:nvPr>
        </p:nvSpPr>
        <p:spPr/>
        <p:txBody>
          <a:bodyPr/>
          <a:lstStyle/>
          <a:p>
            <a:r>
              <a:rPr lang="en-US" dirty="0"/>
              <a:t>Roles Glucose Play on the cells</a:t>
            </a:r>
          </a:p>
        </p:txBody>
      </p:sp>
      <p:sp>
        <p:nvSpPr>
          <p:cNvPr id="3" name="Content Placeholder 2">
            <a:extLst>
              <a:ext uri="{FF2B5EF4-FFF2-40B4-BE49-F238E27FC236}">
                <a16:creationId xmlns:a16="http://schemas.microsoft.com/office/drawing/2014/main" xmlns="" id="{C99A75E5-A991-4215-8AB4-5CFD171B9480}"/>
              </a:ext>
            </a:extLst>
          </p:cNvPr>
          <p:cNvSpPr>
            <a:spLocks noGrp="1"/>
          </p:cNvSpPr>
          <p:nvPr>
            <p:ph sz="half" idx="1"/>
          </p:nvPr>
        </p:nvSpPr>
        <p:spPr/>
        <p:txBody>
          <a:bodyPr/>
          <a:lstStyle/>
          <a:p>
            <a:r>
              <a:rPr lang="en-US" dirty="0"/>
              <a:t>Glucose</a:t>
            </a:r>
          </a:p>
          <a:p>
            <a:endParaRPr lang="en-US" dirty="0"/>
          </a:p>
          <a:p>
            <a:pPr lvl="1"/>
            <a:r>
              <a:rPr lang="en-US" dirty="0"/>
              <a:t>Fuel for cells</a:t>
            </a:r>
          </a:p>
          <a:p>
            <a:pPr lvl="1"/>
            <a:endParaRPr lang="en-US" dirty="0"/>
          </a:p>
          <a:p>
            <a:pPr lvl="1"/>
            <a:r>
              <a:rPr lang="en-US" dirty="0"/>
              <a:t>Ensures proper brain and cellular functioning</a:t>
            </a:r>
          </a:p>
          <a:p>
            <a:pPr lvl="1"/>
            <a:endParaRPr lang="en-US" dirty="0"/>
          </a:p>
          <a:p>
            <a:pPr lvl="1"/>
            <a:r>
              <a:rPr lang="en-US" dirty="0"/>
              <a:t>Changes in level of consciousness</a:t>
            </a:r>
          </a:p>
        </p:txBody>
      </p:sp>
      <p:pic>
        <p:nvPicPr>
          <p:cNvPr id="10" name="Content Placeholder 9">
            <a:extLst>
              <a:ext uri="{FF2B5EF4-FFF2-40B4-BE49-F238E27FC236}">
                <a16:creationId xmlns:a16="http://schemas.microsoft.com/office/drawing/2014/main" xmlns="" id="{EDF3225A-90E5-46EA-BAD0-248B011FF34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8900" y="2398712"/>
            <a:ext cx="5067300" cy="3849688"/>
          </a:xfrm>
        </p:spPr>
      </p:pic>
    </p:spTree>
    <p:extLst>
      <p:ext uri="{BB962C8B-B14F-4D97-AF65-F5344CB8AC3E}">
        <p14:creationId xmlns:p14="http://schemas.microsoft.com/office/powerpoint/2010/main" val="314646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FAC4D-6A7F-4C23-BD1D-BB12B6EBB0F7}"/>
              </a:ext>
            </a:extLst>
          </p:cNvPr>
          <p:cNvSpPr>
            <a:spLocks noGrp="1"/>
          </p:cNvSpPr>
          <p:nvPr>
            <p:ph type="title"/>
          </p:nvPr>
        </p:nvSpPr>
        <p:spPr/>
        <p:txBody>
          <a:bodyPr/>
          <a:lstStyle/>
          <a:p>
            <a:r>
              <a:rPr lang="en-US" dirty="0"/>
              <a:t>Roles Insulin Plays on the Cells</a:t>
            </a:r>
          </a:p>
        </p:txBody>
      </p:sp>
      <p:pic>
        <p:nvPicPr>
          <p:cNvPr id="6" name="Content Placeholder 5">
            <a:extLst>
              <a:ext uri="{FF2B5EF4-FFF2-40B4-BE49-F238E27FC236}">
                <a16:creationId xmlns:a16="http://schemas.microsoft.com/office/drawing/2014/main" xmlns="" id="{BE7AC4BB-4A9F-49EE-B55C-141BA282207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636105"/>
            <a:ext cx="4800600" cy="2954215"/>
          </a:xfrm>
        </p:spPr>
      </p:pic>
      <p:sp>
        <p:nvSpPr>
          <p:cNvPr id="5" name="Rectangle 4">
            <a:extLst>
              <a:ext uri="{FF2B5EF4-FFF2-40B4-BE49-F238E27FC236}">
                <a16:creationId xmlns:a16="http://schemas.microsoft.com/office/drawing/2014/main" xmlns="" id="{C1F91C08-DD82-4C62-96AC-13A9CA56AD47}"/>
              </a:ext>
            </a:extLst>
          </p:cNvPr>
          <p:cNvSpPr/>
          <p:nvPr/>
        </p:nvSpPr>
        <p:spPr>
          <a:xfrm>
            <a:off x="1295400" y="2136339"/>
            <a:ext cx="3200400" cy="3416320"/>
          </a:xfrm>
          <a:prstGeom prst="rect">
            <a:avLst/>
          </a:prstGeom>
        </p:spPr>
        <p:txBody>
          <a:bodyPr wrap="square">
            <a:spAutoFit/>
          </a:bodyPr>
          <a:lstStyle/>
          <a:p>
            <a:r>
              <a:rPr lang="en-US" dirty="0"/>
              <a:t>Insulin</a:t>
            </a:r>
          </a:p>
          <a:p>
            <a:endParaRPr lang="en-US" dirty="0"/>
          </a:p>
          <a:p>
            <a:pPr lvl="1"/>
            <a:r>
              <a:rPr lang="en-US" dirty="0"/>
              <a:t>Acts as a “carrier” for glucose to enter the cells and be used</a:t>
            </a:r>
          </a:p>
          <a:p>
            <a:pPr lvl="1"/>
            <a:endParaRPr lang="en-US" dirty="0"/>
          </a:p>
          <a:p>
            <a:pPr lvl="1"/>
            <a:r>
              <a:rPr lang="en-US" dirty="0"/>
              <a:t>Released into the bloodstream to regulate level of glucose</a:t>
            </a:r>
          </a:p>
          <a:p>
            <a:pPr lvl="1"/>
            <a:endParaRPr lang="en-US" dirty="0"/>
          </a:p>
          <a:p>
            <a:pPr lvl="1"/>
            <a:r>
              <a:rPr lang="en-US" dirty="0"/>
              <a:t>Acts as the “key” to the “lock” on the cell</a:t>
            </a:r>
          </a:p>
        </p:txBody>
      </p:sp>
    </p:spTree>
    <p:extLst>
      <p:ext uri="{BB962C8B-B14F-4D97-AF65-F5344CB8AC3E}">
        <p14:creationId xmlns:p14="http://schemas.microsoft.com/office/powerpoint/2010/main" val="138421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CD75B-F739-4F63-B868-3F6D55CF6973}"/>
              </a:ext>
            </a:extLst>
          </p:cNvPr>
          <p:cNvSpPr>
            <a:spLocks noGrp="1"/>
          </p:cNvSpPr>
          <p:nvPr>
            <p:ph type="title"/>
          </p:nvPr>
        </p:nvSpPr>
        <p:spPr/>
        <p:txBody>
          <a:bodyPr/>
          <a:lstStyle/>
          <a:p>
            <a:pPr algn="ctr"/>
            <a:r>
              <a:rPr lang="en-US" dirty="0"/>
              <a:t>Hypoglycemia</a:t>
            </a:r>
          </a:p>
        </p:txBody>
      </p:sp>
      <p:sp>
        <p:nvSpPr>
          <p:cNvPr id="3" name="Content Placeholder 2">
            <a:extLst>
              <a:ext uri="{FF2B5EF4-FFF2-40B4-BE49-F238E27FC236}">
                <a16:creationId xmlns:a16="http://schemas.microsoft.com/office/drawing/2014/main" xmlns="" id="{98ACC5F4-C914-40DC-AE43-3FDA87254BCA}"/>
              </a:ext>
            </a:extLst>
          </p:cNvPr>
          <p:cNvSpPr>
            <a:spLocks noGrp="1"/>
          </p:cNvSpPr>
          <p:nvPr>
            <p:ph idx="1"/>
          </p:nvPr>
        </p:nvSpPr>
        <p:spPr/>
        <p:txBody>
          <a:bodyPr/>
          <a:lstStyle/>
          <a:p>
            <a:r>
              <a:rPr lang="en-US" dirty="0"/>
              <a:t>*Normal blood glucose level is between 80 and 120 mg/dL</a:t>
            </a:r>
          </a:p>
          <a:p>
            <a:r>
              <a:rPr lang="en-US" dirty="0"/>
              <a:t>Blood glucose levels drop to insufficient amounts to support brain function.</a:t>
            </a:r>
          </a:p>
          <a:p>
            <a:r>
              <a:rPr lang="en-US" dirty="0"/>
              <a:t>Signs/Symptoms</a:t>
            </a:r>
          </a:p>
          <a:p>
            <a:pPr lvl="1"/>
            <a:r>
              <a:rPr lang="en-US" dirty="0"/>
              <a:t>Rapid onset change in mental status</a:t>
            </a:r>
          </a:p>
          <a:p>
            <a:pPr lvl="1"/>
            <a:r>
              <a:rPr lang="en-US" dirty="0"/>
              <a:t>Sweating</a:t>
            </a:r>
          </a:p>
          <a:p>
            <a:pPr lvl="1"/>
            <a:r>
              <a:rPr lang="en-US" dirty="0"/>
              <a:t>Rapid pulse</a:t>
            </a:r>
          </a:p>
          <a:p>
            <a:pPr lvl="1"/>
            <a:r>
              <a:rPr lang="en-US" dirty="0"/>
              <a:t>Rapid, shallow respirations</a:t>
            </a:r>
          </a:p>
          <a:p>
            <a:pPr lvl="1"/>
            <a:r>
              <a:rPr lang="en-US" dirty="0"/>
              <a:t>Seizures, coma (late)</a:t>
            </a:r>
          </a:p>
          <a:p>
            <a:pPr lvl="1"/>
            <a:r>
              <a:rPr lang="en-US" dirty="0"/>
              <a:t>Bizarre behavior</a:t>
            </a:r>
          </a:p>
          <a:p>
            <a:pPr lvl="1"/>
            <a:r>
              <a:rPr lang="en-US" dirty="0"/>
              <a:t>Combativeness</a:t>
            </a:r>
          </a:p>
        </p:txBody>
      </p:sp>
    </p:spTree>
    <p:extLst>
      <p:ext uri="{BB962C8B-B14F-4D97-AF65-F5344CB8AC3E}">
        <p14:creationId xmlns:p14="http://schemas.microsoft.com/office/powerpoint/2010/main" val="82606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Respiration</a:t>
            </a:r>
          </a:p>
        </p:txBody>
      </p:sp>
      <p:sp>
        <p:nvSpPr>
          <p:cNvPr id="3" name="Text Placeholder 2"/>
          <p:cNvSpPr>
            <a:spLocks noGrp="1"/>
          </p:cNvSpPr>
          <p:nvPr>
            <p:ph type="body" idx="1"/>
          </p:nvPr>
        </p:nvSpPr>
        <p:spPr/>
        <p:txBody>
          <a:bodyPr/>
          <a:lstStyle/>
          <a:p>
            <a:r>
              <a:rPr lang="en-US" dirty="0"/>
              <a:t>Internal</a:t>
            </a:r>
          </a:p>
        </p:txBody>
      </p:sp>
      <p:sp>
        <p:nvSpPr>
          <p:cNvPr id="4" name="Content Placeholder 3"/>
          <p:cNvSpPr>
            <a:spLocks noGrp="1"/>
          </p:cNvSpPr>
          <p:nvPr>
            <p:ph sz="half" idx="2"/>
          </p:nvPr>
        </p:nvSpPr>
        <p:spPr/>
        <p:txBody>
          <a:bodyPr/>
          <a:lstStyle/>
          <a:p>
            <a:r>
              <a:rPr lang="en-US" dirty="0"/>
              <a:t>Infections, pneumonia</a:t>
            </a:r>
          </a:p>
          <a:p>
            <a:r>
              <a:rPr lang="en-US" dirty="0"/>
              <a:t>Allergic reactions</a:t>
            </a:r>
          </a:p>
          <a:p>
            <a:r>
              <a:rPr lang="en-US" dirty="0"/>
              <a:t>COPD</a:t>
            </a:r>
          </a:p>
          <a:p>
            <a:r>
              <a:rPr lang="en-US" dirty="0"/>
              <a:t>Pulmonary edema, drowning victims</a:t>
            </a:r>
          </a:p>
        </p:txBody>
      </p:sp>
      <p:sp>
        <p:nvSpPr>
          <p:cNvPr id="5" name="Text Placeholder 4"/>
          <p:cNvSpPr>
            <a:spLocks noGrp="1"/>
          </p:cNvSpPr>
          <p:nvPr>
            <p:ph type="body" sz="quarter" idx="3"/>
          </p:nvPr>
        </p:nvSpPr>
        <p:spPr/>
        <p:txBody>
          <a:bodyPr/>
          <a:lstStyle/>
          <a:p>
            <a:r>
              <a:rPr lang="en-US" dirty="0"/>
              <a:t>External</a:t>
            </a:r>
          </a:p>
        </p:txBody>
      </p:sp>
      <p:sp>
        <p:nvSpPr>
          <p:cNvPr id="6" name="Content Placeholder 5"/>
          <p:cNvSpPr>
            <a:spLocks noGrp="1"/>
          </p:cNvSpPr>
          <p:nvPr>
            <p:ph sz="quarter" idx="4"/>
          </p:nvPr>
        </p:nvSpPr>
        <p:spPr/>
        <p:txBody>
          <a:bodyPr/>
          <a:lstStyle/>
          <a:p>
            <a:r>
              <a:rPr lang="en-US" dirty="0"/>
              <a:t>High altitudes</a:t>
            </a:r>
          </a:p>
          <a:p>
            <a:r>
              <a:rPr lang="en-US" dirty="0"/>
              <a:t>Carbon monoxide, toxic gases</a:t>
            </a:r>
          </a:p>
          <a:p>
            <a:r>
              <a:rPr lang="en-US" dirty="0"/>
              <a:t>Closed environments, mines, trenches</a:t>
            </a:r>
          </a:p>
        </p:txBody>
      </p:sp>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176C4-2E43-4658-AA4E-838951F0770E}"/>
              </a:ext>
            </a:extLst>
          </p:cNvPr>
          <p:cNvSpPr>
            <a:spLocks noGrp="1"/>
          </p:cNvSpPr>
          <p:nvPr>
            <p:ph type="title"/>
          </p:nvPr>
        </p:nvSpPr>
        <p:spPr/>
        <p:txBody>
          <a:bodyPr/>
          <a:lstStyle/>
          <a:p>
            <a:pPr algn="ctr"/>
            <a:r>
              <a:rPr lang="en-US" dirty="0"/>
              <a:t>Hyperglycemia</a:t>
            </a:r>
          </a:p>
        </p:txBody>
      </p:sp>
      <p:sp>
        <p:nvSpPr>
          <p:cNvPr id="3" name="Content Placeholder 2">
            <a:extLst>
              <a:ext uri="{FF2B5EF4-FFF2-40B4-BE49-F238E27FC236}">
                <a16:creationId xmlns:a16="http://schemas.microsoft.com/office/drawing/2014/main" xmlns="" id="{2E581578-2C0F-4164-BFD0-79F210D548DC}"/>
              </a:ext>
            </a:extLst>
          </p:cNvPr>
          <p:cNvSpPr>
            <a:spLocks noGrp="1"/>
          </p:cNvSpPr>
          <p:nvPr>
            <p:ph idx="1"/>
          </p:nvPr>
        </p:nvSpPr>
        <p:spPr/>
        <p:txBody>
          <a:bodyPr/>
          <a:lstStyle/>
          <a:p>
            <a:r>
              <a:rPr lang="en-US" dirty="0"/>
              <a:t>An abnormally high blood glucose level</a:t>
            </a:r>
          </a:p>
          <a:p>
            <a:endParaRPr lang="en-US" dirty="0"/>
          </a:p>
          <a:p>
            <a:pPr lvl="1"/>
            <a:r>
              <a:rPr lang="en-US" dirty="0"/>
              <a:t>Slow onset and changes in mental status</a:t>
            </a:r>
          </a:p>
          <a:p>
            <a:pPr lvl="1"/>
            <a:r>
              <a:rPr lang="en-US" dirty="0"/>
              <a:t>Rapid breathing , sweet breath odor</a:t>
            </a:r>
          </a:p>
          <a:p>
            <a:pPr lvl="1"/>
            <a:r>
              <a:rPr lang="en-US" dirty="0"/>
              <a:t>Dehydration, pale, warm, dry</a:t>
            </a:r>
          </a:p>
          <a:p>
            <a:pPr lvl="1"/>
            <a:r>
              <a:rPr lang="en-US" dirty="0"/>
              <a:t>Weakness, nausea, vomiting</a:t>
            </a:r>
          </a:p>
          <a:p>
            <a:pPr lvl="1"/>
            <a:r>
              <a:rPr lang="en-US" dirty="0"/>
              <a:t>Weak, rapid pulse</a:t>
            </a:r>
          </a:p>
          <a:p>
            <a:pPr lvl="1"/>
            <a:r>
              <a:rPr lang="en-US" dirty="0"/>
              <a:t>Polyuria, polydipsia, polyphagia</a:t>
            </a:r>
          </a:p>
        </p:txBody>
      </p:sp>
    </p:spTree>
    <p:extLst>
      <p:ext uri="{BB962C8B-B14F-4D97-AF65-F5344CB8AC3E}">
        <p14:creationId xmlns:p14="http://schemas.microsoft.com/office/powerpoint/2010/main" val="25154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1C80B8-2892-4271-BE0A-037FA00A0ECC}"/>
              </a:ext>
            </a:extLst>
          </p:cNvPr>
          <p:cNvSpPr>
            <a:spLocks noGrp="1"/>
          </p:cNvSpPr>
          <p:nvPr>
            <p:ph type="title"/>
          </p:nvPr>
        </p:nvSpPr>
        <p:spPr/>
        <p:txBody>
          <a:bodyPr>
            <a:normAutofit/>
          </a:bodyPr>
          <a:lstStyle/>
          <a:p>
            <a:pPr algn="ctr"/>
            <a:r>
              <a:rPr lang="en-US" dirty="0"/>
              <a:t>Diabetic Ketoacidosis (DKA) vs. Hyperosmolar Hyperglycemic Nonketotic Syndrome (HHNS)</a:t>
            </a:r>
          </a:p>
        </p:txBody>
      </p:sp>
      <p:sp>
        <p:nvSpPr>
          <p:cNvPr id="3" name="Content Placeholder 2">
            <a:extLst>
              <a:ext uri="{FF2B5EF4-FFF2-40B4-BE49-F238E27FC236}">
                <a16:creationId xmlns:a16="http://schemas.microsoft.com/office/drawing/2014/main" xmlns="" id="{5FB44287-33CA-4EAB-A902-723CD59B6E9B}"/>
              </a:ext>
            </a:extLst>
          </p:cNvPr>
          <p:cNvSpPr>
            <a:spLocks noGrp="1"/>
          </p:cNvSpPr>
          <p:nvPr>
            <p:ph sz="half" idx="1"/>
          </p:nvPr>
        </p:nvSpPr>
        <p:spPr/>
        <p:txBody>
          <a:bodyPr>
            <a:normAutofit fontScale="92500" lnSpcReduction="10000"/>
          </a:bodyPr>
          <a:lstStyle/>
          <a:p>
            <a:r>
              <a:rPr lang="en-US" dirty="0"/>
              <a:t>Diabetic Ketoacidosis (DKA) – Body resorts to burning fats for energy.</a:t>
            </a:r>
          </a:p>
          <a:p>
            <a:r>
              <a:rPr lang="en-US" dirty="0"/>
              <a:t>Results are the development of “ketones” (acid wastes)</a:t>
            </a:r>
          </a:p>
          <a:p>
            <a:r>
              <a:rPr lang="en-US" dirty="0"/>
              <a:t>CO2 increases, respirations increase to blow this off which results in Kussmaul respirations</a:t>
            </a:r>
          </a:p>
          <a:p>
            <a:r>
              <a:rPr lang="en-US" dirty="0"/>
              <a:t>Abdominal pain, body aches, nausea, vomiting and altered mental status or unconsciousness (if severe)</a:t>
            </a:r>
          </a:p>
          <a:p>
            <a:r>
              <a:rPr lang="en-US" dirty="0"/>
              <a:t>Usually occurs in Type I Diabetics with blood sugars higher than 400</a:t>
            </a:r>
          </a:p>
          <a:p>
            <a:endParaRPr lang="en-US" dirty="0"/>
          </a:p>
          <a:p>
            <a:pPr lvl="1"/>
            <a:endParaRPr lang="en-US" dirty="0"/>
          </a:p>
        </p:txBody>
      </p:sp>
      <p:sp>
        <p:nvSpPr>
          <p:cNvPr id="4" name="Content Placeholder 3">
            <a:extLst>
              <a:ext uri="{FF2B5EF4-FFF2-40B4-BE49-F238E27FC236}">
                <a16:creationId xmlns:a16="http://schemas.microsoft.com/office/drawing/2014/main" xmlns="" id="{EDF7C9B7-DD57-4950-A7FA-D91C0B64432A}"/>
              </a:ext>
            </a:extLst>
          </p:cNvPr>
          <p:cNvSpPr>
            <a:spLocks noGrp="1"/>
          </p:cNvSpPr>
          <p:nvPr>
            <p:ph sz="half" idx="2"/>
          </p:nvPr>
        </p:nvSpPr>
        <p:spPr/>
        <p:txBody>
          <a:bodyPr>
            <a:normAutofit fontScale="92500" lnSpcReduction="20000"/>
          </a:bodyPr>
          <a:lstStyle/>
          <a:p>
            <a:r>
              <a:rPr lang="en-US" dirty="0"/>
              <a:t>Hyperosmolar Hyperglycemic Nonketotic Syndrome (HHNS) – extremely high blood glucose levels, usually associated with profound infection or illness and most often with Type II diabetics.</a:t>
            </a:r>
          </a:p>
          <a:p>
            <a:r>
              <a:rPr lang="en-US" dirty="0"/>
              <a:t>Altered mental status, drowsiness, lethargy</a:t>
            </a:r>
          </a:p>
          <a:p>
            <a:r>
              <a:rPr lang="en-US" dirty="0"/>
              <a:t>Severe dehydration, thirst, dark urine</a:t>
            </a:r>
          </a:p>
          <a:p>
            <a:r>
              <a:rPr lang="en-US" dirty="0"/>
              <a:t>Visual or sensory deficits </a:t>
            </a:r>
          </a:p>
          <a:p>
            <a:r>
              <a:rPr lang="en-US" dirty="0"/>
              <a:t>Partial paralysis or muscle weakness</a:t>
            </a:r>
          </a:p>
          <a:p>
            <a:r>
              <a:rPr lang="en-US" dirty="0"/>
              <a:t>Seizures</a:t>
            </a:r>
          </a:p>
        </p:txBody>
      </p:sp>
    </p:spTree>
    <p:extLst>
      <p:ext uri="{BB962C8B-B14F-4D97-AF65-F5344CB8AC3E}">
        <p14:creationId xmlns:p14="http://schemas.microsoft.com/office/powerpoint/2010/main" val="167092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7B8AC8-B558-4E68-BA1B-0B565990D589}"/>
              </a:ext>
            </a:extLst>
          </p:cNvPr>
          <p:cNvSpPr>
            <a:spLocks noGrp="1"/>
          </p:cNvSpPr>
          <p:nvPr>
            <p:ph type="title"/>
          </p:nvPr>
        </p:nvSpPr>
        <p:spPr/>
        <p:txBody>
          <a:bodyPr/>
          <a:lstStyle/>
          <a:p>
            <a:r>
              <a:rPr lang="en-US" dirty="0"/>
              <a:t>Management of the Diabetic Patient</a:t>
            </a:r>
          </a:p>
        </p:txBody>
      </p:sp>
      <p:sp>
        <p:nvSpPr>
          <p:cNvPr id="3" name="Content Placeholder 2">
            <a:extLst>
              <a:ext uri="{FF2B5EF4-FFF2-40B4-BE49-F238E27FC236}">
                <a16:creationId xmlns:a16="http://schemas.microsoft.com/office/drawing/2014/main" xmlns="" id="{057F5826-7A73-4028-AA2B-62DAB9BBDF84}"/>
              </a:ext>
            </a:extLst>
          </p:cNvPr>
          <p:cNvSpPr>
            <a:spLocks noGrp="1"/>
          </p:cNvSpPr>
          <p:nvPr>
            <p:ph idx="1"/>
          </p:nvPr>
        </p:nvSpPr>
        <p:spPr/>
        <p:txBody>
          <a:bodyPr>
            <a:normAutofit fontScale="92500"/>
          </a:bodyPr>
          <a:lstStyle/>
          <a:p>
            <a:r>
              <a:rPr lang="en-US" dirty="0"/>
              <a:t>Scene Size-up</a:t>
            </a:r>
          </a:p>
          <a:p>
            <a:r>
              <a:rPr lang="en-US" dirty="0"/>
              <a:t>General Impression</a:t>
            </a:r>
          </a:p>
          <a:p>
            <a:r>
              <a:rPr lang="en-US" dirty="0"/>
              <a:t>AVPU</a:t>
            </a:r>
          </a:p>
          <a:p>
            <a:r>
              <a:rPr lang="en-US" dirty="0"/>
              <a:t>Initial Assessment (ABC’s), ? Trauma, hemorrhage</a:t>
            </a:r>
          </a:p>
          <a:p>
            <a:r>
              <a:rPr lang="en-US" dirty="0"/>
              <a:t>Altered consciousness and inability to swallow with hypoglycemia/hyperglycemia needs immediate transport, ALS intercept.</a:t>
            </a:r>
          </a:p>
          <a:p>
            <a:r>
              <a:rPr lang="en-US" dirty="0"/>
              <a:t>Patients who are awake with an intact ability to swallow with hypoglycemia follow protocol and treat</a:t>
            </a:r>
          </a:p>
          <a:p>
            <a:r>
              <a:rPr lang="en-US" dirty="0"/>
              <a:t>Patients who are conscious with hyperglycemia, maintain airway, breathing, ALS intercept, transport to nearest appropriate facility.</a:t>
            </a:r>
          </a:p>
          <a:p>
            <a:endParaRPr lang="en-US" dirty="0"/>
          </a:p>
          <a:p>
            <a:endParaRPr lang="en-US" dirty="0"/>
          </a:p>
        </p:txBody>
      </p:sp>
    </p:spTree>
    <p:extLst>
      <p:ext uri="{BB962C8B-B14F-4D97-AF65-F5344CB8AC3E}">
        <p14:creationId xmlns:p14="http://schemas.microsoft.com/office/powerpoint/2010/main" val="218057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6991A-7D91-4AF3-9B24-8E8DB6F433F0}"/>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167738C9-A3F9-4932-AFC0-619006FBFFB2}"/>
              </a:ext>
            </a:extLst>
          </p:cNvPr>
          <p:cNvSpPr>
            <a:spLocks noGrp="1"/>
          </p:cNvSpPr>
          <p:nvPr>
            <p:ph idx="1"/>
          </p:nvPr>
        </p:nvSpPr>
        <p:spPr/>
        <p:txBody>
          <a:bodyPr/>
          <a:lstStyle/>
          <a:p>
            <a:endParaRPr lang="en-US" dirty="0"/>
          </a:p>
          <a:p>
            <a:r>
              <a:rPr lang="en-US" dirty="0"/>
              <a:t>Knowing the relationship between glucose and insulin with regard to cellular metabolism</a:t>
            </a:r>
          </a:p>
          <a:p>
            <a:endParaRPr lang="en-US" dirty="0"/>
          </a:p>
          <a:p>
            <a:r>
              <a:rPr lang="en-US" dirty="0"/>
              <a:t>Be able to differentiate between Hyper and Hypoglycemia</a:t>
            </a:r>
          </a:p>
          <a:p>
            <a:endParaRPr lang="en-US" dirty="0"/>
          </a:p>
          <a:p>
            <a:r>
              <a:rPr lang="en-US" dirty="0"/>
              <a:t>The EMT should know how to manage and care for the conscious and unconscious patient with a diabetic history</a:t>
            </a:r>
          </a:p>
          <a:p>
            <a:pPr marL="0" indent="0">
              <a:buNone/>
            </a:pPr>
            <a:endParaRPr lang="en-US" dirty="0"/>
          </a:p>
          <a:p>
            <a:endParaRPr lang="en-US" dirty="0"/>
          </a:p>
        </p:txBody>
      </p:sp>
    </p:spTree>
    <p:extLst>
      <p:ext uri="{BB962C8B-B14F-4D97-AF65-F5344CB8AC3E}">
        <p14:creationId xmlns:p14="http://schemas.microsoft.com/office/powerpoint/2010/main" val="132727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A87D9-F766-4F2D-B527-5410E4976DB4}"/>
              </a:ext>
            </a:extLst>
          </p:cNvPr>
          <p:cNvSpPr>
            <a:spLocks noGrp="1"/>
          </p:cNvSpPr>
          <p:nvPr>
            <p:ph type="title"/>
          </p:nvPr>
        </p:nvSpPr>
        <p:spPr/>
        <p:txBody>
          <a:bodyPr/>
          <a:lstStyle/>
          <a:p>
            <a:r>
              <a:rPr lang="en-US" dirty="0"/>
              <a:t>Module III – Section II – Psychiatric/Behavioral</a:t>
            </a:r>
          </a:p>
        </p:txBody>
      </p:sp>
      <p:sp>
        <p:nvSpPr>
          <p:cNvPr id="3" name="Content Placeholder 2">
            <a:extLst>
              <a:ext uri="{FF2B5EF4-FFF2-40B4-BE49-F238E27FC236}">
                <a16:creationId xmlns:a16="http://schemas.microsoft.com/office/drawing/2014/main" xmlns="" id="{D55A3268-7A54-4AB0-918B-B9BEF26CB48F}"/>
              </a:ext>
            </a:extLst>
          </p:cNvPr>
          <p:cNvSpPr>
            <a:spLocks noGrp="1"/>
          </p:cNvSpPr>
          <p:nvPr>
            <p:ph idx="1"/>
          </p:nvPr>
        </p:nvSpPr>
        <p:spPr/>
        <p:txBody>
          <a:bodyPr/>
          <a:lstStyle/>
          <a:p>
            <a:r>
              <a:rPr lang="en-US" dirty="0"/>
              <a:t>Objectives</a:t>
            </a:r>
          </a:p>
          <a:p>
            <a:endParaRPr lang="en-US" dirty="0"/>
          </a:p>
          <a:p>
            <a:pPr lvl="1"/>
            <a:r>
              <a:rPr lang="en-US" dirty="0"/>
              <a:t>Define a behavioral crisis</a:t>
            </a:r>
          </a:p>
          <a:p>
            <a:pPr lvl="1"/>
            <a:r>
              <a:rPr lang="en-US" dirty="0"/>
              <a:t>Discuss special considerations for assessing and managing a behavioral crisis or psychiatric emergency</a:t>
            </a:r>
          </a:p>
          <a:p>
            <a:pPr lvl="1"/>
            <a:r>
              <a:rPr lang="en-US" dirty="0"/>
              <a:t>Define agitated delirium and describe the care for a patient with agitated delirium</a:t>
            </a:r>
          </a:p>
          <a:p>
            <a:pPr lvl="1"/>
            <a:r>
              <a:rPr lang="en-US" dirty="0"/>
              <a:t>State the risk factors for suicide</a:t>
            </a:r>
          </a:p>
        </p:txBody>
      </p:sp>
    </p:spTree>
    <p:extLst>
      <p:ext uri="{BB962C8B-B14F-4D97-AF65-F5344CB8AC3E}">
        <p14:creationId xmlns:p14="http://schemas.microsoft.com/office/powerpoint/2010/main" val="139469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9E0720-B3A0-444B-9B85-D34D5DA05E69}"/>
              </a:ext>
            </a:extLst>
          </p:cNvPr>
          <p:cNvSpPr>
            <a:spLocks noGrp="1"/>
          </p:cNvSpPr>
          <p:nvPr>
            <p:ph type="title"/>
          </p:nvPr>
        </p:nvSpPr>
        <p:spPr/>
        <p:txBody>
          <a:bodyPr/>
          <a:lstStyle/>
          <a:p>
            <a:r>
              <a:rPr lang="en-US" dirty="0"/>
              <a:t>Behavioral Crisis</a:t>
            </a:r>
          </a:p>
        </p:txBody>
      </p:sp>
      <p:sp>
        <p:nvSpPr>
          <p:cNvPr id="3" name="Content Placeholder 2">
            <a:extLst>
              <a:ext uri="{FF2B5EF4-FFF2-40B4-BE49-F238E27FC236}">
                <a16:creationId xmlns:a16="http://schemas.microsoft.com/office/drawing/2014/main" xmlns="" id="{CCB6F485-80E0-4771-B559-620EF7BCD41D}"/>
              </a:ext>
            </a:extLst>
          </p:cNvPr>
          <p:cNvSpPr>
            <a:spLocks noGrp="1"/>
          </p:cNvSpPr>
          <p:nvPr>
            <p:ph sz="half" idx="1"/>
          </p:nvPr>
        </p:nvSpPr>
        <p:spPr/>
        <p:txBody>
          <a:bodyPr/>
          <a:lstStyle/>
          <a:p>
            <a:r>
              <a:rPr lang="en-US" dirty="0"/>
              <a:t>Behavior – a person’s reaction or actions to the environment around them</a:t>
            </a:r>
          </a:p>
          <a:p>
            <a:r>
              <a:rPr lang="en-US" dirty="0"/>
              <a:t>One who exhibits agitated, violent, or uncooperative behavior or who are in danger to themselves or others</a:t>
            </a:r>
          </a:p>
          <a:p>
            <a:r>
              <a:rPr lang="en-US" dirty="0"/>
              <a:t>Behaviors unacceptable to the patient, family or community</a:t>
            </a:r>
          </a:p>
          <a:p>
            <a:r>
              <a:rPr lang="en-US" dirty="0"/>
              <a:t>Behavior that interferes with the “activities of daily living”</a:t>
            </a:r>
          </a:p>
        </p:txBody>
      </p:sp>
      <p:pic>
        <p:nvPicPr>
          <p:cNvPr id="10" name="Content Placeholder 9">
            <a:extLst>
              <a:ext uri="{FF2B5EF4-FFF2-40B4-BE49-F238E27FC236}">
                <a16:creationId xmlns:a16="http://schemas.microsoft.com/office/drawing/2014/main" xmlns="" id="{E1840BFC-23B6-4629-9102-05C2F8F512F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96150" y="2286000"/>
            <a:ext cx="3829050" cy="4114799"/>
          </a:xfrm>
        </p:spPr>
      </p:pic>
    </p:spTree>
    <p:extLst>
      <p:ext uri="{BB962C8B-B14F-4D97-AF65-F5344CB8AC3E}">
        <p14:creationId xmlns:p14="http://schemas.microsoft.com/office/powerpoint/2010/main" val="22613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E0008D-25A3-4D8A-BBD3-AF22141635BA}"/>
              </a:ext>
            </a:extLst>
          </p:cNvPr>
          <p:cNvSpPr>
            <a:spLocks noGrp="1"/>
          </p:cNvSpPr>
          <p:nvPr>
            <p:ph type="title"/>
          </p:nvPr>
        </p:nvSpPr>
        <p:spPr/>
        <p:txBody>
          <a:bodyPr/>
          <a:lstStyle/>
          <a:p>
            <a:r>
              <a:rPr lang="en-US" dirty="0"/>
              <a:t>Organic vs. Functional (Psychological) Causes</a:t>
            </a:r>
          </a:p>
        </p:txBody>
      </p:sp>
      <p:sp>
        <p:nvSpPr>
          <p:cNvPr id="3" name="Content Placeholder 2">
            <a:extLst>
              <a:ext uri="{FF2B5EF4-FFF2-40B4-BE49-F238E27FC236}">
                <a16:creationId xmlns:a16="http://schemas.microsoft.com/office/drawing/2014/main" xmlns="" id="{A6BAD05E-8A69-4804-9AD4-9862290B3760}"/>
              </a:ext>
            </a:extLst>
          </p:cNvPr>
          <p:cNvSpPr>
            <a:spLocks noGrp="1"/>
          </p:cNvSpPr>
          <p:nvPr>
            <p:ph sz="half" idx="1"/>
          </p:nvPr>
        </p:nvSpPr>
        <p:spPr/>
        <p:txBody>
          <a:bodyPr/>
          <a:lstStyle/>
          <a:p>
            <a:r>
              <a:rPr lang="en-US" dirty="0"/>
              <a:t>Organic (Physical)</a:t>
            </a:r>
          </a:p>
          <a:p>
            <a:endParaRPr lang="en-US" dirty="0"/>
          </a:p>
          <a:p>
            <a:pPr lvl="1"/>
            <a:r>
              <a:rPr lang="en-US" dirty="0"/>
              <a:t>Sudden illness</a:t>
            </a:r>
          </a:p>
          <a:p>
            <a:pPr lvl="1"/>
            <a:r>
              <a:rPr lang="en-US" dirty="0"/>
              <a:t>Traumatic brain injury</a:t>
            </a:r>
          </a:p>
          <a:p>
            <a:pPr lvl="1"/>
            <a:r>
              <a:rPr lang="en-US" dirty="0"/>
              <a:t>Seizure disorders</a:t>
            </a:r>
          </a:p>
          <a:p>
            <a:pPr lvl="1"/>
            <a:r>
              <a:rPr lang="en-US" dirty="0"/>
              <a:t>Drug and alcohol abuse</a:t>
            </a:r>
          </a:p>
          <a:p>
            <a:pPr lvl="1"/>
            <a:r>
              <a:rPr lang="en-US" dirty="0"/>
              <a:t>Overdose or withdrawal</a:t>
            </a:r>
          </a:p>
          <a:p>
            <a:pPr lvl="1"/>
            <a:r>
              <a:rPr lang="en-US" dirty="0"/>
              <a:t>Alzheimer dementia</a:t>
            </a:r>
          </a:p>
          <a:p>
            <a:pPr lvl="1"/>
            <a:r>
              <a:rPr lang="en-US" dirty="0"/>
              <a:t>Meningitis</a:t>
            </a:r>
          </a:p>
        </p:txBody>
      </p:sp>
      <p:sp>
        <p:nvSpPr>
          <p:cNvPr id="4" name="Content Placeholder 3">
            <a:extLst>
              <a:ext uri="{FF2B5EF4-FFF2-40B4-BE49-F238E27FC236}">
                <a16:creationId xmlns:a16="http://schemas.microsoft.com/office/drawing/2014/main" xmlns="" id="{67D7A66F-F1F8-49FF-9E47-0A837C60B018}"/>
              </a:ext>
            </a:extLst>
          </p:cNvPr>
          <p:cNvSpPr>
            <a:spLocks noGrp="1"/>
          </p:cNvSpPr>
          <p:nvPr>
            <p:ph sz="half" idx="2"/>
          </p:nvPr>
        </p:nvSpPr>
        <p:spPr/>
        <p:txBody>
          <a:bodyPr/>
          <a:lstStyle/>
          <a:p>
            <a:r>
              <a:rPr lang="en-US" dirty="0"/>
              <a:t>Functional (Psychological)</a:t>
            </a:r>
          </a:p>
          <a:p>
            <a:endParaRPr lang="en-US" dirty="0"/>
          </a:p>
          <a:p>
            <a:pPr lvl="1"/>
            <a:r>
              <a:rPr lang="en-US" dirty="0"/>
              <a:t>Bipolar</a:t>
            </a:r>
          </a:p>
          <a:p>
            <a:pPr lvl="1"/>
            <a:r>
              <a:rPr lang="en-US" dirty="0"/>
              <a:t>Schizophrenia</a:t>
            </a:r>
          </a:p>
          <a:p>
            <a:pPr lvl="1"/>
            <a:r>
              <a:rPr lang="en-US" dirty="0"/>
              <a:t>Anxiety disorders</a:t>
            </a:r>
          </a:p>
          <a:p>
            <a:pPr lvl="1"/>
            <a:r>
              <a:rPr lang="en-US" dirty="0"/>
              <a:t>Depression</a:t>
            </a:r>
          </a:p>
          <a:p>
            <a:pPr lvl="1"/>
            <a:endParaRPr lang="en-US" dirty="0"/>
          </a:p>
          <a:p>
            <a:pPr marL="228600" lvl="1" indent="0">
              <a:buNone/>
            </a:pPr>
            <a:r>
              <a:rPr lang="en-US" dirty="0"/>
              <a:t>*Body seems structurally normal but physiologically impairs bodily function.</a:t>
            </a:r>
          </a:p>
        </p:txBody>
      </p:sp>
    </p:spTree>
    <p:extLst>
      <p:ext uri="{BB962C8B-B14F-4D97-AF65-F5344CB8AC3E}">
        <p14:creationId xmlns:p14="http://schemas.microsoft.com/office/powerpoint/2010/main" val="25846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C2D6F3-D2D6-403F-AF11-27B5C81D368D}"/>
              </a:ext>
            </a:extLst>
          </p:cNvPr>
          <p:cNvSpPr>
            <a:spLocks noGrp="1"/>
          </p:cNvSpPr>
          <p:nvPr>
            <p:ph type="title"/>
          </p:nvPr>
        </p:nvSpPr>
        <p:spPr/>
        <p:txBody>
          <a:bodyPr/>
          <a:lstStyle/>
          <a:p>
            <a:r>
              <a:rPr lang="en-US" dirty="0"/>
              <a:t>Agitated (Excited) Delirium</a:t>
            </a:r>
          </a:p>
        </p:txBody>
      </p:sp>
      <p:sp>
        <p:nvSpPr>
          <p:cNvPr id="3" name="Content Placeholder 2">
            <a:extLst>
              <a:ext uri="{FF2B5EF4-FFF2-40B4-BE49-F238E27FC236}">
                <a16:creationId xmlns:a16="http://schemas.microsoft.com/office/drawing/2014/main" xmlns="" id="{F5BBAAFD-4962-47DC-900A-6B02BBEF00C8}"/>
              </a:ext>
            </a:extLst>
          </p:cNvPr>
          <p:cNvSpPr>
            <a:spLocks noGrp="1"/>
          </p:cNvSpPr>
          <p:nvPr>
            <p:ph idx="1"/>
          </p:nvPr>
        </p:nvSpPr>
        <p:spPr/>
        <p:txBody>
          <a:bodyPr>
            <a:normAutofit fontScale="92500" lnSpcReduction="20000"/>
          </a:bodyPr>
          <a:lstStyle/>
          <a:p>
            <a:r>
              <a:rPr lang="en-US" i="1" dirty="0"/>
              <a:t>Delirium</a:t>
            </a:r>
            <a:r>
              <a:rPr lang="en-US" dirty="0"/>
              <a:t> - A condition of impairment in cognitive function that can present with disorientation, hallucinations, or delusions.</a:t>
            </a:r>
          </a:p>
          <a:p>
            <a:r>
              <a:rPr lang="en-US" i="1" dirty="0"/>
              <a:t>Agitation</a:t>
            </a:r>
            <a:r>
              <a:rPr lang="en-US" dirty="0"/>
              <a:t> – behavior characterized by restless and irregular physical activity.</a:t>
            </a:r>
          </a:p>
          <a:p>
            <a:r>
              <a:rPr lang="en-US" dirty="0"/>
              <a:t>Generally patients with delirium alone are not dangerous but when “agitated” can strike out irrationally.</a:t>
            </a:r>
          </a:p>
          <a:p>
            <a:r>
              <a:rPr lang="en-US" dirty="0"/>
              <a:t>Hyperactive behavior</a:t>
            </a:r>
          </a:p>
          <a:p>
            <a:r>
              <a:rPr lang="en-US" dirty="0"/>
              <a:t>Hypertension</a:t>
            </a:r>
          </a:p>
          <a:p>
            <a:r>
              <a:rPr lang="en-US" dirty="0"/>
              <a:t>Tachycardia</a:t>
            </a:r>
          </a:p>
          <a:p>
            <a:r>
              <a:rPr lang="en-US" dirty="0"/>
              <a:t>Diaphoresis</a:t>
            </a:r>
          </a:p>
          <a:p>
            <a:r>
              <a:rPr lang="en-US" dirty="0"/>
              <a:t>Dilated pupils</a:t>
            </a:r>
          </a:p>
        </p:txBody>
      </p:sp>
    </p:spTree>
    <p:extLst>
      <p:ext uri="{BB962C8B-B14F-4D97-AF65-F5344CB8AC3E}">
        <p14:creationId xmlns:p14="http://schemas.microsoft.com/office/powerpoint/2010/main" val="376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80CCD-802B-47B2-9F42-B153794726C5}"/>
              </a:ext>
            </a:extLst>
          </p:cNvPr>
          <p:cNvSpPr>
            <a:spLocks noGrp="1"/>
          </p:cNvSpPr>
          <p:nvPr>
            <p:ph type="title"/>
          </p:nvPr>
        </p:nvSpPr>
        <p:spPr/>
        <p:txBody>
          <a:bodyPr/>
          <a:lstStyle/>
          <a:p>
            <a:r>
              <a:rPr lang="en-US" dirty="0"/>
              <a:t>Agitated (Excited) Delirium Patient Care</a:t>
            </a:r>
          </a:p>
        </p:txBody>
      </p:sp>
      <p:sp>
        <p:nvSpPr>
          <p:cNvPr id="3" name="Content Placeholder 2">
            <a:extLst>
              <a:ext uri="{FF2B5EF4-FFF2-40B4-BE49-F238E27FC236}">
                <a16:creationId xmlns:a16="http://schemas.microsoft.com/office/drawing/2014/main" xmlns="" id="{9F55C104-DDEA-4A7F-AA0B-D5179D9C29AE}"/>
              </a:ext>
            </a:extLst>
          </p:cNvPr>
          <p:cNvSpPr>
            <a:spLocks noGrp="1"/>
          </p:cNvSpPr>
          <p:nvPr>
            <p:ph sz="half" idx="1"/>
          </p:nvPr>
        </p:nvSpPr>
        <p:spPr/>
        <p:txBody>
          <a:bodyPr>
            <a:normAutofit fontScale="62500" lnSpcReduction="20000"/>
          </a:bodyPr>
          <a:lstStyle/>
          <a:p>
            <a:r>
              <a:rPr lang="en-US" dirty="0"/>
              <a:t>Calm, supportive approach</a:t>
            </a:r>
          </a:p>
          <a:p>
            <a:r>
              <a:rPr lang="en-US" dirty="0"/>
              <a:t>Limit physical contact</a:t>
            </a:r>
          </a:p>
          <a:p>
            <a:r>
              <a:rPr lang="en-US" dirty="0"/>
              <a:t>Do not leave patient unattended unless situation becomes unsafe</a:t>
            </a:r>
          </a:p>
          <a:p>
            <a:r>
              <a:rPr lang="en-US" dirty="0"/>
              <a:t>Try to determine patient’s level of cognition</a:t>
            </a:r>
          </a:p>
          <a:p>
            <a:r>
              <a:rPr lang="en-US" dirty="0"/>
              <a:t>Consider ALS for chemical restraint</a:t>
            </a:r>
          </a:p>
          <a:p>
            <a:r>
              <a:rPr lang="en-US" dirty="0"/>
              <a:t>Uncontrolled or poorly controlled agitation can lead to cardiopulmonary arrest</a:t>
            </a:r>
          </a:p>
          <a:p>
            <a:r>
              <a:rPr lang="en-US" dirty="0"/>
              <a:t>Law enforcement for assist.  TASERs can lead to sudden death.  Be alert to positional asphyxia.</a:t>
            </a:r>
          </a:p>
          <a:p>
            <a:r>
              <a:rPr lang="en-US" dirty="0"/>
              <a:t>Restraints, follow protocol</a:t>
            </a:r>
          </a:p>
          <a:p>
            <a:pPr marL="0" indent="0">
              <a:buNone/>
            </a:pPr>
            <a:r>
              <a:rPr lang="en-US" dirty="0"/>
              <a:t>*Remember the more agitated and the more aggressive we get the more dangerous it is for our patient</a:t>
            </a:r>
          </a:p>
        </p:txBody>
      </p:sp>
      <p:pic>
        <p:nvPicPr>
          <p:cNvPr id="6" name="Content Placeholder 5">
            <a:extLst>
              <a:ext uri="{FF2B5EF4-FFF2-40B4-BE49-F238E27FC236}">
                <a16:creationId xmlns:a16="http://schemas.microsoft.com/office/drawing/2014/main" xmlns="" id="{741F64C0-C654-4D82-AB2D-22FEF032DC6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39000" y="2362201"/>
            <a:ext cx="3657600" cy="3733800"/>
          </a:xfrm>
        </p:spPr>
      </p:pic>
    </p:spTree>
    <p:extLst>
      <p:ext uri="{BB962C8B-B14F-4D97-AF65-F5344CB8AC3E}">
        <p14:creationId xmlns:p14="http://schemas.microsoft.com/office/powerpoint/2010/main" val="11877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B5AC8-577A-4241-B983-BAD96F192E56}"/>
              </a:ext>
            </a:extLst>
          </p:cNvPr>
          <p:cNvSpPr>
            <a:spLocks noGrp="1"/>
          </p:cNvSpPr>
          <p:nvPr>
            <p:ph type="title"/>
          </p:nvPr>
        </p:nvSpPr>
        <p:spPr/>
        <p:txBody>
          <a:bodyPr/>
          <a:lstStyle/>
          <a:p>
            <a:r>
              <a:rPr lang="en-US" dirty="0"/>
              <a:t>Suicide Risk Factors</a:t>
            </a:r>
          </a:p>
        </p:txBody>
      </p:sp>
      <p:sp>
        <p:nvSpPr>
          <p:cNvPr id="3" name="Content Placeholder 2">
            <a:extLst>
              <a:ext uri="{FF2B5EF4-FFF2-40B4-BE49-F238E27FC236}">
                <a16:creationId xmlns:a16="http://schemas.microsoft.com/office/drawing/2014/main" xmlns="" id="{133CB41D-597F-4074-8D22-4A263958597F}"/>
              </a:ext>
            </a:extLst>
          </p:cNvPr>
          <p:cNvSpPr>
            <a:spLocks noGrp="1"/>
          </p:cNvSpPr>
          <p:nvPr>
            <p:ph idx="1"/>
          </p:nvPr>
        </p:nvSpPr>
        <p:spPr/>
        <p:txBody>
          <a:bodyPr>
            <a:normAutofit fontScale="92500" lnSpcReduction="20000"/>
          </a:bodyPr>
          <a:lstStyle/>
          <a:p>
            <a:r>
              <a:rPr lang="en-US" dirty="0"/>
              <a:t>Depression most significant factor.</a:t>
            </a:r>
          </a:p>
          <a:p>
            <a:r>
              <a:rPr lang="en-US" dirty="0"/>
              <a:t>Previous attempts</a:t>
            </a:r>
          </a:p>
          <a:p>
            <a:r>
              <a:rPr lang="en-US" dirty="0"/>
              <a:t>Family/child abuse</a:t>
            </a:r>
          </a:p>
          <a:p>
            <a:r>
              <a:rPr lang="en-US" dirty="0"/>
              <a:t>Recent diagnosis of serious illness</a:t>
            </a:r>
          </a:p>
          <a:p>
            <a:r>
              <a:rPr lang="en-US" dirty="0"/>
              <a:t>Recent loss of loved one, job, money or social status</a:t>
            </a:r>
          </a:p>
          <a:p>
            <a:r>
              <a:rPr lang="en-US" dirty="0"/>
              <a:t>PTSD</a:t>
            </a:r>
          </a:p>
          <a:p>
            <a:r>
              <a:rPr lang="en-US" dirty="0"/>
              <a:t>Alcohol or drug abuse</a:t>
            </a:r>
          </a:p>
          <a:p>
            <a:r>
              <a:rPr lang="en-US" dirty="0"/>
              <a:t>Loss or relationship</a:t>
            </a:r>
          </a:p>
          <a:p>
            <a:r>
              <a:rPr lang="en-US" dirty="0"/>
              <a:t>Gives away personal belongings/cherished possessions</a:t>
            </a:r>
          </a:p>
          <a:p>
            <a:r>
              <a:rPr lang="en-US" dirty="0"/>
              <a:t>Expresses a clear plan for committing suicide</a:t>
            </a:r>
          </a:p>
        </p:txBody>
      </p:sp>
    </p:spTree>
    <p:extLst>
      <p:ext uri="{BB962C8B-B14F-4D97-AF65-F5344CB8AC3E}">
        <p14:creationId xmlns:p14="http://schemas.microsoft.com/office/powerpoint/2010/main" val="389528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7972D-790E-467F-B31C-DB63780BA113}"/>
              </a:ext>
            </a:extLst>
          </p:cNvPr>
          <p:cNvSpPr>
            <a:spLocks noGrp="1"/>
          </p:cNvSpPr>
          <p:nvPr>
            <p:ph type="title"/>
          </p:nvPr>
        </p:nvSpPr>
        <p:spPr/>
        <p:txBody>
          <a:bodyPr/>
          <a:lstStyle/>
          <a:p>
            <a:r>
              <a:rPr lang="en-US" dirty="0"/>
              <a:t>Adequate vs. Inadequate Breathing</a:t>
            </a:r>
          </a:p>
        </p:txBody>
      </p:sp>
      <p:sp>
        <p:nvSpPr>
          <p:cNvPr id="3" name="Content Placeholder 2">
            <a:extLst>
              <a:ext uri="{FF2B5EF4-FFF2-40B4-BE49-F238E27FC236}">
                <a16:creationId xmlns:a16="http://schemas.microsoft.com/office/drawing/2014/main" xmlns="" id="{1FA527E0-D30A-4156-80C1-18F7BE4CB393}"/>
              </a:ext>
            </a:extLst>
          </p:cNvPr>
          <p:cNvSpPr>
            <a:spLocks noGrp="1"/>
          </p:cNvSpPr>
          <p:nvPr>
            <p:ph sz="half" idx="1"/>
          </p:nvPr>
        </p:nvSpPr>
        <p:spPr/>
        <p:txBody>
          <a:bodyPr/>
          <a:lstStyle/>
          <a:p>
            <a:r>
              <a:rPr lang="en-US" dirty="0"/>
              <a:t>Adequate</a:t>
            </a:r>
          </a:p>
          <a:p>
            <a:pPr marL="0" indent="0">
              <a:buNone/>
            </a:pPr>
            <a:endParaRPr lang="en-US" dirty="0"/>
          </a:p>
          <a:p>
            <a:pPr lvl="1"/>
            <a:r>
              <a:rPr lang="en-US" dirty="0"/>
              <a:t>Normal Rate (Between 12 &amp; 20 breaths/min</a:t>
            </a:r>
          </a:p>
          <a:p>
            <a:pPr lvl="1"/>
            <a:r>
              <a:rPr lang="en-US" dirty="0"/>
              <a:t>Regular Pattern</a:t>
            </a:r>
          </a:p>
          <a:p>
            <a:pPr lvl="1"/>
            <a:r>
              <a:rPr lang="en-US" dirty="0"/>
              <a:t>Clear &amp; Equal lung sounds</a:t>
            </a:r>
          </a:p>
          <a:p>
            <a:pPr lvl="1"/>
            <a:r>
              <a:rPr lang="en-US" dirty="0"/>
              <a:t>Regular, equal chest expansion</a:t>
            </a:r>
          </a:p>
          <a:p>
            <a:pPr lvl="1"/>
            <a:r>
              <a:rPr lang="en-US" dirty="0"/>
              <a:t>Adequate depth (tidal volume)</a:t>
            </a:r>
          </a:p>
        </p:txBody>
      </p:sp>
      <p:pic>
        <p:nvPicPr>
          <p:cNvPr id="10" name="Content Placeholder 9">
            <a:extLst>
              <a:ext uri="{FF2B5EF4-FFF2-40B4-BE49-F238E27FC236}">
                <a16:creationId xmlns:a16="http://schemas.microsoft.com/office/drawing/2014/main" xmlns="" id="{9FE7B257-60DA-4709-8D4A-4EF9CF5F242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550226"/>
            <a:ext cx="4800600" cy="3125972"/>
          </a:xfrm>
        </p:spPr>
      </p:pic>
    </p:spTree>
    <p:extLst>
      <p:ext uri="{BB962C8B-B14F-4D97-AF65-F5344CB8AC3E}">
        <p14:creationId xmlns:p14="http://schemas.microsoft.com/office/powerpoint/2010/main" val="189532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CE2BF-AFCB-4EFF-943D-8EFE68045245}"/>
              </a:ext>
            </a:extLst>
          </p:cNvPr>
          <p:cNvSpPr>
            <a:spLocks noGrp="1"/>
          </p:cNvSpPr>
          <p:nvPr>
            <p:ph type="title"/>
          </p:nvPr>
        </p:nvSpPr>
        <p:spPr/>
        <p:txBody>
          <a:bodyPr/>
          <a:lstStyle/>
          <a:p>
            <a:r>
              <a:rPr lang="en-US" dirty="0"/>
              <a:t>Safe Approach to Behavioral Crisis</a:t>
            </a:r>
          </a:p>
        </p:txBody>
      </p:sp>
      <p:sp>
        <p:nvSpPr>
          <p:cNvPr id="3" name="Content Placeholder 2">
            <a:extLst>
              <a:ext uri="{FF2B5EF4-FFF2-40B4-BE49-F238E27FC236}">
                <a16:creationId xmlns:a16="http://schemas.microsoft.com/office/drawing/2014/main" xmlns="" id="{4326B105-6AE6-4DAF-8DB2-32509FD47E6D}"/>
              </a:ext>
            </a:extLst>
          </p:cNvPr>
          <p:cNvSpPr>
            <a:spLocks noGrp="1"/>
          </p:cNvSpPr>
          <p:nvPr>
            <p:ph idx="1"/>
          </p:nvPr>
        </p:nvSpPr>
        <p:spPr/>
        <p:txBody>
          <a:bodyPr>
            <a:normAutofit fontScale="92500" lnSpcReduction="20000"/>
          </a:bodyPr>
          <a:lstStyle/>
          <a:p>
            <a:r>
              <a:rPr lang="en-US" dirty="0"/>
              <a:t>Scene Size-up, provider safety</a:t>
            </a:r>
          </a:p>
          <a:p>
            <a:r>
              <a:rPr lang="en-US" dirty="0"/>
              <a:t>Communication is Key!</a:t>
            </a:r>
          </a:p>
          <a:p>
            <a:r>
              <a:rPr lang="en-US" dirty="0"/>
              <a:t>AVPU</a:t>
            </a:r>
          </a:p>
          <a:p>
            <a:r>
              <a:rPr lang="en-US" dirty="0"/>
              <a:t>Initial Assessment (ABC’s), hemorrhage control</a:t>
            </a:r>
          </a:p>
          <a:p>
            <a:r>
              <a:rPr lang="en-US" dirty="0"/>
              <a:t>History – Very important in determining perhaps an underlying reason for the current behavior – SAMPLE</a:t>
            </a:r>
          </a:p>
          <a:p>
            <a:r>
              <a:rPr lang="en-US" dirty="0"/>
              <a:t>Involve family, friends, caregivers</a:t>
            </a:r>
          </a:p>
          <a:p>
            <a:r>
              <a:rPr lang="en-US" dirty="0"/>
              <a:t>Never let your guard down, behavior can change quickly!</a:t>
            </a:r>
          </a:p>
          <a:p>
            <a:r>
              <a:rPr lang="en-US" dirty="0"/>
              <a:t>Follow local protocol regarding restraint, this may only be done to prevent the patient from hurting himself or to protect yourself or others and always involve law enforcement.</a:t>
            </a:r>
          </a:p>
          <a:p>
            <a:endParaRPr lang="en-US" dirty="0"/>
          </a:p>
        </p:txBody>
      </p:sp>
    </p:spTree>
    <p:extLst>
      <p:ext uri="{BB962C8B-B14F-4D97-AF65-F5344CB8AC3E}">
        <p14:creationId xmlns:p14="http://schemas.microsoft.com/office/powerpoint/2010/main" val="249923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4EA562-390B-43B3-B726-66D32C11FE53}"/>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6F5BC8B7-2D63-4027-8B94-A8F56F729541}"/>
              </a:ext>
            </a:extLst>
          </p:cNvPr>
          <p:cNvSpPr>
            <a:spLocks noGrp="1"/>
          </p:cNvSpPr>
          <p:nvPr>
            <p:ph idx="1"/>
          </p:nvPr>
        </p:nvSpPr>
        <p:spPr/>
        <p:txBody>
          <a:bodyPr/>
          <a:lstStyle/>
          <a:p>
            <a:endParaRPr lang="en-US" dirty="0"/>
          </a:p>
          <a:p>
            <a:r>
              <a:rPr lang="en-US" dirty="0"/>
              <a:t>The EMT should be able to differentiate between a behavioral crisis and a psychiatric emergency</a:t>
            </a:r>
          </a:p>
          <a:p>
            <a:endParaRPr lang="en-US" dirty="0"/>
          </a:p>
          <a:p>
            <a:r>
              <a:rPr lang="en-US" dirty="0"/>
              <a:t>Be able to identify agitated delirium and the management thereof</a:t>
            </a:r>
          </a:p>
          <a:p>
            <a:endParaRPr lang="en-US" dirty="0"/>
          </a:p>
          <a:p>
            <a:r>
              <a:rPr lang="en-US" dirty="0"/>
              <a:t>Knowing the risk factors for suicide and the management of the suicidal patient in the field setting</a:t>
            </a:r>
          </a:p>
        </p:txBody>
      </p:sp>
    </p:spTree>
    <p:extLst>
      <p:ext uri="{BB962C8B-B14F-4D97-AF65-F5344CB8AC3E}">
        <p14:creationId xmlns:p14="http://schemas.microsoft.com/office/powerpoint/2010/main" val="32714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CD1C0-F5AE-479D-9AA8-D992696F3AA9}"/>
              </a:ext>
            </a:extLst>
          </p:cNvPr>
          <p:cNvSpPr>
            <a:spLocks noGrp="1"/>
          </p:cNvSpPr>
          <p:nvPr>
            <p:ph type="title"/>
          </p:nvPr>
        </p:nvSpPr>
        <p:spPr/>
        <p:txBody>
          <a:bodyPr/>
          <a:lstStyle/>
          <a:p>
            <a:pPr algn="ctr"/>
            <a:r>
              <a:rPr lang="en-US" dirty="0"/>
              <a:t>Module III – Section III – Immunological Emergencies</a:t>
            </a:r>
          </a:p>
        </p:txBody>
      </p:sp>
      <p:sp>
        <p:nvSpPr>
          <p:cNvPr id="3" name="Content Placeholder 2">
            <a:extLst>
              <a:ext uri="{FF2B5EF4-FFF2-40B4-BE49-F238E27FC236}">
                <a16:creationId xmlns:a16="http://schemas.microsoft.com/office/drawing/2014/main" xmlns="" id="{A5669F70-5ED7-4989-BB11-82D1250F9AC7}"/>
              </a:ext>
            </a:extLst>
          </p:cNvPr>
          <p:cNvSpPr>
            <a:spLocks noGrp="1"/>
          </p:cNvSpPr>
          <p:nvPr>
            <p:ph idx="1"/>
          </p:nvPr>
        </p:nvSpPr>
        <p:spPr/>
        <p:txBody>
          <a:bodyPr/>
          <a:lstStyle/>
          <a:p>
            <a:r>
              <a:rPr lang="en-US" dirty="0"/>
              <a:t>Objectives</a:t>
            </a:r>
          </a:p>
          <a:p>
            <a:endParaRPr lang="en-US" dirty="0"/>
          </a:p>
          <a:p>
            <a:pPr lvl="1"/>
            <a:r>
              <a:rPr lang="en-US" dirty="0"/>
              <a:t>Understand and define the terms allergic reaction vs. anaphylaxis</a:t>
            </a:r>
          </a:p>
          <a:p>
            <a:pPr lvl="1"/>
            <a:r>
              <a:rPr lang="en-US" dirty="0"/>
              <a:t>Discuss causes of an allergic reaction</a:t>
            </a:r>
          </a:p>
          <a:p>
            <a:pPr lvl="1"/>
            <a:r>
              <a:rPr lang="en-US" dirty="0"/>
              <a:t>Discuss the assessment, management and treatment of a patient having an allergic vs. anaphylaxis reaction</a:t>
            </a:r>
          </a:p>
          <a:p>
            <a:pPr lvl="1"/>
            <a:r>
              <a:rPr lang="en-US" dirty="0"/>
              <a:t>Describe some age-related contraindications to using epinephrine to treat an allergic reaction in a geriatric patient</a:t>
            </a:r>
          </a:p>
        </p:txBody>
      </p:sp>
    </p:spTree>
    <p:extLst>
      <p:ext uri="{BB962C8B-B14F-4D97-AF65-F5344CB8AC3E}">
        <p14:creationId xmlns:p14="http://schemas.microsoft.com/office/powerpoint/2010/main" val="365794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418D40-0802-48D4-96BF-225C0B070F29}"/>
              </a:ext>
            </a:extLst>
          </p:cNvPr>
          <p:cNvSpPr>
            <a:spLocks noGrp="1"/>
          </p:cNvSpPr>
          <p:nvPr>
            <p:ph type="title"/>
          </p:nvPr>
        </p:nvSpPr>
        <p:spPr/>
        <p:txBody>
          <a:bodyPr/>
          <a:lstStyle/>
          <a:p>
            <a:r>
              <a:rPr lang="en-US" dirty="0"/>
              <a:t>Common Allergens</a:t>
            </a:r>
          </a:p>
        </p:txBody>
      </p:sp>
      <p:sp>
        <p:nvSpPr>
          <p:cNvPr id="3" name="Content Placeholder 2">
            <a:extLst>
              <a:ext uri="{FF2B5EF4-FFF2-40B4-BE49-F238E27FC236}">
                <a16:creationId xmlns:a16="http://schemas.microsoft.com/office/drawing/2014/main" xmlns="" id="{93A64EFA-6DDF-4506-92AA-4E04BEAEB085}"/>
              </a:ext>
            </a:extLst>
          </p:cNvPr>
          <p:cNvSpPr>
            <a:spLocks noGrp="1"/>
          </p:cNvSpPr>
          <p:nvPr>
            <p:ph sz="half" idx="1"/>
          </p:nvPr>
        </p:nvSpPr>
        <p:spPr/>
        <p:txBody>
          <a:bodyPr>
            <a:normAutofit fontScale="47500" lnSpcReduction="20000"/>
          </a:bodyPr>
          <a:lstStyle/>
          <a:p>
            <a:r>
              <a:rPr lang="en-US" dirty="0"/>
              <a:t>Foods</a:t>
            </a:r>
          </a:p>
          <a:p>
            <a:pPr lvl="1"/>
            <a:r>
              <a:rPr lang="en-US" dirty="0"/>
              <a:t>Shellfish</a:t>
            </a:r>
          </a:p>
          <a:p>
            <a:pPr lvl="1"/>
            <a:r>
              <a:rPr lang="en-US" dirty="0"/>
              <a:t>peanuts</a:t>
            </a:r>
          </a:p>
          <a:p>
            <a:r>
              <a:rPr lang="en-US" dirty="0"/>
              <a:t>Medication</a:t>
            </a:r>
          </a:p>
          <a:p>
            <a:pPr lvl="1"/>
            <a:r>
              <a:rPr lang="en-US" dirty="0"/>
              <a:t>Penicillin</a:t>
            </a:r>
          </a:p>
          <a:p>
            <a:pPr lvl="1"/>
            <a:r>
              <a:rPr lang="en-US" dirty="0"/>
              <a:t>NSAIDs</a:t>
            </a:r>
          </a:p>
          <a:p>
            <a:r>
              <a:rPr lang="en-US" dirty="0"/>
              <a:t>Plants</a:t>
            </a:r>
          </a:p>
          <a:p>
            <a:pPr lvl="1"/>
            <a:r>
              <a:rPr lang="en-US" dirty="0"/>
              <a:t>Ragweed</a:t>
            </a:r>
          </a:p>
          <a:p>
            <a:pPr lvl="1"/>
            <a:r>
              <a:rPr lang="en-US" dirty="0"/>
              <a:t>Maple</a:t>
            </a:r>
          </a:p>
          <a:p>
            <a:pPr lvl="1"/>
            <a:r>
              <a:rPr lang="en-US" dirty="0"/>
              <a:t>oak</a:t>
            </a:r>
          </a:p>
          <a:p>
            <a:r>
              <a:rPr lang="en-US" dirty="0"/>
              <a:t>Chemicals</a:t>
            </a:r>
          </a:p>
          <a:p>
            <a:pPr lvl="1"/>
            <a:r>
              <a:rPr lang="en-US" dirty="0"/>
              <a:t>Makeup </a:t>
            </a:r>
          </a:p>
          <a:p>
            <a:pPr lvl="1"/>
            <a:r>
              <a:rPr lang="en-US" dirty="0"/>
              <a:t>Soaps</a:t>
            </a:r>
          </a:p>
          <a:p>
            <a:pPr lvl="1"/>
            <a:r>
              <a:rPr lang="en-US" dirty="0"/>
              <a:t>latex</a:t>
            </a:r>
          </a:p>
          <a:p>
            <a:r>
              <a:rPr lang="en-US" dirty="0"/>
              <a:t>Insect bites and stings</a:t>
            </a:r>
          </a:p>
          <a:p>
            <a:pPr lvl="1"/>
            <a:r>
              <a:rPr lang="en-US" dirty="0"/>
              <a:t>Honeybee</a:t>
            </a:r>
          </a:p>
          <a:p>
            <a:pPr lvl="1"/>
            <a:r>
              <a:rPr lang="en-US" dirty="0"/>
              <a:t>Wasps</a:t>
            </a:r>
          </a:p>
          <a:p>
            <a:pPr lvl="1"/>
            <a:r>
              <a:rPr lang="en-US" dirty="0"/>
              <a:t>Yellow jacket</a:t>
            </a:r>
          </a:p>
          <a:p>
            <a:pPr lvl="1"/>
            <a:r>
              <a:rPr lang="en-US" dirty="0"/>
              <a:t>Hornet</a:t>
            </a:r>
          </a:p>
          <a:p>
            <a:pPr lvl="1"/>
            <a:r>
              <a:rPr lang="en-US" dirty="0"/>
              <a:t>ant</a:t>
            </a:r>
          </a:p>
          <a:p>
            <a:pPr marL="0" indent="0">
              <a:buNone/>
            </a:pPr>
            <a:endParaRPr lang="en-US" dirty="0"/>
          </a:p>
        </p:txBody>
      </p:sp>
      <p:pic>
        <p:nvPicPr>
          <p:cNvPr id="10" name="Content Placeholder 9">
            <a:extLst>
              <a:ext uri="{FF2B5EF4-FFF2-40B4-BE49-F238E27FC236}">
                <a16:creationId xmlns:a16="http://schemas.microsoft.com/office/drawing/2014/main" xmlns="" id="{570374B5-4731-4389-9806-FF04DDF48E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7400" y="2590800"/>
            <a:ext cx="5257800" cy="3048000"/>
          </a:xfrm>
        </p:spPr>
      </p:pic>
    </p:spTree>
    <p:extLst>
      <p:ext uri="{BB962C8B-B14F-4D97-AF65-F5344CB8AC3E}">
        <p14:creationId xmlns:p14="http://schemas.microsoft.com/office/powerpoint/2010/main" val="131809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8B3AAA-F70F-421B-BFFB-CB955F301768}"/>
              </a:ext>
            </a:extLst>
          </p:cNvPr>
          <p:cNvSpPr>
            <a:spLocks noGrp="1"/>
          </p:cNvSpPr>
          <p:nvPr>
            <p:ph type="title"/>
          </p:nvPr>
        </p:nvSpPr>
        <p:spPr/>
        <p:txBody>
          <a:bodyPr/>
          <a:lstStyle/>
          <a:p>
            <a:r>
              <a:rPr lang="en-US" dirty="0"/>
              <a:t>Allergic Reaction</a:t>
            </a:r>
          </a:p>
        </p:txBody>
      </p:sp>
      <p:sp>
        <p:nvSpPr>
          <p:cNvPr id="3" name="Content Placeholder 2">
            <a:extLst>
              <a:ext uri="{FF2B5EF4-FFF2-40B4-BE49-F238E27FC236}">
                <a16:creationId xmlns:a16="http://schemas.microsoft.com/office/drawing/2014/main" xmlns="" id="{EEFC5E61-CB2F-41EC-A23D-6E5902BDF6C8}"/>
              </a:ext>
            </a:extLst>
          </p:cNvPr>
          <p:cNvSpPr>
            <a:spLocks noGrp="1"/>
          </p:cNvSpPr>
          <p:nvPr>
            <p:ph sz="half" idx="1"/>
          </p:nvPr>
        </p:nvSpPr>
        <p:spPr/>
        <p:txBody>
          <a:bodyPr>
            <a:normAutofit lnSpcReduction="10000"/>
          </a:bodyPr>
          <a:lstStyle/>
          <a:p>
            <a:r>
              <a:rPr lang="en-US" dirty="0"/>
              <a:t>Hyperactive, localized response to an allergen</a:t>
            </a:r>
          </a:p>
          <a:p>
            <a:r>
              <a:rPr lang="en-US" dirty="0"/>
              <a:t>Some histamine is released</a:t>
            </a:r>
          </a:p>
          <a:p>
            <a:r>
              <a:rPr lang="en-US" dirty="0"/>
              <a:t>Localized:  redness, swelling, hives, itching</a:t>
            </a:r>
          </a:p>
          <a:p>
            <a:r>
              <a:rPr lang="en-US" dirty="0"/>
              <a:t>May cause nausea, vomiting and/or diarrhea</a:t>
            </a:r>
          </a:p>
          <a:p>
            <a:r>
              <a:rPr lang="en-US" dirty="0"/>
              <a:t>Usually requires minimal supportive therapies</a:t>
            </a:r>
          </a:p>
          <a:p>
            <a:r>
              <a:rPr lang="en-US" dirty="0"/>
              <a:t>Repeat exposures may lead to anaphylaxis (stings, foods, etc.)</a:t>
            </a:r>
          </a:p>
        </p:txBody>
      </p:sp>
      <p:pic>
        <p:nvPicPr>
          <p:cNvPr id="6" name="Content Placeholder 5">
            <a:extLst>
              <a:ext uri="{FF2B5EF4-FFF2-40B4-BE49-F238E27FC236}">
                <a16:creationId xmlns:a16="http://schemas.microsoft.com/office/drawing/2014/main" xmlns="" id="{64527884-7B1E-4389-9FBC-D1CCFF180C1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24600" y="2362200"/>
            <a:ext cx="5334000" cy="3733800"/>
          </a:xfrm>
        </p:spPr>
      </p:pic>
    </p:spTree>
    <p:extLst>
      <p:ext uri="{BB962C8B-B14F-4D97-AF65-F5344CB8AC3E}">
        <p14:creationId xmlns:p14="http://schemas.microsoft.com/office/powerpoint/2010/main" val="383318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4C59D-5317-4FB7-B0F4-F08DBB8E5501}"/>
              </a:ext>
            </a:extLst>
          </p:cNvPr>
          <p:cNvSpPr>
            <a:spLocks noGrp="1"/>
          </p:cNvSpPr>
          <p:nvPr>
            <p:ph type="title"/>
          </p:nvPr>
        </p:nvSpPr>
        <p:spPr/>
        <p:txBody>
          <a:bodyPr/>
          <a:lstStyle/>
          <a:p>
            <a:r>
              <a:rPr lang="en-US" dirty="0"/>
              <a:t>Anaphylaxis</a:t>
            </a:r>
          </a:p>
        </p:txBody>
      </p:sp>
      <p:sp>
        <p:nvSpPr>
          <p:cNvPr id="3" name="Content Placeholder 2">
            <a:extLst>
              <a:ext uri="{FF2B5EF4-FFF2-40B4-BE49-F238E27FC236}">
                <a16:creationId xmlns:a16="http://schemas.microsoft.com/office/drawing/2014/main" xmlns="" id="{682B26CD-57E1-4C91-9C1B-922190EE9100}"/>
              </a:ext>
            </a:extLst>
          </p:cNvPr>
          <p:cNvSpPr>
            <a:spLocks noGrp="1"/>
          </p:cNvSpPr>
          <p:nvPr>
            <p:ph sz="half" idx="1"/>
          </p:nvPr>
        </p:nvSpPr>
        <p:spPr>
          <a:xfrm>
            <a:off x="1066800" y="1676400"/>
            <a:ext cx="4800600" cy="4724399"/>
          </a:xfrm>
        </p:spPr>
        <p:txBody>
          <a:bodyPr>
            <a:normAutofit fontScale="92500" lnSpcReduction="20000"/>
          </a:bodyPr>
          <a:lstStyle/>
          <a:p>
            <a:endParaRPr lang="en-US" dirty="0"/>
          </a:p>
          <a:p>
            <a:r>
              <a:rPr lang="en-US" dirty="0"/>
              <a:t>Multiple body systems are affected</a:t>
            </a:r>
          </a:p>
          <a:p>
            <a:r>
              <a:rPr lang="en-US" dirty="0"/>
              <a:t>Life threatening reaction of the immune system to an allergen</a:t>
            </a:r>
          </a:p>
          <a:p>
            <a:r>
              <a:rPr lang="en-US" dirty="0"/>
              <a:t>Large quantities of histamine are released</a:t>
            </a:r>
          </a:p>
          <a:p>
            <a:r>
              <a:rPr lang="en-US" dirty="0"/>
              <a:t>Vasodilation and increased capillary permeability</a:t>
            </a:r>
          </a:p>
          <a:p>
            <a:r>
              <a:rPr lang="en-US" dirty="0"/>
              <a:t>May lead to shock</a:t>
            </a:r>
          </a:p>
          <a:p>
            <a:r>
              <a:rPr lang="en-US" dirty="0"/>
              <a:t>Bronchoconstriction and mucous production</a:t>
            </a:r>
          </a:p>
          <a:p>
            <a:r>
              <a:rPr lang="en-US" dirty="0"/>
              <a:t>Can lead to respiratory distress</a:t>
            </a:r>
          </a:p>
        </p:txBody>
      </p:sp>
      <p:pic>
        <p:nvPicPr>
          <p:cNvPr id="6" name="Content Placeholder 5">
            <a:extLst>
              <a:ext uri="{FF2B5EF4-FFF2-40B4-BE49-F238E27FC236}">
                <a16:creationId xmlns:a16="http://schemas.microsoft.com/office/drawing/2014/main" xmlns="" id="{398F3F3C-B5F7-4677-9833-99E534A5C28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6600" y="2590799"/>
            <a:ext cx="4038600" cy="3809999"/>
          </a:xfrm>
        </p:spPr>
      </p:pic>
    </p:spTree>
    <p:extLst>
      <p:ext uri="{BB962C8B-B14F-4D97-AF65-F5344CB8AC3E}">
        <p14:creationId xmlns:p14="http://schemas.microsoft.com/office/powerpoint/2010/main" val="291928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F650C7-C7B6-412C-A1B8-FE3B6437B240}"/>
              </a:ext>
            </a:extLst>
          </p:cNvPr>
          <p:cNvSpPr>
            <a:spLocks noGrp="1"/>
          </p:cNvSpPr>
          <p:nvPr>
            <p:ph type="title"/>
          </p:nvPr>
        </p:nvSpPr>
        <p:spPr/>
        <p:txBody>
          <a:bodyPr/>
          <a:lstStyle/>
          <a:p>
            <a:pPr algn="ctr"/>
            <a:r>
              <a:rPr lang="en-US" dirty="0"/>
              <a:t>Assessment and Management of the Patient with an Allergic Reaction</a:t>
            </a:r>
          </a:p>
        </p:txBody>
      </p:sp>
      <p:sp>
        <p:nvSpPr>
          <p:cNvPr id="3" name="Content Placeholder 2">
            <a:extLst>
              <a:ext uri="{FF2B5EF4-FFF2-40B4-BE49-F238E27FC236}">
                <a16:creationId xmlns:a16="http://schemas.microsoft.com/office/drawing/2014/main" xmlns="" id="{167CD639-6D8D-4408-AD13-88AD4585F43B}"/>
              </a:ext>
            </a:extLst>
          </p:cNvPr>
          <p:cNvSpPr>
            <a:spLocks noGrp="1"/>
          </p:cNvSpPr>
          <p:nvPr>
            <p:ph idx="1"/>
          </p:nvPr>
        </p:nvSpPr>
        <p:spPr/>
        <p:txBody>
          <a:bodyPr>
            <a:normAutofit fontScale="92500" lnSpcReduction="20000"/>
          </a:bodyPr>
          <a:lstStyle/>
          <a:p>
            <a:r>
              <a:rPr lang="en-US" dirty="0"/>
              <a:t>Scene Size-up, safe</a:t>
            </a:r>
          </a:p>
          <a:p>
            <a:r>
              <a:rPr lang="en-US" dirty="0"/>
              <a:t>General impression</a:t>
            </a:r>
          </a:p>
          <a:p>
            <a:r>
              <a:rPr lang="en-US" dirty="0"/>
              <a:t>Initial Assessment</a:t>
            </a:r>
          </a:p>
          <a:p>
            <a:r>
              <a:rPr lang="en-US" dirty="0"/>
              <a:t>ABCs,  Identify and treat life threats, hemorrhage</a:t>
            </a:r>
          </a:p>
          <a:p>
            <a:r>
              <a:rPr lang="en-US" dirty="0"/>
              <a:t>High flow oxygen as needed</a:t>
            </a:r>
          </a:p>
          <a:p>
            <a:r>
              <a:rPr lang="en-US" dirty="0"/>
              <a:t>If allergic reaction becomes worse or anaphylaxis is suspected follow protocol for epinephrine treatment if patient does not have their own.</a:t>
            </a:r>
          </a:p>
          <a:p>
            <a:r>
              <a:rPr lang="en-US" dirty="0"/>
              <a:t>Transport to closest facility</a:t>
            </a:r>
          </a:p>
          <a:p>
            <a:r>
              <a:rPr lang="en-US" dirty="0"/>
              <a:t>Call for ALS if needed</a:t>
            </a:r>
          </a:p>
          <a:p>
            <a:r>
              <a:rPr lang="en-US" dirty="0"/>
              <a:t>Continually reassess </a:t>
            </a:r>
          </a:p>
          <a:p>
            <a:endParaRPr lang="en-US" dirty="0"/>
          </a:p>
        </p:txBody>
      </p:sp>
    </p:spTree>
    <p:extLst>
      <p:ext uri="{BB962C8B-B14F-4D97-AF65-F5344CB8AC3E}">
        <p14:creationId xmlns:p14="http://schemas.microsoft.com/office/powerpoint/2010/main" val="291432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262F2-C708-4642-A8B0-CED75839A874}"/>
              </a:ext>
            </a:extLst>
          </p:cNvPr>
          <p:cNvSpPr>
            <a:spLocks noGrp="1"/>
          </p:cNvSpPr>
          <p:nvPr>
            <p:ph type="title"/>
          </p:nvPr>
        </p:nvSpPr>
        <p:spPr/>
        <p:txBody>
          <a:bodyPr/>
          <a:lstStyle/>
          <a:p>
            <a:r>
              <a:rPr lang="en-US" dirty="0"/>
              <a:t>Epinephrine for Anaphylaxis</a:t>
            </a:r>
          </a:p>
        </p:txBody>
      </p:sp>
      <p:sp>
        <p:nvSpPr>
          <p:cNvPr id="3" name="Content Placeholder 2">
            <a:extLst>
              <a:ext uri="{FF2B5EF4-FFF2-40B4-BE49-F238E27FC236}">
                <a16:creationId xmlns:a16="http://schemas.microsoft.com/office/drawing/2014/main" xmlns="" id="{34B25CF5-E355-412D-A370-D2E8BF95A4D2}"/>
              </a:ext>
            </a:extLst>
          </p:cNvPr>
          <p:cNvSpPr>
            <a:spLocks noGrp="1"/>
          </p:cNvSpPr>
          <p:nvPr>
            <p:ph sz="half" idx="1"/>
          </p:nvPr>
        </p:nvSpPr>
        <p:spPr/>
        <p:txBody>
          <a:bodyPr>
            <a:normAutofit fontScale="92500" lnSpcReduction="20000"/>
          </a:bodyPr>
          <a:lstStyle/>
          <a:p>
            <a:r>
              <a:rPr lang="en-US" dirty="0"/>
              <a:t>Sympathomimetic hormone the body normally produces.  It mimics the sympathetic (fight or flight) response.</a:t>
            </a:r>
          </a:p>
          <a:p>
            <a:r>
              <a:rPr lang="en-US" dirty="0"/>
              <a:t>Causes blood vessel to constrict, which reverses vasodilation and hypotension, improves coronary blood flow.</a:t>
            </a:r>
          </a:p>
          <a:p>
            <a:r>
              <a:rPr lang="en-US" dirty="0"/>
              <a:t>Increases cardiac contractility and relieves bronchospasm in the lungs.</a:t>
            </a:r>
          </a:p>
          <a:p>
            <a:r>
              <a:rPr lang="en-US" dirty="0"/>
              <a:t>Acts immediately and rapidly reverses the effects of anaphylaxis</a:t>
            </a:r>
          </a:p>
          <a:p>
            <a:pPr marL="0" indent="0">
              <a:buNone/>
            </a:pPr>
            <a:r>
              <a:rPr lang="en-US" dirty="0"/>
              <a:t>*</a:t>
            </a:r>
            <a:r>
              <a:rPr lang="en-US" i="1" dirty="0"/>
              <a:t>Should only be given to those patients having signs of respiratory compromise or hypotension.</a:t>
            </a:r>
          </a:p>
        </p:txBody>
      </p:sp>
      <p:pic>
        <p:nvPicPr>
          <p:cNvPr id="6" name="Content Placeholder 5">
            <a:extLst>
              <a:ext uri="{FF2B5EF4-FFF2-40B4-BE49-F238E27FC236}">
                <a16:creationId xmlns:a16="http://schemas.microsoft.com/office/drawing/2014/main" xmlns="" id="{5B177CDD-2B4B-4B2B-8982-D3765E8EAC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19900" y="2208212"/>
            <a:ext cx="3810000" cy="3810000"/>
          </a:xfrm>
        </p:spPr>
      </p:pic>
    </p:spTree>
    <p:extLst>
      <p:ext uri="{BB962C8B-B14F-4D97-AF65-F5344CB8AC3E}">
        <p14:creationId xmlns:p14="http://schemas.microsoft.com/office/powerpoint/2010/main" val="385726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E82ED-8E7B-4026-8F38-29355721461B}"/>
              </a:ext>
            </a:extLst>
          </p:cNvPr>
          <p:cNvSpPr>
            <a:spLocks noGrp="1"/>
          </p:cNvSpPr>
          <p:nvPr>
            <p:ph type="title"/>
          </p:nvPr>
        </p:nvSpPr>
        <p:spPr/>
        <p:txBody>
          <a:bodyPr/>
          <a:lstStyle/>
          <a:p>
            <a:r>
              <a:rPr lang="en-US" dirty="0"/>
              <a:t>Epinephrine Precautions</a:t>
            </a:r>
          </a:p>
        </p:txBody>
      </p:sp>
      <p:sp>
        <p:nvSpPr>
          <p:cNvPr id="3" name="Content Placeholder 2">
            <a:extLst>
              <a:ext uri="{FF2B5EF4-FFF2-40B4-BE49-F238E27FC236}">
                <a16:creationId xmlns:a16="http://schemas.microsoft.com/office/drawing/2014/main" xmlns="" id="{63770F9D-9885-4B42-B2AA-A4D6A78D9561}"/>
              </a:ext>
            </a:extLst>
          </p:cNvPr>
          <p:cNvSpPr>
            <a:spLocks noGrp="1"/>
          </p:cNvSpPr>
          <p:nvPr>
            <p:ph sz="half" idx="1"/>
          </p:nvPr>
        </p:nvSpPr>
        <p:spPr/>
        <p:txBody>
          <a:bodyPr/>
          <a:lstStyle/>
          <a:p>
            <a:endParaRPr lang="en-US" dirty="0"/>
          </a:p>
          <a:p>
            <a:r>
              <a:rPr lang="en-US" dirty="0"/>
              <a:t>Side effects: </a:t>
            </a:r>
          </a:p>
          <a:p>
            <a:pPr lvl="1"/>
            <a:r>
              <a:rPr lang="en-US" dirty="0"/>
              <a:t>Increased pulse rate</a:t>
            </a:r>
          </a:p>
          <a:p>
            <a:pPr lvl="1"/>
            <a:r>
              <a:rPr lang="en-US" dirty="0"/>
              <a:t>Increased myocardial oxygen demand </a:t>
            </a:r>
          </a:p>
          <a:p>
            <a:pPr lvl="1"/>
            <a:r>
              <a:rPr lang="en-US" dirty="0"/>
              <a:t>Increased workload of the heart</a:t>
            </a:r>
          </a:p>
          <a:p>
            <a:r>
              <a:rPr lang="en-US" dirty="0"/>
              <a:t>Geriatric patients and those with cardiac and hypertensive history, the use of epinephrine can be very harmful.</a:t>
            </a:r>
          </a:p>
          <a:p>
            <a:pPr marL="0" indent="0">
              <a:buNone/>
            </a:pPr>
            <a:r>
              <a:rPr lang="en-US" dirty="0"/>
              <a:t>*Follow local protocol </a:t>
            </a:r>
          </a:p>
          <a:p>
            <a:pPr marL="0" indent="0">
              <a:buNone/>
            </a:pPr>
            <a:endParaRPr lang="en-US" dirty="0"/>
          </a:p>
        </p:txBody>
      </p:sp>
      <p:pic>
        <p:nvPicPr>
          <p:cNvPr id="6" name="Content Placeholder 5">
            <a:extLst>
              <a:ext uri="{FF2B5EF4-FFF2-40B4-BE49-F238E27FC236}">
                <a16:creationId xmlns:a16="http://schemas.microsoft.com/office/drawing/2014/main" xmlns="" id="{1CEC2A8D-8922-4235-BA95-C70D2FBA501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24600" y="2513297"/>
            <a:ext cx="4800600" cy="3199830"/>
          </a:xfrm>
        </p:spPr>
      </p:pic>
    </p:spTree>
    <p:extLst>
      <p:ext uri="{BB962C8B-B14F-4D97-AF65-F5344CB8AC3E}">
        <p14:creationId xmlns:p14="http://schemas.microsoft.com/office/powerpoint/2010/main" val="202705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07E1F3-30AA-4608-9ABB-196D47D0A96C}"/>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xmlns="" id="{1B9C852D-922F-43AD-BBB8-55E749750C24}"/>
              </a:ext>
            </a:extLst>
          </p:cNvPr>
          <p:cNvSpPr>
            <a:spLocks noGrp="1"/>
          </p:cNvSpPr>
          <p:nvPr>
            <p:ph idx="1"/>
          </p:nvPr>
        </p:nvSpPr>
        <p:spPr/>
        <p:txBody>
          <a:bodyPr>
            <a:normAutofit/>
          </a:bodyPr>
          <a:lstStyle/>
          <a:p>
            <a:r>
              <a:rPr lang="en-US" dirty="0"/>
              <a:t>Be able to identify the difference between an allergic reaction and anaphylaxis</a:t>
            </a:r>
          </a:p>
          <a:p>
            <a:endParaRPr lang="en-US" dirty="0"/>
          </a:p>
          <a:p>
            <a:r>
              <a:rPr lang="en-US" dirty="0"/>
              <a:t>Recognize the most common allergens:</a:t>
            </a:r>
          </a:p>
          <a:p>
            <a:pPr lvl="1"/>
            <a:r>
              <a:rPr lang="en-US" dirty="0"/>
              <a:t>Peanuts</a:t>
            </a:r>
          </a:p>
          <a:p>
            <a:pPr lvl="1"/>
            <a:r>
              <a:rPr lang="en-US" dirty="0"/>
              <a:t>Bees</a:t>
            </a:r>
          </a:p>
          <a:p>
            <a:pPr lvl="1"/>
            <a:r>
              <a:rPr lang="en-US" dirty="0"/>
              <a:t>Poison oak</a:t>
            </a:r>
          </a:p>
          <a:p>
            <a:pPr lvl="1"/>
            <a:r>
              <a:rPr lang="en-US" dirty="0"/>
              <a:t>Poison ivy</a:t>
            </a:r>
          </a:p>
          <a:p>
            <a:pPr lvl="1"/>
            <a:r>
              <a:rPr lang="en-US" dirty="0"/>
              <a:t>Shellfish</a:t>
            </a:r>
          </a:p>
          <a:p>
            <a:r>
              <a:rPr lang="en-US" dirty="0"/>
              <a:t>Understand epinephrine indications, contraindications and dosing</a:t>
            </a:r>
          </a:p>
          <a:p>
            <a:endParaRPr lang="en-US" dirty="0"/>
          </a:p>
        </p:txBody>
      </p:sp>
    </p:spTree>
    <p:extLst>
      <p:ext uri="{BB962C8B-B14F-4D97-AF65-F5344CB8AC3E}">
        <p14:creationId xmlns:p14="http://schemas.microsoft.com/office/powerpoint/2010/main" val="355526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4803</TotalTime>
  <Words>12404</Words>
  <Application>Microsoft Office PowerPoint</Application>
  <PresentationFormat>Widescreen</PresentationFormat>
  <Paragraphs>1880</Paragraphs>
  <Slides>201</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201</vt:i4>
      </vt:variant>
    </vt:vector>
  </HeadingPairs>
  <TitlesOfParts>
    <vt:vector size="204" baseType="lpstr">
      <vt:lpstr>Arial</vt:lpstr>
      <vt:lpstr>Franklin Gothic Medium</vt:lpstr>
      <vt:lpstr>Medical Design 16x9</vt:lpstr>
      <vt:lpstr>EMT Refresher  Module 1 Airway/Neuro Management</vt:lpstr>
      <vt:lpstr>Module I-Section I-Ventilation &amp; Oxygenation</vt:lpstr>
      <vt:lpstr>Anatomy Upper Airway</vt:lpstr>
      <vt:lpstr>Anatomy Lower Airway</vt:lpstr>
      <vt:lpstr>Ventilatory Process</vt:lpstr>
      <vt:lpstr>Ventilatory Process (cont.)</vt:lpstr>
      <vt:lpstr>Oxygenation</vt:lpstr>
      <vt:lpstr>Factors Affecting Respiration</vt:lpstr>
      <vt:lpstr>Adequate vs. Inadequate Breathing</vt:lpstr>
      <vt:lpstr>Adequate vs. Inadequate Breathing</vt:lpstr>
      <vt:lpstr>Assessment of Respiration</vt:lpstr>
      <vt:lpstr>Respiratory Distress vs. Respiratory Failure</vt:lpstr>
      <vt:lpstr>Assisted Ventilations/CPAP</vt:lpstr>
      <vt:lpstr>Summary</vt:lpstr>
      <vt:lpstr>Module I-Section II-Neurological Management</vt:lpstr>
      <vt:lpstr>A &amp; P of the Brain</vt:lpstr>
      <vt:lpstr>Pathophysiology</vt:lpstr>
      <vt:lpstr>Causes of Altered Mental Status</vt:lpstr>
      <vt:lpstr>Types of Seizures</vt:lpstr>
      <vt:lpstr>Causes of Seizures</vt:lpstr>
      <vt:lpstr>Recognizing seizure activity and identify other problems associated with seizures</vt:lpstr>
      <vt:lpstr>Postictal state</vt:lpstr>
      <vt:lpstr>Patient Care Interventions</vt:lpstr>
      <vt:lpstr>Traumatic Brain Injury</vt:lpstr>
      <vt:lpstr>Signs Increased Intracranial Pressure</vt:lpstr>
      <vt:lpstr>Forms of Traumatic Brain Injury</vt:lpstr>
      <vt:lpstr>Forms of Traumatic Brain Injury</vt:lpstr>
      <vt:lpstr>Assessment and Management Traumatic Head Injury</vt:lpstr>
      <vt:lpstr>Current Practices for Spinal Immobilization</vt:lpstr>
      <vt:lpstr>Stroke</vt:lpstr>
      <vt:lpstr>Transient Ischemic Attack</vt:lpstr>
      <vt:lpstr>Signs and Symptoms of Stroke</vt:lpstr>
      <vt:lpstr>Signs and Symptoms of Stroke (cont.)</vt:lpstr>
      <vt:lpstr>Risk Factors for Stroke</vt:lpstr>
      <vt:lpstr>Identifying, assessing and treating Stroke</vt:lpstr>
      <vt:lpstr>Summary</vt:lpstr>
      <vt:lpstr>Module I – Section III – EMS Research/Evidence Based Medicine</vt:lpstr>
      <vt:lpstr>Practical Use of Research</vt:lpstr>
      <vt:lpstr>Different Research Methods in EMS</vt:lpstr>
      <vt:lpstr>Evidence Based Guideline Support</vt:lpstr>
      <vt:lpstr>EMT Refresher  Module II Cardiac Management &amp; Considerations</vt:lpstr>
      <vt:lpstr>Module II – Section I – Cardiac Arrest</vt:lpstr>
      <vt:lpstr>Anatomy Review of the Cardiovascular System</vt:lpstr>
      <vt:lpstr>Anatomy/Physiology of the Heart</vt:lpstr>
      <vt:lpstr>Chest pain</vt:lpstr>
      <vt:lpstr>Angina vs. Myocardia Infarction</vt:lpstr>
      <vt:lpstr>Care of patients with an Myocardial Infarction</vt:lpstr>
      <vt:lpstr>12-Lead ECG Purpose/Application</vt:lpstr>
      <vt:lpstr>12-Lead ECG</vt:lpstr>
      <vt:lpstr>Cardiac Arrest – Assessment and Management</vt:lpstr>
      <vt:lpstr>Automated External Defibrillator</vt:lpstr>
      <vt:lpstr>Automated External Defibrillator</vt:lpstr>
      <vt:lpstr>Summary</vt:lpstr>
      <vt:lpstr>Module II – Section II - Return of Spontaneous Circulation</vt:lpstr>
      <vt:lpstr>Signs of ROSC</vt:lpstr>
      <vt:lpstr>ROSC and Management of Hemodynamic Instability</vt:lpstr>
      <vt:lpstr>ROSC and Induced Hypothermia</vt:lpstr>
      <vt:lpstr>Summary</vt:lpstr>
      <vt:lpstr>Module II – Section III - VAD</vt:lpstr>
      <vt:lpstr>Function of VAD</vt:lpstr>
      <vt:lpstr>Assessment of the VAD Patient</vt:lpstr>
      <vt:lpstr>Management of the VAD patient</vt:lpstr>
      <vt:lpstr>Summary</vt:lpstr>
      <vt:lpstr>Module II – Section IV – Pain Management</vt:lpstr>
      <vt:lpstr>Acute vs. Chronic Pain</vt:lpstr>
      <vt:lpstr>Pain Assessment (“5th Vital Sign”)</vt:lpstr>
      <vt:lpstr>Non-Pharmacologic Pain Management</vt:lpstr>
      <vt:lpstr>Module II – Section V – Toxicological - Opioids</vt:lpstr>
      <vt:lpstr>Common Synthetic and Natural and Synthetic THC (Tetrahydrocannabinol)</vt:lpstr>
      <vt:lpstr>Effects of THC</vt:lpstr>
      <vt:lpstr>Common Opioids</vt:lpstr>
      <vt:lpstr>Common Effects of Opioid Use</vt:lpstr>
      <vt:lpstr>Management and Treatment of the Opioid Overdose Patient</vt:lpstr>
      <vt:lpstr>Summary</vt:lpstr>
      <vt:lpstr>EMT Refresher   Module III  Medical Emergencies I/Ops I Management &amp; Considerations</vt:lpstr>
      <vt:lpstr>Module III – Section I – Diabetic Emergencies</vt:lpstr>
      <vt:lpstr>Roles Glucose Play on the cells</vt:lpstr>
      <vt:lpstr>Roles Insulin Plays on the Cells</vt:lpstr>
      <vt:lpstr>Hypoglycemia</vt:lpstr>
      <vt:lpstr>Hyperglycemia</vt:lpstr>
      <vt:lpstr>Diabetic Ketoacidosis (DKA) vs. Hyperosmolar Hyperglycemic Nonketotic Syndrome (HHNS)</vt:lpstr>
      <vt:lpstr>Management of the Diabetic Patient</vt:lpstr>
      <vt:lpstr>Summary</vt:lpstr>
      <vt:lpstr>Module III – Section II – Psychiatric/Behavioral</vt:lpstr>
      <vt:lpstr>Behavioral Crisis</vt:lpstr>
      <vt:lpstr>Organic vs. Functional (Psychological) Causes</vt:lpstr>
      <vt:lpstr>Agitated (Excited) Delirium</vt:lpstr>
      <vt:lpstr>Agitated (Excited) Delirium Patient Care</vt:lpstr>
      <vt:lpstr>Suicide Risk Factors</vt:lpstr>
      <vt:lpstr>Safe Approach to Behavioral Crisis</vt:lpstr>
      <vt:lpstr>Summary</vt:lpstr>
      <vt:lpstr>Module III – Section III – Immunological Emergencies</vt:lpstr>
      <vt:lpstr>Common Allergens</vt:lpstr>
      <vt:lpstr>Allergic Reaction</vt:lpstr>
      <vt:lpstr>Anaphylaxis</vt:lpstr>
      <vt:lpstr>Assessment and Management of the Patient with an Allergic Reaction</vt:lpstr>
      <vt:lpstr>Epinephrine for Anaphylaxis</vt:lpstr>
      <vt:lpstr>Epinephrine Precautions</vt:lpstr>
      <vt:lpstr>Summary</vt:lpstr>
      <vt:lpstr>Module III – Section IV – Infectious Diseases</vt:lpstr>
      <vt:lpstr>Infectious Disease vs. Communicable Disease</vt:lpstr>
      <vt:lpstr>Modes of Transmission</vt:lpstr>
      <vt:lpstr>Post Exposure Management</vt:lpstr>
      <vt:lpstr>Module III – Section V – EMS Provider Hygiene, Safety, and Vaccinations</vt:lpstr>
      <vt:lpstr>Proper Hand Hygiene</vt:lpstr>
      <vt:lpstr>Alcohol-based hand cleaner/sanitizer</vt:lpstr>
      <vt:lpstr>Eye and Face Protection</vt:lpstr>
      <vt:lpstr>CDC’s Recommendations of Vaccines for Healthcare Providers</vt:lpstr>
      <vt:lpstr>Summary</vt:lpstr>
      <vt:lpstr>Module III – Section VI – EMS Culture of Safety</vt:lpstr>
      <vt:lpstr>EMS Culture of Safety</vt:lpstr>
      <vt:lpstr>Six Core Elements Necessary to Advance an EMS Culture of Safety</vt:lpstr>
      <vt:lpstr>What is your role as an EMS Provider in establishing a Culture of Safety within your organization?</vt:lpstr>
      <vt:lpstr>Summary</vt:lpstr>
      <vt:lpstr>Module III – Section VI – At Risk Populations</vt:lpstr>
      <vt:lpstr>Unique Characteristics of the Pediatric Population</vt:lpstr>
      <vt:lpstr>Unique Characteristics of the Geriatric Population</vt:lpstr>
      <vt:lpstr>Indications of Abuse</vt:lpstr>
      <vt:lpstr>Indications of Human Trafficking</vt:lpstr>
      <vt:lpstr>EMS Provider Assessment and Treatment of At-Risk Patients</vt:lpstr>
      <vt:lpstr>Summary</vt:lpstr>
      <vt:lpstr>EMT Refresher   Module IV  Medical Emergencies II Management &amp; Considerations</vt:lpstr>
      <vt:lpstr>Module IV – Section I – Pediatric Cardiac Arrest</vt:lpstr>
      <vt:lpstr>Common Causes of Pediatric Cardiac Arrest</vt:lpstr>
      <vt:lpstr>Respiratory Distress/Failure/Arrest</vt:lpstr>
      <vt:lpstr>Pediatric Asthma</vt:lpstr>
      <vt:lpstr>Epiglottitis</vt:lpstr>
      <vt:lpstr>Shock</vt:lpstr>
      <vt:lpstr>Pediatric Assessment Triangle</vt:lpstr>
      <vt:lpstr>Single Rescuer Infant CPR</vt:lpstr>
      <vt:lpstr>Single Rescuer Child CPR</vt:lpstr>
      <vt:lpstr>Two Rescuer Infant and Child CPR</vt:lpstr>
      <vt:lpstr>AED Use in Infants and Children</vt:lpstr>
      <vt:lpstr>Summary</vt:lpstr>
      <vt:lpstr>Module IV – Section II – OB Emergencies</vt:lpstr>
      <vt:lpstr>A &amp; P of the Female Reproductive System</vt:lpstr>
      <vt:lpstr>Pregnancy terms</vt:lpstr>
      <vt:lpstr>Abnormal Presentations in Childbirth</vt:lpstr>
      <vt:lpstr>Abnormal Presentations in Childbirth cont.</vt:lpstr>
      <vt:lpstr>Abnormal Presentations in Childbirth cont.</vt:lpstr>
      <vt:lpstr>Abnormal Presentations in Childbirth cont.</vt:lpstr>
      <vt:lpstr>Neonatal Resuscitation</vt:lpstr>
      <vt:lpstr>Meconium Staining care of the Newborn</vt:lpstr>
      <vt:lpstr>APGAR Scoring</vt:lpstr>
      <vt:lpstr>Summary</vt:lpstr>
      <vt:lpstr>Module IV – Section III – Special Healthcare Needs</vt:lpstr>
      <vt:lpstr>Define Special Healthcare Needs</vt:lpstr>
      <vt:lpstr>Common Equipment EMS Providers may Encounter</vt:lpstr>
      <vt:lpstr>Common Equipment EMS Providers may Encounter</vt:lpstr>
      <vt:lpstr>Common Equipment EMS Providers may Encounter</vt:lpstr>
      <vt:lpstr>Common Equipment EMS Providers may Encounter</vt:lpstr>
      <vt:lpstr>Colostomy and Ileostomy</vt:lpstr>
      <vt:lpstr>Common Equipment EMS Providers may Encounter</vt:lpstr>
      <vt:lpstr>Cognitive Impairments</vt:lpstr>
      <vt:lpstr>Cognitive Impairments</vt:lpstr>
      <vt:lpstr>Cognitive Impairments</vt:lpstr>
      <vt:lpstr>Assessment of the Special Healthcare Needs Patient</vt:lpstr>
      <vt:lpstr>Summary</vt:lpstr>
      <vt:lpstr>    EMT Refresher   Module V  Trauma/Ops II Management &amp; Considerations</vt:lpstr>
      <vt:lpstr>Module V – Section I – Trauma and Field Triage</vt:lpstr>
      <vt:lpstr>Triage Criteria for the Trauma Patient</vt:lpstr>
      <vt:lpstr>Triage Criteria for the Trauma Patient</vt:lpstr>
      <vt:lpstr>Four Steps of the CDC’s Field Triage Decision Scheme</vt:lpstr>
      <vt:lpstr>Summary</vt:lpstr>
      <vt:lpstr>Module V – Section II – Hemorrhage Control</vt:lpstr>
      <vt:lpstr>“C” ABC’s</vt:lpstr>
      <vt:lpstr>Signs and Symptoms of Hypoperfusion from blood loss</vt:lpstr>
      <vt:lpstr>Identifying Hemorrhage</vt:lpstr>
      <vt:lpstr>Tourniquet use in Hemorrhage Control</vt:lpstr>
      <vt:lpstr>Hemostatic Agents used to control External Hemorrhage</vt:lpstr>
      <vt:lpstr>Summary</vt:lpstr>
      <vt:lpstr>Module V – Section III – Pediatric Transport</vt:lpstr>
      <vt:lpstr>Safely Transporting Children General Guiding Principles</vt:lpstr>
      <vt:lpstr>Transport of Children Based on Condition</vt:lpstr>
      <vt:lpstr>Transport of Children Based on Condition, cont.</vt:lpstr>
      <vt:lpstr>Transport of Children Based on Condition, cont.</vt:lpstr>
      <vt:lpstr>Transport of Children Based on Condition, cont.</vt:lpstr>
      <vt:lpstr>Ongoing Initiatives to Increase Safety of Children During Transport</vt:lpstr>
      <vt:lpstr>Limitations of the Recommendations for the Safety of Children During Transport</vt:lpstr>
      <vt:lpstr>Summary</vt:lpstr>
      <vt:lpstr>Module V – Section IV – Ambulance Safety</vt:lpstr>
      <vt:lpstr>Ambulance Safety:  NHTSA (National Highway Traffic Safety Administration) Initiatives </vt:lpstr>
      <vt:lpstr>Ambulance “Crash” Data</vt:lpstr>
      <vt:lpstr>Significance of Ambulance Crashes</vt:lpstr>
      <vt:lpstr>Factors Contributing to Injuries/Fatalities Sustained During Ambulance Crashes</vt:lpstr>
      <vt:lpstr>Evaluating Your Own Departments EMS Service Policies and Procedures for Ambulance Safety</vt:lpstr>
      <vt:lpstr>Summary</vt:lpstr>
      <vt:lpstr>Module V – Section V – Crew Resource Management</vt:lpstr>
      <vt:lpstr>Crew Resource Management</vt:lpstr>
      <vt:lpstr>Benefits of Crew Resource Management</vt:lpstr>
      <vt:lpstr>Concept of Communication</vt:lpstr>
      <vt:lpstr>Characteristics of Effective Team Leaders</vt:lpstr>
      <vt:lpstr>Characteristics of Effective Team Members</vt:lpstr>
      <vt:lpstr>Reducing Errors in Patient Care thru CRM</vt:lpstr>
      <vt:lpstr>Summary</vt:lpstr>
      <vt:lpstr>Module V – Section VI – Evidence Based Guidelines</vt:lpstr>
      <vt:lpstr>Evidence-based Medicine and Practice</vt:lpstr>
      <vt:lpstr>Resources Assisting with Evidence-Based Guidelines</vt:lpstr>
      <vt:lpstr>Examples of EMS Evidence-Based Guidelines</vt:lpstr>
      <vt:lpstr>Benefits of Evidence-Based Guidelines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Administrator</dc:creator>
  <cp:lastModifiedBy>David Weller</cp:lastModifiedBy>
  <cp:revision>278</cp:revision>
  <dcterms:created xsi:type="dcterms:W3CDTF">2017-08-14T21:23:42Z</dcterms:created>
  <dcterms:modified xsi:type="dcterms:W3CDTF">2017-10-25T01:13:54Z</dcterms:modified>
</cp:coreProperties>
</file>