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3" r:id="rId4"/>
  </p:sldMasterIdLst>
  <p:notesMasterIdLst>
    <p:notesMasterId r:id="rId38"/>
  </p:notesMasterIdLst>
  <p:handoutMasterIdLst>
    <p:handoutMasterId r:id="rId39"/>
  </p:handoutMasterIdLst>
  <p:sldIdLst>
    <p:sldId id="466" r:id="rId5"/>
    <p:sldId id="444" r:id="rId6"/>
    <p:sldId id="268" r:id="rId7"/>
    <p:sldId id="437" r:id="rId8"/>
    <p:sldId id="438" r:id="rId9"/>
    <p:sldId id="439" r:id="rId10"/>
    <p:sldId id="442" r:id="rId11"/>
    <p:sldId id="441" r:id="rId12"/>
    <p:sldId id="470" r:id="rId13"/>
    <p:sldId id="471" r:id="rId14"/>
    <p:sldId id="467" r:id="rId15"/>
    <p:sldId id="468" r:id="rId16"/>
    <p:sldId id="469" r:id="rId17"/>
    <p:sldId id="443" r:id="rId18"/>
    <p:sldId id="445" r:id="rId19"/>
    <p:sldId id="448" r:id="rId20"/>
    <p:sldId id="450" r:id="rId21"/>
    <p:sldId id="449" r:id="rId22"/>
    <p:sldId id="451" r:id="rId23"/>
    <p:sldId id="473" r:id="rId24"/>
    <p:sldId id="453" r:id="rId25"/>
    <p:sldId id="454" r:id="rId26"/>
    <p:sldId id="455" r:id="rId27"/>
    <p:sldId id="456" r:id="rId28"/>
    <p:sldId id="457" r:id="rId29"/>
    <p:sldId id="458" r:id="rId30"/>
    <p:sldId id="459" r:id="rId31"/>
    <p:sldId id="460" r:id="rId32"/>
    <p:sldId id="461" r:id="rId33"/>
    <p:sldId id="462" r:id="rId34"/>
    <p:sldId id="463" r:id="rId35"/>
    <p:sldId id="472" r:id="rId36"/>
    <p:sldId id="464" r:id="rId37"/>
  </p:sldIdLst>
  <p:sldSz cx="12192000" cy="6858000"/>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autoAdjust="0"/>
    <p:restoredTop sz="96327"/>
  </p:normalViewPr>
  <p:slideViewPr>
    <p:cSldViewPr>
      <p:cViewPr varScale="1">
        <p:scale>
          <a:sx n="111" d="100"/>
          <a:sy n="111" d="100"/>
        </p:scale>
        <p:origin x="64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79B72-AB27-46C9-943E-2D232E143AA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4B81B753-FEDD-4B9E-AF89-B612EEB01000}">
      <dgm:prSet/>
      <dgm:spPr/>
      <dgm:t>
        <a:bodyPr/>
        <a:lstStyle/>
        <a:p>
          <a:r>
            <a:rPr lang="en-US" b="0" i="0" baseline="0" dirty="0"/>
            <a:t>Self</a:t>
          </a:r>
        </a:p>
        <a:p>
          <a:r>
            <a:rPr lang="en-US" b="0" i="0" baseline="0" dirty="0"/>
            <a:t>Advocacy</a:t>
          </a:r>
          <a:endParaRPr lang="en-US" dirty="0"/>
        </a:p>
      </dgm:t>
    </dgm:pt>
    <dgm:pt modelId="{26F0E767-0319-469A-9057-17736AD056EE}" type="parTrans" cxnId="{EF03F534-1BFE-4E40-A9A5-36CC531D545F}">
      <dgm:prSet/>
      <dgm:spPr/>
      <dgm:t>
        <a:bodyPr/>
        <a:lstStyle/>
        <a:p>
          <a:endParaRPr lang="en-US"/>
        </a:p>
      </dgm:t>
    </dgm:pt>
    <dgm:pt modelId="{8063BC3B-4D26-4826-A963-C9788DAB22AD}" type="sibTrans" cxnId="{EF03F534-1BFE-4E40-A9A5-36CC531D545F}">
      <dgm:prSet/>
      <dgm:spPr/>
      <dgm:t>
        <a:bodyPr/>
        <a:lstStyle/>
        <a:p>
          <a:endParaRPr lang="en-US"/>
        </a:p>
      </dgm:t>
    </dgm:pt>
    <dgm:pt modelId="{F2D53556-DBD1-4A54-924E-94578A7FDFEF}">
      <dgm:prSet/>
      <dgm:spPr/>
      <dgm:t>
        <a:bodyPr/>
        <a:lstStyle/>
        <a:p>
          <a:r>
            <a:rPr lang="en-US" b="0" i="0" baseline="0" dirty="0"/>
            <a:t>Individual</a:t>
          </a:r>
        </a:p>
        <a:p>
          <a:r>
            <a:rPr lang="en-US" b="0" i="0" baseline="0" dirty="0"/>
            <a:t>Advocacy </a:t>
          </a:r>
          <a:endParaRPr lang="en-US" dirty="0"/>
        </a:p>
      </dgm:t>
    </dgm:pt>
    <dgm:pt modelId="{FE2BE868-6C21-49AE-B0F4-0935245B7413}" type="parTrans" cxnId="{265A1879-8060-4FE9-8661-9E2E9E2E4193}">
      <dgm:prSet/>
      <dgm:spPr/>
      <dgm:t>
        <a:bodyPr/>
        <a:lstStyle/>
        <a:p>
          <a:endParaRPr lang="en-US"/>
        </a:p>
      </dgm:t>
    </dgm:pt>
    <dgm:pt modelId="{511E42A8-B4C1-459F-94FD-CBF6377C323F}" type="sibTrans" cxnId="{265A1879-8060-4FE9-8661-9E2E9E2E4193}">
      <dgm:prSet/>
      <dgm:spPr/>
      <dgm:t>
        <a:bodyPr/>
        <a:lstStyle/>
        <a:p>
          <a:endParaRPr lang="en-US"/>
        </a:p>
      </dgm:t>
    </dgm:pt>
    <dgm:pt modelId="{5C430BD3-0731-4FBB-92A0-F8124F21D978}">
      <dgm:prSet/>
      <dgm:spPr/>
      <dgm:t>
        <a:bodyPr/>
        <a:lstStyle/>
        <a:p>
          <a:r>
            <a:rPr lang="en-US" b="0" i="0" baseline="0" dirty="0"/>
            <a:t>System</a:t>
          </a:r>
        </a:p>
        <a:p>
          <a:r>
            <a:rPr lang="en-US" b="0" i="0" baseline="0" dirty="0"/>
            <a:t>Advocacy</a:t>
          </a:r>
          <a:endParaRPr lang="en-US" dirty="0"/>
        </a:p>
      </dgm:t>
    </dgm:pt>
    <dgm:pt modelId="{7268F527-1495-4F0F-BB0B-D95F0CF9089A}" type="parTrans" cxnId="{EFEAC78D-2A92-4224-A04F-47DF044635CC}">
      <dgm:prSet/>
      <dgm:spPr/>
      <dgm:t>
        <a:bodyPr/>
        <a:lstStyle/>
        <a:p>
          <a:endParaRPr lang="en-US"/>
        </a:p>
      </dgm:t>
    </dgm:pt>
    <dgm:pt modelId="{1ACCB227-0728-4213-BEE5-4F7F6E5D6FF5}" type="sibTrans" cxnId="{EFEAC78D-2A92-4224-A04F-47DF044635CC}">
      <dgm:prSet/>
      <dgm:spPr/>
      <dgm:t>
        <a:bodyPr/>
        <a:lstStyle/>
        <a:p>
          <a:endParaRPr lang="en-US"/>
        </a:p>
      </dgm:t>
    </dgm:pt>
    <dgm:pt modelId="{F15B2E51-6E59-1F4F-9A8B-AD6A6B7550C0}" type="pres">
      <dgm:prSet presAssocID="{76079B72-AB27-46C9-943E-2D232E143AA4}" presName="hierChild1" presStyleCnt="0">
        <dgm:presLayoutVars>
          <dgm:chPref val="1"/>
          <dgm:dir/>
          <dgm:animOne val="branch"/>
          <dgm:animLvl val="lvl"/>
          <dgm:resizeHandles/>
        </dgm:presLayoutVars>
      </dgm:prSet>
      <dgm:spPr/>
    </dgm:pt>
    <dgm:pt modelId="{FD996B35-A1E4-424A-A7C5-A165A591423D}" type="pres">
      <dgm:prSet presAssocID="{4B81B753-FEDD-4B9E-AF89-B612EEB01000}" presName="hierRoot1" presStyleCnt="0"/>
      <dgm:spPr/>
    </dgm:pt>
    <dgm:pt modelId="{86C17A82-494D-D84D-A79A-DBF5959C0EE7}" type="pres">
      <dgm:prSet presAssocID="{4B81B753-FEDD-4B9E-AF89-B612EEB01000}" presName="composite" presStyleCnt="0"/>
      <dgm:spPr/>
    </dgm:pt>
    <dgm:pt modelId="{628DD867-1362-1742-AC6F-6EDFC66EC762}" type="pres">
      <dgm:prSet presAssocID="{4B81B753-FEDD-4B9E-AF89-B612EEB01000}" presName="background" presStyleLbl="node0" presStyleIdx="0" presStyleCnt="3"/>
      <dgm:spPr/>
    </dgm:pt>
    <dgm:pt modelId="{EF9DC728-D007-C644-9902-DDFFC6F695BA}" type="pres">
      <dgm:prSet presAssocID="{4B81B753-FEDD-4B9E-AF89-B612EEB01000}" presName="text" presStyleLbl="fgAcc0" presStyleIdx="0" presStyleCnt="3">
        <dgm:presLayoutVars>
          <dgm:chPref val="3"/>
        </dgm:presLayoutVars>
      </dgm:prSet>
      <dgm:spPr/>
    </dgm:pt>
    <dgm:pt modelId="{B4314C54-C49C-6C47-A999-1FEDB2B4DD53}" type="pres">
      <dgm:prSet presAssocID="{4B81B753-FEDD-4B9E-AF89-B612EEB01000}" presName="hierChild2" presStyleCnt="0"/>
      <dgm:spPr/>
    </dgm:pt>
    <dgm:pt modelId="{770925D1-8B90-BA47-8130-281741E972E9}" type="pres">
      <dgm:prSet presAssocID="{F2D53556-DBD1-4A54-924E-94578A7FDFEF}" presName="hierRoot1" presStyleCnt="0"/>
      <dgm:spPr/>
    </dgm:pt>
    <dgm:pt modelId="{C7AD9C7F-5F4E-B346-A15F-4D283E07C99A}" type="pres">
      <dgm:prSet presAssocID="{F2D53556-DBD1-4A54-924E-94578A7FDFEF}" presName="composite" presStyleCnt="0"/>
      <dgm:spPr/>
    </dgm:pt>
    <dgm:pt modelId="{C38248CB-B539-FD4C-8E15-43DB1DEC2D00}" type="pres">
      <dgm:prSet presAssocID="{F2D53556-DBD1-4A54-924E-94578A7FDFEF}" presName="background" presStyleLbl="node0" presStyleIdx="1" presStyleCnt="3"/>
      <dgm:spPr/>
    </dgm:pt>
    <dgm:pt modelId="{7C795464-9B1C-9044-9283-3A614B7DE2DE}" type="pres">
      <dgm:prSet presAssocID="{F2D53556-DBD1-4A54-924E-94578A7FDFEF}" presName="text" presStyleLbl="fgAcc0" presStyleIdx="1" presStyleCnt="3">
        <dgm:presLayoutVars>
          <dgm:chPref val="3"/>
        </dgm:presLayoutVars>
      </dgm:prSet>
      <dgm:spPr/>
    </dgm:pt>
    <dgm:pt modelId="{DFFF90D5-5A0B-654E-A676-3BBFB45A2127}" type="pres">
      <dgm:prSet presAssocID="{F2D53556-DBD1-4A54-924E-94578A7FDFEF}" presName="hierChild2" presStyleCnt="0"/>
      <dgm:spPr/>
    </dgm:pt>
    <dgm:pt modelId="{61F22F88-0926-4849-94E2-D94417B0018E}" type="pres">
      <dgm:prSet presAssocID="{5C430BD3-0731-4FBB-92A0-F8124F21D978}" presName="hierRoot1" presStyleCnt="0"/>
      <dgm:spPr/>
    </dgm:pt>
    <dgm:pt modelId="{E3DDED61-874F-4547-8982-6A566AD9C79D}" type="pres">
      <dgm:prSet presAssocID="{5C430BD3-0731-4FBB-92A0-F8124F21D978}" presName="composite" presStyleCnt="0"/>
      <dgm:spPr/>
    </dgm:pt>
    <dgm:pt modelId="{EFA8A736-CCE4-3842-81DD-B9817E4FC325}" type="pres">
      <dgm:prSet presAssocID="{5C430BD3-0731-4FBB-92A0-F8124F21D978}" presName="background" presStyleLbl="node0" presStyleIdx="2" presStyleCnt="3"/>
      <dgm:spPr/>
    </dgm:pt>
    <dgm:pt modelId="{07B08727-A790-F54B-A6B3-968421C20192}" type="pres">
      <dgm:prSet presAssocID="{5C430BD3-0731-4FBB-92A0-F8124F21D978}" presName="text" presStyleLbl="fgAcc0" presStyleIdx="2" presStyleCnt="3">
        <dgm:presLayoutVars>
          <dgm:chPref val="3"/>
        </dgm:presLayoutVars>
      </dgm:prSet>
      <dgm:spPr/>
    </dgm:pt>
    <dgm:pt modelId="{D849FCFA-89DA-ED46-B9E0-24DD26D6F543}" type="pres">
      <dgm:prSet presAssocID="{5C430BD3-0731-4FBB-92A0-F8124F21D978}" presName="hierChild2" presStyleCnt="0"/>
      <dgm:spPr/>
    </dgm:pt>
  </dgm:ptLst>
  <dgm:cxnLst>
    <dgm:cxn modelId="{8C9E2C0E-287F-6347-8019-3A739D464F72}" type="presOf" srcId="{76079B72-AB27-46C9-943E-2D232E143AA4}" destId="{F15B2E51-6E59-1F4F-9A8B-AD6A6B7550C0}" srcOrd="0" destOrd="0" presId="urn:microsoft.com/office/officeart/2005/8/layout/hierarchy1"/>
    <dgm:cxn modelId="{EF03F534-1BFE-4E40-A9A5-36CC531D545F}" srcId="{76079B72-AB27-46C9-943E-2D232E143AA4}" destId="{4B81B753-FEDD-4B9E-AF89-B612EEB01000}" srcOrd="0" destOrd="0" parTransId="{26F0E767-0319-469A-9057-17736AD056EE}" sibTransId="{8063BC3B-4D26-4826-A963-C9788DAB22AD}"/>
    <dgm:cxn modelId="{8723A35D-71B3-3848-86EA-F040ECD395FE}" type="presOf" srcId="{5C430BD3-0731-4FBB-92A0-F8124F21D978}" destId="{07B08727-A790-F54B-A6B3-968421C20192}" srcOrd="0" destOrd="0" presId="urn:microsoft.com/office/officeart/2005/8/layout/hierarchy1"/>
    <dgm:cxn modelId="{5611BB70-6CDF-CE45-ACDD-3CECDC7F41A9}" type="presOf" srcId="{F2D53556-DBD1-4A54-924E-94578A7FDFEF}" destId="{7C795464-9B1C-9044-9283-3A614B7DE2DE}" srcOrd="0" destOrd="0" presId="urn:microsoft.com/office/officeart/2005/8/layout/hierarchy1"/>
    <dgm:cxn modelId="{265A1879-8060-4FE9-8661-9E2E9E2E4193}" srcId="{76079B72-AB27-46C9-943E-2D232E143AA4}" destId="{F2D53556-DBD1-4A54-924E-94578A7FDFEF}" srcOrd="1" destOrd="0" parTransId="{FE2BE868-6C21-49AE-B0F4-0935245B7413}" sibTransId="{511E42A8-B4C1-459F-94FD-CBF6377C323F}"/>
    <dgm:cxn modelId="{EFEAC78D-2A92-4224-A04F-47DF044635CC}" srcId="{76079B72-AB27-46C9-943E-2D232E143AA4}" destId="{5C430BD3-0731-4FBB-92A0-F8124F21D978}" srcOrd="2" destOrd="0" parTransId="{7268F527-1495-4F0F-BB0B-D95F0CF9089A}" sibTransId="{1ACCB227-0728-4213-BEE5-4F7F6E5D6FF5}"/>
    <dgm:cxn modelId="{CE1041F0-959D-5B40-874C-79D244A19102}" type="presOf" srcId="{4B81B753-FEDD-4B9E-AF89-B612EEB01000}" destId="{EF9DC728-D007-C644-9902-DDFFC6F695BA}" srcOrd="0" destOrd="0" presId="urn:microsoft.com/office/officeart/2005/8/layout/hierarchy1"/>
    <dgm:cxn modelId="{748B9963-D2EB-6044-B389-21FAB74F9D34}" type="presParOf" srcId="{F15B2E51-6E59-1F4F-9A8B-AD6A6B7550C0}" destId="{FD996B35-A1E4-424A-A7C5-A165A591423D}" srcOrd="0" destOrd="0" presId="urn:microsoft.com/office/officeart/2005/8/layout/hierarchy1"/>
    <dgm:cxn modelId="{17C8C162-3660-784A-BDE8-86C9402DBB65}" type="presParOf" srcId="{FD996B35-A1E4-424A-A7C5-A165A591423D}" destId="{86C17A82-494D-D84D-A79A-DBF5959C0EE7}" srcOrd="0" destOrd="0" presId="urn:microsoft.com/office/officeart/2005/8/layout/hierarchy1"/>
    <dgm:cxn modelId="{818AF0F0-4958-5B4C-A1EB-6E048E9C6D9E}" type="presParOf" srcId="{86C17A82-494D-D84D-A79A-DBF5959C0EE7}" destId="{628DD867-1362-1742-AC6F-6EDFC66EC762}" srcOrd="0" destOrd="0" presId="urn:microsoft.com/office/officeart/2005/8/layout/hierarchy1"/>
    <dgm:cxn modelId="{64AEC8B2-CA49-BD40-B046-B078EF0953AE}" type="presParOf" srcId="{86C17A82-494D-D84D-A79A-DBF5959C0EE7}" destId="{EF9DC728-D007-C644-9902-DDFFC6F695BA}" srcOrd="1" destOrd="0" presId="urn:microsoft.com/office/officeart/2005/8/layout/hierarchy1"/>
    <dgm:cxn modelId="{E1F66C82-230E-8E4A-AB54-630DAE298DA5}" type="presParOf" srcId="{FD996B35-A1E4-424A-A7C5-A165A591423D}" destId="{B4314C54-C49C-6C47-A999-1FEDB2B4DD53}" srcOrd="1" destOrd="0" presId="urn:microsoft.com/office/officeart/2005/8/layout/hierarchy1"/>
    <dgm:cxn modelId="{F56DE8A5-E401-604C-A210-A9F3F3C9259C}" type="presParOf" srcId="{F15B2E51-6E59-1F4F-9A8B-AD6A6B7550C0}" destId="{770925D1-8B90-BA47-8130-281741E972E9}" srcOrd="1" destOrd="0" presId="urn:microsoft.com/office/officeart/2005/8/layout/hierarchy1"/>
    <dgm:cxn modelId="{FA050FDA-4B40-7C46-8502-03AAEBD0CBA8}" type="presParOf" srcId="{770925D1-8B90-BA47-8130-281741E972E9}" destId="{C7AD9C7F-5F4E-B346-A15F-4D283E07C99A}" srcOrd="0" destOrd="0" presId="urn:microsoft.com/office/officeart/2005/8/layout/hierarchy1"/>
    <dgm:cxn modelId="{0B9070B1-DA52-A249-8026-7CB25F0FA97C}" type="presParOf" srcId="{C7AD9C7F-5F4E-B346-A15F-4D283E07C99A}" destId="{C38248CB-B539-FD4C-8E15-43DB1DEC2D00}" srcOrd="0" destOrd="0" presId="urn:microsoft.com/office/officeart/2005/8/layout/hierarchy1"/>
    <dgm:cxn modelId="{5EB5D413-6D50-E840-9C35-78F4FAD3476C}" type="presParOf" srcId="{C7AD9C7F-5F4E-B346-A15F-4D283E07C99A}" destId="{7C795464-9B1C-9044-9283-3A614B7DE2DE}" srcOrd="1" destOrd="0" presId="urn:microsoft.com/office/officeart/2005/8/layout/hierarchy1"/>
    <dgm:cxn modelId="{69A2AE76-DA28-634E-85F8-8DA5EE6DBDEB}" type="presParOf" srcId="{770925D1-8B90-BA47-8130-281741E972E9}" destId="{DFFF90D5-5A0B-654E-A676-3BBFB45A2127}" srcOrd="1" destOrd="0" presId="urn:microsoft.com/office/officeart/2005/8/layout/hierarchy1"/>
    <dgm:cxn modelId="{1F9AF8EA-AD74-A945-9E0B-EE5424EE39FD}" type="presParOf" srcId="{F15B2E51-6E59-1F4F-9A8B-AD6A6B7550C0}" destId="{61F22F88-0926-4849-94E2-D94417B0018E}" srcOrd="2" destOrd="0" presId="urn:microsoft.com/office/officeart/2005/8/layout/hierarchy1"/>
    <dgm:cxn modelId="{0EC1138A-FC8B-194B-A185-7F1CD9003A8A}" type="presParOf" srcId="{61F22F88-0926-4849-94E2-D94417B0018E}" destId="{E3DDED61-874F-4547-8982-6A566AD9C79D}" srcOrd="0" destOrd="0" presId="urn:microsoft.com/office/officeart/2005/8/layout/hierarchy1"/>
    <dgm:cxn modelId="{4693ABBB-7086-B249-8B02-AD3BD8D7E854}" type="presParOf" srcId="{E3DDED61-874F-4547-8982-6A566AD9C79D}" destId="{EFA8A736-CCE4-3842-81DD-B9817E4FC325}" srcOrd="0" destOrd="0" presId="urn:microsoft.com/office/officeart/2005/8/layout/hierarchy1"/>
    <dgm:cxn modelId="{91F7705C-E823-C340-9773-738A890A049F}" type="presParOf" srcId="{E3DDED61-874F-4547-8982-6A566AD9C79D}" destId="{07B08727-A790-F54B-A6B3-968421C20192}" srcOrd="1" destOrd="0" presId="urn:microsoft.com/office/officeart/2005/8/layout/hierarchy1"/>
    <dgm:cxn modelId="{120B6CB0-0681-5949-B0F3-BC4D9525113C}" type="presParOf" srcId="{61F22F88-0926-4849-94E2-D94417B0018E}" destId="{D849FCFA-89DA-ED46-B9E0-24DD26D6F5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81A58-4F82-4D37-8695-4733328E761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1193078-1B1B-4940-8630-1C8FB9E28794}">
      <dgm:prSet/>
      <dgm:spPr/>
      <dgm:t>
        <a:bodyPr/>
        <a:lstStyle/>
        <a:p>
          <a:r>
            <a:rPr lang="en-US" dirty="0"/>
            <a:t>Who</a:t>
          </a:r>
          <a:r>
            <a:rPr lang="en-US" baseline="0" dirty="0"/>
            <a:t> is in harm?</a:t>
          </a:r>
          <a:endParaRPr lang="en-US" dirty="0"/>
        </a:p>
      </dgm:t>
    </dgm:pt>
    <dgm:pt modelId="{439D741D-08A0-45B7-9C29-5FB4B507A685}" type="parTrans" cxnId="{ACC5B9A1-19D9-4200-9A3A-312EA678B231}">
      <dgm:prSet/>
      <dgm:spPr/>
      <dgm:t>
        <a:bodyPr/>
        <a:lstStyle/>
        <a:p>
          <a:endParaRPr lang="en-US"/>
        </a:p>
      </dgm:t>
    </dgm:pt>
    <dgm:pt modelId="{910EA15A-D559-46F3-B070-16B8E610726A}" type="sibTrans" cxnId="{ACC5B9A1-19D9-4200-9A3A-312EA678B231}">
      <dgm:prSet/>
      <dgm:spPr/>
      <dgm:t>
        <a:bodyPr/>
        <a:lstStyle/>
        <a:p>
          <a:endParaRPr lang="en-US"/>
        </a:p>
      </dgm:t>
    </dgm:pt>
    <dgm:pt modelId="{02641CF4-D03B-40D2-B3B7-08C5F0F153A7}">
      <dgm:prSet/>
      <dgm:spPr/>
      <dgm:t>
        <a:bodyPr/>
        <a:lstStyle/>
        <a:p>
          <a:r>
            <a:rPr lang="en-US" dirty="0"/>
            <a:t>How</a:t>
          </a:r>
          <a:r>
            <a:rPr lang="en-US" baseline="0" dirty="0"/>
            <a:t> are they harmed?</a:t>
          </a:r>
          <a:endParaRPr lang="en-US" dirty="0"/>
        </a:p>
      </dgm:t>
    </dgm:pt>
    <dgm:pt modelId="{9FB094B8-C3E1-4A13-9794-C099398F9AEA}" type="parTrans" cxnId="{8EBE4171-2992-4FF7-A923-40F0A4C0AD0A}">
      <dgm:prSet/>
      <dgm:spPr/>
      <dgm:t>
        <a:bodyPr/>
        <a:lstStyle/>
        <a:p>
          <a:endParaRPr lang="en-US"/>
        </a:p>
      </dgm:t>
    </dgm:pt>
    <dgm:pt modelId="{731C48DA-7183-4C73-A29B-A501433A46A3}" type="sibTrans" cxnId="{8EBE4171-2992-4FF7-A923-40F0A4C0AD0A}">
      <dgm:prSet/>
      <dgm:spPr/>
      <dgm:t>
        <a:bodyPr/>
        <a:lstStyle/>
        <a:p>
          <a:endParaRPr lang="en-US"/>
        </a:p>
      </dgm:t>
    </dgm:pt>
    <dgm:pt modelId="{452B0E5E-9F59-483A-9E81-992EF584E4C6}">
      <dgm:prSet/>
      <dgm:spPr/>
      <dgm:t>
        <a:bodyPr/>
        <a:lstStyle/>
        <a:p>
          <a:r>
            <a:rPr lang="en-US" dirty="0"/>
            <a:t>How</a:t>
          </a:r>
          <a:r>
            <a:rPr lang="en-US" baseline="0" dirty="0"/>
            <a:t> can the system prevent that harm?</a:t>
          </a:r>
          <a:endParaRPr lang="en-US" dirty="0"/>
        </a:p>
      </dgm:t>
    </dgm:pt>
    <dgm:pt modelId="{50F48AF9-97AB-4220-8907-F54CD4EF4CF5}" type="parTrans" cxnId="{38EDD73D-78DA-436B-AEC0-5524E3ECDE01}">
      <dgm:prSet/>
      <dgm:spPr/>
      <dgm:t>
        <a:bodyPr/>
        <a:lstStyle/>
        <a:p>
          <a:endParaRPr lang="en-US"/>
        </a:p>
      </dgm:t>
    </dgm:pt>
    <dgm:pt modelId="{62DCFDAE-413F-452D-B41F-0FD47135FF5C}" type="sibTrans" cxnId="{38EDD73D-78DA-436B-AEC0-5524E3ECDE01}">
      <dgm:prSet/>
      <dgm:spPr/>
      <dgm:t>
        <a:bodyPr/>
        <a:lstStyle/>
        <a:p>
          <a:endParaRPr lang="en-US"/>
        </a:p>
      </dgm:t>
    </dgm:pt>
    <dgm:pt modelId="{92484802-2C1C-4D3A-8BB4-4C09C22A3092}">
      <dgm:prSet/>
      <dgm:spPr/>
      <dgm:t>
        <a:bodyPr/>
        <a:lstStyle/>
        <a:p>
          <a:r>
            <a:rPr lang="en-US" dirty="0"/>
            <a:t>What are the challenges that need to be addressed?</a:t>
          </a:r>
        </a:p>
      </dgm:t>
    </dgm:pt>
    <dgm:pt modelId="{FB7D2FE3-3641-48FC-A6A0-70176A52300D}" type="parTrans" cxnId="{9F709ACA-138E-4AC8-9E73-2B714818368A}">
      <dgm:prSet/>
      <dgm:spPr/>
      <dgm:t>
        <a:bodyPr/>
        <a:lstStyle/>
        <a:p>
          <a:endParaRPr lang="en-US"/>
        </a:p>
      </dgm:t>
    </dgm:pt>
    <dgm:pt modelId="{CEC46617-EE7F-43F3-A8EA-4AFB05B98340}" type="sibTrans" cxnId="{9F709ACA-138E-4AC8-9E73-2B714818368A}">
      <dgm:prSet/>
      <dgm:spPr/>
      <dgm:t>
        <a:bodyPr/>
        <a:lstStyle/>
        <a:p>
          <a:endParaRPr lang="en-US"/>
        </a:p>
      </dgm:t>
    </dgm:pt>
    <dgm:pt modelId="{5A3EA6A2-4CC4-4778-A0A1-4DB7DA7D00A1}">
      <dgm:prSet/>
      <dgm:spPr/>
      <dgm:t>
        <a:bodyPr/>
        <a:lstStyle/>
        <a:p>
          <a:r>
            <a:rPr lang="en-US" dirty="0"/>
            <a:t>How</a:t>
          </a:r>
          <a:r>
            <a:rPr lang="en-US" baseline="0" dirty="0"/>
            <a:t> are we forced to act in the face of those challenges?</a:t>
          </a:r>
          <a:endParaRPr lang="en-US" dirty="0"/>
        </a:p>
      </dgm:t>
    </dgm:pt>
    <dgm:pt modelId="{AE1E76BC-D99B-49DC-990B-F2F817ADB9B6}" type="parTrans" cxnId="{3532D37E-4A8E-4E47-8EC5-471F6CD1F658}">
      <dgm:prSet/>
      <dgm:spPr/>
      <dgm:t>
        <a:bodyPr/>
        <a:lstStyle/>
        <a:p>
          <a:endParaRPr lang="en-US"/>
        </a:p>
      </dgm:t>
    </dgm:pt>
    <dgm:pt modelId="{FFE40F10-5073-4114-B581-ABC73762776D}" type="sibTrans" cxnId="{3532D37E-4A8E-4E47-8EC5-471F6CD1F658}">
      <dgm:prSet/>
      <dgm:spPr/>
      <dgm:t>
        <a:bodyPr/>
        <a:lstStyle/>
        <a:p>
          <a:endParaRPr lang="en-US"/>
        </a:p>
      </dgm:t>
    </dgm:pt>
    <dgm:pt modelId="{D3DBA86A-593A-45A0-8267-E798D024E5ED}">
      <dgm:prSet/>
      <dgm:spPr/>
      <dgm:t>
        <a:bodyPr/>
        <a:lstStyle/>
        <a:p>
          <a:r>
            <a:rPr lang="en-US" dirty="0"/>
            <a:t>MN Fact Sheet HF3339 &amp; SF 3351 (handout)</a:t>
          </a:r>
        </a:p>
      </dgm:t>
    </dgm:pt>
    <dgm:pt modelId="{D76DA64F-2FDF-4615-B814-1581FC6182B8}" type="parTrans" cxnId="{68BB13AF-E8B0-49A3-B473-EF804C979A24}">
      <dgm:prSet/>
      <dgm:spPr/>
      <dgm:t>
        <a:bodyPr/>
        <a:lstStyle/>
        <a:p>
          <a:endParaRPr lang="en-US"/>
        </a:p>
      </dgm:t>
    </dgm:pt>
    <dgm:pt modelId="{716E7EC8-B1F0-4A61-A431-D91F6982D0AB}" type="sibTrans" cxnId="{68BB13AF-E8B0-49A3-B473-EF804C979A24}">
      <dgm:prSet/>
      <dgm:spPr/>
      <dgm:t>
        <a:bodyPr/>
        <a:lstStyle/>
        <a:p>
          <a:endParaRPr lang="en-US"/>
        </a:p>
      </dgm:t>
    </dgm:pt>
    <dgm:pt modelId="{6D1EF947-B68F-6F49-BE39-4D6054253AAC}" type="pres">
      <dgm:prSet presAssocID="{24D81A58-4F82-4D37-8695-4733328E7616}" presName="diagram" presStyleCnt="0">
        <dgm:presLayoutVars>
          <dgm:dir/>
          <dgm:resizeHandles val="exact"/>
        </dgm:presLayoutVars>
      </dgm:prSet>
      <dgm:spPr/>
    </dgm:pt>
    <dgm:pt modelId="{C114EFDB-0D45-6F4A-BC70-225DC061DFC3}" type="pres">
      <dgm:prSet presAssocID="{E1193078-1B1B-4940-8630-1C8FB9E28794}" presName="node" presStyleLbl="node1" presStyleIdx="0" presStyleCnt="6">
        <dgm:presLayoutVars>
          <dgm:bulletEnabled val="1"/>
        </dgm:presLayoutVars>
      </dgm:prSet>
      <dgm:spPr/>
    </dgm:pt>
    <dgm:pt modelId="{21F33D9D-8A0D-FF42-9C1C-7CF49C20D33D}" type="pres">
      <dgm:prSet presAssocID="{910EA15A-D559-46F3-B070-16B8E610726A}" presName="sibTrans" presStyleCnt="0"/>
      <dgm:spPr/>
    </dgm:pt>
    <dgm:pt modelId="{013E1FE2-07A7-B841-B877-201D4969AD15}" type="pres">
      <dgm:prSet presAssocID="{02641CF4-D03B-40D2-B3B7-08C5F0F153A7}" presName="node" presStyleLbl="node1" presStyleIdx="1" presStyleCnt="6">
        <dgm:presLayoutVars>
          <dgm:bulletEnabled val="1"/>
        </dgm:presLayoutVars>
      </dgm:prSet>
      <dgm:spPr/>
    </dgm:pt>
    <dgm:pt modelId="{47A3751F-D531-914A-9647-926B80336163}" type="pres">
      <dgm:prSet presAssocID="{731C48DA-7183-4C73-A29B-A501433A46A3}" presName="sibTrans" presStyleCnt="0"/>
      <dgm:spPr/>
    </dgm:pt>
    <dgm:pt modelId="{51DF9B99-5FFB-614F-83F4-482A6062FA18}" type="pres">
      <dgm:prSet presAssocID="{452B0E5E-9F59-483A-9E81-992EF584E4C6}" presName="node" presStyleLbl="node1" presStyleIdx="2" presStyleCnt="6" custLinFactNeighborX="-1665" custLinFactNeighborY="899">
        <dgm:presLayoutVars>
          <dgm:bulletEnabled val="1"/>
        </dgm:presLayoutVars>
      </dgm:prSet>
      <dgm:spPr/>
    </dgm:pt>
    <dgm:pt modelId="{DB82771C-E29E-A34B-BE80-7EE908B5AE9A}" type="pres">
      <dgm:prSet presAssocID="{62DCFDAE-413F-452D-B41F-0FD47135FF5C}" presName="sibTrans" presStyleCnt="0"/>
      <dgm:spPr/>
    </dgm:pt>
    <dgm:pt modelId="{5B67C3E9-8F3E-C74F-9323-F35AC5C28BB7}" type="pres">
      <dgm:prSet presAssocID="{92484802-2C1C-4D3A-8BB4-4C09C22A3092}" presName="node" presStyleLbl="node1" presStyleIdx="3" presStyleCnt="6">
        <dgm:presLayoutVars>
          <dgm:bulletEnabled val="1"/>
        </dgm:presLayoutVars>
      </dgm:prSet>
      <dgm:spPr/>
    </dgm:pt>
    <dgm:pt modelId="{81264C8A-FC63-DD4F-9440-86DCA1E8FE35}" type="pres">
      <dgm:prSet presAssocID="{CEC46617-EE7F-43F3-A8EA-4AFB05B98340}" presName="sibTrans" presStyleCnt="0"/>
      <dgm:spPr/>
    </dgm:pt>
    <dgm:pt modelId="{C5EEE1A8-96CD-B04C-B799-688BE9389F7D}" type="pres">
      <dgm:prSet presAssocID="{5A3EA6A2-4CC4-4778-A0A1-4DB7DA7D00A1}" presName="node" presStyleLbl="node1" presStyleIdx="4" presStyleCnt="6">
        <dgm:presLayoutVars>
          <dgm:bulletEnabled val="1"/>
        </dgm:presLayoutVars>
      </dgm:prSet>
      <dgm:spPr/>
    </dgm:pt>
    <dgm:pt modelId="{6A0C4D8A-E9C5-0946-AF21-E0ABFB32CA18}" type="pres">
      <dgm:prSet presAssocID="{FFE40F10-5073-4114-B581-ABC73762776D}" presName="sibTrans" presStyleCnt="0"/>
      <dgm:spPr/>
    </dgm:pt>
    <dgm:pt modelId="{BB436CDD-95D3-3C4B-BEAE-A0E138CB1874}" type="pres">
      <dgm:prSet presAssocID="{D3DBA86A-593A-45A0-8267-E798D024E5ED}" presName="node" presStyleLbl="node1" presStyleIdx="5" presStyleCnt="6">
        <dgm:presLayoutVars>
          <dgm:bulletEnabled val="1"/>
        </dgm:presLayoutVars>
      </dgm:prSet>
      <dgm:spPr/>
    </dgm:pt>
  </dgm:ptLst>
  <dgm:cxnLst>
    <dgm:cxn modelId="{366FCF08-824C-EB42-A6B5-3673A5A26AE7}" type="presOf" srcId="{D3DBA86A-593A-45A0-8267-E798D024E5ED}" destId="{BB436CDD-95D3-3C4B-BEAE-A0E138CB1874}" srcOrd="0" destOrd="0" presId="urn:microsoft.com/office/officeart/2005/8/layout/default"/>
    <dgm:cxn modelId="{35DDF50C-5682-A847-9909-26C148BA4FB5}" type="presOf" srcId="{E1193078-1B1B-4940-8630-1C8FB9E28794}" destId="{C114EFDB-0D45-6F4A-BC70-225DC061DFC3}" srcOrd="0" destOrd="0" presId="urn:microsoft.com/office/officeart/2005/8/layout/default"/>
    <dgm:cxn modelId="{CE1CDE2C-76AD-1942-B8B1-91D7D01E77FA}" type="presOf" srcId="{92484802-2C1C-4D3A-8BB4-4C09C22A3092}" destId="{5B67C3E9-8F3E-C74F-9323-F35AC5C28BB7}" srcOrd="0" destOrd="0" presId="urn:microsoft.com/office/officeart/2005/8/layout/default"/>
    <dgm:cxn modelId="{38EDD73D-78DA-436B-AEC0-5524E3ECDE01}" srcId="{24D81A58-4F82-4D37-8695-4733328E7616}" destId="{452B0E5E-9F59-483A-9E81-992EF584E4C6}" srcOrd="2" destOrd="0" parTransId="{50F48AF9-97AB-4220-8907-F54CD4EF4CF5}" sibTransId="{62DCFDAE-413F-452D-B41F-0FD47135FF5C}"/>
    <dgm:cxn modelId="{E3C6B252-E5EB-324B-9B06-C222F3122109}" type="presOf" srcId="{24D81A58-4F82-4D37-8695-4733328E7616}" destId="{6D1EF947-B68F-6F49-BE39-4D6054253AAC}" srcOrd="0" destOrd="0" presId="urn:microsoft.com/office/officeart/2005/8/layout/default"/>
    <dgm:cxn modelId="{8EBE4171-2992-4FF7-A923-40F0A4C0AD0A}" srcId="{24D81A58-4F82-4D37-8695-4733328E7616}" destId="{02641CF4-D03B-40D2-B3B7-08C5F0F153A7}" srcOrd="1" destOrd="0" parTransId="{9FB094B8-C3E1-4A13-9794-C099398F9AEA}" sibTransId="{731C48DA-7183-4C73-A29B-A501433A46A3}"/>
    <dgm:cxn modelId="{C2F1CA7D-3038-4842-B7BF-2EA199489946}" type="presOf" srcId="{452B0E5E-9F59-483A-9E81-992EF584E4C6}" destId="{51DF9B99-5FFB-614F-83F4-482A6062FA18}" srcOrd="0" destOrd="0" presId="urn:microsoft.com/office/officeart/2005/8/layout/default"/>
    <dgm:cxn modelId="{3532D37E-4A8E-4E47-8EC5-471F6CD1F658}" srcId="{24D81A58-4F82-4D37-8695-4733328E7616}" destId="{5A3EA6A2-4CC4-4778-A0A1-4DB7DA7D00A1}" srcOrd="4" destOrd="0" parTransId="{AE1E76BC-D99B-49DC-990B-F2F817ADB9B6}" sibTransId="{FFE40F10-5073-4114-B581-ABC73762776D}"/>
    <dgm:cxn modelId="{E0D3A198-0B7C-534D-AE4D-36F6A6691519}" type="presOf" srcId="{5A3EA6A2-4CC4-4778-A0A1-4DB7DA7D00A1}" destId="{C5EEE1A8-96CD-B04C-B799-688BE9389F7D}" srcOrd="0" destOrd="0" presId="urn:microsoft.com/office/officeart/2005/8/layout/default"/>
    <dgm:cxn modelId="{ACC5B9A1-19D9-4200-9A3A-312EA678B231}" srcId="{24D81A58-4F82-4D37-8695-4733328E7616}" destId="{E1193078-1B1B-4940-8630-1C8FB9E28794}" srcOrd="0" destOrd="0" parTransId="{439D741D-08A0-45B7-9C29-5FB4B507A685}" sibTransId="{910EA15A-D559-46F3-B070-16B8E610726A}"/>
    <dgm:cxn modelId="{68BB13AF-E8B0-49A3-B473-EF804C979A24}" srcId="{24D81A58-4F82-4D37-8695-4733328E7616}" destId="{D3DBA86A-593A-45A0-8267-E798D024E5ED}" srcOrd="5" destOrd="0" parTransId="{D76DA64F-2FDF-4615-B814-1581FC6182B8}" sibTransId="{716E7EC8-B1F0-4A61-A431-D91F6982D0AB}"/>
    <dgm:cxn modelId="{9F709ACA-138E-4AC8-9E73-2B714818368A}" srcId="{24D81A58-4F82-4D37-8695-4733328E7616}" destId="{92484802-2C1C-4D3A-8BB4-4C09C22A3092}" srcOrd="3" destOrd="0" parTransId="{FB7D2FE3-3641-48FC-A6A0-70176A52300D}" sibTransId="{CEC46617-EE7F-43F3-A8EA-4AFB05B98340}"/>
    <dgm:cxn modelId="{D8C83CE8-C088-0A42-A49B-3A2C4FD31BAE}" type="presOf" srcId="{02641CF4-D03B-40D2-B3B7-08C5F0F153A7}" destId="{013E1FE2-07A7-B841-B877-201D4969AD15}" srcOrd="0" destOrd="0" presId="urn:microsoft.com/office/officeart/2005/8/layout/default"/>
    <dgm:cxn modelId="{E6C97B10-CA4D-6046-882F-5D5C5FABB20E}" type="presParOf" srcId="{6D1EF947-B68F-6F49-BE39-4D6054253AAC}" destId="{C114EFDB-0D45-6F4A-BC70-225DC061DFC3}" srcOrd="0" destOrd="0" presId="urn:microsoft.com/office/officeart/2005/8/layout/default"/>
    <dgm:cxn modelId="{4616D7F9-7B39-DB42-BDBB-D8B9BDB6AD11}" type="presParOf" srcId="{6D1EF947-B68F-6F49-BE39-4D6054253AAC}" destId="{21F33D9D-8A0D-FF42-9C1C-7CF49C20D33D}" srcOrd="1" destOrd="0" presId="urn:microsoft.com/office/officeart/2005/8/layout/default"/>
    <dgm:cxn modelId="{2F375A79-3FEB-BA47-9046-96698A8C6C74}" type="presParOf" srcId="{6D1EF947-B68F-6F49-BE39-4D6054253AAC}" destId="{013E1FE2-07A7-B841-B877-201D4969AD15}" srcOrd="2" destOrd="0" presId="urn:microsoft.com/office/officeart/2005/8/layout/default"/>
    <dgm:cxn modelId="{A5178B4A-9E5B-A04C-BCE7-28989FAF10F1}" type="presParOf" srcId="{6D1EF947-B68F-6F49-BE39-4D6054253AAC}" destId="{47A3751F-D531-914A-9647-926B80336163}" srcOrd="3" destOrd="0" presId="urn:microsoft.com/office/officeart/2005/8/layout/default"/>
    <dgm:cxn modelId="{B47648E1-D70F-DD46-9338-C63828280105}" type="presParOf" srcId="{6D1EF947-B68F-6F49-BE39-4D6054253AAC}" destId="{51DF9B99-5FFB-614F-83F4-482A6062FA18}" srcOrd="4" destOrd="0" presId="urn:microsoft.com/office/officeart/2005/8/layout/default"/>
    <dgm:cxn modelId="{6E5B0EDA-4BD2-C048-B1A6-B08A6A083599}" type="presParOf" srcId="{6D1EF947-B68F-6F49-BE39-4D6054253AAC}" destId="{DB82771C-E29E-A34B-BE80-7EE908B5AE9A}" srcOrd="5" destOrd="0" presId="urn:microsoft.com/office/officeart/2005/8/layout/default"/>
    <dgm:cxn modelId="{03314D2E-803E-864F-8246-6CE5A0F29AD6}" type="presParOf" srcId="{6D1EF947-B68F-6F49-BE39-4D6054253AAC}" destId="{5B67C3E9-8F3E-C74F-9323-F35AC5C28BB7}" srcOrd="6" destOrd="0" presId="urn:microsoft.com/office/officeart/2005/8/layout/default"/>
    <dgm:cxn modelId="{A2E0C528-21DD-BC4C-B671-404CDB8944EE}" type="presParOf" srcId="{6D1EF947-B68F-6F49-BE39-4D6054253AAC}" destId="{81264C8A-FC63-DD4F-9440-86DCA1E8FE35}" srcOrd="7" destOrd="0" presId="urn:microsoft.com/office/officeart/2005/8/layout/default"/>
    <dgm:cxn modelId="{14FE160F-B2A0-AC41-B55B-0BB8609CA9D7}" type="presParOf" srcId="{6D1EF947-B68F-6F49-BE39-4D6054253AAC}" destId="{C5EEE1A8-96CD-B04C-B799-688BE9389F7D}" srcOrd="8" destOrd="0" presId="urn:microsoft.com/office/officeart/2005/8/layout/default"/>
    <dgm:cxn modelId="{6611FA46-9631-EE4C-81E6-B3BD11085F44}" type="presParOf" srcId="{6D1EF947-B68F-6F49-BE39-4D6054253AAC}" destId="{6A0C4D8A-E9C5-0946-AF21-E0ABFB32CA18}" srcOrd="9" destOrd="0" presId="urn:microsoft.com/office/officeart/2005/8/layout/default"/>
    <dgm:cxn modelId="{623463E4-95DA-2D47-A3C4-8010CF7D2653}" type="presParOf" srcId="{6D1EF947-B68F-6F49-BE39-4D6054253AAC}" destId="{BB436CDD-95D3-3C4B-BEAE-A0E138CB18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479EE-B977-49AE-B5EA-EEBE68C4BBB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F538BAB-F6C3-428D-95CD-92802C99AA23}">
      <dgm:prSet custT="1"/>
      <dgm:spPr/>
      <dgm:t>
        <a:bodyPr/>
        <a:lstStyle/>
        <a:p>
          <a:pPr>
            <a:defRPr cap="all"/>
          </a:pPr>
          <a:r>
            <a:rPr lang="en-US" sz="3200" dirty="0"/>
            <a:t>3 Words to Remember</a:t>
          </a:r>
        </a:p>
      </dgm:t>
    </dgm:pt>
    <dgm:pt modelId="{A978995D-34DC-47FE-BE85-D222CB2D1ED8}" type="parTrans" cxnId="{D48374C2-E31D-4228-A363-3B85BD89847F}">
      <dgm:prSet/>
      <dgm:spPr/>
      <dgm:t>
        <a:bodyPr/>
        <a:lstStyle/>
        <a:p>
          <a:endParaRPr lang="en-US"/>
        </a:p>
      </dgm:t>
    </dgm:pt>
    <dgm:pt modelId="{D599AC74-AD87-483D-A509-304C75844F2F}" type="sibTrans" cxnId="{D48374C2-E31D-4228-A363-3B85BD89847F}">
      <dgm:prSet/>
      <dgm:spPr/>
      <dgm:t>
        <a:bodyPr/>
        <a:lstStyle/>
        <a:p>
          <a:endParaRPr lang="en-US"/>
        </a:p>
      </dgm:t>
    </dgm:pt>
    <dgm:pt modelId="{69D44B0E-56F4-429F-A039-64774A75E12A}">
      <dgm:prSet custT="1"/>
      <dgm:spPr/>
      <dgm:t>
        <a:bodyPr/>
        <a:lstStyle/>
        <a:p>
          <a:pPr>
            <a:defRPr cap="all"/>
          </a:pPr>
          <a:r>
            <a:rPr lang="en-US" sz="3200" dirty="0"/>
            <a:t>10 Steps to Follow</a:t>
          </a:r>
        </a:p>
      </dgm:t>
    </dgm:pt>
    <dgm:pt modelId="{D0D5FA9A-BEE9-4096-8EB3-B0424EA73467}" type="parTrans" cxnId="{464533AC-25E6-4F7F-B998-D1CC16DF6DF0}">
      <dgm:prSet/>
      <dgm:spPr/>
      <dgm:t>
        <a:bodyPr/>
        <a:lstStyle/>
        <a:p>
          <a:endParaRPr lang="en-US"/>
        </a:p>
      </dgm:t>
    </dgm:pt>
    <dgm:pt modelId="{D451C36B-5BB1-4609-8FC6-26F194DEDC06}" type="sibTrans" cxnId="{464533AC-25E6-4F7F-B998-D1CC16DF6DF0}">
      <dgm:prSet/>
      <dgm:spPr/>
      <dgm:t>
        <a:bodyPr/>
        <a:lstStyle/>
        <a:p>
          <a:endParaRPr lang="en-US"/>
        </a:p>
      </dgm:t>
    </dgm:pt>
    <dgm:pt modelId="{1633454A-9D8F-4C17-92B0-2681FD13F141}" type="pres">
      <dgm:prSet presAssocID="{5D7479EE-B977-49AE-B5EA-EEBE68C4BBB6}" presName="root" presStyleCnt="0">
        <dgm:presLayoutVars>
          <dgm:dir/>
          <dgm:resizeHandles val="exact"/>
        </dgm:presLayoutVars>
      </dgm:prSet>
      <dgm:spPr/>
    </dgm:pt>
    <dgm:pt modelId="{77D4589C-DED4-421B-9C78-A806D346929D}" type="pres">
      <dgm:prSet presAssocID="{9F538BAB-F6C3-428D-95CD-92802C99AA23}" presName="compNode" presStyleCnt="0"/>
      <dgm:spPr/>
    </dgm:pt>
    <dgm:pt modelId="{7DF2F869-CFA8-410F-B071-BA0403DFF268}" type="pres">
      <dgm:prSet presAssocID="{9F538BAB-F6C3-428D-95CD-92802C99AA23}" presName="iconBgRect" presStyleLbl="bgShp" presStyleIdx="0" presStyleCnt="2"/>
      <dgm:spPr/>
    </dgm:pt>
    <dgm:pt modelId="{AB51C705-9118-48C6-B07D-5A3A9B43A691}" type="pres">
      <dgm:prSet presAssocID="{9F538BAB-F6C3-428D-95CD-92802C99AA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AB55F8E2-38F4-4017-AFD6-FEF786E313FE}" type="pres">
      <dgm:prSet presAssocID="{9F538BAB-F6C3-428D-95CD-92802C99AA23}" presName="spaceRect" presStyleCnt="0"/>
      <dgm:spPr/>
    </dgm:pt>
    <dgm:pt modelId="{DE2312DE-941A-466F-978E-A78C5892FAB0}" type="pres">
      <dgm:prSet presAssocID="{9F538BAB-F6C3-428D-95CD-92802C99AA23}" presName="textRect" presStyleLbl="revTx" presStyleIdx="0" presStyleCnt="2" custScaleX="123800">
        <dgm:presLayoutVars>
          <dgm:chMax val="1"/>
          <dgm:chPref val="1"/>
        </dgm:presLayoutVars>
      </dgm:prSet>
      <dgm:spPr/>
    </dgm:pt>
    <dgm:pt modelId="{5657C67B-9569-4B89-8FD2-396B26DD223E}" type="pres">
      <dgm:prSet presAssocID="{D599AC74-AD87-483D-A509-304C75844F2F}" presName="sibTrans" presStyleCnt="0"/>
      <dgm:spPr/>
    </dgm:pt>
    <dgm:pt modelId="{3A1C393E-820A-473D-A7F7-72182319931B}" type="pres">
      <dgm:prSet presAssocID="{69D44B0E-56F4-429F-A039-64774A75E12A}" presName="compNode" presStyleCnt="0"/>
      <dgm:spPr/>
    </dgm:pt>
    <dgm:pt modelId="{5EEF9806-A1A4-4978-A5DE-C3CBAFD7D868}" type="pres">
      <dgm:prSet presAssocID="{69D44B0E-56F4-429F-A039-64774A75E12A}" presName="iconBgRect" presStyleLbl="bgShp" presStyleIdx="1" presStyleCnt="2"/>
      <dgm:spPr/>
    </dgm:pt>
    <dgm:pt modelId="{54C69656-9FFC-45B7-A732-BEBC9C0D90EB}" type="pres">
      <dgm:prSet presAssocID="{69D44B0E-56F4-429F-A039-64774A75E1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a:ext>
      </dgm:extLst>
    </dgm:pt>
    <dgm:pt modelId="{86F61FDC-6856-45BA-B13C-C5DBCBA2D1C1}" type="pres">
      <dgm:prSet presAssocID="{69D44B0E-56F4-429F-A039-64774A75E12A}" presName="spaceRect" presStyleCnt="0"/>
      <dgm:spPr/>
    </dgm:pt>
    <dgm:pt modelId="{73943150-17C3-4BC2-83C0-A214032A2DF5}" type="pres">
      <dgm:prSet presAssocID="{69D44B0E-56F4-429F-A039-64774A75E12A}" presName="textRect" presStyleLbl="revTx" presStyleIdx="1" presStyleCnt="2">
        <dgm:presLayoutVars>
          <dgm:chMax val="1"/>
          <dgm:chPref val="1"/>
        </dgm:presLayoutVars>
      </dgm:prSet>
      <dgm:spPr/>
    </dgm:pt>
  </dgm:ptLst>
  <dgm:cxnLst>
    <dgm:cxn modelId="{4777550E-BC7B-4FB3-B3A0-8DC486028577}" type="presOf" srcId="{5D7479EE-B977-49AE-B5EA-EEBE68C4BBB6}" destId="{1633454A-9D8F-4C17-92B0-2681FD13F141}" srcOrd="0" destOrd="0" presId="urn:microsoft.com/office/officeart/2018/5/layout/IconCircleLabelList"/>
    <dgm:cxn modelId="{C6FB372B-7922-478D-A170-F0113C590A77}" type="presOf" srcId="{69D44B0E-56F4-429F-A039-64774A75E12A}" destId="{73943150-17C3-4BC2-83C0-A214032A2DF5}" srcOrd="0" destOrd="0" presId="urn:microsoft.com/office/officeart/2018/5/layout/IconCircleLabelList"/>
    <dgm:cxn modelId="{F957166E-E059-4151-88BE-788D6FD6AF87}" type="presOf" srcId="{9F538BAB-F6C3-428D-95CD-92802C99AA23}" destId="{DE2312DE-941A-466F-978E-A78C5892FAB0}" srcOrd="0" destOrd="0" presId="urn:microsoft.com/office/officeart/2018/5/layout/IconCircleLabelList"/>
    <dgm:cxn modelId="{464533AC-25E6-4F7F-B998-D1CC16DF6DF0}" srcId="{5D7479EE-B977-49AE-B5EA-EEBE68C4BBB6}" destId="{69D44B0E-56F4-429F-A039-64774A75E12A}" srcOrd="1" destOrd="0" parTransId="{D0D5FA9A-BEE9-4096-8EB3-B0424EA73467}" sibTransId="{D451C36B-5BB1-4609-8FC6-26F194DEDC06}"/>
    <dgm:cxn modelId="{D48374C2-E31D-4228-A363-3B85BD89847F}" srcId="{5D7479EE-B977-49AE-B5EA-EEBE68C4BBB6}" destId="{9F538BAB-F6C3-428D-95CD-92802C99AA23}" srcOrd="0" destOrd="0" parTransId="{A978995D-34DC-47FE-BE85-D222CB2D1ED8}" sibTransId="{D599AC74-AD87-483D-A509-304C75844F2F}"/>
    <dgm:cxn modelId="{4793171A-FE37-4BDC-85F7-9EC77799BA26}" type="presParOf" srcId="{1633454A-9D8F-4C17-92B0-2681FD13F141}" destId="{77D4589C-DED4-421B-9C78-A806D346929D}" srcOrd="0" destOrd="0" presId="urn:microsoft.com/office/officeart/2018/5/layout/IconCircleLabelList"/>
    <dgm:cxn modelId="{BF3803EE-9330-48D9-8CC2-1A25799E91C0}" type="presParOf" srcId="{77D4589C-DED4-421B-9C78-A806D346929D}" destId="{7DF2F869-CFA8-410F-B071-BA0403DFF268}" srcOrd="0" destOrd="0" presId="urn:microsoft.com/office/officeart/2018/5/layout/IconCircleLabelList"/>
    <dgm:cxn modelId="{9B4F5194-B150-46D1-96D1-C7221A9CA785}" type="presParOf" srcId="{77D4589C-DED4-421B-9C78-A806D346929D}" destId="{AB51C705-9118-48C6-B07D-5A3A9B43A691}" srcOrd="1" destOrd="0" presId="urn:microsoft.com/office/officeart/2018/5/layout/IconCircleLabelList"/>
    <dgm:cxn modelId="{38EAECBC-991E-497F-A1CF-4CAE6B286070}" type="presParOf" srcId="{77D4589C-DED4-421B-9C78-A806D346929D}" destId="{AB55F8E2-38F4-4017-AFD6-FEF786E313FE}" srcOrd="2" destOrd="0" presId="urn:microsoft.com/office/officeart/2018/5/layout/IconCircleLabelList"/>
    <dgm:cxn modelId="{83D6363D-BCBD-4FE7-8CA8-99C232E14B00}" type="presParOf" srcId="{77D4589C-DED4-421B-9C78-A806D346929D}" destId="{DE2312DE-941A-466F-978E-A78C5892FAB0}" srcOrd="3" destOrd="0" presId="urn:microsoft.com/office/officeart/2018/5/layout/IconCircleLabelList"/>
    <dgm:cxn modelId="{98C0A1C6-A5D4-444A-A924-60FE6CD6B958}" type="presParOf" srcId="{1633454A-9D8F-4C17-92B0-2681FD13F141}" destId="{5657C67B-9569-4B89-8FD2-396B26DD223E}" srcOrd="1" destOrd="0" presId="urn:microsoft.com/office/officeart/2018/5/layout/IconCircleLabelList"/>
    <dgm:cxn modelId="{CE78A96F-6C1C-4D79-ADF9-6FD89EB2E851}" type="presParOf" srcId="{1633454A-9D8F-4C17-92B0-2681FD13F141}" destId="{3A1C393E-820A-473D-A7F7-72182319931B}" srcOrd="2" destOrd="0" presId="urn:microsoft.com/office/officeart/2018/5/layout/IconCircleLabelList"/>
    <dgm:cxn modelId="{FC832293-C982-4236-B9B2-D0787F92C475}" type="presParOf" srcId="{3A1C393E-820A-473D-A7F7-72182319931B}" destId="{5EEF9806-A1A4-4978-A5DE-C3CBAFD7D868}" srcOrd="0" destOrd="0" presId="urn:microsoft.com/office/officeart/2018/5/layout/IconCircleLabelList"/>
    <dgm:cxn modelId="{5BD4172A-0371-4483-9BB9-AB85402826A4}" type="presParOf" srcId="{3A1C393E-820A-473D-A7F7-72182319931B}" destId="{54C69656-9FFC-45B7-A732-BEBC9C0D90EB}" srcOrd="1" destOrd="0" presId="urn:microsoft.com/office/officeart/2018/5/layout/IconCircleLabelList"/>
    <dgm:cxn modelId="{2865987D-68FC-453A-B56C-BFB978C93FA4}" type="presParOf" srcId="{3A1C393E-820A-473D-A7F7-72182319931B}" destId="{86F61FDC-6856-45BA-B13C-C5DBCBA2D1C1}" srcOrd="2" destOrd="0" presId="urn:microsoft.com/office/officeart/2018/5/layout/IconCircleLabelList"/>
    <dgm:cxn modelId="{0A17EF90-539A-4EA2-BFD5-D89E9D5AC55C}" type="presParOf" srcId="{3A1C393E-820A-473D-A7F7-72182319931B}" destId="{73943150-17C3-4BC2-83C0-A214032A2DF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71FB7-D0E9-4A26-8C7D-C1A54EF8071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CDFFDE8-4806-499F-9548-A876488B6AB6}">
      <dgm:prSet custT="1"/>
      <dgm:spPr/>
      <dgm:t>
        <a:bodyPr/>
        <a:lstStyle/>
        <a:p>
          <a:r>
            <a:rPr lang="en-US" sz="2800" dirty="0"/>
            <a:t>We are here to EDUCATE!</a:t>
          </a:r>
        </a:p>
      </dgm:t>
    </dgm:pt>
    <dgm:pt modelId="{8E114D1C-9443-4616-9890-C3B17E8FE7F8}" type="parTrans" cxnId="{45AD01F4-F95E-472B-BD88-7619FC7CE56F}">
      <dgm:prSet/>
      <dgm:spPr/>
      <dgm:t>
        <a:bodyPr/>
        <a:lstStyle/>
        <a:p>
          <a:endParaRPr lang="en-US"/>
        </a:p>
      </dgm:t>
    </dgm:pt>
    <dgm:pt modelId="{DA1D1DE2-524B-4631-B9B7-8757AF696278}" type="sibTrans" cxnId="{45AD01F4-F95E-472B-BD88-7619FC7CE56F}">
      <dgm:prSet/>
      <dgm:spPr/>
      <dgm:t>
        <a:bodyPr/>
        <a:lstStyle/>
        <a:p>
          <a:endParaRPr lang="en-US"/>
        </a:p>
      </dgm:t>
    </dgm:pt>
    <dgm:pt modelId="{F2E7A704-AEA9-4A9B-8A1C-15243D415EB6}">
      <dgm:prSet custT="1"/>
      <dgm:spPr/>
      <dgm:t>
        <a:bodyPr/>
        <a:lstStyle/>
        <a:p>
          <a:r>
            <a:rPr lang="en-US" sz="2800" dirty="0"/>
            <a:t>We are here to ADVOCATE!</a:t>
          </a:r>
        </a:p>
      </dgm:t>
    </dgm:pt>
    <dgm:pt modelId="{7308ACE6-10CA-4CD3-A8C4-1196CFCB7C06}" type="parTrans" cxnId="{226E37E5-7810-4C5B-A0E9-2F429F6EEF6F}">
      <dgm:prSet/>
      <dgm:spPr/>
      <dgm:t>
        <a:bodyPr/>
        <a:lstStyle/>
        <a:p>
          <a:endParaRPr lang="en-US"/>
        </a:p>
      </dgm:t>
    </dgm:pt>
    <dgm:pt modelId="{14A6DD8C-419F-499D-9476-6412A9545DCC}" type="sibTrans" cxnId="{226E37E5-7810-4C5B-A0E9-2F429F6EEF6F}">
      <dgm:prSet/>
      <dgm:spPr/>
      <dgm:t>
        <a:bodyPr/>
        <a:lstStyle/>
        <a:p>
          <a:endParaRPr lang="en-US"/>
        </a:p>
      </dgm:t>
    </dgm:pt>
    <dgm:pt modelId="{B2C00064-24DD-446F-8627-1F33E7B65724}">
      <dgm:prSet custT="1"/>
      <dgm:spPr/>
      <dgm:t>
        <a:bodyPr/>
        <a:lstStyle/>
        <a:p>
          <a:r>
            <a:rPr lang="en-US" sz="2800" dirty="0"/>
            <a:t>We are here to help provide ACCESS to O&amp;P care and devices for our patients/friends/family in need!</a:t>
          </a:r>
        </a:p>
      </dgm:t>
    </dgm:pt>
    <dgm:pt modelId="{06070BA9-8C10-4B15-9316-1069C9CD7C97}" type="parTrans" cxnId="{5D73A334-2F98-4B55-8022-25D92570E5B1}">
      <dgm:prSet/>
      <dgm:spPr/>
      <dgm:t>
        <a:bodyPr/>
        <a:lstStyle/>
        <a:p>
          <a:endParaRPr lang="en-US"/>
        </a:p>
      </dgm:t>
    </dgm:pt>
    <dgm:pt modelId="{791611A7-3DBA-4C13-804D-E4B1476DFC49}" type="sibTrans" cxnId="{5D73A334-2F98-4B55-8022-25D92570E5B1}">
      <dgm:prSet/>
      <dgm:spPr/>
      <dgm:t>
        <a:bodyPr/>
        <a:lstStyle/>
        <a:p>
          <a:endParaRPr lang="en-US"/>
        </a:p>
      </dgm:t>
    </dgm:pt>
    <dgm:pt modelId="{56091882-0DC2-4BAC-8026-20448EBBDD65}">
      <dgm:prSet custT="1"/>
      <dgm:spPr/>
      <dgm:t>
        <a:bodyPr/>
        <a:lstStyle/>
        <a:p>
          <a:endParaRPr lang="en-US" sz="2800" dirty="0"/>
        </a:p>
        <a:p>
          <a:r>
            <a:rPr lang="en-US" sz="2800" dirty="0"/>
            <a:t>Enjoy this experience! </a:t>
          </a:r>
        </a:p>
      </dgm:t>
    </dgm:pt>
    <dgm:pt modelId="{0145DCD6-F1AD-4F43-A518-E7C2FF07C125}" type="parTrans" cxnId="{35269D57-92BD-4F9B-9DB2-109168957CEA}">
      <dgm:prSet/>
      <dgm:spPr/>
      <dgm:t>
        <a:bodyPr/>
        <a:lstStyle/>
        <a:p>
          <a:endParaRPr lang="en-US"/>
        </a:p>
      </dgm:t>
    </dgm:pt>
    <dgm:pt modelId="{3BD9574F-B589-45D3-890E-83B35EDB4AF8}" type="sibTrans" cxnId="{35269D57-92BD-4F9B-9DB2-109168957CEA}">
      <dgm:prSet/>
      <dgm:spPr/>
      <dgm:t>
        <a:bodyPr/>
        <a:lstStyle/>
        <a:p>
          <a:endParaRPr lang="en-US"/>
        </a:p>
      </dgm:t>
    </dgm:pt>
    <dgm:pt modelId="{D483E0E8-F5D1-D34E-AEF3-6511F8B65A16}" type="pres">
      <dgm:prSet presAssocID="{DB271FB7-D0E9-4A26-8C7D-C1A54EF8071C}" presName="vert0" presStyleCnt="0">
        <dgm:presLayoutVars>
          <dgm:dir/>
          <dgm:animOne val="branch"/>
          <dgm:animLvl val="lvl"/>
        </dgm:presLayoutVars>
      </dgm:prSet>
      <dgm:spPr/>
    </dgm:pt>
    <dgm:pt modelId="{9E10FDDF-F5F2-414E-8AC0-D264CDD8E387}" type="pres">
      <dgm:prSet presAssocID="{6CDFFDE8-4806-499F-9548-A876488B6AB6}" presName="thickLine" presStyleLbl="alignNode1" presStyleIdx="0" presStyleCnt="4"/>
      <dgm:spPr/>
    </dgm:pt>
    <dgm:pt modelId="{E6752620-5BC2-E048-B611-EC6334F0C8C9}" type="pres">
      <dgm:prSet presAssocID="{6CDFFDE8-4806-499F-9548-A876488B6AB6}" presName="horz1" presStyleCnt="0"/>
      <dgm:spPr/>
    </dgm:pt>
    <dgm:pt modelId="{53D35821-84AF-D44D-BAC5-CBF2D7D51B4B}" type="pres">
      <dgm:prSet presAssocID="{6CDFFDE8-4806-499F-9548-A876488B6AB6}" presName="tx1" presStyleLbl="revTx" presStyleIdx="0" presStyleCnt="4"/>
      <dgm:spPr/>
    </dgm:pt>
    <dgm:pt modelId="{F877E80D-D5D8-C045-AEB1-CF8B5FA8A0F5}" type="pres">
      <dgm:prSet presAssocID="{6CDFFDE8-4806-499F-9548-A876488B6AB6}" presName="vert1" presStyleCnt="0"/>
      <dgm:spPr/>
    </dgm:pt>
    <dgm:pt modelId="{B1DBC8F7-2149-2E45-BCE8-9F658F659358}" type="pres">
      <dgm:prSet presAssocID="{F2E7A704-AEA9-4A9B-8A1C-15243D415EB6}" presName="thickLine" presStyleLbl="alignNode1" presStyleIdx="1" presStyleCnt="4"/>
      <dgm:spPr/>
    </dgm:pt>
    <dgm:pt modelId="{44DADCD2-D5D1-EA48-BBB4-3B1FFD25CE3C}" type="pres">
      <dgm:prSet presAssocID="{F2E7A704-AEA9-4A9B-8A1C-15243D415EB6}" presName="horz1" presStyleCnt="0"/>
      <dgm:spPr/>
    </dgm:pt>
    <dgm:pt modelId="{61A8B7CB-96A8-BF4F-B73A-65E218D430A8}" type="pres">
      <dgm:prSet presAssocID="{F2E7A704-AEA9-4A9B-8A1C-15243D415EB6}" presName="tx1" presStyleLbl="revTx" presStyleIdx="1" presStyleCnt="4"/>
      <dgm:spPr/>
    </dgm:pt>
    <dgm:pt modelId="{37B3E895-CFDE-D047-9910-722C61AD9535}" type="pres">
      <dgm:prSet presAssocID="{F2E7A704-AEA9-4A9B-8A1C-15243D415EB6}" presName="vert1" presStyleCnt="0"/>
      <dgm:spPr/>
    </dgm:pt>
    <dgm:pt modelId="{D11E11A1-17DF-A64C-8F4D-7FE4A6F3AD75}" type="pres">
      <dgm:prSet presAssocID="{B2C00064-24DD-446F-8627-1F33E7B65724}" presName="thickLine" presStyleLbl="alignNode1" presStyleIdx="2" presStyleCnt="4"/>
      <dgm:spPr/>
    </dgm:pt>
    <dgm:pt modelId="{B8C92EA5-C894-3340-AAC5-7415653A54D6}" type="pres">
      <dgm:prSet presAssocID="{B2C00064-24DD-446F-8627-1F33E7B65724}" presName="horz1" presStyleCnt="0"/>
      <dgm:spPr/>
    </dgm:pt>
    <dgm:pt modelId="{B8F59D4A-4088-AB42-9ED6-96FBBC4AD4C9}" type="pres">
      <dgm:prSet presAssocID="{B2C00064-24DD-446F-8627-1F33E7B65724}" presName="tx1" presStyleLbl="revTx" presStyleIdx="2" presStyleCnt="4" custScaleY="132392"/>
      <dgm:spPr/>
    </dgm:pt>
    <dgm:pt modelId="{29259C54-4AC8-804C-8C62-5DE0F12228F5}" type="pres">
      <dgm:prSet presAssocID="{B2C00064-24DD-446F-8627-1F33E7B65724}" presName="vert1" presStyleCnt="0"/>
      <dgm:spPr/>
    </dgm:pt>
    <dgm:pt modelId="{F2154805-6A75-ED4F-A25F-2BDFBE0B7D88}" type="pres">
      <dgm:prSet presAssocID="{56091882-0DC2-4BAC-8026-20448EBBDD65}" presName="thickLine" presStyleLbl="alignNode1" presStyleIdx="3" presStyleCnt="4"/>
      <dgm:spPr/>
    </dgm:pt>
    <dgm:pt modelId="{2A7B0AC6-08CE-B34D-AEC4-63CFAA5ABEFD}" type="pres">
      <dgm:prSet presAssocID="{56091882-0DC2-4BAC-8026-20448EBBDD65}" presName="horz1" presStyleCnt="0"/>
      <dgm:spPr/>
    </dgm:pt>
    <dgm:pt modelId="{511D1537-27E2-D047-9EC8-807518AC8740}" type="pres">
      <dgm:prSet presAssocID="{56091882-0DC2-4BAC-8026-20448EBBDD65}" presName="tx1" presStyleLbl="revTx" presStyleIdx="3" presStyleCnt="4"/>
      <dgm:spPr/>
    </dgm:pt>
    <dgm:pt modelId="{134BC50E-DED2-064A-B064-3049142D5F6C}" type="pres">
      <dgm:prSet presAssocID="{56091882-0DC2-4BAC-8026-20448EBBDD65}" presName="vert1" presStyleCnt="0"/>
      <dgm:spPr/>
    </dgm:pt>
  </dgm:ptLst>
  <dgm:cxnLst>
    <dgm:cxn modelId="{E76D6533-7040-7848-9E2F-9A55F7A33C7D}" type="presOf" srcId="{F2E7A704-AEA9-4A9B-8A1C-15243D415EB6}" destId="{61A8B7CB-96A8-BF4F-B73A-65E218D430A8}" srcOrd="0" destOrd="0" presId="urn:microsoft.com/office/officeart/2008/layout/LinedList"/>
    <dgm:cxn modelId="{5D73A334-2F98-4B55-8022-25D92570E5B1}" srcId="{DB271FB7-D0E9-4A26-8C7D-C1A54EF8071C}" destId="{B2C00064-24DD-446F-8627-1F33E7B65724}" srcOrd="2" destOrd="0" parTransId="{06070BA9-8C10-4B15-9316-1069C9CD7C97}" sibTransId="{791611A7-3DBA-4C13-804D-E4B1476DFC49}"/>
    <dgm:cxn modelId="{35269D57-92BD-4F9B-9DB2-109168957CEA}" srcId="{DB271FB7-D0E9-4A26-8C7D-C1A54EF8071C}" destId="{56091882-0DC2-4BAC-8026-20448EBBDD65}" srcOrd="3" destOrd="0" parTransId="{0145DCD6-F1AD-4F43-A518-E7C2FF07C125}" sibTransId="{3BD9574F-B589-45D3-890E-83B35EDB4AF8}"/>
    <dgm:cxn modelId="{95A3A557-7426-BD48-9383-BA151BCD769F}" type="presOf" srcId="{DB271FB7-D0E9-4A26-8C7D-C1A54EF8071C}" destId="{D483E0E8-F5D1-D34E-AEF3-6511F8B65A16}" srcOrd="0" destOrd="0" presId="urn:microsoft.com/office/officeart/2008/layout/LinedList"/>
    <dgm:cxn modelId="{9045C3C2-D5B3-AB42-847D-C6E2F7001019}" type="presOf" srcId="{6CDFFDE8-4806-499F-9548-A876488B6AB6}" destId="{53D35821-84AF-D44D-BAC5-CBF2D7D51B4B}" srcOrd="0" destOrd="0" presId="urn:microsoft.com/office/officeart/2008/layout/LinedList"/>
    <dgm:cxn modelId="{226E37E5-7810-4C5B-A0E9-2F429F6EEF6F}" srcId="{DB271FB7-D0E9-4A26-8C7D-C1A54EF8071C}" destId="{F2E7A704-AEA9-4A9B-8A1C-15243D415EB6}" srcOrd="1" destOrd="0" parTransId="{7308ACE6-10CA-4CD3-A8C4-1196CFCB7C06}" sibTransId="{14A6DD8C-419F-499D-9476-6412A9545DCC}"/>
    <dgm:cxn modelId="{594CBBE6-6A1F-1D4D-9093-21474BF8AACF}" type="presOf" srcId="{B2C00064-24DD-446F-8627-1F33E7B65724}" destId="{B8F59D4A-4088-AB42-9ED6-96FBBC4AD4C9}" srcOrd="0" destOrd="0" presId="urn:microsoft.com/office/officeart/2008/layout/LinedList"/>
    <dgm:cxn modelId="{24CBDDED-3298-A940-BB20-45E0AC63B1E2}" type="presOf" srcId="{56091882-0DC2-4BAC-8026-20448EBBDD65}" destId="{511D1537-27E2-D047-9EC8-807518AC8740}" srcOrd="0" destOrd="0" presId="urn:microsoft.com/office/officeart/2008/layout/LinedList"/>
    <dgm:cxn modelId="{45AD01F4-F95E-472B-BD88-7619FC7CE56F}" srcId="{DB271FB7-D0E9-4A26-8C7D-C1A54EF8071C}" destId="{6CDFFDE8-4806-499F-9548-A876488B6AB6}" srcOrd="0" destOrd="0" parTransId="{8E114D1C-9443-4616-9890-C3B17E8FE7F8}" sibTransId="{DA1D1DE2-524B-4631-B9B7-8757AF696278}"/>
    <dgm:cxn modelId="{25771D11-76FD-B941-BEC3-2499D252F28A}" type="presParOf" srcId="{D483E0E8-F5D1-D34E-AEF3-6511F8B65A16}" destId="{9E10FDDF-F5F2-414E-8AC0-D264CDD8E387}" srcOrd="0" destOrd="0" presId="urn:microsoft.com/office/officeart/2008/layout/LinedList"/>
    <dgm:cxn modelId="{3D882CCC-9956-0A42-8FA7-EA0C1A64143E}" type="presParOf" srcId="{D483E0E8-F5D1-D34E-AEF3-6511F8B65A16}" destId="{E6752620-5BC2-E048-B611-EC6334F0C8C9}" srcOrd="1" destOrd="0" presId="urn:microsoft.com/office/officeart/2008/layout/LinedList"/>
    <dgm:cxn modelId="{4D57475C-96C3-0F41-B76A-0012CB228712}" type="presParOf" srcId="{E6752620-5BC2-E048-B611-EC6334F0C8C9}" destId="{53D35821-84AF-D44D-BAC5-CBF2D7D51B4B}" srcOrd="0" destOrd="0" presId="urn:microsoft.com/office/officeart/2008/layout/LinedList"/>
    <dgm:cxn modelId="{5604A971-5477-754F-9F74-3D24DEF63F69}" type="presParOf" srcId="{E6752620-5BC2-E048-B611-EC6334F0C8C9}" destId="{F877E80D-D5D8-C045-AEB1-CF8B5FA8A0F5}" srcOrd="1" destOrd="0" presId="urn:microsoft.com/office/officeart/2008/layout/LinedList"/>
    <dgm:cxn modelId="{04BB9CAB-465E-E04E-A9F4-EB8DA084C77B}" type="presParOf" srcId="{D483E0E8-F5D1-D34E-AEF3-6511F8B65A16}" destId="{B1DBC8F7-2149-2E45-BCE8-9F658F659358}" srcOrd="2" destOrd="0" presId="urn:microsoft.com/office/officeart/2008/layout/LinedList"/>
    <dgm:cxn modelId="{D8C93B6C-7AB1-2C4F-9523-E58EC4A7A8CB}" type="presParOf" srcId="{D483E0E8-F5D1-D34E-AEF3-6511F8B65A16}" destId="{44DADCD2-D5D1-EA48-BBB4-3B1FFD25CE3C}" srcOrd="3" destOrd="0" presId="urn:microsoft.com/office/officeart/2008/layout/LinedList"/>
    <dgm:cxn modelId="{71B1A9FD-C33D-D54F-8349-229F4D0193FA}" type="presParOf" srcId="{44DADCD2-D5D1-EA48-BBB4-3B1FFD25CE3C}" destId="{61A8B7CB-96A8-BF4F-B73A-65E218D430A8}" srcOrd="0" destOrd="0" presId="urn:microsoft.com/office/officeart/2008/layout/LinedList"/>
    <dgm:cxn modelId="{89396CEF-8448-8542-8062-E62AF419ED85}" type="presParOf" srcId="{44DADCD2-D5D1-EA48-BBB4-3B1FFD25CE3C}" destId="{37B3E895-CFDE-D047-9910-722C61AD9535}" srcOrd="1" destOrd="0" presId="urn:microsoft.com/office/officeart/2008/layout/LinedList"/>
    <dgm:cxn modelId="{32D15CE3-6945-814F-911E-89C067C4569E}" type="presParOf" srcId="{D483E0E8-F5D1-D34E-AEF3-6511F8B65A16}" destId="{D11E11A1-17DF-A64C-8F4D-7FE4A6F3AD75}" srcOrd="4" destOrd="0" presId="urn:microsoft.com/office/officeart/2008/layout/LinedList"/>
    <dgm:cxn modelId="{3F2FE57F-EAC1-5943-A176-B929C1CDF026}" type="presParOf" srcId="{D483E0E8-F5D1-D34E-AEF3-6511F8B65A16}" destId="{B8C92EA5-C894-3340-AAC5-7415653A54D6}" srcOrd="5" destOrd="0" presId="urn:microsoft.com/office/officeart/2008/layout/LinedList"/>
    <dgm:cxn modelId="{AB8CBBDA-43FA-EB41-A318-219B8949DBEB}" type="presParOf" srcId="{B8C92EA5-C894-3340-AAC5-7415653A54D6}" destId="{B8F59D4A-4088-AB42-9ED6-96FBBC4AD4C9}" srcOrd="0" destOrd="0" presId="urn:microsoft.com/office/officeart/2008/layout/LinedList"/>
    <dgm:cxn modelId="{85F7E396-58A6-C74C-A1D3-7EE784D63EC6}" type="presParOf" srcId="{B8C92EA5-C894-3340-AAC5-7415653A54D6}" destId="{29259C54-4AC8-804C-8C62-5DE0F12228F5}" srcOrd="1" destOrd="0" presId="urn:microsoft.com/office/officeart/2008/layout/LinedList"/>
    <dgm:cxn modelId="{68119C65-1223-C24A-AE53-F0BB2ACE143D}" type="presParOf" srcId="{D483E0E8-F5D1-D34E-AEF3-6511F8B65A16}" destId="{F2154805-6A75-ED4F-A25F-2BDFBE0B7D88}" srcOrd="6" destOrd="0" presId="urn:microsoft.com/office/officeart/2008/layout/LinedList"/>
    <dgm:cxn modelId="{134EEB15-4325-F648-BAA4-4B7AAF265850}" type="presParOf" srcId="{D483E0E8-F5D1-D34E-AEF3-6511F8B65A16}" destId="{2A7B0AC6-08CE-B34D-AEC4-63CFAA5ABEFD}" srcOrd="7" destOrd="0" presId="urn:microsoft.com/office/officeart/2008/layout/LinedList"/>
    <dgm:cxn modelId="{80FB2C04-EE73-CB48-95AF-0AC4AB6DCF05}" type="presParOf" srcId="{2A7B0AC6-08CE-B34D-AEC4-63CFAA5ABEFD}" destId="{511D1537-27E2-D047-9EC8-807518AC8740}" srcOrd="0" destOrd="0" presId="urn:microsoft.com/office/officeart/2008/layout/LinedList"/>
    <dgm:cxn modelId="{FBE50FAC-E988-5447-A764-B6B32291BCE1}" type="presParOf" srcId="{2A7B0AC6-08CE-B34D-AEC4-63CFAA5ABEFD}" destId="{134BC50E-DED2-064A-B064-3049142D5F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DD867-1362-1742-AC6F-6EDFC66EC762}">
      <dsp:nvSpPr>
        <dsp:cNvPr id="0" name=""/>
        <dsp:cNvSpPr/>
      </dsp:nvSpPr>
      <dsp:spPr>
        <a:xfrm>
          <a:off x="0" y="887763"/>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DC728-D007-C644-9902-DDFFC6F695BA}">
      <dsp:nvSpPr>
        <dsp:cNvPr id="0" name=""/>
        <dsp:cNvSpPr/>
      </dsp:nvSpPr>
      <dsp:spPr>
        <a:xfrm>
          <a:off x="328612" y="1199945"/>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baseline="0" dirty="0"/>
            <a:t>Self</a:t>
          </a:r>
        </a:p>
        <a:p>
          <a:pPr marL="0" lvl="0" indent="0" algn="ctr" defTabSz="1911350">
            <a:lnSpc>
              <a:spcPct val="90000"/>
            </a:lnSpc>
            <a:spcBef>
              <a:spcPct val="0"/>
            </a:spcBef>
            <a:spcAft>
              <a:spcPct val="35000"/>
            </a:spcAft>
            <a:buNone/>
          </a:pPr>
          <a:r>
            <a:rPr lang="en-US" sz="4300" b="0" i="0" kern="1200" baseline="0" dirty="0"/>
            <a:t>Advocacy</a:t>
          </a:r>
          <a:endParaRPr lang="en-US" sz="4300" kern="1200" dirty="0"/>
        </a:p>
      </dsp:txBody>
      <dsp:txXfrm>
        <a:off x="383617" y="1254950"/>
        <a:ext cx="2847502" cy="1768010"/>
      </dsp:txXfrm>
    </dsp:sp>
    <dsp:sp modelId="{C38248CB-B539-FD4C-8E15-43DB1DEC2D00}">
      <dsp:nvSpPr>
        <dsp:cNvPr id="0" name=""/>
        <dsp:cNvSpPr/>
      </dsp:nvSpPr>
      <dsp:spPr>
        <a:xfrm>
          <a:off x="3614737" y="887763"/>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95464-9B1C-9044-9283-3A614B7DE2DE}">
      <dsp:nvSpPr>
        <dsp:cNvPr id="0" name=""/>
        <dsp:cNvSpPr/>
      </dsp:nvSpPr>
      <dsp:spPr>
        <a:xfrm>
          <a:off x="3943350" y="1199945"/>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baseline="0" dirty="0"/>
            <a:t>Individual</a:t>
          </a:r>
        </a:p>
        <a:p>
          <a:pPr marL="0" lvl="0" indent="0" algn="ctr" defTabSz="1911350">
            <a:lnSpc>
              <a:spcPct val="90000"/>
            </a:lnSpc>
            <a:spcBef>
              <a:spcPct val="0"/>
            </a:spcBef>
            <a:spcAft>
              <a:spcPct val="35000"/>
            </a:spcAft>
            <a:buNone/>
          </a:pPr>
          <a:r>
            <a:rPr lang="en-US" sz="4300" b="0" i="0" kern="1200" baseline="0" dirty="0"/>
            <a:t>Advocacy </a:t>
          </a:r>
          <a:endParaRPr lang="en-US" sz="4300" kern="1200" dirty="0"/>
        </a:p>
      </dsp:txBody>
      <dsp:txXfrm>
        <a:off x="3998355" y="1254950"/>
        <a:ext cx="2847502" cy="1768010"/>
      </dsp:txXfrm>
    </dsp:sp>
    <dsp:sp modelId="{EFA8A736-CCE4-3842-81DD-B9817E4FC325}">
      <dsp:nvSpPr>
        <dsp:cNvPr id="0" name=""/>
        <dsp:cNvSpPr/>
      </dsp:nvSpPr>
      <dsp:spPr>
        <a:xfrm>
          <a:off x="7229475" y="887763"/>
          <a:ext cx="2957512" cy="18780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08727-A790-F54B-A6B3-968421C20192}">
      <dsp:nvSpPr>
        <dsp:cNvPr id="0" name=""/>
        <dsp:cNvSpPr/>
      </dsp:nvSpPr>
      <dsp:spPr>
        <a:xfrm>
          <a:off x="7558087" y="1199945"/>
          <a:ext cx="2957512" cy="187802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baseline="0" dirty="0"/>
            <a:t>System</a:t>
          </a:r>
        </a:p>
        <a:p>
          <a:pPr marL="0" lvl="0" indent="0" algn="ctr" defTabSz="1911350">
            <a:lnSpc>
              <a:spcPct val="90000"/>
            </a:lnSpc>
            <a:spcBef>
              <a:spcPct val="0"/>
            </a:spcBef>
            <a:spcAft>
              <a:spcPct val="35000"/>
            </a:spcAft>
            <a:buNone/>
          </a:pPr>
          <a:r>
            <a:rPr lang="en-US" sz="4300" b="0" i="0" kern="1200" baseline="0" dirty="0"/>
            <a:t>Advocacy</a:t>
          </a:r>
          <a:endParaRPr lang="en-US" sz="4300" kern="1200" dirty="0"/>
        </a:p>
      </dsp:txBody>
      <dsp:txXfrm>
        <a:off x="7613092" y="1254950"/>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4EFDB-0D45-6F4A-BC70-225DC061DFC3}">
      <dsp:nvSpPr>
        <dsp:cNvPr id="0" name=""/>
        <dsp:cNvSpPr/>
      </dsp:nvSpPr>
      <dsp:spPr>
        <a:xfrm>
          <a:off x="377904" y="407"/>
          <a:ext cx="3049934" cy="182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Who</a:t>
          </a:r>
          <a:r>
            <a:rPr lang="en-US" sz="2800" kern="1200" baseline="0" dirty="0"/>
            <a:t> is in harm?</a:t>
          </a:r>
          <a:endParaRPr lang="en-US" sz="2800" kern="1200" dirty="0"/>
        </a:p>
      </dsp:txBody>
      <dsp:txXfrm>
        <a:off x="377904" y="407"/>
        <a:ext cx="3049934" cy="1829960"/>
      </dsp:txXfrm>
    </dsp:sp>
    <dsp:sp modelId="{013E1FE2-07A7-B841-B877-201D4969AD15}">
      <dsp:nvSpPr>
        <dsp:cNvPr id="0" name=""/>
        <dsp:cNvSpPr/>
      </dsp:nvSpPr>
      <dsp:spPr>
        <a:xfrm>
          <a:off x="3732832" y="407"/>
          <a:ext cx="3049934" cy="1829960"/>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r>
            <a:rPr lang="en-US" sz="2800" kern="1200" baseline="0" dirty="0"/>
            <a:t> are they harmed?</a:t>
          </a:r>
          <a:endParaRPr lang="en-US" sz="2800" kern="1200" dirty="0"/>
        </a:p>
      </dsp:txBody>
      <dsp:txXfrm>
        <a:off x="3732832" y="407"/>
        <a:ext cx="3049934" cy="1829960"/>
      </dsp:txXfrm>
    </dsp:sp>
    <dsp:sp modelId="{51DF9B99-5FFB-614F-83F4-482A6062FA18}">
      <dsp:nvSpPr>
        <dsp:cNvPr id="0" name=""/>
        <dsp:cNvSpPr/>
      </dsp:nvSpPr>
      <dsp:spPr>
        <a:xfrm>
          <a:off x="7036979" y="16858"/>
          <a:ext cx="3049934" cy="1829960"/>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r>
            <a:rPr lang="en-US" sz="2800" kern="1200" baseline="0" dirty="0"/>
            <a:t> can the system prevent that harm?</a:t>
          </a:r>
          <a:endParaRPr lang="en-US" sz="2800" kern="1200" dirty="0"/>
        </a:p>
      </dsp:txBody>
      <dsp:txXfrm>
        <a:off x="7036979" y="16858"/>
        <a:ext cx="3049934" cy="1829960"/>
      </dsp:txXfrm>
    </dsp:sp>
    <dsp:sp modelId="{5B67C3E9-8F3E-C74F-9323-F35AC5C28BB7}">
      <dsp:nvSpPr>
        <dsp:cNvPr id="0" name=""/>
        <dsp:cNvSpPr/>
      </dsp:nvSpPr>
      <dsp:spPr>
        <a:xfrm>
          <a:off x="377904" y="2135361"/>
          <a:ext cx="3049934" cy="1829960"/>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are the challenges that need to be addressed?</a:t>
          </a:r>
        </a:p>
      </dsp:txBody>
      <dsp:txXfrm>
        <a:off x="377904" y="2135361"/>
        <a:ext cx="3049934" cy="1829960"/>
      </dsp:txXfrm>
    </dsp:sp>
    <dsp:sp modelId="{C5EEE1A8-96CD-B04C-B799-688BE9389F7D}">
      <dsp:nvSpPr>
        <dsp:cNvPr id="0" name=""/>
        <dsp:cNvSpPr/>
      </dsp:nvSpPr>
      <dsp:spPr>
        <a:xfrm>
          <a:off x="3732832" y="2135361"/>
          <a:ext cx="3049934" cy="1829960"/>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How</a:t>
          </a:r>
          <a:r>
            <a:rPr lang="en-US" sz="2800" kern="1200" baseline="0" dirty="0"/>
            <a:t> are we forced to act in the face of those challenges?</a:t>
          </a:r>
          <a:endParaRPr lang="en-US" sz="2800" kern="1200" dirty="0"/>
        </a:p>
      </dsp:txBody>
      <dsp:txXfrm>
        <a:off x="3732832" y="2135361"/>
        <a:ext cx="3049934" cy="1829960"/>
      </dsp:txXfrm>
    </dsp:sp>
    <dsp:sp modelId="{BB436CDD-95D3-3C4B-BEAE-A0E138CB1874}">
      <dsp:nvSpPr>
        <dsp:cNvPr id="0" name=""/>
        <dsp:cNvSpPr/>
      </dsp:nvSpPr>
      <dsp:spPr>
        <a:xfrm>
          <a:off x="7087760" y="2135361"/>
          <a:ext cx="3049934" cy="182996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MN Fact Sheet HF3339 &amp; SF 3351 (handout)</a:t>
          </a:r>
        </a:p>
      </dsp:txBody>
      <dsp:txXfrm>
        <a:off x="7087760" y="2135361"/>
        <a:ext cx="3049934" cy="1829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2F869-CFA8-410F-B071-BA0403DFF268}">
      <dsp:nvSpPr>
        <dsp:cNvPr id="0" name=""/>
        <dsp:cNvSpPr/>
      </dsp:nvSpPr>
      <dsp:spPr>
        <a:xfrm>
          <a:off x="2095003" y="191447"/>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1C705-9118-48C6-B07D-5A3A9B43A691}">
      <dsp:nvSpPr>
        <dsp:cNvPr id="0" name=""/>
        <dsp:cNvSpPr/>
      </dsp:nvSpPr>
      <dsp:spPr>
        <a:xfrm>
          <a:off x="2555690" y="652134"/>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312DE-941A-466F-978E-A78C5892FAB0}">
      <dsp:nvSpPr>
        <dsp:cNvPr id="0" name=""/>
        <dsp:cNvSpPr/>
      </dsp:nvSpPr>
      <dsp:spPr>
        <a:xfrm>
          <a:off x="982265" y="3026447"/>
          <a:ext cx="4387162"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3 Words to Remember</a:t>
          </a:r>
        </a:p>
      </dsp:txBody>
      <dsp:txXfrm>
        <a:off x="982265" y="3026447"/>
        <a:ext cx="4387162" cy="747835"/>
      </dsp:txXfrm>
    </dsp:sp>
    <dsp:sp modelId="{5EEF9806-A1A4-4978-A5DE-C3CBAFD7D868}">
      <dsp:nvSpPr>
        <dsp:cNvPr id="0" name=""/>
        <dsp:cNvSpPr/>
      </dsp:nvSpPr>
      <dsp:spPr>
        <a:xfrm>
          <a:off x="6680615" y="191447"/>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69656-9FFC-45B7-A732-BEBC9C0D90EB}">
      <dsp:nvSpPr>
        <dsp:cNvPr id="0" name=""/>
        <dsp:cNvSpPr/>
      </dsp:nvSpPr>
      <dsp:spPr>
        <a:xfrm>
          <a:off x="7141303" y="652134"/>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943150-17C3-4BC2-83C0-A214032A2DF5}">
      <dsp:nvSpPr>
        <dsp:cNvPr id="0" name=""/>
        <dsp:cNvSpPr/>
      </dsp:nvSpPr>
      <dsp:spPr>
        <a:xfrm>
          <a:off x="5989584" y="3026447"/>
          <a:ext cx="3543750"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t>10 Steps to Follow</a:t>
          </a:r>
        </a:p>
      </dsp:txBody>
      <dsp:txXfrm>
        <a:off x="5989584" y="3026447"/>
        <a:ext cx="3543750" cy="74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0FDDF-F5F2-414E-8AC0-D264CDD8E387}">
      <dsp:nvSpPr>
        <dsp:cNvPr id="0" name=""/>
        <dsp:cNvSpPr/>
      </dsp:nvSpPr>
      <dsp:spPr>
        <a:xfrm>
          <a:off x="0" y="834"/>
          <a:ext cx="495827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35821-84AF-D44D-BAC5-CBF2D7D51B4B}">
      <dsp:nvSpPr>
        <dsp:cNvPr id="0" name=""/>
        <dsp:cNvSpPr/>
      </dsp:nvSpPr>
      <dsp:spPr>
        <a:xfrm>
          <a:off x="0" y="834"/>
          <a:ext cx="4958274" cy="12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 are here to EDUCATE!</a:t>
          </a:r>
        </a:p>
      </dsp:txBody>
      <dsp:txXfrm>
        <a:off x="0" y="834"/>
        <a:ext cx="4958274" cy="1266594"/>
      </dsp:txXfrm>
    </dsp:sp>
    <dsp:sp modelId="{B1DBC8F7-2149-2E45-BCE8-9F658F659358}">
      <dsp:nvSpPr>
        <dsp:cNvPr id="0" name=""/>
        <dsp:cNvSpPr/>
      </dsp:nvSpPr>
      <dsp:spPr>
        <a:xfrm>
          <a:off x="0" y="1267428"/>
          <a:ext cx="495827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8B7CB-96A8-BF4F-B73A-65E218D430A8}">
      <dsp:nvSpPr>
        <dsp:cNvPr id="0" name=""/>
        <dsp:cNvSpPr/>
      </dsp:nvSpPr>
      <dsp:spPr>
        <a:xfrm>
          <a:off x="0" y="1267428"/>
          <a:ext cx="4958274" cy="12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 are here to ADVOCATE!</a:t>
          </a:r>
        </a:p>
      </dsp:txBody>
      <dsp:txXfrm>
        <a:off x="0" y="1267428"/>
        <a:ext cx="4958274" cy="1266594"/>
      </dsp:txXfrm>
    </dsp:sp>
    <dsp:sp modelId="{D11E11A1-17DF-A64C-8F4D-7FE4A6F3AD75}">
      <dsp:nvSpPr>
        <dsp:cNvPr id="0" name=""/>
        <dsp:cNvSpPr/>
      </dsp:nvSpPr>
      <dsp:spPr>
        <a:xfrm>
          <a:off x="0" y="2534022"/>
          <a:ext cx="495827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9D4A-4088-AB42-9ED6-96FBBC4AD4C9}">
      <dsp:nvSpPr>
        <dsp:cNvPr id="0" name=""/>
        <dsp:cNvSpPr/>
      </dsp:nvSpPr>
      <dsp:spPr>
        <a:xfrm>
          <a:off x="0" y="2534022"/>
          <a:ext cx="4953431" cy="167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We are here to help provide ACCESS to O&amp;P care and devices for our patients/friends/family in need!</a:t>
          </a:r>
        </a:p>
      </dsp:txBody>
      <dsp:txXfrm>
        <a:off x="0" y="2534022"/>
        <a:ext cx="4953431" cy="1676869"/>
      </dsp:txXfrm>
    </dsp:sp>
    <dsp:sp modelId="{F2154805-6A75-ED4F-A25F-2BDFBE0B7D88}">
      <dsp:nvSpPr>
        <dsp:cNvPr id="0" name=""/>
        <dsp:cNvSpPr/>
      </dsp:nvSpPr>
      <dsp:spPr>
        <a:xfrm>
          <a:off x="0" y="4210891"/>
          <a:ext cx="495827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D1537-27E2-D047-9EC8-807518AC8740}">
      <dsp:nvSpPr>
        <dsp:cNvPr id="0" name=""/>
        <dsp:cNvSpPr/>
      </dsp:nvSpPr>
      <dsp:spPr>
        <a:xfrm>
          <a:off x="0" y="4210891"/>
          <a:ext cx="4958274" cy="12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Enjoy this experience! </a:t>
          </a:r>
        </a:p>
      </dsp:txBody>
      <dsp:txXfrm>
        <a:off x="0" y="4210891"/>
        <a:ext cx="4958274" cy="1266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4B44B-0048-4BC5-94D0-648D24A8A88A}"/>
              </a:ext>
            </a:extLst>
          </p:cNvPr>
          <p:cNvSpPr>
            <a:spLocks noGrp="1"/>
          </p:cNvSpPr>
          <p:nvPr>
            <p:ph type="hdr" sz="quarter"/>
          </p:nvPr>
        </p:nvSpPr>
        <p:spPr>
          <a:xfrm>
            <a:off x="0" y="0"/>
            <a:ext cx="3090863" cy="471488"/>
          </a:xfrm>
          <a:prstGeom prst="rect">
            <a:avLst/>
          </a:prstGeom>
        </p:spPr>
        <p:txBody>
          <a:bodyPr vert="horz" lIns="91440" tIns="45720" rIns="91440" bIns="45720" rtlCol="0"/>
          <a:lstStyle>
            <a:lvl1pPr algn="l" eaLnBrk="1" hangingPunct="1">
              <a:defRPr sz="1200">
                <a:latin typeface="Arial" charset="0"/>
                <a:ea typeface="ＭＳ Ｐゴシック" pitchFamily="-111" charset="-128"/>
              </a:defRPr>
            </a:lvl1pPr>
          </a:lstStyle>
          <a:p>
            <a:pPr>
              <a:defRPr/>
            </a:pPr>
            <a:endParaRPr lang="en-US"/>
          </a:p>
        </p:txBody>
      </p:sp>
      <p:sp>
        <p:nvSpPr>
          <p:cNvPr id="3" name="Date Placeholder 2">
            <a:extLst>
              <a:ext uri="{FF2B5EF4-FFF2-40B4-BE49-F238E27FC236}">
                <a16:creationId xmlns:a16="http://schemas.microsoft.com/office/drawing/2014/main" id="{E61A7AEF-4A45-4DBE-89D1-1ED2C08BC2A2}"/>
              </a:ext>
            </a:extLst>
          </p:cNvPr>
          <p:cNvSpPr>
            <a:spLocks noGrp="1"/>
          </p:cNvSpPr>
          <p:nvPr>
            <p:ph type="dt" sz="quarter" idx="1"/>
          </p:nvPr>
        </p:nvSpPr>
        <p:spPr>
          <a:xfrm>
            <a:off x="4040188" y="0"/>
            <a:ext cx="3090862" cy="471488"/>
          </a:xfrm>
          <a:prstGeom prst="rect">
            <a:avLst/>
          </a:prstGeom>
        </p:spPr>
        <p:txBody>
          <a:bodyPr vert="horz" lIns="91440" tIns="45720" rIns="91440" bIns="45720" rtlCol="0"/>
          <a:lstStyle>
            <a:lvl1pPr algn="r" eaLnBrk="1" hangingPunct="1">
              <a:defRPr sz="1200">
                <a:latin typeface="Arial" charset="0"/>
                <a:ea typeface="ＭＳ Ｐゴシック" pitchFamily="-111" charset="-128"/>
              </a:defRPr>
            </a:lvl1pPr>
          </a:lstStyle>
          <a:p>
            <a:pPr>
              <a:defRPr/>
            </a:pPr>
            <a:fld id="{F7791A34-2B06-0946-AF75-1531E27F029D}" type="datetimeFigureOut">
              <a:rPr lang="en-US"/>
              <a:pPr>
                <a:defRPr/>
              </a:pPr>
              <a:t>2/27/24</a:t>
            </a:fld>
            <a:endParaRPr lang="en-US" dirty="0"/>
          </a:p>
        </p:txBody>
      </p:sp>
      <p:sp>
        <p:nvSpPr>
          <p:cNvPr id="4" name="Footer Placeholder 3">
            <a:extLst>
              <a:ext uri="{FF2B5EF4-FFF2-40B4-BE49-F238E27FC236}">
                <a16:creationId xmlns:a16="http://schemas.microsoft.com/office/drawing/2014/main" id="{B5E07549-0B62-4178-B2AD-E0913141C2C9}"/>
              </a:ext>
            </a:extLst>
          </p:cNvPr>
          <p:cNvSpPr>
            <a:spLocks noGrp="1"/>
          </p:cNvSpPr>
          <p:nvPr>
            <p:ph type="ftr" sz="quarter" idx="2"/>
          </p:nvPr>
        </p:nvSpPr>
        <p:spPr>
          <a:xfrm>
            <a:off x="0" y="8945563"/>
            <a:ext cx="3090863" cy="471487"/>
          </a:xfrm>
          <a:prstGeom prst="rect">
            <a:avLst/>
          </a:prstGeom>
        </p:spPr>
        <p:txBody>
          <a:bodyPr vert="horz" lIns="91440" tIns="45720" rIns="91440" bIns="45720" rtlCol="0" anchor="b"/>
          <a:lstStyle>
            <a:lvl1pPr algn="l" eaLnBrk="1" hangingPunct="1">
              <a:defRPr sz="1200">
                <a:latin typeface="Arial" charset="0"/>
                <a:ea typeface="ＭＳ Ｐゴシック" pitchFamily="-111" charset="-128"/>
              </a:defRPr>
            </a:lvl1pPr>
          </a:lstStyle>
          <a:p>
            <a:pPr>
              <a:defRPr/>
            </a:pPr>
            <a:endParaRPr lang="en-US"/>
          </a:p>
        </p:txBody>
      </p:sp>
      <p:sp>
        <p:nvSpPr>
          <p:cNvPr id="5" name="Slide Number Placeholder 4">
            <a:extLst>
              <a:ext uri="{FF2B5EF4-FFF2-40B4-BE49-F238E27FC236}">
                <a16:creationId xmlns:a16="http://schemas.microsoft.com/office/drawing/2014/main" id="{237E8829-C74F-438A-B47A-7307BD679479}"/>
              </a:ext>
            </a:extLst>
          </p:cNvPr>
          <p:cNvSpPr>
            <a:spLocks noGrp="1"/>
          </p:cNvSpPr>
          <p:nvPr>
            <p:ph type="sldNum" sz="quarter" idx="3"/>
          </p:nvPr>
        </p:nvSpPr>
        <p:spPr>
          <a:xfrm>
            <a:off x="4040188" y="8945563"/>
            <a:ext cx="3090862" cy="471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74BD10-4A48-604B-BA18-649A029E2A4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BDF447C-2896-4A2F-84E0-0331423A219D}"/>
              </a:ext>
            </a:extLst>
          </p:cNvPr>
          <p:cNvSpPr>
            <a:spLocks noGrp="1" noChangeArrowheads="1"/>
          </p:cNvSpPr>
          <p:nvPr>
            <p:ph type="hdr" sz="quarter"/>
          </p:nvPr>
        </p:nvSpPr>
        <p:spPr bwMode="auto">
          <a:xfrm>
            <a:off x="0" y="0"/>
            <a:ext cx="3090863"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l" eaLnBrk="1" hangingPunct="1">
              <a:defRPr sz="1200">
                <a:latin typeface="Arial" charset="0"/>
                <a:ea typeface="+mn-ea"/>
                <a:cs typeface="+mn-cs"/>
              </a:defRPr>
            </a:lvl1pPr>
          </a:lstStyle>
          <a:p>
            <a:pPr>
              <a:defRPr/>
            </a:pPr>
            <a:endParaRPr lang="en-US"/>
          </a:p>
        </p:txBody>
      </p:sp>
      <p:sp>
        <p:nvSpPr>
          <p:cNvPr id="28675" name="Rectangle 3">
            <a:extLst>
              <a:ext uri="{FF2B5EF4-FFF2-40B4-BE49-F238E27FC236}">
                <a16:creationId xmlns:a16="http://schemas.microsoft.com/office/drawing/2014/main" id="{08F2FF26-02D5-40D8-BE2C-45B40C4ED718}"/>
              </a:ext>
            </a:extLst>
          </p:cNvPr>
          <p:cNvSpPr>
            <a:spLocks noGrp="1" noChangeArrowheads="1"/>
          </p:cNvSpPr>
          <p:nvPr>
            <p:ph type="dt" idx="1"/>
          </p:nvPr>
        </p:nvSpPr>
        <p:spPr bwMode="auto">
          <a:xfrm>
            <a:off x="4040188" y="0"/>
            <a:ext cx="3090862" cy="471488"/>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F9CDE552-386B-3F43-AF7D-35A66E1380F6}"/>
              </a:ext>
            </a:extLst>
          </p:cNvPr>
          <p:cNvSpPr>
            <a:spLocks noGrp="1" noRot="1" noChangeAspect="1" noChangeArrowheads="1" noTextEdit="1"/>
          </p:cNvSpPr>
          <p:nvPr>
            <p:ph type="sldImg" idx="2"/>
          </p:nvPr>
        </p:nvSpPr>
        <p:spPr bwMode="auto">
          <a:xfrm>
            <a:off x="427038" y="706438"/>
            <a:ext cx="6278562" cy="3532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AABD4074-4428-4D4D-A7F5-C216AC7878AF}"/>
              </a:ext>
            </a:extLst>
          </p:cNvPr>
          <p:cNvSpPr>
            <a:spLocks noGrp="1" noChangeArrowheads="1"/>
          </p:cNvSpPr>
          <p:nvPr>
            <p:ph type="body" sz="quarter" idx="3"/>
          </p:nvPr>
        </p:nvSpPr>
        <p:spPr bwMode="auto">
          <a:xfrm>
            <a:off x="712788" y="4473575"/>
            <a:ext cx="5707062" cy="4238625"/>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EE71D44E-73F5-4B39-8F1A-8745AF3C08D8}"/>
              </a:ext>
            </a:extLst>
          </p:cNvPr>
          <p:cNvSpPr>
            <a:spLocks noGrp="1" noChangeArrowheads="1"/>
          </p:cNvSpPr>
          <p:nvPr>
            <p:ph type="ftr" sz="quarter" idx="4"/>
          </p:nvPr>
        </p:nvSpPr>
        <p:spPr bwMode="auto">
          <a:xfrm>
            <a:off x="0" y="8945563"/>
            <a:ext cx="3090863"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l" eaLnBrk="1" hangingPunct="1">
              <a:defRPr sz="1200">
                <a:latin typeface="Arial" charset="0"/>
                <a:ea typeface="+mn-ea"/>
                <a:cs typeface="+mn-cs"/>
              </a:defRPr>
            </a:lvl1pPr>
          </a:lstStyle>
          <a:p>
            <a:pPr>
              <a:defRPr/>
            </a:pPr>
            <a:endParaRPr lang="en-US"/>
          </a:p>
        </p:txBody>
      </p:sp>
      <p:sp>
        <p:nvSpPr>
          <p:cNvPr id="28679" name="Rectangle 7">
            <a:extLst>
              <a:ext uri="{FF2B5EF4-FFF2-40B4-BE49-F238E27FC236}">
                <a16:creationId xmlns:a16="http://schemas.microsoft.com/office/drawing/2014/main" id="{3F9AEF38-3569-4E6F-86B0-FFC81DDFC5B8}"/>
              </a:ext>
            </a:extLst>
          </p:cNvPr>
          <p:cNvSpPr>
            <a:spLocks noGrp="1" noChangeArrowheads="1"/>
          </p:cNvSpPr>
          <p:nvPr>
            <p:ph type="sldNum" sz="quarter" idx="5"/>
          </p:nvPr>
        </p:nvSpPr>
        <p:spPr bwMode="auto">
          <a:xfrm>
            <a:off x="4040188" y="8945563"/>
            <a:ext cx="3090862" cy="471487"/>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r" eaLnBrk="1" hangingPunct="1">
              <a:defRPr sz="1200"/>
            </a:lvl1pPr>
          </a:lstStyle>
          <a:p>
            <a:fld id="{4AAAD917-F801-EB4D-9093-EDB6545A487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E640-A5BA-2D5C-D377-E02D863075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6DC53-EAC2-33E9-0C7D-A461A133D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5341D-BC1B-B1E7-FEF6-D97495235E44}"/>
              </a:ext>
            </a:extLst>
          </p:cNvPr>
          <p:cNvSpPr>
            <a:spLocks noGrp="1"/>
          </p:cNvSpPr>
          <p:nvPr>
            <p:ph type="dt" sz="half" idx="10"/>
          </p:nvPr>
        </p:nvSpPr>
        <p:spPr/>
        <p:txBody>
          <a:bodyPr/>
          <a:lstStyle/>
          <a:p>
            <a:fld id="{3CE380BF-E057-B84F-81BF-1B017EA6C42F}" type="datetime1">
              <a:rPr lang="en-US" smtClean="0"/>
              <a:t>2/27/24</a:t>
            </a:fld>
            <a:endParaRPr lang="en-US"/>
          </a:p>
        </p:txBody>
      </p:sp>
      <p:sp>
        <p:nvSpPr>
          <p:cNvPr id="5" name="Footer Placeholder 4">
            <a:extLst>
              <a:ext uri="{FF2B5EF4-FFF2-40B4-BE49-F238E27FC236}">
                <a16:creationId xmlns:a16="http://schemas.microsoft.com/office/drawing/2014/main" id="{2A5BB842-2AED-7027-A2AB-110A0E7FF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8FA4C-89C6-81D3-66EF-4CFD0908D274}"/>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22802659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25F5-1F81-46F7-3CAA-4B7DEB6E8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E099B1-80E0-3DB1-FF3E-00D734186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62945-39C0-726C-6611-F00ADB803324}"/>
              </a:ext>
            </a:extLst>
          </p:cNvPr>
          <p:cNvSpPr>
            <a:spLocks noGrp="1"/>
          </p:cNvSpPr>
          <p:nvPr>
            <p:ph type="dt" sz="half" idx="10"/>
          </p:nvPr>
        </p:nvSpPr>
        <p:spPr/>
        <p:txBody>
          <a:bodyPr/>
          <a:lstStyle/>
          <a:p>
            <a:fld id="{2E4ABE78-66A4-C248-927E-106FAED4CD9C}" type="datetime1">
              <a:rPr lang="en-US" smtClean="0"/>
              <a:t>2/27/24</a:t>
            </a:fld>
            <a:endParaRPr lang="en-US"/>
          </a:p>
        </p:txBody>
      </p:sp>
      <p:sp>
        <p:nvSpPr>
          <p:cNvPr id="5" name="Footer Placeholder 4">
            <a:extLst>
              <a:ext uri="{FF2B5EF4-FFF2-40B4-BE49-F238E27FC236}">
                <a16:creationId xmlns:a16="http://schemas.microsoft.com/office/drawing/2014/main" id="{3E252066-B7D5-3170-61DA-62F0192A3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01B72-39B5-0433-62AA-485597B672C6}"/>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23669306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0115E-295B-83BD-DA1D-DA7688C24C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B66AF-2866-2141-6B2C-0BE67287C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51479-931B-6968-B59D-ADCAFC3C290A}"/>
              </a:ext>
            </a:extLst>
          </p:cNvPr>
          <p:cNvSpPr>
            <a:spLocks noGrp="1"/>
          </p:cNvSpPr>
          <p:nvPr>
            <p:ph type="dt" sz="half" idx="10"/>
          </p:nvPr>
        </p:nvSpPr>
        <p:spPr/>
        <p:txBody>
          <a:bodyPr/>
          <a:lstStyle/>
          <a:p>
            <a:fld id="{EDDF729F-B6BC-E642-83D4-727D6CABC337}" type="datetime1">
              <a:rPr lang="en-US" smtClean="0"/>
              <a:t>2/27/24</a:t>
            </a:fld>
            <a:endParaRPr lang="en-US"/>
          </a:p>
        </p:txBody>
      </p:sp>
      <p:sp>
        <p:nvSpPr>
          <p:cNvPr id="5" name="Footer Placeholder 4">
            <a:extLst>
              <a:ext uri="{FF2B5EF4-FFF2-40B4-BE49-F238E27FC236}">
                <a16:creationId xmlns:a16="http://schemas.microsoft.com/office/drawing/2014/main" id="{A4A49A8B-FE4A-C90F-0A6A-5AB44193F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EDE86-83EE-FCC6-0B31-490146F42D27}"/>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34804789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7098-5374-2473-BD0B-905206B81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B2B19-BA09-A3E2-ACAD-6D225A198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874C-1DDA-F2C0-DC31-D6F80CCB54E6}"/>
              </a:ext>
            </a:extLst>
          </p:cNvPr>
          <p:cNvSpPr>
            <a:spLocks noGrp="1"/>
          </p:cNvSpPr>
          <p:nvPr>
            <p:ph type="dt" sz="half" idx="10"/>
          </p:nvPr>
        </p:nvSpPr>
        <p:spPr/>
        <p:txBody>
          <a:bodyPr/>
          <a:lstStyle/>
          <a:p>
            <a:fld id="{A37F2CF2-FF22-8849-B606-C4C087B1D77D}" type="datetime1">
              <a:rPr lang="en-US" smtClean="0"/>
              <a:t>2/27/24</a:t>
            </a:fld>
            <a:endParaRPr lang="en-US"/>
          </a:p>
        </p:txBody>
      </p:sp>
      <p:sp>
        <p:nvSpPr>
          <p:cNvPr id="5" name="Footer Placeholder 4">
            <a:extLst>
              <a:ext uri="{FF2B5EF4-FFF2-40B4-BE49-F238E27FC236}">
                <a16:creationId xmlns:a16="http://schemas.microsoft.com/office/drawing/2014/main" id="{9117DF74-4A72-E2B0-0A9E-392287AD6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29268-6F5A-25FA-7E0C-7E47B60D4423}"/>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38640518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5EAC-98D7-A69E-3E1A-5D81F46D1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09596B-1832-C4E2-4E8E-934543739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A376F-7ACA-C9DA-D3EE-F1D03A394CDC}"/>
              </a:ext>
            </a:extLst>
          </p:cNvPr>
          <p:cNvSpPr>
            <a:spLocks noGrp="1"/>
          </p:cNvSpPr>
          <p:nvPr>
            <p:ph type="dt" sz="half" idx="10"/>
          </p:nvPr>
        </p:nvSpPr>
        <p:spPr/>
        <p:txBody>
          <a:bodyPr/>
          <a:lstStyle/>
          <a:p>
            <a:fld id="{FF0BB9F1-8C94-4D43-B3B9-C237CD7514C5}" type="datetime1">
              <a:rPr lang="en-US" smtClean="0"/>
              <a:t>2/27/24</a:t>
            </a:fld>
            <a:endParaRPr lang="en-US"/>
          </a:p>
        </p:txBody>
      </p:sp>
      <p:sp>
        <p:nvSpPr>
          <p:cNvPr id="5" name="Footer Placeholder 4">
            <a:extLst>
              <a:ext uri="{FF2B5EF4-FFF2-40B4-BE49-F238E27FC236}">
                <a16:creationId xmlns:a16="http://schemas.microsoft.com/office/drawing/2014/main" id="{2F48AFF4-C495-513D-03E9-CB0FB833C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6508-6E7E-B7B4-ABCB-BF6A79AA6C82}"/>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16804737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E0CC-7F70-CD93-088C-8E14566E9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F7B31-AD81-3627-52C8-B0F95492E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B4C413-3F2E-E3C3-AC04-B4D52C1CFA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CC02B-2177-98A4-1A4A-A0AE7E26CAA3}"/>
              </a:ext>
            </a:extLst>
          </p:cNvPr>
          <p:cNvSpPr>
            <a:spLocks noGrp="1"/>
          </p:cNvSpPr>
          <p:nvPr>
            <p:ph type="dt" sz="half" idx="10"/>
          </p:nvPr>
        </p:nvSpPr>
        <p:spPr/>
        <p:txBody>
          <a:bodyPr/>
          <a:lstStyle/>
          <a:p>
            <a:fld id="{83718EE5-319A-0447-9B78-C2E186273BAF}" type="datetime1">
              <a:rPr lang="en-US" smtClean="0"/>
              <a:t>2/27/24</a:t>
            </a:fld>
            <a:endParaRPr lang="en-US"/>
          </a:p>
        </p:txBody>
      </p:sp>
      <p:sp>
        <p:nvSpPr>
          <p:cNvPr id="6" name="Footer Placeholder 5">
            <a:extLst>
              <a:ext uri="{FF2B5EF4-FFF2-40B4-BE49-F238E27FC236}">
                <a16:creationId xmlns:a16="http://schemas.microsoft.com/office/drawing/2014/main" id="{2C4D69E1-5CF0-8CF6-5F4D-E61C22F0D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E3BED-9144-872E-2EF4-8E04077092C4}"/>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3307504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39FE-D530-A378-418F-E3D66FB3DD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D1FF4-5B1F-1ADE-396D-1D5435C4D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C869D-16E0-B51D-25A9-8BB61A554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93A33-5160-4583-C63D-E251962DC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5DC50-74B6-2B33-D8D2-F484A9DA3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ECEF1-27AB-6921-5653-1BAC73BDF54C}"/>
              </a:ext>
            </a:extLst>
          </p:cNvPr>
          <p:cNvSpPr>
            <a:spLocks noGrp="1"/>
          </p:cNvSpPr>
          <p:nvPr>
            <p:ph type="dt" sz="half" idx="10"/>
          </p:nvPr>
        </p:nvSpPr>
        <p:spPr/>
        <p:txBody>
          <a:bodyPr/>
          <a:lstStyle/>
          <a:p>
            <a:fld id="{7496644A-1592-6D4C-A154-5A758DD3F54D}" type="datetime1">
              <a:rPr lang="en-US" smtClean="0"/>
              <a:t>2/27/24</a:t>
            </a:fld>
            <a:endParaRPr lang="en-US"/>
          </a:p>
        </p:txBody>
      </p:sp>
      <p:sp>
        <p:nvSpPr>
          <p:cNvPr id="8" name="Footer Placeholder 7">
            <a:extLst>
              <a:ext uri="{FF2B5EF4-FFF2-40B4-BE49-F238E27FC236}">
                <a16:creationId xmlns:a16="http://schemas.microsoft.com/office/drawing/2014/main" id="{5541E83A-E7D2-9001-70F5-0DA43D7A7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93645-E784-F814-6E35-E4E8B50C48F2}"/>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7041344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AF0D-BF16-AD88-D495-E55CBA26D5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B8804-6A33-473A-DAEB-1C7E471E3FB3}"/>
              </a:ext>
            </a:extLst>
          </p:cNvPr>
          <p:cNvSpPr>
            <a:spLocks noGrp="1"/>
          </p:cNvSpPr>
          <p:nvPr>
            <p:ph type="dt" sz="half" idx="10"/>
          </p:nvPr>
        </p:nvSpPr>
        <p:spPr/>
        <p:txBody>
          <a:bodyPr/>
          <a:lstStyle/>
          <a:p>
            <a:fld id="{557B5210-9D77-754D-8338-4CAB1261DB07}" type="datetime1">
              <a:rPr lang="en-US" smtClean="0"/>
              <a:t>2/27/24</a:t>
            </a:fld>
            <a:endParaRPr lang="en-US"/>
          </a:p>
        </p:txBody>
      </p:sp>
      <p:sp>
        <p:nvSpPr>
          <p:cNvPr id="4" name="Footer Placeholder 3">
            <a:extLst>
              <a:ext uri="{FF2B5EF4-FFF2-40B4-BE49-F238E27FC236}">
                <a16:creationId xmlns:a16="http://schemas.microsoft.com/office/drawing/2014/main" id="{D79B9860-3688-5D26-B484-087BCB6FD2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ACAD0D-31FA-168E-08C7-7B9A478D5661}"/>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79829694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987B8-F66E-3AAC-3044-C41CC4533298}"/>
              </a:ext>
            </a:extLst>
          </p:cNvPr>
          <p:cNvSpPr>
            <a:spLocks noGrp="1"/>
          </p:cNvSpPr>
          <p:nvPr>
            <p:ph type="dt" sz="half" idx="10"/>
          </p:nvPr>
        </p:nvSpPr>
        <p:spPr/>
        <p:txBody>
          <a:bodyPr/>
          <a:lstStyle/>
          <a:p>
            <a:fld id="{F2B40BA3-DDFD-9B4A-85BA-AF2FADE7074A}" type="datetime1">
              <a:rPr lang="en-US" smtClean="0"/>
              <a:t>2/27/24</a:t>
            </a:fld>
            <a:endParaRPr lang="en-US"/>
          </a:p>
        </p:txBody>
      </p:sp>
      <p:sp>
        <p:nvSpPr>
          <p:cNvPr id="3" name="Footer Placeholder 2">
            <a:extLst>
              <a:ext uri="{FF2B5EF4-FFF2-40B4-BE49-F238E27FC236}">
                <a16:creationId xmlns:a16="http://schemas.microsoft.com/office/drawing/2014/main" id="{570B136B-1AFC-A667-6B05-C0B398BFB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B6000-DE21-C923-03BA-24DE03175D51}"/>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313132174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CDCC-35F2-1DC3-BF77-484135558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6D8963-ABDE-5A3B-31E6-2B673D23A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621527-A1D4-15B6-407A-85037145F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EC541-04E3-3CD8-36A2-E55CD5E517A5}"/>
              </a:ext>
            </a:extLst>
          </p:cNvPr>
          <p:cNvSpPr>
            <a:spLocks noGrp="1"/>
          </p:cNvSpPr>
          <p:nvPr>
            <p:ph type="dt" sz="half" idx="10"/>
          </p:nvPr>
        </p:nvSpPr>
        <p:spPr/>
        <p:txBody>
          <a:bodyPr/>
          <a:lstStyle/>
          <a:p>
            <a:fld id="{9C1B5B82-D055-D04D-A77E-3AAB81404A0D}" type="datetime1">
              <a:rPr lang="en-US" smtClean="0"/>
              <a:t>2/27/24</a:t>
            </a:fld>
            <a:endParaRPr lang="en-US"/>
          </a:p>
        </p:txBody>
      </p:sp>
      <p:sp>
        <p:nvSpPr>
          <p:cNvPr id="6" name="Footer Placeholder 5">
            <a:extLst>
              <a:ext uri="{FF2B5EF4-FFF2-40B4-BE49-F238E27FC236}">
                <a16:creationId xmlns:a16="http://schemas.microsoft.com/office/drawing/2014/main" id="{07E1C934-26CD-4FAD-8222-E85DC2BA3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D3241-129D-112E-90BE-5C2D6B4C4981}"/>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26362740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E38D-53E8-1A93-C975-EF1F20827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461A2-123F-0971-E43A-9C90306DE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B8432E-E001-0EDE-723D-769F2EFC3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0DFC6-25B7-505F-2DBC-C791EDC9F8E9}"/>
              </a:ext>
            </a:extLst>
          </p:cNvPr>
          <p:cNvSpPr>
            <a:spLocks noGrp="1"/>
          </p:cNvSpPr>
          <p:nvPr>
            <p:ph type="dt" sz="half" idx="10"/>
          </p:nvPr>
        </p:nvSpPr>
        <p:spPr/>
        <p:txBody>
          <a:bodyPr/>
          <a:lstStyle/>
          <a:p>
            <a:fld id="{4E0F5548-6F2D-954E-8E67-3EBF74A71D05}" type="datetime1">
              <a:rPr lang="en-US" smtClean="0"/>
              <a:t>2/27/24</a:t>
            </a:fld>
            <a:endParaRPr lang="en-US"/>
          </a:p>
        </p:txBody>
      </p:sp>
      <p:sp>
        <p:nvSpPr>
          <p:cNvPr id="6" name="Footer Placeholder 5">
            <a:extLst>
              <a:ext uri="{FF2B5EF4-FFF2-40B4-BE49-F238E27FC236}">
                <a16:creationId xmlns:a16="http://schemas.microsoft.com/office/drawing/2014/main" id="{7F78DC6D-331D-B3CD-4821-F9B0450346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F677E2-65F7-641C-AFEE-80127C4C74EE}"/>
              </a:ext>
            </a:extLst>
          </p:cNvPr>
          <p:cNvSpPr>
            <a:spLocks noGrp="1"/>
          </p:cNvSpPr>
          <p:nvPr>
            <p:ph type="sldNum" sz="quarter" idx="12"/>
          </p:nvPr>
        </p:nvSpPr>
        <p:spPr/>
        <p:txBody>
          <a:bodyPr/>
          <a:lstStyle/>
          <a:p>
            <a:fld id="{314A3B3B-04E3-4C4F-B20C-E6D361ED0CE6}" type="slidenum">
              <a:rPr lang="en-US" smtClean="0"/>
              <a:t>‹#›</a:t>
            </a:fld>
            <a:endParaRPr lang="en-US"/>
          </a:p>
        </p:txBody>
      </p:sp>
    </p:spTree>
    <p:extLst>
      <p:ext uri="{BB962C8B-B14F-4D97-AF65-F5344CB8AC3E}">
        <p14:creationId xmlns:p14="http://schemas.microsoft.com/office/powerpoint/2010/main" val="171926812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5DC63-5560-7CD2-BDD5-29FCAD3EE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ACDCF-7F5C-B9E7-EB96-6BF96B712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3C92F-DD5D-B2C9-B376-658300680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6644A-1592-6D4C-A154-5A758DD3F54D}" type="datetime1">
              <a:rPr lang="en-US" smtClean="0"/>
              <a:t>2/27/24</a:t>
            </a:fld>
            <a:endParaRPr lang="en-US"/>
          </a:p>
        </p:txBody>
      </p:sp>
      <p:sp>
        <p:nvSpPr>
          <p:cNvPr id="5" name="Footer Placeholder 4">
            <a:extLst>
              <a:ext uri="{FF2B5EF4-FFF2-40B4-BE49-F238E27FC236}">
                <a16:creationId xmlns:a16="http://schemas.microsoft.com/office/drawing/2014/main" id="{BF9ECACE-E631-255B-877A-EA95C6C7C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379BB9-1C6A-BA9A-E789-0651A31A8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A3B3B-04E3-4C4F-B20C-E6D361ED0CE6}" type="slidenum">
              <a:rPr lang="en-US" smtClean="0"/>
              <a:t>‹#›</a:t>
            </a:fld>
            <a:endParaRPr lang="en-US"/>
          </a:p>
        </p:txBody>
      </p:sp>
    </p:spTree>
    <p:extLst>
      <p:ext uri="{BB962C8B-B14F-4D97-AF65-F5344CB8AC3E}">
        <p14:creationId xmlns:p14="http://schemas.microsoft.com/office/powerpoint/2010/main" val="3333603689"/>
      </p:ext>
    </p:extLst>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Lst>
  <p:transition spd="med">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C39C714-037F-6E3F-5314-3B29E83AE376}"/>
              </a:ext>
            </a:extLst>
          </p:cNvPr>
          <p:cNvSpPr>
            <a:spLocks noGrp="1"/>
          </p:cNvSpPr>
          <p:nvPr>
            <p:ph type="ctrTitle"/>
          </p:nvPr>
        </p:nvSpPr>
        <p:spPr>
          <a:xfrm>
            <a:off x="685800" y="914399"/>
            <a:ext cx="10820399" cy="2328099"/>
          </a:xfrm>
        </p:spPr>
        <p:txBody>
          <a:bodyPr anchor="b">
            <a:normAutofit/>
          </a:bodyPr>
          <a:lstStyle/>
          <a:p>
            <a:r>
              <a:rPr lang="en-US" dirty="0">
                <a:solidFill>
                  <a:srgbClr val="FFFFFF"/>
                </a:solidFill>
              </a:rPr>
              <a:t>So Every BODY Can Move MN</a:t>
            </a:r>
            <a:br>
              <a:rPr lang="en-US" sz="5400" dirty="0">
                <a:solidFill>
                  <a:srgbClr val="FFFFFF"/>
                </a:solidFill>
              </a:rPr>
            </a:br>
            <a:r>
              <a:rPr lang="en-US" sz="5400" dirty="0">
                <a:solidFill>
                  <a:srgbClr val="FFFFFF"/>
                </a:solidFill>
              </a:rPr>
              <a:t>O&amp;P Lobbying/Advocacy 101</a:t>
            </a:r>
          </a:p>
        </p:txBody>
      </p:sp>
      <p:sp>
        <p:nvSpPr>
          <p:cNvPr id="6" name="Content Placeholder 5">
            <a:extLst>
              <a:ext uri="{FF2B5EF4-FFF2-40B4-BE49-F238E27FC236}">
                <a16:creationId xmlns:a16="http://schemas.microsoft.com/office/drawing/2014/main" id="{509DFDD9-3C38-0B0B-16B9-193D54D24559}"/>
              </a:ext>
            </a:extLst>
          </p:cNvPr>
          <p:cNvSpPr>
            <a:spLocks noGrp="1"/>
          </p:cNvSpPr>
          <p:nvPr>
            <p:ph type="subTitle" idx="1"/>
          </p:nvPr>
        </p:nvSpPr>
        <p:spPr>
          <a:xfrm>
            <a:off x="1522030" y="4054779"/>
            <a:ext cx="9147940" cy="1507820"/>
          </a:xfrm>
        </p:spPr>
        <p:txBody>
          <a:bodyPr anchor="t">
            <a:noAutofit/>
          </a:bodyPr>
          <a:lstStyle/>
          <a:p>
            <a:r>
              <a:rPr lang="en-US" sz="3600" dirty="0">
                <a:solidFill>
                  <a:srgbClr val="FFFFFF"/>
                </a:solidFill>
              </a:rPr>
              <a:t>Teri Kuffel, JD &amp; Tom </a:t>
            </a:r>
            <a:r>
              <a:rPr lang="en-US" sz="3600" dirty="0" err="1">
                <a:solidFill>
                  <a:srgbClr val="FFFFFF"/>
                </a:solidFill>
              </a:rPr>
              <a:t>DeGree</a:t>
            </a:r>
            <a:r>
              <a:rPr lang="en-US" sz="3600" dirty="0">
                <a:solidFill>
                  <a:srgbClr val="FFFFFF"/>
                </a:solidFill>
              </a:rPr>
              <a:t> </a:t>
            </a:r>
          </a:p>
          <a:p>
            <a:r>
              <a:rPr lang="en-US" sz="3600" dirty="0">
                <a:solidFill>
                  <a:srgbClr val="FFFFFF"/>
                </a:solidFill>
              </a:rPr>
              <a:t>February 2024</a:t>
            </a:r>
          </a:p>
        </p:txBody>
      </p: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2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5"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683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3737AF-5BFD-F961-6B62-DD9CE5D6668E}"/>
              </a:ext>
            </a:extLst>
          </p:cNvPr>
          <p:cNvSpPr>
            <a:spLocks noGrp="1"/>
          </p:cNvSpPr>
          <p:nvPr>
            <p:ph type="title"/>
          </p:nvPr>
        </p:nvSpPr>
        <p:spPr>
          <a:xfrm>
            <a:off x="1188069" y="381935"/>
            <a:ext cx="4008583" cy="5974414"/>
          </a:xfrm>
        </p:spPr>
        <p:txBody>
          <a:bodyPr anchor="ctr">
            <a:normAutofit/>
          </a:bodyPr>
          <a:lstStyle/>
          <a:p>
            <a:r>
              <a:rPr lang="en-US" sz="5400" dirty="0">
                <a:solidFill>
                  <a:srgbClr val="FFFFFF"/>
                </a:solidFill>
              </a:rPr>
              <a:t>MN HF3339 &amp; SF3351: Public Health Problem</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F0E84C3-0C2C-3CF0-B7AF-6720CC780B94}"/>
              </a:ext>
            </a:extLst>
          </p:cNvPr>
          <p:cNvSpPr>
            <a:spLocks noGrp="1"/>
          </p:cNvSpPr>
          <p:nvPr>
            <p:ph idx="1"/>
          </p:nvPr>
        </p:nvSpPr>
        <p:spPr>
          <a:xfrm>
            <a:off x="6163404" y="554152"/>
            <a:ext cx="5422755" cy="6075248"/>
          </a:xfrm>
        </p:spPr>
        <p:txBody>
          <a:bodyPr anchor="ctr">
            <a:normAutofit/>
          </a:bodyPr>
          <a:lstStyle/>
          <a:p>
            <a:pPr marL="0" indent="0">
              <a:buNone/>
            </a:pPr>
            <a:r>
              <a:rPr lang="en-US" sz="2000" dirty="0">
                <a:solidFill>
                  <a:schemeClr val="tx1">
                    <a:alpha val="80000"/>
                  </a:schemeClr>
                </a:solidFill>
              </a:rPr>
              <a:t>Without health plan coverage, adults, children, and families are forced to:</a:t>
            </a:r>
          </a:p>
          <a:p>
            <a:pPr lvl="1"/>
            <a:r>
              <a:rPr lang="en-US" sz="2000" dirty="0">
                <a:solidFill>
                  <a:schemeClr val="tx1">
                    <a:alpha val="80000"/>
                  </a:schemeClr>
                </a:solidFill>
              </a:rPr>
              <a:t>Incur prohibitive out-of-pocket costs (ranging from$5,000 -$50,000);</a:t>
            </a:r>
          </a:p>
          <a:p>
            <a:pPr lvl="1"/>
            <a:r>
              <a:rPr lang="en-US" sz="2000" dirty="0">
                <a:solidFill>
                  <a:schemeClr val="tx1">
                    <a:alpha val="80000"/>
                  </a:schemeClr>
                </a:solidFill>
              </a:rPr>
              <a:t>Risk harm/injury using an improper device;</a:t>
            </a:r>
          </a:p>
          <a:p>
            <a:pPr lvl="1"/>
            <a:r>
              <a:rPr lang="en-US" sz="2000" dirty="0">
                <a:solidFill>
                  <a:schemeClr val="tx1">
                    <a:alpha val="80000"/>
                  </a:schemeClr>
                </a:solidFill>
              </a:rPr>
              <a:t>Live socially isolated and sedentary lifestyles with costly health complications including obesity, diabetes and depression.</a:t>
            </a:r>
          </a:p>
          <a:p>
            <a:pPr marL="342900" lvl="1" indent="0">
              <a:buNone/>
            </a:pPr>
            <a:endParaRPr lang="en-US" sz="2000" dirty="0">
              <a:solidFill>
                <a:schemeClr val="tx1">
                  <a:alpha val="80000"/>
                </a:schemeClr>
              </a:solidFill>
            </a:endParaRPr>
          </a:p>
          <a:p>
            <a:pPr marL="0" indent="0">
              <a:buNone/>
            </a:pPr>
            <a:r>
              <a:rPr lang="en-US" sz="2000" dirty="0">
                <a:solidFill>
                  <a:schemeClr val="tx1">
                    <a:alpha val="80000"/>
                  </a:schemeClr>
                </a:solidFill>
              </a:rPr>
              <a:t>Minnesotans with disabilities need fair access to prostheses and orthoses for daily independence and physical activity.</a:t>
            </a: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Currently, 1.9 million people are living with limb loss in the US, with an average of 507 people continuing to lose a limb every day.</a:t>
            </a:r>
          </a:p>
          <a:p>
            <a:endParaRPr lang="en-US" sz="2000" dirty="0">
              <a:solidFill>
                <a:schemeClr val="tx1">
                  <a:alpha val="80000"/>
                </a:schemeClr>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0496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C27C364-47B2-EDA5-8AAC-17BFFCF1BC66}"/>
              </a:ext>
            </a:extLst>
          </p:cNvPr>
          <p:cNvSpPr>
            <a:spLocks noGrp="1"/>
          </p:cNvSpPr>
          <p:nvPr>
            <p:ph type="title"/>
          </p:nvPr>
        </p:nvSpPr>
        <p:spPr>
          <a:xfrm>
            <a:off x="1188069" y="381935"/>
            <a:ext cx="4008583" cy="5974414"/>
          </a:xfrm>
        </p:spPr>
        <p:txBody>
          <a:bodyPr anchor="ctr">
            <a:normAutofit/>
          </a:bodyPr>
          <a:lstStyle/>
          <a:p>
            <a:r>
              <a:rPr lang="en-US" sz="5400" dirty="0">
                <a:solidFill>
                  <a:srgbClr val="FFFFFF"/>
                </a:solidFill>
              </a:rPr>
              <a:t>MN HF3339 &amp; SF3351: GOAL</a:t>
            </a:r>
          </a:p>
        </p:txBody>
      </p:sp>
      <p:grpSp>
        <p:nvGrpSpPr>
          <p:cNvPr id="34" name="Group 3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A6D3DC1-5064-A056-0B0A-C080191BFA54}"/>
              </a:ext>
            </a:extLst>
          </p:cNvPr>
          <p:cNvSpPr>
            <a:spLocks noGrp="1"/>
          </p:cNvSpPr>
          <p:nvPr>
            <p:ph idx="1"/>
          </p:nvPr>
        </p:nvSpPr>
        <p:spPr>
          <a:xfrm>
            <a:off x="6096000" y="725666"/>
            <a:ext cx="5333996" cy="5903733"/>
          </a:xfrm>
        </p:spPr>
        <p:txBody>
          <a:bodyPr anchor="ctr">
            <a:normAutofit lnSpcReduction="10000"/>
          </a:bodyPr>
          <a:lstStyle/>
          <a:p>
            <a:pPr marL="0" indent="0">
              <a:buNone/>
            </a:pPr>
            <a:r>
              <a:rPr lang="en-US" sz="2000" dirty="0">
                <a:solidFill>
                  <a:schemeClr val="tx1">
                    <a:alpha val="80000"/>
                  </a:schemeClr>
                </a:solidFill>
              </a:rPr>
              <a:t>To amend MN law to improve access to O&amp;P care for children and adults by requiring state insurance plans provide coverage for O&amp;P:</a:t>
            </a: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1. At a level that is equivalent to the federal Medicare program;</a:t>
            </a:r>
          </a:p>
          <a:p>
            <a:pPr marL="0" indent="0">
              <a:buNone/>
            </a:pPr>
            <a:r>
              <a:rPr lang="en-US" sz="2000" dirty="0">
                <a:solidFill>
                  <a:schemeClr val="tx1">
                    <a:alpha val="80000"/>
                  </a:schemeClr>
                </a:solidFill>
              </a:rPr>
              <a:t>2. In a manner that is not more restrictive than health plan’s other medical and surgical benefits including those for internal restorative devices;</a:t>
            </a:r>
          </a:p>
          <a:p>
            <a:pPr marL="0" indent="0">
              <a:buNone/>
            </a:pPr>
            <a:r>
              <a:rPr lang="en-US" sz="2000" dirty="0">
                <a:solidFill>
                  <a:schemeClr val="tx1">
                    <a:alpha val="80000"/>
                  </a:schemeClr>
                </a:solidFill>
              </a:rPr>
              <a:t>3. For purposes of performing physical activities, including but not limited to running, biking, and swimming, and maximizing the enrollee's limb function;</a:t>
            </a:r>
          </a:p>
          <a:p>
            <a:pPr marL="0" indent="0">
              <a:buNone/>
            </a:pPr>
            <a:r>
              <a:rPr lang="en-US" sz="2000" dirty="0">
                <a:solidFill>
                  <a:schemeClr val="tx1">
                    <a:alpha val="80000"/>
                  </a:schemeClr>
                </a:solidFill>
              </a:rPr>
              <a:t>4. For the purposes of showering or bathing; and</a:t>
            </a:r>
          </a:p>
          <a:p>
            <a:pPr marL="0" indent="0">
              <a:buNone/>
            </a:pPr>
            <a:r>
              <a:rPr lang="en-US" sz="2000" dirty="0">
                <a:solidFill>
                  <a:schemeClr val="tx1">
                    <a:alpha val="80000"/>
                  </a:schemeClr>
                </a:solidFill>
              </a:rPr>
              <a:t>5. In a manner that shall not deny an O&amp;P benefit for an individual with limb loss or absence that would otherwise be covered for a nondisabled person seeking medical or surgical intervention to restore or maintain the ability to perform the same activity.</a:t>
            </a:r>
          </a:p>
          <a:p>
            <a:endParaRPr lang="en-US" sz="1600" dirty="0">
              <a:solidFill>
                <a:schemeClr val="tx1">
                  <a:alpha val="80000"/>
                </a:schemeClr>
              </a:solidFill>
            </a:endParaRPr>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6298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9676522-F06B-8E09-6CC7-4163CE1F42B7}"/>
              </a:ext>
            </a:extLst>
          </p:cNvPr>
          <p:cNvSpPr>
            <a:spLocks noGrp="1"/>
          </p:cNvSpPr>
          <p:nvPr>
            <p:ph type="title"/>
          </p:nvPr>
        </p:nvSpPr>
        <p:spPr>
          <a:xfrm>
            <a:off x="1188069" y="381935"/>
            <a:ext cx="4008583" cy="5974414"/>
          </a:xfrm>
        </p:spPr>
        <p:txBody>
          <a:bodyPr anchor="ctr">
            <a:normAutofit/>
          </a:bodyPr>
          <a:lstStyle/>
          <a:p>
            <a:r>
              <a:rPr lang="en-US" sz="5400" dirty="0">
                <a:solidFill>
                  <a:srgbClr val="FFFFFF"/>
                </a:solidFill>
              </a:rPr>
              <a:t>MN HF3339 &amp; SF 3351: Potential Social &amp; Fiscal Impact</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A76E4284-6D84-AE78-EDFE-46400DB5C4F7}"/>
              </a:ext>
            </a:extLst>
          </p:cNvPr>
          <p:cNvSpPr>
            <a:spLocks noGrp="1"/>
          </p:cNvSpPr>
          <p:nvPr>
            <p:ph idx="1"/>
          </p:nvPr>
        </p:nvSpPr>
        <p:spPr>
          <a:xfrm>
            <a:off x="6019806" y="228600"/>
            <a:ext cx="5410194" cy="6324600"/>
          </a:xfrm>
        </p:spPr>
        <p:txBody>
          <a:bodyPr anchor="ctr">
            <a:normAutofit lnSpcReduction="10000"/>
          </a:bodyPr>
          <a:lstStyle/>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Ensuring appropriate O&amp;P coverage has a minimal impact on insurance premiums while providing long term social and fiscal benefits by improving health access and equity for Minnesotans with disabilities. </a:t>
            </a: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***The estimated increase to MN premiums is conservatively calculated at $0.01-$0.39 Per Member Per Month (PMPM).</a:t>
            </a: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Legislation of this type is seeing widespread support across the country:</a:t>
            </a:r>
          </a:p>
          <a:p>
            <a:pPr lvl="1"/>
            <a:r>
              <a:rPr lang="en-US" sz="1700" dirty="0">
                <a:solidFill>
                  <a:schemeClr val="tx1">
                    <a:alpha val="80000"/>
                  </a:schemeClr>
                </a:solidFill>
              </a:rPr>
              <a:t> Arkansas (HB 1252), Colorado (HB 1136), Illinois (SB 2195), Maine (LD 1003), and New Mexico (HB 131) enacted similar legislation in 2022 and 2023. </a:t>
            </a:r>
          </a:p>
          <a:p>
            <a:pPr lvl="1"/>
            <a:r>
              <a:rPr lang="en-US" sz="1700" dirty="0">
                <a:solidFill>
                  <a:schemeClr val="tx1">
                    <a:alpha val="80000"/>
                  </a:schemeClr>
                </a:solidFill>
              </a:rPr>
              <a:t>Florida (SB 0828 / HB1003), Indiana (HB 1428), Maryland (SB 614), Massachusetts (HD 4491), Minnesota (HF 3339/ SF 3351), New Hampshire (SB 177), New Jersey (SB 1439), and Tennessee (HB 1992 / SB 2010) have all introduced similar legislation in 2024.</a:t>
            </a:r>
          </a:p>
          <a:p>
            <a:endParaRPr lang="en-US" sz="1700" dirty="0">
              <a:solidFill>
                <a:schemeClr val="tx1">
                  <a:alpha val="80000"/>
                </a:schemeClr>
              </a:solidFill>
            </a:endParaRPr>
          </a:p>
          <a:p>
            <a:endParaRPr lang="en-US" sz="1700" dirty="0">
              <a:solidFill>
                <a:schemeClr val="tx1">
                  <a:alpha val="80000"/>
                </a:schemeClr>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698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9BC879A-DD6E-3154-EF34-B3026C163CC5}"/>
              </a:ext>
            </a:extLst>
          </p:cNvPr>
          <p:cNvSpPr>
            <a:spLocks noGrp="1"/>
          </p:cNvSpPr>
          <p:nvPr>
            <p:ph type="title"/>
          </p:nvPr>
        </p:nvSpPr>
        <p:spPr>
          <a:xfrm>
            <a:off x="1075643" y="381935"/>
            <a:ext cx="3877357" cy="5974414"/>
          </a:xfrm>
        </p:spPr>
        <p:txBody>
          <a:bodyPr anchor="ctr">
            <a:normAutofit/>
          </a:bodyPr>
          <a:lstStyle/>
          <a:p>
            <a:r>
              <a:rPr lang="en-US" sz="5400" dirty="0">
                <a:solidFill>
                  <a:srgbClr val="FFFFFF"/>
                </a:solidFill>
              </a:rPr>
              <a:t>MN H3339 </a:t>
            </a:r>
            <a:br>
              <a:rPr lang="en-US" sz="5400" dirty="0">
                <a:solidFill>
                  <a:srgbClr val="FFFFFF"/>
                </a:solidFill>
              </a:rPr>
            </a:br>
            <a:r>
              <a:rPr lang="en-US" sz="5400" dirty="0">
                <a:solidFill>
                  <a:srgbClr val="FFFFFF"/>
                </a:solidFill>
              </a:rPr>
              <a:t>&amp; SF3351: Coverage Benefits</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7445C6C-9798-60DB-3347-129D63E00726}"/>
              </a:ext>
            </a:extLst>
          </p:cNvPr>
          <p:cNvSpPr>
            <a:spLocks noGrp="1"/>
          </p:cNvSpPr>
          <p:nvPr>
            <p:ph idx="1"/>
          </p:nvPr>
        </p:nvSpPr>
        <p:spPr>
          <a:xfrm>
            <a:off x="6297233" y="381936"/>
            <a:ext cx="4771607" cy="6171264"/>
          </a:xfrm>
        </p:spPr>
        <p:txBody>
          <a:bodyPr anchor="ctr">
            <a:normAutofit/>
          </a:bodyPr>
          <a:lstStyle/>
          <a:p>
            <a:r>
              <a:rPr lang="en-US" sz="2000" dirty="0">
                <a:solidFill>
                  <a:schemeClr val="tx1">
                    <a:alpha val="80000"/>
                  </a:schemeClr>
                </a:solidFill>
              </a:rPr>
              <a:t>Providing appropriate orthotic and prosthetic care lowers overall healthcare costs and reduces demands on government social support systems.</a:t>
            </a:r>
          </a:p>
          <a:p>
            <a:r>
              <a:rPr lang="en-US" sz="2000" dirty="0">
                <a:solidFill>
                  <a:schemeClr val="tx1">
                    <a:alpha val="80000"/>
                  </a:schemeClr>
                </a:solidFill>
              </a:rPr>
              <a:t>Without it, knee or hip problems resulting from lack of appropriate prosthetic care can result in increased healthcare costs ranging from $80,000 to $150,000 over the course of a single patient’s lifetime.</a:t>
            </a:r>
          </a:p>
          <a:p>
            <a:r>
              <a:rPr lang="en-US" sz="2000" dirty="0">
                <a:solidFill>
                  <a:schemeClr val="tx1">
                    <a:alpha val="80000"/>
                  </a:schemeClr>
                </a:solidFill>
              </a:rPr>
              <a:t>A Colorado state study showed that providing Medicaid prosthetic coverage decreased overall healthcare costs by $1,177.60 per patient.</a:t>
            </a:r>
          </a:p>
          <a:p>
            <a:r>
              <a:rPr lang="en-US" sz="2000" dirty="0">
                <a:solidFill>
                  <a:schemeClr val="tx1">
                    <a:alpha val="80000"/>
                  </a:schemeClr>
                </a:solidFill>
              </a:rPr>
              <a:t>People with disabilities who are physically active are more likely to be employed, advance in their careers, and have improved physical and mental health.</a:t>
            </a:r>
          </a:p>
          <a:p>
            <a:endParaRPr lang="en-US" sz="2000" dirty="0">
              <a:solidFill>
                <a:schemeClr val="tx1">
                  <a:alpha val="80000"/>
                </a:schemeClr>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64939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3" name="Picture 52" descr="Yellow paper ship leading among white ships">
            <a:extLst>
              <a:ext uri="{FF2B5EF4-FFF2-40B4-BE49-F238E27FC236}">
                <a16:creationId xmlns:a16="http://schemas.microsoft.com/office/drawing/2014/main" id="{BF79E081-9EA0-DE62-2C45-2DA1413DF74A}"/>
              </a:ext>
            </a:extLst>
          </p:cNvPr>
          <p:cNvPicPr>
            <a:picLocks noChangeAspect="1"/>
          </p:cNvPicPr>
          <p:nvPr/>
        </p:nvPicPr>
        <p:blipFill rotWithShape="1">
          <a:blip r:embed="rId2">
            <a:duotone>
              <a:schemeClr val="accent1">
                <a:shade val="45000"/>
                <a:satMod val="135000"/>
              </a:schemeClr>
              <a:prstClr val="white"/>
            </a:duotone>
            <a:alphaModFix amt="35000"/>
          </a:blip>
          <a:srcRect t="15730"/>
          <a:stretch/>
        </p:blipFill>
        <p:spPr>
          <a:xfrm>
            <a:off x="20" y="10"/>
            <a:ext cx="12191981" cy="6857989"/>
          </a:xfrm>
          <a:prstGeom prst="rect">
            <a:avLst/>
          </a:prstGeom>
        </p:spPr>
      </p:pic>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0" y="698643"/>
            <a:ext cx="5243394" cy="5189746"/>
          </a:xfrm>
        </p:spPr>
        <p:txBody>
          <a:bodyPr anchor="t">
            <a:noAutofit/>
          </a:bodyPr>
          <a:lstStyle/>
          <a:p>
            <a:r>
              <a:rPr lang="en-US" sz="9600" dirty="0">
                <a:solidFill>
                  <a:srgbClr val="FFFFFF"/>
                </a:solidFill>
              </a:rPr>
              <a:t>Creating the Advocacy Plan</a:t>
            </a:r>
          </a:p>
        </p:txBody>
      </p:sp>
      <p:cxnSp>
        <p:nvCxnSpPr>
          <p:cNvPr id="54" name="Straight Connector 5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509DFDD9-3C38-0B0B-16B9-193D54D24559}"/>
              </a:ext>
            </a:extLst>
          </p:cNvPr>
          <p:cNvSpPr>
            <a:spLocks noGrp="1"/>
          </p:cNvSpPr>
          <p:nvPr>
            <p:ph idx="1"/>
          </p:nvPr>
        </p:nvSpPr>
        <p:spPr>
          <a:xfrm>
            <a:off x="7229042" y="698643"/>
            <a:ext cx="4124758" cy="5301467"/>
          </a:xfrm>
        </p:spPr>
        <p:txBody>
          <a:bodyPr anchor="b">
            <a:normAutofit/>
          </a:bodyPr>
          <a:lstStyle/>
          <a:p>
            <a:pPr marL="0" marR="0" lvl="0" indent="0" defTabSz="457200" rtl="0" eaLnBrk="1" fontAlgn="auto" latinLnBrk="0" hangingPunct="1">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68456042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1" y="300580"/>
            <a:ext cx="9829800" cy="1089529"/>
          </a:xfrm>
        </p:spPr>
        <p:txBody>
          <a:bodyPr>
            <a:normAutofit/>
          </a:bodyPr>
          <a:lstStyle/>
          <a:p>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Value of Your Legislative Visit</a:t>
            </a:r>
            <a:endParaRPr lang="en-US" dirty="0">
              <a:solidFill>
                <a:srgbClr val="FFFFFF"/>
              </a:solidFill>
            </a:endParaRPr>
          </a:p>
        </p:txBody>
      </p:sp>
      <p:sp>
        <p:nvSpPr>
          <p:cNvPr id="13"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448263" y="2330511"/>
            <a:ext cx="9295473" cy="3846452"/>
          </a:xfrm>
          <a:prstGeom prst="rect">
            <a:avLst/>
          </a:prstGeom>
        </p:spPr>
        <p:txBody>
          <a:bodyPr/>
          <a:lstStyle/>
          <a:p>
            <a:pPr defTabSz="402336">
              <a:spcAft>
                <a:spcPts val="600"/>
              </a:spcAft>
              <a:defRPr/>
            </a:pPr>
            <a:endParaRPr lang="en-US" sz="3872"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1145150" y="2211233"/>
            <a:ext cx="9295473" cy="4117730"/>
          </a:xfrm>
          <a:prstGeom prst="rect">
            <a:avLst/>
          </a:prstGeom>
          <a:noFill/>
        </p:spPr>
        <p:txBody>
          <a:bodyPr wrap="square">
            <a:spAutoFit/>
          </a:bodyPr>
          <a:lstStyle/>
          <a:p>
            <a:pPr marL="201168" indent="-201168" defTabSz="804672">
              <a:lnSpc>
                <a:spcPct val="90000"/>
              </a:lnSpc>
              <a:spcBef>
                <a:spcPts val="880"/>
              </a:spcBef>
              <a:buFont typeface="Arial" panose="020B0604020202020204" pitchFamily="34" charset="0"/>
              <a:buChar char="•"/>
              <a:defRPr/>
            </a:pPr>
            <a:r>
              <a:rPr lang="en-US" sz="2464" kern="1200" dirty="0">
                <a:solidFill>
                  <a:srgbClr val="000000"/>
                </a:solidFill>
                <a:latin typeface="Arial" panose="020B0604020202020204" pitchFamily="34" charset="0"/>
                <a:ea typeface="+mn-ea"/>
                <a:cs typeface="Arial" panose="020B0604020202020204" pitchFamily="34" charset="0"/>
              </a:rPr>
              <a:t> </a:t>
            </a:r>
            <a:r>
              <a:rPr lang="en-US" sz="2400" kern="1200" dirty="0">
                <a:solidFill>
                  <a:srgbClr val="000000"/>
                </a:solidFill>
                <a:latin typeface="Arial" panose="020B0604020202020204" pitchFamily="34" charset="0"/>
                <a:ea typeface="+mn-ea"/>
                <a:cs typeface="Arial" panose="020B0604020202020204" pitchFamily="34" charset="0"/>
              </a:rPr>
              <a:t>Thank you for being here!</a:t>
            </a:r>
          </a:p>
          <a:p>
            <a:pPr defTabSz="804672">
              <a:lnSpc>
                <a:spcPct val="90000"/>
              </a:lnSpc>
              <a:spcBef>
                <a:spcPts val="880"/>
              </a:spcBef>
              <a:defRPr/>
            </a:pPr>
            <a:endParaRPr lang="en-US" sz="2400" kern="1200" dirty="0">
              <a:solidFill>
                <a:srgbClr val="000000"/>
              </a:solidFill>
              <a:latin typeface="Arial" panose="020B0604020202020204" pitchFamily="34" charset="0"/>
              <a:ea typeface="+mn-ea"/>
              <a:cs typeface="Arial" panose="020B0604020202020204" pitchFamily="34" charset="0"/>
            </a:endParaRPr>
          </a:p>
          <a:p>
            <a:pPr marL="201168" indent="-201168" defTabSz="804672">
              <a:lnSpc>
                <a:spcPct val="90000"/>
              </a:lnSpc>
              <a:spcBef>
                <a:spcPts val="88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 You can make a difference!</a:t>
            </a:r>
          </a:p>
          <a:p>
            <a:pPr defTabSz="804672">
              <a:lnSpc>
                <a:spcPct val="90000"/>
              </a:lnSpc>
              <a:spcBef>
                <a:spcPts val="880"/>
              </a:spcBef>
              <a:defRPr/>
            </a:pPr>
            <a:endParaRPr lang="en-US" sz="2400" kern="1200" dirty="0">
              <a:solidFill>
                <a:srgbClr val="000000"/>
              </a:solidFill>
              <a:latin typeface="Arial" panose="020B0604020202020204" pitchFamily="34" charset="0"/>
              <a:ea typeface="+mn-ea"/>
              <a:cs typeface="Arial" panose="020B0604020202020204" pitchFamily="34" charset="0"/>
            </a:endParaRPr>
          </a:p>
          <a:p>
            <a:pPr marL="201168" indent="-201168" defTabSz="804672">
              <a:lnSpc>
                <a:spcPct val="90000"/>
              </a:lnSpc>
              <a:spcBef>
                <a:spcPts val="88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 In-person visits from constituents are the most influential way to communicate with a Member of Congress who is undecided on an issue.</a:t>
            </a:r>
          </a:p>
          <a:p>
            <a:pPr defTabSz="804672">
              <a:lnSpc>
                <a:spcPct val="90000"/>
              </a:lnSpc>
              <a:spcBef>
                <a:spcPts val="880"/>
              </a:spcBef>
              <a:defRPr/>
            </a:pPr>
            <a:endParaRPr lang="en-US" sz="2400" kern="1200" dirty="0">
              <a:solidFill>
                <a:srgbClr val="000000"/>
              </a:solidFill>
              <a:latin typeface="Arial" panose="020B0604020202020204" pitchFamily="34" charset="0"/>
              <a:ea typeface="+mn-ea"/>
              <a:cs typeface="Arial" panose="020B0604020202020204" pitchFamily="34" charset="0"/>
            </a:endParaRPr>
          </a:p>
          <a:p>
            <a:pPr marL="201168" indent="-201168" defTabSz="804672">
              <a:lnSpc>
                <a:spcPct val="90000"/>
              </a:lnSpc>
              <a:spcBef>
                <a:spcPts val="88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 These meetings provide a chance to build relationships, establish credibility, enable access and ultimately influence decisions.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21367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0" y="300580"/>
            <a:ext cx="10065681" cy="1089529"/>
          </a:xfrm>
        </p:spPr>
        <p:txBody>
          <a:bodyPr vert="horz" lIns="91440" tIns="45720" rIns="91440" bIns="45720" rtlCol="0" anchor="ctr">
            <a:noAutofit/>
          </a:bodyPr>
          <a:lstStyle/>
          <a:p>
            <a:r>
              <a:rPr kumimoji="0" lang="en-US" b="0" i="0" u="none" strike="noStrike" kern="1200" cap="none" spc="0" normalizeH="0" baseline="0" noProof="0" dirty="0">
                <a:ln>
                  <a:noFill/>
                </a:ln>
                <a:solidFill>
                  <a:srgbClr val="FFFFFF"/>
                </a:solidFill>
                <a:effectLst/>
                <a:uLnTx/>
                <a:uFillTx/>
                <a:latin typeface="+mj-lt"/>
                <a:ea typeface="+mj-ea"/>
                <a:cs typeface="+mj-cs"/>
              </a:rPr>
              <a:t>Making Your Visit &amp; Your Advocacy Effective</a:t>
            </a:r>
            <a:endParaRPr lang="en-US" kern="1200" dirty="0">
              <a:solidFill>
                <a:srgbClr val="FFFFFF"/>
              </a:solidFill>
              <a:latin typeface="+mj-lt"/>
              <a:ea typeface="+mj-ea"/>
              <a:cs typeface="+mj-cs"/>
            </a:endParaRPr>
          </a:p>
        </p:txBody>
      </p:sp>
      <p:sp>
        <p:nvSpPr>
          <p:cNvPr id="25"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304137" y="2211233"/>
            <a:ext cx="9583726" cy="3965730"/>
          </a:xfrm>
          <a:prstGeom prst="rect">
            <a:avLst/>
          </a:prstGeom>
        </p:spPr>
        <p:txBody>
          <a:bodyPr/>
          <a:lstStyle/>
          <a:p>
            <a:pPr defTabSz="416052">
              <a:spcAft>
                <a:spcPts val="600"/>
              </a:spcAft>
              <a:defRPr/>
            </a:pPr>
            <a:endParaRPr lang="en-US" sz="4004" kern="1200">
              <a:solidFill>
                <a:srgbClr val="000000"/>
              </a:solidFill>
              <a:latin typeface="Arial" panose="020B0604020202020204" pitchFamily="34" charset="0"/>
              <a:ea typeface="+mn-ea"/>
              <a:cs typeface="+mn-cs"/>
            </a:endParaRPr>
          </a:p>
          <a:p>
            <a:pPr marL="0" indent="0">
              <a:spcAft>
                <a:spcPts val="600"/>
              </a:spcAft>
              <a:buNone/>
            </a:pPr>
            <a:endParaRPr lang="en-US"/>
          </a:p>
        </p:txBody>
      </p:sp>
      <p:graphicFrame>
        <p:nvGraphicFramePr>
          <p:cNvPr id="19" name="TextBox 3">
            <a:extLst>
              <a:ext uri="{FF2B5EF4-FFF2-40B4-BE49-F238E27FC236}">
                <a16:creationId xmlns:a16="http://schemas.microsoft.com/office/drawing/2014/main" id="{83B56FD1-AF98-E974-2EF3-89C2932F0ACD}"/>
              </a:ext>
            </a:extLst>
          </p:cNvPr>
          <p:cNvGraphicFramePr/>
          <p:nvPr>
            <p:extLst>
              <p:ext uri="{D42A27DB-BD31-4B8C-83A1-F6EECF244321}">
                <p14:modId xmlns:p14="http://schemas.microsoft.com/office/powerpoint/2010/main" val="215682365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7779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245072" y="1289765"/>
            <a:ext cx="3929001" cy="4270963"/>
          </a:xfrm>
        </p:spPr>
        <p:txBody>
          <a:bodyPr vert="horz" lIns="91440" tIns="45720" rIns="91440" bIns="45720" rtlCol="0" anchor="ctr">
            <a:normAutofit/>
          </a:bodyPr>
          <a:lstStyle/>
          <a:p>
            <a:pPr algn="ctr"/>
            <a:r>
              <a:rPr lang="en-US" sz="5200" kern="1200" dirty="0">
                <a:solidFill>
                  <a:srgbClr val="FFFFFF"/>
                </a:solidFill>
                <a:latin typeface="+mj-lt"/>
                <a:ea typeface="+mj-ea"/>
                <a:cs typeface="+mj-cs"/>
              </a:rPr>
              <a:t>3 Key Words to Remember – </a:t>
            </a:r>
            <a:br>
              <a:rPr lang="en-US" sz="5200" kern="1200" dirty="0">
                <a:solidFill>
                  <a:srgbClr val="FFFFFF"/>
                </a:solidFill>
                <a:latin typeface="+mj-lt"/>
                <a:ea typeface="+mj-ea"/>
                <a:cs typeface="+mj-cs"/>
              </a:rPr>
            </a:br>
            <a:r>
              <a:rPr lang="en-US" sz="5200" kern="1200" dirty="0">
                <a:solidFill>
                  <a:srgbClr val="FFFFFF"/>
                </a:solidFill>
                <a:latin typeface="+mj-lt"/>
                <a:ea typeface="+mj-ea"/>
                <a:cs typeface="+mj-cs"/>
              </a:rPr>
              <a:t>Why We Are All Here</a:t>
            </a:r>
          </a:p>
        </p:txBody>
      </p:sp>
      <p:sp>
        <p:nvSpPr>
          <p:cNvPr id="4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marL="208026" indent="-228600">
              <a:lnSpc>
                <a:spcPct val="90000"/>
              </a:lnSpc>
              <a:spcBef>
                <a:spcPts val="910"/>
              </a:spcBef>
              <a:buFont typeface="Arial" panose="020B0604020202020204" pitchFamily="34" charset="0"/>
              <a:buChar char="•"/>
              <a:defRPr/>
            </a:pPr>
            <a:endParaRPr lang="en-US" sz="2000" dirty="0">
              <a:solidFill>
                <a:schemeClr val="tx1">
                  <a:alpha val="80000"/>
                </a:schemeClr>
              </a:solidFill>
            </a:endParaRPr>
          </a:p>
          <a:p>
            <a:pPr marL="208026" indent="-228600">
              <a:lnSpc>
                <a:spcPct val="90000"/>
              </a:lnSpc>
              <a:spcBef>
                <a:spcPts val="910"/>
              </a:spcBef>
              <a:buFont typeface="Arial" panose="020B0604020202020204" pitchFamily="34" charset="0"/>
              <a:buChar char="•"/>
              <a:defRPr/>
            </a:pPr>
            <a:r>
              <a:rPr lang="en-US" sz="4800" dirty="0">
                <a:solidFill>
                  <a:schemeClr val="tx1">
                    <a:alpha val="80000"/>
                  </a:schemeClr>
                </a:solidFill>
              </a:rPr>
              <a:t> EDUCATE</a:t>
            </a:r>
          </a:p>
          <a:p>
            <a:pPr marL="208026" indent="-228600">
              <a:lnSpc>
                <a:spcPct val="90000"/>
              </a:lnSpc>
              <a:spcBef>
                <a:spcPts val="910"/>
              </a:spcBef>
              <a:buFont typeface="Arial" panose="020B0604020202020204" pitchFamily="34" charset="0"/>
              <a:buChar char="•"/>
              <a:defRPr/>
            </a:pPr>
            <a:r>
              <a:rPr lang="en-US" sz="4800" dirty="0">
                <a:solidFill>
                  <a:schemeClr val="tx1">
                    <a:alpha val="80000"/>
                  </a:schemeClr>
                </a:solidFill>
              </a:rPr>
              <a:t> ADVOCATE</a:t>
            </a:r>
          </a:p>
          <a:p>
            <a:pPr marL="208026" indent="-228600">
              <a:lnSpc>
                <a:spcPct val="90000"/>
              </a:lnSpc>
              <a:spcBef>
                <a:spcPts val="910"/>
              </a:spcBef>
              <a:buFont typeface="Arial" panose="020B0604020202020204" pitchFamily="34" charset="0"/>
              <a:buChar char="•"/>
              <a:defRPr/>
            </a:pPr>
            <a:r>
              <a:rPr lang="en-US" sz="4800" dirty="0">
                <a:solidFill>
                  <a:schemeClr val="tx1">
                    <a:alpha val="80000"/>
                  </a:schemeClr>
                </a:solidFill>
              </a:rPr>
              <a:t> ACCESS</a:t>
            </a:r>
            <a:endParaRPr kumimoji="0" lang="en-US" sz="4800" b="0" i="0" u="none" strike="noStrike" cap="none" spc="0" normalizeH="0" baseline="0" noProof="0" dirty="0">
              <a:ln>
                <a:noFill/>
              </a:ln>
              <a:solidFill>
                <a:schemeClr val="tx1">
                  <a:alpha val="80000"/>
                </a:schemeClr>
              </a:solidFill>
              <a:effectLst/>
              <a:uLnTx/>
              <a:uFillTx/>
            </a:endParaRPr>
          </a:p>
        </p:txBody>
      </p:sp>
      <p:sp>
        <p:nvSpPr>
          <p:cNvPr id="4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6" name="Straight Connector 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304137" y="2211233"/>
            <a:ext cx="9583726" cy="3965730"/>
          </a:xfrm>
          <a:prstGeom prst="rect">
            <a:avLst/>
          </a:prstGeom>
        </p:spPr>
        <p:txBody>
          <a:bodyPr/>
          <a:lstStyle/>
          <a:p>
            <a:pPr defTabSz="416052">
              <a:spcAft>
                <a:spcPts val="600"/>
              </a:spcAft>
              <a:defRPr/>
            </a:pPr>
            <a:endParaRPr lang="en-US" sz="4004"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217558945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EDUCATE</a:t>
            </a:r>
          </a:p>
        </p:txBody>
      </p:sp>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6421803" y="518400"/>
            <a:ext cx="4647037" cy="5837949"/>
          </a:xfrm>
          <a:prstGeom prst="rect">
            <a:avLst/>
          </a:prstGeom>
        </p:spPr>
        <p:txBody>
          <a:bodyPr vert="horz" lIns="91440" tIns="45720" rIns="91440" bIns="45720" rtlCol="0" anchor="ctr">
            <a:normAutofit/>
          </a:bodyPr>
          <a:lstStyle/>
          <a:p>
            <a:pPr>
              <a:lnSpc>
                <a:spcPct val="90000"/>
              </a:lnSpc>
              <a:spcBef>
                <a:spcPts val="910"/>
              </a:spcBef>
              <a:defRPr/>
            </a:pPr>
            <a:r>
              <a:rPr lang="en-US" sz="3200" dirty="0">
                <a:solidFill>
                  <a:schemeClr val="tx1">
                    <a:alpha val="80000"/>
                  </a:schemeClr>
                </a:solidFill>
              </a:rPr>
              <a:t>We are all here to EDUCATE our legislators and their staff about the orthotic and prosthetic issues that are important to our patients, their friends/families and us.</a:t>
            </a:r>
            <a:endParaRPr kumimoji="0" lang="en-US" sz="3200" b="0" i="0" u="none" strike="noStrike" cap="none" spc="0" normalizeH="0" baseline="0" noProof="0" dirty="0">
              <a:ln>
                <a:noFill/>
              </a:ln>
              <a:solidFill>
                <a:schemeClr val="tx1">
                  <a:alpha val="80000"/>
                </a:schemeClr>
              </a:solidFill>
              <a:effectLst/>
              <a:uLnTx/>
              <a:uFillTx/>
            </a:endParaRPr>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304137" y="2211233"/>
            <a:ext cx="9583726" cy="3965730"/>
          </a:xfrm>
          <a:prstGeom prst="rect">
            <a:avLst/>
          </a:prstGeom>
        </p:spPr>
        <p:txBody>
          <a:bodyPr/>
          <a:lstStyle/>
          <a:p>
            <a:pPr defTabSz="416052">
              <a:spcAft>
                <a:spcPts val="600"/>
              </a:spcAft>
              <a:defRPr/>
            </a:pPr>
            <a:endParaRPr lang="en-US" sz="4004"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9925534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ADVOCATE</a:t>
            </a: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a:lnSpc>
                <a:spcPct val="90000"/>
              </a:lnSpc>
              <a:spcAft>
                <a:spcPts val="600"/>
              </a:spcAft>
            </a:pPr>
            <a:r>
              <a:rPr lang="en-US" sz="3200" dirty="0">
                <a:solidFill>
                  <a:schemeClr val="tx1">
                    <a:alpha val="80000"/>
                  </a:schemeClr>
                </a:solidFill>
              </a:rPr>
              <a:t>We are all here to ADVOCATE for (and with) those who have limb loss and/or limb difference - our patients, friends, and family members.</a:t>
            </a:r>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207640" y="2107083"/>
            <a:ext cx="6291714" cy="2603501"/>
          </a:xfrm>
          <a:prstGeom prst="rect">
            <a:avLst/>
          </a:prstGeom>
        </p:spPr>
        <p:txBody>
          <a:bodyPr/>
          <a:lstStyle/>
          <a:p>
            <a:pPr defTabSz="269748">
              <a:spcAft>
                <a:spcPts val="600"/>
              </a:spcAft>
              <a:defRPr/>
            </a:pPr>
            <a:endParaRPr lang="en-US" sz="2596"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64286780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188069" y="381935"/>
            <a:ext cx="4008583" cy="5974414"/>
          </a:xfrm>
        </p:spPr>
        <p:txBody>
          <a:bodyPr vert="horz" lIns="91440" tIns="45720" rIns="91440" bIns="45720" rtlCol="0" anchor="ctr">
            <a:normAutofit/>
          </a:bodyPr>
          <a:lstStyle/>
          <a:p>
            <a:r>
              <a:rPr lang="en-US" sz="5400" kern="1200" dirty="0">
                <a:solidFill>
                  <a:srgbClr val="FFFFFF"/>
                </a:solidFill>
                <a:latin typeface="+mj-lt"/>
                <a:ea typeface="+mj-ea"/>
                <a:cs typeface="+mj-cs"/>
              </a:rPr>
              <a:t>Presenters</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CA8A185E-B299-72F1-9E9D-6C1EC93013D5}"/>
              </a:ext>
            </a:extLst>
          </p:cNvPr>
          <p:cNvSpPr txBox="1"/>
          <p:nvPr/>
        </p:nvSpPr>
        <p:spPr>
          <a:xfrm>
            <a:off x="6196543" y="554152"/>
            <a:ext cx="5538256" cy="6151448"/>
          </a:xfrm>
          <a:prstGeom prst="rect">
            <a:avLst/>
          </a:prstGeom>
        </p:spPr>
        <p:txBody>
          <a:bodyPr vert="horz" lIns="91440" tIns="45720" rIns="91440" bIns="45720" rtlCol="0" anchor="ctr">
            <a:normAutofit fontScale="92500" lnSpcReduction="20000"/>
          </a:bodyPr>
          <a:lstStyle/>
          <a:p>
            <a:pPr>
              <a:lnSpc>
                <a:spcPct val="90000"/>
              </a:lnSpc>
              <a:spcAft>
                <a:spcPts val="600"/>
              </a:spcAft>
            </a:pPr>
            <a:endParaRPr lang="en-US" sz="1700" dirty="0">
              <a:solidFill>
                <a:schemeClr val="tx1">
                  <a:alpha val="80000"/>
                </a:schemeClr>
              </a:solidFill>
            </a:endParaRPr>
          </a:p>
          <a:p>
            <a:pPr>
              <a:lnSpc>
                <a:spcPct val="90000"/>
              </a:lnSpc>
              <a:spcAft>
                <a:spcPts val="600"/>
              </a:spcAft>
            </a:pPr>
            <a:endParaRPr lang="en-US" sz="1700" dirty="0">
              <a:solidFill>
                <a:schemeClr val="tx1">
                  <a:alpha val="80000"/>
                </a:schemeClr>
              </a:solidFill>
            </a:endParaRPr>
          </a:p>
          <a:p>
            <a:pPr>
              <a:lnSpc>
                <a:spcPct val="90000"/>
              </a:lnSpc>
              <a:spcAft>
                <a:spcPts val="600"/>
              </a:spcAft>
            </a:pPr>
            <a:r>
              <a:rPr lang="en-US" sz="2800" dirty="0">
                <a:solidFill>
                  <a:schemeClr val="tx1">
                    <a:alpha val="80000"/>
                  </a:schemeClr>
                </a:solidFill>
              </a:rPr>
              <a:t>Teri Kuffel, JD</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Attorney, MN O&amp;P Business Owner at Arise O&amp;P</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Wiggle Your Toes Board Member</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MSOPP Board Member</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AOPA Past President</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Instructor Concordia MN (Master’s P&amp;O)</a:t>
            </a:r>
          </a:p>
          <a:p>
            <a:pPr indent="-228600">
              <a:lnSpc>
                <a:spcPct val="90000"/>
              </a:lnSpc>
              <a:spcAft>
                <a:spcPts val="600"/>
              </a:spcAft>
              <a:buFont typeface="Arial" panose="020B0604020202020204" pitchFamily="34" charset="0"/>
              <a:buChar char="•"/>
            </a:pPr>
            <a:r>
              <a:rPr lang="en-US" sz="2200" dirty="0">
                <a:solidFill>
                  <a:schemeClr val="tx1">
                    <a:alpha val="80000"/>
                  </a:schemeClr>
                </a:solidFill>
              </a:rPr>
              <a:t>15 Years Lobbying/Advocating in MN &amp; DC</a:t>
            </a:r>
          </a:p>
          <a:p>
            <a:pPr>
              <a:lnSpc>
                <a:spcPct val="90000"/>
              </a:lnSpc>
              <a:spcAft>
                <a:spcPts val="600"/>
              </a:spcAft>
            </a:pPr>
            <a:endParaRPr lang="en-US" sz="1700" dirty="0">
              <a:solidFill>
                <a:schemeClr val="tx1">
                  <a:alpha val="80000"/>
                </a:schemeClr>
              </a:solidFill>
            </a:endParaRPr>
          </a:p>
          <a:p>
            <a:pPr>
              <a:lnSpc>
                <a:spcPct val="90000"/>
              </a:lnSpc>
              <a:spcAft>
                <a:spcPts val="600"/>
              </a:spcAft>
            </a:pPr>
            <a:endParaRPr lang="en-US" sz="1700" dirty="0">
              <a:solidFill>
                <a:schemeClr val="tx1">
                  <a:alpha val="80000"/>
                </a:schemeClr>
              </a:solidFill>
            </a:endParaRPr>
          </a:p>
          <a:p>
            <a:pPr fontAlgn="base">
              <a:lnSpc>
                <a:spcPct val="90000"/>
              </a:lnSpc>
              <a:spcAft>
                <a:spcPts val="600"/>
              </a:spcAft>
            </a:pPr>
            <a:r>
              <a:rPr lang="en-US" sz="2800" dirty="0">
                <a:solidFill>
                  <a:schemeClr val="tx1">
                    <a:alpha val="80000"/>
                  </a:schemeClr>
                </a:solidFill>
              </a:rPr>
              <a:t>Tom </a:t>
            </a:r>
            <a:r>
              <a:rPr lang="en-US" sz="2800" dirty="0" err="1">
                <a:solidFill>
                  <a:schemeClr val="tx1">
                    <a:alpha val="80000"/>
                  </a:schemeClr>
                </a:solidFill>
              </a:rPr>
              <a:t>DeGree</a:t>
            </a:r>
            <a:endParaRPr lang="en-US" sz="2800" dirty="0">
              <a:solidFill>
                <a:schemeClr val="tx1">
                  <a:alpha val="80000"/>
                </a:schemeClr>
              </a:solidFill>
            </a:endParaRPr>
          </a:p>
          <a:p>
            <a:pPr marL="333756" lvl="1" indent="-228600" fontAlgn="base">
              <a:lnSpc>
                <a:spcPct val="90000"/>
              </a:lnSpc>
              <a:spcAft>
                <a:spcPts val="600"/>
              </a:spcAft>
              <a:buFont typeface="Arial" panose="020B0604020202020204" pitchFamily="34" charset="0"/>
              <a:buChar char="•"/>
            </a:pPr>
            <a:r>
              <a:rPr lang="en-US" sz="2200" dirty="0">
                <a:solidFill>
                  <a:schemeClr val="tx1">
                    <a:alpha val="80000"/>
                  </a:schemeClr>
                </a:solidFill>
              </a:rPr>
              <a:t>Teacher St. Paul Public Schools (SPPS)</a:t>
            </a:r>
          </a:p>
          <a:p>
            <a:pPr marL="333756" lvl="1" indent="-228600" fontAlgn="base">
              <a:lnSpc>
                <a:spcPct val="90000"/>
              </a:lnSpc>
              <a:spcAft>
                <a:spcPts val="600"/>
              </a:spcAft>
              <a:buFont typeface="Arial" panose="020B0604020202020204" pitchFamily="34" charset="0"/>
              <a:buChar char="•"/>
            </a:pPr>
            <a:r>
              <a:rPr lang="en-US" sz="2200" dirty="0">
                <a:solidFill>
                  <a:schemeClr val="tx1">
                    <a:alpha val="80000"/>
                  </a:schemeClr>
                </a:solidFill>
              </a:rPr>
              <a:t>Administrator SPPS</a:t>
            </a:r>
          </a:p>
          <a:p>
            <a:pPr marL="333756" lvl="1" indent="-228600" fontAlgn="base">
              <a:lnSpc>
                <a:spcPct val="90000"/>
              </a:lnSpc>
              <a:spcAft>
                <a:spcPts val="600"/>
              </a:spcAft>
              <a:buFont typeface="Arial" panose="020B0604020202020204" pitchFamily="34" charset="0"/>
              <a:buChar char="•"/>
            </a:pPr>
            <a:r>
              <a:rPr lang="en-US" sz="2200" dirty="0">
                <a:solidFill>
                  <a:schemeClr val="tx1">
                    <a:alpha val="80000"/>
                  </a:schemeClr>
                </a:solidFill>
              </a:rPr>
              <a:t>Associate Director Minnesota Association of Charter Schools (MACS)</a:t>
            </a:r>
          </a:p>
          <a:p>
            <a:pPr marL="333756" lvl="1" indent="-228600" fontAlgn="base">
              <a:lnSpc>
                <a:spcPct val="90000"/>
              </a:lnSpc>
              <a:spcAft>
                <a:spcPts val="600"/>
              </a:spcAft>
              <a:buFont typeface="Arial" panose="020B0604020202020204" pitchFamily="34" charset="0"/>
              <a:buChar char="•"/>
            </a:pPr>
            <a:r>
              <a:rPr lang="en-US" sz="2200" dirty="0">
                <a:solidFill>
                  <a:schemeClr val="tx1">
                    <a:alpha val="80000"/>
                  </a:schemeClr>
                </a:solidFill>
              </a:rPr>
              <a:t>Policy Director of MACS</a:t>
            </a:r>
          </a:p>
          <a:p>
            <a:pPr marL="333756" lvl="1" indent="-228600" fontAlgn="base">
              <a:lnSpc>
                <a:spcPct val="90000"/>
              </a:lnSpc>
              <a:spcAft>
                <a:spcPts val="600"/>
              </a:spcAft>
              <a:buFont typeface="Arial" panose="020B0604020202020204" pitchFamily="34" charset="0"/>
              <a:buChar char="•"/>
            </a:pPr>
            <a:r>
              <a:rPr lang="en-US" sz="2200" dirty="0">
                <a:solidFill>
                  <a:schemeClr val="tx1">
                    <a:alpha val="80000"/>
                  </a:schemeClr>
                </a:solidFill>
              </a:rPr>
              <a:t>2019 RBKA from car crash </a:t>
            </a:r>
          </a:p>
          <a:p>
            <a:pPr fontAlgn="base">
              <a:lnSpc>
                <a:spcPct val="90000"/>
              </a:lnSpc>
              <a:spcAft>
                <a:spcPts val="600"/>
              </a:spcAft>
            </a:pPr>
            <a:br>
              <a:rPr lang="en-US" sz="1700" dirty="0">
                <a:solidFill>
                  <a:schemeClr val="tx1">
                    <a:alpha val="80000"/>
                  </a:schemeClr>
                </a:solidFill>
              </a:rPr>
            </a:br>
            <a:endParaRPr lang="en-US" sz="17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lvl="1" indent="-228600">
              <a:lnSpc>
                <a:spcPct val="90000"/>
              </a:lnSpc>
              <a:spcAft>
                <a:spcPts val="600"/>
              </a:spcAft>
              <a:buFont typeface="Arial" panose="020B0604020202020204" pitchFamily="34" charset="0"/>
              <a:buChar char="•"/>
            </a:pPr>
            <a:endParaRPr lang="en-US" sz="1700" dirty="0">
              <a:solidFill>
                <a:schemeClr val="tx1">
                  <a:alpha val="80000"/>
                </a:schemeClr>
              </a:solidFill>
            </a:endParaRP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2224729" y="2310584"/>
            <a:ext cx="7742542" cy="3203851"/>
          </a:xfrm>
          <a:prstGeom prst="rect">
            <a:avLst/>
          </a:prstGeom>
        </p:spPr>
        <p:txBody>
          <a:bodyPr/>
          <a:lstStyle/>
          <a:p>
            <a:pPr defTabSz="333756">
              <a:spcAft>
                <a:spcPts val="600"/>
              </a:spcAft>
              <a:defRPr/>
            </a:pPr>
            <a:endParaRPr lang="en-US" sz="3212"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91095681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dirty="0">
                <a:solidFill>
                  <a:srgbClr val="FFFFFF"/>
                </a:solidFill>
              </a:rPr>
              <a:t>ACCESS</a:t>
            </a:r>
            <a:endParaRPr lang="en-US" sz="5600" kern="1200" dirty="0">
              <a:solidFill>
                <a:srgbClr val="FFFFFF"/>
              </a:solidFill>
              <a:latin typeface="+mj-lt"/>
              <a:ea typeface="+mj-ea"/>
              <a:cs typeface="+mj-cs"/>
            </a:endParaRP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a:lnSpc>
                <a:spcPct val="90000"/>
              </a:lnSpc>
              <a:spcAft>
                <a:spcPts val="600"/>
              </a:spcAft>
            </a:pPr>
            <a:r>
              <a:rPr lang="en-US" sz="3200" dirty="0">
                <a:latin typeface="Arial" panose="020B0604020202020204" pitchFamily="34" charset="0"/>
                <a:cs typeface="Arial" panose="020B0604020202020204" pitchFamily="34" charset="0"/>
              </a:rPr>
              <a:t>We are all here to EDUCATE and ADVOCATE with purpose, to provide ACCESS for our patients to orthotic and prosthetic care and devices.</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207640" y="2107083"/>
            <a:ext cx="6291714" cy="2603501"/>
          </a:xfrm>
          <a:prstGeom prst="rect">
            <a:avLst/>
          </a:prstGeom>
        </p:spPr>
        <p:txBody>
          <a:bodyPr/>
          <a:lstStyle/>
          <a:p>
            <a:pPr defTabSz="269748">
              <a:spcAft>
                <a:spcPts val="600"/>
              </a:spcAft>
              <a:defRPr/>
            </a:pPr>
            <a:endParaRPr lang="en-US" sz="2596"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117153922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0" y="401221"/>
            <a:ext cx="10515600" cy="1348065"/>
          </a:xfrm>
        </p:spPr>
        <p:txBody>
          <a:bodyPr vert="horz" lIns="91440" tIns="45720" rIns="91440" bIns="45720" rtlCol="0" anchor="ctr">
            <a:normAutofit/>
          </a:bodyPr>
          <a:lstStyle/>
          <a:p>
            <a:r>
              <a:rPr kumimoji="0" lang="en-US" sz="5400" b="0" i="0" u="none" strike="noStrike" kern="1200" cap="none" spc="0" normalizeH="0" baseline="0" noProof="0" dirty="0">
                <a:ln>
                  <a:noFill/>
                </a:ln>
                <a:solidFill>
                  <a:srgbClr val="FFFFFF"/>
                </a:solidFill>
                <a:effectLst/>
                <a:uLnTx/>
                <a:uFillTx/>
                <a:latin typeface="+mj-lt"/>
                <a:ea typeface="+mj-ea"/>
                <a:cs typeface="+mj-cs"/>
              </a:rPr>
              <a:t>10 Steps to Your Effective Visit</a:t>
            </a:r>
            <a:endParaRPr lang="en-US" sz="5400" kern="1200" dirty="0">
              <a:solidFill>
                <a:srgbClr val="FFFFFF"/>
              </a:solidFill>
              <a:latin typeface="+mj-lt"/>
              <a:ea typeface="+mj-ea"/>
              <a:cs typeface="+mj-cs"/>
            </a:endParaRPr>
          </a:p>
        </p:txBody>
      </p:sp>
      <p:sp>
        <p:nvSpPr>
          <p:cNvPr id="30" name="TextBox 29">
            <a:extLst>
              <a:ext uri="{FF2B5EF4-FFF2-40B4-BE49-F238E27FC236}">
                <a16:creationId xmlns:a16="http://schemas.microsoft.com/office/drawing/2014/main" id="{CA8A185E-B299-72F1-9E9D-6C1EC93013D5}"/>
              </a:ext>
            </a:extLst>
          </p:cNvPr>
          <p:cNvSpPr txBox="1"/>
          <p:nvPr/>
        </p:nvSpPr>
        <p:spPr>
          <a:xfrm>
            <a:off x="1828800" y="2347414"/>
            <a:ext cx="9525000" cy="4358186"/>
          </a:xfrm>
          <a:prstGeom prst="rect">
            <a:avLst/>
          </a:prstGeom>
        </p:spPr>
        <p:txBody>
          <a:bodyPr vert="horz" lIns="91440" tIns="45720" rIns="91440" bIns="45720" rtlCol="0">
            <a:normAutofit lnSpcReduction="10000"/>
          </a:bodyPr>
          <a:lstStyle/>
          <a:p>
            <a:pPr marL="285750">
              <a:lnSpc>
                <a:spcPct val="90000"/>
              </a:lnSpc>
              <a:spcBef>
                <a:spcPts val="1000"/>
              </a:spcBef>
              <a:defRPr/>
            </a:pPr>
            <a:r>
              <a:rPr lang="en-US" sz="2400" dirty="0"/>
              <a:t>1. Be Prepared</a:t>
            </a:r>
          </a:p>
          <a:p>
            <a:pPr marL="285750">
              <a:lnSpc>
                <a:spcPct val="90000"/>
              </a:lnSpc>
              <a:spcBef>
                <a:spcPts val="1000"/>
              </a:spcBef>
              <a:defRPr/>
            </a:pPr>
            <a:r>
              <a:rPr lang="en-US" sz="2400" dirty="0"/>
              <a:t>2. Do Your Homework</a:t>
            </a:r>
          </a:p>
          <a:p>
            <a:pPr marL="285750">
              <a:lnSpc>
                <a:spcPct val="90000"/>
              </a:lnSpc>
              <a:spcBef>
                <a:spcPts val="1000"/>
              </a:spcBef>
              <a:defRPr/>
            </a:pPr>
            <a:r>
              <a:rPr lang="en-US" sz="2400" dirty="0"/>
              <a:t>3. Select Your Spokesperson</a:t>
            </a:r>
          </a:p>
          <a:p>
            <a:pPr marL="285750">
              <a:lnSpc>
                <a:spcPct val="90000"/>
              </a:lnSpc>
              <a:spcBef>
                <a:spcPts val="1000"/>
              </a:spcBef>
              <a:defRPr/>
            </a:pPr>
            <a:r>
              <a:rPr lang="en-US" sz="2400" dirty="0"/>
              <a:t>4. Be Brief &amp; Stay Focused</a:t>
            </a:r>
          </a:p>
          <a:p>
            <a:pPr marL="285750">
              <a:lnSpc>
                <a:spcPct val="90000"/>
              </a:lnSpc>
              <a:spcBef>
                <a:spcPts val="1000"/>
              </a:spcBef>
              <a:defRPr/>
            </a:pPr>
            <a:r>
              <a:rPr lang="en-US" sz="2400" dirty="0"/>
              <a:t>5. Personalize Your Issues</a:t>
            </a:r>
          </a:p>
          <a:p>
            <a:pPr marL="285750">
              <a:lnSpc>
                <a:spcPct val="90000"/>
              </a:lnSpc>
              <a:spcBef>
                <a:spcPts val="1000"/>
              </a:spcBef>
              <a:defRPr/>
            </a:pPr>
            <a:r>
              <a:rPr lang="en-US" sz="2400" dirty="0"/>
              <a:t>6. Be Positive &amp; React Honestly</a:t>
            </a:r>
          </a:p>
          <a:p>
            <a:pPr marL="285750">
              <a:lnSpc>
                <a:spcPct val="90000"/>
              </a:lnSpc>
              <a:spcBef>
                <a:spcPts val="1000"/>
              </a:spcBef>
              <a:defRPr/>
            </a:pPr>
            <a:r>
              <a:rPr lang="en-US" sz="2400" dirty="0"/>
              <a:t>7. Be Friendly With Your Legislative Staff</a:t>
            </a:r>
          </a:p>
          <a:p>
            <a:pPr marL="285750">
              <a:lnSpc>
                <a:spcPct val="90000"/>
              </a:lnSpc>
              <a:spcBef>
                <a:spcPts val="1000"/>
              </a:spcBef>
              <a:defRPr/>
            </a:pPr>
            <a:r>
              <a:rPr lang="en-US" sz="2400" dirty="0"/>
              <a:t>8. Close the Deal &amp; Remember the Ask</a:t>
            </a:r>
          </a:p>
          <a:p>
            <a:pPr marL="285750">
              <a:lnSpc>
                <a:spcPct val="90000"/>
              </a:lnSpc>
              <a:spcBef>
                <a:spcPts val="1000"/>
              </a:spcBef>
              <a:defRPr/>
            </a:pPr>
            <a:r>
              <a:rPr lang="en-US" sz="2400" dirty="0"/>
              <a:t>9. Leave-Behind Materials</a:t>
            </a:r>
          </a:p>
          <a:p>
            <a:pPr marL="285750">
              <a:lnSpc>
                <a:spcPct val="90000"/>
              </a:lnSpc>
              <a:spcBef>
                <a:spcPts val="1000"/>
              </a:spcBef>
              <a:defRPr/>
            </a:pPr>
            <a:r>
              <a:rPr lang="en-US" sz="2400" dirty="0"/>
              <a:t>10. Say Thank You &amp; Write a Thank You</a:t>
            </a:r>
          </a:p>
          <a:p>
            <a:pPr marL="285750">
              <a:lnSpc>
                <a:spcPct val="90000"/>
              </a:lnSpc>
              <a:spcBef>
                <a:spcPts val="1000"/>
              </a:spcBef>
              <a:defRPr/>
            </a:pPr>
            <a:endParaRPr lang="en-US" sz="2200" dirty="0"/>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838200" y="2258678"/>
            <a:ext cx="10515600" cy="4446922"/>
          </a:xfrm>
          <a:prstGeom prst="rect">
            <a:avLst/>
          </a:prstGeom>
        </p:spPr>
        <p:txBody>
          <a:bodyPr/>
          <a:lstStyle/>
          <a:p>
            <a:pPr defTabSz="457200">
              <a:spcAft>
                <a:spcPts val="600"/>
              </a:spcAft>
              <a:defRPr/>
            </a:pPr>
            <a:endParaRPr lang="en-US" sz="4400"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366753240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457200" y="673770"/>
            <a:ext cx="3601329" cy="2027227"/>
          </a:xfrm>
        </p:spPr>
        <p:txBody>
          <a:bodyPr anchor="t">
            <a:normAutofit/>
          </a:bodyPr>
          <a:lstStyle/>
          <a:p>
            <a:r>
              <a:rPr lang="en-US" sz="4800" dirty="0">
                <a:solidFill>
                  <a:srgbClr val="FFFFFF"/>
                </a:solidFill>
                <a:latin typeface="Arial" panose="020B0604020202020204" pitchFamily="34" charset="0"/>
                <a:cs typeface="Arial" panose="020B0604020202020204" pitchFamily="34" charset="0"/>
              </a:rPr>
              <a:t>1. Be Prepared</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4707519" y="2209800"/>
            <a:ext cx="6646281" cy="3429000"/>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707520" y="2358608"/>
            <a:ext cx="6519951" cy="2726900"/>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Dress for success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Know where you are going</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Building access may require security screening</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Be prompt, 5-10 minutes early</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Call/email the day before to confirm with office of legislator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62149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457200" y="673770"/>
            <a:ext cx="3601329" cy="2027227"/>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2. Do Your Homework </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178398"/>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707520" y="2358608"/>
            <a:ext cx="6874880" cy="2471446"/>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Educate Yourself</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Attend meetings, ask questions &amp; talk to others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Review materials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Become the “Expert in the Room”</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Be confident, but don’t make things up</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Don’t use O&amp;P acronyms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89173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152400" y="685800"/>
            <a:ext cx="4555120" cy="2015197"/>
          </a:xfrm>
        </p:spPr>
        <p:txBody>
          <a:bodyPr anchor="t">
            <a:noAutofit/>
          </a:bodyPr>
          <a:lstStyle/>
          <a:p>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3. Select Your Spokesperson(s)</a:t>
            </a:r>
            <a:endParaRPr lang="en-US"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707520" y="2141114"/>
            <a:ext cx="6562061" cy="4137736"/>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320" kern="1200" dirty="0">
              <a:solidFill>
                <a:srgbClr val="000000"/>
              </a:solidFill>
              <a:latin typeface="Arial" panose="020B0604020202020204" pitchFamily="34" charset="0"/>
              <a:ea typeface="+mn-ea"/>
              <a:cs typeface="Arial" panose="020B0604020202020204" pitchFamily="34" charset="0"/>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Trifecta = Patient + Practitioner + </a:t>
            </a:r>
          </a:p>
          <a:p>
            <a:pPr defTabSz="502920">
              <a:lnSpc>
                <a:spcPct val="90000"/>
              </a:lnSpc>
              <a:spcBef>
                <a:spcPts val="550"/>
              </a:spcBef>
              <a:defRPr/>
            </a:pPr>
            <a:r>
              <a:rPr lang="en-US" sz="2400" kern="1200" dirty="0">
                <a:solidFill>
                  <a:srgbClr val="000000"/>
                </a:solidFill>
                <a:latin typeface="Arial" panose="020B0604020202020204" pitchFamily="34" charset="0"/>
                <a:ea typeface="+mn-ea"/>
                <a:cs typeface="Arial" panose="020B0604020202020204" pitchFamily="34" charset="0"/>
              </a:rPr>
              <a:t>   Policy/Business Person/Student (1 person</a:t>
            </a:r>
          </a:p>
          <a:p>
            <a:pPr defTabSz="502920">
              <a:lnSpc>
                <a:spcPct val="90000"/>
              </a:lnSpc>
              <a:spcBef>
                <a:spcPts val="550"/>
              </a:spcBef>
              <a:defRPr/>
            </a:pPr>
            <a:r>
              <a:rPr lang="en-US" sz="2400" kern="1200" dirty="0">
                <a:solidFill>
                  <a:srgbClr val="000000"/>
                </a:solidFill>
                <a:latin typeface="Arial" panose="020B0604020202020204" pitchFamily="34" charset="0"/>
                <a:ea typeface="+mn-ea"/>
                <a:cs typeface="Arial" panose="020B0604020202020204" pitchFamily="34" charset="0"/>
              </a:rPr>
              <a:t>   or 3-10 people)</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Decide ahead of time who will take the lead</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Patients help EDUCATE &amp; personalize the O&amp;P issues </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Practitioners explain how ACCESS to care &amp; devices can be challenged</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Policy/Business/Students ADVOCATE &amp; explain how</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35235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04800" y="533400"/>
            <a:ext cx="3753729" cy="2438400"/>
          </a:xfrm>
        </p:spPr>
        <p:txBody>
          <a:bodyPr anchor="t">
            <a:noAutofit/>
          </a:bodyPr>
          <a:lstStyle/>
          <a:p>
            <a:r>
              <a:rPr lang="en-US" sz="4800" dirty="0">
                <a:solidFill>
                  <a:srgbClr val="FFFFFF"/>
                </a:solidFill>
                <a:latin typeface="Arial" panose="020B0604020202020204" pitchFamily="34" charset="0"/>
                <a:cs typeface="Arial" panose="020B0604020202020204" pitchFamily="34" charset="0"/>
              </a:rPr>
              <a:t>4. Be Brief </a:t>
            </a:r>
            <a:br>
              <a:rPr lang="en-US" sz="4800" dirty="0">
                <a:solidFill>
                  <a:srgbClr val="FFFFFF"/>
                </a:solidFill>
                <a:latin typeface="Arial" panose="020B0604020202020204" pitchFamily="34" charset="0"/>
                <a:cs typeface="Arial" panose="020B0604020202020204" pitchFamily="34" charset="0"/>
              </a:rPr>
            </a:br>
            <a:r>
              <a:rPr lang="en-US" sz="4800" dirty="0">
                <a:solidFill>
                  <a:srgbClr val="FFFFFF"/>
                </a:solidFill>
                <a:latin typeface="Arial" panose="020B0604020202020204" pitchFamily="34" charset="0"/>
                <a:cs typeface="Arial" panose="020B0604020202020204" pitchFamily="34" charset="0"/>
              </a:rPr>
              <a:t>&amp; Stay Focused</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648200" y="2141114"/>
            <a:ext cx="7010399" cy="3728393"/>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320" kern="1200" dirty="0">
              <a:solidFill>
                <a:srgbClr val="000000"/>
              </a:solidFill>
              <a:latin typeface="Arial" panose="020B0604020202020204" pitchFamily="34" charset="0"/>
              <a:ea typeface="+mn-ea"/>
              <a:cs typeface="Arial" panose="020B0604020202020204" pitchFamily="34" charset="0"/>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Have your short outline with you &amp; stick to it</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Start with an ice-breaker, “hometown small talk”</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Know if your legislator is a Republican or Democrat</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Know if your legislator is on a committee that is important to O&amp;P and our agenda items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Know how your legislator has voted on recent healthcare bills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Know who the bill champions are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539452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228600" y="609600"/>
            <a:ext cx="4114800" cy="2091397"/>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5. Personalize Your Issues</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571999" y="2141114"/>
            <a:ext cx="6697581" cy="3017108"/>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540" kern="1200" dirty="0">
              <a:solidFill>
                <a:srgbClr val="000000"/>
              </a:solidFill>
              <a:latin typeface="Arial" panose="020B0604020202020204" pitchFamily="34" charset="0"/>
              <a:ea typeface="+mn-ea"/>
              <a:cs typeface="Arial" panose="020B0604020202020204" pitchFamily="34" charset="0"/>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Tell your story</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Talk about your patient/caring for your patient</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Talk about your experience as student/resident</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Talk about how your issue and how it will positively impact your patients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pitchFamily="34" charset="0"/>
                <a:ea typeface="+mn-ea"/>
                <a:cs typeface="Arial" panose="020B0604020202020204" pitchFamily="34" charset="0"/>
              </a:rPr>
              <a:t>Talk about challenges in providing access to O&amp;P care &amp; devices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327236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04800" y="533400"/>
            <a:ext cx="3962400" cy="2590800"/>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a:ea typeface="+mj-ea"/>
                <a:cs typeface="+mj-cs"/>
              </a:rPr>
              <a:t>6. Be Positive &amp; React Honestly</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571998" y="2141114"/>
            <a:ext cx="7086601" cy="4133439"/>
          </a:xfrm>
          <a:prstGeom prst="rect">
            <a:avLst/>
          </a:prstGeom>
          <a:noFill/>
        </p:spPr>
        <p:txBody>
          <a:bodyPr wrap="square">
            <a:spAutoFit/>
          </a:bodyPr>
          <a:lstStyle/>
          <a:p>
            <a:pPr defTabSz="502920">
              <a:lnSpc>
                <a:spcPct val="90000"/>
              </a:lnSpc>
              <a:spcBef>
                <a:spcPts val="550"/>
              </a:spcBef>
              <a:defRPr/>
            </a:pPr>
            <a:endParaRPr lang="en-US" sz="2400"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Focus on the positive aspects of the O&amp;P world – our patients have remarkable stories and need our help</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Don’t be afraid to address some of the negatives, but try to “sandwich them between” the positives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Be honest in your delivery </a:t>
            </a:r>
            <a:r>
              <a:rPr lang="en-US" sz="2400" dirty="0">
                <a:solidFill>
                  <a:srgbClr val="000000"/>
                </a:solidFill>
                <a:latin typeface="Arial" panose="020B0604020202020204"/>
              </a:rPr>
              <a:t>and </a:t>
            </a:r>
            <a:r>
              <a:rPr lang="en-US" sz="2400" kern="1200" dirty="0">
                <a:solidFill>
                  <a:srgbClr val="000000"/>
                </a:solidFill>
                <a:latin typeface="Arial" panose="020B0604020202020204"/>
                <a:ea typeface="+mn-ea"/>
                <a:cs typeface="+mn-cs"/>
              </a:rPr>
              <a:t>your responses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Be prepared to say, “I don’t know, but I can find out and get back to you!”  </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Don’t forget your legislator needs your vote and works for you!</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95586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04800" y="381000"/>
            <a:ext cx="4038600" cy="2590800"/>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a:ea typeface="+mj-ea"/>
                <a:cs typeface="+mj-cs"/>
              </a:rPr>
              <a:t>7. Be Friendly with Your Legislative Staff</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669049" y="2141114"/>
            <a:ext cx="6600532" cy="3094052"/>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540"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Find out with whom you are meeting, legislator or staff </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Assigned staff usually has a healthcare focus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Establish a relationship with staff</a:t>
            </a:r>
          </a:p>
          <a:p>
            <a:pPr marL="125730" indent="-125730" defTabSz="502920">
              <a:lnSpc>
                <a:spcPct val="90000"/>
              </a:lnSpc>
              <a:spcBef>
                <a:spcPts val="550"/>
              </a:spcBef>
              <a:buFont typeface="Arial" panose="020B0604020202020204" pitchFamily="34" charset="0"/>
              <a:buChar char="•"/>
              <a:defRPr/>
            </a:pPr>
            <a:r>
              <a:rPr lang="en-US" sz="2400" b="1" u="sng" kern="1200" dirty="0">
                <a:solidFill>
                  <a:srgbClr val="000000"/>
                </a:solidFill>
                <a:latin typeface="Arial" panose="020B0604020202020204"/>
                <a:ea typeface="+mn-ea"/>
                <a:cs typeface="+mn-cs"/>
              </a:rPr>
              <a:t>DO NOT </a:t>
            </a:r>
            <a:r>
              <a:rPr lang="en-US" sz="2400" kern="1200" dirty="0">
                <a:solidFill>
                  <a:srgbClr val="000000"/>
                </a:solidFill>
                <a:latin typeface="Arial" panose="020B0604020202020204"/>
                <a:ea typeface="+mn-ea"/>
                <a:cs typeface="+mn-cs"/>
              </a:rPr>
              <a:t>underestimate staffers</a:t>
            </a:r>
            <a:endParaRPr lang="en-US" sz="2400" b="1" u="sng"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Phone/email staff to maintain your connection</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Call/Email/Visit again, and again</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79254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81000" y="457200"/>
            <a:ext cx="3962400" cy="2743200"/>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a:ea typeface="+mj-ea"/>
                <a:cs typeface="+mj-cs"/>
              </a:rPr>
              <a:t>8. Close the Deal &amp; Remember the Ask</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669049" y="2141114"/>
            <a:ext cx="6600532" cy="3094052"/>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540"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to author or co-sponsor our bill</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to support our bill</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to write a letter or sign onto a letter</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for their support on any O&amp;P related issues</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to visit your facility or school</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ASK them to take a photo</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354318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1" y="300580"/>
            <a:ext cx="9829800" cy="1089529"/>
          </a:xfrm>
        </p:spPr>
        <p:txBody>
          <a:bodyPr>
            <a:normAutofit/>
          </a:bodyPr>
          <a:lstStyle/>
          <a:p>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Three Types of Advocacy</a:t>
            </a:r>
            <a:endParaRPr lang="en-US" dirty="0">
              <a:solidFill>
                <a:srgbClr val="FFFFFF"/>
              </a:solidFill>
            </a:endParaRPr>
          </a:p>
        </p:txBody>
      </p:sp>
      <p:sp>
        <p:nvSpPr>
          <p:cNvPr id="1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8" name="Content Placeholder 5">
            <a:extLst>
              <a:ext uri="{FF2B5EF4-FFF2-40B4-BE49-F238E27FC236}">
                <a16:creationId xmlns:a16="http://schemas.microsoft.com/office/drawing/2014/main" id="{15D7F10E-800C-B840-4D94-899A01E988B8}"/>
              </a:ext>
            </a:extLst>
          </p:cNvPr>
          <p:cNvGraphicFramePr>
            <a:graphicFrameLocks noGrp="1"/>
          </p:cNvGraphicFramePr>
          <p:nvPr>
            <p:ph idx="1"/>
            <p:extLst>
              <p:ext uri="{D42A27DB-BD31-4B8C-83A1-F6EECF244321}">
                <p14:modId xmlns:p14="http://schemas.microsoft.com/office/powerpoint/2010/main" val="20332677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54860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04800" y="457200"/>
            <a:ext cx="3753729" cy="2590800"/>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a:ea typeface="+mj-ea"/>
                <a:cs typeface="+mj-cs"/>
              </a:rPr>
              <a:t>9. Leave- Behind Materials</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5542672" y="2215682"/>
            <a:ext cx="5811128"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707521" y="2141114"/>
            <a:ext cx="6722480" cy="3937360"/>
          </a:xfrm>
          <a:prstGeom prst="rect">
            <a:avLst/>
          </a:prstGeom>
          <a:noFill/>
        </p:spPr>
        <p:txBody>
          <a:bodyPr wrap="square">
            <a:spAutoFit/>
          </a:bodyPr>
          <a:lstStyle/>
          <a:p>
            <a:pPr marL="125730" indent="-125730" defTabSz="502920">
              <a:lnSpc>
                <a:spcPct val="90000"/>
              </a:lnSpc>
              <a:spcBef>
                <a:spcPts val="550"/>
              </a:spcBef>
              <a:buFont typeface="Arial" panose="020B0604020202020204" pitchFamily="34" charset="0"/>
              <a:buChar char="•"/>
              <a:defRPr/>
            </a:pPr>
            <a:endParaRPr lang="en-US" sz="1540"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Be sure to provide the “leave-behind” or fact sheet</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Discuss the fact that you have materials for them so you can focus on the discussion during the meeting</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Reference specific information during discussion</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Provide your card/contact information so they can contact you with questions after the meeting</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76434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228600" y="457200"/>
            <a:ext cx="3829929" cy="2438400"/>
          </a:xfrm>
        </p:spPr>
        <p:txBody>
          <a:bodyPr anchor="t">
            <a:noAutofit/>
          </a:bodyPr>
          <a:lstStyle/>
          <a:p>
            <a:r>
              <a:rPr kumimoji="0" lang="en-US" sz="4800" b="0" i="0" u="none" strike="noStrike" kern="1200" cap="none" spc="0" normalizeH="0" baseline="0" noProof="0" dirty="0">
                <a:ln>
                  <a:noFill/>
                </a:ln>
                <a:solidFill>
                  <a:srgbClr val="FFFFFF"/>
                </a:solidFill>
                <a:effectLst/>
                <a:uLnTx/>
                <a:uFillTx/>
                <a:latin typeface="Arial" panose="020B0604020202020204"/>
                <a:ea typeface="+mj-ea"/>
                <a:cs typeface="+mj-cs"/>
              </a:rPr>
              <a:t>10. Say Thank You &amp; Write a Thank You</a:t>
            </a:r>
            <a:endParaRPr lang="en-US" sz="4800" dirty="0">
              <a:solidFill>
                <a:srgbClr val="FFFFFF"/>
              </a:solidFill>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4572000" y="2215682"/>
            <a:ext cx="6781800" cy="2404635"/>
          </a:xfrm>
          <a:prstGeom prst="rect">
            <a:avLst/>
          </a:prstGeom>
        </p:spPr>
        <p:txBody>
          <a:bodyPr/>
          <a:lstStyle/>
          <a:p>
            <a:pPr defTabSz="251460">
              <a:spcAft>
                <a:spcPts val="600"/>
              </a:spcAft>
              <a:defRPr/>
            </a:pPr>
            <a:endParaRPr lang="en-US" sz="2420" kern="1200">
              <a:solidFill>
                <a:srgbClr val="000000"/>
              </a:solidFill>
              <a:latin typeface="Arial" panose="020B0604020202020204" pitchFamily="34" charset="0"/>
              <a:ea typeface="+mn-ea"/>
              <a:cs typeface="+mn-cs"/>
            </a:endParaRPr>
          </a:p>
          <a:p>
            <a:pPr marL="0" indent="0">
              <a:spcAft>
                <a:spcPts val="600"/>
              </a:spcAft>
              <a:buNone/>
            </a:pPr>
            <a:endParaRPr lang="en-US"/>
          </a:p>
        </p:txBody>
      </p:sp>
      <p:sp>
        <p:nvSpPr>
          <p:cNvPr id="4" name="TextBox 3">
            <a:extLst>
              <a:ext uri="{FF2B5EF4-FFF2-40B4-BE49-F238E27FC236}">
                <a16:creationId xmlns:a16="http://schemas.microsoft.com/office/drawing/2014/main" id="{CA8A185E-B299-72F1-9E9D-6C1EC93013D5}"/>
              </a:ext>
            </a:extLst>
          </p:cNvPr>
          <p:cNvSpPr txBox="1"/>
          <p:nvPr/>
        </p:nvSpPr>
        <p:spPr>
          <a:xfrm>
            <a:off x="4571999" y="2141114"/>
            <a:ext cx="6019801" cy="2156231"/>
          </a:xfrm>
          <a:prstGeom prst="rect">
            <a:avLst/>
          </a:prstGeom>
          <a:noFill/>
        </p:spPr>
        <p:txBody>
          <a:bodyPr wrap="square">
            <a:spAutoFit/>
          </a:bodyPr>
          <a:lstStyle/>
          <a:p>
            <a:pPr defTabSz="502920">
              <a:lnSpc>
                <a:spcPct val="90000"/>
              </a:lnSpc>
              <a:spcBef>
                <a:spcPts val="550"/>
              </a:spcBef>
              <a:defRPr/>
            </a:pPr>
            <a:endParaRPr lang="en-US" sz="1540" kern="1200" dirty="0">
              <a:solidFill>
                <a:srgbClr val="000000"/>
              </a:solidFill>
              <a:latin typeface="Arial" panose="020B0604020202020204"/>
              <a:ea typeface="+mn-ea"/>
              <a:cs typeface="+mn-cs"/>
            </a:endParaRPr>
          </a:p>
          <a:p>
            <a:pPr defTabSz="502920">
              <a:lnSpc>
                <a:spcPct val="90000"/>
              </a:lnSpc>
              <a:spcBef>
                <a:spcPts val="550"/>
              </a:spcBef>
              <a:defRPr/>
            </a:pPr>
            <a:endParaRPr lang="en-US" sz="1540" kern="1200" dirty="0">
              <a:solidFill>
                <a:srgbClr val="000000"/>
              </a:solidFill>
              <a:latin typeface="Arial" panose="020B0604020202020204"/>
              <a:ea typeface="+mn-ea"/>
              <a:cs typeface="+mn-cs"/>
            </a:endParaRP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Common courtesies go a long way!</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Remember to say please and thank you!</a:t>
            </a:r>
          </a:p>
          <a:p>
            <a:pPr marL="125730" indent="-125730" defTabSz="502920">
              <a:lnSpc>
                <a:spcPct val="90000"/>
              </a:lnSpc>
              <a:spcBef>
                <a:spcPts val="550"/>
              </a:spcBef>
              <a:buFont typeface="Arial" panose="020B0604020202020204" pitchFamily="34" charset="0"/>
              <a:buChar char="•"/>
              <a:defRPr/>
            </a:pPr>
            <a:r>
              <a:rPr lang="en-US" sz="2400" kern="1200" dirty="0">
                <a:solidFill>
                  <a:srgbClr val="000000"/>
                </a:solidFill>
                <a:latin typeface="Arial" panose="020B0604020202020204"/>
                <a:ea typeface="+mn-ea"/>
                <a:cs typeface="+mn-cs"/>
              </a:rPr>
              <a:t>Remember to write a thank you after your visit is finished!</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525733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B6F7047-CC0F-C450-9C93-8FB98918B4A9}"/>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5000" kern="1200" dirty="0">
                <a:solidFill>
                  <a:srgbClr val="FFFFFF"/>
                </a:solidFill>
                <a:latin typeface="+mj-lt"/>
                <a:ea typeface="+mj-ea"/>
                <a:cs typeface="+mj-cs"/>
              </a:rPr>
              <a:t>O&amp;P Day at the MN Capitol in Support of HF3339 &amp; SF3351</a:t>
            </a:r>
          </a:p>
        </p:txBody>
      </p:sp>
      <p:pic>
        <p:nvPicPr>
          <p:cNvPr id="4" name="Content Placeholder 3">
            <a:extLst>
              <a:ext uri="{FF2B5EF4-FFF2-40B4-BE49-F238E27FC236}">
                <a16:creationId xmlns:a16="http://schemas.microsoft.com/office/drawing/2014/main" id="{A7938F52-948B-FFD4-043F-3FFDCA98A6C8}"/>
              </a:ext>
            </a:extLst>
          </p:cNvPr>
          <p:cNvPicPr>
            <a:picLocks noGrp="1" noChangeAspect="1"/>
          </p:cNvPicPr>
          <p:nvPr>
            <p:ph idx="1"/>
          </p:nvPr>
        </p:nvPicPr>
        <p:blipFill>
          <a:blip r:embed="rId2">
            <a:alphaModFix/>
          </a:blip>
          <a:stretch>
            <a:fillRect/>
          </a:stretch>
        </p:blipFill>
        <p:spPr>
          <a:xfrm>
            <a:off x="6248400" y="463085"/>
            <a:ext cx="5054629" cy="5811256"/>
          </a:xfrm>
          <a:prstGeom prst="rect">
            <a:avLst/>
          </a:prstGeom>
        </p:spPr>
      </p:pic>
      <p:grpSp>
        <p:nvGrpSpPr>
          <p:cNvPr id="45" name="Group 44">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4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7"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4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50" name="Straight Connector 4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88872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199" y="1478119"/>
            <a:ext cx="5257801" cy="2926543"/>
          </a:xfrm>
        </p:spPr>
        <p:txBody>
          <a:bodyPr anchor="b">
            <a:normAutofit/>
          </a:bodyPr>
          <a:lstStyle/>
          <a:p>
            <a:r>
              <a:rPr kumimoji="0" lang="en-US" sz="6200" b="0" i="0" u="none" strike="noStrike" kern="1200" cap="none" spc="0" normalizeH="0" baseline="0" noProof="0" dirty="0">
                <a:ln>
                  <a:noFill/>
                </a:ln>
                <a:solidFill>
                  <a:srgbClr val="FFFFFF"/>
                </a:solidFill>
                <a:effectLst/>
                <a:uLnTx/>
                <a:uFillTx/>
                <a:latin typeface="Arial" panose="020B0604020202020204"/>
                <a:ea typeface="+mj-ea"/>
                <a:cs typeface="+mj-cs"/>
              </a:rPr>
              <a:t>Questions? Just Remember…</a:t>
            </a:r>
            <a:endParaRPr lang="en-US" sz="6200" dirty="0">
              <a:solidFill>
                <a:srgbClr val="FFFFFF"/>
              </a:solidFill>
            </a:endParaRPr>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304137" y="2211233"/>
            <a:ext cx="9583726" cy="3965730"/>
          </a:xfrm>
          <a:prstGeom prst="rect">
            <a:avLst/>
          </a:prstGeom>
        </p:spPr>
        <p:txBody>
          <a:bodyPr/>
          <a:lstStyle/>
          <a:p>
            <a:pPr defTabSz="416052">
              <a:spcAft>
                <a:spcPts val="600"/>
              </a:spcAft>
              <a:defRPr/>
            </a:pPr>
            <a:endParaRPr lang="en-US" sz="4004" kern="1200">
              <a:solidFill>
                <a:srgbClr val="000000"/>
              </a:solidFill>
              <a:latin typeface="Arial" panose="020B0604020202020204" pitchFamily="34" charset="0"/>
              <a:ea typeface="+mn-ea"/>
              <a:cs typeface="+mn-cs"/>
            </a:endParaRPr>
          </a:p>
          <a:p>
            <a:pPr marL="0" indent="0">
              <a:spcAft>
                <a:spcPts val="600"/>
              </a:spcAft>
              <a:buNone/>
            </a:pPr>
            <a:endParaRPr lang="en-US"/>
          </a:p>
        </p:txBody>
      </p:sp>
      <p:graphicFrame>
        <p:nvGraphicFramePr>
          <p:cNvPr id="21" name="TextBox 3">
            <a:extLst>
              <a:ext uri="{FF2B5EF4-FFF2-40B4-BE49-F238E27FC236}">
                <a16:creationId xmlns:a16="http://schemas.microsoft.com/office/drawing/2014/main" id="{BBAF220C-6BBA-186C-9279-975FC1107911}"/>
              </a:ext>
            </a:extLst>
          </p:cNvPr>
          <p:cNvGraphicFramePr/>
          <p:nvPr>
            <p:extLst>
              <p:ext uri="{D42A27DB-BD31-4B8C-83A1-F6EECF244321}">
                <p14:modId xmlns:p14="http://schemas.microsoft.com/office/powerpoint/2010/main" val="1423547760"/>
              </p:ext>
            </p:extLst>
          </p:nvPr>
        </p:nvGraphicFramePr>
        <p:xfrm>
          <a:off x="6776515" y="698643"/>
          <a:ext cx="4958274" cy="547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37157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lang="en-US" sz="5600" dirty="0"/>
              <a:t>Self Advocacy</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096026C1-72B1-F68E-8D1F-2F97D9AD8D0D}"/>
              </a:ext>
            </a:extLst>
          </p:cNvPr>
          <p:cNvPicPr>
            <a:picLocks noGrp="1" noChangeAspect="1"/>
          </p:cNvPicPr>
          <p:nvPr>
            <p:ph sz="half" idx="2"/>
          </p:nvPr>
        </p:nvPicPr>
        <p:blipFill rotWithShape="1">
          <a:blip r:embed="rId2"/>
          <a:srcRect l="6525" r="10047" b="-3"/>
          <a:stretch/>
        </p:blipFill>
        <p:spPr>
          <a:xfrm>
            <a:off x="279143" y="299509"/>
            <a:ext cx="5221625" cy="6258983"/>
          </a:xfrm>
          <a:prstGeom prst="rect">
            <a:avLst/>
          </a:prstGeom>
        </p:spPr>
      </p:pic>
      <p:sp>
        <p:nvSpPr>
          <p:cNvPr id="6" name="Content Placeholder 5">
            <a:extLst>
              <a:ext uri="{FF2B5EF4-FFF2-40B4-BE49-F238E27FC236}">
                <a16:creationId xmlns:a16="http://schemas.microsoft.com/office/drawing/2014/main" id="{509DFDD9-3C38-0B0B-16B9-193D54D24559}"/>
              </a:ext>
            </a:extLst>
          </p:cNvPr>
          <p:cNvSpPr>
            <a:spLocks noGrp="1"/>
          </p:cNvSpPr>
          <p:nvPr>
            <p:ph sz="half" idx="1"/>
          </p:nvPr>
        </p:nvSpPr>
        <p:spPr>
          <a:xfrm>
            <a:off x="6392583" y="2645922"/>
            <a:ext cx="4434721" cy="3710427"/>
          </a:xfrm>
        </p:spPr>
        <p:txBody>
          <a:bodyPr vert="horz" lIns="91440" tIns="45720" rIns="91440" bIns="45720" rtlCol="0" anchor="t">
            <a:normAutofit/>
          </a:bodyPr>
          <a:lstStyle/>
          <a:p>
            <a:pPr marL="0" marR="0" lvl="0" fontAlgn="auto">
              <a:spcBef>
                <a:spcPts val="0"/>
              </a:spcBef>
              <a:spcAft>
                <a:spcPts val="0"/>
              </a:spcAft>
              <a:buClrTx/>
              <a:buSzTx/>
              <a:tabLst/>
              <a:defRPr/>
            </a:pPr>
            <a:endParaRPr kumimoji="0" lang="en-US" sz="2000" b="0" i="0" u="none" strike="noStrike" cap="none" spc="0" normalizeH="0" baseline="0" noProof="0" dirty="0">
              <a:ln>
                <a:noFill/>
              </a:ln>
              <a:solidFill>
                <a:schemeClr val="tx1">
                  <a:alpha val="80000"/>
                </a:schemeClr>
              </a:solidFill>
              <a:effectLst/>
              <a:uLnTx/>
              <a:uFillTx/>
            </a:endParaRPr>
          </a:p>
          <a:p>
            <a:pPr marL="0" marR="0" lvl="0" fontAlgn="auto">
              <a:spcBef>
                <a:spcPts val="0"/>
              </a:spcBef>
              <a:spcAft>
                <a:spcPts val="0"/>
              </a:spcAft>
              <a:buClrTx/>
              <a:buSzTx/>
              <a:tabLst/>
              <a:defRPr/>
            </a:pPr>
            <a:endParaRPr lang="en-US" sz="2000" dirty="0">
              <a:solidFill>
                <a:schemeClr val="tx1">
                  <a:alpha val="80000"/>
                </a:schemeClr>
              </a:solidFill>
            </a:endParaRPr>
          </a:p>
          <a:p>
            <a:pPr marL="0" marR="0" lvl="0" indent="0" fontAlgn="auto">
              <a:spcBef>
                <a:spcPts val="0"/>
              </a:spcBef>
              <a:spcAft>
                <a:spcPts val="0"/>
              </a:spcAft>
              <a:buClrTx/>
              <a:buSzTx/>
              <a:buNone/>
              <a:tabLst/>
              <a:defRPr/>
            </a:pPr>
            <a:r>
              <a:rPr kumimoji="0" lang="en-US" sz="3600" b="0" i="0" u="none" strike="noStrike" cap="none" spc="0" normalizeH="0" baseline="0" noProof="0" dirty="0">
                <a:ln>
                  <a:noFill/>
                </a:ln>
                <a:solidFill>
                  <a:schemeClr val="tx1">
                    <a:alpha val="80000"/>
                  </a:schemeClr>
                </a:solidFill>
                <a:effectLst/>
                <a:uLnTx/>
                <a:uFillTx/>
              </a:rPr>
              <a:t>Speak up for yourself! </a:t>
            </a:r>
          </a:p>
          <a:p>
            <a:pPr marL="0" indent="0">
              <a:buNone/>
            </a:pPr>
            <a:endParaRPr lang="en-US" sz="2000" dirty="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7102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kumimoji="0" lang="en-US" sz="5600" b="0" i="0" u="none" strike="noStrike" cap="none" spc="0" normalizeH="0" baseline="0" noProof="0" dirty="0">
                <a:ln>
                  <a:noFill/>
                </a:ln>
                <a:effectLst/>
                <a:uLnTx/>
                <a:uFillTx/>
              </a:rPr>
              <a:t>Individual Advocacy</a:t>
            </a:r>
            <a:endParaRPr lang="en-US" sz="5600" dirty="0"/>
          </a:p>
        </p:txBody>
      </p:sp>
      <p:sp>
        <p:nvSpPr>
          <p:cNvPr id="39" name="Rectangle 3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B1DD563-A800-A763-B055-04CC7456D5E8}"/>
              </a:ext>
            </a:extLst>
          </p:cNvPr>
          <p:cNvPicPr>
            <a:picLocks noChangeAspect="1"/>
          </p:cNvPicPr>
          <p:nvPr/>
        </p:nvPicPr>
        <p:blipFill rotWithShape="1">
          <a:blip r:embed="rId2"/>
          <a:srcRect r="1247" b="3"/>
          <a:stretch/>
        </p:blipFill>
        <p:spPr>
          <a:xfrm>
            <a:off x="279143" y="299509"/>
            <a:ext cx="5221625" cy="6258983"/>
          </a:xfrm>
          <a:prstGeom prst="rect">
            <a:avLst/>
          </a:prstGeom>
        </p:spPr>
      </p:pic>
      <p:sp>
        <p:nvSpPr>
          <p:cNvPr id="4" name="TextBox 3">
            <a:extLst>
              <a:ext uri="{FF2B5EF4-FFF2-40B4-BE49-F238E27FC236}">
                <a16:creationId xmlns:a16="http://schemas.microsoft.com/office/drawing/2014/main" id="{CA8A185E-B299-72F1-9E9D-6C1EC93013D5}"/>
              </a:ext>
            </a:extLst>
          </p:cNvPr>
          <p:cNvSpPr txBox="1"/>
          <p:nvPr/>
        </p:nvSpPr>
        <p:spPr>
          <a:xfrm>
            <a:off x="6392583" y="2362200"/>
            <a:ext cx="4732608" cy="3994149"/>
          </a:xfrm>
          <a:prstGeom prst="rect">
            <a:avLst/>
          </a:prstGeom>
        </p:spPr>
        <p:txBody>
          <a:bodyPr vert="horz" lIns="91440" tIns="45720" rIns="91440" bIns="45720" rtlCol="0" anchor="t">
            <a:normAutofit/>
          </a:bodyPr>
          <a:lstStyle/>
          <a:p>
            <a:pPr indent="-228600">
              <a:lnSpc>
                <a:spcPct val="90000"/>
              </a:lnSpc>
              <a:spcBef>
                <a:spcPts val="850"/>
              </a:spcBef>
              <a:buFont typeface="Arial" panose="020B0604020202020204" pitchFamily="34" charset="0"/>
              <a:buChar char="•"/>
              <a:defRPr/>
            </a:pPr>
            <a:endParaRPr lang="en-US" sz="2000" dirty="0">
              <a:solidFill>
                <a:schemeClr val="tx1">
                  <a:alpha val="80000"/>
                </a:schemeClr>
              </a:solidFill>
            </a:endParaRPr>
          </a:p>
          <a:p>
            <a:pPr>
              <a:lnSpc>
                <a:spcPct val="90000"/>
              </a:lnSpc>
              <a:spcBef>
                <a:spcPts val="850"/>
              </a:spcBef>
              <a:defRPr/>
            </a:pPr>
            <a:r>
              <a:rPr lang="en-US" sz="3200" dirty="0">
                <a:solidFill>
                  <a:schemeClr val="tx1">
                    <a:alpha val="80000"/>
                  </a:schemeClr>
                </a:solidFill>
              </a:rPr>
              <a:t>“Advocacy is having someone to stand beside you if you think something is unfair or that someone is treating you badly and you would like to do something to change it."</a:t>
            </a:r>
            <a:endParaRPr kumimoji="0" lang="en-US" sz="3200" b="0" i="0" u="none" strike="noStrike" cap="none" spc="0" normalizeH="0" baseline="0" noProof="0" dirty="0">
              <a:ln>
                <a:noFill/>
              </a:ln>
              <a:solidFill>
                <a:schemeClr val="tx1">
                  <a:alpha val="80000"/>
                </a:schemeClr>
              </a:solidFill>
              <a:effectLst/>
              <a:uLnTx/>
              <a:uFillTx/>
            </a:endParaRPr>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614766" y="2468309"/>
            <a:ext cx="8962468" cy="3708654"/>
          </a:xfrm>
          <a:prstGeom prst="rect">
            <a:avLst/>
          </a:prstGeom>
        </p:spPr>
        <p:txBody>
          <a:bodyPr/>
          <a:lstStyle/>
          <a:p>
            <a:pPr defTabSz="388620">
              <a:spcAft>
                <a:spcPts val="600"/>
              </a:spcAft>
              <a:defRPr/>
            </a:pPr>
            <a:endParaRPr lang="en-US" sz="3740" kern="1200">
              <a:solidFill>
                <a:srgbClr val="000000"/>
              </a:solidFill>
              <a:latin typeface="Arial" panose="020B0604020202020204" pitchFamily="34" charset="0"/>
              <a:ea typeface="+mn-ea"/>
              <a:cs typeface="+mn-cs"/>
            </a:endParaRPr>
          </a:p>
          <a:p>
            <a:pPr marL="0" indent="0">
              <a:spcAft>
                <a:spcPts val="600"/>
              </a:spcAft>
              <a:buNone/>
            </a:pPr>
            <a:endParaRPr lang="en-US"/>
          </a:p>
        </p:txBody>
      </p:sp>
    </p:spTree>
    <p:extLst>
      <p:ext uri="{BB962C8B-B14F-4D97-AF65-F5344CB8AC3E}">
        <p14:creationId xmlns:p14="http://schemas.microsoft.com/office/powerpoint/2010/main" val="9479727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6392583" y="501651"/>
            <a:ext cx="4414848" cy="1716255"/>
          </a:xfrm>
        </p:spPr>
        <p:txBody>
          <a:bodyPr vert="horz" lIns="91440" tIns="45720" rIns="91440" bIns="45720" rtlCol="0" anchor="b">
            <a:normAutofit/>
          </a:bodyPr>
          <a:lstStyle/>
          <a:p>
            <a:r>
              <a:rPr lang="en-US" sz="5600" dirty="0"/>
              <a:t>Systems Advocacy</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BADC22-9677-7A4B-4EDE-47C3E6B748C7}"/>
              </a:ext>
            </a:extLst>
          </p:cNvPr>
          <p:cNvPicPr>
            <a:picLocks noChangeAspect="1"/>
          </p:cNvPicPr>
          <p:nvPr/>
        </p:nvPicPr>
        <p:blipFill rotWithShape="1">
          <a:blip r:embed="rId2"/>
          <a:srcRect l="14692" r="22738" b="-1"/>
          <a:stretch/>
        </p:blipFill>
        <p:spPr>
          <a:xfrm>
            <a:off x="279143" y="299509"/>
            <a:ext cx="5221625" cy="6258983"/>
          </a:xfrm>
          <a:prstGeom prst="rect">
            <a:avLst/>
          </a:prstGeom>
        </p:spPr>
      </p:pic>
      <p:sp>
        <p:nvSpPr>
          <p:cNvPr id="6" name="Content Placeholder 5">
            <a:extLst>
              <a:ext uri="{FF2B5EF4-FFF2-40B4-BE49-F238E27FC236}">
                <a16:creationId xmlns:a16="http://schemas.microsoft.com/office/drawing/2014/main" id="{509DFDD9-3C38-0B0B-16B9-193D54D24559}"/>
              </a:ext>
            </a:extLst>
          </p:cNvPr>
          <p:cNvSpPr>
            <a:spLocks noGrp="1"/>
          </p:cNvSpPr>
          <p:nvPr>
            <p:ph sz="half" idx="1"/>
          </p:nvPr>
        </p:nvSpPr>
        <p:spPr>
          <a:xfrm>
            <a:off x="6392584" y="2645922"/>
            <a:ext cx="4199212" cy="3710427"/>
          </a:xfrm>
        </p:spPr>
        <p:txBody>
          <a:bodyPr vert="horz" lIns="91440" tIns="45720" rIns="91440" bIns="45720" rtlCol="0" anchor="t">
            <a:normAutofit/>
          </a:bodyPr>
          <a:lstStyle/>
          <a:p>
            <a:pPr marL="0" marR="0" lvl="0" fontAlgn="auto">
              <a:spcBef>
                <a:spcPts val="1000"/>
              </a:spcBef>
              <a:spcAft>
                <a:spcPts val="0"/>
              </a:spcAft>
              <a:buClrTx/>
              <a:buSzTx/>
              <a:tabLst/>
              <a:defRPr/>
            </a:pPr>
            <a:endParaRPr kumimoji="0" lang="en-US" sz="2000" b="0" i="0" u="none" strike="noStrike" cap="none" spc="0" normalizeH="0" baseline="0" noProof="0" dirty="0">
              <a:ln>
                <a:noFill/>
              </a:ln>
              <a:solidFill>
                <a:schemeClr val="tx1">
                  <a:alpha val="80000"/>
                </a:schemeClr>
              </a:solidFill>
              <a:effectLst/>
              <a:uLnTx/>
              <a:uFillTx/>
            </a:endParaRPr>
          </a:p>
          <a:p>
            <a:pPr marL="0" marR="0" lvl="0" indent="0" fontAlgn="auto">
              <a:spcBef>
                <a:spcPts val="1000"/>
              </a:spcBef>
              <a:spcAft>
                <a:spcPts val="0"/>
              </a:spcAft>
              <a:buClrTx/>
              <a:buSzTx/>
              <a:buNone/>
              <a:tabLst/>
              <a:defRPr/>
            </a:pPr>
            <a:r>
              <a:rPr kumimoji="0" lang="en-US" sz="3200" b="0" i="0" u="none" strike="noStrike" cap="none" spc="0" normalizeH="0" baseline="0" noProof="0" dirty="0">
                <a:ln>
                  <a:noFill/>
                </a:ln>
                <a:solidFill>
                  <a:schemeClr val="tx1">
                    <a:alpha val="80000"/>
                  </a:schemeClr>
                </a:solidFill>
                <a:effectLst/>
                <a:uLnTx/>
                <a:uFillTx/>
              </a:rPr>
              <a:t>Systems advocacy is about changing policies, laws or rules that impact how someone lives their life. </a:t>
            </a:r>
          </a:p>
          <a:p>
            <a:pPr marL="0"/>
            <a:endParaRPr lang="en-US" sz="2000" dirty="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77324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904CA2-AB65-F2A1-5C47-01BCF2A7315E}"/>
              </a:ext>
            </a:extLst>
          </p:cNvPr>
          <p:cNvPicPr>
            <a:picLocks noChangeAspect="1"/>
          </p:cNvPicPr>
          <p:nvPr/>
        </p:nvPicPr>
        <p:blipFill rotWithShape="1">
          <a:blip r:embed="rId2"/>
          <a:srcRect l="16897" r="970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371094" y="551688"/>
            <a:ext cx="3438144" cy="2953512"/>
          </a:xfrm>
        </p:spPr>
        <p:txBody>
          <a:bodyPr anchor="b">
            <a:noAutofit/>
          </a:bodyPr>
          <a:lstStyle/>
          <a:p>
            <a:br>
              <a:rPr kumimoji="0" lang="en-US" sz="40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40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Who needs to hear our advocacy stories? </a:t>
            </a:r>
            <a:endParaRPr lang="en-US" sz="4000"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09DFDD9-3C38-0B0B-16B9-193D54D24559}"/>
              </a:ext>
            </a:extLst>
          </p:cNvPr>
          <p:cNvSpPr>
            <a:spLocks noGrp="1"/>
          </p:cNvSpPr>
          <p:nvPr>
            <p:ph idx="1"/>
          </p:nvPr>
        </p:nvSpPr>
        <p:spPr>
          <a:xfrm>
            <a:off x="371094" y="2718054"/>
            <a:ext cx="3438906" cy="3207258"/>
          </a:xfrm>
        </p:spPr>
        <p:txBody>
          <a:bodyPr anchor="t">
            <a:normAutofit/>
          </a:bodyPr>
          <a:lstStyle/>
          <a:p>
            <a:pPr marL="0" marR="0" lvl="0" indent="0" defTabSz="457200" rtl="0" eaLnBrk="1" fontAlgn="auto" latinLnBrk="0" hangingPunct="1">
              <a:spcBef>
                <a:spcPts val="0"/>
              </a:spcBef>
              <a:spcAft>
                <a:spcPts val="0"/>
              </a:spcAft>
              <a:buClrTx/>
              <a:buSzTx/>
              <a:buFontTx/>
              <a:buNone/>
              <a:tabLst/>
              <a:defRPr/>
            </a:pPr>
            <a:endParaRPr kumimoji="0" lang="en-US" sz="1700" b="0" i="0" u="none" strike="noStrike" kern="1200" cap="none" spc="0" normalizeH="0" baseline="0" noProof="0" dirty="0">
              <a:ln>
                <a:noFill/>
              </a:ln>
              <a:effectLst/>
              <a:uLnTx/>
              <a:uFillTx/>
              <a:latin typeface="Arial" panose="020B0604020202020204" pitchFamily="34" charset="0"/>
              <a:ea typeface="+mn-ea"/>
              <a:cs typeface="+mn-cs"/>
            </a:endParaRPr>
          </a:p>
          <a:p>
            <a:pPr marL="0" indent="0">
              <a:buNone/>
            </a:pPr>
            <a:endParaRPr lang="en-US" sz="1700" dirty="0"/>
          </a:p>
        </p:txBody>
      </p:sp>
    </p:spTree>
    <p:extLst>
      <p:ext uri="{BB962C8B-B14F-4D97-AF65-F5344CB8AC3E}">
        <p14:creationId xmlns:p14="http://schemas.microsoft.com/office/powerpoint/2010/main" val="19305876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DE2E01-D521-B110-C6DC-FF01C042EF54}"/>
              </a:ext>
            </a:extLst>
          </p:cNvPr>
          <p:cNvSpPr>
            <a:spLocks noGrp="1"/>
          </p:cNvSpPr>
          <p:nvPr>
            <p:ph type="title"/>
          </p:nvPr>
        </p:nvSpPr>
        <p:spPr>
          <a:xfrm>
            <a:off x="838201" y="300580"/>
            <a:ext cx="9829800" cy="1089529"/>
          </a:xfrm>
        </p:spPr>
        <p:txBody>
          <a:bodyPr vert="horz" lIns="91440" tIns="45720" rIns="91440" bIns="45720" rtlCol="0" anchor="ctr">
            <a:normAutofit/>
          </a:bodyPr>
          <a:lstStyle/>
          <a:p>
            <a:r>
              <a:rPr lang="en-US" sz="5400" kern="1200" dirty="0">
                <a:solidFill>
                  <a:srgbClr val="FFFFFF"/>
                </a:solidFill>
                <a:latin typeface="+mj-lt"/>
                <a:ea typeface="+mj-ea"/>
                <a:cs typeface="+mj-cs"/>
              </a:rPr>
              <a:t>Let’s Talk Policy </a:t>
            </a:r>
          </a:p>
        </p:txBody>
      </p:sp>
      <p:sp>
        <p:nvSpPr>
          <p:cNvPr id="28"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2"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509DFDD9-3C38-0B0B-16B9-193D54D24559}"/>
              </a:ext>
            </a:extLst>
          </p:cNvPr>
          <p:cNvSpPr>
            <a:spLocks/>
          </p:cNvSpPr>
          <p:nvPr/>
        </p:nvSpPr>
        <p:spPr>
          <a:xfrm>
            <a:off x="1324502" y="2228087"/>
            <a:ext cx="9542996" cy="3948876"/>
          </a:xfrm>
          <a:prstGeom prst="rect">
            <a:avLst/>
          </a:prstGeom>
        </p:spPr>
        <p:txBody>
          <a:bodyPr/>
          <a:lstStyle/>
          <a:p>
            <a:pPr defTabSz="411480">
              <a:spcAft>
                <a:spcPts val="600"/>
              </a:spcAft>
              <a:defRPr/>
            </a:pPr>
            <a:endParaRPr lang="en-US" sz="3960" kern="1200">
              <a:solidFill>
                <a:srgbClr val="000000"/>
              </a:solidFill>
              <a:latin typeface="Arial" panose="020B0604020202020204" pitchFamily="34" charset="0"/>
              <a:ea typeface="+mn-ea"/>
              <a:cs typeface="+mn-cs"/>
            </a:endParaRPr>
          </a:p>
          <a:p>
            <a:pPr marL="0" indent="0">
              <a:spcAft>
                <a:spcPts val="600"/>
              </a:spcAft>
              <a:buNone/>
            </a:pPr>
            <a:endParaRPr lang="en-US"/>
          </a:p>
        </p:txBody>
      </p:sp>
      <p:graphicFrame>
        <p:nvGraphicFramePr>
          <p:cNvPr id="22" name="TextBox 3">
            <a:extLst>
              <a:ext uri="{FF2B5EF4-FFF2-40B4-BE49-F238E27FC236}">
                <a16:creationId xmlns:a16="http://schemas.microsoft.com/office/drawing/2014/main" id="{168C5BA8-6380-B574-8670-1AAA6752B57B}"/>
              </a:ext>
            </a:extLst>
          </p:cNvPr>
          <p:cNvGraphicFramePr/>
          <p:nvPr>
            <p:extLst>
              <p:ext uri="{D42A27DB-BD31-4B8C-83A1-F6EECF244321}">
                <p14:modId xmlns:p14="http://schemas.microsoft.com/office/powerpoint/2010/main" val="2554133397"/>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0908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780A597-34D0-4822-C5FB-487C7418420C}"/>
              </a:ext>
            </a:extLst>
          </p:cNvPr>
          <p:cNvSpPr>
            <a:spLocks noGrp="1"/>
          </p:cNvSpPr>
          <p:nvPr>
            <p:ph type="title"/>
          </p:nvPr>
        </p:nvSpPr>
        <p:spPr>
          <a:xfrm>
            <a:off x="1188069" y="381935"/>
            <a:ext cx="4008583" cy="5974414"/>
          </a:xfrm>
        </p:spPr>
        <p:txBody>
          <a:bodyPr anchor="ctr">
            <a:normAutofit/>
          </a:bodyPr>
          <a:lstStyle/>
          <a:p>
            <a:r>
              <a:rPr lang="en-US" sz="5400" dirty="0">
                <a:solidFill>
                  <a:srgbClr val="FFFFFF"/>
                </a:solidFill>
              </a:rPr>
              <a:t>MN HF3339 &amp; SF3351: Public Health Problem</a:t>
            </a:r>
          </a:p>
        </p:txBody>
      </p:sp>
      <p:grpSp>
        <p:nvGrpSpPr>
          <p:cNvPr id="26" name="Group 25">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6B9CC6F2-C3BA-6221-FDEE-E921220A4A5C}"/>
              </a:ext>
            </a:extLst>
          </p:cNvPr>
          <p:cNvSpPr>
            <a:spLocks noGrp="1"/>
          </p:cNvSpPr>
          <p:nvPr>
            <p:ph idx="1"/>
          </p:nvPr>
        </p:nvSpPr>
        <p:spPr>
          <a:xfrm>
            <a:off x="6096000" y="518400"/>
            <a:ext cx="5257799" cy="5837949"/>
          </a:xfrm>
        </p:spPr>
        <p:txBody>
          <a:bodyPr anchor="ctr">
            <a:normAutofit/>
          </a:bodyPr>
          <a:lstStyle/>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The public health problem affecting individuals with limb loss and limb difference (LLLD)…</a:t>
            </a:r>
          </a:p>
          <a:p>
            <a:pPr marL="0" indent="0">
              <a:buNone/>
            </a:pPr>
            <a:endParaRPr lang="en-US" sz="2000" dirty="0">
              <a:solidFill>
                <a:schemeClr val="tx1">
                  <a:alpha val="80000"/>
                </a:schemeClr>
              </a:solidFill>
            </a:endParaRPr>
          </a:p>
          <a:p>
            <a:pPr lvl="1"/>
            <a:r>
              <a:rPr lang="en-US" sz="2000" dirty="0">
                <a:solidFill>
                  <a:schemeClr val="tx1">
                    <a:alpha val="80000"/>
                  </a:schemeClr>
                </a:solidFill>
              </a:rPr>
              <a:t>There are over 28,000 individuals with LLLD in Minnesota.</a:t>
            </a:r>
          </a:p>
          <a:p>
            <a:pPr marL="457200" lvl="1" indent="0">
              <a:buNone/>
            </a:pPr>
            <a:endParaRPr lang="en-US" sz="2000" dirty="0">
              <a:solidFill>
                <a:schemeClr val="tx1">
                  <a:alpha val="80000"/>
                </a:schemeClr>
              </a:solidFill>
            </a:endParaRPr>
          </a:p>
          <a:p>
            <a:pPr lvl="1"/>
            <a:r>
              <a:rPr lang="en-US" sz="2000" dirty="0">
                <a:solidFill>
                  <a:schemeClr val="tx1">
                    <a:alpha val="80000"/>
                  </a:schemeClr>
                </a:solidFill>
              </a:rPr>
              <a:t>Many of these Minnesotans are unable to afford and access life-changing orthotic and prosthetic (O&amp;P) care that restores mobility due to:	</a:t>
            </a:r>
          </a:p>
          <a:p>
            <a:pPr lvl="2"/>
            <a:r>
              <a:rPr lang="en-US" dirty="0">
                <a:solidFill>
                  <a:schemeClr val="tx1">
                    <a:alpha val="80000"/>
                  </a:schemeClr>
                </a:solidFill>
              </a:rPr>
              <a:t> lack of insurance coverage, </a:t>
            </a:r>
          </a:p>
          <a:p>
            <a:pPr lvl="2"/>
            <a:r>
              <a:rPr lang="en-US" dirty="0">
                <a:solidFill>
                  <a:schemeClr val="tx1">
                    <a:alpha val="80000"/>
                  </a:schemeClr>
                </a:solidFill>
              </a:rPr>
              <a:t>“not medically necessary” denials,</a:t>
            </a:r>
          </a:p>
          <a:p>
            <a:pPr lvl="2"/>
            <a:r>
              <a:rPr lang="en-US" dirty="0">
                <a:solidFill>
                  <a:schemeClr val="tx1">
                    <a:alpha val="80000"/>
                  </a:schemeClr>
                </a:solidFill>
              </a:rPr>
              <a:t> and high out of pocket costs.</a:t>
            </a: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99869"/>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84BD7D3617E41AAEB88894CCA0784" ma:contentTypeVersion="16" ma:contentTypeDescription="Create a new document." ma:contentTypeScope="" ma:versionID="a0ef2dd4ee4e34a20db2c88cfcad5237">
  <xsd:schema xmlns:xsd="http://www.w3.org/2001/XMLSchema" xmlns:xs="http://www.w3.org/2001/XMLSchema" xmlns:p="http://schemas.microsoft.com/office/2006/metadata/properties" xmlns:ns2="f4d2207a-bc32-4a58-82a8-fe5b3dd449e8" xmlns:ns3="920a879f-9d8a-4ef8-a2c8-cee8ccf81796" targetNamespace="http://schemas.microsoft.com/office/2006/metadata/properties" ma:root="true" ma:fieldsID="7da1940ebd701d6db68b191c00dbdaa1" ns2:_="" ns3:_="">
    <xsd:import namespace="f4d2207a-bc32-4a58-82a8-fe5b3dd449e8"/>
    <xsd:import namespace="920a879f-9d8a-4ef8-a2c8-cee8ccf817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2207a-bc32-4a58-82a8-fe5b3dd44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3dd266-9099-405a-9708-f86ee76961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0a879f-9d8a-4ef8-a2c8-cee8ccf817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798fb7-c86f-44ef-84f9-7e43c3b95cea}" ma:internalName="TaxCatchAll" ma:showField="CatchAllData" ma:web="920a879f-9d8a-4ef8-a2c8-cee8ccf817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d2207a-bc32-4a58-82a8-fe5b3dd449e8">
      <Terms xmlns="http://schemas.microsoft.com/office/infopath/2007/PartnerControls"/>
    </lcf76f155ced4ddcb4097134ff3c332f>
    <TaxCatchAll xmlns="920a879f-9d8a-4ef8-a2c8-cee8ccf817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E61FA-1716-4886-93CC-29E830B2F12F}">
  <ds:schemaRefs>
    <ds:schemaRef ds:uri="920a879f-9d8a-4ef8-a2c8-cee8ccf81796"/>
    <ds:schemaRef ds:uri="f4d2207a-bc32-4a58-82a8-fe5b3dd449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94E03C-4F5C-4ACF-8076-043F34C5BC34}">
  <ds:schemaRefs>
    <ds:schemaRef ds:uri="920a879f-9d8a-4ef8-a2c8-cee8ccf81796"/>
    <ds:schemaRef ds:uri="f4d2207a-bc32-4a58-82a8-fe5b3dd449e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5549D1-5A5D-4C2D-B458-06FFFBE421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7970</TotalTime>
  <Words>1747</Words>
  <Application>Microsoft Macintosh PowerPoint</Application>
  <PresentationFormat>Widescreen</PresentationFormat>
  <Paragraphs>202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So Every BODY Can Move MN O&amp;P Lobbying/Advocacy 101</vt:lpstr>
      <vt:lpstr>Presenters</vt:lpstr>
      <vt:lpstr>Three Types of Advocacy</vt:lpstr>
      <vt:lpstr>Self Advocacy</vt:lpstr>
      <vt:lpstr>Individual Advocacy</vt:lpstr>
      <vt:lpstr>Systems Advocacy</vt:lpstr>
      <vt:lpstr> Who needs to hear our advocacy stories? </vt:lpstr>
      <vt:lpstr>Let’s Talk Policy </vt:lpstr>
      <vt:lpstr>MN HF3339 &amp; SF3351: Public Health Problem</vt:lpstr>
      <vt:lpstr>MN HF3339 &amp; SF3351: Public Health Problem</vt:lpstr>
      <vt:lpstr>MN HF3339 &amp; SF3351: GOAL</vt:lpstr>
      <vt:lpstr>MN HF3339 &amp; SF 3351: Potential Social &amp; Fiscal Impact</vt:lpstr>
      <vt:lpstr>MN H3339  &amp; SF3351: Coverage Benefits</vt:lpstr>
      <vt:lpstr>Creating the Advocacy Plan</vt:lpstr>
      <vt:lpstr>Value of Your Legislative Visit</vt:lpstr>
      <vt:lpstr>Making Your Visit &amp; Your Advocacy Effective</vt:lpstr>
      <vt:lpstr>3 Key Words to Remember –  Why We Are All Here</vt:lpstr>
      <vt:lpstr>EDUCATE</vt:lpstr>
      <vt:lpstr>ADVOCATE</vt:lpstr>
      <vt:lpstr>ACCESS</vt:lpstr>
      <vt:lpstr>10 Steps to Your Effective Visit</vt:lpstr>
      <vt:lpstr>1. Be Prepared</vt:lpstr>
      <vt:lpstr>2. Do Your Homework </vt:lpstr>
      <vt:lpstr>3. Select Your Spokesperson(s)</vt:lpstr>
      <vt:lpstr>4. Be Brief  &amp; Stay Focused</vt:lpstr>
      <vt:lpstr>5. Personalize Your Issues</vt:lpstr>
      <vt:lpstr>6. Be Positive &amp; React Honestly</vt:lpstr>
      <vt:lpstr>7. Be Friendly with Your Legislative Staff</vt:lpstr>
      <vt:lpstr>8. Close the Deal &amp; Remember the Ask</vt:lpstr>
      <vt:lpstr>9. Leave- Behind Materials</vt:lpstr>
      <vt:lpstr>10. Say Thank You &amp; Write a Thank You</vt:lpstr>
      <vt:lpstr>O&amp;P Day at the MN Capitol in Support of HF3339 &amp; SF3351</vt:lpstr>
      <vt:lpstr>Questions? Just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Marinoff</dc:creator>
  <cp:lastModifiedBy>Charles Kuffel</cp:lastModifiedBy>
  <cp:revision>39</cp:revision>
  <dcterms:created xsi:type="dcterms:W3CDTF">2020-05-28T22:44:05Z</dcterms:created>
  <dcterms:modified xsi:type="dcterms:W3CDTF">2024-02-28T02:51:53Z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0x01010068584BD7D3617E41AAEB88894CCA0784</vt:lpwstr>
  </property>
</Properties>
</file>