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54"/>
  </p:notesMasterIdLst>
  <p:sldIdLst>
    <p:sldId id="424" r:id="rId3"/>
    <p:sldId id="443" r:id="rId4"/>
    <p:sldId id="449" r:id="rId5"/>
    <p:sldId id="392" r:id="rId6"/>
    <p:sldId id="468" r:id="rId7"/>
    <p:sldId id="479" r:id="rId8"/>
    <p:sldId id="486" r:id="rId9"/>
    <p:sldId id="469" r:id="rId10"/>
    <p:sldId id="480" r:id="rId11"/>
    <p:sldId id="481" r:id="rId12"/>
    <p:sldId id="482" r:id="rId13"/>
    <p:sldId id="483" r:id="rId14"/>
    <p:sldId id="354" r:id="rId15"/>
    <p:sldId id="487" r:id="rId16"/>
    <p:sldId id="338" r:id="rId17"/>
    <p:sldId id="339" r:id="rId18"/>
    <p:sldId id="340" r:id="rId19"/>
    <p:sldId id="341" r:id="rId20"/>
    <p:sldId id="342" r:id="rId21"/>
    <p:sldId id="470" r:id="rId22"/>
    <p:sldId id="343" r:id="rId23"/>
    <p:sldId id="428" r:id="rId24"/>
    <p:sldId id="429" r:id="rId25"/>
    <p:sldId id="430" r:id="rId26"/>
    <p:sldId id="431" r:id="rId27"/>
    <p:sldId id="432" r:id="rId28"/>
    <p:sldId id="433" r:id="rId29"/>
    <p:sldId id="498" r:id="rId30"/>
    <p:sldId id="499" r:id="rId31"/>
    <p:sldId id="500" r:id="rId32"/>
    <p:sldId id="501" r:id="rId33"/>
    <p:sldId id="387" r:id="rId34"/>
    <p:sldId id="478" r:id="rId35"/>
    <p:sldId id="488" r:id="rId36"/>
    <p:sldId id="358" r:id="rId37"/>
    <p:sldId id="359" r:id="rId38"/>
    <p:sldId id="458" r:id="rId39"/>
    <p:sldId id="459" r:id="rId40"/>
    <p:sldId id="460" r:id="rId41"/>
    <p:sldId id="484" r:id="rId42"/>
    <p:sldId id="485" r:id="rId43"/>
    <p:sldId id="348" r:id="rId44"/>
    <p:sldId id="448" r:id="rId45"/>
    <p:sldId id="457" r:id="rId46"/>
    <p:sldId id="462" r:id="rId47"/>
    <p:sldId id="463" r:id="rId48"/>
    <p:sldId id="464" r:id="rId49"/>
    <p:sldId id="465" r:id="rId50"/>
    <p:sldId id="467" r:id="rId51"/>
    <p:sldId id="444" r:id="rId52"/>
    <p:sldId id="44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llione, Barbara" initials="B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3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095"/>
  </p:normalViewPr>
  <p:slideViewPr>
    <p:cSldViewPr snapToGrid="0" snapToObjects="1">
      <p:cViewPr varScale="1">
        <p:scale>
          <a:sx n="60" d="100"/>
          <a:sy n="60" d="100"/>
        </p:scale>
        <p:origin x="112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31T08:47:01.073" idx="2">
    <p:pos x="929" y="339"/>
    <p:text>Can we remove information about the APMA coding resource center? We have received negative comments in the past stating we were promoting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0F98-15A1-AD41-B7B9-86A0A58372D0}" type="datetimeFigureOut">
              <a:rPr lang="en-US" smtClean="0"/>
              <a:t>5/3/19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1EBFC-44C8-3347-B108-11F267C0BC25}" type="slidenum">
              <a:rPr lang="en-US" smtClean="0"/>
              <a:t>‹#›</a:t>
            </a:fld>
            <a:endParaRPr lang="en-US" dirty="0"/>
          </a:p>
        </p:txBody>
      </p:sp>
    </p:spTree>
    <p:extLst>
      <p:ext uri="{BB962C8B-B14F-4D97-AF65-F5344CB8AC3E}">
        <p14:creationId xmlns:p14="http://schemas.microsoft.com/office/powerpoint/2010/main" val="2917136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CD9DC-8968-467F-9D41-052402229CD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4036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CD9DC-8968-467F-9D41-052402229C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1398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CD9DC-8968-467F-9D41-052402229CDB}"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09262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6C43F28-A8F4-42CE-9872-3E8A597412D8}" type="datetime1">
              <a:rPr lang="en-US" altLang="en-US"/>
              <a:pPr>
                <a:defRPr/>
              </a:pPr>
              <a:t>5/3/19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1C527C-C583-448B-9720-EEE55561F0FC}" type="slidenum">
              <a:rPr lang="en-US" altLang="en-US"/>
              <a:pPr>
                <a:defRPr/>
              </a:pPr>
              <a:t>‹#›</a:t>
            </a:fld>
            <a:endParaRPr lang="en-US" altLang="en-US"/>
          </a:p>
        </p:txBody>
      </p:sp>
    </p:spTree>
    <p:extLst>
      <p:ext uri="{BB962C8B-B14F-4D97-AF65-F5344CB8AC3E}">
        <p14:creationId xmlns:p14="http://schemas.microsoft.com/office/powerpoint/2010/main" val="34726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F7C233-78C6-418F-8A6A-116839B2014D}" type="datetime1">
              <a:rPr lang="en-US" altLang="en-US"/>
              <a:pPr>
                <a:defRPr/>
              </a:pPr>
              <a:t>5/3/19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40140E-4DF2-420E-9A95-F8FF23680C65}" type="slidenum">
              <a:rPr lang="en-US" altLang="en-US"/>
              <a:pPr>
                <a:defRPr/>
              </a:pPr>
              <a:t>‹#›</a:t>
            </a:fld>
            <a:endParaRPr lang="en-US" altLang="en-US"/>
          </a:p>
        </p:txBody>
      </p:sp>
    </p:spTree>
    <p:extLst>
      <p:ext uri="{BB962C8B-B14F-4D97-AF65-F5344CB8AC3E}">
        <p14:creationId xmlns:p14="http://schemas.microsoft.com/office/powerpoint/2010/main" val="128651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134779-1164-4FE3-A778-03CAED8AF238}" type="datetime1">
              <a:rPr lang="en-US" altLang="en-US"/>
              <a:pPr>
                <a:defRPr/>
              </a:pPr>
              <a:t>5/3/19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44AA80-275C-4AB9-A47D-7B44AE144049}" type="slidenum">
              <a:rPr lang="en-US" altLang="en-US"/>
              <a:pPr>
                <a:defRPr/>
              </a:pPr>
              <a:t>‹#›</a:t>
            </a:fld>
            <a:endParaRPr lang="en-US" altLang="en-US"/>
          </a:p>
        </p:txBody>
      </p:sp>
    </p:spTree>
    <p:extLst>
      <p:ext uri="{BB962C8B-B14F-4D97-AF65-F5344CB8AC3E}">
        <p14:creationId xmlns:p14="http://schemas.microsoft.com/office/powerpoint/2010/main" val="292594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64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3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33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383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39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5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67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37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ABE1DA3-FDFA-48B6-B668-B56ADBB3617D}" type="datetime1">
              <a:rPr lang="en-US" altLang="en-US"/>
              <a:pPr>
                <a:defRPr/>
              </a:pPr>
              <a:t>5/3/19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F6B00-EE07-4483-ABA3-941D994B8E1A}" type="slidenum">
              <a:rPr lang="en-US" altLang="en-US"/>
              <a:pPr>
                <a:defRPr/>
              </a:pPr>
              <a:t>‹#›</a:t>
            </a:fld>
            <a:endParaRPr lang="en-US" altLang="en-US"/>
          </a:p>
        </p:txBody>
      </p:sp>
    </p:spTree>
    <p:extLst>
      <p:ext uri="{BB962C8B-B14F-4D97-AF65-F5344CB8AC3E}">
        <p14:creationId xmlns:p14="http://schemas.microsoft.com/office/powerpoint/2010/main" val="3303721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270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81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A40F1-5F98-4A4C-B594-8FD9D8F290E4}" type="datetimeFigureOut">
              <a:rPr lang="en-US" smtClean="0">
                <a:solidFill>
                  <a:prstClr val="black">
                    <a:tint val="75000"/>
                  </a:prstClr>
                </a:solidFill>
              </a:rPr>
              <a:pPr/>
              <a:t>5/3/19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8C750-9106-4AF7-A5EA-96AA07B941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3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268D7A-D605-4F76-9A57-8C3B69B56FCA}" type="datetime1">
              <a:rPr lang="en-US" altLang="en-US"/>
              <a:pPr>
                <a:defRPr/>
              </a:pPr>
              <a:t>5/3/19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590CD6-153E-4FC9-964C-E52CFD771FE1}" type="slidenum">
              <a:rPr lang="en-US" altLang="en-US"/>
              <a:pPr>
                <a:defRPr/>
              </a:pPr>
              <a:t>‹#›</a:t>
            </a:fld>
            <a:endParaRPr lang="en-US" altLang="en-US"/>
          </a:p>
        </p:txBody>
      </p:sp>
    </p:spTree>
    <p:extLst>
      <p:ext uri="{BB962C8B-B14F-4D97-AF65-F5344CB8AC3E}">
        <p14:creationId xmlns:p14="http://schemas.microsoft.com/office/powerpoint/2010/main" val="428732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E90E1D-25B4-4700-AFA5-41089C0AF3A4}" type="datetime1">
              <a:rPr lang="en-US" altLang="en-US"/>
              <a:pPr>
                <a:defRPr/>
              </a:pPr>
              <a:t>5/3/19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C9B0CB-0CB4-42F0-864B-805F3974F2B4}" type="slidenum">
              <a:rPr lang="en-US" altLang="en-US"/>
              <a:pPr>
                <a:defRPr/>
              </a:pPr>
              <a:t>‹#›</a:t>
            </a:fld>
            <a:endParaRPr lang="en-US" altLang="en-US"/>
          </a:p>
        </p:txBody>
      </p:sp>
    </p:spTree>
    <p:extLst>
      <p:ext uri="{BB962C8B-B14F-4D97-AF65-F5344CB8AC3E}">
        <p14:creationId xmlns:p14="http://schemas.microsoft.com/office/powerpoint/2010/main" val="228029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3AD31E-666D-4ED8-8412-744715B3C387}" type="datetime1">
              <a:rPr lang="en-US" altLang="en-US"/>
              <a:pPr>
                <a:defRPr/>
              </a:pPr>
              <a:t>5/3/19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0AC79B5-BC95-4171-8833-2E5E2521C645}" type="slidenum">
              <a:rPr lang="en-US" altLang="en-US"/>
              <a:pPr>
                <a:defRPr/>
              </a:pPr>
              <a:t>‹#›</a:t>
            </a:fld>
            <a:endParaRPr lang="en-US" altLang="en-US"/>
          </a:p>
        </p:txBody>
      </p:sp>
    </p:spTree>
    <p:extLst>
      <p:ext uri="{BB962C8B-B14F-4D97-AF65-F5344CB8AC3E}">
        <p14:creationId xmlns:p14="http://schemas.microsoft.com/office/powerpoint/2010/main" val="12981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6E7AB5-8437-4315-934B-82747900DF13}" type="datetime1">
              <a:rPr lang="en-US" altLang="en-US"/>
              <a:pPr>
                <a:defRPr/>
              </a:pPr>
              <a:t>5/3/19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5A9FB2-30FE-4208-A69A-B9A346B410F4}" type="slidenum">
              <a:rPr lang="en-US" altLang="en-US"/>
              <a:pPr>
                <a:defRPr/>
              </a:pPr>
              <a:t>‹#›</a:t>
            </a:fld>
            <a:endParaRPr lang="en-US" altLang="en-US"/>
          </a:p>
        </p:txBody>
      </p:sp>
    </p:spTree>
    <p:extLst>
      <p:ext uri="{BB962C8B-B14F-4D97-AF65-F5344CB8AC3E}">
        <p14:creationId xmlns:p14="http://schemas.microsoft.com/office/powerpoint/2010/main" val="278853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478FA3-E792-4C32-99A6-2A78BD6B8217}" type="datetime1">
              <a:rPr lang="en-US" altLang="en-US"/>
              <a:pPr>
                <a:defRPr/>
              </a:pPr>
              <a:t>5/3/19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BD0B53-90ED-401A-9515-AF236E96DF5A}" type="slidenum">
              <a:rPr lang="en-US" altLang="en-US"/>
              <a:pPr>
                <a:defRPr/>
              </a:pPr>
              <a:t>‹#›</a:t>
            </a:fld>
            <a:endParaRPr lang="en-US" altLang="en-US"/>
          </a:p>
        </p:txBody>
      </p:sp>
    </p:spTree>
    <p:extLst>
      <p:ext uri="{BB962C8B-B14F-4D97-AF65-F5344CB8AC3E}">
        <p14:creationId xmlns:p14="http://schemas.microsoft.com/office/powerpoint/2010/main" val="272115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000F25-03DE-4345-A251-2EE7F7D1D4BF}" type="datetime1">
              <a:rPr lang="en-US" altLang="en-US"/>
              <a:pPr>
                <a:defRPr/>
              </a:pPr>
              <a:t>5/3/19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43477F-D13A-4CC6-B731-AD32F49BA54D}" type="slidenum">
              <a:rPr lang="en-US" altLang="en-US"/>
              <a:pPr>
                <a:defRPr/>
              </a:pPr>
              <a:t>‹#›</a:t>
            </a:fld>
            <a:endParaRPr lang="en-US" altLang="en-US"/>
          </a:p>
        </p:txBody>
      </p:sp>
    </p:spTree>
    <p:extLst>
      <p:ext uri="{BB962C8B-B14F-4D97-AF65-F5344CB8AC3E}">
        <p14:creationId xmlns:p14="http://schemas.microsoft.com/office/powerpoint/2010/main" val="343145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5FECF1-8236-43EC-8B17-0DBAB40CB6A6}" type="datetime1">
              <a:rPr lang="en-US" altLang="en-US"/>
              <a:pPr>
                <a:defRPr/>
              </a:pPr>
              <a:t>5/3/19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71CD6D-051A-49EA-9A73-A73807056600}" type="slidenum">
              <a:rPr lang="en-US" altLang="en-US"/>
              <a:pPr>
                <a:defRPr/>
              </a:pPr>
              <a:t>‹#›</a:t>
            </a:fld>
            <a:endParaRPr lang="en-US" altLang="en-US"/>
          </a:p>
        </p:txBody>
      </p:sp>
    </p:spTree>
    <p:extLst>
      <p:ext uri="{BB962C8B-B14F-4D97-AF65-F5344CB8AC3E}">
        <p14:creationId xmlns:p14="http://schemas.microsoft.com/office/powerpoint/2010/main" val="175641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1219200" cy="3492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pPr defTabSz="914400" fontAlgn="base">
              <a:spcBef>
                <a:spcPct val="0"/>
              </a:spcBef>
              <a:spcAft>
                <a:spcPct val="0"/>
              </a:spcAft>
              <a:defRPr/>
            </a:pPr>
            <a:fld id="{C6E4C0AF-083E-4AD6-A67F-A43B780A6467}" type="datetime1">
              <a:rPr lang="en-US" altLang="en-US">
                <a:ea typeface="ＭＳ Ｐゴシック" pitchFamily="34" charset="-128"/>
              </a:rPr>
              <a:pPr defTabSz="914400" fontAlgn="base">
                <a:spcBef>
                  <a:spcPct val="0"/>
                </a:spcBef>
                <a:spcAft>
                  <a:spcPct val="0"/>
                </a:spcAft>
                <a:defRPr/>
              </a:pPr>
              <a:t>5/3/19</a:t>
            </a:fld>
            <a:endParaRPr lang="en-US" altLang="en-US">
              <a:ea typeface="ＭＳ Ｐゴシック" pitchFamily="34" charset="-128"/>
            </a:endParaRPr>
          </a:p>
        </p:txBody>
      </p:sp>
      <p:sp>
        <p:nvSpPr>
          <p:cNvPr id="5" name="Footer Placeholder 4"/>
          <p:cNvSpPr>
            <a:spLocks noGrp="1"/>
          </p:cNvSpPr>
          <p:nvPr>
            <p:ph type="ftr" sz="quarter" idx="3"/>
          </p:nvPr>
        </p:nvSpPr>
        <p:spPr>
          <a:xfrm>
            <a:off x="1905000" y="6324600"/>
            <a:ext cx="32766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5410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itchFamily="18" charset="0"/>
              </a:defRPr>
            </a:lvl1pPr>
          </a:lstStyle>
          <a:p>
            <a:pPr defTabSz="914400" fontAlgn="base">
              <a:spcBef>
                <a:spcPct val="0"/>
              </a:spcBef>
              <a:spcAft>
                <a:spcPct val="0"/>
              </a:spcAft>
              <a:defRPr/>
            </a:pPr>
            <a:fld id="{C476AEAA-9208-4F0C-BA2F-11B08C0CA8AD}" type="slidenum">
              <a:rPr lang="en-US" altLang="en-US">
                <a:ea typeface="ＭＳ Ｐゴシック" pitchFamily="34" charset="-128"/>
              </a:rPr>
              <a:pPr defTabSz="9144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1266657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BA40F1-5F98-4A4C-B594-8FD9D8F290E4}" type="datetimeFigureOut">
              <a:rPr lang="en-US" smtClean="0">
                <a:solidFill>
                  <a:prstClr val="black">
                    <a:tint val="75000"/>
                  </a:prstClr>
                </a:solidFill>
              </a:rPr>
              <a:pPr defTabSz="914400"/>
              <a:t>5/3/19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A98C750-9106-4AF7-A5EA-96AA07B941F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31441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427511" y="304800"/>
            <a:ext cx="10010898" cy="2536825"/>
          </a:xfrm>
        </p:spPr>
        <p:txBody>
          <a:bodyPr/>
          <a:lstStyle/>
          <a:p>
            <a:pPr eaLnBrk="1" hangingPunct="1"/>
            <a:r>
              <a:rPr lang="en-US" altLang="en-US" b="1" dirty="0">
                <a:ea typeface="ＭＳ Ｐゴシック" pitchFamily="34" charset="-128"/>
              </a:rPr>
              <a:t>Foot Care: Coding, Compliance, and Documentation:  WPS</a:t>
            </a:r>
          </a:p>
        </p:txBody>
      </p:sp>
      <p:sp>
        <p:nvSpPr>
          <p:cNvPr id="3" name="Content Placeholder 2"/>
          <p:cNvSpPr>
            <a:spLocks noGrp="1"/>
          </p:cNvSpPr>
          <p:nvPr>
            <p:ph type="subTitle" idx="1"/>
          </p:nvPr>
        </p:nvSpPr>
        <p:spPr>
          <a:xfrm>
            <a:off x="5120640" y="4446270"/>
            <a:ext cx="1805940" cy="685800"/>
          </a:xfrm>
        </p:spPr>
        <p:txBody>
          <a:bodyPr rtlCol="0">
            <a:normAutofit/>
          </a:bodyPr>
          <a:lstStyle/>
          <a:p>
            <a:pPr eaLnBrk="1" fontAlgn="auto" hangingPunct="1">
              <a:spcAft>
                <a:spcPts val="0"/>
              </a:spcAft>
              <a:defRPr/>
            </a:pPr>
            <a:r>
              <a:rPr lang="en-US" sz="3600" dirty="0">
                <a:solidFill>
                  <a:schemeClr val="bg1">
                    <a:lumMod val="95000"/>
                  </a:schemeClr>
                </a:solidFill>
                <a:latin typeface="+mj-lt"/>
                <a:cs typeface="+mn-cs"/>
              </a:rPr>
              <a:t>2019</a:t>
            </a:r>
          </a:p>
          <a:p>
            <a:pPr eaLnBrk="1" fontAlgn="auto" hangingPunct="1">
              <a:spcAft>
                <a:spcPts val="0"/>
              </a:spcAft>
              <a:defRPr/>
            </a:pPr>
            <a:endParaRPr lang="en-US" sz="3600" dirty="0">
              <a:latin typeface="+mj-lt"/>
              <a:cs typeface="+mn-cs"/>
            </a:endParaRPr>
          </a:p>
        </p:txBody>
      </p:sp>
    </p:spTree>
    <p:extLst>
      <p:ext uri="{BB962C8B-B14F-4D97-AF65-F5344CB8AC3E}">
        <p14:creationId xmlns:p14="http://schemas.microsoft.com/office/powerpoint/2010/main" val="205205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A7BF-3292-D94A-B027-C67ACA75A0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5256AC-7F16-B74D-988C-3314B8350106}"/>
              </a:ext>
            </a:extLst>
          </p:cNvPr>
          <p:cNvPicPr>
            <a:picLocks noGrp="1" noChangeAspect="1"/>
          </p:cNvPicPr>
          <p:nvPr>
            <p:ph idx="1"/>
          </p:nvPr>
        </p:nvPicPr>
        <p:blipFill>
          <a:blip r:embed="rId2"/>
          <a:stretch>
            <a:fillRect/>
          </a:stretch>
        </p:blipFill>
        <p:spPr>
          <a:xfrm>
            <a:off x="-998274" y="1230284"/>
            <a:ext cx="10680024" cy="4283086"/>
          </a:xfrm>
        </p:spPr>
      </p:pic>
      <p:sp>
        <p:nvSpPr>
          <p:cNvPr id="6" name="Oval 5">
            <a:extLst>
              <a:ext uri="{FF2B5EF4-FFF2-40B4-BE49-F238E27FC236}">
                <a16:creationId xmlns:a16="http://schemas.microsoft.com/office/drawing/2014/main" id="{C6F79FA9-5D5F-EA47-9226-8588FE4DA0C4}"/>
              </a:ext>
            </a:extLst>
          </p:cNvPr>
          <p:cNvSpPr/>
          <p:nvPr/>
        </p:nvSpPr>
        <p:spPr>
          <a:xfrm>
            <a:off x="4120055" y="2301766"/>
            <a:ext cx="2249214" cy="3573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B748-2710-C548-8032-CF2411836CB0}"/>
              </a:ext>
            </a:extLst>
          </p:cNvPr>
          <p:cNvSpPr>
            <a:spLocks noGrp="1"/>
          </p:cNvSpPr>
          <p:nvPr>
            <p:ph type="title"/>
          </p:nvPr>
        </p:nvSpPr>
        <p:spPr>
          <a:xfrm>
            <a:off x="0" y="0"/>
            <a:ext cx="9144000" cy="1143000"/>
          </a:xfrm>
        </p:spPr>
        <p:txBody>
          <a:bodyPr>
            <a:normAutofit/>
          </a:bodyPr>
          <a:lstStyle/>
          <a:p>
            <a:r>
              <a:rPr lang="en-US" sz="2000" dirty="0"/>
              <a:t>https://www.cms.gov/Outreach-and-Education/Medicare-Learning-Network-MLN/</a:t>
            </a:r>
            <a:r>
              <a:rPr lang="en-US" sz="2000" dirty="0" err="1"/>
              <a:t>MLNProducts</a:t>
            </a:r>
            <a:r>
              <a:rPr lang="en-US" sz="2000" dirty="0"/>
              <a:t>/Downloads/</a:t>
            </a:r>
            <a:r>
              <a:rPr lang="en-US" sz="2000" dirty="0" err="1"/>
              <a:t>MedicarePodiatryServicesSE_FactSheet.pdf</a:t>
            </a:r>
            <a:endParaRPr lang="en-US" sz="2000" dirty="0"/>
          </a:p>
        </p:txBody>
      </p:sp>
      <p:pic>
        <p:nvPicPr>
          <p:cNvPr id="5" name="Content Placeholder 4">
            <a:extLst>
              <a:ext uri="{FF2B5EF4-FFF2-40B4-BE49-F238E27FC236}">
                <a16:creationId xmlns:a16="http://schemas.microsoft.com/office/drawing/2014/main" id="{8C75A61E-7608-6E43-8441-116B097B2573}"/>
              </a:ext>
            </a:extLst>
          </p:cNvPr>
          <p:cNvPicPr>
            <a:picLocks noGrp="1" noChangeAspect="1"/>
          </p:cNvPicPr>
          <p:nvPr>
            <p:ph idx="1"/>
          </p:nvPr>
        </p:nvPicPr>
        <p:blipFill>
          <a:blip r:embed="rId2"/>
          <a:stretch>
            <a:fillRect/>
          </a:stretch>
        </p:blipFill>
        <p:spPr>
          <a:xfrm>
            <a:off x="702329" y="1600200"/>
            <a:ext cx="7739342" cy="4525963"/>
          </a:xfrm>
        </p:spPr>
      </p:pic>
    </p:spTree>
    <p:extLst>
      <p:ext uri="{BB962C8B-B14F-4D97-AF65-F5344CB8AC3E}">
        <p14:creationId xmlns:p14="http://schemas.microsoft.com/office/powerpoint/2010/main" val="387673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7EB6-9FDC-204A-A9F9-5ECFC5C4840D}"/>
              </a:ext>
            </a:extLst>
          </p:cNvPr>
          <p:cNvSpPr>
            <a:spLocks noGrp="1"/>
          </p:cNvSpPr>
          <p:nvPr>
            <p:ph type="title"/>
          </p:nvPr>
        </p:nvSpPr>
        <p:spPr>
          <a:xfrm>
            <a:off x="457200" y="923031"/>
            <a:ext cx="8229600" cy="1143000"/>
          </a:xfrm>
        </p:spPr>
        <p:txBody>
          <a:bodyPr>
            <a:normAutofit fontScale="90000"/>
          </a:bodyPr>
          <a:lstStyle/>
          <a:p>
            <a:r>
              <a:rPr lang="en-US" b="1" dirty="0"/>
              <a:t>Local Coverage Article: </a:t>
            </a:r>
            <a:br>
              <a:rPr lang="en-US" b="1" dirty="0"/>
            </a:br>
            <a:r>
              <a:rPr lang="en-US" b="1" dirty="0"/>
              <a:t>Billing and Coding Guidelines for Foot Care (A56232)</a:t>
            </a:r>
            <a:br>
              <a:rPr lang="en-US" b="1" dirty="0"/>
            </a:br>
            <a:endParaRPr lang="en-US" dirty="0"/>
          </a:p>
        </p:txBody>
      </p:sp>
      <p:sp>
        <p:nvSpPr>
          <p:cNvPr id="3" name="Content Placeholder 2">
            <a:extLst>
              <a:ext uri="{FF2B5EF4-FFF2-40B4-BE49-F238E27FC236}">
                <a16:creationId xmlns:a16="http://schemas.microsoft.com/office/drawing/2014/main" id="{F8F01B48-D3DD-C841-A1AA-9C07F1EE55E7}"/>
              </a:ext>
            </a:extLst>
          </p:cNvPr>
          <p:cNvSpPr>
            <a:spLocks noGrp="1"/>
          </p:cNvSpPr>
          <p:nvPr>
            <p:ph idx="1"/>
          </p:nvPr>
        </p:nvSpPr>
        <p:spPr>
          <a:xfrm>
            <a:off x="457200" y="3695008"/>
            <a:ext cx="8229600" cy="1990898"/>
          </a:xfrm>
        </p:spPr>
        <p:txBody>
          <a:bodyPr/>
          <a:lstStyle/>
          <a:p>
            <a:r>
              <a:rPr lang="en-US" dirty="0"/>
              <a:t>https://www.cms.gov/medicare-coverage-database/details/</a:t>
            </a:r>
            <a:r>
              <a:rPr lang="en-US" dirty="0" err="1"/>
              <a:t>article-details.aspx?articleId</a:t>
            </a:r>
            <a:r>
              <a:rPr lang="en-US" dirty="0"/>
              <a:t>=56232</a:t>
            </a:r>
          </a:p>
        </p:txBody>
      </p:sp>
    </p:spTree>
    <p:extLst>
      <p:ext uri="{BB962C8B-B14F-4D97-AF65-F5344CB8AC3E}">
        <p14:creationId xmlns:p14="http://schemas.microsoft.com/office/powerpoint/2010/main" val="71245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7" y="47851"/>
            <a:ext cx="8229600" cy="1143000"/>
          </a:xfrm>
        </p:spPr>
        <p:txBody>
          <a:bodyPr/>
          <a:lstStyle/>
          <a:p>
            <a:r>
              <a:rPr lang="en-US" b="1" dirty="0">
                <a:solidFill>
                  <a:srgbClr val="00B050"/>
                </a:solidFill>
              </a:rPr>
              <a:t>Two Different Things!</a:t>
            </a:r>
            <a:endParaRPr lang="en-US" dirty="0"/>
          </a:p>
        </p:txBody>
      </p:sp>
      <p:sp>
        <p:nvSpPr>
          <p:cNvPr id="3" name="Content Placeholder 2"/>
          <p:cNvSpPr>
            <a:spLocks noGrp="1"/>
          </p:cNvSpPr>
          <p:nvPr>
            <p:ph sz="half" idx="1"/>
          </p:nvPr>
        </p:nvSpPr>
        <p:spPr>
          <a:xfrm>
            <a:off x="5105400" y="3562047"/>
            <a:ext cx="4038600" cy="4525963"/>
          </a:xfrm>
        </p:spPr>
        <p:txBody>
          <a:bodyPr/>
          <a:lstStyle/>
          <a:p>
            <a:pPr marL="0" indent="0">
              <a:buNone/>
            </a:pPr>
            <a:r>
              <a:rPr lang="en-US" sz="4000" dirty="0"/>
              <a:t>Debridement of Mycotic Nails</a:t>
            </a:r>
            <a:endParaRPr lang="en-US" dirty="0"/>
          </a:p>
        </p:txBody>
      </p:sp>
      <p:sp>
        <p:nvSpPr>
          <p:cNvPr id="4" name="Content Placeholder 3"/>
          <p:cNvSpPr>
            <a:spLocks noGrp="1"/>
          </p:cNvSpPr>
          <p:nvPr>
            <p:ph sz="half" idx="2"/>
          </p:nvPr>
        </p:nvSpPr>
        <p:spPr>
          <a:xfrm>
            <a:off x="689490" y="3562048"/>
            <a:ext cx="4038600" cy="4525963"/>
          </a:xfrm>
        </p:spPr>
        <p:txBody>
          <a:bodyPr/>
          <a:lstStyle/>
          <a:p>
            <a:pPr marL="0" indent="0">
              <a:buNone/>
            </a:pPr>
            <a:r>
              <a:rPr lang="en-US" sz="4000" dirty="0"/>
              <a:t>Routine Foot   Care</a:t>
            </a:r>
            <a:endParaRPr lang="en-US" dirty="0"/>
          </a:p>
        </p:txBody>
      </p:sp>
      <p:sp>
        <p:nvSpPr>
          <p:cNvPr id="5" name="Rectangle 4">
            <a:extLst>
              <a:ext uri="{FF2B5EF4-FFF2-40B4-BE49-F238E27FC236}">
                <a16:creationId xmlns:a16="http://schemas.microsoft.com/office/drawing/2014/main" id="{9FE69C52-EE2E-3C4E-90ED-DB731BB63FFC}"/>
              </a:ext>
            </a:extLst>
          </p:cNvPr>
          <p:cNvSpPr/>
          <p:nvPr/>
        </p:nvSpPr>
        <p:spPr>
          <a:xfrm>
            <a:off x="296882" y="2560615"/>
            <a:ext cx="3817917"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D5DCE8-1F42-7F47-A8A4-F44DF6441AF4}"/>
              </a:ext>
            </a:extLst>
          </p:cNvPr>
          <p:cNvSpPr/>
          <p:nvPr/>
        </p:nvSpPr>
        <p:spPr>
          <a:xfrm>
            <a:off x="5046518" y="2560615"/>
            <a:ext cx="3739136"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D3B7B51-8675-EB4D-B09D-B2610578010E}"/>
              </a:ext>
            </a:extLst>
          </p:cNvPr>
          <p:cNvSpPr/>
          <p:nvPr/>
        </p:nvSpPr>
        <p:spPr>
          <a:xfrm rot="2992220">
            <a:off x="4758952" y="1375560"/>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7EEC8D44-55DB-A64A-9BFE-3FE22FE95EB0}"/>
              </a:ext>
            </a:extLst>
          </p:cNvPr>
          <p:cNvSpPr/>
          <p:nvPr/>
        </p:nvSpPr>
        <p:spPr>
          <a:xfrm rot="7650778">
            <a:off x="3198430" y="1394776"/>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8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7" y="47851"/>
            <a:ext cx="8229600" cy="1143000"/>
          </a:xfrm>
        </p:spPr>
        <p:txBody>
          <a:bodyPr/>
          <a:lstStyle/>
          <a:p>
            <a:r>
              <a:rPr lang="en-US" b="1" dirty="0">
                <a:solidFill>
                  <a:srgbClr val="00B050"/>
                </a:solidFill>
              </a:rPr>
              <a:t>Two Different Things!</a:t>
            </a:r>
            <a:endParaRPr lang="en-US" dirty="0"/>
          </a:p>
        </p:txBody>
      </p:sp>
      <p:sp>
        <p:nvSpPr>
          <p:cNvPr id="4" name="Content Placeholder 3"/>
          <p:cNvSpPr>
            <a:spLocks noGrp="1"/>
          </p:cNvSpPr>
          <p:nvPr>
            <p:ph sz="half" idx="2"/>
          </p:nvPr>
        </p:nvSpPr>
        <p:spPr>
          <a:xfrm>
            <a:off x="689490" y="3562048"/>
            <a:ext cx="4038600" cy="4525963"/>
          </a:xfrm>
        </p:spPr>
        <p:txBody>
          <a:bodyPr/>
          <a:lstStyle/>
          <a:p>
            <a:pPr marL="0" indent="0">
              <a:buNone/>
            </a:pPr>
            <a:r>
              <a:rPr lang="en-US" sz="4000" dirty="0"/>
              <a:t>Routine Foot   Care</a:t>
            </a:r>
            <a:endParaRPr lang="en-US" dirty="0"/>
          </a:p>
        </p:txBody>
      </p:sp>
      <p:sp>
        <p:nvSpPr>
          <p:cNvPr id="5" name="Rectangle 4">
            <a:extLst>
              <a:ext uri="{FF2B5EF4-FFF2-40B4-BE49-F238E27FC236}">
                <a16:creationId xmlns:a16="http://schemas.microsoft.com/office/drawing/2014/main" id="{9FE69C52-EE2E-3C4E-90ED-DB731BB63FFC}"/>
              </a:ext>
            </a:extLst>
          </p:cNvPr>
          <p:cNvSpPr/>
          <p:nvPr/>
        </p:nvSpPr>
        <p:spPr>
          <a:xfrm>
            <a:off x="296882" y="2560615"/>
            <a:ext cx="3817917"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D3B7B51-8675-EB4D-B09D-B2610578010E}"/>
              </a:ext>
            </a:extLst>
          </p:cNvPr>
          <p:cNvSpPr/>
          <p:nvPr/>
        </p:nvSpPr>
        <p:spPr>
          <a:xfrm rot="2992220">
            <a:off x="4758952" y="1375560"/>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7EEC8D44-55DB-A64A-9BFE-3FE22FE95EB0}"/>
              </a:ext>
            </a:extLst>
          </p:cNvPr>
          <p:cNvSpPr/>
          <p:nvPr/>
        </p:nvSpPr>
        <p:spPr>
          <a:xfrm rot="7650778">
            <a:off x="3198430" y="1394776"/>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6F0DDB-72D3-2A41-A5B0-C163101E1F36}"/>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8972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18457" y="1709056"/>
            <a:ext cx="7739743" cy="4071257"/>
          </a:xfrm>
        </p:spPr>
        <p:txBody>
          <a:bodyPr>
            <a:normAutofit/>
          </a:bodyPr>
          <a:lstStyle/>
          <a:p>
            <a:r>
              <a:rPr lang="en-US" sz="3600" dirty="0"/>
              <a:t>Diabetes mellitus *</a:t>
            </a:r>
          </a:p>
          <a:p>
            <a:r>
              <a:rPr lang="en-US" sz="3600" dirty="0"/>
              <a:t>Arteriosclerosis </a:t>
            </a:r>
            <a:r>
              <a:rPr lang="en-US" sz="3600" dirty="0" err="1"/>
              <a:t>obliterans</a:t>
            </a:r>
            <a:endParaRPr lang="en-US" sz="3600" dirty="0"/>
          </a:p>
          <a:p>
            <a:r>
              <a:rPr lang="en-US" sz="3600" dirty="0" err="1"/>
              <a:t>Buerger’s</a:t>
            </a:r>
            <a:r>
              <a:rPr lang="en-US" sz="3600" dirty="0"/>
              <a:t> disease</a:t>
            </a:r>
          </a:p>
          <a:p>
            <a:r>
              <a:rPr lang="en-US" sz="3600" dirty="0"/>
              <a:t>Chronic thrombophlebitis *</a:t>
            </a:r>
          </a:p>
          <a:p>
            <a:r>
              <a:rPr lang="en-US" sz="3600" dirty="0"/>
              <a:t>And……</a:t>
            </a:r>
          </a:p>
          <a:p>
            <a:pPr lvl="2"/>
            <a:endParaRPr lang="en-US" dirty="0"/>
          </a:p>
          <a:p>
            <a:pPr lvl="1"/>
            <a:endParaRPr lang="en-US" dirty="0"/>
          </a:p>
        </p:txBody>
      </p:sp>
      <p:sp>
        <p:nvSpPr>
          <p:cNvPr id="3" name="Title 1">
            <a:extLst>
              <a:ext uri="{FF2B5EF4-FFF2-40B4-BE49-F238E27FC236}">
                <a16:creationId xmlns:a16="http://schemas.microsoft.com/office/drawing/2014/main" id="{D5438E96-7DEA-F64B-82B4-CFF05A8D0677}"/>
              </a:ext>
            </a:extLst>
          </p:cNvPr>
          <p:cNvSpPr>
            <a:spLocks noGrp="1"/>
          </p:cNvSpPr>
          <p:nvPr>
            <p:ph type="title"/>
          </p:nvPr>
        </p:nvSpPr>
        <p:spPr>
          <a:xfrm>
            <a:off x="457200" y="274638"/>
            <a:ext cx="8229600" cy="1143000"/>
          </a:xfrm>
        </p:spPr>
        <p:txBody>
          <a:bodyPr/>
          <a:lstStyle/>
          <a:p>
            <a:r>
              <a:rPr lang="en-US" b="1" dirty="0">
                <a:solidFill>
                  <a:srgbClr val="00B050"/>
                </a:solidFill>
              </a:rPr>
              <a:t>Five Qualifying Diagnoses</a:t>
            </a:r>
            <a:endParaRPr lang="en-US" dirty="0"/>
          </a:p>
        </p:txBody>
      </p:sp>
    </p:spTree>
    <p:extLst>
      <p:ext uri="{BB962C8B-B14F-4D97-AF65-F5344CB8AC3E}">
        <p14:creationId xmlns:p14="http://schemas.microsoft.com/office/powerpoint/2010/main" val="19895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376" y="130241"/>
            <a:ext cx="8824479" cy="6577168"/>
          </a:xfrm>
        </p:spPr>
        <p:txBody>
          <a:bodyPr>
            <a:normAutofit fontScale="92500" lnSpcReduction="10000"/>
          </a:bodyPr>
          <a:lstStyle/>
          <a:p>
            <a:r>
              <a:rPr lang="en-US" dirty="0"/>
              <a:t>Peripheral neuropathies involving the feet</a:t>
            </a:r>
          </a:p>
          <a:p>
            <a:pPr lvl="1"/>
            <a:r>
              <a:rPr lang="en-US" sz="2400" dirty="0"/>
              <a:t>Associated with malnutrition and vitamin deficiency *</a:t>
            </a:r>
          </a:p>
          <a:p>
            <a:pPr lvl="2"/>
            <a:r>
              <a:rPr lang="en-US" sz="2400" dirty="0"/>
              <a:t>Malnutrition</a:t>
            </a:r>
          </a:p>
          <a:p>
            <a:pPr lvl="2"/>
            <a:r>
              <a:rPr lang="en-US" sz="2400" dirty="0"/>
              <a:t>Alcoholism</a:t>
            </a:r>
          </a:p>
          <a:p>
            <a:pPr lvl="2"/>
            <a:r>
              <a:rPr lang="en-US" sz="2400" dirty="0" err="1"/>
              <a:t>Malabsorption</a:t>
            </a:r>
            <a:endParaRPr lang="en-US" sz="2400" dirty="0"/>
          </a:p>
          <a:p>
            <a:pPr lvl="2"/>
            <a:r>
              <a:rPr lang="en-US" sz="2400" dirty="0"/>
              <a:t>Pernicious anemia</a:t>
            </a:r>
          </a:p>
          <a:p>
            <a:pPr lvl="1"/>
            <a:r>
              <a:rPr lang="en-US" sz="2400" dirty="0"/>
              <a:t>Associated with carcinoma *</a:t>
            </a:r>
          </a:p>
          <a:p>
            <a:pPr lvl="1"/>
            <a:r>
              <a:rPr lang="en-US" sz="2400" dirty="0"/>
              <a:t>Associated with diabetes mellitus *</a:t>
            </a:r>
          </a:p>
          <a:p>
            <a:pPr lvl="1"/>
            <a:r>
              <a:rPr lang="en-US" sz="2400" dirty="0"/>
              <a:t>Associated with drugs or toxins *</a:t>
            </a:r>
          </a:p>
          <a:p>
            <a:pPr lvl="1"/>
            <a:r>
              <a:rPr lang="en-US" sz="2400" dirty="0"/>
              <a:t>Associated with multiple sclerosis *</a:t>
            </a:r>
          </a:p>
          <a:p>
            <a:pPr lvl="1"/>
            <a:r>
              <a:rPr lang="en-US" sz="2400" dirty="0"/>
              <a:t>Associated with uremia (chronic renal disease) *</a:t>
            </a:r>
          </a:p>
          <a:p>
            <a:pPr lvl="1"/>
            <a:r>
              <a:rPr lang="en-US" sz="2400" dirty="0"/>
              <a:t>Associated with traumatic injury</a:t>
            </a:r>
          </a:p>
          <a:p>
            <a:pPr lvl="1"/>
            <a:r>
              <a:rPr lang="en-US" sz="2400" dirty="0"/>
              <a:t>Associated with leprosy and </a:t>
            </a:r>
            <a:r>
              <a:rPr lang="en-US" sz="2400" dirty="0" err="1"/>
              <a:t>neurosyphilis</a:t>
            </a:r>
            <a:endParaRPr lang="en-US" sz="2400" dirty="0"/>
          </a:p>
          <a:p>
            <a:pPr lvl="1"/>
            <a:r>
              <a:rPr lang="en-US" sz="2400" dirty="0"/>
              <a:t>Associated with hereditary disorders</a:t>
            </a:r>
          </a:p>
          <a:p>
            <a:pPr lvl="2"/>
            <a:r>
              <a:rPr lang="en-US" sz="2400" dirty="0"/>
              <a:t>Hereditary sensory radicular neuropathy</a:t>
            </a:r>
          </a:p>
          <a:p>
            <a:pPr lvl="2"/>
            <a:r>
              <a:rPr lang="en-US" sz="2400" dirty="0" err="1"/>
              <a:t>Angiokeratoma</a:t>
            </a:r>
            <a:r>
              <a:rPr lang="en-US" sz="2400" dirty="0"/>
              <a:t> </a:t>
            </a:r>
            <a:r>
              <a:rPr lang="en-US" sz="2400" dirty="0" err="1"/>
              <a:t>corporis</a:t>
            </a:r>
            <a:r>
              <a:rPr lang="en-US" sz="2400" dirty="0"/>
              <a:t> </a:t>
            </a:r>
            <a:r>
              <a:rPr lang="en-US" sz="2400" dirty="0" err="1"/>
              <a:t>diffusum</a:t>
            </a:r>
            <a:r>
              <a:rPr lang="en-US" sz="2400" dirty="0"/>
              <a:t> (</a:t>
            </a:r>
            <a:r>
              <a:rPr lang="en-US" sz="2400" dirty="0" err="1"/>
              <a:t>Fabry’s</a:t>
            </a:r>
            <a:r>
              <a:rPr lang="en-US" sz="2400" dirty="0"/>
              <a:t>)</a:t>
            </a:r>
          </a:p>
          <a:p>
            <a:pPr lvl="2"/>
            <a:r>
              <a:rPr lang="en-US" sz="2400" dirty="0"/>
              <a:t>Amyloid neuropathy</a:t>
            </a:r>
          </a:p>
          <a:p>
            <a:endParaRPr lang="en-US" dirty="0"/>
          </a:p>
        </p:txBody>
      </p:sp>
    </p:spTree>
    <p:extLst>
      <p:ext uri="{BB962C8B-B14F-4D97-AF65-F5344CB8AC3E}">
        <p14:creationId xmlns:p14="http://schemas.microsoft.com/office/powerpoint/2010/main" val="112888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740229"/>
            <a:ext cx="8042276" cy="5967180"/>
          </a:xfrm>
        </p:spPr>
        <p:txBody>
          <a:bodyPr>
            <a:normAutofit/>
          </a:bodyPr>
          <a:lstStyle/>
          <a:p>
            <a:pPr marL="0" indent="0" algn="ctr">
              <a:buNone/>
            </a:pPr>
            <a:r>
              <a:rPr lang="en-US" sz="3600" dirty="0"/>
              <a:t>Watch for the * !!!</a:t>
            </a:r>
          </a:p>
          <a:p>
            <a:endParaRPr lang="en-US" sz="3600" dirty="0"/>
          </a:p>
          <a:p>
            <a:endParaRPr lang="en-US" sz="3600" dirty="0"/>
          </a:p>
          <a:p>
            <a:pPr marL="0" indent="0" algn="ctr">
              <a:buNone/>
            </a:pPr>
            <a:r>
              <a:rPr lang="en-US" sz="3600" dirty="0"/>
              <a:t>MD or DO within the last 6 months</a:t>
            </a:r>
          </a:p>
        </p:txBody>
      </p:sp>
    </p:spTree>
    <p:extLst>
      <p:ext uri="{BB962C8B-B14F-4D97-AF65-F5344CB8AC3E}">
        <p14:creationId xmlns:p14="http://schemas.microsoft.com/office/powerpoint/2010/main" val="166660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Class Findings</a:t>
            </a:r>
            <a:endParaRPr lang="en-US" dirty="0"/>
          </a:p>
        </p:txBody>
      </p:sp>
      <p:sp>
        <p:nvSpPr>
          <p:cNvPr id="3" name="Content Placeholder 2"/>
          <p:cNvSpPr>
            <a:spLocks noGrp="1"/>
          </p:cNvSpPr>
          <p:nvPr>
            <p:ph idx="1"/>
          </p:nvPr>
        </p:nvSpPr>
        <p:spPr/>
        <p:txBody>
          <a:bodyPr>
            <a:normAutofit/>
          </a:bodyPr>
          <a:lstStyle/>
          <a:p>
            <a:r>
              <a:rPr lang="en-US" sz="3600" dirty="0"/>
              <a:t>1 Class A finding (modifier Q7)</a:t>
            </a:r>
          </a:p>
          <a:p>
            <a:r>
              <a:rPr lang="en-US" sz="3600" dirty="0"/>
              <a:t>2 Class B findings (modifier Q8)</a:t>
            </a:r>
          </a:p>
          <a:p>
            <a:r>
              <a:rPr lang="en-US" sz="3600" dirty="0"/>
              <a:t>1 Class B and 2 Class C findings (modifier Q9)</a:t>
            </a:r>
          </a:p>
        </p:txBody>
      </p:sp>
    </p:spTree>
    <p:extLst>
      <p:ext uri="{BB962C8B-B14F-4D97-AF65-F5344CB8AC3E}">
        <p14:creationId xmlns:p14="http://schemas.microsoft.com/office/powerpoint/2010/main" val="373347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84" y="244202"/>
            <a:ext cx="8612820" cy="6613798"/>
          </a:xfrm>
        </p:spPr>
        <p:txBody>
          <a:bodyPr>
            <a:normAutofit fontScale="85000" lnSpcReduction="20000"/>
          </a:bodyPr>
          <a:lstStyle/>
          <a:p>
            <a:r>
              <a:rPr lang="en-US" dirty="0"/>
              <a:t>Class A Finding:</a:t>
            </a:r>
          </a:p>
          <a:p>
            <a:pPr lvl="1"/>
            <a:r>
              <a:rPr lang="en-US" dirty="0" err="1"/>
              <a:t>Nontraumatic</a:t>
            </a:r>
            <a:r>
              <a:rPr lang="en-US" dirty="0"/>
              <a:t> amputation of foot</a:t>
            </a:r>
          </a:p>
          <a:p>
            <a:r>
              <a:rPr lang="en-US" dirty="0"/>
              <a:t>Class B Findings:</a:t>
            </a:r>
          </a:p>
          <a:p>
            <a:pPr lvl="1"/>
            <a:r>
              <a:rPr lang="en-US" dirty="0"/>
              <a:t>Absent PT pulse</a:t>
            </a:r>
          </a:p>
          <a:p>
            <a:pPr lvl="1"/>
            <a:r>
              <a:rPr lang="en-US" dirty="0"/>
              <a:t>Absent DP pulse</a:t>
            </a:r>
          </a:p>
          <a:p>
            <a:pPr lvl="1"/>
            <a:r>
              <a:rPr lang="en-US" dirty="0"/>
              <a:t>Advanced trophic changes (at least three of the following):</a:t>
            </a:r>
          </a:p>
          <a:p>
            <a:pPr lvl="2"/>
            <a:r>
              <a:rPr lang="en-US" dirty="0"/>
              <a:t>Decrease or absence of hair growth</a:t>
            </a:r>
          </a:p>
          <a:p>
            <a:pPr lvl="2"/>
            <a:r>
              <a:rPr lang="en-US" dirty="0"/>
              <a:t>Nail changes</a:t>
            </a:r>
          </a:p>
          <a:p>
            <a:pPr lvl="2"/>
            <a:r>
              <a:rPr lang="en-US" dirty="0"/>
              <a:t>Skin pigment changes</a:t>
            </a:r>
          </a:p>
          <a:p>
            <a:pPr lvl="2"/>
            <a:r>
              <a:rPr lang="en-US" dirty="0"/>
              <a:t>Thin or shiny skin texture</a:t>
            </a:r>
          </a:p>
          <a:p>
            <a:pPr lvl="2"/>
            <a:r>
              <a:rPr lang="en-US" dirty="0" err="1"/>
              <a:t>Rubor</a:t>
            </a:r>
            <a:r>
              <a:rPr lang="en-US" dirty="0"/>
              <a:t> or redness of skin</a:t>
            </a:r>
          </a:p>
          <a:p>
            <a:r>
              <a:rPr lang="en-US" dirty="0"/>
              <a:t>Class C Findings:</a:t>
            </a:r>
          </a:p>
          <a:p>
            <a:pPr lvl="1"/>
            <a:r>
              <a:rPr lang="en-US" dirty="0"/>
              <a:t>Claudication</a:t>
            </a:r>
          </a:p>
          <a:p>
            <a:pPr lvl="1"/>
            <a:r>
              <a:rPr lang="en-US" dirty="0"/>
              <a:t>Temperature changes (cold feet)</a:t>
            </a:r>
          </a:p>
          <a:p>
            <a:pPr lvl="1"/>
            <a:r>
              <a:rPr lang="en-US" dirty="0"/>
              <a:t>Edema</a:t>
            </a:r>
          </a:p>
          <a:p>
            <a:pPr lvl="1"/>
            <a:r>
              <a:rPr lang="en-US" dirty="0" err="1"/>
              <a:t>Paresthesia</a:t>
            </a:r>
            <a:r>
              <a:rPr lang="en-US" dirty="0"/>
              <a:t> (abnormal spontaneous sensations in feet)</a:t>
            </a:r>
          </a:p>
          <a:p>
            <a:pPr lvl="1"/>
            <a:r>
              <a:rPr lang="en-US" dirty="0"/>
              <a:t>Burning</a:t>
            </a:r>
          </a:p>
          <a:p>
            <a:endParaRPr lang="en-US" dirty="0"/>
          </a:p>
        </p:txBody>
      </p:sp>
    </p:spTree>
    <p:extLst>
      <p:ext uri="{BB962C8B-B14F-4D97-AF65-F5344CB8AC3E}">
        <p14:creationId xmlns:p14="http://schemas.microsoft.com/office/powerpoint/2010/main" val="13064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1000"/>
                                        <p:tgtEl>
                                          <p:spTgt spid="3">
                                            <p:txEl>
                                              <p:pRg st="14" end="14"/>
                                            </p:txEl>
                                          </p:spTgt>
                                        </p:tgtEl>
                                      </p:cBhvr>
                                    </p:animEffect>
                                    <p:anim calcmode="lin" valueType="num">
                                      <p:cBhvr>
                                        <p:cTn id="7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fade">
                                      <p:cBhvr>
                                        <p:cTn id="74" dur="1000"/>
                                        <p:tgtEl>
                                          <p:spTgt spid="3">
                                            <p:txEl>
                                              <p:pRg st="15" end="15"/>
                                            </p:txEl>
                                          </p:spTgt>
                                        </p:tgtEl>
                                      </p:cBhvr>
                                    </p:animEffect>
                                    <p:anim calcmode="lin" valueType="num">
                                      <p:cBhvr>
                                        <p:cTn id="7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Effect transition="in" filter="fade">
                                      <p:cBhvr>
                                        <p:cTn id="79" dur="1000"/>
                                        <p:tgtEl>
                                          <p:spTgt spid="3">
                                            <p:txEl>
                                              <p:pRg st="16" end="16"/>
                                            </p:txEl>
                                          </p:spTgt>
                                        </p:tgtEl>
                                      </p:cBhvr>
                                    </p:animEffect>
                                    <p:anim calcmode="lin" valueType="num">
                                      <p:cBhvr>
                                        <p:cTn id="8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499005"/>
            <a:ext cx="8882597" cy="1143000"/>
          </a:xfrm>
        </p:spPr>
        <p:txBody>
          <a:bodyPr>
            <a:normAutofit fontScale="90000"/>
          </a:bodyPr>
          <a:lstStyle/>
          <a:p>
            <a:r>
              <a:rPr lang="en-US" sz="3600" b="1" dirty="0">
                <a:solidFill>
                  <a:srgbClr val="00B050"/>
                </a:solidFill>
              </a:rPr>
              <a:t>Jeffrey D. Lehrman, DPM, FASPS, MAPWCA, CPC</a:t>
            </a:r>
            <a:endParaRPr lang="en-US" sz="3600" dirty="0"/>
          </a:p>
        </p:txBody>
      </p:sp>
      <p:sp>
        <p:nvSpPr>
          <p:cNvPr id="3" name="Content Placeholder 2"/>
          <p:cNvSpPr>
            <a:spLocks noGrp="1"/>
          </p:cNvSpPr>
          <p:nvPr>
            <p:ph idx="1"/>
          </p:nvPr>
        </p:nvSpPr>
        <p:spPr>
          <a:xfrm>
            <a:off x="653142" y="1839685"/>
            <a:ext cx="8229453" cy="4180115"/>
          </a:xfrm>
        </p:spPr>
        <p:txBody>
          <a:bodyPr>
            <a:normAutofit/>
          </a:bodyPr>
          <a:lstStyle/>
          <a:p>
            <a:pPr>
              <a:buBlip>
                <a:blip r:embed="rId3"/>
              </a:buBlip>
            </a:pPr>
            <a:r>
              <a:rPr lang="en-US" sz="2400" dirty="0">
                <a:solidFill>
                  <a:srgbClr val="320E04"/>
                </a:solidFill>
                <a:latin typeface="+mj-lt"/>
                <a:cs typeface="Gill Sans MT"/>
              </a:rPr>
              <a:t>Certified Professional Coder</a:t>
            </a:r>
          </a:p>
          <a:p>
            <a:pPr>
              <a:buBlip>
                <a:blip r:embed="rId3"/>
              </a:buBlip>
            </a:pPr>
            <a:r>
              <a:rPr lang="en-US" sz="2400" dirty="0">
                <a:solidFill>
                  <a:srgbClr val="320E04"/>
                </a:solidFill>
                <a:latin typeface="+mj-lt"/>
                <a:cs typeface="Gill Sans MT"/>
              </a:rPr>
              <a:t>Advisor, APMA Coding Committee</a:t>
            </a:r>
          </a:p>
          <a:p>
            <a:pPr>
              <a:buBlip>
                <a:blip r:embed="rId3"/>
              </a:buBlip>
            </a:pPr>
            <a:r>
              <a:rPr lang="en-US" sz="2400" dirty="0">
                <a:solidFill>
                  <a:srgbClr val="320E04"/>
                </a:solidFill>
                <a:latin typeface="+mj-lt"/>
                <a:cs typeface="Gill Sans MT"/>
              </a:rPr>
              <a:t>Expert Panelist, Codingline</a:t>
            </a:r>
          </a:p>
          <a:p>
            <a:pPr>
              <a:buBlip>
                <a:blip r:embed="rId3"/>
              </a:buBlip>
            </a:pPr>
            <a:r>
              <a:rPr lang="en-US" sz="2400" dirty="0">
                <a:solidFill>
                  <a:srgbClr val="320E04"/>
                </a:solidFill>
                <a:latin typeface="+mj-lt"/>
                <a:cs typeface="Gill Sans MT"/>
              </a:rPr>
              <a:t>Advisor, APMA MACRA Task Force</a:t>
            </a:r>
          </a:p>
          <a:p>
            <a:pPr>
              <a:buBlip>
                <a:blip r:embed="rId3"/>
              </a:buBlip>
            </a:pPr>
            <a:r>
              <a:rPr lang="en-US" sz="2400" dirty="0">
                <a:solidFill>
                  <a:srgbClr val="320E04"/>
                </a:solidFill>
                <a:latin typeface="+mj-lt"/>
                <a:cs typeface="Gill Sans MT"/>
              </a:rPr>
              <a:t>Board of Directors, American Society of Podiatric Surgeons</a:t>
            </a:r>
          </a:p>
          <a:p>
            <a:pPr>
              <a:buBlip>
                <a:blip r:embed="rId3"/>
              </a:buBlip>
            </a:pPr>
            <a:r>
              <a:rPr lang="en-US" sz="2400" dirty="0">
                <a:solidFill>
                  <a:srgbClr val="320E04"/>
                </a:solidFill>
                <a:latin typeface="+mj-lt"/>
                <a:cs typeface="Gill Sans MT"/>
              </a:rPr>
              <a:t>Board of Directors, American Professional Wound Care Association</a:t>
            </a:r>
          </a:p>
          <a:p>
            <a:pPr>
              <a:buBlip>
                <a:blip r:embed="rId3"/>
              </a:buBlip>
            </a:pPr>
            <a:r>
              <a:rPr lang="en-US" sz="2400" dirty="0">
                <a:solidFill>
                  <a:srgbClr val="320E04"/>
                </a:solidFill>
                <a:latin typeface="+mj-lt"/>
                <a:cs typeface="Gill Sans MT"/>
              </a:rPr>
              <a:t>Editorial Advisory Board, </a:t>
            </a:r>
            <a:r>
              <a:rPr lang="en-US" sz="2400" i="1" dirty="0">
                <a:solidFill>
                  <a:srgbClr val="320E04"/>
                </a:solidFill>
                <a:latin typeface="+mj-lt"/>
                <a:cs typeface="Gill Sans MT"/>
              </a:rPr>
              <a:t>WOUNDS</a:t>
            </a:r>
          </a:p>
          <a:p>
            <a:pPr>
              <a:buBlip>
                <a:blip r:embed="rId3"/>
              </a:buBlip>
            </a:pPr>
            <a:r>
              <a:rPr lang="en-US" sz="2400" dirty="0">
                <a:solidFill>
                  <a:srgbClr val="320E04"/>
                </a:solidFill>
                <a:cs typeface="Gill Sans MT"/>
              </a:rPr>
              <a:t>Twitter:  </a:t>
            </a:r>
            <a:r>
              <a:rPr lang="en-US" sz="2400" dirty="0">
                <a:solidFill>
                  <a:srgbClr val="0000FF"/>
                </a:solidFill>
                <a:cs typeface="Gill Sans MT"/>
              </a:rPr>
              <a:t>@DrLehrman</a:t>
            </a:r>
          </a:p>
          <a:p>
            <a:pPr>
              <a:buBlip>
                <a:blip r:embed="rId3"/>
              </a:buBlip>
            </a:pPr>
            <a:endParaRPr lang="en-US" sz="2800" dirty="0">
              <a:solidFill>
                <a:srgbClr val="320E04"/>
              </a:solidFill>
              <a:latin typeface="+mj-lt"/>
              <a:cs typeface="Gill Sans MT"/>
            </a:endParaRPr>
          </a:p>
          <a:p>
            <a:pPr>
              <a:buBlip>
                <a:blip r:embed="rId3"/>
              </a:buBlip>
            </a:pPr>
            <a:endParaRPr lang="en-US" sz="2800" dirty="0"/>
          </a:p>
        </p:txBody>
      </p:sp>
    </p:spTree>
    <p:extLst>
      <p:ext uri="{BB962C8B-B14F-4D97-AF65-F5344CB8AC3E}">
        <p14:creationId xmlns:p14="http://schemas.microsoft.com/office/powerpoint/2010/main" val="323581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Qualifying Diagnoses Classes</a:t>
            </a:r>
            <a:endParaRPr lang="en-US" dirty="0"/>
          </a:p>
        </p:txBody>
      </p:sp>
      <p:sp>
        <p:nvSpPr>
          <p:cNvPr id="3" name="Content Placeholder 2"/>
          <p:cNvSpPr>
            <a:spLocks noGrp="1"/>
          </p:cNvSpPr>
          <p:nvPr>
            <p:ph idx="1"/>
          </p:nvPr>
        </p:nvSpPr>
        <p:spPr/>
        <p:txBody>
          <a:bodyPr>
            <a:normAutofit/>
          </a:bodyPr>
          <a:lstStyle/>
          <a:p>
            <a:r>
              <a:rPr lang="en-US" sz="3600" dirty="0"/>
              <a:t>1 Class A finding (modifier Q7)</a:t>
            </a:r>
          </a:p>
          <a:p>
            <a:r>
              <a:rPr lang="en-US" sz="3600" dirty="0"/>
              <a:t>2 Class B findings (modifier Q8)</a:t>
            </a:r>
          </a:p>
          <a:p>
            <a:r>
              <a:rPr lang="en-US" sz="3600" dirty="0"/>
              <a:t>1 Class B and 2 Class C findings (modifier Q9)</a:t>
            </a:r>
          </a:p>
        </p:txBody>
      </p:sp>
    </p:spTree>
    <p:extLst>
      <p:ext uri="{BB962C8B-B14F-4D97-AF65-F5344CB8AC3E}">
        <p14:creationId xmlns:p14="http://schemas.microsoft.com/office/powerpoint/2010/main" val="205057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Foot Care</a:t>
            </a:r>
          </a:p>
        </p:txBody>
      </p:sp>
      <p:sp>
        <p:nvSpPr>
          <p:cNvPr id="3" name="Content Placeholder 2"/>
          <p:cNvSpPr>
            <a:spLocks noGrp="1"/>
          </p:cNvSpPr>
          <p:nvPr>
            <p:ph idx="1"/>
          </p:nvPr>
        </p:nvSpPr>
        <p:spPr>
          <a:xfrm>
            <a:off x="179096" y="1023258"/>
            <a:ext cx="8710508" cy="5602750"/>
          </a:xfrm>
        </p:spPr>
        <p:txBody>
          <a:bodyPr>
            <a:normAutofit fontScale="92500" lnSpcReduction="10000"/>
          </a:bodyPr>
          <a:lstStyle/>
          <a:p>
            <a:endParaRPr lang="en-US" dirty="0"/>
          </a:p>
          <a:p>
            <a:r>
              <a:rPr lang="en-US" sz="3500" b="1" dirty="0"/>
              <a:t>CPT 11719</a:t>
            </a:r>
            <a:r>
              <a:rPr lang="en-US" sz="3500" dirty="0"/>
              <a:t>:  Trimming of </a:t>
            </a:r>
            <a:r>
              <a:rPr lang="en-US" sz="3500" dirty="0" err="1"/>
              <a:t>nondystrophic</a:t>
            </a:r>
            <a:r>
              <a:rPr lang="en-US" sz="3500" dirty="0"/>
              <a:t> nails, any number</a:t>
            </a:r>
          </a:p>
          <a:p>
            <a:r>
              <a:rPr lang="en-US" sz="3500" b="1" dirty="0"/>
              <a:t>G0127</a:t>
            </a:r>
            <a:r>
              <a:rPr lang="en-US" sz="3500" dirty="0"/>
              <a:t>:  Trimming of dystrophic nails, any number</a:t>
            </a:r>
          </a:p>
          <a:p>
            <a:r>
              <a:rPr lang="en-US" sz="3500" b="1" dirty="0"/>
              <a:t>CPT 11720</a:t>
            </a:r>
            <a:r>
              <a:rPr lang="en-US" sz="3500" dirty="0"/>
              <a:t>:  Debridement of nail(s) by any method(s); one to five	</a:t>
            </a:r>
          </a:p>
          <a:p>
            <a:r>
              <a:rPr lang="en-US" sz="3500" b="1" dirty="0"/>
              <a:t>CPT 11721</a:t>
            </a:r>
            <a:r>
              <a:rPr lang="en-US" sz="3500" dirty="0"/>
              <a:t> :  Debridement of nail(s) by any method(s); six or more</a:t>
            </a:r>
          </a:p>
          <a:p>
            <a:endParaRPr lang="en-US" sz="3500" dirty="0"/>
          </a:p>
          <a:p>
            <a:r>
              <a:rPr lang="en-US" sz="3500" dirty="0"/>
              <a:t>Debride = reduce bulk</a:t>
            </a:r>
          </a:p>
        </p:txBody>
      </p:sp>
    </p:spTree>
    <p:extLst>
      <p:ext uri="{BB962C8B-B14F-4D97-AF65-F5344CB8AC3E}">
        <p14:creationId xmlns:p14="http://schemas.microsoft.com/office/powerpoint/2010/main" val="65990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9F0CA-50FC-644C-A977-32B15A58299D}"/>
              </a:ext>
            </a:extLst>
          </p:cNvPr>
          <p:cNvSpPr>
            <a:spLocks noGrp="1"/>
          </p:cNvSpPr>
          <p:nvPr>
            <p:ph type="title"/>
          </p:nvPr>
        </p:nvSpPr>
        <p:spPr/>
        <p:txBody>
          <a:bodyPr/>
          <a:lstStyle/>
          <a:p>
            <a:r>
              <a:rPr lang="en-US" dirty="0">
                <a:solidFill>
                  <a:srgbClr val="00B050"/>
                </a:solidFill>
              </a:rPr>
              <a:t>Consider…….</a:t>
            </a:r>
          </a:p>
        </p:txBody>
      </p:sp>
      <p:sp>
        <p:nvSpPr>
          <p:cNvPr id="3" name="Content Placeholder 2">
            <a:extLst>
              <a:ext uri="{FF2B5EF4-FFF2-40B4-BE49-F238E27FC236}">
                <a16:creationId xmlns:a16="http://schemas.microsoft.com/office/drawing/2014/main" id="{A8CF9C3F-3F98-7C48-A12F-262C2C8D1067}"/>
              </a:ext>
            </a:extLst>
          </p:cNvPr>
          <p:cNvSpPr>
            <a:spLocks noGrp="1"/>
          </p:cNvSpPr>
          <p:nvPr>
            <p:ph idx="1"/>
          </p:nvPr>
        </p:nvSpPr>
        <p:spPr/>
        <p:txBody>
          <a:bodyPr/>
          <a:lstStyle/>
          <a:p>
            <a:r>
              <a:rPr lang="en-US" strike="sngStrike" dirty="0"/>
              <a:t>CPT 11721</a:t>
            </a:r>
          </a:p>
          <a:p>
            <a:endParaRPr lang="en-US" dirty="0"/>
          </a:p>
          <a:p>
            <a:r>
              <a:rPr lang="en-US" dirty="0"/>
              <a:t>CPT 11720 + G0127</a:t>
            </a:r>
          </a:p>
        </p:txBody>
      </p:sp>
    </p:spTree>
    <p:extLst>
      <p:ext uri="{BB962C8B-B14F-4D97-AF65-F5344CB8AC3E}">
        <p14:creationId xmlns:p14="http://schemas.microsoft.com/office/powerpoint/2010/main" val="130916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4FB3-AD67-D149-8DC5-66353C63998A}"/>
              </a:ext>
            </a:extLst>
          </p:cNvPr>
          <p:cNvSpPr>
            <a:spLocks noGrp="1"/>
          </p:cNvSpPr>
          <p:nvPr>
            <p:ph type="title"/>
          </p:nvPr>
        </p:nvSpPr>
        <p:spPr/>
        <p:txBody>
          <a:bodyPr/>
          <a:lstStyle/>
          <a:p>
            <a:r>
              <a:rPr lang="en-US" dirty="0">
                <a:solidFill>
                  <a:srgbClr val="00B050"/>
                </a:solidFill>
              </a:rPr>
              <a:t>Where to put the modifier?</a:t>
            </a:r>
          </a:p>
        </p:txBody>
      </p:sp>
      <p:sp>
        <p:nvSpPr>
          <p:cNvPr id="3" name="Content Placeholder 2">
            <a:extLst>
              <a:ext uri="{FF2B5EF4-FFF2-40B4-BE49-F238E27FC236}">
                <a16:creationId xmlns:a16="http://schemas.microsoft.com/office/drawing/2014/main" id="{D3FE18E6-9688-0349-95D7-F8F81B70A206}"/>
              </a:ext>
            </a:extLst>
          </p:cNvPr>
          <p:cNvSpPr>
            <a:spLocks noGrp="1"/>
          </p:cNvSpPr>
          <p:nvPr>
            <p:ph idx="1"/>
          </p:nvPr>
        </p:nvSpPr>
        <p:spPr/>
        <p:txBody>
          <a:bodyPr/>
          <a:lstStyle/>
          <a:p>
            <a:r>
              <a:rPr lang="en-US" dirty="0"/>
              <a:t>CPT 11720</a:t>
            </a:r>
          </a:p>
          <a:p>
            <a:r>
              <a:rPr lang="en-US" dirty="0"/>
              <a:t>G0127</a:t>
            </a:r>
          </a:p>
        </p:txBody>
      </p:sp>
    </p:spTree>
    <p:extLst>
      <p:ext uri="{BB962C8B-B14F-4D97-AF65-F5344CB8AC3E}">
        <p14:creationId xmlns:p14="http://schemas.microsoft.com/office/powerpoint/2010/main" val="321623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2F93-CB57-FD4C-88FE-7A98E4144D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BE87490-C417-4B48-99DE-C69E34D5D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98" y="1630017"/>
            <a:ext cx="9042902" cy="4505740"/>
          </a:xfrm>
        </p:spPr>
      </p:pic>
    </p:spTree>
    <p:extLst>
      <p:ext uri="{BB962C8B-B14F-4D97-AF65-F5344CB8AC3E}">
        <p14:creationId xmlns:p14="http://schemas.microsoft.com/office/powerpoint/2010/main" val="374732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22A9-952F-CD48-8916-BC1E3A20AF2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0B09280-8C88-B741-9E6F-F44DD824D6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09" y="1510749"/>
            <a:ext cx="8966055" cy="4347750"/>
          </a:xfrm>
        </p:spPr>
      </p:pic>
    </p:spTree>
    <p:extLst>
      <p:ext uri="{BB962C8B-B14F-4D97-AF65-F5344CB8AC3E}">
        <p14:creationId xmlns:p14="http://schemas.microsoft.com/office/powerpoint/2010/main" val="408153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FEF0-07DE-1745-BC02-A829C471B7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64E88D-4B67-F341-B163-2A109FF413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15" y="848140"/>
            <a:ext cx="9001822" cy="5278024"/>
          </a:xfrm>
        </p:spPr>
      </p:pic>
      <p:sp>
        <p:nvSpPr>
          <p:cNvPr id="3" name="Oval 2">
            <a:extLst>
              <a:ext uri="{FF2B5EF4-FFF2-40B4-BE49-F238E27FC236}">
                <a16:creationId xmlns:a16="http://schemas.microsoft.com/office/drawing/2014/main" id="{4A5E3BA4-34F1-444A-BBB8-97C90BB7B974}"/>
              </a:ext>
            </a:extLst>
          </p:cNvPr>
          <p:cNvSpPr/>
          <p:nvPr/>
        </p:nvSpPr>
        <p:spPr>
          <a:xfrm>
            <a:off x="2816772" y="3895134"/>
            <a:ext cx="1629104" cy="2312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921A-0418-A445-A819-E47668731C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C32145-245E-154D-9667-C0086E673133}"/>
              </a:ext>
            </a:extLst>
          </p:cNvPr>
          <p:cNvSpPr>
            <a:spLocks noGrp="1"/>
          </p:cNvSpPr>
          <p:nvPr>
            <p:ph idx="1"/>
          </p:nvPr>
        </p:nvSpPr>
        <p:spPr/>
        <p:txBody>
          <a:bodyPr/>
          <a:lstStyle/>
          <a:p>
            <a:r>
              <a:rPr lang="en-US" dirty="0"/>
              <a:t>CPT 11720 – Q__</a:t>
            </a:r>
          </a:p>
          <a:p>
            <a:r>
              <a:rPr lang="en-US" dirty="0"/>
              <a:t>G0127 - 59 – Q__</a:t>
            </a:r>
          </a:p>
          <a:p>
            <a:endParaRPr lang="en-US" dirty="0"/>
          </a:p>
          <a:p>
            <a:endParaRPr lang="en-US" dirty="0"/>
          </a:p>
          <a:p>
            <a:r>
              <a:rPr lang="en-US" dirty="0"/>
              <a:t>Consider XS modifier instead!</a:t>
            </a:r>
          </a:p>
        </p:txBody>
      </p:sp>
    </p:spTree>
    <p:extLst>
      <p:ext uri="{BB962C8B-B14F-4D97-AF65-F5344CB8AC3E}">
        <p14:creationId xmlns:p14="http://schemas.microsoft.com/office/powerpoint/2010/main" val="278490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a:t>X Modifiers</a:t>
            </a:r>
          </a:p>
        </p:txBody>
      </p:sp>
      <p:sp>
        <p:nvSpPr>
          <p:cNvPr id="3" name="Content Placeholder 2"/>
          <p:cNvSpPr>
            <a:spLocks noGrp="1"/>
          </p:cNvSpPr>
          <p:nvPr>
            <p:ph idx="4294967295"/>
          </p:nvPr>
        </p:nvSpPr>
        <p:spPr>
          <a:xfrm>
            <a:off x="0" y="1600200"/>
            <a:ext cx="9144000" cy="5122863"/>
          </a:xfrm>
        </p:spPr>
        <p:txBody>
          <a:bodyPr>
            <a:normAutofit/>
          </a:bodyPr>
          <a:lstStyle/>
          <a:p>
            <a:r>
              <a:rPr lang="en-US" sz="2800" b="1" dirty="0"/>
              <a:t>XE</a:t>
            </a:r>
            <a:r>
              <a:rPr lang="en-US" sz="2800" dirty="0"/>
              <a:t> - Separate Encounter: A service that is distinct because it occurred during a separate encounter.</a:t>
            </a:r>
          </a:p>
          <a:p>
            <a:r>
              <a:rPr lang="en-US" sz="2800" b="1" dirty="0"/>
              <a:t>XP</a:t>
            </a:r>
            <a:r>
              <a:rPr lang="en-US" sz="2800" dirty="0"/>
              <a:t> - Separate Practitioner: A service that is distinct because it was performed by a different practitioner.</a:t>
            </a:r>
          </a:p>
          <a:p>
            <a:r>
              <a:rPr lang="en-US" sz="2800" b="1" dirty="0">
                <a:solidFill>
                  <a:srgbClr val="FF0000"/>
                </a:solidFill>
              </a:rPr>
              <a:t>XS</a:t>
            </a:r>
            <a:r>
              <a:rPr lang="en-US" sz="2800" dirty="0">
                <a:solidFill>
                  <a:srgbClr val="FF0000"/>
                </a:solidFill>
              </a:rPr>
              <a:t> - Separate Structure: A service that is distinct because it was performed on a separate organ/structure.</a:t>
            </a:r>
          </a:p>
          <a:p>
            <a:r>
              <a:rPr lang="en-US" sz="2800" b="1" dirty="0"/>
              <a:t>XU</a:t>
            </a:r>
            <a:r>
              <a:rPr lang="en-US" sz="2800" dirty="0"/>
              <a:t> - Unusual Non-Overlapping Service: The use of a service that is distinct because it does not overlap usual components of the main service.</a:t>
            </a:r>
          </a:p>
        </p:txBody>
      </p:sp>
    </p:spTree>
    <p:extLst>
      <p:ext uri="{BB962C8B-B14F-4D97-AF65-F5344CB8AC3E}">
        <p14:creationId xmlns:p14="http://schemas.microsoft.com/office/powerpoint/2010/main" val="193018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E1C7-C1A0-B941-8C06-FE5F10C7F253}"/>
              </a:ext>
            </a:extLst>
          </p:cNvPr>
          <p:cNvSpPr>
            <a:spLocks noGrp="1"/>
          </p:cNvSpPr>
          <p:nvPr>
            <p:ph type="title" idx="4294967295"/>
          </p:nvPr>
        </p:nvSpPr>
        <p:spPr>
          <a:xfrm>
            <a:off x="0" y="6057900"/>
            <a:ext cx="8229600" cy="1143000"/>
          </a:xfrm>
        </p:spPr>
        <p:txBody>
          <a:bodyPr/>
          <a:lstStyle/>
          <a:p>
            <a:r>
              <a:rPr lang="en-US" sz="1400" dirty="0"/>
              <a:t>https://</a:t>
            </a:r>
            <a:r>
              <a:rPr lang="en-US" sz="1400" dirty="0" err="1"/>
              <a:t>www.palmettogba.com</a:t>
            </a:r>
            <a:r>
              <a:rPr lang="en-US" sz="1400" dirty="0"/>
              <a:t>/palmetto/</a:t>
            </a:r>
            <a:r>
              <a:rPr lang="en-US" sz="1400" dirty="0" err="1"/>
              <a:t>providers.nsf</a:t>
            </a:r>
            <a:r>
              <a:rPr lang="en-US" sz="1400" dirty="0"/>
              <a:t>/</a:t>
            </a:r>
            <a:r>
              <a:rPr lang="en-US" sz="1400" dirty="0" err="1"/>
              <a:t>vMasterDID</a:t>
            </a:r>
            <a:r>
              <a:rPr lang="en-US" sz="1400" dirty="0"/>
              <a:t>/B6JNBV8603?OpenDocument</a:t>
            </a:r>
          </a:p>
        </p:txBody>
      </p:sp>
      <p:sp>
        <p:nvSpPr>
          <p:cNvPr id="3" name="Content Placeholder 2">
            <a:extLst>
              <a:ext uri="{FF2B5EF4-FFF2-40B4-BE49-F238E27FC236}">
                <a16:creationId xmlns:a16="http://schemas.microsoft.com/office/drawing/2014/main" id="{61792C84-535C-5547-A781-79C30C89EA97}"/>
              </a:ext>
            </a:extLst>
          </p:cNvPr>
          <p:cNvSpPr>
            <a:spLocks noGrp="1"/>
          </p:cNvSpPr>
          <p:nvPr>
            <p:ph idx="4294967295"/>
          </p:nvPr>
        </p:nvSpPr>
        <p:spPr>
          <a:xfrm>
            <a:off x="284163" y="0"/>
            <a:ext cx="8859837" cy="6057900"/>
          </a:xfrm>
        </p:spPr>
        <p:txBody>
          <a:bodyPr/>
          <a:lstStyle/>
          <a:p>
            <a:pPr marL="0" indent="0" algn="ctr">
              <a:buNone/>
            </a:pPr>
            <a:r>
              <a:rPr lang="en-US" dirty="0"/>
              <a:t>November 15, 2018</a:t>
            </a:r>
          </a:p>
        </p:txBody>
      </p:sp>
      <p:pic>
        <p:nvPicPr>
          <p:cNvPr id="5" name="Picture 4">
            <a:extLst>
              <a:ext uri="{FF2B5EF4-FFF2-40B4-BE49-F238E27FC236}">
                <a16:creationId xmlns:a16="http://schemas.microsoft.com/office/drawing/2014/main" id="{EAB4AA40-1881-1948-9B76-A3090E04F91B}"/>
              </a:ext>
            </a:extLst>
          </p:cNvPr>
          <p:cNvPicPr>
            <a:picLocks noChangeAspect="1"/>
          </p:cNvPicPr>
          <p:nvPr/>
        </p:nvPicPr>
        <p:blipFill>
          <a:blip r:embed="rId2"/>
          <a:stretch>
            <a:fillRect/>
          </a:stretch>
        </p:blipFill>
        <p:spPr>
          <a:xfrm>
            <a:off x="0" y="632115"/>
            <a:ext cx="9144000" cy="5425807"/>
          </a:xfrm>
          <a:prstGeom prst="rect">
            <a:avLst/>
          </a:prstGeom>
        </p:spPr>
      </p:pic>
    </p:spTree>
    <p:extLst>
      <p:ext uri="{BB962C8B-B14F-4D97-AF65-F5344CB8AC3E}">
        <p14:creationId xmlns:p14="http://schemas.microsoft.com/office/powerpoint/2010/main" val="351481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Learning Objectives</a:t>
            </a:r>
            <a:endParaRPr lang="en-US" dirty="0"/>
          </a:p>
        </p:txBody>
      </p:sp>
      <p:sp>
        <p:nvSpPr>
          <p:cNvPr id="3" name="Content Placeholder 2"/>
          <p:cNvSpPr>
            <a:spLocks noGrp="1"/>
          </p:cNvSpPr>
          <p:nvPr>
            <p:ph idx="1"/>
          </p:nvPr>
        </p:nvSpPr>
        <p:spPr/>
        <p:txBody>
          <a:bodyPr/>
          <a:lstStyle/>
          <a:p>
            <a:r>
              <a:rPr lang="en-US" dirty="0"/>
              <a:t>List the seven CPT codes for foot care</a:t>
            </a:r>
          </a:p>
          <a:p>
            <a:r>
              <a:rPr lang="en-US" dirty="0"/>
              <a:t>Differentiate between “routine foot care” and “nail debridement”</a:t>
            </a:r>
          </a:p>
          <a:p>
            <a:r>
              <a:rPr lang="en-US" dirty="0"/>
              <a:t>List the points of documentation necessary for thoroughness, continuity of care and risk management</a:t>
            </a:r>
          </a:p>
        </p:txBody>
      </p:sp>
    </p:spTree>
    <p:extLst>
      <p:ext uri="{BB962C8B-B14F-4D97-AF65-F5344CB8AC3E}">
        <p14:creationId xmlns:p14="http://schemas.microsoft.com/office/powerpoint/2010/main" val="245872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E1C7-C1A0-B941-8C06-FE5F10C7F253}"/>
              </a:ext>
            </a:extLst>
          </p:cNvPr>
          <p:cNvSpPr>
            <a:spLocks noGrp="1"/>
          </p:cNvSpPr>
          <p:nvPr>
            <p:ph type="title" idx="4294967295"/>
          </p:nvPr>
        </p:nvSpPr>
        <p:spPr>
          <a:xfrm>
            <a:off x="0" y="6057900"/>
            <a:ext cx="8229600" cy="1143000"/>
          </a:xfrm>
        </p:spPr>
        <p:txBody>
          <a:bodyPr/>
          <a:lstStyle/>
          <a:p>
            <a:r>
              <a:rPr lang="en-US" sz="1400" dirty="0"/>
              <a:t>https://</a:t>
            </a:r>
            <a:r>
              <a:rPr lang="en-US" sz="1400" dirty="0" err="1"/>
              <a:t>www.palmettogba.com</a:t>
            </a:r>
            <a:r>
              <a:rPr lang="en-US" sz="1400" dirty="0"/>
              <a:t>/palmetto/</a:t>
            </a:r>
            <a:r>
              <a:rPr lang="en-US" sz="1400" dirty="0" err="1"/>
              <a:t>providers.nsf</a:t>
            </a:r>
            <a:r>
              <a:rPr lang="en-US" sz="1400" dirty="0"/>
              <a:t>/</a:t>
            </a:r>
            <a:r>
              <a:rPr lang="en-US" sz="1400" dirty="0" err="1"/>
              <a:t>vMasterDID</a:t>
            </a:r>
            <a:r>
              <a:rPr lang="en-US" sz="1400" dirty="0"/>
              <a:t>/B6JNBV8603?OpenDocument</a:t>
            </a:r>
          </a:p>
        </p:txBody>
      </p:sp>
      <p:sp>
        <p:nvSpPr>
          <p:cNvPr id="3" name="Content Placeholder 2">
            <a:extLst>
              <a:ext uri="{FF2B5EF4-FFF2-40B4-BE49-F238E27FC236}">
                <a16:creationId xmlns:a16="http://schemas.microsoft.com/office/drawing/2014/main" id="{61792C84-535C-5547-A781-79C30C89EA97}"/>
              </a:ext>
            </a:extLst>
          </p:cNvPr>
          <p:cNvSpPr>
            <a:spLocks noGrp="1"/>
          </p:cNvSpPr>
          <p:nvPr>
            <p:ph idx="4294967295"/>
          </p:nvPr>
        </p:nvSpPr>
        <p:spPr>
          <a:xfrm>
            <a:off x="284163" y="0"/>
            <a:ext cx="8859837" cy="6057900"/>
          </a:xfrm>
        </p:spPr>
        <p:txBody>
          <a:bodyPr/>
          <a:lstStyle/>
          <a:p>
            <a:pPr marL="0" indent="0" algn="ctr">
              <a:buNone/>
            </a:pPr>
            <a:r>
              <a:rPr lang="en-US" dirty="0"/>
              <a:t>November 15, 2018</a:t>
            </a:r>
          </a:p>
        </p:txBody>
      </p:sp>
      <p:pic>
        <p:nvPicPr>
          <p:cNvPr id="5" name="Picture 4">
            <a:extLst>
              <a:ext uri="{FF2B5EF4-FFF2-40B4-BE49-F238E27FC236}">
                <a16:creationId xmlns:a16="http://schemas.microsoft.com/office/drawing/2014/main" id="{EAB4AA40-1881-1948-9B76-A3090E04F91B}"/>
              </a:ext>
            </a:extLst>
          </p:cNvPr>
          <p:cNvPicPr>
            <a:picLocks noChangeAspect="1"/>
          </p:cNvPicPr>
          <p:nvPr/>
        </p:nvPicPr>
        <p:blipFill>
          <a:blip r:embed="rId2"/>
          <a:stretch>
            <a:fillRect/>
          </a:stretch>
        </p:blipFill>
        <p:spPr>
          <a:xfrm>
            <a:off x="0" y="632115"/>
            <a:ext cx="9144000" cy="5425807"/>
          </a:xfrm>
          <a:prstGeom prst="rect">
            <a:avLst/>
          </a:prstGeom>
        </p:spPr>
      </p:pic>
      <p:pic>
        <p:nvPicPr>
          <p:cNvPr id="6" name="Picture 5">
            <a:extLst>
              <a:ext uri="{FF2B5EF4-FFF2-40B4-BE49-F238E27FC236}">
                <a16:creationId xmlns:a16="http://schemas.microsoft.com/office/drawing/2014/main" id="{38C21653-C580-3748-9C18-6501B800EC21}"/>
              </a:ext>
            </a:extLst>
          </p:cNvPr>
          <p:cNvPicPr>
            <a:picLocks noChangeAspect="1"/>
          </p:cNvPicPr>
          <p:nvPr/>
        </p:nvPicPr>
        <p:blipFill>
          <a:blip r:embed="rId3"/>
          <a:stretch>
            <a:fillRect/>
          </a:stretch>
        </p:blipFill>
        <p:spPr>
          <a:xfrm>
            <a:off x="0" y="2318525"/>
            <a:ext cx="9144000" cy="3859745"/>
          </a:xfrm>
          <a:prstGeom prst="rect">
            <a:avLst/>
          </a:prstGeom>
        </p:spPr>
      </p:pic>
      <p:sp>
        <p:nvSpPr>
          <p:cNvPr id="7" name="Rectangle 6">
            <a:extLst>
              <a:ext uri="{FF2B5EF4-FFF2-40B4-BE49-F238E27FC236}">
                <a16:creationId xmlns:a16="http://schemas.microsoft.com/office/drawing/2014/main" id="{9D887159-F94F-9440-BF87-379DBCB25B6F}"/>
              </a:ext>
            </a:extLst>
          </p:cNvPr>
          <p:cNvSpPr/>
          <p:nvPr/>
        </p:nvSpPr>
        <p:spPr>
          <a:xfrm>
            <a:off x="475013" y="3883231"/>
            <a:ext cx="7404265" cy="9619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47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a:t>X Modifiers</a:t>
            </a:r>
          </a:p>
        </p:txBody>
      </p:sp>
      <p:sp>
        <p:nvSpPr>
          <p:cNvPr id="3" name="Content Placeholder 2"/>
          <p:cNvSpPr>
            <a:spLocks noGrp="1"/>
          </p:cNvSpPr>
          <p:nvPr>
            <p:ph idx="4294967295"/>
          </p:nvPr>
        </p:nvSpPr>
        <p:spPr>
          <a:xfrm>
            <a:off x="762000" y="1600200"/>
            <a:ext cx="8382000" cy="5122863"/>
          </a:xfrm>
        </p:spPr>
        <p:txBody>
          <a:bodyPr>
            <a:normAutofit/>
          </a:bodyPr>
          <a:lstStyle/>
          <a:p>
            <a:r>
              <a:rPr lang="en-US" sz="2800" b="1" dirty="0"/>
              <a:t>XE</a:t>
            </a:r>
            <a:r>
              <a:rPr lang="en-US" sz="2800" dirty="0"/>
              <a:t> - Separate Encounter: A service that is distinct because it occurred during a separate encounter.</a:t>
            </a:r>
          </a:p>
          <a:p>
            <a:r>
              <a:rPr lang="en-US" sz="2800" b="1" dirty="0"/>
              <a:t>XP</a:t>
            </a:r>
            <a:r>
              <a:rPr lang="en-US" sz="2800" dirty="0"/>
              <a:t> - Separate Practitioner: A service that is distinct because it was performed by a different practitioner.</a:t>
            </a:r>
          </a:p>
          <a:p>
            <a:r>
              <a:rPr lang="en-US" sz="2800" b="1" dirty="0">
                <a:solidFill>
                  <a:srgbClr val="FF0000"/>
                </a:solidFill>
              </a:rPr>
              <a:t>XS</a:t>
            </a:r>
            <a:r>
              <a:rPr lang="en-US" sz="2800" dirty="0">
                <a:solidFill>
                  <a:srgbClr val="FF0000"/>
                </a:solidFill>
              </a:rPr>
              <a:t> - Separate Structure: A service that is distinct because it was performed on a separate organ/structure.</a:t>
            </a:r>
          </a:p>
          <a:p>
            <a:r>
              <a:rPr lang="en-US" sz="2800" b="1" dirty="0"/>
              <a:t>XU</a:t>
            </a:r>
            <a:r>
              <a:rPr lang="en-US" sz="2800" dirty="0"/>
              <a:t> - Unusual Non-Overlapping Service: The use of a service that is distinct because it does not overlap usual components of the main service.</a:t>
            </a:r>
          </a:p>
        </p:txBody>
      </p:sp>
    </p:spTree>
    <p:extLst>
      <p:ext uri="{BB962C8B-B14F-4D97-AF65-F5344CB8AC3E}">
        <p14:creationId xmlns:p14="http://schemas.microsoft.com/office/powerpoint/2010/main" val="2500051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7D83-5A68-9D4A-81EF-32B00F304776}"/>
              </a:ext>
            </a:extLst>
          </p:cNvPr>
          <p:cNvSpPr>
            <a:spLocks noGrp="1"/>
          </p:cNvSpPr>
          <p:nvPr>
            <p:ph type="title"/>
          </p:nvPr>
        </p:nvSpPr>
        <p:spPr/>
        <p:txBody>
          <a:bodyPr/>
          <a:lstStyle/>
          <a:p>
            <a:r>
              <a:rPr lang="en-US" dirty="0"/>
              <a:t>Routine Foot Care</a:t>
            </a:r>
          </a:p>
        </p:txBody>
      </p:sp>
      <p:sp>
        <p:nvSpPr>
          <p:cNvPr id="3" name="Content Placeholder 2">
            <a:extLst>
              <a:ext uri="{FF2B5EF4-FFF2-40B4-BE49-F238E27FC236}">
                <a16:creationId xmlns:a16="http://schemas.microsoft.com/office/drawing/2014/main" id="{4E07BD27-B671-0B45-9C8C-F469B5D15A3A}"/>
              </a:ext>
            </a:extLst>
          </p:cNvPr>
          <p:cNvSpPr>
            <a:spLocks noGrp="1"/>
          </p:cNvSpPr>
          <p:nvPr>
            <p:ph idx="1"/>
          </p:nvPr>
        </p:nvSpPr>
        <p:spPr/>
        <p:txBody>
          <a:bodyPr>
            <a:normAutofit lnSpcReduction="10000"/>
          </a:bodyPr>
          <a:lstStyle/>
          <a:p>
            <a:r>
              <a:rPr lang="en-US" dirty="0"/>
              <a:t>CPT 11055 - Paring or cutting of benign hyperkeratotic lesion (</a:t>
            </a:r>
            <a:r>
              <a:rPr lang="en-US" dirty="0" err="1"/>
              <a:t>eg</a:t>
            </a:r>
            <a:r>
              <a:rPr lang="en-US" dirty="0"/>
              <a:t>, corn or callus); single lesion</a:t>
            </a:r>
          </a:p>
          <a:p>
            <a:r>
              <a:rPr lang="en-US" dirty="0"/>
              <a:t>CPT 11056 - Paring or cutting of benign hyperkeratotic lesion (</a:t>
            </a:r>
            <a:r>
              <a:rPr lang="en-US" dirty="0" err="1"/>
              <a:t>eg</a:t>
            </a:r>
            <a:r>
              <a:rPr lang="en-US" dirty="0"/>
              <a:t>, corn or callus); two to four lesions</a:t>
            </a:r>
          </a:p>
          <a:p>
            <a:r>
              <a:rPr lang="en-US" dirty="0"/>
              <a:t>CPT 11057 - Paring or cutting of benign hyperkeratotic lesion (</a:t>
            </a:r>
            <a:r>
              <a:rPr lang="en-US" dirty="0" err="1"/>
              <a:t>eg</a:t>
            </a:r>
            <a:r>
              <a:rPr lang="en-US" dirty="0"/>
              <a:t>, corn or callus); more than four lesions</a:t>
            </a:r>
          </a:p>
        </p:txBody>
      </p:sp>
    </p:spTree>
    <p:extLst>
      <p:ext uri="{BB962C8B-B14F-4D97-AF65-F5344CB8AC3E}">
        <p14:creationId xmlns:p14="http://schemas.microsoft.com/office/powerpoint/2010/main" val="21471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7" y="47851"/>
            <a:ext cx="8229600" cy="1143000"/>
          </a:xfrm>
        </p:spPr>
        <p:txBody>
          <a:bodyPr/>
          <a:lstStyle/>
          <a:p>
            <a:r>
              <a:rPr lang="en-US" b="1" dirty="0">
                <a:solidFill>
                  <a:srgbClr val="00B050"/>
                </a:solidFill>
              </a:rPr>
              <a:t>Two Different Things!</a:t>
            </a:r>
            <a:endParaRPr lang="en-US" dirty="0"/>
          </a:p>
        </p:txBody>
      </p:sp>
      <p:sp>
        <p:nvSpPr>
          <p:cNvPr id="3" name="Content Placeholder 2"/>
          <p:cNvSpPr>
            <a:spLocks noGrp="1"/>
          </p:cNvSpPr>
          <p:nvPr>
            <p:ph sz="half" idx="1"/>
          </p:nvPr>
        </p:nvSpPr>
        <p:spPr>
          <a:xfrm>
            <a:off x="5105400" y="3562047"/>
            <a:ext cx="4038600" cy="4525963"/>
          </a:xfrm>
        </p:spPr>
        <p:txBody>
          <a:bodyPr/>
          <a:lstStyle/>
          <a:p>
            <a:pPr marL="0" indent="0">
              <a:buNone/>
            </a:pPr>
            <a:r>
              <a:rPr lang="en-US" sz="4000" dirty="0"/>
              <a:t>Debridement of Mycotic Nails</a:t>
            </a:r>
            <a:endParaRPr lang="en-US" dirty="0"/>
          </a:p>
        </p:txBody>
      </p:sp>
      <p:sp>
        <p:nvSpPr>
          <p:cNvPr id="4" name="Content Placeholder 3"/>
          <p:cNvSpPr>
            <a:spLocks noGrp="1"/>
          </p:cNvSpPr>
          <p:nvPr>
            <p:ph sz="half" idx="2"/>
          </p:nvPr>
        </p:nvSpPr>
        <p:spPr>
          <a:xfrm>
            <a:off x="689490" y="3562048"/>
            <a:ext cx="4038600" cy="4525963"/>
          </a:xfrm>
        </p:spPr>
        <p:txBody>
          <a:bodyPr/>
          <a:lstStyle/>
          <a:p>
            <a:pPr marL="0" indent="0">
              <a:buNone/>
            </a:pPr>
            <a:r>
              <a:rPr lang="en-US" sz="4000" dirty="0"/>
              <a:t>Routine Foot   Care</a:t>
            </a:r>
            <a:endParaRPr lang="en-US" dirty="0"/>
          </a:p>
        </p:txBody>
      </p:sp>
      <p:sp>
        <p:nvSpPr>
          <p:cNvPr id="5" name="Rectangle 4">
            <a:extLst>
              <a:ext uri="{FF2B5EF4-FFF2-40B4-BE49-F238E27FC236}">
                <a16:creationId xmlns:a16="http://schemas.microsoft.com/office/drawing/2014/main" id="{9FE69C52-EE2E-3C4E-90ED-DB731BB63FFC}"/>
              </a:ext>
            </a:extLst>
          </p:cNvPr>
          <p:cNvSpPr/>
          <p:nvPr/>
        </p:nvSpPr>
        <p:spPr>
          <a:xfrm>
            <a:off x="296882" y="2560615"/>
            <a:ext cx="3817917"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D5DCE8-1F42-7F47-A8A4-F44DF6441AF4}"/>
              </a:ext>
            </a:extLst>
          </p:cNvPr>
          <p:cNvSpPr/>
          <p:nvPr/>
        </p:nvSpPr>
        <p:spPr>
          <a:xfrm>
            <a:off x="5046518" y="2560615"/>
            <a:ext cx="3739136"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D3B7B51-8675-EB4D-B09D-B2610578010E}"/>
              </a:ext>
            </a:extLst>
          </p:cNvPr>
          <p:cNvSpPr/>
          <p:nvPr/>
        </p:nvSpPr>
        <p:spPr>
          <a:xfrm rot="2992220">
            <a:off x="4758952" y="1375560"/>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7EEC8D44-55DB-A64A-9BFE-3FE22FE95EB0}"/>
              </a:ext>
            </a:extLst>
          </p:cNvPr>
          <p:cNvSpPr/>
          <p:nvPr/>
        </p:nvSpPr>
        <p:spPr>
          <a:xfrm rot="7650778">
            <a:off x="3198430" y="1394776"/>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2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7" y="47851"/>
            <a:ext cx="8229600" cy="1143000"/>
          </a:xfrm>
        </p:spPr>
        <p:txBody>
          <a:bodyPr/>
          <a:lstStyle/>
          <a:p>
            <a:r>
              <a:rPr lang="en-US" b="1" dirty="0">
                <a:solidFill>
                  <a:srgbClr val="00B050"/>
                </a:solidFill>
              </a:rPr>
              <a:t>Two Different Things!</a:t>
            </a:r>
            <a:endParaRPr lang="en-US" dirty="0"/>
          </a:p>
        </p:txBody>
      </p:sp>
      <p:sp>
        <p:nvSpPr>
          <p:cNvPr id="3" name="Content Placeholder 2"/>
          <p:cNvSpPr>
            <a:spLocks noGrp="1"/>
          </p:cNvSpPr>
          <p:nvPr>
            <p:ph sz="half" idx="1"/>
          </p:nvPr>
        </p:nvSpPr>
        <p:spPr>
          <a:xfrm>
            <a:off x="5105400" y="3562047"/>
            <a:ext cx="4038600" cy="4525963"/>
          </a:xfrm>
        </p:spPr>
        <p:txBody>
          <a:bodyPr/>
          <a:lstStyle/>
          <a:p>
            <a:pPr marL="0" indent="0">
              <a:buNone/>
            </a:pPr>
            <a:r>
              <a:rPr lang="en-US" sz="4000" dirty="0"/>
              <a:t>Debridement of Mycotic Nails</a:t>
            </a:r>
            <a:endParaRPr lang="en-US" dirty="0"/>
          </a:p>
        </p:txBody>
      </p:sp>
      <p:sp>
        <p:nvSpPr>
          <p:cNvPr id="6" name="Rectangle 5">
            <a:extLst>
              <a:ext uri="{FF2B5EF4-FFF2-40B4-BE49-F238E27FC236}">
                <a16:creationId xmlns:a16="http://schemas.microsoft.com/office/drawing/2014/main" id="{CCD5DCE8-1F42-7F47-A8A4-F44DF6441AF4}"/>
              </a:ext>
            </a:extLst>
          </p:cNvPr>
          <p:cNvSpPr/>
          <p:nvPr/>
        </p:nvSpPr>
        <p:spPr>
          <a:xfrm>
            <a:off x="5046518" y="2560615"/>
            <a:ext cx="3739136"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D3B7B51-8675-EB4D-B09D-B2610578010E}"/>
              </a:ext>
            </a:extLst>
          </p:cNvPr>
          <p:cNvSpPr/>
          <p:nvPr/>
        </p:nvSpPr>
        <p:spPr>
          <a:xfrm rot="2992220">
            <a:off x="4758952" y="1375560"/>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7EEC8D44-55DB-A64A-9BFE-3FE22FE95EB0}"/>
              </a:ext>
            </a:extLst>
          </p:cNvPr>
          <p:cNvSpPr/>
          <p:nvPr/>
        </p:nvSpPr>
        <p:spPr>
          <a:xfrm rot="7650778">
            <a:off x="3198430" y="1394776"/>
            <a:ext cx="1421027"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D215BAF-CC59-5A4D-9277-F7753DCAFBC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39047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149508-AFC0-6447-BD9C-FFDBEE91A372}"/>
              </a:ext>
            </a:extLst>
          </p:cNvPr>
          <p:cNvSpPr>
            <a:spLocks noGrp="1"/>
          </p:cNvSpPr>
          <p:nvPr>
            <p:ph type="title"/>
          </p:nvPr>
        </p:nvSpPr>
        <p:spPr/>
        <p:txBody>
          <a:bodyPr/>
          <a:lstStyle/>
          <a:p>
            <a:r>
              <a:rPr lang="en-US" dirty="0">
                <a:solidFill>
                  <a:srgbClr val="00B050"/>
                </a:solidFill>
              </a:rPr>
              <a:t>Ambulatory patients</a:t>
            </a:r>
          </a:p>
        </p:txBody>
      </p:sp>
      <p:sp>
        <p:nvSpPr>
          <p:cNvPr id="6" name="Content Placeholder 5">
            <a:extLst>
              <a:ext uri="{FF2B5EF4-FFF2-40B4-BE49-F238E27FC236}">
                <a16:creationId xmlns:a16="http://schemas.microsoft.com/office/drawing/2014/main" id="{39C76752-1B69-3044-8682-43AFD7927DCB}"/>
              </a:ext>
            </a:extLst>
          </p:cNvPr>
          <p:cNvSpPr>
            <a:spLocks noGrp="1"/>
          </p:cNvSpPr>
          <p:nvPr>
            <p:ph idx="1"/>
          </p:nvPr>
        </p:nvSpPr>
        <p:spPr/>
        <p:txBody>
          <a:bodyPr/>
          <a:lstStyle/>
          <a:p>
            <a:r>
              <a:rPr lang="en-US" dirty="0"/>
              <a:t>Onychomycosis</a:t>
            </a:r>
          </a:p>
          <a:p>
            <a:pPr marL="0" indent="0">
              <a:buNone/>
            </a:pPr>
            <a:r>
              <a:rPr lang="en-US" dirty="0"/>
              <a:t>	</a:t>
            </a:r>
            <a:r>
              <a:rPr lang="en-US" b="1" dirty="0"/>
              <a:t>AND</a:t>
            </a:r>
          </a:p>
          <a:p>
            <a:r>
              <a:rPr lang="en-US" dirty="0"/>
              <a:t>Marked limitation of ambulation, pain, or secondary infection resulting from the thickening and dystrophy of the infected toenail plate.</a:t>
            </a:r>
          </a:p>
          <a:p>
            <a:endParaRPr lang="en-US" dirty="0"/>
          </a:p>
        </p:txBody>
      </p:sp>
    </p:spTree>
    <p:extLst>
      <p:ext uri="{BB962C8B-B14F-4D97-AF65-F5344CB8AC3E}">
        <p14:creationId xmlns:p14="http://schemas.microsoft.com/office/powerpoint/2010/main" val="111102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2412-157D-B747-A636-D76929B22E89}"/>
              </a:ext>
            </a:extLst>
          </p:cNvPr>
          <p:cNvSpPr>
            <a:spLocks noGrp="1"/>
          </p:cNvSpPr>
          <p:nvPr>
            <p:ph type="title"/>
          </p:nvPr>
        </p:nvSpPr>
        <p:spPr/>
        <p:txBody>
          <a:bodyPr/>
          <a:lstStyle/>
          <a:p>
            <a:r>
              <a:rPr lang="en-US" dirty="0">
                <a:solidFill>
                  <a:srgbClr val="00B050"/>
                </a:solidFill>
              </a:rPr>
              <a:t>Non-ambulatory patients</a:t>
            </a:r>
          </a:p>
        </p:txBody>
      </p:sp>
      <p:sp>
        <p:nvSpPr>
          <p:cNvPr id="3" name="Content Placeholder 2">
            <a:extLst>
              <a:ext uri="{FF2B5EF4-FFF2-40B4-BE49-F238E27FC236}">
                <a16:creationId xmlns:a16="http://schemas.microsoft.com/office/drawing/2014/main" id="{453272C0-E88E-2D44-AA34-90E8228BFABB}"/>
              </a:ext>
            </a:extLst>
          </p:cNvPr>
          <p:cNvSpPr>
            <a:spLocks noGrp="1"/>
          </p:cNvSpPr>
          <p:nvPr>
            <p:ph idx="1"/>
          </p:nvPr>
        </p:nvSpPr>
        <p:spPr/>
        <p:txBody>
          <a:bodyPr/>
          <a:lstStyle/>
          <a:p>
            <a:r>
              <a:rPr lang="en-US" dirty="0"/>
              <a:t>Onychomycosis</a:t>
            </a:r>
          </a:p>
          <a:p>
            <a:pPr marL="0" indent="0">
              <a:buNone/>
            </a:pPr>
            <a:r>
              <a:rPr lang="en-US" b="1" dirty="0"/>
              <a:t>	AND</a:t>
            </a:r>
            <a:endParaRPr lang="en-US" dirty="0"/>
          </a:p>
          <a:p>
            <a:r>
              <a:rPr lang="en-US" dirty="0"/>
              <a:t>The patient suffers from pain or secondary infection or the condition compromises the patient's ADL or care resulting from the thickening and dystrophy of the infected toenail plate.</a:t>
            </a:r>
          </a:p>
          <a:p>
            <a:endParaRPr lang="en-US" dirty="0"/>
          </a:p>
        </p:txBody>
      </p:sp>
    </p:spTree>
    <p:extLst>
      <p:ext uri="{BB962C8B-B14F-4D97-AF65-F5344CB8AC3E}">
        <p14:creationId xmlns:p14="http://schemas.microsoft.com/office/powerpoint/2010/main" val="2540980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84" y="131419"/>
            <a:ext cx="8229600" cy="1143000"/>
          </a:xfrm>
        </p:spPr>
        <p:txBody>
          <a:bodyPr/>
          <a:lstStyle/>
          <a:p>
            <a:r>
              <a:rPr lang="en-US" dirty="0">
                <a:solidFill>
                  <a:srgbClr val="00B050"/>
                </a:solidFill>
              </a:rPr>
              <a:t>Debridement of Mycotic Nails</a:t>
            </a:r>
          </a:p>
        </p:txBody>
      </p:sp>
      <p:sp>
        <p:nvSpPr>
          <p:cNvPr id="3" name="Content Placeholder 2"/>
          <p:cNvSpPr>
            <a:spLocks noGrp="1"/>
          </p:cNvSpPr>
          <p:nvPr>
            <p:ph idx="1"/>
          </p:nvPr>
        </p:nvSpPr>
        <p:spPr>
          <a:xfrm>
            <a:off x="179096" y="1023258"/>
            <a:ext cx="8710508" cy="5602750"/>
          </a:xfrm>
        </p:spPr>
        <p:txBody>
          <a:bodyPr>
            <a:normAutofit fontScale="92500" lnSpcReduction="10000"/>
          </a:bodyPr>
          <a:lstStyle/>
          <a:p>
            <a:endParaRPr lang="en-US" dirty="0"/>
          </a:p>
          <a:p>
            <a:r>
              <a:rPr lang="en-US" sz="3500" b="1" strike="sngStrike" dirty="0"/>
              <a:t>CPT 11719</a:t>
            </a:r>
            <a:r>
              <a:rPr lang="en-US" sz="3500" strike="sngStrike" dirty="0"/>
              <a:t>:  Trimming of </a:t>
            </a:r>
            <a:r>
              <a:rPr lang="en-US" sz="3500" strike="sngStrike" dirty="0" err="1"/>
              <a:t>nondystrophic</a:t>
            </a:r>
            <a:r>
              <a:rPr lang="en-US" sz="3500" strike="sngStrike" dirty="0"/>
              <a:t> nails, any number</a:t>
            </a:r>
          </a:p>
          <a:p>
            <a:r>
              <a:rPr lang="en-US" sz="3500" b="1" strike="sngStrike" dirty="0"/>
              <a:t>CPT G0127</a:t>
            </a:r>
            <a:r>
              <a:rPr lang="en-US" sz="3500" strike="sngStrike" dirty="0"/>
              <a:t>:  Trimming of dystrophic nails, any number</a:t>
            </a:r>
          </a:p>
          <a:p>
            <a:r>
              <a:rPr lang="en-US" sz="3500" b="1" dirty="0"/>
              <a:t>CPT 11720</a:t>
            </a:r>
            <a:r>
              <a:rPr lang="en-US" sz="3500" dirty="0"/>
              <a:t>:  Debridement of nail(s) by any method(s); one to five	</a:t>
            </a:r>
          </a:p>
          <a:p>
            <a:r>
              <a:rPr lang="en-US" sz="3500" b="1" dirty="0"/>
              <a:t>CPT 11721</a:t>
            </a:r>
            <a:r>
              <a:rPr lang="en-US" sz="3500" dirty="0"/>
              <a:t> :  Debridement of nail(s) by any method(s); six or more</a:t>
            </a:r>
          </a:p>
          <a:p>
            <a:endParaRPr lang="en-US" sz="3500" dirty="0"/>
          </a:p>
          <a:p>
            <a:r>
              <a:rPr lang="en-US" sz="3500" dirty="0"/>
              <a:t>Debride = reduce bulk</a:t>
            </a:r>
          </a:p>
        </p:txBody>
      </p:sp>
    </p:spTree>
    <p:extLst>
      <p:ext uri="{BB962C8B-B14F-4D97-AF65-F5344CB8AC3E}">
        <p14:creationId xmlns:p14="http://schemas.microsoft.com/office/powerpoint/2010/main" val="607725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58BC-29F1-D949-B2BB-5164FE39472E}"/>
              </a:ext>
            </a:extLst>
          </p:cNvPr>
          <p:cNvSpPr>
            <a:spLocks noGrp="1"/>
          </p:cNvSpPr>
          <p:nvPr>
            <p:ph type="title"/>
          </p:nvPr>
        </p:nvSpPr>
        <p:spPr>
          <a:xfrm>
            <a:off x="-6928" y="371099"/>
            <a:ext cx="9144000" cy="1143000"/>
          </a:xfrm>
        </p:spPr>
        <p:txBody>
          <a:bodyPr>
            <a:normAutofit fontScale="90000"/>
          </a:bodyPr>
          <a:lstStyle/>
          <a:p>
            <a:r>
              <a:rPr lang="en-US" dirty="0">
                <a:solidFill>
                  <a:srgbClr val="00B050"/>
                </a:solidFill>
              </a:rPr>
              <a:t>Debridement of Mycotic Nails Diagnoses</a:t>
            </a:r>
            <a:br>
              <a:rPr lang="en-US" dirty="0">
                <a:solidFill>
                  <a:srgbClr val="00B050"/>
                </a:solidFill>
              </a:rPr>
            </a:br>
            <a:br>
              <a:rPr lang="en-US" dirty="0">
                <a:solidFill>
                  <a:srgbClr val="00B050"/>
                </a:solidFill>
              </a:rPr>
            </a:br>
            <a:r>
              <a:rPr lang="en-US" dirty="0">
                <a:solidFill>
                  <a:srgbClr val="00B050"/>
                </a:solidFill>
              </a:rPr>
              <a:t>Must Have:</a:t>
            </a:r>
          </a:p>
        </p:txBody>
      </p:sp>
      <p:sp>
        <p:nvSpPr>
          <p:cNvPr id="4" name="Content Placeholder 3">
            <a:extLst>
              <a:ext uri="{FF2B5EF4-FFF2-40B4-BE49-F238E27FC236}">
                <a16:creationId xmlns:a16="http://schemas.microsoft.com/office/drawing/2014/main" id="{F6147F48-F5B7-7345-B413-91E5883EAD19}"/>
              </a:ext>
            </a:extLst>
          </p:cNvPr>
          <p:cNvSpPr>
            <a:spLocks noGrp="1"/>
          </p:cNvSpPr>
          <p:nvPr>
            <p:ph sz="half" idx="1"/>
          </p:nvPr>
        </p:nvSpPr>
        <p:spPr>
          <a:xfrm>
            <a:off x="457200" y="3411182"/>
            <a:ext cx="3236026" cy="667987"/>
          </a:xfrm>
        </p:spPr>
        <p:txBody>
          <a:bodyPr>
            <a:normAutofit/>
          </a:bodyPr>
          <a:lstStyle/>
          <a:p>
            <a:r>
              <a:rPr lang="en-US" dirty="0"/>
              <a:t>B35.1</a:t>
            </a:r>
          </a:p>
        </p:txBody>
      </p:sp>
      <p:sp>
        <p:nvSpPr>
          <p:cNvPr id="5" name="Content Placeholder 4">
            <a:extLst>
              <a:ext uri="{FF2B5EF4-FFF2-40B4-BE49-F238E27FC236}">
                <a16:creationId xmlns:a16="http://schemas.microsoft.com/office/drawing/2014/main" id="{3F80131A-F147-4746-93BD-219C147AAC23}"/>
              </a:ext>
            </a:extLst>
          </p:cNvPr>
          <p:cNvSpPr>
            <a:spLocks noGrp="1"/>
          </p:cNvSpPr>
          <p:nvPr>
            <p:ph sz="half" idx="2"/>
          </p:nvPr>
        </p:nvSpPr>
        <p:spPr>
          <a:xfrm>
            <a:off x="4963886" y="2560615"/>
            <a:ext cx="4530436" cy="3090553"/>
          </a:xfrm>
        </p:spPr>
        <p:txBody>
          <a:bodyPr>
            <a:normAutofit/>
          </a:bodyPr>
          <a:lstStyle/>
          <a:p>
            <a:r>
              <a:rPr lang="en-US" b="1" dirty="0"/>
              <a:t>L02.611-L02.612 </a:t>
            </a:r>
          </a:p>
          <a:p>
            <a:r>
              <a:rPr lang="en-US" b="1" dirty="0"/>
              <a:t>L03.031-L03.032</a:t>
            </a:r>
          </a:p>
          <a:p>
            <a:r>
              <a:rPr lang="en-US" b="1" dirty="0"/>
              <a:t>L03.041-L03.042 </a:t>
            </a:r>
          </a:p>
          <a:p>
            <a:r>
              <a:rPr lang="en-US" b="1" dirty="0"/>
              <a:t>M79.671- M79.672</a:t>
            </a:r>
          </a:p>
          <a:p>
            <a:r>
              <a:rPr lang="en-US" b="1" dirty="0"/>
              <a:t>M79.674-M79.675 </a:t>
            </a:r>
          </a:p>
          <a:p>
            <a:r>
              <a:rPr lang="en-US" b="1" dirty="0"/>
              <a:t>R26.2</a:t>
            </a:r>
            <a:r>
              <a:rPr lang="en-US" dirty="0"/>
              <a:t> </a:t>
            </a:r>
          </a:p>
        </p:txBody>
      </p:sp>
      <p:sp>
        <p:nvSpPr>
          <p:cNvPr id="6" name="Rectangle 5">
            <a:extLst>
              <a:ext uri="{FF2B5EF4-FFF2-40B4-BE49-F238E27FC236}">
                <a16:creationId xmlns:a16="http://schemas.microsoft.com/office/drawing/2014/main" id="{8F5063E7-7380-9E4F-BD6F-9CC3478C4C5F}"/>
              </a:ext>
            </a:extLst>
          </p:cNvPr>
          <p:cNvSpPr/>
          <p:nvPr/>
        </p:nvSpPr>
        <p:spPr>
          <a:xfrm>
            <a:off x="296883" y="2560615"/>
            <a:ext cx="2078182"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9E1BFB-74DC-EA40-8F79-C0A512E08B30}"/>
              </a:ext>
            </a:extLst>
          </p:cNvPr>
          <p:cNvSpPr/>
          <p:nvPr/>
        </p:nvSpPr>
        <p:spPr>
          <a:xfrm>
            <a:off x="4866903" y="2560615"/>
            <a:ext cx="3528952" cy="33057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CDA6A3-B43C-7C43-9A8F-931C063F4A94}"/>
              </a:ext>
            </a:extLst>
          </p:cNvPr>
          <p:cNvSpPr txBox="1"/>
          <p:nvPr/>
        </p:nvSpPr>
        <p:spPr>
          <a:xfrm>
            <a:off x="2676896" y="3483565"/>
            <a:ext cx="1888176" cy="523220"/>
          </a:xfrm>
          <a:prstGeom prst="rect">
            <a:avLst/>
          </a:prstGeom>
          <a:noFill/>
        </p:spPr>
        <p:txBody>
          <a:bodyPr wrap="square" rtlCol="0">
            <a:spAutoFit/>
          </a:bodyPr>
          <a:lstStyle/>
          <a:p>
            <a:r>
              <a:rPr lang="en-US" sz="2800" dirty="0"/>
              <a:t>And one of:</a:t>
            </a:r>
          </a:p>
        </p:txBody>
      </p:sp>
      <p:sp>
        <p:nvSpPr>
          <p:cNvPr id="9" name="Rectangle 8">
            <a:extLst>
              <a:ext uri="{FF2B5EF4-FFF2-40B4-BE49-F238E27FC236}">
                <a16:creationId xmlns:a16="http://schemas.microsoft.com/office/drawing/2014/main" id="{47E9666A-AE25-0543-9BA1-7565927E26ED}"/>
              </a:ext>
            </a:extLst>
          </p:cNvPr>
          <p:cNvSpPr/>
          <p:nvPr/>
        </p:nvSpPr>
        <p:spPr>
          <a:xfrm>
            <a:off x="2535382" y="3301340"/>
            <a:ext cx="2078182" cy="97377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37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58BC-29F1-D949-B2BB-5164FE39472E}"/>
              </a:ext>
            </a:extLst>
          </p:cNvPr>
          <p:cNvSpPr>
            <a:spLocks noGrp="1"/>
          </p:cNvSpPr>
          <p:nvPr>
            <p:ph type="title"/>
          </p:nvPr>
        </p:nvSpPr>
        <p:spPr/>
        <p:txBody>
          <a:bodyPr/>
          <a:lstStyle/>
          <a:p>
            <a:r>
              <a:rPr lang="en-US" dirty="0">
                <a:solidFill>
                  <a:srgbClr val="00B050"/>
                </a:solidFill>
              </a:rPr>
              <a:t>Debridement of Nails</a:t>
            </a:r>
          </a:p>
        </p:txBody>
      </p:sp>
      <p:sp>
        <p:nvSpPr>
          <p:cNvPr id="3" name="Content Placeholder 2">
            <a:extLst>
              <a:ext uri="{FF2B5EF4-FFF2-40B4-BE49-F238E27FC236}">
                <a16:creationId xmlns:a16="http://schemas.microsoft.com/office/drawing/2014/main" id="{776AD658-E6D2-DD4B-8EB4-AC889501819C}"/>
              </a:ext>
            </a:extLst>
          </p:cNvPr>
          <p:cNvSpPr>
            <a:spLocks noGrp="1"/>
          </p:cNvSpPr>
          <p:nvPr>
            <p:ph idx="1"/>
          </p:nvPr>
        </p:nvSpPr>
        <p:spPr/>
        <p:txBody>
          <a:bodyPr/>
          <a:lstStyle/>
          <a:p>
            <a:r>
              <a:rPr lang="en-US" dirty="0"/>
              <a:t>Callus paring not covered under this qualification</a:t>
            </a:r>
          </a:p>
        </p:txBody>
      </p:sp>
    </p:spTree>
    <p:extLst>
      <p:ext uri="{BB962C8B-B14F-4D97-AF65-F5344CB8AC3E}">
        <p14:creationId xmlns:p14="http://schemas.microsoft.com/office/powerpoint/2010/main" val="163289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rPr>
              <a:t>Disclaimer</a:t>
            </a:r>
            <a:endParaRPr lang="en-US" dirty="0"/>
          </a:p>
        </p:txBody>
      </p:sp>
      <p:sp>
        <p:nvSpPr>
          <p:cNvPr id="3" name="Content Placeholder 2"/>
          <p:cNvSpPr>
            <a:spLocks noGrp="1"/>
          </p:cNvSpPr>
          <p:nvPr>
            <p:ph idx="1"/>
          </p:nvPr>
        </p:nvSpPr>
        <p:spPr>
          <a:xfrm>
            <a:off x="457200" y="1417638"/>
            <a:ext cx="8229600" cy="5257800"/>
          </a:xfrm>
        </p:spPr>
        <p:txBody>
          <a:bodyPr>
            <a:normAutofit fontScale="92500" lnSpcReduction="20000"/>
          </a:bodyPr>
          <a:lstStyle/>
          <a:p>
            <a:pPr marL="0" indent="0" algn="ctr">
              <a:buNone/>
            </a:pPr>
            <a:r>
              <a:rPr lang="en-US" sz="3000" dirty="0"/>
              <a:t>CPT codes and their descriptions and the policies discussed in this webinar do not reflect or guarantee coverage or payment. Just because a CPT code exists, payment for the service it describes is not guaranteed. Coverage and payment policies of governmental and private payers vary from time to time and for different areas of the country. Questions regarding coverage and payment by a payer should be directed to that payer. The coding advice provided in this webinar reflects only the opinions of the speaker. PICA and Jeffrey Lehrman and Lehrman Consulting, LLC do not claim responsibility for any consequences or liability attributable to the use of the information contained in this webinar.</a:t>
            </a:r>
            <a:br>
              <a:rPr lang="en-US" sz="3000" dirty="0"/>
            </a:br>
            <a:endParaRPr lang="en-US" sz="3000" dirty="0"/>
          </a:p>
          <a:p>
            <a:pPr>
              <a:buBlip>
                <a:blip r:embed="rId3"/>
              </a:buBlip>
            </a:pPr>
            <a:endParaRPr lang="en-US" sz="2800" dirty="0"/>
          </a:p>
        </p:txBody>
      </p:sp>
    </p:spTree>
    <p:extLst>
      <p:ext uri="{BB962C8B-B14F-4D97-AF65-F5344CB8AC3E}">
        <p14:creationId xmlns:p14="http://schemas.microsoft.com/office/powerpoint/2010/main" val="223810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7807-B864-2143-AC8C-9F6C4DC2D234}"/>
              </a:ext>
            </a:extLst>
          </p:cNvPr>
          <p:cNvSpPr>
            <a:spLocks noGrp="1"/>
          </p:cNvSpPr>
          <p:nvPr>
            <p:ph type="title"/>
          </p:nvPr>
        </p:nvSpPr>
        <p:spPr/>
        <p:txBody>
          <a:bodyPr/>
          <a:lstStyle/>
          <a:p>
            <a:r>
              <a:rPr lang="en-US" dirty="0"/>
              <a:t>Frequency</a:t>
            </a:r>
          </a:p>
        </p:txBody>
      </p:sp>
      <p:sp>
        <p:nvSpPr>
          <p:cNvPr id="3" name="Content Placeholder 2">
            <a:extLst>
              <a:ext uri="{FF2B5EF4-FFF2-40B4-BE49-F238E27FC236}">
                <a16:creationId xmlns:a16="http://schemas.microsoft.com/office/drawing/2014/main" id="{C27195B6-2425-534C-8289-F5C52C4CEF1A}"/>
              </a:ext>
            </a:extLst>
          </p:cNvPr>
          <p:cNvSpPr>
            <a:spLocks noGrp="1"/>
          </p:cNvSpPr>
          <p:nvPr>
            <p:ph idx="1"/>
          </p:nvPr>
        </p:nvSpPr>
        <p:spPr/>
        <p:txBody>
          <a:bodyPr/>
          <a:lstStyle/>
          <a:p>
            <a:r>
              <a:rPr lang="en-US" dirty="0"/>
              <a:t>Every 60 days</a:t>
            </a:r>
          </a:p>
        </p:txBody>
      </p:sp>
    </p:spTree>
    <p:extLst>
      <p:ext uri="{BB962C8B-B14F-4D97-AF65-F5344CB8AC3E}">
        <p14:creationId xmlns:p14="http://schemas.microsoft.com/office/powerpoint/2010/main" val="3381795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6557-2D61-9143-A02F-193EAD5D218C}"/>
              </a:ext>
            </a:extLst>
          </p:cNvPr>
          <p:cNvSpPr>
            <a:spLocks noGrp="1"/>
          </p:cNvSpPr>
          <p:nvPr>
            <p:ph type="title"/>
          </p:nvPr>
        </p:nvSpPr>
        <p:spPr/>
        <p:txBody>
          <a:bodyPr/>
          <a:lstStyle/>
          <a:p>
            <a:r>
              <a:rPr lang="en-US" dirty="0"/>
              <a:t>“Professional”</a:t>
            </a:r>
          </a:p>
        </p:txBody>
      </p:sp>
      <p:sp>
        <p:nvSpPr>
          <p:cNvPr id="3" name="Content Placeholder 2">
            <a:extLst>
              <a:ext uri="{FF2B5EF4-FFF2-40B4-BE49-F238E27FC236}">
                <a16:creationId xmlns:a16="http://schemas.microsoft.com/office/drawing/2014/main" id="{BBECEE62-F9F3-4048-99BB-CCAFBC1055A5}"/>
              </a:ext>
            </a:extLst>
          </p:cNvPr>
          <p:cNvSpPr>
            <a:spLocks noGrp="1"/>
          </p:cNvSpPr>
          <p:nvPr>
            <p:ph idx="1"/>
          </p:nvPr>
        </p:nvSpPr>
        <p:spPr/>
        <p:txBody>
          <a:bodyPr/>
          <a:lstStyle/>
          <a:p>
            <a:r>
              <a:rPr lang="en-US" dirty="0"/>
              <a:t>M.D., D.O., D.P.M., Nurse Practitioner, Clinical Nurse Specialist, or Physician Assistant.</a:t>
            </a:r>
          </a:p>
        </p:txBody>
      </p:sp>
    </p:spTree>
    <p:extLst>
      <p:ext uri="{BB962C8B-B14F-4D97-AF65-F5344CB8AC3E}">
        <p14:creationId xmlns:p14="http://schemas.microsoft.com/office/powerpoint/2010/main" val="2114771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Obligation to Bill Non-covered Services </a:t>
            </a:r>
            <a:endParaRPr lang="en-US" dirty="0"/>
          </a:p>
        </p:txBody>
      </p:sp>
      <p:sp>
        <p:nvSpPr>
          <p:cNvPr id="3" name="Content Placeholder 2"/>
          <p:cNvSpPr>
            <a:spLocks noGrp="1"/>
          </p:cNvSpPr>
          <p:nvPr>
            <p:ph idx="1"/>
          </p:nvPr>
        </p:nvSpPr>
        <p:spPr>
          <a:xfrm>
            <a:off x="457200" y="1730829"/>
            <a:ext cx="8229600" cy="4724400"/>
          </a:xfrm>
        </p:spPr>
        <p:txBody>
          <a:bodyPr>
            <a:normAutofit fontScale="92500" lnSpcReduction="10000"/>
          </a:bodyPr>
          <a:lstStyle/>
          <a:p>
            <a:r>
              <a:rPr lang="en-US" dirty="0"/>
              <a:t>If the beneficiary believes that a service may be covered or desires a formal Medicare determination, must file a claim for that service.</a:t>
            </a:r>
          </a:p>
          <a:p>
            <a:r>
              <a:rPr lang="en-US" dirty="0"/>
              <a:t>Submit HCPCS modifier GY to denote that 'the item or service is statutorily excluded or does not meet the definition of any Medicare benefit.' Maintain documentation that the service is being submitted at the beneficiary's insistence. You may also submit HCPCS modifier GY when filing claims to obtain a Medicare denial for secondary payer purposes.</a:t>
            </a:r>
          </a:p>
        </p:txBody>
      </p:sp>
    </p:spTree>
    <p:extLst>
      <p:ext uri="{BB962C8B-B14F-4D97-AF65-F5344CB8AC3E}">
        <p14:creationId xmlns:p14="http://schemas.microsoft.com/office/powerpoint/2010/main" val="3899207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4108" y="1367138"/>
            <a:ext cx="7772400" cy="1362075"/>
          </a:xfrm>
        </p:spPr>
        <p:txBody>
          <a:bodyPr/>
          <a:lstStyle/>
          <a:p>
            <a:r>
              <a:rPr lang="en-US" dirty="0"/>
              <a:t>Case Studies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19629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B050"/>
                </a:solidFill>
              </a:rPr>
              <a:t>Case Study #1</a:t>
            </a:r>
            <a:endParaRPr lang="en-US" dirty="0"/>
          </a:p>
        </p:txBody>
      </p:sp>
      <p:sp>
        <p:nvSpPr>
          <p:cNvPr id="2" name="Content Placeholder 1">
            <a:extLst>
              <a:ext uri="{FF2B5EF4-FFF2-40B4-BE49-F238E27FC236}">
                <a16:creationId xmlns:a16="http://schemas.microsoft.com/office/drawing/2014/main" id="{AF96661D-8BFA-A24D-82E5-299BEB24755F}"/>
              </a:ext>
            </a:extLst>
          </p:cNvPr>
          <p:cNvSpPr>
            <a:spLocks noGrp="1"/>
          </p:cNvSpPr>
          <p:nvPr>
            <p:ph idx="1"/>
          </p:nvPr>
        </p:nvSpPr>
        <p:spPr/>
        <p:txBody>
          <a:bodyPr/>
          <a:lstStyle/>
          <a:p>
            <a:r>
              <a:rPr lang="en-US" dirty="0"/>
              <a:t>Doctor saw 24 patients in nursing home one morning</a:t>
            </a:r>
          </a:p>
          <a:p>
            <a:endParaRPr lang="en-US" dirty="0"/>
          </a:p>
          <a:p>
            <a:r>
              <a:rPr lang="en-US" dirty="0"/>
              <a:t>All 24 claim forms exactly the same and all notes exactly the same</a:t>
            </a:r>
          </a:p>
          <a:p>
            <a:endParaRPr lang="en-US" dirty="0"/>
          </a:p>
        </p:txBody>
      </p:sp>
    </p:spTree>
    <p:extLst>
      <p:ext uri="{BB962C8B-B14F-4D97-AF65-F5344CB8AC3E}">
        <p14:creationId xmlns:p14="http://schemas.microsoft.com/office/powerpoint/2010/main" val="581392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B050"/>
                </a:solidFill>
              </a:rPr>
              <a:t>Case Study #1</a:t>
            </a:r>
            <a:endParaRPr lang="en-US" dirty="0"/>
          </a:p>
        </p:txBody>
      </p:sp>
      <p:sp>
        <p:nvSpPr>
          <p:cNvPr id="2" name="Content Placeholder 1">
            <a:extLst>
              <a:ext uri="{FF2B5EF4-FFF2-40B4-BE49-F238E27FC236}">
                <a16:creationId xmlns:a16="http://schemas.microsoft.com/office/drawing/2014/main" id="{AF96661D-8BFA-A24D-82E5-299BEB24755F}"/>
              </a:ext>
            </a:extLst>
          </p:cNvPr>
          <p:cNvSpPr>
            <a:spLocks noGrp="1"/>
          </p:cNvSpPr>
          <p:nvPr>
            <p:ph idx="1"/>
          </p:nvPr>
        </p:nvSpPr>
        <p:spPr/>
        <p:txBody>
          <a:bodyPr/>
          <a:lstStyle/>
          <a:p>
            <a:r>
              <a:rPr lang="en-US" dirty="0"/>
              <a:t>Copying notes versus cloning notes</a:t>
            </a:r>
          </a:p>
          <a:p>
            <a:endParaRPr lang="en-US" dirty="0"/>
          </a:p>
        </p:txBody>
      </p:sp>
    </p:spTree>
    <p:extLst>
      <p:ext uri="{BB962C8B-B14F-4D97-AF65-F5344CB8AC3E}">
        <p14:creationId xmlns:p14="http://schemas.microsoft.com/office/powerpoint/2010/main" val="129129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227-913A-FF47-8155-0567721BC7C9}"/>
              </a:ext>
            </a:extLst>
          </p:cNvPr>
          <p:cNvSpPr>
            <a:spLocks noGrp="1"/>
          </p:cNvSpPr>
          <p:nvPr>
            <p:ph type="title"/>
          </p:nvPr>
        </p:nvSpPr>
        <p:spPr/>
        <p:txBody>
          <a:bodyPr/>
          <a:lstStyle/>
          <a:p>
            <a:r>
              <a:rPr lang="en-US" dirty="0">
                <a:solidFill>
                  <a:srgbClr val="00B050"/>
                </a:solidFill>
              </a:rPr>
              <a:t>Case Study #2</a:t>
            </a:r>
          </a:p>
        </p:txBody>
      </p:sp>
      <p:sp>
        <p:nvSpPr>
          <p:cNvPr id="3" name="Content Placeholder 2">
            <a:extLst>
              <a:ext uri="{FF2B5EF4-FFF2-40B4-BE49-F238E27FC236}">
                <a16:creationId xmlns:a16="http://schemas.microsoft.com/office/drawing/2014/main" id="{6E8B69CE-EE67-B344-BF0C-2C20431B906E}"/>
              </a:ext>
            </a:extLst>
          </p:cNvPr>
          <p:cNvSpPr>
            <a:spLocks noGrp="1"/>
          </p:cNvSpPr>
          <p:nvPr>
            <p:ph idx="1"/>
          </p:nvPr>
        </p:nvSpPr>
        <p:spPr>
          <a:xfrm>
            <a:off x="457200" y="1600200"/>
            <a:ext cx="8229600" cy="4785610"/>
          </a:xfrm>
        </p:spPr>
        <p:txBody>
          <a:bodyPr/>
          <a:lstStyle/>
          <a:p>
            <a:r>
              <a:rPr lang="en-US" dirty="0"/>
              <a:t>Pt seen for at-risk foot exam.  Patient has type 2 diabetes and states glucose is well controlled.  She gets numbness in her feet, worse during the night.  Class findings include non palpable PT pulses and complaints of </a:t>
            </a:r>
            <a:r>
              <a:rPr lang="en-US" dirty="0" err="1"/>
              <a:t>paresthesias</a:t>
            </a:r>
            <a:r>
              <a:rPr lang="en-US" dirty="0"/>
              <a:t> and burning. </a:t>
            </a:r>
          </a:p>
          <a:p>
            <a:r>
              <a:rPr lang="en-US" dirty="0"/>
              <a:t>All toenails long and dystrophic and thickened</a:t>
            </a:r>
          </a:p>
          <a:p>
            <a:r>
              <a:rPr lang="en-US" dirty="0"/>
              <a:t>Debrided all toenails in length and thickness and removed subungual debris</a:t>
            </a:r>
          </a:p>
        </p:txBody>
      </p:sp>
    </p:spTree>
    <p:extLst>
      <p:ext uri="{BB962C8B-B14F-4D97-AF65-F5344CB8AC3E}">
        <p14:creationId xmlns:p14="http://schemas.microsoft.com/office/powerpoint/2010/main" val="1261513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227-913A-FF47-8155-0567721BC7C9}"/>
              </a:ext>
            </a:extLst>
          </p:cNvPr>
          <p:cNvSpPr>
            <a:spLocks noGrp="1"/>
          </p:cNvSpPr>
          <p:nvPr>
            <p:ph type="title"/>
          </p:nvPr>
        </p:nvSpPr>
        <p:spPr/>
        <p:txBody>
          <a:bodyPr/>
          <a:lstStyle/>
          <a:p>
            <a:r>
              <a:rPr lang="en-US" dirty="0">
                <a:solidFill>
                  <a:srgbClr val="00B050"/>
                </a:solidFill>
              </a:rPr>
              <a:t>Case Study #2</a:t>
            </a:r>
          </a:p>
        </p:txBody>
      </p:sp>
      <p:sp>
        <p:nvSpPr>
          <p:cNvPr id="3" name="Content Placeholder 2">
            <a:extLst>
              <a:ext uri="{FF2B5EF4-FFF2-40B4-BE49-F238E27FC236}">
                <a16:creationId xmlns:a16="http://schemas.microsoft.com/office/drawing/2014/main" id="{6E8B69CE-EE67-B344-BF0C-2C20431B906E}"/>
              </a:ext>
            </a:extLst>
          </p:cNvPr>
          <p:cNvSpPr>
            <a:spLocks noGrp="1"/>
          </p:cNvSpPr>
          <p:nvPr>
            <p:ph idx="1"/>
          </p:nvPr>
        </p:nvSpPr>
        <p:spPr/>
        <p:txBody>
          <a:bodyPr/>
          <a:lstStyle/>
          <a:p>
            <a:r>
              <a:rPr lang="en-US" dirty="0"/>
              <a:t>Claim form</a:t>
            </a:r>
          </a:p>
          <a:p>
            <a:r>
              <a:rPr lang="en-US" dirty="0"/>
              <a:t>A – E11.43</a:t>
            </a:r>
          </a:p>
          <a:p>
            <a:r>
              <a:rPr lang="en-US" dirty="0"/>
              <a:t>B – B35.1</a:t>
            </a:r>
          </a:p>
          <a:p>
            <a:endParaRPr lang="en-US" dirty="0"/>
          </a:p>
          <a:p>
            <a:r>
              <a:rPr lang="en-US" dirty="0"/>
              <a:t>A,B – 11721 Q9</a:t>
            </a:r>
          </a:p>
          <a:p>
            <a:endParaRPr lang="en-US" dirty="0"/>
          </a:p>
          <a:p>
            <a:r>
              <a:rPr lang="en-US" b="1" dirty="0"/>
              <a:t>E11.43 </a:t>
            </a:r>
            <a:r>
              <a:rPr lang="en-US" dirty="0"/>
              <a:t>Type 2 diabetes mellitus with diabetic autonomic (poly)neuropathy</a:t>
            </a:r>
          </a:p>
          <a:p>
            <a:endParaRPr lang="en-US" dirty="0"/>
          </a:p>
        </p:txBody>
      </p:sp>
    </p:spTree>
    <p:extLst>
      <p:ext uri="{BB962C8B-B14F-4D97-AF65-F5344CB8AC3E}">
        <p14:creationId xmlns:p14="http://schemas.microsoft.com/office/powerpoint/2010/main" val="2178798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227-913A-FF47-8155-0567721BC7C9}"/>
              </a:ext>
            </a:extLst>
          </p:cNvPr>
          <p:cNvSpPr>
            <a:spLocks noGrp="1"/>
          </p:cNvSpPr>
          <p:nvPr>
            <p:ph type="title"/>
          </p:nvPr>
        </p:nvSpPr>
        <p:spPr/>
        <p:txBody>
          <a:bodyPr/>
          <a:lstStyle/>
          <a:p>
            <a:r>
              <a:rPr lang="en-US" dirty="0">
                <a:solidFill>
                  <a:srgbClr val="00B050"/>
                </a:solidFill>
              </a:rPr>
              <a:t>Case Study #3</a:t>
            </a:r>
          </a:p>
        </p:txBody>
      </p:sp>
      <p:sp>
        <p:nvSpPr>
          <p:cNvPr id="3" name="Content Placeholder 2">
            <a:extLst>
              <a:ext uri="{FF2B5EF4-FFF2-40B4-BE49-F238E27FC236}">
                <a16:creationId xmlns:a16="http://schemas.microsoft.com/office/drawing/2014/main" id="{6E8B69CE-EE67-B344-BF0C-2C20431B906E}"/>
              </a:ext>
            </a:extLst>
          </p:cNvPr>
          <p:cNvSpPr>
            <a:spLocks noGrp="1"/>
          </p:cNvSpPr>
          <p:nvPr>
            <p:ph idx="1"/>
          </p:nvPr>
        </p:nvSpPr>
        <p:spPr/>
        <p:txBody>
          <a:bodyPr/>
          <a:lstStyle/>
          <a:p>
            <a:r>
              <a:rPr lang="en-US" dirty="0"/>
              <a:t>427 nail care services</a:t>
            </a:r>
          </a:p>
          <a:p>
            <a:endParaRPr lang="en-US" dirty="0"/>
          </a:p>
          <a:p>
            <a:r>
              <a:rPr lang="en-US" dirty="0"/>
              <a:t>427 CPT 11721</a:t>
            </a:r>
          </a:p>
          <a:p>
            <a:r>
              <a:rPr lang="en-US" dirty="0"/>
              <a:t>Zero CPT 11720</a:t>
            </a:r>
          </a:p>
          <a:p>
            <a:r>
              <a:rPr lang="en-US" dirty="0"/>
              <a:t>Zero CPT G0127</a:t>
            </a:r>
          </a:p>
          <a:p>
            <a:r>
              <a:rPr lang="en-US" dirty="0"/>
              <a:t>Zero CPT 11719</a:t>
            </a:r>
          </a:p>
        </p:txBody>
      </p:sp>
    </p:spTree>
    <p:extLst>
      <p:ext uri="{BB962C8B-B14F-4D97-AF65-F5344CB8AC3E}">
        <p14:creationId xmlns:p14="http://schemas.microsoft.com/office/powerpoint/2010/main" val="971554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227-913A-FF47-8155-0567721BC7C9}"/>
              </a:ext>
            </a:extLst>
          </p:cNvPr>
          <p:cNvSpPr>
            <a:spLocks noGrp="1"/>
          </p:cNvSpPr>
          <p:nvPr>
            <p:ph type="title"/>
          </p:nvPr>
        </p:nvSpPr>
        <p:spPr/>
        <p:txBody>
          <a:bodyPr/>
          <a:lstStyle/>
          <a:p>
            <a:r>
              <a:rPr lang="en-US" dirty="0">
                <a:solidFill>
                  <a:srgbClr val="00B050"/>
                </a:solidFill>
              </a:rPr>
              <a:t>Case Study #4</a:t>
            </a:r>
          </a:p>
        </p:txBody>
      </p:sp>
      <p:sp>
        <p:nvSpPr>
          <p:cNvPr id="3" name="Content Placeholder 2">
            <a:extLst>
              <a:ext uri="{FF2B5EF4-FFF2-40B4-BE49-F238E27FC236}">
                <a16:creationId xmlns:a16="http://schemas.microsoft.com/office/drawing/2014/main" id="{6E8B69CE-EE67-B344-BF0C-2C20431B906E}"/>
              </a:ext>
            </a:extLst>
          </p:cNvPr>
          <p:cNvSpPr>
            <a:spLocks noGrp="1"/>
          </p:cNvSpPr>
          <p:nvPr>
            <p:ph idx="1"/>
          </p:nvPr>
        </p:nvSpPr>
        <p:spPr/>
        <p:txBody>
          <a:bodyPr/>
          <a:lstStyle/>
          <a:p>
            <a:r>
              <a:rPr lang="en-US" dirty="0"/>
              <a:t>Pt seen for at risk foot exam.  Patient has type 2 diabetes and states glucose is well controlled. Class findings include non palpable DP and PT pulses.</a:t>
            </a:r>
          </a:p>
          <a:p>
            <a:r>
              <a:rPr lang="en-US" dirty="0"/>
              <a:t>All toenails long and dystrophic and thickened</a:t>
            </a:r>
          </a:p>
          <a:p>
            <a:r>
              <a:rPr lang="en-US" dirty="0"/>
              <a:t>Debrided all toenails in length and thickness and removed subungual debris</a:t>
            </a:r>
          </a:p>
          <a:p>
            <a:r>
              <a:rPr lang="en-US"/>
              <a:t>Sharply debrided calluses X 2</a:t>
            </a:r>
            <a:endParaRPr lang="en-US" dirty="0"/>
          </a:p>
        </p:txBody>
      </p:sp>
    </p:spTree>
    <p:extLst>
      <p:ext uri="{BB962C8B-B14F-4D97-AF65-F5344CB8AC3E}">
        <p14:creationId xmlns:p14="http://schemas.microsoft.com/office/powerpoint/2010/main" val="299875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7663-2A90-9A44-A3D7-10E3A1291743}"/>
              </a:ext>
            </a:extLst>
          </p:cNvPr>
          <p:cNvSpPr>
            <a:spLocks noGrp="1"/>
          </p:cNvSpPr>
          <p:nvPr>
            <p:ph type="title"/>
          </p:nvPr>
        </p:nvSpPr>
        <p:spPr>
          <a:xfrm>
            <a:off x="457199" y="0"/>
            <a:ext cx="8229600" cy="1143000"/>
          </a:xfrm>
        </p:spPr>
        <p:txBody>
          <a:bodyPr/>
          <a:lstStyle/>
          <a:p>
            <a:r>
              <a:rPr lang="en-US" dirty="0"/>
              <a:t>Medicare Contractors</a:t>
            </a:r>
          </a:p>
        </p:txBody>
      </p:sp>
      <p:pic>
        <p:nvPicPr>
          <p:cNvPr id="7" name="Content Placeholder 6">
            <a:extLst>
              <a:ext uri="{FF2B5EF4-FFF2-40B4-BE49-F238E27FC236}">
                <a16:creationId xmlns:a16="http://schemas.microsoft.com/office/drawing/2014/main" id="{CE30FE28-F7F9-214A-AC45-A86B50571FE7}"/>
              </a:ext>
            </a:extLst>
          </p:cNvPr>
          <p:cNvPicPr>
            <a:picLocks noGrp="1" noChangeAspect="1"/>
          </p:cNvPicPr>
          <p:nvPr>
            <p:ph idx="1"/>
          </p:nvPr>
        </p:nvPicPr>
        <p:blipFill>
          <a:blip r:embed="rId2"/>
          <a:stretch>
            <a:fillRect/>
          </a:stretch>
        </p:blipFill>
        <p:spPr>
          <a:xfrm>
            <a:off x="546909" y="1143000"/>
            <a:ext cx="8050179" cy="4525963"/>
          </a:xfrm>
        </p:spPr>
      </p:pic>
    </p:spTree>
    <p:extLst>
      <p:ext uri="{BB962C8B-B14F-4D97-AF65-F5344CB8AC3E}">
        <p14:creationId xmlns:p14="http://schemas.microsoft.com/office/powerpoint/2010/main" val="1415531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499005"/>
            <a:ext cx="8882597" cy="1143000"/>
          </a:xfrm>
        </p:spPr>
        <p:txBody>
          <a:bodyPr>
            <a:normAutofit fontScale="90000"/>
          </a:bodyPr>
          <a:lstStyle/>
          <a:p>
            <a:pPr algn="l"/>
            <a:r>
              <a:rPr lang="en-US" sz="3600" b="1" dirty="0">
                <a:solidFill>
                  <a:srgbClr val="00B050"/>
                </a:solidFill>
              </a:rPr>
              <a:t>Jeffrey D. Lehrman, DPM, FASPS, MAPWCA, CPC</a:t>
            </a:r>
            <a:endParaRPr lang="en-US" sz="3600" dirty="0"/>
          </a:p>
        </p:txBody>
      </p:sp>
      <p:sp>
        <p:nvSpPr>
          <p:cNvPr id="3" name="Content Placeholder 2"/>
          <p:cNvSpPr>
            <a:spLocks noGrp="1"/>
          </p:cNvSpPr>
          <p:nvPr>
            <p:ph idx="1"/>
          </p:nvPr>
        </p:nvSpPr>
        <p:spPr>
          <a:xfrm>
            <a:off x="628650" y="1874520"/>
            <a:ext cx="7920990" cy="5745480"/>
          </a:xfrm>
        </p:spPr>
        <p:txBody>
          <a:bodyPr>
            <a:normAutofit/>
          </a:bodyPr>
          <a:lstStyle/>
          <a:p>
            <a:pPr>
              <a:buBlip>
                <a:blip r:embed="rId3"/>
              </a:buBlip>
            </a:pPr>
            <a:r>
              <a:rPr lang="en-US" sz="2400" dirty="0">
                <a:solidFill>
                  <a:srgbClr val="320E04"/>
                </a:solidFill>
                <a:latin typeface="+mj-lt"/>
                <a:cs typeface="Gill Sans MT"/>
              </a:rPr>
              <a:t>Advisor, APMA Coding Committee</a:t>
            </a:r>
          </a:p>
          <a:p>
            <a:pPr>
              <a:buBlip>
                <a:blip r:embed="rId3"/>
              </a:buBlip>
            </a:pPr>
            <a:r>
              <a:rPr lang="en-US" sz="2400" dirty="0">
                <a:solidFill>
                  <a:srgbClr val="320E04"/>
                </a:solidFill>
                <a:latin typeface="+mj-lt"/>
                <a:cs typeface="Gill Sans MT"/>
              </a:rPr>
              <a:t>Expert Panelist, Codingline</a:t>
            </a:r>
          </a:p>
          <a:p>
            <a:pPr>
              <a:buBlip>
                <a:blip r:embed="rId3"/>
              </a:buBlip>
            </a:pPr>
            <a:r>
              <a:rPr lang="en-US" sz="2400" dirty="0">
                <a:solidFill>
                  <a:srgbClr val="320E04"/>
                </a:solidFill>
                <a:latin typeface="+mj-lt"/>
                <a:cs typeface="Gill Sans MT"/>
              </a:rPr>
              <a:t>Advisor, APMA MACRA Task Force</a:t>
            </a:r>
          </a:p>
          <a:p>
            <a:pPr>
              <a:buBlip>
                <a:blip r:embed="rId3"/>
              </a:buBlip>
            </a:pPr>
            <a:r>
              <a:rPr lang="en-US" sz="2400" dirty="0">
                <a:solidFill>
                  <a:srgbClr val="320E04"/>
                </a:solidFill>
                <a:latin typeface="+mj-lt"/>
                <a:cs typeface="Gill Sans MT"/>
              </a:rPr>
              <a:t>Fellow, American Academy of Podiatric Practice Management</a:t>
            </a:r>
          </a:p>
          <a:p>
            <a:pPr>
              <a:buBlip>
                <a:blip r:embed="rId3"/>
              </a:buBlip>
            </a:pPr>
            <a:r>
              <a:rPr lang="en-US" sz="2400" dirty="0">
                <a:solidFill>
                  <a:srgbClr val="320E04"/>
                </a:solidFill>
                <a:latin typeface="+mj-lt"/>
                <a:cs typeface="Gill Sans MT"/>
              </a:rPr>
              <a:t>Board of Directors, American Society of Podiatric Surgeons</a:t>
            </a:r>
          </a:p>
          <a:p>
            <a:pPr>
              <a:buBlip>
                <a:blip r:embed="rId3"/>
              </a:buBlip>
            </a:pPr>
            <a:r>
              <a:rPr lang="en-US" sz="2400" dirty="0">
                <a:solidFill>
                  <a:srgbClr val="320E04"/>
                </a:solidFill>
                <a:latin typeface="+mj-lt"/>
                <a:cs typeface="Gill Sans MT"/>
              </a:rPr>
              <a:t>Board of Directors, American Professional Wound Care Association</a:t>
            </a:r>
          </a:p>
          <a:p>
            <a:pPr>
              <a:buBlip>
                <a:blip r:embed="rId3"/>
              </a:buBlip>
            </a:pPr>
            <a:r>
              <a:rPr lang="en-US" sz="2400" dirty="0">
                <a:solidFill>
                  <a:srgbClr val="320E04"/>
                </a:solidFill>
                <a:latin typeface="+mj-lt"/>
                <a:cs typeface="Gill Sans MT"/>
              </a:rPr>
              <a:t>Editorial Advisory Board, </a:t>
            </a:r>
            <a:r>
              <a:rPr lang="en-US" sz="2400" i="1" dirty="0">
                <a:solidFill>
                  <a:srgbClr val="320E04"/>
                </a:solidFill>
                <a:latin typeface="+mj-lt"/>
                <a:cs typeface="Gill Sans MT"/>
              </a:rPr>
              <a:t>WOUNDS</a:t>
            </a:r>
          </a:p>
          <a:p>
            <a:pPr>
              <a:buBlip>
                <a:blip r:embed="rId3"/>
              </a:buBlip>
            </a:pPr>
            <a:r>
              <a:rPr lang="en-US" sz="2400" dirty="0">
                <a:solidFill>
                  <a:srgbClr val="320E04"/>
                </a:solidFill>
                <a:cs typeface="Gill Sans MT"/>
              </a:rPr>
              <a:t>Twitter:  </a:t>
            </a:r>
            <a:r>
              <a:rPr lang="en-US" sz="2400" dirty="0">
                <a:solidFill>
                  <a:srgbClr val="0000FF"/>
                </a:solidFill>
                <a:cs typeface="Gill Sans MT"/>
              </a:rPr>
              <a:t>@DrLehrman</a:t>
            </a:r>
          </a:p>
          <a:p>
            <a:pPr>
              <a:buBlip>
                <a:blip r:embed="rId3"/>
              </a:buBlip>
            </a:pPr>
            <a:endParaRPr lang="en-US" sz="2800" dirty="0">
              <a:solidFill>
                <a:srgbClr val="320E04"/>
              </a:solidFill>
              <a:latin typeface="+mj-lt"/>
              <a:cs typeface="Gill Sans MT"/>
            </a:endParaRPr>
          </a:p>
          <a:p>
            <a:pPr>
              <a:buBlip>
                <a:blip r:embed="rId3"/>
              </a:buBlip>
            </a:pPr>
            <a:endParaRPr lang="en-US" sz="2800" dirty="0"/>
          </a:p>
        </p:txBody>
      </p:sp>
    </p:spTree>
    <p:extLst>
      <p:ext uri="{BB962C8B-B14F-4D97-AF65-F5344CB8AC3E}">
        <p14:creationId xmlns:p14="http://schemas.microsoft.com/office/powerpoint/2010/main" val="135379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427511" y="304800"/>
            <a:ext cx="10010898" cy="2536825"/>
          </a:xfrm>
        </p:spPr>
        <p:txBody>
          <a:bodyPr/>
          <a:lstStyle/>
          <a:p>
            <a:pPr eaLnBrk="1" hangingPunct="1"/>
            <a:r>
              <a:rPr lang="en-US" altLang="en-US" b="1" dirty="0">
                <a:ea typeface="ＭＳ Ｐゴシック" pitchFamily="34" charset="-128"/>
              </a:rPr>
              <a:t>Foot Care: Coding, Compliance, and Documentation</a:t>
            </a:r>
          </a:p>
        </p:txBody>
      </p:sp>
      <p:sp>
        <p:nvSpPr>
          <p:cNvPr id="3" name="Content Placeholder 2"/>
          <p:cNvSpPr>
            <a:spLocks noGrp="1"/>
          </p:cNvSpPr>
          <p:nvPr>
            <p:ph type="subTitle" idx="1"/>
          </p:nvPr>
        </p:nvSpPr>
        <p:spPr>
          <a:xfrm>
            <a:off x="457200" y="2971800"/>
            <a:ext cx="8229600" cy="685800"/>
          </a:xfrm>
        </p:spPr>
        <p:txBody>
          <a:bodyPr rtlCol="0">
            <a:normAutofit/>
          </a:bodyPr>
          <a:lstStyle/>
          <a:p>
            <a:pPr eaLnBrk="1" fontAlgn="auto" hangingPunct="1">
              <a:spcAft>
                <a:spcPts val="0"/>
              </a:spcAft>
              <a:defRPr/>
            </a:pPr>
            <a:r>
              <a:rPr lang="en-US" sz="3600" dirty="0">
                <a:latin typeface="+mj-lt"/>
                <a:cs typeface="+mn-cs"/>
              </a:rPr>
              <a:t>Date Here</a:t>
            </a:r>
          </a:p>
          <a:p>
            <a:pPr eaLnBrk="1" fontAlgn="auto" hangingPunct="1">
              <a:spcAft>
                <a:spcPts val="0"/>
              </a:spcAft>
              <a:defRPr/>
            </a:pPr>
            <a:endParaRPr lang="en-US" sz="3600" dirty="0">
              <a:latin typeface="+mj-lt"/>
              <a:cs typeface="+mn-cs"/>
            </a:endParaRPr>
          </a:p>
        </p:txBody>
      </p:sp>
    </p:spTree>
    <p:extLst>
      <p:ext uri="{BB962C8B-B14F-4D97-AF65-F5344CB8AC3E}">
        <p14:creationId xmlns:p14="http://schemas.microsoft.com/office/powerpoint/2010/main" val="257441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3231-7540-9E44-BAB8-814304E78E0D}"/>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26615265-3440-8442-A1BD-D86E10DD2396}"/>
              </a:ext>
            </a:extLst>
          </p:cNvPr>
          <p:cNvSpPr>
            <a:spLocks noGrp="1"/>
          </p:cNvSpPr>
          <p:nvPr>
            <p:ph sz="half" idx="1"/>
          </p:nvPr>
        </p:nvSpPr>
        <p:spPr/>
        <p:txBody>
          <a:bodyPr/>
          <a:lstStyle/>
          <a:p>
            <a:r>
              <a:rPr lang="en-US" sz="4000" dirty="0"/>
              <a:t>Michigan</a:t>
            </a:r>
          </a:p>
          <a:p>
            <a:r>
              <a:rPr lang="en-US" sz="4000" dirty="0"/>
              <a:t>Indiana</a:t>
            </a:r>
          </a:p>
          <a:p>
            <a:r>
              <a:rPr lang="en-US" sz="4000" dirty="0"/>
              <a:t>Nebraska</a:t>
            </a:r>
          </a:p>
          <a:p>
            <a:endParaRPr lang="en-US" dirty="0"/>
          </a:p>
        </p:txBody>
      </p:sp>
      <p:sp>
        <p:nvSpPr>
          <p:cNvPr id="4" name="Content Placeholder 3">
            <a:extLst>
              <a:ext uri="{FF2B5EF4-FFF2-40B4-BE49-F238E27FC236}">
                <a16:creationId xmlns:a16="http://schemas.microsoft.com/office/drawing/2014/main" id="{0D8E77BA-6A49-E346-B0AF-2D34F8E66AB4}"/>
              </a:ext>
            </a:extLst>
          </p:cNvPr>
          <p:cNvSpPr>
            <a:spLocks noGrp="1"/>
          </p:cNvSpPr>
          <p:nvPr>
            <p:ph sz="half" idx="2"/>
          </p:nvPr>
        </p:nvSpPr>
        <p:spPr/>
        <p:txBody>
          <a:bodyPr>
            <a:normAutofit/>
          </a:bodyPr>
          <a:lstStyle/>
          <a:p>
            <a:r>
              <a:rPr lang="en-US" sz="4000" dirty="0"/>
              <a:t>Kansas</a:t>
            </a:r>
          </a:p>
          <a:p>
            <a:r>
              <a:rPr lang="en-US" sz="4000" dirty="0"/>
              <a:t>Iowa</a:t>
            </a:r>
          </a:p>
          <a:p>
            <a:r>
              <a:rPr lang="en-US" sz="4000" dirty="0"/>
              <a:t>Missouri</a:t>
            </a:r>
          </a:p>
        </p:txBody>
      </p:sp>
    </p:spTree>
    <p:extLst>
      <p:ext uri="{BB962C8B-B14F-4D97-AF65-F5344CB8AC3E}">
        <p14:creationId xmlns:p14="http://schemas.microsoft.com/office/powerpoint/2010/main" val="32374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7663-2A90-9A44-A3D7-10E3A1291743}"/>
              </a:ext>
            </a:extLst>
          </p:cNvPr>
          <p:cNvSpPr>
            <a:spLocks noGrp="1"/>
          </p:cNvSpPr>
          <p:nvPr>
            <p:ph type="title"/>
          </p:nvPr>
        </p:nvSpPr>
        <p:spPr>
          <a:xfrm>
            <a:off x="457199" y="0"/>
            <a:ext cx="8229600" cy="1143000"/>
          </a:xfrm>
        </p:spPr>
        <p:txBody>
          <a:bodyPr/>
          <a:lstStyle/>
          <a:p>
            <a:r>
              <a:rPr lang="en-US" dirty="0"/>
              <a:t>Medicare Contractors</a:t>
            </a:r>
          </a:p>
        </p:txBody>
      </p:sp>
      <p:pic>
        <p:nvPicPr>
          <p:cNvPr id="7" name="Content Placeholder 6">
            <a:extLst>
              <a:ext uri="{FF2B5EF4-FFF2-40B4-BE49-F238E27FC236}">
                <a16:creationId xmlns:a16="http://schemas.microsoft.com/office/drawing/2014/main" id="{CE30FE28-F7F9-214A-AC45-A86B50571FE7}"/>
              </a:ext>
            </a:extLst>
          </p:cNvPr>
          <p:cNvPicPr>
            <a:picLocks noGrp="1" noChangeAspect="1"/>
          </p:cNvPicPr>
          <p:nvPr>
            <p:ph idx="1"/>
          </p:nvPr>
        </p:nvPicPr>
        <p:blipFill>
          <a:blip r:embed="rId2"/>
          <a:stretch>
            <a:fillRect/>
          </a:stretch>
        </p:blipFill>
        <p:spPr>
          <a:xfrm>
            <a:off x="546909" y="1143000"/>
            <a:ext cx="8050179" cy="4525963"/>
          </a:xfrm>
        </p:spPr>
      </p:pic>
    </p:spTree>
    <p:extLst>
      <p:ext uri="{BB962C8B-B14F-4D97-AF65-F5344CB8AC3E}">
        <p14:creationId xmlns:p14="http://schemas.microsoft.com/office/powerpoint/2010/main" val="29559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4FE5D-B5C4-604B-BD8E-F08E2F13BCC6}"/>
              </a:ext>
            </a:extLst>
          </p:cNvPr>
          <p:cNvSpPr>
            <a:spLocks noGrp="1"/>
          </p:cNvSpPr>
          <p:nvPr>
            <p:ph type="title"/>
          </p:nvPr>
        </p:nvSpPr>
        <p:spPr>
          <a:xfrm>
            <a:off x="457200" y="846083"/>
            <a:ext cx="8229600" cy="1143000"/>
          </a:xfrm>
        </p:spPr>
        <p:txBody>
          <a:bodyPr/>
          <a:lstStyle/>
          <a:p>
            <a:r>
              <a:rPr lang="en-US" dirty="0"/>
              <a:t>WPS LCD L36404</a:t>
            </a:r>
          </a:p>
        </p:txBody>
      </p:sp>
      <p:sp>
        <p:nvSpPr>
          <p:cNvPr id="3" name="Content Placeholder 2">
            <a:extLst>
              <a:ext uri="{FF2B5EF4-FFF2-40B4-BE49-F238E27FC236}">
                <a16:creationId xmlns:a16="http://schemas.microsoft.com/office/drawing/2014/main" id="{C4A712A1-CC02-AA4E-B322-381CC9CBAACF}"/>
              </a:ext>
            </a:extLst>
          </p:cNvPr>
          <p:cNvSpPr>
            <a:spLocks noGrp="1"/>
          </p:cNvSpPr>
          <p:nvPr>
            <p:ph idx="1"/>
          </p:nvPr>
        </p:nvSpPr>
        <p:spPr>
          <a:xfrm>
            <a:off x="457200" y="1989083"/>
            <a:ext cx="8229600" cy="4525963"/>
          </a:xfrm>
        </p:spPr>
        <p:txBody>
          <a:bodyPr/>
          <a:lstStyle/>
          <a:p>
            <a:pPr marL="0" indent="0" algn="ctr">
              <a:buNone/>
            </a:pPr>
            <a:r>
              <a:rPr lang="en-US" dirty="0"/>
              <a:t>“Foot Care”</a:t>
            </a:r>
          </a:p>
          <a:p>
            <a:pPr marL="0" indent="0" algn="ctr">
              <a:buNone/>
            </a:pPr>
            <a:endParaRPr lang="en-US" dirty="0"/>
          </a:p>
          <a:p>
            <a:pPr marL="0" indent="0" algn="ctr">
              <a:buNone/>
            </a:pPr>
            <a:r>
              <a:rPr lang="en-US" dirty="0"/>
              <a:t>https://www.cms.gov/medicare-coverage-database/details/lcd-details.aspx?LCDId=36404</a:t>
            </a:r>
          </a:p>
        </p:txBody>
      </p:sp>
    </p:spTree>
    <p:extLst>
      <p:ext uri="{BB962C8B-B14F-4D97-AF65-F5344CB8AC3E}">
        <p14:creationId xmlns:p14="http://schemas.microsoft.com/office/powerpoint/2010/main" val="15606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4FE5D-B5C4-604B-BD8E-F08E2F13BCC6}"/>
              </a:ext>
            </a:extLst>
          </p:cNvPr>
          <p:cNvSpPr>
            <a:spLocks noGrp="1"/>
          </p:cNvSpPr>
          <p:nvPr>
            <p:ph type="title"/>
          </p:nvPr>
        </p:nvSpPr>
        <p:spPr>
          <a:xfrm>
            <a:off x="457200" y="846083"/>
            <a:ext cx="8229600" cy="1143000"/>
          </a:xfrm>
        </p:spPr>
        <p:txBody>
          <a:bodyPr/>
          <a:lstStyle/>
          <a:p>
            <a:r>
              <a:rPr lang="en-US" dirty="0"/>
              <a:t>WPS LCD L36404</a:t>
            </a:r>
          </a:p>
        </p:txBody>
      </p:sp>
      <p:sp>
        <p:nvSpPr>
          <p:cNvPr id="3" name="Content Placeholder 2">
            <a:extLst>
              <a:ext uri="{FF2B5EF4-FFF2-40B4-BE49-F238E27FC236}">
                <a16:creationId xmlns:a16="http://schemas.microsoft.com/office/drawing/2014/main" id="{C4A712A1-CC02-AA4E-B322-381CC9CBAACF}"/>
              </a:ext>
            </a:extLst>
          </p:cNvPr>
          <p:cNvSpPr>
            <a:spLocks noGrp="1"/>
          </p:cNvSpPr>
          <p:nvPr>
            <p:ph idx="1"/>
          </p:nvPr>
        </p:nvSpPr>
        <p:spPr>
          <a:xfrm>
            <a:off x="457200" y="1989083"/>
            <a:ext cx="8229600" cy="4525963"/>
          </a:xfrm>
        </p:spPr>
        <p:txBody>
          <a:bodyPr/>
          <a:lstStyle/>
          <a:p>
            <a:pPr marL="0" indent="0" algn="ctr">
              <a:buNone/>
            </a:pPr>
            <a:r>
              <a:rPr lang="en-US" dirty="0"/>
              <a:t>“Foot Care”</a:t>
            </a:r>
          </a:p>
          <a:p>
            <a:pPr marL="0" indent="0" algn="ctr">
              <a:buNone/>
            </a:pPr>
            <a:endParaRPr lang="en-US" dirty="0"/>
          </a:p>
          <a:p>
            <a:pPr marL="0" indent="0" algn="ctr">
              <a:buNone/>
            </a:pPr>
            <a:r>
              <a:rPr lang="en-US" dirty="0"/>
              <a:t>https://www.cms.gov/medicare-coverage-database/details/lcd-details.aspx?LCDId=36404</a:t>
            </a:r>
          </a:p>
        </p:txBody>
      </p:sp>
      <p:sp>
        <p:nvSpPr>
          <p:cNvPr id="4" name="Oval 3">
            <a:extLst>
              <a:ext uri="{FF2B5EF4-FFF2-40B4-BE49-F238E27FC236}">
                <a16:creationId xmlns:a16="http://schemas.microsoft.com/office/drawing/2014/main" id="{AC39BB4F-C7F4-9A41-BC61-707630D3C5AA}"/>
              </a:ext>
            </a:extLst>
          </p:cNvPr>
          <p:cNvSpPr/>
          <p:nvPr/>
        </p:nvSpPr>
        <p:spPr>
          <a:xfrm>
            <a:off x="204952" y="758114"/>
            <a:ext cx="8734096" cy="47808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1FD9AF6-B51B-4F44-8AE4-FCECC665BDD6}"/>
              </a:ext>
            </a:extLst>
          </p:cNvPr>
          <p:cNvCxnSpPr/>
          <p:nvPr/>
        </p:nvCxnSpPr>
        <p:spPr>
          <a:xfrm>
            <a:off x="536028" y="189186"/>
            <a:ext cx="8150772" cy="54443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7FFCBE-14E1-7740-9D51-0BF3F695FAEA}"/>
              </a:ext>
            </a:extLst>
          </p:cNvPr>
          <p:cNvSpPr txBox="1"/>
          <p:nvPr/>
        </p:nvSpPr>
        <p:spPr>
          <a:xfrm>
            <a:off x="1744717" y="5696607"/>
            <a:ext cx="5475890" cy="707886"/>
          </a:xfrm>
          <a:prstGeom prst="rect">
            <a:avLst/>
          </a:prstGeom>
          <a:noFill/>
        </p:spPr>
        <p:txBody>
          <a:bodyPr wrap="square" rtlCol="0">
            <a:spAutoFit/>
          </a:bodyPr>
          <a:lstStyle/>
          <a:p>
            <a:pPr algn="ctr"/>
            <a:r>
              <a:rPr lang="en-US" sz="4000" dirty="0">
                <a:solidFill>
                  <a:srgbClr val="FF0000"/>
                </a:solidFill>
              </a:rPr>
              <a:t>February 15, 2019</a:t>
            </a:r>
          </a:p>
        </p:txBody>
      </p:sp>
    </p:spTree>
    <p:extLst>
      <p:ext uri="{BB962C8B-B14F-4D97-AF65-F5344CB8AC3E}">
        <p14:creationId xmlns:p14="http://schemas.microsoft.com/office/powerpoint/2010/main" val="592995795"/>
      </p:ext>
    </p:extLst>
  </p:cSld>
  <p:clrMapOvr>
    <a:masterClrMapping/>
  </p:clrMapOvr>
</p:sld>
</file>

<file path=ppt/theme/theme1.xml><?xml version="1.0" encoding="utf-8"?>
<a:theme xmlns:a="http://schemas.openxmlformats.org/drawingml/2006/main" name="PICA_PPT_Template_2014">
  <a:themeElements>
    <a:clrScheme name="PICA">
      <a:dk1>
        <a:sysClr val="windowText" lastClr="000000"/>
      </a:dk1>
      <a:lt1>
        <a:sysClr val="window" lastClr="FFFFFF"/>
      </a:lt1>
      <a:dk2>
        <a:srgbClr val="00584A"/>
      </a:dk2>
      <a:lt2>
        <a:srgbClr val="912C45"/>
      </a:lt2>
      <a:accent1>
        <a:srgbClr val="556069"/>
      </a:accent1>
      <a:accent2>
        <a:srgbClr val="F6D854"/>
      </a:accent2>
      <a:accent3>
        <a:srgbClr val="CDB388"/>
      </a:accent3>
      <a:accent4>
        <a:srgbClr val="FFFFFF"/>
      </a:accent4>
      <a:accent5>
        <a:srgbClr val="FFFFFF"/>
      </a:accent5>
      <a:accent6>
        <a:srgbClr val="FFFFFF"/>
      </a:accent6>
      <a:hlink>
        <a:srgbClr val="0000FF"/>
      </a:hlink>
      <a:folHlink>
        <a:srgbClr val="800080"/>
      </a:folHlink>
    </a:clrScheme>
    <a:fontScheme name="PICA">
      <a:majorFont>
        <a:latin typeface="Calibri"/>
        <a:ea typeface=""/>
        <a:cs typeface=""/>
      </a:majorFont>
      <a:minorFont>
        <a:latin typeface="Times New Roman"/>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5614</TotalTime>
  <Words>1329</Words>
  <Application>Microsoft Macintosh PowerPoint</Application>
  <PresentationFormat>On-screen Show (4:3)</PresentationFormat>
  <Paragraphs>217</Paragraphs>
  <Slides>51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ＭＳ Ｐゴシック</vt:lpstr>
      <vt:lpstr>Arial</vt:lpstr>
      <vt:lpstr>Calibri</vt:lpstr>
      <vt:lpstr>Gill Sans MT</vt:lpstr>
      <vt:lpstr>Times New Roman</vt:lpstr>
      <vt:lpstr>PICA_PPT_Template_2014</vt:lpstr>
      <vt:lpstr>Office Theme</vt:lpstr>
      <vt:lpstr>Foot Care: Coding, Compliance, and Documentation:  WPS</vt:lpstr>
      <vt:lpstr>Jeffrey D. Lehrman, DPM, FASPS, MAPWCA, CPC</vt:lpstr>
      <vt:lpstr>Learning Objectives</vt:lpstr>
      <vt:lpstr>Disclaimer</vt:lpstr>
      <vt:lpstr>Medicare Contractors</vt:lpstr>
      <vt:lpstr>WPS</vt:lpstr>
      <vt:lpstr>Medicare Contractors</vt:lpstr>
      <vt:lpstr>WPS LCD L36404</vt:lpstr>
      <vt:lpstr>WPS LCD L36404</vt:lpstr>
      <vt:lpstr>PowerPoint Presentation</vt:lpstr>
      <vt:lpstr>https://www.cms.gov/Outreach-and-Education/Medicare-Learning-Network-MLN/MLNProducts/Downloads/MedicarePodiatryServicesSE_FactSheet.pdf</vt:lpstr>
      <vt:lpstr>Local Coverage Article:  Billing and Coding Guidelines for Foot Care (A56232) </vt:lpstr>
      <vt:lpstr>Two Different Things!</vt:lpstr>
      <vt:lpstr>Two Different Things!</vt:lpstr>
      <vt:lpstr>Five Qualifying Diagnoses</vt:lpstr>
      <vt:lpstr>PowerPoint Presentation</vt:lpstr>
      <vt:lpstr>PowerPoint Presentation</vt:lpstr>
      <vt:lpstr>Class Findings</vt:lpstr>
      <vt:lpstr>PowerPoint Presentation</vt:lpstr>
      <vt:lpstr>Qualifying Diagnoses Classes</vt:lpstr>
      <vt:lpstr>Routine Foot Care</vt:lpstr>
      <vt:lpstr>Consider…….</vt:lpstr>
      <vt:lpstr>Where to put the modifier?</vt:lpstr>
      <vt:lpstr>PowerPoint Presentation</vt:lpstr>
      <vt:lpstr>PowerPoint Presentation</vt:lpstr>
      <vt:lpstr>PowerPoint Presentation</vt:lpstr>
      <vt:lpstr>PowerPoint Presentation</vt:lpstr>
      <vt:lpstr>X Modifiers</vt:lpstr>
      <vt:lpstr>https://www.palmettogba.com/palmetto/providers.nsf/vMasterDID/B6JNBV8603?OpenDocument</vt:lpstr>
      <vt:lpstr>https://www.palmettogba.com/palmetto/providers.nsf/vMasterDID/B6JNBV8603?OpenDocument</vt:lpstr>
      <vt:lpstr>X Modifiers</vt:lpstr>
      <vt:lpstr>Routine Foot Care</vt:lpstr>
      <vt:lpstr>Two Different Things!</vt:lpstr>
      <vt:lpstr>Two Different Things!</vt:lpstr>
      <vt:lpstr>Ambulatory patients</vt:lpstr>
      <vt:lpstr>Non-ambulatory patients</vt:lpstr>
      <vt:lpstr>Debridement of Mycotic Nails</vt:lpstr>
      <vt:lpstr>Debridement of Mycotic Nails Diagnoses  Must Have:</vt:lpstr>
      <vt:lpstr>Debridement of Nails</vt:lpstr>
      <vt:lpstr>Frequency</vt:lpstr>
      <vt:lpstr>“Professional”</vt:lpstr>
      <vt:lpstr>Obligation to Bill Non-covered Services </vt:lpstr>
      <vt:lpstr>Case Studies</vt:lpstr>
      <vt:lpstr>Case Study #1</vt:lpstr>
      <vt:lpstr>Case Study #1</vt:lpstr>
      <vt:lpstr>Case Study #2</vt:lpstr>
      <vt:lpstr>Case Study #2</vt:lpstr>
      <vt:lpstr>Case Study #3</vt:lpstr>
      <vt:lpstr>Case Study #4</vt:lpstr>
      <vt:lpstr>Jeffrey D. Lehrman, DPM, FASPS, MAPWCA, CPC</vt:lpstr>
      <vt:lpstr>Foot Care: Coding, Compliance, and Documentation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Debridement</dc:title>
  <dc:creator>Jeffrey LEHRMAN</dc:creator>
  <cp:lastModifiedBy>Jeffrey lehrman</cp:lastModifiedBy>
  <cp:revision>141</cp:revision>
  <dcterms:created xsi:type="dcterms:W3CDTF">2013-10-17T15:52:39Z</dcterms:created>
  <dcterms:modified xsi:type="dcterms:W3CDTF">2019-05-03T18:57:00Z</dcterms:modified>
</cp:coreProperties>
</file>