
<file path=[Content_Types].xml><?xml version="1.0" encoding="utf-8"?>
<Types xmlns="http://schemas.openxmlformats.org/package/2006/content-types">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7.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 id="2147483887" r:id="rId2"/>
  </p:sldMasterIdLst>
  <p:notesMasterIdLst>
    <p:notesMasterId r:id="rId32"/>
  </p:notesMasterIdLst>
  <p:handoutMasterIdLst>
    <p:handoutMasterId r:id="rId33"/>
  </p:handoutMasterIdLst>
  <p:sldIdLst>
    <p:sldId id="256" r:id="rId3"/>
    <p:sldId id="265" r:id="rId4"/>
    <p:sldId id="330" r:id="rId5"/>
    <p:sldId id="322" r:id="rId6"/>
    <p:sldId id="335" r:id="rId7"/>
    <p:sldId id="356" r:id="rId8"/>
    <p:sldId id="357" r:id="rId9"/>
    <p:sldId id="332" r:id="rId10"/>
    <p:sldId id="323" r:id="rId11"/>
    <p:sldId id="355" r:id="rId12"/>
    <p:sldId id="259" r:id="rId13"/>
    <p:sldId id="336" r:id="rId14"/>
    <p:sldId id="309" r:id="rId15"/>
    <p:sldId id="327" r:id="rId16"/>
    <p:sldId id="318" r:id="rId17"/>
    <p:sldId id="307" r:id="rId18"/>
    <p:sldId id="277" r:id="rId19"/>
    <p:sldId id="324" r:id="rId20"/>
    <p:sldId id="313" r:id="rId21"/>
    <p:sldId id="270" r:id="rId22"/>
    <p:sldId id="311" r:id="rId23"/>
    <p:sldId id="294" r:id="rId24"/>
    <p:sldId id="312" r:id="rId25"/>
    <p:sldId id="292" r:id="rId26"/>
    <p:sldId id="274" r:id="rId27"/>
    <p:sldId id="315" r:id="rId28"/>
    <p:sldId id="316" r:id="rId29"/>
    <p:sldId id="354" r:id="rId30"/>
    <p:sldId id="287" r:id="rId3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wn Clerk" initials="T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86" autoAdjust="0"/>
    <p:restoredTop sz="96433" autoAdjust="0"/>
  </p:normalViewPr>
  <p:slideViewPr>
    <p:cSldViewPr>
      <p:cViewPr varScale="1">
        <p:scale>
          <a:sx n="114" d="100"/>
          <a:sy n="114" d="100"/>
        </p:scale>
        <p:origin x="157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7" d="100"/>
          <a:sy n="87" d="100"/>
        </p:scale>
        <p:origin x="380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Where does our money come from?</c:v>
                </c:pt>
              </c:strCache>
            </c:strRef>
          </c:tx>
          <c:spPr>
            <a:gradFill rotWithShape="1">
              <a:gsLst>
                <a:gs pos="0">
                  <a:schemeClr val="accent1">
                    <a:tint val="96000"/>
                    <a:lumMod val="104000"/>
                  </a:schemeClr>
                </a:gs>
                <a:gs pos="100000">
                  <a:schemeClr val="accent1">
                    <a:shade val="98000"/>
                    <a:lumMod val="94000"/>
                  </a:schemeClr>
                </a:gs>
              </a:gsLst>
              <a:lin ang="5400000" scaled="0"/>
            </a:gradFill>
            <a:ln>
              <a:noFill/>
            </a:ln>
            <a:effectLst>
              <a:outerShdw blurRad="38100" dist="25400" dir="5400000" rotWithShape="0">
                <a:srgbClr val="000000">
                  <a:alpha val="25000"/>
                </a:srgbClr>
              </a:outerShdw>
            </a:effectLst>
          </c:spPr>
          <c:invertIfNegative val="0"/>
          <c:dPt>
            <c:idx val="0"/>
            <c:invertIfNegative val="0"/>
            <c:bubble3D val="0"/>
            <c:extLst>
              <c:ext xmlns:c16="http://schemas.microsoft.com/office/drawing/2014/chart" uri="{C3380CC4-5D6E-409C-BE32-E72D297353CC}">
                <c16:uniqueId val="{00000001-3746-462C-823B-F4DEEE065599}"/>
              </c:ext>
            </c:extLst>
          </c:dPt>
          <c:dPt>
            <c:idx val="1"/>
            <c:invertIfNegative val="0"/>
            <c:bubble3D val="0"/>
            <c:extLst>
              <c:ext xmlns:c16="http://schemas.microsoft.com/office/drawing/2014/chart" uri="{C3380CC4-5D6E-409C-BE32-E72D297353CC}">
                <c16:uniqueId val="{00000003-3746-462C-823B-F4DEEE065599}"/>
              </c:ext>
            </c:extLst>
          </c:dPt>
          <c:dPt>
            <c:idx val="2"/>
            <c:invertIfNegative val="0"/>
            <c:bubble3D val="0"/>
            <c:extLst>
              <c:ext xmlns:c16="http://schemas.microsoft.com/office/drawing/2014/chart" uri="{C3380CC4-5D6E-409C-BE32-E72D297353CC}">
                <c16:uniqueId val="{00000005-3746-462C-823B-F4DEEE065599}"/>
              </c:ext>
            </c:extLst>
          </c:dPt>
          <c:dPt>
            <c:idx val="3"/>
            <c:invertIfNegative val="0"/>
            <c:bubble3D val="0"/>
            <c:extLst>
              <c:ext xmlns:c16="http://schemas.microsoft.com/office/drawing/2014/chart" uri="{C3380CC4-5D6E-409C-BE32-E72D297353CC}">
                <c16:uniqueId val="{00000007-3746-462C-823B-F4DEEE065599}"/>
              </c:ext>
            </c:extLst>
          </c:dPt>
          <c:dPt>
            <c:idx val="4"/>
            <c:invertIfNegative val="0"/>
            <c:bubble3D val="0"/>
            <c:extLst>
              <c:ext xmlns:c16="http://schemas.microsoft.com/office/drawing/2014/chart" uri="{C3380CC4-5D6E-409C-BE32-E72D297353CC}">
                <c16:uniqueId val="{00000009-3746-462C-823B-F4DEEE065599}"/>
              </c:ext>
            </c:extLst>
          </c:dPt>
          <c:dPt>
            <c:idx val="5"/>
            <c:invertIfNegative val="0"/>
            <c:bubble3D val="0"/>
            <c:extLst>
              <c:ext xmlns:c16="http://schemas.microsoft.com/office/drawing/2014/chart" uri="{C3380CC4-5D6E-409C-BE32-E72D297353CC}">
                <c16:uniqueId val="{0000000B-3746-462C-823B-F4DEEE065599}"/>
              </c:ext>
            </c:extLst>
          </c:dPt>
          <c:dPt>
            <c:idx val="6"/>
            <c:invertIfNegative val="0"/>
            <c:bubble3D val="0"/>
            <c:extLst>
              <c:ext xmlns:c16="http://schemas.microsoft.com/office/drawing/2014/chart" uri="{C3380CC4-5D6E-409C-BE32-E72D297353CC}">
                <c16:uniqueId val="{0000000D-3746-462C-823B-F4DEEE065599}"/>
              </c:ext>
            </c:extLst>
          </c:dPt>
          <c:dPt>
            <c:idx val="7"/>
            <c:invertIfNegative val="0"/>
            <c:bubble3D val="0"/>
            <c:extLst>
              <c:ext xmlns:c16="http://schemas.microsoft.com/office/drawing/2014/chart" uri="{C3380CC4-5D6E-409C-BE32-E72D297353CC}">
                <c16:uniqueId val="{0000000F-3746-462C-823B-F4DEEE065599}"/>
              </c:ext>
            </c:extLst>
          </c:dPt>
          <c:dPt>
            <c:idx val="8"/>
            <c:invertIfNegative val="0"/>
            <c:bubble3D val="0"/>
            <c:extLst>
              <c:ext xmlns:c16="http://schemas.microsoft.com/office/drawing/2014/chart" uri="{C3380CC4-5D6E-409C-BE32-E72D297353CC}">
                <c16:uniqueId val="{00000011-3746-462C-823B-F4DEEE065599}"/>
              </c:ext>
            </c:extLst>
          </c:dPt>
          <c:dLbls>
            <c:dLbl>
              <c:idx val="0"/>
              <c:layout>
                <c:manualLayout>
                  <c:x val="-2.48015873015873E-2"/>
                  <c:y val="-5.007684232308615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746-462C-823B-F4DEEE065599}"/>
                </c:ext>
              </c:extLst>
            </c:dLbl>
            <c:dLbl>
              <c:idx val="1"/>
              <c:tx>
                <c:rich>
                  <a:bodyPr rot="0" spcFirstLastPara="1" vertOverflow="ellipsis" vert="horz" wrap="square" lIns="38100" tIns="19050" rIns="38100" bIns="19050" anchor="ctr" anchorCtr="1">
                    <a:noAutofit/>
                  </a:bodyPr>
                  <a:lstStyle/>
                  <a:p>
                    <a:pPr>
                      <a:defRPr sz="1197" b="1" i="0" u="none" strike="noStrike" kern="1200" baseline="0">
                        <a:solidFill>
                          <a:schemeClr val="tx2"/>
                        </a:solidFill>
                        <a:latin typeface="+mn-lt"/>
                        <a:ea typeface="+mn-ea"/>
                        <a:cs typeface="+mn-cs"/>
                      </a:defRPr>
                    </a:pPr>
                    <a:r>
                      <a:rPr lang="en-US" dirty="0"/>
                      <a:t>$477,166.95</a:t>
                    </a:r>
                    <a:endParaRPr lang="en-US" sz="1100" dirty="0"/>
                  </a:p>
                </c:rich>
              </c:tx>
              <c:numFmt formatCode="&quot;$&quot;#,##0.00" sourceLinked="0"/>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14054232804232805"/>
                      <c:h val="4.0762549650992012E-2"/>
                    </c:manualLayout>
                  </c15:layout>
                  <c15:showDataLabelsRange val="0"/>
                </c:ext>
                <c:ext xmlns:c16="http://schemas.microsoft.com/office/drawing/2014/chart" uri="{C3380CC4-5D6E-409C-BE32-E72D297353CC}">
                  <c16:uniqueId val="{00000003-3746-462C-823B-F4DEEE065599}"/>
                </c:ext>
              </c:extLst>
            </c:dLbl>
            <c:numFmt formatCode="&quot;$&quot;#,##0.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Sheet1!$A$2:$A$8</c:f>
              <c:strCache>
                <c:ptCount val="7"/>
                <c:pt idx="0">
                  <c:v>Property Taxes</c:v>
                </c:pt>
                <c:pt idx="1">
                  <c:v>Intergovernmental Revenue</c:v>
                </c:pt>
                <c:pt idx="2">
                  <c:v>Charges for Services</c:v>
                </c:pt>
                <c:pt idx="3">
                  <c:v>Grants &amp; Mining Effects</c:v>
                </c:pt>
                <c:pt idx="4">
                  <c:v>Interest &amp; Misc. Revenue</c:v>
                </c:pt>
                <c:pt idx="5">
                  <c:v>Fire Services</c:v>
                </c:pt>
                <c:pt idx="6">
                  <c:v>W/WW Revenue</c:v>
                </c:pt>
              </c:strCache>
            </c:strRef>
          </c:cat>
          <c:val>
            <c:numRef>
              <c:f>Sheet1!$B$2:$B$8</c:f>
              <c:numCache>
                <c:formatCode>"$"#,##0.00_);[Red]\("$"#,##0.00\)</c:formatCode>
                <c:ptCount val="7"/>
                <c:pt idx="0">
                  <c:v>736746.34</c:v>
                </c:pt>
                <c:pt idx="1">
                  <c:v>273171.45</c:v>
                </c:pt>
                <c:pt idx="2">
                  <c:v>191841.47</c:v>
                </c:pt>
                <c:pt idx="3">
                  <c:v>293893.62</c:v>
                </c:pt>
                <c:pt idx="4">
                  <c:v>77033.710000000006</c:v>
                </c:pt>
                <c:pt idx="5">
                  <c:v>36000</c:v>
                </c:pt>
                <c:pt idx="6">
                  <c:v>7568.57</c:v>
                </c:pt>
              </c:numCache>
            </c:numRef>
          </c:val>
          <c:extLst>
            <c:ext xmlns:c16="http://schemas.microsoft.com/office/drawing/2014/chart" uri="{C3380CC4-5D6E-409C-BE32-E72D297353CC}">
              <c16:uniqueId val="{00000012-3746-462C-823B-F4DEEE065599}"/>
            </c:ext>
          </c:extLst>
        </c:ser>
        <c:dLbls>
          <c:showLegendKey val="0"/>
          <c:showVal val="0"/>
          <c:showCatName val="0"/>
          <c:showSerName val="0"/>
          <c:showPercent val="0"/>
          <c:showBubbleSize val="0"/>
        </c:dLbls>
        <c:gapWidth val="100"/>
        <c:axId val="499792632"/>
        <c:axId val="499794592"/>
      </c:barChart>
      <c:valAx>
        <c:axId val="499794592"/>
        <c:scaling>
          <c:orientation val="minMax"/>
        </c:scaling>
        <c:delete val="1"/>
        <c:axPos val="b"/>
        <c:majorGridlines>
          <c:spPr>
            <a:ln w="9525" cap="flat" cmpd="sng" algn="ctr">
              <a:solidFill>
                <a:schemeClr val="tx2">
                  <a:lumMod val="15000"/>
                  <a:lumOff val="85000"/>
                </a:schemeClr>
              </a:solidFill>
              <a:round/>
            </a:ln>
            <a:effectLst/>
          </c:spPr>
        </c:majorGridlines>
        <c:numFmt formatCode="&quot;$&quot;#,##0.00_);[Red]\(&quot;$&quot;#,##0.00\)" sourceLinked="1"/>
        <c:majorTickMark val="none"/>
        <c:minorTickMark val="none"/>
        <c:tickLblPos val="nextTo"/>
        <c:crossAx val="499792632"/>
        <c:crosses val="autoZero"/>
        <c:crossBetween val="between"/>
      </c:valAx>
      <c:catAx>
        <c:axId val="499792632"/>
        <c:scaling>
          <c:orientation val="minMax"/>
        </c:scaling>
        <c:delete val="0"/>
        <c:axPos val="l"/>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2"/>
                </a:solidFill>
                <a:latin typeface="+mn-lt"/>
                <a:ea typeface="+mn-ea"/>
                <a:cs typeface="+mn-cs"/>
              </a:defRPr>
            </a:pPr>
            <a:endParaRPr lang="en-US"/>
          </a:p>
        </c:txPr>
        <c:crossAx val="499794592"/>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1800" dirty="0"/>
              <a:t>Where did we spend our money in 2024 YTD?</a:t>
            </a:r>
          </a:p>
          <a:p>
            <a:pPr>
              <a:defRPr/>
            </a:pPr>
            <a:endParaRPr lang="en-US" sz="1800" dirty="0"/>
          </a:p>
        </c:rich>
      </c:tx>
      <c:layout>
        <c:manualLayout>
          <c:xMode val="edge"/>
          <c:yMode val="edge"/>
          <c:x val="0.11498456790123458"/>
          <c:y val="4.0291083406240887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6.7129629629629636E-2"/>
          <c:y val="0.22419385076865392"/>
          <c:w val="0.82407407407407407"/>
          <c:h val="0.68863610798650166"/>
        </c:manualLayout>
      </c:layout>
      <c:pie3DChart>
        <c:varyColors val="1"/>
        <c:ser>
          <c:idx val="0"/>
          <c:order val="0"/>
          <c:tx>
            <c:strRef>
              <c:f>Sheet1!$B$1</c:f>
              <c:strCache>
                <c:ptCount val="1"/>
                <c:pt idx="0">
                  <c:v>Column2</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0D2E-4D49-96E3-53F87AE36AB3}"/>
              </c:ext>
            </c:extLst>
          </c:dPt>
          <c:dPt>
            <c:idx val="1"/>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0D2E-4D49-96E3-53F87AE36AB3}"/>
              </c:ext>
            </c:extLst>
          </c:dPt>
          <c:dPt>
            <c:idx val="2"/>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0D2E-4D49-96E3-53F87AE36AB3}"/>
              </c:ext>
            </c:extLst>
          </c:dPt>
          <c:dPt>
            <c:idx val="3"/>
            <c:bubble3D val="0"/>
            <c:spPr>
              <a:solidFill>
                <a:schemeClr val="accent4"/>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0D2E-4D49-96E3-53F87AE36AB3}"/>
              </c:ext>
            </c:extLst>
          </c:dPt>
          <c:dPt>
            <c:idx val="4"/>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9-0D2E-4D49-96E3-53F87AE36AB3}"/>
              </c:ext>
            </c:extLst>
          </c:dPt>
          <c:dPt>
            <c:idx val="5"/>
            <c:bubble3D val="0"/>
            <c:spPr>
              <a:solidFill>
                <a:schemeClr val="accent6"/>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B-0D2E-4D49-96E3-53F87AE36AB3}"/>
              </c:ext>
            </c:extLst>
          </c:dPt>
          <c:dPt>
            <c:idx val="6"/>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D-1D34-47D2-B131-B6D21E391147}"/>
              </c:ext>
            </c:extLst>
          </c:dPt>
          <c:dLbls>
            <c:dLbl>
              <c:idx val="0"/>
              <c:layout>
                <c:manualLayout>
                  <c:x val="-9.0133785360163421E-2"/>
                  <c:y val="0.1003255322251385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0D2E-4D49-96E3-53F87AE36AB3}"/>
                </c:ext>
              </c:extLst>
            </c:dLbl>
            <c:dLbl>
              <c:idx val="2"/>
              <c:layout>
                <c:manualLayout>
                  <c:x val="5.5688611840186586E-2"/>
                  <c:y val="7.9373359580052497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0D2E-4D49-96E3-53F87AE36AB3}"/>
                </c:ext>
              </c:extLst>
            </c:dLbl>
            <c:dLbl>
              <c:idx val="3"/>
              <c:layout>
                <c:manualLayout>
                  <c:x val="-0.10172803052396229"/>
                  <c:y val="2.2801837270339085E-4"/>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0D2E-4D49-96E3-53F87AE36AB3}"/>
                </c:ext>
              </c:extLst>
            </c:dLbl>
            <c:dLbl>
              <c:idx val="4"/>
              <c:layout>
                <c:manualLayout>
                  <c:x val="6.0955818022747153E-2"/>
                  <c:y val="-1.5377478856809566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0D2E-4D49-96E3-53F87AE36AB3}"/>
                </c:ext>
              </c:extLst>
            </c:dLbl>
            <c:dLbl>
              <c:idx val="5"/>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0D2E-4D49-96E3-53F87AE36AB3}"/>
                </c:ext>
              </c:extLst>
            </c:dLbl>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Sheet1!$A$2:$A$8</c:f>
              <c:strCache>
                <c:ptCount val="7"/>
                <c:pt idx="0">
                  <c:v>GEN Fund</c:v>
                </c:pt>
                <c:pt idx="1">
                  <c:v>R &amp; B Fund</c:v>
                </c:pt>
                <c:pt idx="2">
                  <c:v>DEBT</c:v>
                </c:pt>
                <c:pt idx="3">
                  <c:v>W/WW</c:v>
                </c:pt>
                <c:pt idx="4">
                  <c:v>PUBLIC SAFETY</c:v>
                </c:pt>
                <c:pt idx="5">
                  <c:v>SANITATION</c:v>
                </c:pt>
                <c:pt idx="6">
                  <c:v>RECREATION</c:v>
                </c:pt>
              </c:strCache>
            </c:strRef>
          </c:cat>
          <c:val>
            <c:numRef>
              <c:f>Sheet1!$B$2:$B$8</c:f>
              <c:numCache>
                <c:formatCode>General</c:formatCode>
                <c:ptCount val="7"/>
                <c:pt idx="0">
                  <c:v>436191.48</c:v>
                </c:pt>
                <c:pt idx="1">
                  <c:v>798188.82</c:v>
                </c:pt>
                <c:pt idx="2">
                  <c:v>0</c:v>
                </c:pt>
                <c:pt idx="3">
                  <c:v>8771.01</c:v>
                </c:pt>
                <c:pt idx="4">
                  <c:v>105316.74</c:v>
                </c:pt>
                <c:pt idx="5">
                  <c:v>108581.27</c:v>
                </c:pt>
                <c:pt idx="6">
                  <c:v>139997.57</c:v>
                </c:pt>
              </c:numCache>
            </c:numRef>
          </c:val>
          <c:extLst>
            <c:ext xmlns:c16="http://schemas.microsoft.com/office/drawing/2014/chart" uri="{C3380CC4-5D6E-409C-BE32-E72D297353CC}">
              <c16:uniqueId val="{0000000C-0D2E-4D49-96E3-53F87AE36AB3}"/>
            </c:ext>
          </c:extLst>
        </c:ser>
        <c:ser>
          <c:idx val="1"/>
          <c:order val="1"/>
          <c:tx>
            <c:strRef>
              <c:f>Sheet1!$C$1</c:f>
              <c:strCache>
                <c:ptCount val="1"/>
                <c:pt idx="0">
                  <c:v>Column1</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E-0D2E-4D49-96E3-53F87AE36AB3}"/>
              </c:ext>
            </c:extLst>
          </c:dPt>
          <c:dPt>
            <c:idx val="1"/>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0-0D2E-4D49-96E3-53F87AE36AB3}"/>
              </c:ext>
            </c:extLst>
          </c:dPt>
          <c:dPt>
            <c:idx val="2"/>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2-0D2E-4D49-96E3-53F87AE36AB3}"/>
              </c:ext>
            </c:extLst>
          </c:dPt>
          <c:dPt>
            <c:idx val="3"/>
            <c:bubble3D val="0"/>
            <c:spPr>
              <a:solidFill>
                <a:schemeClr val="accent4"/>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4-0D2E-4D49-96E3-53F87AE36AB3}"/>
              </c:ext>
            </c:extLst>
          </c:dPt>
          <c:dPt>
            <c:idx val="4"/>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6-0D2E-4D49-96E3-53F87AE36AB3}"/>
              </c:ext>
            </c:extLst>
          </c:dPt>
          <c:dPt>
            <c:idx val="5"/>
            <c:bubble3D val="0"/>
            <c:spPr>
              <a:solidFill>
                <a:schemeClr val="accent6"/>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8-0D2E-4D49-96E3-53F87AE36AB3}"/>
              </c:ext>
            </c:extLst>
          </c:dPt>
          <c:dPt>
            <c:idx val="6"/>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B-1D34-47D2-B131-B6D21E391147}"/>
              </c:ext>
            </c:extLst>
          </c:dPt>
          <c:dLbls>
            <c:spPr>
              <a:pattFill prst="pct75">
                <a:fgClr>
                  <a:prstClr val="black">
                    <a:lumMod val="75000"/>
                    <a:lumOff val="25000"/>
                  </a:prstClr>
                </a:fgClr>
                <a:bgClr>
                  <a:prstClr val="black">
                    <a:lumMod val="65000"/>
                    <a:lumOff val="35000"/>
                  </a:prst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Sheet1!$A$2:$A$8</c:f>
              <c:strCache>
                <c:ptCount val="7"/>
                <c:pt idx="0">
                  <c:v>GEN Fund</c:v>
                </c:pt>
                <c:pt idx="1">
                  <c:v>R &amp; B Fund</c:v>
                </c:pt>
                <c:pt idx="2">
                  <c:v>DEBT</c:v>
                </c:pt>
                <c:pt idx="3">
                  <c:v>W/WW</c:v>
                </c:pt>
                <c:pt idx="4">
                  <c:v>PUBLIC SAFETY</c:v>
                </c:pt>
                <c:pt idx="5">
                  <c:v>SANITATION</c:v>
                </c:pt>
                <c:pt idx="6">
                  <c:v>RECREATION</c:v>
                </c:pt>
              </c:strCache>
            </c:strRef>
          </c:cat>
          <c:val>
            <c:numRef>
              <c:f>Sheet1!$C$2:$C$8</c:f>
              <c:numCache>
                <c:formatCode>General</c:formatCode>
                <c:ptCount val="7"/>
              </c:numCache>
            </c:numRef>
          </c:val>
          <c:extLst>
            <c:ext xmlns:c16="http://schemas.microsoft.com/office/drawing/2014/chart" uri="{C3380CC4-5D6E-409C-BE32-E72D297353CC}">
              <c16:uniqueId val="{00000019-0D2E-4D49-96E3-53F87AE36AB3}"/>
            </c:ext>
          </c:extLst>
        </c:ser>
        <c:dLbls>
          <c:dLblPos val="ctr"/>
          <c:showLegendKey val="0"/>
          <c:showVal val="0"/>
          <c:showCatName val="0"/>
          <c:showSerName val="0"/>
          <c:showPercent val="1"/>
          <c:showBubbleSize val="0"/>
          <c:showLeaderLines val="1"/>
        </c:dLbls>
      </c:pie3DChart>
      <c:spPr>
        <a:noFill/>
        <a:ln>
          <a:noFill/>
        </a:ln>
        <a:effectLst/>
      </c:spPr>
    </c:plotArea>
    <c:legend>
      <c:legendPos val="r"/>
      <c:layout>
        <c:manualLayout>
          <c:xMode val="edge"/>
          <c:yMode val="edge"/>
          <c:x val="0.7595722756877612"/>
          <c:y val="0.18100302566345872"/>
          <c:w val="0.16519757946923302"/>
          <c:h val="0.57332421988918048"/>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900" b="1"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r>
              <a:rPr lang="en-US" dirty="0"/>
              <a:t>Budget</a:t>
            </a:r>
            <a:r>
              <a:rPr lang="en-US" baseline="0" dirty="0"/>
              <a:t> Balance Trend 2010-2024 YTD    </a:t>
            </a:r>
            <a:endParaRPr lang="en-US" dirty="0"/>
          </a:p>
        </c:rich>
      </c:tx>
      <c:layout>
        <c:manualLayout>
          <c:xMode val="edge"/>
          <c:yMode val="edge"/>
          <c:x val="0.18451337368956047"/>
          <c:y val="2.0168067226890758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title>
    <c:autoTitleDeleted val="0"/>
    <c:plotArea>
      <c:layout>
        <c:manualLayout>
          <c:layoutTarget val="inner"/>
          <c:xMode val="edge"/>
          <c:yMode val="edge"/>
          <c:x val="0.15832673372475839"/>
          <c:y val="0.14141176470588235"/>
          <c:w val="0.69724363934277001"/>
          <c:h val="0.77494713160854889"/>
        </c:manualLayout>
      </c:layout>
      <c:barChart>
        <c:barDir val="col"/>
        <c:grouping val="clustered"/>
        <c:varyColors val="0"/>
        <c:ser>
          <c:idx val="0"/>
          <c:order val="0"/>
          <c:tx>
            <c:strRef>
              <c:f>Sheet1!$B$1</c:f>
              <c:strCache>
                <c:ptCount val="1"/>
                <c:pt idx="0">
                  <c:v>Beginning Balance</c:v>
                </c:pt>
              </c:strCache>
            </c:strRef>
          </c:tx>
          <c:spPr>
            <a:solidFill>
              <a:schemeClr val="accent2"/>
            </a:solidFill>
            <a:ln>
              <a:noFill/>
            </a:ln>
            <a:effectLst/>
          </c:spPr>
          <c:invertIfNegative val="0"/>
          <c:cat>
            <c:numRef>
              <c:f>Sheet1!$A$2:$A$16</c:f>
              <c:numCache>
                <c:formatCode>General</c:formatCod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numCache>
            </c:numRef>
          </c:cat>
          <c:val>
            <c:numRef>
              <c:f>Sheet1!$B$2:$B$16</c:f>
              <c:numCache>
                <c:formatCode>"$"#,##0.00_);[Red]\("$"#,##0.00\)</c:formatCode>
                <c:ptCount val="15"/>
                <c:pt idx="0">
                  <c:v>858779.73</c:v>
                </c:pt>
                <c:pt idx="1">
                  <c:v>502598.86</c:v>
                </c:pt>
                <c:pt idx="2">
                  <c:v>541357.04</c:v>
                </c:pt>
                <c:pt idx="3" formatCode="_(&quot;$&quot;* #,##0.00_);_(&quot;$&quot;* \(#,##0.00\);_(&quot;$&quot;* &quot;-&quot;??_);_(@_)">
                  <c:v>550330.34</c:v>
                </c:pt>
                <c:pt idx="4" formatCode="_(&quot;$&quot;* #,##0.00_);_(&quot;$&quot;* \(#,##0.00\);_(&quot;$&quot;* &quot;-&quot;??_);_(@_)">
                  <c:v>524306.05000000005</c:v>
                </c:pt>
                <c:pt idx="5" formatCode="_(&quot;$&quot;* #,##0.00_);_(&quot;$&quot;* \(#,##0.00\);_(&quot;$&quot;* &quot;-&quot;??_);_(@_)">
                  <c:v>908629.44</c:v>
                </c:pt>
                <c:pt idx="6" formatCode="_(&quot;$&quot;* #,##0.00_);_(&quot;$&quot;* \(#,##0.00\);_(&quot;$&quot;* &quot;-&quot;??_);_(@_)">
                  <c:v>1338019.18</c:v>
                </c:pt>
                <c:pt idx="7" formatCode="_(&quot;$&quot;* #,##0.00_);_(&quot;$&quot;* \(#,##0.00\);_(&quot;$&quot;* &quot;-&quot;??_);_(@_)">
                  <c:v>1985058.1</c:v>
                </c:pt>
                <c:pt idx="8" formatCode="_(&quot;$&quot;* #,##0.00_);_(&quot;$&quot;* \(#,##0.00\);_(&quot;$&quot;* &quot;-&quot;??_);_(@_)">
                  <c:v>2350266.56</c:v>
                </c:pt>
                <c:pt idx="9">
                  <c:v>2135195.15</c:v>
                </c:pt>
                <c:pt idx="10">
                  <c:v>1862574.71</c:v>
                </c:pt>
                <c:pt idx="11">
                  <c:v>2253792.36</c:v>
                </c:pt>
                <c:pt idx="12" formatCode="#,##0">
                  <c:v>2266221</c:v>
                </c:pt>
                <c:pt idx="13" formatCode="General">
                  <c:v>2074227.32</c:v>
                </c:pt>
                <c:pt idx="14" formatCode="#,##0.00">
                  <c:v>1769160.77</c:v>
                </c:pt>
              </c:numCache>
            </c:numRef>
          </c:val>
          <c:extLst>
            <c:ext xmlns:c16="http://schemas.microsoft.com/office/drawing/2014/chart" uri="{C3380CC4-5D6E-409C-BE32-E72D297353CC}">
              <c16:uniqueId val="{00000000-37E3-40AE-8B45-62A3440C36D5}"/>
            </c:ext>
          </c:extLst>
        </c:ser>
        <c:ser>
          <c:idx val="1"/>
          <c:order val="1"/>
          <c:tx>
            <c:strRef>
              <c:f>Sheet1!$C$1</c:f>
              <c:strCache>
                <c:ptCount val="1"/>
                <c:pt idx="0">
                  <c:v>Ending Balance</c:v>
                </c:pt>
              </c:strCache>
            </c:strRef>
          </c:tx>
          <c:spPr>
            <a:solidFill>
              <a:schemeClr val="accent4"/>
            </a:solidFill>
            <a:ln>
              <a:noFill/>
            </a:ln>
            <a:effectLst/>
          </c:spPr>
          <c:invertIfNegative val="0"/>
          <c:cat>
            <c:numRef>
              <c:f>Sheet1!$A$2:$A$16</c:f>
              <c:numCache>
                <c:formatCode>General</c:formatCod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numCache>
            </c:numRef>
          </c:cat>
          <c:val>
            <c:numRef>
              <c:f>Sheet1!$C$2:$C$16</c:f>
              <c:numCache>
                <c:formatCode>_("$"* #,##0.00_);_("$"* \(#,##0.00\);_("$"* "-"??_);_(@_)</c:formatCode>
                <c:ptCount val="15"/>
                <c:pt idx="0">
                  <c:v>502598.86</c:v>
                </c:pt>
                <c:pt idx="1">
                  <c:v>541357.04</c:v>
                </c:pt>
                <c:pt idx="2">
                  <c:v>550330.34</c:v>
                </c:pt>
                <c:pt idx="3">
                  <c:v>524306.05000000005</c:v>
                </c:pt>
                <c:pt idx="4">
                  <c:v>908629.44</c:v>
                </c:pt>
                <c:pt idx="5">
                  <c:v>1338019.18</c:v>
                </c:pt>
                <c:pt idx="6">
                  <c:v>1985058.1</c:v>
                </c:pt>
                <c:pt idx="7">
                  <c:v>2350266.56</c:v>
                </c:pt>
                <c:pt idx="8">
                  <c:v>2135195.15</c:v>
                </c:pt>
                <c:pt idx="9" formatCode="&quot;$&quot;#,##0.00_);[Red]\(&quot;$&quot;#,##0.00\)">
                  <c:v>1862574.71</c:v>
                </c:pt>
                <c:pt idx="10" formatCode="&quot;$&quot;#,##0.00_);[Red]\(&quot;$&quot;#,##0.00\)">
                  <c:v>2253792.36</c:v>
                </c:pt>
                <c:pt idx="11" formatCode="&quot;$&quot;#,##0.00_);[Red]\(&quot;$&quot;#,##0.00\)">
                  <c:v>2266221.2400000002</c:v>
                </c:pt>
                <c:pt idx="12">
                  <c:v>2074227.32</c:v>
                </c:pt>
                <c:pt idx="13">
                  <c:v>1769160.77</c:v>
                </c:pt>
                <c:pt idx="14">
                  <c:v>1740460.77</c:v>
                </c:pt>
              </c:numCache>
            </c:numRef>
          </c:val>
          <c:extLst>
            <c:ext xmlns:c16="http://schemas.microsoft.com/office/drawing/2014/chart" uri="{C3380CC4-5D6E-409C-BE32-E72D297353CC}">
              <c16:uniqueId val="{00000001-37E3-40AE-8B45-62A3440C36D5}"/>
            </c:ext>
          </c:extLst>
        </c:ser>
        <c:dLbls>
          <c:showLegendKey val="0"/>
          <c:showVal val="0"/>
          <c:showCatName val="0"/>
          <c:showSerName val="0"/>
          <c:showPercent val="0"/>
          <c:showBubbleSize val="0"/>
        </c:dLbls>
        <c:gapWidth val="150"/>
        <c:axId val="499795376"/>
        <c:axId val="499792240"/>
      </c:barChart>
      <c:catAx>
        <c:axId val="499795376"/>
        <c:scaling>
          <c:orientation val="minMax"/>
        </c:scaling>
        <c:delete val="0"/>
        <c:axPos val="b"/>
        <c:numFmt formatCode="General"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499792240"/>
        <c:crosses val="autoZero"/>
        <c:auto val="1"/>
        <c:lblAlgn val="ctr"/>
        <c:lblOffset val="100"/>
        <c:noMultiLvlLbl val="0"/>
      </c:catAx>
      <c:valAx>
        <c:axId val="499792240"/>
        <c:scaling>
          <c:orientation val="minMax"/>
          <c:max val="2425000"/>
          <c:min val="425000"/>
        </c:scaling>
        <c:delete val="0"/>
        <c:axPos val="l"/>
        <c:majorGridlines>
          <c:spPr>
            <a:ln w="9525" cap="rnd" cmpd="sng" algn="ctr">
              <a:solidFill>
                <a:schemeClr val="tx1">
                  <a:tint val="75000"/>
                  <a:shade val="90000"/>
                </a:schemeClr>
              </a:solidFill>
              <a:prstDash val="solid"/>
              <a:round/>
            </a:ln>
            <a:effectLst/>
          </c:spPr>
        </c:majorGridlines>
        <c:numFmt formatCode="&quot;$&quot;#,##0.00_);[Red]\(&quot;$&quot;#,##0.00\)"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499795376"/>
        <c:crosses val="autoZero"/>
        <c:crossBetween val="between"/>
        <c:minorUnit val="20000"/>
      </c:valAx>
      <c:spPr>
        <a:noFill/>
        <a:ln>
          <a:noFill/>
        </a:ln>
        <a:effectLst/>
      </c:spPr>
    </c:plotArea>
    <c:legend>
      <c:legendPos val="r"/>
      <c:layout>
        <c:manualLayout>
          <c:xMode val="edge"/>
          <c:yMode val="edge"/>
          <c:x val="0.88151378629217747"/>
          <c:y val="0.34451796466618145"/>
          <c:w val="0.10817693535730713"/>
          <c:h val="0.26750162112088932"/>
        </c:manualLayout>
      </c:layout>
      <c:overlay val="0"/>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rnd" cmpd="sng" algn="ctr">
      <a:noFill/>
      <a:prstDash val="soli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r>
              <a:rPr lang="en-US" sz="1600" dirty="0"/>
              <a:t>Disbursements vs.</a:t>
            </a:r>
            <a:r>
              <a:rPr lang="en-US" sz="1600" baseline="0" dirty="0"/>
              <a:t> Receipts 2010-2024 YTD  </a:t>
            </a:r>
          </a:p>
          <a:p>
            <a:pPr>
              <a:defRPr/>
            </a:pPr>
            <a:r>
              <a:rPr lang="en-US" baseline="0" dirty="0"/>
              <a:t> </a:t>
            </a:r>
            <a:endParaRPr lang="en-US" dirty="0"/>
          </a:p>
        </c:rich>
      </c:tx>
      <c:layout>
        <c:manualLayout>
          <c:xMode val="edge"/>
          <c:yMode val="edge"/>
          <c:x val="0.22409729123665367"/>
          <c:y val="3.8129651601768956E-4"/>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title>
    <c:autoTitleDeleted val="0"/>
    <c:plotArea>
      <c:layout>
        <c:manualLayout>
          <c:layoutTarget val="inner"/>
          <c:xMode val="edge"/>
          <c:yMode val="edge"/>
          <c:x val="0.10919590975983494"/>
          <c:y val="3.0877520955041909E-2"/>
          <c:w val="0.64164932508436434"/>
          <c:h val="0.87308895097790196"/>
        </c:manualLayout>
      </c:layout>
      <c:barChart>
        <c:barDir val="bar"/>
        <c:grouping val="clustered"/>
        <c:varyColors val="0"/>
        <c:ser>
          <c:idx val="0"/>
          <c:order val="0"/>
          <c:tx>
            <c:strRef>
              <c:f>Sheet1!$B$1</c:f>
              <c:strCache>
                <c:ptCount val="1"/>
                <c:pt idx="0">
                  <c:v>Receipts</c:v>
                </c:pt>
              </c:strCache>
            </c:strRef>
          </c:tx>
          <c:spPr>
            <a:solidFill>
              <a:schemeClr val="accent2"/>
            </a:solidFill>
            <a:ln>
              <a:noFill/>
            </a:ln>
            <a:effectLst/>
          </c:spPr>
          <c:invertIfNegative val="0"/>
          <c:cat>
            <c:numRef>
              <c:f>Sheet1!$A$5:$A$18</c:f>
              <c:numCache>
                <c:formatCode>General</c:formatCode>
                <c:ptCount val="14"/>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numCache>
            </c:numRef>
          </c:cat>
          <c:val>
            <c:numRef>
              <c:f>Sheet1!$B$5:$B$18</c:f>
              <c:numCache>
                <c:formatCode>_("$"* #,##0.00_);_("$"* \(#,##0.00\);_("$"* "-"??_);_(@_)</c:formatCode>
                <c:ptCount val="14"/>
                <c:pt idx="0">
                  <c:v>2020103.87</c:v>
                </c:pt>
                <c:pt idx="1">
                  <c:v>1972499.85</c:v>
                </c:pt>
                <c:pt idx="2" formatCode="&quot;$&quot;#,##0.00_);[Red]\(&quot;$&quot;#,##0.00\)">
                  <c:v>2194204.2000000002</c:v>
                </c:pt>
                <c:pt idx="3">
                  <c:v>2291243.6800000002</c:v>
                </c:pt>
                <c:pt idx="4" formatCode="&quot;$&quot;#,##0.00_);[Red]\(&quot;$&quot;#,##0.00\)">
                  <c:v>2824589.35</c:v>
                </c:pt>
                <c:pt idx="5">
                  <c:v>2835459.71</c:v>
                </c:pt>
                <c:pt idx="6">
                  <c:v>2253800.0699999998</c:v>
                </c:pt>
                <c:pt idx="7">
                  <c:v>1868780.95</c:v>
                </c:pt>
                <c:pt idx="8" formatCode="&quot;$&quot;#,##0.00_);[Red]\(&quot;$&quot;#,##0.00\)">
                  <c:v>3224985.46</c:v>
                </c:pt>
                <c:pt idx="9">
                  <c:v>2462038.65</c:v>
                </c:pt>
                <c:pt idx="10">
                  <c:v>2655129.86</c:v>
                </c:pt>
                <c:pt idx="11">
                  <c:v>2271030.88</c:v>
                </c:pt>
                <c:pt idx="12">
                  <c:v>1662459.75</c:v>
                </c:pt>
                <c:pt idx="13">
                  <c:v>1752715.03</c:v>
                </c:pt>
              </c:numCache>
            </c:numRef>
          </c:val>
          <c:extLst>
            <c:ext xmlns:c16="http://schemas.microsoft.com/office/drawing/2014/chart" uri="{C3380CC4-5D6E-409C-BE32-E72D297353CC}">
              <c16:uniqueId val="{00000000-B6A6-489C-9F41-11B056B5E403}"/>
            </c:ext>
          </c:extLst>
        </c:ser>
        <c:ser>
          <c:idx val="1"/>
          <c:order val="1"/>
          <c:tx>
            <c:strRef>
              <c:f>Sheet1!$C$1</c:f>
              <c:strCache>
                <c:ptCount val="1"/>
                <c:pt idx="0">
                  <c:v>Disbursements</c:v>
                </c:pt>
              </c:strCache>
            </c:strRef>
          </c:tx>
          <c:spPr>
            <a:solidFill>
              <a:schemeClr val="accent4"/>
            </a:solidFill>
            <a:ln>
              <a:noFill/>
            </a:ln>
            <a:effectLst/>
          </c:spPr>
          <c:invertIfNegative val="0"/>
          <c:cat>
            <c:numRef>
              <c:f>Sheet1!$A$5:$A$18</c:f>
              <c:numCache>
                <c:formatCode>General</c:formatCode>
                <c:ptCount val="14"/>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numCache>
            </c:numRef>
          </c:cat>
          <c:val>
            <c:numRef>
              <c:f>Sheet1!$C$5:$C$18</c:f>
              <c:numCache>
                <c:formatCode>_("$"* #,##0.00_);_("$"* \(#,##0.00\);_("$"* "-"??_);_(@_)</c:formatCode>
                <c:ptCount val="14"/>
                <c:pt idx="0">
                  <c:v>1981345.69</c:v>
                </c:pt>
                <c:pt idx="1">
                  <c:v>1963526.55</c:v>
                </c:pt>
                <c:pt idx="2" formatCode="&quot;$&quot;#,##0.00_);[Red]\(&quot;$&quot;#,##0.00\)">
                  <c:v>2220228.4900000002</c:v>
                </c:pt>
                <c:pt idx="3">
                  <c:v>1906920.29</c:v>
                </c:pt>
                <c:pt idx="4" formatCode="&quot;$&quot;#,##0.00_);[Red]\(&quot;$&quot;#,##0.00\)">
                  <c:v>2395267.6800000002</c:v>
                </c:pt>
                <c:pt idx="5">
                  <c:v>2188420.79</c:v>
                </c:pt>
                <c:pt idx="6">
                  <c:v>1888591.61</c:v>
                </c:pt>
                <c:pt idx="7">
                  <c:v>2083852.36</c:v>
                </c:pt>
                <c:pt idx="8" formatCode="&quot;$&quot;#,##0.00_);[Red]\(&quot;$&quot;#,##0.00\)">
                  <c:v>3497605.9</c:v>
                </c:pt>
                <c:pt idx="9">
                  <c:v>2070821</c:v>
                </c:pt>
                <c:pt idx="10">
                  <c:v>2642700.98</c:v>
                </c:pt>
                <c:pt idx="11">
                  <c:v>2463024.7999999998</c:v>
                </c:pt>
                <c:pt idx="12">
                  <c:v>1918270.37</c:v>
                </c:pt>
                <c:pt idx="13">
                  <c:v>1781415.03</c:v>
                </c:pt>
              </c:numCache>
            </c:numRef>
          </c:val>
          <c:extLst>
            <c:ext xmlns:c16="http://schemas.microsoft.com/office/drawing/2014/chart" uri="{C3380CC4-5D6E-409C-BE32-E72D297353CC}">
              <c16:uniqueId val="{00000001-B6A6-489C-9F41-11B056B5E403}"/>
            </c:ext>
          </c:extLst>
        </c:ser>
        <c:dLbls>
          <c:showLegendKey val="0"/>
          <c:showVal val="0"/>
          <c:showCatName val="0"/>
          <c:showSerName val="0"/>
          <c:showPercent val="0"/>
          <c:showBubbleSize val="0"/>
        </c:dLbls>
        <c:gapWidth val="150"/>
        <c:axId val="499793808"/>
        <c:axId val="499789496"/>
      </c:barChart>
      <c:catAx>
        <c:axId val="499793808"/>
        <c:scaling>
          <c:orientation val="minMax"/>
        </c:scaling>
        <c:delete val="0"/>
        <c:axPos val="l"/>
        <c:numFmt formatCode="General"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499789496"/>
        <c:crosses val="autoZero"/>
        <c:auto val="1"/>
        <c:lblAlgn val="ctr"/>
        <c:lblOffset val="100"/>
        <c:noMultiLvlLbl val="0"/>
      </c:catAx>
      <c:valAx>
        <c:axId val="499789496"/>
        <c:scaling>
          <c:orientation val="minMax"/>
          <c:min val="500000"/>
        </c:scaling>
        <c:delete val="0"/>
        <c:axPos val="b"/>
        <c:majorGridlines>
          <c:spPr>
            <a:ln w="9525" cap="rnd" cmpd="sng" algn="ctr">
              <a:solidFill>
                <a:schemeClr val="tx1">
                  <a:tint val="75000"/>
                  <a:shade val="90000"/>
                </a:schemeClr>
              </a:solidFill>
              <a:prstDash val="solid"/>
              <a:round/>
            </a:ln>
            <a:effectLst/>
          </c:spPr>
        </c:majorGridlines>
        <c:numFmt formatCode="&quot;$&quot;#,##0" sourceLinked="0"/>
        <c:majorTickMark val="out"/>
        <c:minorTickMark val="none"/>
        <c:tickLblPos val="nextTo"/>
        <c:spPr>
          <a:noFill/>
          <a:ln w="9525" cap="rnd" cmpd="sng" algn="ctr">
            <a:solidFill>
              <a:schemeClr val="tx1">
                <a:tint val="75000"/>
                <a:shade val="90000"/>
              </a:schemeClr>
            </a:solidFill>
            <a:prstDash val="solid"/>
            <a:round/>
          </a:ln>
          <a:effectLst/>
        </c:spPr>
        <c:txPr>
          <a:bodyPr rot="0" spcFirstLastPara="1" vertOverflow="ellipsis" wrap="square" anchor="ctr" anchorCtr="1"/>
          <a:lstStyle/>
          <a:p>
            <a:pPr>
              <a:defRPr sz="1000" b="0" i="0" u="none" strike="noStrike" kern="1200" baseline="0">
                <a:solidFill>
                  <a:schemeClr val="tx1"/>
                </a:solidFill>
                <a:latin typeface="+mn-lt"/>
                <a:ea typeface="+mn-ea"/>
                <a:cs typeface="+mn-cs"/>
              </a:defRPr>
            </a:pPr>
            <a:endParaRPr lang="en-US"/>
          </a:p>
        </c:txPr>
        <c:crossAx val="499793808"/>
        <c:crosses val="autoZero"/>
        <c:crossBetween val="between"/>
        <c:majorUnit val="500000"/>
        <c:minorUnit val="500000"/>
      </c:valAx>
      <c:spPr>
        <a:noFill/>
        <a:ln>
          <a:noFill/>
        </a:ln>
        <a:effectLst/>
      </c:spPr>
    </c:plotArea>
    <c:legend>
      <c:legendPos val="r"/>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rnd" cmpd="sng" algn="ctr">
      <a:noFill/>
      <a:prstDash val="soli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1800" dirty="0"/>
              <a:t>Past</a:t>
            </a:r>
            <a:r>
              <a:rPr lang="en-US" sz="1800" baseline="0" dirty="0"/>
              <a:t> </a:t>
            </a:r>
            <a:r>
              <a:rPr lang="en-US" sz="1800" dirty="0"/>
              <a:t>Township Levy Increases Collected  </a:t>
            </a:r>
          </a:p>
        </c:rich>
      </c:tx>
      <c:layout>
        <c:manualLayout>
          <c:xMode val="edge"/>
          <c:yMode val="edge"/>
          <c:x val="0.11956607495069034"/>
          <c:y val="4.0336134453781515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Levy Collected</c:v>
                </c:pt>
              </c:strCache>
            </c:strRef>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Sheet1!$A$2:$A$14</c:f>
              <c:strCache>
                <c:ptCount val="12"/>
                <c:pt idx="0">
                  <c:v>2024 8%</c:v>
                </c:pt>
                <c:pt idx="1">
                  <c:v>2023 4%</c:v>
                </c:pt>
                <c:pt idx="2">
                  <c:v>2022 0%</c:v>
                </c:pt>
                <c:pt idx="3">
                  <c:v>2021 2%</c:v>
                </c:pt>
                <c:pt idx="4">
                  <c:v>2020 2%</c:v>
                </c:pt>
                <c:pt idx="5">
                  <c:v>2019 2%</c:v>
                </c:pt>
                <c:pt idx="6">
                  <c:v>2018 2%</c:v>
                </c:pt>
                <c:pt idx="7">
                  <c:v>2017 2%</c:v>
                </c:pt>
                <c:pt idx="8">
                  <c:v>2016 0%</c:v>
                </c:pt>
                <c:pt idx="9">
                  <c:v>2015 3%</c:v>
                </c:pt>
                <c:pt idx="10">
                  <c:v>2014 3%</c:v>
                </c:pt>
                <c:pt idx="11">
                  <c:v>2013 3%</c:v>
                </c:pt>
              </c:strCache>
            </c:strRef>
          </c:cat>
          <c:val>
            <c:numRef>
              <c:f>Sheet1!$B$2:$B$14</c:f>
              <c:numCache>
                <c:formatCode>_("$"* #,##0.00_);_("$"* \(#,##0.00\);_("$"* "-"??_);_(@_)</c:formatCode>
                <c:ptCount val="13"/>
                <c:pt idx="0">
                  <c:v>1457393</c:v>
                </c:pt>
                <c:pt idx="1">
                  <c:v>1349438</c:v>
                </c:pt>
                <c:pt idx="2">
                  <c:v>1297537</c:v>
                </c:pt>
                <c:pt idx="3">
                  <c:v>1297537</c:v>
                </c:pt>
                <c:pt idx="4">
                  <c:v>1272095</c:v>
                </c:pt>
                <c:pt idx="5">
                  <c:v>1247152</c:v>
                </c:pt>
                <c:pt idx="6">
                  <c:v>1222698</c:v>
                </c:pt>
                <c:pt idx="7">
                  <c:v>1198724</c:v>
                </c:pt>
                <c:pt idx="8">
                  <c:v>1175220</c:v>
                </c:pt>
                <c:pt idx="9">
                  <c:v>1175220</c:v>
                </c:pt>
                <c:pt idx="10">
                  <c:v>1140990</c:v>
                </c:pt>
                <c:pt idx="11">
                  <c:v>1107757</c:v>
                </c:pt>
              </c:numCache>
            </c:numRef>
          </c:val>
          <c:extLst>
            <c:ext xmlns:c16="http://schemas.microsoft.com/office/drawing/2014/chart" uri="{C3380CC4-5D6E-409C-BE32-E72D297353CC}">
              <c16:uniqueId val="{00000000-B40F-4055-9CC9-BC6F8EAF6561}"/>
            </c:ext>
          </c:extLst>
        </c:ser>
        <c:dLbls>
          <c:dLblPos val="inEnd"/>
          <c:showLegendKey val="0"/>
          <c:showVal val="1"/>
          <c:showCatName val="0"/>
          <c:showSerName val="0"/>
          <c:showPercent val="0"/>
          <c:showBubbleSize val="0"/>
        </c:dLbls>
        <c:gapWidth val="65"/>
        <c:axId val="450332928"/>
        <c:axId val="450333584"/>
      </c:barChart>
      <c:catAx>
        <c:axId val="450332928"/>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en-US"/>
          </a:p>
        </c:txPr>
        <c:crossAx val="450333584"/>
        <c:crosses val="autoZero"/>
        <c:auto val="1"/>
        <c:lblAlgn val="ctr"/>
        <c:lblOffset val="100"/>
        <c:noMultiLvlLbl val="0"/>
      </c:catAx>
      <c:valAx>
        <c:axId val="450333584"/>
        <c:scaling>
          <c:orientation val="minMax"/>
        </c:scaling>
        <c:delete val="0"/>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_(&quot;$&quot;* #,##0.00_);_(&quot;$&quot;* \(#,##0.0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crossAx val="450332928"/>
        <c:crosses val="autoZero"/>
        <c:crossBetween val="between"/>
        <c:minorUnit val="150000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0">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21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
            <a:ext cx="3037840" cy="464820"/>
          </a:xfrm>
          <a:prstGeom prst="rect">
            <a:avLst/>
          </a:prstGeom>
        </p:spPr>
        <p:txBody>
          <a:bodyPr vert="horz" lIns="93808" tIns="46904" rIns="93808" bIns="46904" rtlCol="0"/>
          <a:lstStyle>
            <a:lvl1pPr algn="l">
              <a:defRPr sz="1200"/>
            </a:lvl1pPr>
          </a:lstStyle>
          <a:p>
            <a:endParaRPr lang="en-US" dirty="0"/>
          </a:p>
        </p:txBody>
      </p:sp>
      <p:sp>
        <p:nvSpPr>
          <p:cNvPr id="3" name="Date Placeholder 2"/>
          <p:cNvSpPr>
            <a:spLocks noGrp="1"/>
          </p:cNvSpPr>
          <p:nvPr>
            <p:ph type="dt" sz="quarter" idx="1"/>
          </p:nvPr>
        </p:nvSpPr>
        <p:spPr>
          <a:xfrm>
            <a:off x="3970941" y="1"/>
            <a:ext cx="3037840" cy="464820"/>
          </a:xfrm>
          <a:prstGeom prst="rect">
            <a:avLst/>
          </a:prstGeom>
        </p:spPr>
        <p:txBody>
          <a:bodyPr vert="horz" lIns="93808" tIns="46904" rIns="93808" bIns="46904" rtlCol="0"/>
          <a:lstStyle>
            <a:lvl1pPr algn="r">
              <a:defRPr sz="1200"/>
            </a:lvl1pPr>
          </a:lstStyle>
          <a:p>
            <a:fld id="{8B0CE330-845D-4AAE-80EC-9F94C47C7A90}" type="datetime1">
              <a:rPr lang="en-US" smtClean="0"/>
              <a:t>9/10/2024</a:t>
            </a:fld>
            <a:endParaRPr lang="en-US" dirty="0"/>
          </a:p>
        </p:txBody>
      </p:sp>
      <p:sp>
        <p:nvSpPr>
          <p:cNvPr id="4" name="Footer Placeholder 3"/>
          <p:cNvSpPr>
            <a:spLocks noGrp="1"/>
          </p:cNvSpPr>
          <p:nvPr>
            <p:ph type="ftr" sz="quarter" idx="2"/>
          </p:nvPr>
        </p:nvSpPr>
        <p:spPr>
          <a:xfrm>
            <a:off x="3" y="8829970"/>
            <a:ext cx="3037840" cy="464820"/>
          </a:xfrm>
          <a:prstGeom prst="rect">
            <a:avLst/>
          </a:prstGeom>
        </p:spPr>
        <p:txBody>
          <a:bodyPr vert="horz" lIns="93808" tIns="46904" rIns="93808" bIns="46904" rtlCol="0" anchor="b"/>
          <a:lstStyle>
            <a:lvl1pPr algn="l">
              <a:defRPr sz="1200"/>
            </a:lvl1pPr>
          </a:lstStyle>
          <a:p>
            <a:r>
              <a:rPr lang="en-US"/>
              <a:t>Continuation of Annual Meeting September 10, 2024</a:t>
            </a:r>
            <a:endParaRPr lang="en-US" dirty="0"/>
          </a:p>
        </p:txBody>
      </p:sp>
    </p:spTree>
    <p:extLst>
      <p:ext uri="{BB962C8B-B14F-4D97-AF65-F5344CB8AC3E}">
        <p14:creationId xmlns:p14="http://schemas.microsoft.com/office/powerpoint/2010/main" val="134291075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idx="1"/>
          </p:nvPr>
        </p:nvSpPr>
        <p:spPr>
          <a:xfrm>
            <a:off x="3970941" y="1"/>
            <a:ext cx="3037840" cy="464820"/>
          </a:xfrm>
          <a:prstGeom prst="rect">
            <a:avLst/>
          </a:prstGeom>
        </p:spPr>
        <p:txBody>
          <a:bodyPr vert="horz" lIns="93808" tIns="46904" rIns="93808" bIns="46904" rtlCol="0"/>
          <a:lstStyle>
            <a:lvl1pPr algn="r">
              <a:defRPr sz="1200"/>
            </a:lvl1pPr>
          </a:lstStyle>
          <a:p>
            <a:fld id="{83282F23-B056-4388-9C21-E6E4B547BBAD}" type="datetime1">
              <a:rPr lang="en-US" smtClean="0"/>
              <a:t>9/10/2024</a:t>
            </a:fld>
            <a:endParaRPr lang="en-US" dirty="0"/>
          </a:p>
        </p:txBody>
      </p:sp>
      <p:sp>
        <p:nvSpPr>
          <p:cNvPr id="4" name="Slide Image Placeholder 3"/>
          <p:cNvSpPr>
            <a:spLocks noGrp="1" noRot="1" noChangeAspect="1"/>
          </p:cNvSpPr>
          <p:nvPr>
            <p:ph type="sldImg" idx="2"/>
          </p:nvPr>
        </p:nvSpPr>
        <p:spPr>
          <a:xfrm>
            <a:off x="1181100" y="695325"/>
            <a:ext cx="4648200" cy="3487738"/>
          </a:xfrm>
          <a:prstGeom prst="rect">
            <a:avLst/>
          </a:prstGeom>
          <a:noFill/>
          <a:ln w="12700">
            <a:solidFill>
              <a:prstClr val="black"/>
            </a:solidFill>
          </a:ln>
        </p:spPr>
        <p:txBody>
          <a:bodyPr vert="horz" lIns="93808" tIns="46904" rIns="93808" bIns="46904" rtlCol="0" anchor="ctr"/>
          <a:lstStyle/>
          <a:p>
            <a:endParaRPr lang="en-US" dirty="0"/>
          </a:p>
        </p:txBody>
      </p:sp>
      <p:sp>
        <p:nvSpPr>
          <p:cNvPr id="5" name="Notes Placeholder 4"/>
          <p:cNvSpPr>
            <a:spLocks noGrp="1"/>
          </p:cNvSpPr>
          <p:nvPr>
            <p:ph type="body" sz="quarter" idx="3"/>
          </p:nvPr>
        </p:nvSpPr>
        <p:spPr>
          <a:xfrm>
            <a:off x="701041" y="4415793"/>
            <a:ext cx="5608320" cy="4183380"/>
          </a:xfrm>
          <a:prstGeom prst="rect">
            <a:avLst/>
          </a:prstGeom>
        </p:spPr>
        <p:txBody>
          <a:bodyPr vert="horz" lIns="93808" tIns="46904" rIns="93808" bIns="4690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5"/>
          </p:nvPr>
        </p:nvSpPr>
        <p:spPr>
          <a:xfrm>
            <a:off x="3970941" y="8829970"/>
            <a:ext cx="3037840" cy="464820"/>
          </a:xfrm>
          <a:prstGeom prst="rect">
            <a:avLst/>
          </a:prstGeom>
        </p:spPr>
        <p:txBody>
          <a:bodyPr vert="horz" lIns="93808" tIns="46904" rIns="93808" bIns="46904" rtlCol="0" anchor="b"/>
          <a:lstStyle>
            <a:lvl1pPr algn="r">
              <a:defRPr sz="1200"/>
            </a:lvl1pPr>
          </a:lstStyle>
          <a:p>
            <a:fld id="{02445FE3-4E5F-4BA4-8224-3B681DC55D0A}" type="slidenum">
              <a:rPr lang="en-US" smtClean="0"/>
              <a:pPr/>
              <a:t>‹#›</a:t>
            </a:fld>
            <a:endParaRPr lang="en-US" dirty="0"/>
          </a:p>
        </p:txBody>
      </p:sp>
      <p:sp>
        <p:nvSpPr>
          <p:cNvPr id="2" name="Footer Placeholder 1"/>
          <p:cNvSpPr>
            <a:spLocks noGrp="1"/>
          </p:cNvSpPr>
          <p:nvPr>
            <p:ph type="ftr" sz="quarter" idx="4"/>
          </p:nvPr>
        </p:nvSpPr>
        <p:spPr>
          <a:xfrm>
            <a:off x="2" y="8829677"/>
            <a:ext cx="3038475" cy="466725"/>
          </a:xfrm>
          <a:prstGeom prst="rect">
            <a:avLst/>
          </a:prstGeom>
        </p:spPr>
        <p:txBody>
          <a:bodyPr vert="horz" lIns="91439" tIns="45719" rIns="91439" bIns="45719" rtlCol="0" anchor="b"/>
          <a:lstStyle>
            <a:lvl1pPr algn="l">
              <a:defRPr sz="1200"/>
            </a:lvl1pPr>
          </a:lstStyle>
          <a:p>
            <a:r>
              <a:rPr lang="en-US"/>
              <a:t>Continuation of Annual Meeting September 10, 2024</a:t>
            </a:r>
            <a:endParaRPr lang="en-US" dirty="0"/>
          </a:p>
        </p:txBody>
      </p:sp>
      <p:sp>
        <p:nvSpPr>
          <p:cNvPr id="6" name="Header Placeholder 5"/>
          <p:cNvSpPr>
            <a:spLocks noGrp="1"/>
          </p:cNvSpPr>
          <p:nvPr>
            <p:ph type="hdr" sz="quarter"/>
          </p:nvPr>
        </p:nvSpPr>
        <p:spPr>
          <a:xfrm>
            <a:off x="2" y="3"/>
            <a:ext cx="3038475" cy="466725"/>
          </a:xfrm>
          <a:prstGeom prst="rect">
            <a:avLst/>
          </a:prstGeom>
        </p:spPr>
        <p:txBody>
          <a:bodyPr vert="horz" lIns="91439" tIns="45719" rIns="91439" bIns="45719" rtlCol="0"/>
          <a:lstStyle>
            <a:lvl1pPr algn="l">
              <a:defRPr sz="1200"/>
            </a:lvl1pPr>
          </a:lstStyle>
          <a:p>
            <a:endParaRPr lang="en-US" dirty="0"/>
          </a:p>
        </p:txBody>
      </p:sp>
    </p:spTree>
    <p:extLst>
      <p:ext uri="{BB962C8B-B14F-4D97-AF65-F5344CB8AC3E}">
        <p14:creationId xmlns:p14="http://schemas.microsoft.com/office/powerpoint/2010/main" val="4234772799"/>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r>
              <a:rPr lang="en-US"/>
              <a:t>Continuation of Annual Meeting September 10, 2024</a:t>
            </a:r>
            <a:endParaRPr lang="en-US" dirty="0"/>
          </a:p>
        </p:txBody>
      </p:sp>
      <p:sp>
        <p:nvSpPr>
          <p:cNvPr id="5" name="Slide Number Placeholder 4">
            <a:extLst>
              <a:ext uri="{FF2B5EF4-FFF2-40B4-BE49-F238E27FC236}">
                <a16:creationId xmlns:a16="http://schemas.microsoft.com/office/drawing/2014/main" id="{D7D287C5-64C6-3040-C0D3-3400C54B02C2}"/>
              </a:ext>
            </a:extLst>
          </p:cNvPr>
          <p:cNvSpPr>
            <a:spLocks noGrp="1"/>
          </p:cNvSpPr>
          <p:nvPr>
            <p:ph type="sldNum" sz="quarter" idx="5"/>
          </p:nvPr>
        </p:nvSpPr>
        <p:spPr/>
        <p:txBody>
          <a:bodyPr/>
          <a:lstStyle/>
          <a:p>
            <a:fld id="{02445FE3-4E5F-4BA4-8224-3B681DC55D0A}" type="slidenum">
              <a:rPr lang="en-US" smtClean="0"/>
              <a:pPr/>
              <a:t>1</a:t>
            </a:fld>
            <a:endParaRPr lang="en-US" dirty="0"/>
          </a:p>
        </p:txBody>
      </p:sp>
    </p:spTree>
    <p:extLst>
      <p:ext uri="{BB962C8B-B14F-4D97-AF65-F5344CB8AC3E}">
        <p14:creationId xmlns:p14="http://schemas.microsoft.com/office/powerpoint/2010/main" val="1543337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Continuation of Annual Meeting September 10, 2024</a:t>
            </a:r>
            <a:endParaRPr lang="en-US" dirty="0"/>
          </a:p>
        </p:txBody>
      </p:sp>
      <p:sp>
        <p:nvSpPr>
          <p:cNvPr id="5" name="Slide Number Placeholder 4">
            <a:extLst>
              <a:ext uri="{FF2B5EF4-FFF2-40B4-BE49-F238E27FC236}">
                <a16:creationId xmlns:a16="http://schemas.microsoft.com/office/drawing/2014/main" id="{7937E3F6-23D1-3F87-E700-46A594DA240C}"/>
              </a:ext>
            </a:extLst>
          </p:cNvPr>
          <p:cNvSpPr>
            <a:spLocks noGrp="1"/>
          </p:cNvSpPr>
          <p:nvPr>
            <p:ph type="sldNum" sz="quarter" idx="5"/>
          </p:nvPr>
        </p:nvSpPr>
        <p:spPr/>
        <p:txBody>
          <a:bodyPr/>
          <a:lstStyle/>
          <a:p>
            <a:fld id="{02445FE3-4E5F-4BA4-8224-3B681DC55D0A}" type="slidenum">
              <a:rPr lang="en-US" smtClean="0"/>
              <a:pPr/>
              <a:t>20</a:t>
            </a:fld>
            <a:endParaRPr lang="en-US" dirty="0"/>
          </a:p>
        </p:txBody>
      </p:sp>
    </p:spTree>
    <p:extLst>
      <p:ext uri="{BB962C8B-B14F-4D97-AF65-F5344CB8AC3E}">
        <p14:creationId xmlns:p14="http://schemas.microsoft.com/office/powerpoint/2010/main" val="35324157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Continuation of Annual Meeting September 10, 2024</a:t>
            </a:r>
            <a:endParaRPr lang="en-US" dirty="0"/>
          </a:p>
        </p:txBody>
      </p:sp>
      <p:sp>
        <p:nvSpPr>
          <p:cNvPr id="5" name="Slide Number Placeholder 4">
            <a:extLst>
              <a:ext uri="{FF2B5EF4-FFF2-40B4-BE49-F238E27FC236}">
                <a16:creationId xmlns:a16="http://schemas.microsoft.com/office/drawing/2014/main" id="{23347F02-39C4-6AD0-CBA9-F32B5741D453}"/>
              </a:ext>
            </a:extLst>
          </p:cNvPr>
          <p:cNvSpPr>
            <a:spLocks noGrp="1"/>
          </p:cNvSpPr>
          <p:nvPr>
            <p:ph type="sldNum" sz="quarter" idx="5"/>
          </p:nvPr>
        </p:nvSpPr>
        <p:spPr/>
        <p:txBody>
          <a:bodyPr/>
          <a:lstStyle/>
          <a:p>
            <a:fld id="{02445FE3-4E5F-4BA4-8224-3B681DC55D0A}" type="slidenum">
              <a:rPr lang="en-US" smtClean="0"/>
              <a:pPr/>
              <a:t>21</a:t>
            </a:fld>
            <a:endParaRPr lang="en-US" dirty="0"/>
          </a:p>
        </p:txBody>
      </p:sp>
    </p:spTree>
    <p:extLst>
      <p:ext uri="{BB962C8B-B14F-4D97-AF65-F5344CB8AC3E}">
        <p14:creationId xmlns:p14="http://schemas.microsoft.com/office/powerpoint/2010/main" val="7406969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Continuation of Annual Meeting September 10, 2024</a:t>
            </a:r>
            <a:endParaRPr lang="en-US" dirty="0"/>
          </a:p>
        </p:txBody>
      </p:sp>
      <p:sp>
        <p:nvSpPr>
          <p:cNvPr id="5" name="Slide Number Placeholder 4">
            <a:extLst>
              <a:ext uri="{FF2B5EF4-FFF2-40B4-BE49-F238E27FC236}">
                <a16:creationId xmlns:a16="http://schemas.microsoft.com/office/drawing/2014/main" id="{380E732B-2A0C-E81A-482A-644C1178ADC8}"/>
              </a:ext>
            </a:extLst>
          </p:cNvPr>
          <p:cNvSpPr>
            <a:spLocks noGrp="1"/>
          </p:cNvSpPr>
          <p:nvPr>
            <p:ph type="sldNum" sz="quarter" idx="5"/>
          </p:nvPr>
        </p:nvSpPr>
        <p:spPr/>
        <p:txBody>
          <a:bodyPr/>
          <a:lstStyle/>
          <a:p>
            <a:fld id="{02445FE3-4E5F-4BA4-8224-3B681DC55D0A}" type="slidenum">
              <a:rPr lang="en-US" smtClean="0"/>
              <a:pPr/>
              <a:t>22</a:t>
            </a:fld>
            <a:endParaRPr lang="en-US" dirty="0"/>
          </a:p>
        </p:txBody>
      </p:sp>
    </p:spTree>
    <p:extLst>
      <p:ext uri="{BB962C8B-B14F-4D97-AF65-F5344CB8AC3E}">
        <p14:creationId xmlns:p14="http://schemas.microsoft.com/office/powerpoint/2010/main" val="15271150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Continuation of Annual Meeting September 10, 2024</a:t>
            </a:r>
            <a:endParaRPr lang="en-US" dirty="0"/>
          </a:p>
        </p:txBody>
      </p:sp>
      <p:sp>
        <p:nvSpPr>
          <p:cNvPr id="5" name="Slide Number Placeholder 4">
            <a:extLst>
              <a:ext uri="{FF2B5EF4-FFF2-40B4-BE49-F238E27FC236}">
                <a16:creationId xmlns:a16="http://schemas.microsoft.com/office/drawing/2014/main" id="{AB150D1C-9DD7-3946-8EF0-5825B9357787}"/>
              </a:ext>
            </a:extLst>
          </p:cNvPr>
          <p:cNvSpPr>
            <a:spLocks noGrp="1"/>
          </p:cNvSpPr>
          <p:nvPr>
            <p:ph type="sldNum" sz="quarter" idx="5"/>
          </p:nvPr>
        </p:nvSpPr>
        <p:spPr/>
        <p:txBody>
          <a:bodyPr/>
          <a:lstStyle/>
          <a:p>
            <a:fld id="{02445FE3-4E5F-4BA4-8224-3B681DC55D0A}" type="slidenum">
              <a:rPr lang="en-US" smtClean="0"/>
              <a:pPr/>
              <a:t>23</a:t>
            </a:fld>
            <a:endParaRPr lang="en-US" dirty="0"/>
          </a:p>
        </p:txBody>
      </p:sp>
    </p:spTree>
    <p:extLst>
      <p:ext uri="{BB962C8B-B14F-4D97-AF65-F5344CB8AC3E}">
        <p14:creationId xmlns:p14="http://schemas.microsoft.com/office/powerpoint/2010/main" val="12224884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Continuation of Annual Meeting September 10, 2024</a:t>
            </a:r>
            <a:endParaRPr lang="en-US" dirty="0"/>
          </a:p>
        </p:txBody>
      </p:sp>
      <p:sp>
        <p:nvSpPr>
          <p:cNvPr id="5" name="Slide Number Placeholder 4">
            <a:extLst>
              <a:ext uri="{FF2B5EF4-FFF2-40B4-BE49-F238E27FC236}">
                <a16:creationId xmlns:a16="http://schemas.microsoft.com/office/drawing/2014/main" id="{6CBFCB84-C687-E0C8-815B-9570D0359AE8}"/>
              </a:ext>
            </a:extLst>
          </p:cNvPr>
          <p:cNvSpPr>
            <a:spLocks noGrp="1"/>
          </p:cNvSpPr>
          <p:nvPr>
            <p:ph type="sldNum" sz="quarter" idx="5"/>
          </p:nvPr>
        </p:nvSpPr>
        <p:spPr/>
        <p:txBody>
          <a:bodyPr/>
          <a:lstStyle/>
          <a:p>
            <a:fld id="{02445FE3-4E5F-4BA4-8224-3B681DC55D0A}" type="slidenum">
              <a:rPr lang="en-US" smtClean="0"/>
              <a:pPr/>
              <a:t>24</a:t>
            </a:fld>
            <a:endParaRPr lang="en-US" dirty="0"/>
          </a:p>
        </p:txBody>
      </p:sp>
    </p:spTree>
    <p:extLst>
      <p:ext uri="{BB962C8B-B14F-4D97-AF65-F5344CB8AC3E}">
        <p14:creationId xmlns:p14="http://schemas.microsoft.com/office/powerpoint/2010/main" val="22076221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Continuation of Annual Meeting September 10, 2024</a:t>
            </a:r>
            <a:endParaRPr lang="en-US" dirty="0"/>
          </a:p>
        </p:txBody>
      </p:sp>
      <p:sp>
        <p:nvSpPr>
          <p:cNvPr id="5" name="Slide Number Placeholder 4">
            <a:extLst>
              <a:ext uri="{FF2B5EF4-FFF2-40B4-BE49-F238E27FC236}">
                <a16:creationId xmlns:a16="http://schemas.microsoft.com/office/drawing/2014/main" id="{26BDB269-8F86-2361-613D-80318F8C35F7}"/>
              </a:ext>
            </a:extLst>
          </p:cNvPr>
          <p:cNvSpPr>
            <a:spLocks noGrp="1"/>
          </p:cNvSpPr>
          <p:nvPr>
            <p:ph type="sldNum" sz="quarter" idx="5"/>
          </p:nvPr>
        </p:nvSpPr>
        <p:spPr/>
        <p:txBody>
          <a:bodyPr/>
          <a:lstStyle/>
          <a:p>
            <a:fld id="{02445FE3-4E5F-4BA4-8224-3B681DC55D0A}" type="slidenum">
              <a:rPr lang="en-US" smtClean="0"/>
              <a:pPr/>
              <a:t>25</a:t>
            </a:fld>
            <a:endParaRPr lang="en-US" dirty="0"/>
          </a:p>
        </p:txBody>
      </p:sp>
    </p:spTree>
    <p:extLst>
      <p:ext uri="{BB962C8B-B14F-4D97-AF65-F5344CB8AC3E}">
        <p14:creationId xmlns:p14="http://schemas.microsoft.com/office/powerpoint/2010/main" val="7810253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Continuation of Annual Meeting September 10, 2024</a:t>
            </a:r>
            <a:endParaRPr lang="en-US" dirty="0"/>
          </a:p>
        </p:txBody>
      </p:sp>
      <p:sp>
        <p:nvSpPr>
          <p:cNvPr id="5" name="Slide Number Placeholder 4">
            <a:extLst>
              <a:ext uri="{FF2B5EF4-FFF2-40B4-BE49-F238E27FC236}">
                <a16:creationId xmlns:a16="http://schemas.microsoft.com/office/drawing/2014/main" id="{3BF712B1-72BA-41CA-96EA-4427237F410C}"/>
              </a:ext>
            </a:extLst>
          </p:cNvPr>
          <p:cNvSpPr>
            <a:spLocks noGrp="1"/>
          </p:cNvSpPr>
          <p:nvPr>
            <p:ph type="sldNum" sz="quarter" idx="5"/>
          </p:nvPr>
        </p:nvSpPr>
        <p:spPr/>
        <p:txBody>
          <a:bodyPr/>
          <a:lstStyle/>
          <a:p>
            <a:fld id="{02445FE3-4E5F-4BA4-8224-3B681DC55D0A}" type="slidenum">
              <a:rPr lang="en-US" smtClean="0"/>
              <a:pPr/>
              <a:t>26</a:t>
            </a:fld>
            <a:endParaRPr lang="en-US" dirty="0"/>
          </a:p>
        </p:txBody>
      </p:sp>
    </p:spTree>
    <p:extLst>
      <p:ext uri="{BB962C8B-B14F-4D97-AF65-F5344CB8AC3E}">
        <p14:creationId xmlns:p14="http://schemas.microsoft.com/office/powerpoint/2010/main" val="40027189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Continuation of Annual Meeting September 10, 2024</a:t>
            </a:r>
            <a:endParaRPr lang="en-US" dirty="0"/>
          </a:p>
        </p:txBody>
      </p:sp>
      <p:sp>
        <p:nvSpPr>
          <p:cNvPr id="5" name="Slide Number Placeholder 4">
            <a:extLst>
              <a:ext uri="{FF2B5EF4-FFF2-40B4-BE49-F238E27FC236}">
                <a16:creationId xmlns:a16="http://schemas.microsoft.com/office/drawing/2014/main" id="{EB53E120-804F-612F-068C-97B7F63D8D5E}"/>
              </a:ext>
            </a:extLst>
          </p:cNvPr>
          <p:cNvSpPr>
            <a:spLocks noGrp="1"/>
          </p:cNvSpPr>
          <p:nvPr>
            <p:ph type="sldNum" sz="quarter" idx="5"/>
          </p:nvPr>
        </p:nvSpPr>
        <p:spPr/>
        <p:txBody>
          <a:bodyPr/>
          <a:lstStyle/>
          <a:p>
            <a:fld id="{02445FE3-4E5F-4BA4-8224-3B681DC55D0A}" type="slidenum">
              <a:rPr lang="en-US" smtClean="0"/>
              <a:pPr/>
              <a:t>27</a:t>
            </a:fld>
            <a:endParaRPr lang="en-US" dirty="0"/>
          </a:p>
        </p:txBody>
      </p:sp>
    </p:spTree>
    <p:extLst>
      <p:ext uri="{BB962C8B-B14F-4D97-AF65-F5344CB8AC3E}">
        <p14:creationId xmlns:p14="http://schemas.microsoft.com/office/powerpoint/2010/main" val="14119407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Continuation of Annual Meeting September 10, 2024</a:t>
            </a:r>
            <a:endParaRPr lang="en-US" dirty="0"/>
          </a:p>
        </p:txBody>
      </p:sp>
      <p:sp>
        <p:nvSpPr>
          <p:cNvPr id="5" name="Slide Number Placeholder 4">
            <a:extLst>
              <a:ext uri="{FF2B5EF4-FFF2-40B4-BE49-F238E27FC236}">
                <a16:creationId xmlns:a16="http://schemas.microsoft.com/office/drawing/2014/main" id="{1EBF1156-A128-4893-85F4-742749F9E82E}"/>
              </a:ext>
            </a:extLst>
          </p:cNvPr>
          <p:cNvSpPr>
            <a:spLocks noGrp="1"/>
          </p:cNvSpPr>
          <p:nvPr>
            <p:ph type="sldNum" sz="quarter" idx="5"/>
          </p:nvPr>
        </p:nvSpPr>
        <p:spPr/>
        <p:txBody>
          <a:bodyPr/>
          <a:lstStyle/>
          <a:p>
            <a:fld id="{02445FE3-4E5F-4BA4-8224-3B681DC55D0A}" type="slidenum">
              <a:rPr lang="en-US" smtClean="0"/>
              <a:pPr/>
              <a:t>29</a:t>
            </a:fld>
            <a:endParaRPr lang="en-US" dirty="0"/>
          </a:p>
        </p:txBody>
      </p:sp>
    </p:spTree>
    <p:extLst>
      <p:ext uri="{BB962C8B-B14F-4D97-AF65-F5344CB8AC3E}">
        <p14:creationId xmlns:p14="http://schemas.microsoft.com/office/powerpoint/2010/main" val="2819531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a:t>Board is trying to upgrade facilities as budget allows</a:t>
            </a:r>
          </a:p>
          <a:p>
            <a:r>
              <a:rPr lang="en-US" sz="1400" dirty="0"/>
              <a:t>LLCC and Fire Department will need major roof repairs in the future</a:t>
            </a:r>
          </a:p>
          <a:p>
            <a:endParaRPr lang="en-US" sz="1400" dirty="0"/>
          </a:p>
        </p:txBody>
      </p:sp>
      <p:sp>
        <p:nvSpPr>
          <p:cNvPr id="4" name="Footer Placeholder 3"/>
          <p:cNvSpPr>
            <a:spLocks noGrp="1"/>
          </p:cNvSpPr>
          <p:nvPr>
            <p:ph type="ftr" sz="quarter" idx="10"/>
          </p:nvPr>
        </p:nvSpPr>
        <p:spPr/>
        <p:txBody>
          <a:bodyPr/>
          <a:lstStyle/>
          <a:p>
            <a:r>
              <a:rPr lang="en-US"/>
              <a:t>Continuation of Annual Meeting September 10, 2024</a:t>
            </a:r>
            <a:endParaRPr lang="en-US" dirty="0"/>
          </a:p>
        </p:txBody>
      </p:sp>
      <p:sp>
        <p:nvSpPr>
          <p:cNvPr id="5" name="Slide Number Placeholder 4">
            <a:extLst>
              <a:ext uri="{FF2B5EF4-FFF2-40B4-BE49-F238E27FC236}">
                <a16:creationId xmlns:a16="http://schemas.microsoft.com/office/drawing/2014/main" id="{6AD900D8-B8B6-5442-208C-3C4F6501B890}"/>
              </a:ext>
            </a:extLst>
          </p:cNvPr>
          <p:cNvSpPr>
            <a:spLocks noGrp="1"/>
          </p:cNvSpPr>
          <p:nvPr>
            <p:ph type="sldNum" sz="quarter" idx="5"/>
          </p:nvPr>
        </p:nvSpPr>
        <p:spPr/>
        <p:txBody>
          <a:bodyPr/>
          <a:lstStyle/>
          <a:p>
            <a:fld id="{02445FE3-4E5F-4BA4-8224-3B681DC55D0A}" type="slidenum">
              <a:rPr lang="en-US" smtClean="0"/>
              <a:pPr/>
              <a:t>2</a:t>
            </a:fld>
            <a:endParaRPr lang="en-US" dirty="0"/>
          </a:p>
        </p:txBody>
      </p:sp>
    </p:spTree>
    <p:extLst>
      <p:ext uri="{BB962C8B-B14F-4D97-AF65-F5344CB8AC3E}">
        <p14:creationId xmlns:p14="http://schemas.microsoft.com/office/powerpoint/2010/main" val="20510430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Continuation of Annual Meeting September 10, 2024</a:t>
            </a:r>
            <a:endParaRPr lang="en-US" dirty="0"/>
          </a:p>
        </p:txBody>
      </p:sp>
      <p:sp>
        <p:nvSpPr>
          <p:cNvPr id="5" name="Slide Number Placeholder 4">
            <a:extLst>
              <a:ext uri="{FF2B5EF4-FFF2-40B4-BE49-F238E27FC236}">
                <a16:creationId xmlns:a16="http://schemas.microsoft.com/office/drawing/2014/main" id="{10B3FEEF-333F-6CF1-FEC8-744C01F60357}"/>
              </a:ext>
            </a:extLst>
          </p:cNvPr>
          <p:cNvSpPr>
            <a:spLocks noGrp="1"/>
          </p:cNvSpPr>
          <p:nvPr>
            <p:ph type="sldNum" sz="quarter" idx="5"/>
          </p:nvPr>
        </p:nvSpPr>
        <p:spPr/>
        <p:txBody>
          <a:bodyPr/>
          <a:lstStyle/>
          <a:p>
            <a:fld id="{02445FE3-4E5F-4BA4-8224-3B681DC55D0A}" type="slidenum">
              <a:rPr lang="en-US" smtClean="0"/>
              <a:pPr/>
              <a:t>11</a:t>
            </a:fld>
            <a:endParaRPr lang="en-US" dirty="0"/>
          </a:p>
        </p:txBody>
      </p:sp>
    </p:spTree>
    <p:extLst>
      <p:ext uri="{BB962C8B-B14F-4D97-AF65-F5344CB8AC3E}">
        <p14:creationId xmlns:p14="http://schemas.microsoft.com/office/powerpoint/2010/main" val="22823319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Continuation of Annual Meeting September 10, 2024</a:t>
            </a:r>
            <a:endParaRPr lang="en-US" dirty="0"/>
          </a:p>
        </p:txBody>
      </p:sp>
      <p:sp>
        <p:nvSpPr>
          <p:cNvPr id="5" name="Slide Number Placeholder 4">
            <a:extLst>
              <a:ext uri="{FF2B5EF4-FFF2-40B4-BE49-F238E27FC236}">
                <a16:creationId xmlns:a16="http://schemas.microsoft.com/office/drawing/2014/main" id="{14ECABBE-806B-C906-28E9-6C87FE70B870}"/>
              </a:ext>
            </a:extLst>
          </p:cNvPr>
          <p:cNvSpPr>
            <a:spLocks noGrp="1"/>
          </p:cNvSpPr>
          <p:nvPr>
            <p:ph type="sldNum" sz="quarter" idx="5"/>
          </p:nvPr>
        </p:nvSpPr>
        <p:spPr/>
        <p:txBody>
          <a:bodyPr/>
          <a:lstStyle/>
          <a:p>
            <a:fld id="{02445FE3-4E5F-4BA4-8224-3B681DC55D0A}" type="slidenum">
              <a:rPr lang="en-US" smtClean="0"/>
              <a:pPr/>
              <a:t>13</a:t>
            </a:fld>
            <a:endParaRPr lang="en-US" dirty="0"/>
          </a:p>
        </p:txBody>
      </p:sp>
    </p:spTree>
    <p:extLst>
      <p:ext uri="{BB962C8B-B14F-4D97-AF65-F5344CB8AC3E}">
        <p14:creationId xmlns:p14="http://schemas.microsoft.com/office/powerpoint/2010/main" val="10513029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695325"/>
            <a:ext cx="4648200" cy="3487738"/>
          </a:xfrm>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p:txBody>
      </p:sp>
      <p:sp>
        <p:nvSpPr>
          <p:cNvPr id="4" name="Footer Placeholder 3"/>
          <p:cNvSpPr>
            <a:spLocks noGrp="1"/>
          </p:cNvSpPr>
          <p:nvPr>
            <p:ph type="ftr" sz="quarter" idx="10"/>
          </p:nvPr>
        </p:nvSpPr>
        <p:spPr/>
        <p:txBody>
          <a:bodyPr/>
          <a:lstStyle/>
          <a:p>
            <a:r>
              <a:rPr lang="en-US"/>
              <a:t>Continuation of Annual Meeting September 10, 2024</a:t>
            </a:r>
            <a:endParaRPr lang="en-US" dirty="0"/>
          </a:p>
        </p:txBody>
      </p:sp>
      <p:sp>
        <p:nvSpPr>
          <p:cNvPr id="5" name="Slide Number Placeholder 4">
            <a:extLst>
              <a:ext uri="{FF2B5EF4-FFF2-40B4-BE49-F238E27FC236}">
                <a16:creationId xmlns:a16="http://schemas.microsoft.com/office/drawing/2014/main" id="{09951D81-FE01-6A16-1EAA-FDD3338E0AB7}"/>
              </a:ext>
            </a:extLst>
          </p:cNvPr>
          <p:cNvSpPr>
            <a:spLocks noGrp="1"/>
          </p:cNvSpPr>
          <p:nvPr>
            <p:ph type="sldNum" sz="quarter" idx="5"/>
          </p:nvPr>
        </p:nvSpPr>
        <p:spPr/>
        <p:txBody>
          <a:bodyPr/>
          <a:lstStyle/>
          <a:p>
            <a:fld id="{02445FE3-4E5F-4BA4-8224-3B681DC55D0A}" type="slidenum">
              <a:rPr lang="en-US" smtClean="0"/>
              <a:pPr/>
              <a:t>15</a:t>
            </a:fld>
            <a:endParaRPr lang="en-US" dirty="0"/>
          </a:p>
        </p:txBody>
      </p:sp>
    </p:spTree>
    <p:extLst>
      <p:ext uri="{BB962C8B-B14F-4D97-AF65-F5344CB8AC3E}">
        <p14:creationId xmlns:p14="http://schemas.microsoft.com/office/powerpoint/2010/main" val="4835539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Continuation of Annual Meeting September 10, 2024</a:t>
            </a:r>
            <a:endParaRPr lang="en-US" dirty="0"/>
          </a:p>
        </p:txBody>
      </p:sp>
      <p:sp>
        <p:nvSpPr>
          <p:cNvPr id="5" name="Slide Number Placeholder 4">
            <a:extLst>
              <a:ext uri="{FF2B5EF4-FFF2-40B4-BE49-F238E27FC236}">
                <a16:creationId xmlns:a16="http://schemas.microsoft.com/office/drawing/2014/main" id="{AC0785CD-012C-61AF-8EF8-E7787A862FDE}"/>
              </a:ext>
            </a:extLst>
          </p:cNvPr>
          <p:cNvSpPr>
            <a:spLocks noGrp="1"/>
          </p:cNvSpPr>
          <p:nvPr>
            <p:ph type="sldNum" sz="quarter" idx="5"/>
          </p:nvPr>
        </p:nvSpPr>
        <p:spPr/>
        <p:txBody>
          <a:bodyPr/>
          <a:lstStyle/>
          <a:p>
            <a:fld id="{02445FE3-4E5F-4BA4-8224-3B681DC55D0A}" type="slidenum">
              <a:rPr lang="en-US" smtClean="0"/>
              <a:pPr/>
              <a:t>16</a:t>
            </a:fld>
            <a:endParaRPr lang="en-US" dirty="0"/>
          </a:p>
        </p:txBody>
      </p:sp>
    </p:spTree>
    <p:extLst>
      <p:ext uri="{BB962C8B-B14F-4D97-AF65-F5344CB8AC3E}">
        <p14:creationId xmlns:p14="http://schemas.microsoft.com/office/powerpoint/2010/main" val="2855808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9601"/>
            <a:ext cx="5608320" cy="4183380"/>
          </a:xfrm>
        </p:spPr>
        <p:txBody>
          <a:bodyPr/>
          <a:lstStyle/>
          <a:p>
            <a:endParaRPr lang="en-US" dirty="0"/>
          </a:p>
        </p:txBody>
      </p:sp>
      <p:sp>
        <p:nvSpPr>
          <p:cNvPr id="4" name="Footer Placeholder 3"/>
          <p:cNvSpPr>
            <a:spLocks noGrp="1"/>
          </p:cNvSpPr>
          <p:nvPr>
            <p:ph type="ftr" sz="quarter" idx="10"/>
          </p:nvPr>
        </p:nvSpPr>
        <p:spPr/>
        <p:txBody>
          <a:bodyPr/>
          <a:lstStyle/>
          <a:p>
            <a:r>
              <a:rPr lang="en-US"/>
              <a:t>Continuation of Annual Meeting September 10, 2024</a:t>
            </a:r>
            <a:endParaRPr lang="en-US" dirty="0"/>
          </a:p>
        </p:txBody>
      </p:sp>
      <p:sp>
        <p:nvSpPr>
          <p:cNvPr id="5" name="Slide Number Placeholder 4">
            <a:extLst>
              <a:ext uri="{FF2B5EF4-FFF2-40B4-BE49-F238E27FC236}">
                <a16:creationId xmlns:a16="http://schemas.microsoft.com/office/drawing/2014/main" id="{BBFE7F5B-3D00-FE69-211A-458129264D72}"/>
              </a:ext>
            </a:extLst>
          </p:cNvPr>
          <p:cNvSpPr>
            <a:spLocks noGrp="1"/>
          </p:cNvSpPr>
          <p:nvPr>
            <p:ph type="sldNum" sz="quarter" idx="5"/>
          </p:nvPr>
        </p:nvSpPr>
        <p:spPr/>
        <p:txBody>
          <a:bodyPr/>
          <a:lstStyle/>
          <a:p>
            <a:fld id="{02445FE3-4E5F-4BA4-8224-3B681DC55D0A}" type="slidenum">
              <a:rPr lang="en-US" smtClean="0"/>
              <a:pPr/>
              <a:t>17</a:t>
            </a:fld>
            <a:endParaRPr lang="en-US" dirty="0"/>
          </a:p>
        </p:txBody>
      </p:sp>
    </p:spTree>
    <p:extLst>
      <p:ext uri="{BB962C8B-B14F-4D97-AF65-F5344CB8AC3E}">
        <p14:creationId xmlns:p14="http://schemas.microsoft.com/office/powerpoint/2010/main" val="16508540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Continuation of Annual Meeting September 10, 2024</a:t>
            </a:r>
            <a:endParaRPr lang="en-US" dirty="0"/>
          </a:p>
        </p:txBody>
      </p:sp>
      <p:sp>
        <p:nvSpPr>
          <p:cNvPr id="5" name="Slide Number Placeholder 4">
            <a:extLst>
              <a:ext uri="{FF2B5EF4-FFF2-40B4-BE49-F238E27FC236}">
                <a16:creationId xmlns:a16="http://schemas.microsoft.com/office/drawing/2014/main" id="{5EBD593F-30C6-AB8F-9C5A-E20F93563DB6}"/>
              </a:ext>
            </a:extLst>
          </p:cNvPr>
          <p:cNvSpPr>
            <a:spLocks noGrp="1"/>
          </p:cNvSpPr>
          <p:nvPr>
            <p:ph type="sldNum" sz="quarter" idx="5"/>
          </p:nvPr>
        </p:nvSpPr>
        <p:spPr/>
        <p:txBody>
          <a:bodyPr/>
          <a:lstStyle/>
          <a:p>
            <a:fld id="{02445FE3-4E5F-4BA4-8224-3B681DC55D0A}" type="slidenum">
              <a:rPr lang="en-US" smtClean="0"/>
              <a:pPr/>
              <a:t>18</a:t>
            </a:fld>
            <a:endParaRPr lang="en-US" dirty="0"/>
          </a:p>
        </p:txBody>
      </p:sp>
    </p:spTree>
    <p:extLst>
      <p:ext uri="{BB962C8B-B14F-4D97-AF65-F5344CB8AC3E}">
        <p14:creationId xmlns:p14="http://schemas.microsoft.com/office/powerpoint/2010/main" val="9040353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Continuation of Annual Meeting September 10, 2024</a:t>
            </a:r>
            <a:endParaRPr lang="en-US" dirty="0"/>
          </a:p>
        </p:txBody>
      </p:sp>
      <p:sp>
        <p:nvSpPr>
          <p:cNvPr id="5" name="Slide Number Placeholder 4">
            <a:extLst>
              <a:ext uri="{FF2B5EF4-FFF2-40B4-BE49-F238E27FC236}">
                <a16:creationId xmlns:a16="http://schemas.microsoft.com/office/drawing/2014/main" id="{CF53558A-631D-5083-BFE4-6F7EBDB69D61}"/>
              </a:ext>
            </a:extLst>
          </p:cNvPr>
          <p:cNvSpPr>
            <a:spLocks noGrp="1"/>
          </p:cNvSpPr>
          <p:nvPr>
            <p:ph type="sldNum" sz="quarter" idx="5"/>
          </p:nvPr>
        </p:nvSpPr>
        <p:spPr/>
        <p:txBody>
          <a:bodyPr/>
          <a:lstStyle/>
          <a:p>
            <a:fld id="{02445FE3-4E5F-4BA4-8224-3B681DC55D0A}" type="slidenum">
              <a:rPr lang="en-US" smtClean="0"/>
              <a:pPr/>
              <a:t>19</a:t>
            </a:fld>
            <a:endParaRPr lang="en-US" dirty="0"/>
          </a:p>
        </p:txBody>
      </p:sp>
    </p:spTree>
    <p:extLst>
      <p:ext uri="{BB962C8B-B14F-4D97-AF65-F5344CB8AC3E}">
        <p14:creationId xmlns:p14="http://schemas.microsoft.com/office/powerpoint/2010/main" val="3153930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itle 3"/>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12847253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Tree>
    <p:extLst>
      <p:ext uri="{BB962C8B-B14F-4D97-AF65-F5344CB8AC3E}">
        <p14:creationId xmlns:p14="http://schemas.microsoft.com/office/powerpoint/2010/main" val="3235752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016AEA8-E70E-4EA4-880E-A6B413AEC7A2}" type="slidenum">
              <a:rPr lang="en-US" smtClean="0"/>
              <a:pPr/>
              <a:t>‹#›</a:t>
            </a:fld>
            <a:endParaRPr lang="en-US" dirty="0"/>
          </a:p>
        </p:txBody>
      </p:sp>
    </p:spTree>
    <p:extLst>
      <p:ext uri="{BB962C8B-B14F-4D97-AF65-F5344CB8AC3E}">
        <p14:creationId xmlns:p14="http://schemas.microsoft.com/office/powerpoint/2010/main" val="29979447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5209725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2" name="Date Placeholder 1"/>
          <p:cNvSpPr>
            <a:spLocks noGrp="1"/>
          </p:cNvSpPr>
          <p:nvPr>
            <p:ph type="dt" sz="half" idx="10"/>
          </p:nvPr>
        </p:nvSpPr>
        <p:spPr/>
        <p:txBody>
          <a:bodyPr/>
          <a:lstStyle/>
          <a:p>
            <a:endParaRPr lang="en-US" dirty="0"/>
          </a:p>
        </p:txBody>
      </p:sp>
      <p:sp>
        <p:nvSpPr>
          <p:cNvPr id="9" name="Footer Placeholder 8"/>
          <p:cNvSpPr>
            <a:spLocks noGrp="1"/>
          </p:cNvSpPr>
          <p:nvPr>
            <p:ph type="ftr" sz="quarter" idx="11"/>
          </p:nvPr>
        </p:nvSpPr>
        <p:spPr/>
        <p:txBody>
          <a:bodyPr/>
          <a:lstStyle/>
          <a:p>
            <a:endParaRPr lang="en-US" dirty="0"/>
          </a:p>
        </p:txBody>
      </p:sp>
      <p:sp>
        <p:nvSpPr>
          <p:cNvPr id="13" name="Slide Number Placeholder 12"/>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049089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7760509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42035301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562738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9717300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319236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FAB73BC-B049-4115-A692-8D63A059BFB8}" type="slidenum">
              <a:rPr lang="en-US" smtClean="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077528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605887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586233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671858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4778905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2080220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727032" y="6407944"/>
            <a:ext cx="1920240" cy="365760"/>
          </a:xfrm>
          <a:prstGeom prst="rect">
            <a:avLst/>
          </a:prstGeom>
        </p:spPr>
        <p:txBody>
          <a:bodyPr/>
          <a:lstStyle/>
          <a:p>
            <a:endParaRPr lang="en-US" dirty="0"/>
          </a:p>
        </p:txBody>
      </p:sp>
      <p:sp>
        <p:nvSpPr>
          <p:cNvPr id="5" name="Footer Placeholder 4"/>
          <p:cNvSpPr>
            <a:spLocks noGrp="1"/>
          </p:cNvSpPr>
          <p:nvPr>
            <p:ph type="ftr" sz="quarter" idx="11"/>
          </p:nvPr>
        </p:nvSpPr>
        <p:spPr>
          <a:xfrm>
            <a:off x="4380072" y="6407944"/>
            <a:ext cx="2350681"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47272" y="6407944"/>
            <a:ext cx="365760" cy="365125"/>
          </a:xfrm>
          <a:prstGeom prst="rect">
            <a:avLst/>
          </a:prstGeom>
        </p:spPr>
        <p:txBody>
          <a:bodyPr/>
          <a:lstStyle/>
          <a:p>
            <a:fld id="{B016AEA8-E70E-4EA4-880E-A6B413AEC7A2}"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69219170"/>
      </p:ext>
    </p:extLst>
  </p:cSld>
  <p:clrMap bg1="lt1" tx1="dk1" bg2="lt2" tx2="dk2" accent1="accent1" accent2="accent2" accent3="accent3" accent4="accent4" accent5="accent5" accent6="accent6" hlink="hlink" folHlink="folHlink"/>
  <p:sldLayoutIdLst>
    <p:sldLayoutId id="2147483888" r:id="rId1"/>
    <p:sldLayoutId id="2147483889" r:id="rId2"/>
    <p:sldLayoutId id="2147483890" r:id="rId3"/>
    <p:sldLayoutId id="2147483891" r:id="rId4"/>
    <p:sldLayoutId id="2147483892" r:id="rId5"/>
    <p:sldLayoutId id="2147483893" r:id="rId6"/>
    <p:sldLayoutId id="2147483894" r:id="rId7"/>
    <p:sldLayoutId id="2147483895" r:id="rId8"/>
    <p:sldLayoutId id="2147483896" r:id="rId9"/>
    <p:sldLayoutId id="2147483897" r:id="rId10"/>
    <p:sldLayoutId id="2147483898" r:id="rId11"/>
    <p:sldLayoutId id="2147483899" r:id="rId12"/>
    <p:sldLayoutId id="2147483900" r:id="rId13"/>
    <p:sldLayoutId id="2147483901" r:id="rId14"/>
    <p:sldLayoutId id="2147483902" r:id="rId15"/>
    <p:sldLayoutId id="2147483903"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744384" cy="2262781"/>
          </a:xfrm>
        </p:spPr>
        <p:txBody>
          <a:bodyPr>
            <a:noAutofit/>
          </a:bodyPr>
          <a:lstStyle/>
          <a:p>
            <a:r>
              <a:rPr lang="en-US" sz="4800" dirty="0"/>
              <a:t>Welcome to the  Town of White </a:t>
            </a:r>
            <a:br>
              <a:rPr lang="en-US" sz="4800" dirty="0"/>
            </a:br>
            <a:r>
              <a:rPr lang="en-US" sz="4800" dirty="0"/>
              <a:t>Continuation of the Annual Meeting</a:t>
            </a:r>
          </a:p>
        </p:txBody>
      </p:sp>
      <p:sp>
        <p:nvSpPr>
          <p:cNvPr id="3" name="Subtitle 2"/>
          <p:cNvSpPr>
            <a:spLocks noGrp="1"/>
          </p:cNvSpPr>
          <p:nvPr>
            <p:ph type="subTitle" idx="1"/>
          </p:nvPr>
        </p:nvSpPr>
        <p:spPr>
          <a:xfrm>
            <a:off x="1906649" y="4912233"/>
            <a:ext cx="6600451" cy="1126283"/>
          </a:xfrm>
        </p:spPr>
        <p:txBody>
          <a:bodyPr>
            <a:normAutofit fontScale="70000" lnSpcReduction="20000"/>
          </a:bodyPr>
          <a:lstStyle/>
          <a:p>
            <a:r>
              <a:rPr lang="en-US" dirty="0"/>
              <a:t>September 10, 2024</a:t>
            </a:r>
          </a:p>
          <a:p>
            <a:r>
              <a:rPr lang="en-US" dirty="0"/>
              <a:t>Clerk’s &amp; Treasurer’s Report</a:t>
            </a:r>
          </a:p>
          <a:p>
            <a:r>
              <a:rPr lang="en-US" dirty="0"/>
              <a:t>Prepared by: Jodi Knaus, Clerk &amp; Jessica Forsline, Deputy Treasurer</a:t>
            </a:r>
          </a:p>
          <a:p>
            <a:r>
              <a:rPr lang="en-US" dirty="0"/>
              <a:t>6:00 P.M. Loon Lake Community Center</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1800" y="152400"/>
            <a:ext cx="2286000" cy="1664208"/>
          </a:xfrm>
          <a:prstGeom prst="rect">
            <a:avLst/>
          </a:prstGeom>
        </p:spPr>
      </p:pic>
      <p:sp>
        <p:nvSpPr>
          <p:cNvPr id="4" name="Slide Number Placeholder 3">
            <a:extLst>
              <a:ext uri="{FF2B5EF4-FFF2-40B4-BE49-F238E27FC236}">
                <a16:creationId xmlns:a16="http://schemas.microsoft.com/office/drawing/2014/main" id="{F51A95D7-C6E3-CC67-EE70-F4A35E77D58F}"/>
              </a:ext>
            </a:extLst>
          </p:cNvPr>
          <p:cNvSpPr>
            <a:spLocks noGrp="1"/>
          </p:cNvSpPr>
          <p:nvPr>
            <p:ph type="sldNum" sz="quarter" idx="12"/>
          </p:nvPr>
        </p:nvSpPr>
        <p:spPr/>
        <p:txBody>
          <a:bodyPr/>
          <a:lstStyle/>
          <a:p>
            <a:fld id="{F082AA38-5F3E-4915-95BA-52D9BCF59E33}" type="slidenum">
              <a:rPr lang="en-US" smtClean="0"/>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A0B93-4986-7498-0F61-148C45DD263E}"/>
              </a:ext>
            </a:extLst>
          </p:cNvPr>
          <p:cNvSpPr>
            <a:spLocks noGrp="1"/>
          </p:cNvSpPr>
          <p:nvPr>
            <p:ph type="title"/>
          </p:nvPr>
        </p:nvSpPr>
        <p:spPr/>
        <p:txBody>
          <a:bodyPr/>
          <a:lstStyle/>
          <a:p>
            <a:r>
              <a:rPr lang="en-US" dirty="0"/>
              <a:t>The New Columbarium at Rauha Cemetery:</a:t>
            </a:r>
          </a:p>
        </p:txBody>
      </p:sp>
      <p:pic>
        <p:nvPicPr>
          <p:cNvPr id="5" name="Content Placeholder 4">
            <a:extLst>
              <a:ext uri="{FF2B5EF4-FFF2-40B4-BE49-F238E27FC236}">
                <a16:creationId xmlns:a16="http://schemas.microsoft.com/office/drawing/2014/main" id="{3A9EC8B2-A8D4-CA2E-5EE0-D2BCE0B9148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52600" y="1828800"/>
            <a:ext cx="6004983" cy="4083050"/>
          </a:xfrm>
        </p:spPr>
      </p:pic>
    </p:spTree>
    <p:extLst>
      <p:ext uri="{BB962C8B-B14F-4D97-AF65-F5344CB8AC3E}">
        <p14:creationId xmlns:p14="http://schemas.microsoft.com/office/powerpoint/2010/main" val="2576618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447800"/>
            <a:ext cx="7315201" cy="5181600"/>
          </a:xfrm>
        </p:spPr>
        <p:txBody>
          <a:bodyPr>
            <a:noAutofit/>
          </a:bodyPr>
          <a:lstStyle/>
          <a:p>
            <a:pPr marL="0" indent="0">
              <a:buNone/>
            </a:pPr>
            <a:r>
              <a:rPr lang="en-US" b="1" u="sng" dirty="0"/>
              <a:t>Category 2</a:t>
            </a:r>
            <a:r>
              <a:rPr lang="en-US" b="1" dirty="0"/>
              <a:t>:  Organizational Development (personnel, 	policies, training, technology, grants)</a:t>
            </a:r>
          </a:p>
          <a:p>
            <a:pPr marL="0" indent="0">
              <a:buNone/>
            </a:pPr>
            <a:r>
              <a:rPr lang="en-US" sz="1600" b="1" dirty="0"/>
              <a:t>PERSONNEL UPDATE:</a:t>
            </a:r>
            <a:endParaRPr lang="en-US" sz="1600" dirty="0"/>
          </a:p>
          <a:p>
            <a:r>
              <a:rPr lang="en-US" sz="1400" dirty="0"/>
              <a:t>This past summer, we hired two laborers in Public Works and an Office Intern at $16.00 hour not to exceed 67 shifts for these workers.  Thanks to Ethan Douglas, Ty </a:t>
            </a:r>
            <a:r>
              <a:rPr lang="en-US" sz="1400" dirty="0" err="1"/>
              <a:t>Laugen</a:t>
            </a:r>
            <a:r>
              <a:rPr lang="en-US" sz="1400" dirty="0"/>
              <a:t>, and Kora Forsline for doing a fantastic job!  </a:t>
            </a:r>
          </a:p>
          <a:p>
            <a:r>
              <a:rPr lang="en-US" sz="1400" dirty="0"/>
              <a:t>We have three Elected Officials with an Election each year (Craig </a:t>
            </a:r>
            <a:r>
              <a:rPr lang="en-US" sz="1400" dirty="0" err="1"/>
              <a:t>Anttila’s</a:t>
            </a:r>
            <a:r>
              <a:rPr lang="en-US" sz="1400" dirty="0"/>
              <a:t> term expires this year and he is the only one who filed for Office. </a:t>
            </a:r>
          </a:p>
          <a:p>
            <a:r>
              <a:rPr lang="en-US" sz="1400" dirty="0"/>
              <a:t>Election Day is Tuesday, November 5, 2024.  There is a copy of a Resolution 2024-019 passed by the Board on August 12, 2024 in your packets.  This Resolution authorizes the ballot question for the voters at this next election:  Shall the first Tuesday after the first Monday in November in even-numbered years be designated as the date of the White Township election?  Yes or No</a:t>
            </a:r>
          </a:p>
          <a:p>
            <a:r>
              <a:rPr lang="en-US" sz="1400" dirty="0"/>
              <a:t>If this question passes, the adoption of the November election date in even- numbered years changes the terms of the elected officials from three years to four years, and gives the Township substantial financial savings because an election would be held every other year instead of every year.     The next Township election would be held in 2026.  Election judges are hard to find!  If you want to become an election judge or know anyone who may be interested, contact Jodi Knaus.  </a:t>
            </a:r>
            <a:endParaRPr lang="en-US" sz="1400" i="0" dirty="0">
              <a:solidFill>
                <a:srgbClr val="1B1B1B"/>
              </a:solidFill>
              <a:effectLst/>
            </a:endParaRPr>
          </a:p>
          <a:p>
            <a:pPr lvl="1"/>
            <a:endParaRPr lang="en-US" sz="1400" dirty="0"/>
          </a:p>
          <a:p>
            <a:pPr marL="457200" lvl="1" indent="0">
              <a:buNone/>
            </a:pPr>
            <a:endParaRPr lang="en-US" sz="1400" dirty="0"/>
          </a:p>
          <a:p>
            <a:pPr marL="457200" lvl="1" indent="0">
              <a:buNone/>
            </a:pPr>
            <a:endParaRPr lang="en-US" sz="1400" dirty="0"/>
          </a:p>
          <a:p>
            <a:pPr marL="457200" lvl="1" indent="0">
              <a:buNone/>
            </a:pPr>
            <a:endParaRPr lang="en-US" sz="1600" dirty="0"/>
          </a:p>
          <a:p>
            <a:pPr marL="109728" indent="0">
              <a:buNone/>
            </a:pPr>
            <a:endParaRPr lang="en-US" sz="2000" dirty="0"/>
          </a:p>
          <a:p>
            <a:endParaRPr lang="en-US" sz="2000" dirty="0"/>
          </a:p>
          <a:p>
            <a:endParaRPr lang="en-US" sz="3400" dirty="0"/>
          </a:p>
          <a:p>
            <a:endParaRPr lang="en-US" sz="3400" dirty="0"/>
          </a:p>
          <a:p>
            <a:endParaRPr lang="en-US" sz="3400" dirty="0"/>
          </a:p>
          <a:p>
            <a:endParaRPr lang="en-US" sz="3400" dirty="0"/>
          </a:p>
          <a:p>
            <a:pPr>
              <a:buNone/>
            </a:pPr>
            <a:br>
              <a:rPr lang="en-US" sz="3400" dirty="0"/>
            </a:br>
            <a:endParaRPr lang="en-US" sz="3400" dirty="0"/>
          </a:p>
          <a:p>
            <a:endParaRPr lang="en-US" sz="3800" dirty="0"/>
          </a:p>
          <a:p>
            <a:pPr>
              <a:buNone/>
            </a:pPr>
            <a:endParaRPr lang="en-US" dirty="0"/>
          </a:p>
          <a:p>
            <a:pPr>
              <a:buNone/>
            </a:pPr>
            <a:endParaRPr lang="en-US" dirty="0"/>
          </a:p>
        </p:txBody>
      </p:sp>
      <p:sp>
        <p:nvSpPr>
          <p:cNvPr id="6" name="Title 2"/>
          <p:cNvSpPr>
            <a:spLocks noGrp="1"/>
          </p:cNvSpPr>
          <p:nvPr>
            <p:ph type="title"/>
          </p:nvPr>
        </p:nvSpPr>
        <p:spPr>
          <a:xfrm>
            <a:off x="1295400" y="504487"/>
            <a:ext cx="7315201" cy="944562"/>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Town’s Goals &amp; Objectives for 2024-2025:</a:t>
            </a:r>
            <a:endParaRPr lang="en-US"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4A5977-6528-4ABD-AC3B-CFFEB0AF934A}"/>
              </a:ext>
            </a:extLst>
          </p:cNvPr>
          <p:cNvSpPr>
            <a:spLocks noGrp="1"/>
          </p:cNvSpPr>
          <p:nvPr>
            <p:ph idx="1"/>
          </p:nvPr>
        </p:nvSpPr>
        <p:spPr>
          <a:xfrm>
            <a:off x="990600" y="1676400"/>
            <a:ext cx="7543801" cy="4648200"/>
          </a:xfrm>
        </p:spPr>
        <p:txBody>
          <a:bodyPr>
            <a:normAutofit fontScale="85000" lnSpcReduction="10000"/>
          </a:bodyPr>
          <a:lstStyle/>
          <a:p>
            <a:pPr marL="0" indent="-6858">
              <a:buNone/>
            </a:pPr>
            <a:r>
              <a:rPr lang="en-US" b="1" u="sng" dirty="0"/>
              <a:t>Category 2: </a:t>
            </a:r>
            <a:r>
              <a:rPr lang="en-US" b="1" dirty="0"/>
              <a:t>Organizational Development continued (personnel, policies, contracts, training, grants, technology):</a:t>
            </a:r>
          </a:p>
          <a:p>
            <a:pPr marL="0" indent="-6858">
              <a:buNone/>
            </a:pPr>
            <a:r>
              <a:rPr lang="en-US" b="1" dirty="0"/>
              <a:t>Policies Updates:</a:t>
            </a:r>
          </a:p>
          <a:p>
            <a:pPr marL="336042"/>
            <a:r>
              <a:rPr lang="en-US" dirty="0"/>
              <a:t>The Township passed a  moratorium ordinance on the sale of THC products within the Township until January 1, 2025.  The State has until this date to define the law and guidelines.    </a:t>
            </a:r>
          </a:p>
          <a:p>
            <a:pPr marL="336042"/>
            <a:r>
              <a:rPr lang="en-US" dirty="0"/>
              <a:t>The legislature passed many new laws in 2023 affecting the personnel policies such as the Earned Safe and Sick Time Law effective January 1, 2024 and the Paid Family and Medical Leave Law effective January 1, 2026. These laws have financial impacts on the budget.     </a:t>
            </a:r>
          </a:p>
          <a:p>
            <a:pPr marL="0" indent="0">
              <a:buNone/>
            </a:pPr>
            <a:r>
              <a:rPr lang="en-US" b="1" dirty="0"/>
              <a:t>Contracts Updates:</a:t>
            </a:r>
          </a:p>
          <a:p>
            <a:r>
              <a:rPr lang="en-US" dirty="0"/>
              <a:t>The annual Propane Contract was renewed with Como Oil – price is currently $1.529 per gallon (this is a reduction from last year’s price).  </a:t>
            </a:r>
          </a:p>
          <a:p>
            <a:r>
              <a:rPr lang="en-US" dirty="0"/>
              <a:t>The five year garbage contract with East Mesabi Sanitation is costly.   Garbage bag prices help cover tipping fees. By 2027, it will cost $136,265.88 annually plus the cost of the bags.  How do residents feel about this service?  We are billed for all 647 households in the Township and aren’t sure everyone uses the service.    </a:t>
            </a:r>
          </a:p>
          <a:p>
            <a:pPr marL="0" indent="0">
              <a:buNone/>
            </a:pPr>
            <a:endParaRPr lang="en-US" sz="2000" dirty="0"/>
          </a:p>
          <a:p>
            <a:endParaRPr lang="en-US" dirty="0"/>
          </a:p>
        </p:txBody>
      </p:sp>
      <p:sp>
        <p:nvSpPr>
          <p:cNvPr id="4" name="Title 2">
            <a:extLst>
              <a:ext uri="{FF2B5EF4-FFF2-40B4-BE49-F238E27FC236}">
                <a16:creationId xmlns:a16="http://schemas.microsoft.com/office/drawing/2014/main" id="{1BB44F85-0E9D-4473-A8F9-070BC60C4284}"/>
              </a:ext>
            </a:extLst>
          </p:cNvPr>
          <p:cNvSpPr>
            <a:spLocks noGrp="1"/>
          </p:cNvSpPr>
          <p:nvPr>
            <p:ph type="title"/>
          </p:nvPr>
        </p:nvSpPr>
        <p:spPr>
          <a:xfrm>
            <a:off x="1371600" y="306222"/>
            <a:ext cx="7239000" cy="1281112"/>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Town’s Goals &amp; Objectives for 2024-2025:</a:t>
            </a:r>
            <a:endParaRPr lang="en-US" sz="2800" dirty="0"/>
          </a:p>
        </p:txBody>
      </p:sp>
    </p:spTree>
    <p:extLst>
      <p:ext uri="{BB962C8B-B14F-4D97-AF65-F5344CB8AC3E}">
        <p14:creationId xmlns:p14="http://schemas.microsoft.com/office/powerpoint/2010/main" val="1359648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800" y="1600200"/>
            <a:ext cx="6591985" cy="5105400"/>
          </a:xfrm>
        </p:spPr>
        <p:txBody>
          <a:bodyPr>
            <a:normAutofit fontScale="92500" lnSpcReduction="20000"/>
          </a:bodyPr>
          <a:lstStyle/>
          <a:p>
            <a:pPr marL="0" indent="-6858">
              <a:buNone/>
            </a:pPr>
            <a:r>
              <a:rPr lang="en-US" sz="1600" b="1" u="sng" dirty="0"/>
              <a:t>Category 2: </a:t>
            </a:r>
            <a:r>
              <a:rPr lang="en-US" sz="1600" b="1" dirty="0"/>
              <a:t>Organizational Development continued (personnel, policies, training, grants, technology):</a:t>
            </a:r>
          </a:p>
          <a:p>
            <a:pPr marL="0" indent="-6858">
              <a:buNone/>
            </a:pPr>
            <a:r>
              <a:rPr lang="en-US" sz="1600" b="1" dirty="0"/>
              <a:t>TECHNOLOGY GRANTS &amp; PROJECT UPDATES:  </a:t>
            </a:r>
          </a:p>
          <a:p>
            <a:pPr marL="678942" lvl="1"/>
            <a:r>
              <a:rPr lang="en-US" dirty="0"/>
              <a:t>Mediacom will be installing fiber along 375 homes/locations serving areas along the South side of Embarrass Lake, Cedar Island Lake, </a:t>
            </a:r>
            <a:r>
              <a:rPr lang="en-US" dirty="0" err="1"/>
              <a:t>Eshquaguma</a:t>
            </a:r>
            <a:r>
              <a:rPr lang="en-US" dirty="0"/>
              <a:t> Lake, Bass Lake, Lost Lake, and some areas to the West of </a:t>
            </a:r>
            <a:r>
              <a:rPr lang="en-US" dirty="0" err="1"/>
              <a:t>Eshquaguma</a:t>
            </a:r>
            <a:r>
              <a:rPr lang="en-US" dirty="0"/>
              <a:t> Lake.  Consists of 33.4 miles of fiber network coming off existing Mediacom fiber network along Highway 135 and another from </a:t>
            </a:r>
            <a:r>
              <a:rPr lang="en-US" dirty="0" err="1"/>
              <a:t>Hutter</a:t>
            </a:r>
            <a:r>
              <a:rPr lang="en-US" dirty="0"/>
              <a:t> Road.  Completion of construction is estimated June 2025.  Broadband continues to be a challenge in our area.  </a:t>
            </a:r>
          </a:p>
          <a:p>
            <a:pPr marL="678942" lvl="1"/>
            <a:r>
              <a:rPr lang="en-US" dirty="0"/>
              <a:t>The Township will be working on establishing a franchise license for technology companies in the near future which would help provide oversight and control over how, where, and when utility companies install infrastructure on our roads and in ditches.  </a:t>
            </a:r>
          </a:p>
          <a:p>
            <a:pPr marL="678942" lvl="1"/>
            <a:r>
              <a:rPr lang="en-US" dirty="0"/>
              <a:t>The Town’s main focus will be on our own land and facilities and how we can generate more tax base and revenue.  The Township signed a contract with the MN DNR to log off a 40-acre parcel on Road 51 which can be used either as a gravel source or a housing development.  The Township has also withheld from sale tax forfeited properties in Pineville to look at housing opportunities.  There is a substantial need for housing in the area.  </a:t>
            </a:r>
          </a:p>
          <a:p>
            <a:pPr marL="393192" lvl="1" indent="0">
              <a:buNone/>
            </a:pPr>
            <a:endParaRPr lang="en-US" dirty="0"/>
          </a:p>
        </p:txBody>
      </p:sp>
      <p:sp>
        <p:nvSpPr>
          <p:cNvPr id="4" name="Title 2"/>
          <p:cNvSpPr txBox="1">
            <a:spLocks/>
          </p:cNvSpPr>
          <p:nvPr/>
        </p:nvSpPr>
        <p:spPr>
          <a:xfrm>
            <a:off x="1447800" y="533400"/>
            <a:ext cx="7315200" cy="944562"/>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sz="2800" u="sng" dirty="0"/>
              <a:t>Town’s Goals &amp; Objectives for 2024-2025:</a:t>
            </a:r>
            <a:endParaRPr lang="en-US" sz="2800" dirty="0"/>
          </a:p>
        </p:txBody>
      </p:sp>
    </p:spTree>
    <p:extLst>
      <p:ext uri="{BB962C8B-B14F-4D97-AF65-F5344CB8AC3E}">
        <p14:creationId xmlns:p14="http://schemas.microsoft.com/office/powerpoint/2010/main" val="1994316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C736AA-5298-4BBA-8932-C57A01EDEC34}"/>
              </a:ext>
            </a:extLst>
          </p:cNvPr>
          <p:cNvSpPr>
            <a:spLocks noGrp="1"/>
          </p:cNvSpPr>
          <p:nvPr>
            <p:ph idx="1"/>
          </p:nvPr>
        </p:nvSpPr>
        <p:spPr>
          <a:xfrm>
            <a:off x="1394927" y="1524000"/>
            <a:ext cx="7139473" cy="4387222"/>
          </a:xfrm>
        </p:spPr>
        <p:txBody>
          <a:bodyPr>
            <a:normAutofit fontScale="92500" lnSpcReduction="10000"/>
          </a:bodyPr>
          <a:lstStyle/>
          <a:p>
            <a:r>
              <a:rPr lang="en-US" b="1" dirty="0"/>
              <a:t>OTHER GRANTS &amp; PROJECT UPDATES:</a:t>
            </a:r>
          </a:p>
          <a:p>
            <a:r>
              <a:rPr lang="en-US" dirty="0"/>
              <a:t>The Township continues to apply for grants for our roads and facilities and does the best job we can to be fiscally responsible with the levy funds and appropriations coming into the Township. We will continue to apply for grant funding through IRRRB, MN DNR, and federal funding as they become available.  Unfortunately, to resurface a road, build a new facility, or do major building repairs it costs too much money – for these types of projects it makes more sense to get approval for and apply for a General Obligation Bond or long term loan.   </a:t>
            </a:r>
          </a:p>
          <a:p>
            <a:r>
              <a:rPr lang="en-US" dirty="0"/>
              <a:t>Curt Anttila has been assisting the Township with the Strategic Planning process and has been a leader in the East Range Housing Institute representing the Township.  It has been determined the Town’s focus for the next five to ten years will be on increasing revenue through recreational opportunities at our facilities and increasing housing that will generate more tax revenue for the Township.  </a:t>
            </a:r>
          </a:p>
        </p:txBody>
      </p:sp>
      <p:sp>
        <p:nvSpPr>
          <p:cNvPr id="4" name="Title 1">
            <a:extLst>
              <a:ext uri="{FF2B5EF4-FFF2-40B4-BE49-F238E27FC236}">
                <a16:creationId xmlns:a16="http://schemas.microsoft.com/office/drawing/2014/main" id="{E873B866-91FD-42A5-82EF-0763AC4ADA89}"/>
              </a:ext>
            </a:extLst>
          </p:cNvPr>
          <p:cNvSpPr txBox="1">
            <a:spLocks/>
          </p:cNvSpPr>
          <p:nvPr/>
        </p:nvSpPr>
        <p:spPr>
          <a:xfrm>
            <a:off x="1394926" y="457200"/>
            <a:ext cx="7291873" cy="106680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rm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sz="2800" u="sng" dirty="0"/>
              <a:t>Town’s Goals &amp; Objectives for 2024-2025:</a:t>
            </a:r>
            <a:endParaRPr lang="en-US" sz="2800" dirty="0"/>
          </a:p>
        </p:txBody>
      </p:sp>
    </p:spTree>
    <p:extLst>
      <p:ext uri="{BB962C8B-B14F-4D97-AF65-F5344CB8AC3E}">
        <p14:creationId xmlns:p14="http://schemas.microsoft.com/office/powerpoint/2010/main" val="30556523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239000" cy="9144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Town’s Goals &amp; Objectives for 2024-2025:</a:t>
            </a:r>
            <a:endParaRPr lang="en-US" sz="2800" dirty="0"/>
          </a:p>
        </p:txBody>
      </p:sp>
      <p:sp>
        <p:nvSpPr>
          <p:cNvPr id="2" name="Content Placeholder 1"/>
          <p:cNvSpPr>
            <a:spLocks noGrp="1"/>
          </p:cNvSpPr>
          <p:nvPr>
            <p:ph idx="1"/>
          </p:nvPr>
        </p:nvSpPr>
        <p:spPr>
          <a:xfrm>
            <a:off x="914400" y="1600200"/>
            <a:ext cx="7696200" cy="4724400"/>
          </a:xfrm>
        </p:spPr>
        <p:txBody>
          <a:bodyPr>
            <a:normAutofit fontScale="92500" lnSpcReduction="20000"/>
          </a:bodyPr>
          <a:lstStyle/>
          <a:p>
            <a:pPr marL="393192" lvl="1" indent="0">
              <a:buNone/>
            </a:pPr>
            <a:r>
              <a:rPr lang="en-US" sz="1800" b="1" u="sng" dirty="0"/>
              <a:t>Category 3</a:t>
            </a:r>
            <a:r>
              <a:rPr lang="en-US" sz="1800" b="1" dirty="0"/>
              <a:t>:  Operations/Infrastructure Strategy (roadway improvement schedule, water/wastewater infrastructure &amp; services, and equipment)</a:t>
            </a:r>
          </a:p>
          <a:p>
            <a:pPr marL="393192" lvl="1" indent="0">
              <a:buNone/>
            </a:pPr>
            <a:r>
              <a:rPr lang="en-US" sz="1900" b="1" dirty="0"/>
              <a:t>ROAD Projects for 2024-2025:</a:t>
            </a:r>
          </a:p>
          <a:p>
            <a:pPr marL="736092" lvl="1"/>
            <a:r>
              <a:rPr lang="en-US" sz="1400" dirty="0"/>
              <a:t>In April 2023, a disaster was declared and the Township roads sustained substantial damages due to flooding.  We are still working with FEMA &amp; the State of MN on further mitigation in those areas.  Damages in the amount of $109,256.37 was paid by FEMA.  The final administrative costs of $3,977.62 will be paid when all mitigation is complete.    </a:t>
            </a:r>
          </a:p>
          <a:p>
            <a:pPr marL="736092" lvl="1"/>
            <a:r>
              <a:rPr lang="en-US" sz="1400" dirty="0"/>
              <a:t>Three Single T Curves were constructed in 2023 off Highway 100 by St. Louis County (Highway 100 at Road 37, Highway 100 at Loop 36, and Highway 100 at Road 45).  These changes resulted in a reduction of .30 mile of township road ownership.  The legal work  needs to be completed for abandoning these road sections and transferring the land to the property owners.    </a:t>
            </a:r>
          </a:p>
          <a:p>
            <a:pPr marL="736092" lvl="1"/>
            <a:r>
              <a:rPr lang="en-US" sz="1400" dirty="0"/>
              <a:t>The Township had budgeted for 20,000.00 in dust control for 2024.  Unfortunately, with all the rain and road damages dust control has not been applied yet and will probably be cancelled for this year.  We also contracted with St. Louis County in 2024 for aggregate crushing for 25,000 tons at $3.20 a ton at a cost of $83,700.00.  </a:t>
            </a:r>
          </a:p>
          <a:p>
            <a:pPr marL="736092" lvl="1"/>
            <a:r>
              <a:rPr lang="en-US" sz="1600" dirty="0"/>
              <a:t>The June 18, 2024 flooding/weather event caused damage to 40 locations at an estimated $300,000.00 in damages.  Several culverts were replaced and many washouts occurred.  Almost three months later, we are still doing repairs and mitigation.  Administration will meet with FEMA next week to begin the reimbursement process.  </a:t>
            </a:r>
          </a:p>
          <a:p>
            <a:pPr marL="450342" lvl="1" indent="0">
              <a:buNone/>
            </a:pPr>
            <a:endParaRPr lang="en-US" sz="1400" dirty="0"/>
          </a:p>
          <a:p>
            <a:pPr marL="736092" lvl="1"/>
            <a:endParaRPr lang="en-US" sz="1400" dirty="0"/>
          </a:p>
          <a:p>
            <a:pPr marL="736092" lvl="1"/>
            <a:endParaRPr lang="en-US" sz="1400" dirty="0"/>
          </a:p>
          <a:p>
            <a:pPr marL="0" indent="0">
              <a:buNone/>
            </a:pPr>
            <a:endParaRPr lang="en-US" sz="1600" dirty="0"/>
          </a:p>
          <a:p>
            <a:pPr marL="0" indent="0">
              <a:buNone/>
            </a:pPr>
            <a:endParaRPr lang="en-US" sz="4500" dirty="0"/>
          </a:p>
          <a:p>
            <a:pPr marL="793242" lvl="2" indent="0">
              <a:buNone/>
            </a:pPr>
            <a:endParaRPr lang="en-US" sz="4300" dirty="0"/>
          </a:p>
        </p:txBody>
      </p:sp>
    </p:spTree>
    <p:extLst>
      <p:ext uri="{BB962C8B-B14F-4D97-AF65-F5344CB8AC3E}">
        <p14:creationId xmlns:p14="http://schemas.microsoft.com/office/powerpoint/2010/main" val="34852954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599" y="457200"/>
            <a:ext cx="7391401" cy="97609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Goals &amp; Objectives for 2024-2025:</a:t>
            </a:r>
            <a:endParaRPr lang="en-US" sz="2800" dirty="0"/>
          </a:p>
        </p:txBody>
      </p:sp>
      <p:sp>
        <p:nvSpPr>
          <p:cNvPr id="3" name="Content Placeholder 2"/>
          <p:cNvSpPr>
            <a:spLocks noGrp="1"/>
          </p:cNvSpPr>
          <p:nvPr>
            <p:ph idx="1"/>
          </p:nvPr>
        </p:nvSpPr>
        <p:spPr>
          <a:xfrm>
            <a:off x="990600" y="1524000"/>
            <a:ext cx="7543801" cy="4876800"/>
          </a:xfrm>
        </p:spPr>
        <p:txBody>
          <a:bodyPr>
            <a:normAutofit fontScale="85000" lnSpcReduction="20000"/>
          </a:bodyPr>
          <a:lstStyle/>
          <a:p>
            <a:pPr marL="393192" lvl="1" indent="0">
              <a:buNone/>
            </a:pPr>
            <a:r>
              <a:rPr lang="en-US" sz="1700" b="1" u="sng" dirty="0"/>
              <a:t>Category 3</a:t>
            </a:r>
            <a:r>
              <a:rPr lang="en-US" sz="1700" b="1" dirty="0"/>
              <a:t>:  Operations/Infrastructure Strategy continued: (roadway improvement schedule, water/wastewater infrastructure &amp; services, and equipment):</a:t>
            </a:r>
          </a:p>
          <a:p>
            <a:pPr marL="393192" lvl="1" indent="0">
              <a:buNone/>
            </a:pPr>
            <a:r>
              <a:rPr lang="en-US" sz="1700" b="1" u="sng" dirty="0"/>
              <a:t>Water/Wastewater</a:t>
            </a:r>
            <a:r>
              <a:rPr lang="en-US" sz="1700" b="1" dirty="0"/>
              <a:t>:</a:t>
            </a:r>
          </a:p>
          <a:p>
            <a:pPr marL="736092" lvl="1" indent="-342900"/>
            <a:r>
              <a:rPr lang="en-US" sz="1400" dirty="0"/>
              <a:t>The City of Aurora and Town of White along with the East Range Water Board continue to move the Water Project forward.  </a:t>
            </a:r>
          </a:p>
          <a:p>
            <a:pPr marL="1136142" lvl="2" indent="-342900"/>
            <a:r>
              <a:rPr lang="en-US" dirty="0"/>
              <a:t>A new water plant will be located in Aurora next to the water tower; </a:t>
            </a:r>
            <a:r>
              <a:rPr lang="en-US" dirty="0" err="1"/>
              <a:t>Magney</a:t>
            </a:r>
            <a:r>
              <a:rPr lang="en-US" dirty="0"/>
              <a:t>  Construction is on site and the plant is coming along well.  </a:t>
            </a:r>
          </a:p>
          <a:p>
            <a:pPr marL="1136142" lvl="2" indent="-342900"/>
            <a:r>
              <a:rPr lang="en-US" dirty="0"/>
              <a:t>The intake structure/water source is located at Lake Mine.  Utility Systems of America has been working all summer installing the watermains through Pineville and across the lake to Scenic Acres.  </a:t>
            </a:r>
          </a:p>
          <a:p>
            <a:pPr marL="1136142" lvl="2" indent="-342900"/>
            <a:r>
              <a:rPr lang="en-US" dirty="0"/>
              <a:t>Scenic Acres will be connected to city/town water utilities as part of this Project by the end of 2024.  Letters and applications to connect will be sent out to those residents very soon.  The cost to connect is $1,000.00 per household.  </a:t>
            </a:r>
          </a:p>
          <a:p>
            <a:pPr marL="1136142" lvl="2" indent="-342900"/>
            <a:r>
              <a:rPr lang="en-US" dirty="0"/>
              <a:t>Total Project Cost Estimate is $30 million with inflation; Estimated Township and City contributions up to $5 million (88% City/12% Town) which would be paid back by utility rates.  </a:t>
            </a:r>
          </a:p>
          <a:p>
            <a:pPr marL="1136142" lvl="2" indent="-342900"/>
            <a:r>
              <a:rPr lang="en-US" dirty="0"/>
              <a:t>Bolton &amp; Menk was awarded the Construction Management contract for the final phase of the Project.  David Drown Associates is the Financial Advisor and Fryberger Law is the legal advisor for the project.  </a:t>
            </a:r>
          </a:p>
          <a:p>
            <a:pPr marL="1136142" lvl="2" indent="-342900"/>
            <a:r>
              <a:rPr lang="en-US" dirty="0"/>
              <a:t>Community Outreach meetings will continue to be held as the Project moves forward.  The Town’s website contains Water Board minutes and other pertinent information regarding the Project.  Bolton &amp; Menk also has a Project website with the most up to date information:  https:/tinyurl.com/</a:t>
            </a:r>
            <a:r>
              <a:rPr lang="en-US" dirty="0" err="1"/>
              <a:t>ERWBScenicAcres</a:t>
            </a:r>
            <a:endParaRPr lang="en-US" dirty="0"/>
          </a:p>
          <a:p>
            <a:pPr marL="793242" lvl="2" indent="0">
              <a:buNone/>
            </a:pPr>
            <a:endParaRPr lang="en-US" dirty="0"/>
          </a:p>
        </p:txBody>
      </p:sp>
    </p:spTree>
    <p:extLst>
      <p:ext uri="{BB962C8B-B14F-4D97-AF65-F5344CB8AC3E}">
        <p14:creationId xmlns:p14="http://schemas.microsoft.com/office/powerpoint/2010/main" val="40878759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94714" y="533400"/>
            <a:ext cx="7292086" cy="990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Goals &amp; Objectives for 2024-2025:</a:t>
            </a:r>
            <a:endParaRPr lang="en-US" sz="2800" dirty="0"/>
          </a:p>
        </p:txBody>
      </p:sp>
      <p:sp>
        <p:nvSpPr>
          <p:cNvPr id="2" name="Content Placeholder 1"/>
          <p:cNvSpPr>
            <a:spLocks noGrp="1"/>
          </p:cNvSpPr>
          <p:nvPr>
            <p:ph idx="1"/>
          </p:nvPr>
        </p:nvSpPr>
        <p:spPr>
          <a:xfrm>
            <a:off x="1394714" y="1676400"/>
            <a:ext cx="7292086" cy="4822163"/>
          </a:xfrm>
        </p:spPr>
        <p:txBody>
          <a:bodyPr>
            <a:normAutofit/>
          </a:bodyPr>
          <a:lstStyle/>
          <a:p>
            <a:pPr marL="109728" indent="0">
              <a:buNone/>
            </a:pPr>
            <a:r>
              <a:rPr lang="en-US" sz="1700" b="1" u="sng" dirty="0"/>
              <a:t>Category </a:t>
            </a:r>
            <a:r>
              <a:rPr lang="en-US" sz="1700" b="1" dirty="0"/>
              <a:t>3: Operations/Infrastructure Strategy continued:</a:t>
            </a:r>
          </a:p>
          <a:p>
            <a:pPr marL="109728" indent="0">
              <a:buNone/>
            </a:pPr>
            <a:r>
              <a:rPr lang="en-US" sz="1700" b="1" u="sng" dirty="0"/>
              <a:t>EQUIPMENT</a:t>
            </a:r>
            <a:r>
              <a:rPr lang="en-US" sz="1700" b="1" dirty="0"/>
              <a:t>:</a:t>
            </a:r>
          </a:p>
          <a:p>
            <a:pPr lvl="1"/>
            <a:r>
              <a:rPr lang="en-US" sz="1800" dirty="0"/>
              <a:t>A 2024 Mack Tandem Truck has been ordered at a cost of $300,683.00 financed over three years</a:t>
            </a:r>
          </a:p>
          <a:p>
            <a:pPr lvl="1"/>
            <a:r>
              <a:rPr lang="en-US" sz="1800" dirty="0"/>
              <a:t>We have a projected equipment replacement plan in place through 2027.  </a:t>
            </a:r>
          </a:p>
          <a:p>
            <a:pPr lvl="1"/>
            <a:r>
              <a:rPr lang="en-US" sz="1800" dirty="0"/>
              <a:t>In addition to the replacement schedule in place, Public Works would like to purchase a Lowboy and Skidsteer (ASV) in the near future.</a:t>
            </a:r>
          </a:p>
          <a:p>
            <a:r>
              <a:rPr lang="en-US" sz="2000" dirty="0"/>
              <a:t>Are there any questions before we move to the financial slides of Category 4?  </a:t>
            </a:r>
          </a:p>
          <a:p>
            <a:pPr marL="914400" lvl="2" indent="0">
              <a:buNone/>
            </a:pPr>
            <a:endParaRPr lang="en-US" sz="1800" dirty="0"/>
          </a:p>
          <a:p>
            <a:pPr marL="457200" lvl="1" indent="0">
              <a:buNone/>
            </a:pPr>
            <a:endParaRPr lang="en-US" sz="2200" dirty="0"/>
          </a:p>
          <a:p>
            <a:pPr marL="393192" lvl="1" indent="0">
              <a:buNone/>
            </a:pPr>
            <a:endParaRPr lang="en-US" sz="2400" dirty="0"/>
          </a:p>
          <a:p>
            <a:pPr lvl="1">
              <a:buFont typeface="Wingdings" pitchFamily="2" charset="2"/>
              <a:buChar char="v"/>
            </a:pPr>
            <a:endParaRPr lang="en-US" sz="2400" dirty="0"/>
          </a:p>
          <a:p>
            <a:pPr marL="630936" lvl="2" indent="0">
              <a:buNone/>
            </a:pPr>
            <a:endParaRPr lang="en-US" sz="2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620000" cy="1295400"/>
          </a:xfrm>
        </p:spPr>
        <p:style>
          <a:lnRef idx="2">
            <a:schemeClr val="accent1"/>
          </a:lnRef>
          <a:fillRef idx="1">
            <a:schemeClr val="lt1"/>
          </a:fillRef>
          <a:effectRef idx="0">
            <a:schemeClr val="accent1"/>
          </a:effectRef>
          <a:fontRef idx="minor">
            <a:schemeClr val="dk1"/>
          </a:fontRef>
        </p:style>
        <p:txBody>
          <a:bodyPr anchor="ctr">
            <a:normAutofit/>
          </a:bodyPr>
          <a:lstStyle/>
          <a:p>
            <a:r>
              <a:rPr lang="en-US" sz="2800" u="sng" dirty="0"/>
              <a:t>Town’s Goals &amp; Objectives:  Category 4 – Financial 2024 YTD Cash Balance Review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65239031"/>
              </p:ext>
            </p:extLst>
          </p:nvPr>
        </p:nvGraphicFramePr>
        <p:xfrm>
          <a:off x="1371600" y="1905000"/>
          <a:ext cx="7040880" cy="4562651"/>
        </p:xfrm>
        <a:graphic>
          <a:graphicData uri="http://schemas.openxmlformats.org/drawingml/2006/table">
            <a:tbl>
              <a:tblPr>
                <a:tableStyleId>{5C22544A-7EE6-4342-B048-85BDC9FD1C3A}</a:tableStyleId>
              </a:tblPr>
              <a:tblGrid>
                <a:gridCol w="1751878">
                  <a:extLst>
                    <a:ext uri="{9D8B030D-6E8A-4147-A177-3AD203B41FA5}">
                      <a16:colId xmlns:a16="http://schemas.microsoft.com/office/drawing/2014/main" val="20000"/>
                    </a:ext>
                  </a:extLst>
                </a:gridCol>
                <a:gridCol w="1071148">
                  <a:extLst>
                    <a:ext uri="{9D8B030D-6E8A-4147-A177-3AD203B41FA5}">
                      <a16:colId xmlns:a16="http://schemas.microsoft.com/office/drawing/2014/main" val="20001"/>
                    </a:ext>
                  </a:extLst>
                </a:gridCol>
                <a:gridCol w="1258548">
                  <a:extLst>
                    <a:ext uri="{9D8B030D-6E8A-4147-A177-3AD203B41FA5}">
                      <a16:colId xmlns:a16="http://schemas.microsoft.com/office/drawing/2014/main" val="20002"/>
                    </a:ext>
                  </a:extLst>
                </a:gridCol>
                <a:gridCol w="1474676">
                  <a:extLst>
                    <a:ext uri="{9D8B030D-6E8A-4147-A177-3AD203B41FA5}">
                      <a16:colId xmlns:a16="http://schemas.microsoft.com/office/drawing/2014/main" val="20003"/>
                    </a:ext>
                  </a:extLst>
                </a:gridCol>
                <a:gridCol w="1484630">
                  <a:extLst>
                    <a:ext uri="{9D8B030D-6E8A-4147-A177-3AD203B41FA5}">
                      <a16:colId xmlns:a16="http://schemas.microsoft.com/office/drawing/2014/main" val="20004"/>
                    </a:ext>
                  </a:extLst>
                </a:gridCol>
              </a:tblGrid>
              <a:tr h="478779">
                <a:tc>
                  <a:txBody>
                    <a:bodyPr/>
                    <a:lstStyle/>
                    <a:p>
                      <a:pPr algn="ctr" fontAlgn="b"/>
                      <a:r>
                        <a:rPr lang="en-US" sz="1400" u="none" strike="noStrike" dirty="0">
                          <a:effectLst/>
                        </a:rPr>
                        <a:t>ALL FUNDS</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BEGINNING BALANCE</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TOTAL RECEIVED</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TOTAL SPENT</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ENDING BALANCE</a:t>
                      </a:r>
                      <a:endParaRPr lang="en-US" sz="14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0"/>
                  </a:ext>
                </a:extLst>
              </a:tr>
              <a:tr h="314144">
                <a:tc>
                  <a:txBody>
                    <a:bodyPr/>
                    <a:lstStyle/>
                    <a:p>
                      <a:pPr algn="l" fontAlgn="b"/>
                      <a:r>
                        <a:rPr lang="en-US" sz="1400" u="none" strike="noStrike" dirty="0">
                          <a:effectLst/>
                        </a:rPr>
                        <a:t>JANUARY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1" i="0" u="none" strike="noStrike" dirty="0">
                          <a:solidFill>
                            <a:srgbClr val="000000"/>
                          </a:solidFill>
                          <a:effectLst/>
                          <a:latin typeface="Calibri" panose="020F0502020204030204" pitchFamily="34" charset="0"/>
                        </a:rPr>
                        <a:t>$1,769,160.77</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$184,110.96</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$355,211.77</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$1,598,059.96</a:t>
                      </a:r>
                    </a:p>
                  </a:txBody>
                  <a:tcPr marL="9525" marR="9525" marT="9525" marB="0" anchor="b"/>
                </a:tc>
                <a:extLst>
                  <a:ext uri="{0D108BD9-81ED-4DB2-BD59-A6C34878D82A}">
                    <a16:rowId xmlns:a16="http://schemas.microsoft.com/office/drawing/2014/main" val="10001"/>
                  </a:ext>
                </a:extLst>
              </a:tr>
              <a:tr h="314144">
                <a:tc>
                  <a:txBody>
                    <a:bodyPr/>
                    <a:lstStyle/>
                    <a:p>
                      <a:pPr algn="l" fontAlgn="b"/>
                      <a:r>
                        <a:rPr lang="en-US" sz="1400" u="none" strike="noStrike" dirty="0">
                          <a:effectLst/>
                        </a:rPr>
                        <a:t>FEBRUARY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$1,598,059.96</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$121,353.73</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$259,397.69</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$1,460,016.00</a:t>
                      </a:r>
                    </a:p>
                  </a:txBody>
                  <a:tcPr marL="9525" marR="9525" marT="9525" marB="0" anchor="b"/>
                </a:tc>
                <a:extLst>
                  <a:ext uri="{0D108BD9-81ED-4DB2-BD59-A6C34878D82A}">
                    <a16:rowId xmlns:a16="http://schemas.microsoft.com/office/drawing/2014/main" val="10002"/>
                  </a:ext>
                </a:extLst>
              </a:tr>
              <a:tr h="314144">
                <a:tc>
                  <a:txBody>
                    <a:bodyPr/>
                    <a:lstStyle/>
                    <a:p>
                      <a:pPr algn="l" fontAlgn="b"/>
                      <a:r>
                        <a:rPr lang="en-US" sz="1400" u="none" strike="noStrike" dirty="0">
                          <a:effectLst/>
                        </a:rPr>
                        <a:t>MARCH</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$1,460,016.00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$225,414.12</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$149,263.92</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$1,536,166.20</a:t>
                      </a:r>
                    </a:p>
                  </a:txBody>
                  <a:tcPr marL="9525" marR="9525" marT="9525" marB="0" anchor="b"/>
                </a:tc>
                <a:extLst>
                  <a:ext uri="{0D108BD9-81ED-4DB2-BD59-A6C34878D82A}">
                    <a16:rowId xmlns:a16="http://schemas.microsoft.com/office/drawing/2014/main" val="10003"/>
                  </a:ext>
                </a:extLst>
              </a:tr>
              <a:tr h="314144">
                <a:tc>
                  <a:txBody>
                    <a:bodyPr/>
                    <a:lstStyle/>
                    <a:p>
                      <a:pPr algn="l" fontAlgn="b"/>
                      <a:r>
                        <a:rPr lang="en-US" sz="1400" u="none" strike="noStrike" dirty="0">
                          <a:effectLst/>
                        </a:rPr>
                        <a:t>APRIL</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$1,536,166.20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$11,638.06</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$237,162.17</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$1,310,642.09</a:t>
                      </a:r>
                    </a:p>
                  </a:txBody>
                  <a:tcPr marL="9525" marR="9525" marT="9525" marB="0" anchor="b"/>
                </a:tc>
                <a:extLst>
                  <a:ext uri="{0D108BD9-81ED-4DB2-BD59-A6C34878D82A}">
                    <a16:rowId xmlns:a16="http://schemas.microsoft.com/office/drawing/2014/main" val="10004"/>
                  </a:ext>
                </a:extLst>
              </a:tr>
              <a:tr h="314144">
                <a:tc>
                  <a:txBody>
                    <a:bodyPr/>
                    <a:lstStyle/>
                    <a:p>
                      <a:pPr algn="l" fontAlgn="b"/>
                      <a:r>
                        <a:rPr lang="en-US" sz="1400" u="none" strike="noStrike" dirty="0">
                          <a:effectLst/>
                        </a:rPr>
                        <a:t>MAY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$1,310,642.09</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$7,535.08</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$238,102.83</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$1,080,074.34</a:t>
                      </a:r>
                    </a:p>
                  </a:txBody>
                  <a:tcPr marL="9525" marR="9525" marT="9525" marB="0" anchor="b"/>
                </a:tc>
                <a:extLst>
                  <a:ext uri="{0D108BD9-81ED-4DB2-BD59-A6C34878D82A}">
                    <a16:rowId xmlns:a16="http://schemas.microsoft.com/office/drawing/2014/main" val="10005"/>
                  </a:ext>
                </a:extLst>
              </a:tr>
              <a:tr h="314144">
                <a:tc>
                  <a:txBody>
                    <a:bodyPr/>
                    <a:lstStyle/>
                    <a:p>
                      <a:pPr algn="l" fontAlgn="b"/>
                      <a:r>
                        <a:rPr lang="en-US" sz="1400" u="none" strike="noStrike" dirty="0">
                          <a:effectLst/>
                        </a:rPr>
                        <a:t>JUNE</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$1,080,074.34</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$13,405.72</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$164,412.25</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$929,067.81</a:t>
                      </a:r>
                    </a:p>
                  </a:txBody>
                  <a:tcPr marL="9525" marR="9525" marT="9525" marB="0" anchor="b"/>
                </a:tc>
                <a:extLst>
                  <a:ext uri="{0D108BD9-81ED-4DB2-BD59-A6C34878D82A}">
                    <a16:rowId xmlns:a16="http://schemas.microsoft.com/office/drawing/2014/main" val="10006"/>
                  </a:ext>
                </a:extLst>
              </a:tr>
              <a:tr h="314144">
                <a:tc>
                  <a:txBody>
                    <a:bodyPr/>
                    <a:lstStyle/>
                    <a:p>
                      <a:pPr algn="l" fontAlgn="b"/>
                      <a:r>
                        <a:rPr lang="en-US" sz="1400" u="none" strike="noStrike" dirty="0">
                          <a:effectLst/>
                        </a:rPr>
                        <a:t>JULY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$929,067.81</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$807,591.14</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$161,818.72</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$1,574,840.23</a:t>
                      </a:r>
                    </a:p>
                  </a:txBody>
                  <a:tcPr marL="9525" marR="9525" marT="9525" marB="0" anchor="b"/>
                </a:tc>
                <a:extLst>
                  <a:ext uri="{0D108BD9-81ED-4DB2-BD59-A6C34878D82A}">
                    <a16:rowId xmlns:a16="http://schemas.microsoft.com/office/drawing/2014/main" val="10007"/>
                  </a:ext>
                </a:extLst>
              </a:tr>
              <a:tr h="314144">
                <a:tc>
                  <a:txBody>
                    <a:bodyPr/>
                    <a:lstStyle/>
                    <a:p>
                      <a:pPr algn="l" fontAlgn="b"/>
                      <a:r>
                        <a:rPr lang="en-US" sz="1400" u="none" strike="noStrike" dirty="0">
                          <a:effectLst/>
                        </a:rPr>
                        <a:t>AUGUST</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$1,574,840.23</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$381,666.22</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$216,045.68</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$1,740,460.77</a:t>
                      </a:r>
                    </a:p>
                  </a:txBody>
                  <a:tcPr marL="9525" marR="9525" marT="9525" marB="0" anchor="b"/>
                </a:tc>
                <a:extLst>
                  <a:ext uri="{0D108BD9-81ED-4DB2-BD59-A6C34878D82A}">
                    <a16:rowId xmlns:a16="http://schemas.microsoft.com/office/drawing/2014/main" val="10008"/>
                  </a:ext>
                </a:extLst>
              </a:tr>
              <a:tr h="314144">
                <a:tc>
                  <a:txBody>
                    <a:bodyPr/>
                    <a:lstStyle/>
                    <a:p>
                      <a:pPr algn="l" fontAlgn="b"/>
                      <a:r>
                        <a:rPr lang="en-US" sz="1400" b="0" i="0" u="none" strike="noStrike" dirty="0">
                          <a:solidFill>
                            <a:srgbClr val="000000"/>
                          </a:solidFill>
                          <a:effectLst/>
                          <a:latin typeface="Century Gothic" panose="020B0502020202020204" pitchFamily="34" charset="0"/>
                        </a:rPr>
                        <a:t>SEPTEMBER</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$1,740,460.77</a:t>
                      </a: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9"/>
                  </a:ext>
                </a:extLst>
              </a:tr>
              <a:tr h="314144">
                <a:tc>
                  <a:txBody>
                    <a:bodyPr/>
                    <a:lstStyle/>
                    <a:p>
                      <a:pPr algn="l" fontAlgn="b"/>
                      <a:r>
                        <a:rPr lang="en-US" sz="1400" b="0" i="0" u="none" strike="noStrike" dirty="0">
                          <a:solidFill>
                            <a:srgbClr val="000000"/>
                          </a:solidFill>
                          <a:effectLst/>
                          <a:latin typeface="Century Gothic" panose="020B0502020202020204" pitchFamily="34" charset="0"/>
                        </a:rPr>
                        <a:t>OCTOBER</a:t>
                      </a: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0"/>
                  </a:ext>
                </a:extLst>
              </a:tr>
              <a:tr h="314144">
                <a:tc>
                  <a:txBody>
                    <a:bodyPr/>
                    <a:lstStyle/>
                    <a:p>
                      <a:pPr algn="l" fontAlgn="b"/>
                      <a:r>
                        <a:rPr lang="en-US" sz="1400" b="0" i="0" u="none" strike="noStrike" dirty="0">
                          <a:solidFill>
                            <a:srgbClr val="000000"/>
                          </a:solidFill>
                          <a:effectLst/>
                          <a:latin typeface="Century Gothic" panose="020B0502020202020204" pitchFamily="34" charset="0"/>
                        </a:rPr>
                        <a:t>NOVEMBER</a:t>
                      </a: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1"/>
                  </a:ext>
                </a:extLst>
              </a:tr>
              <a:tr h="314144">
                <a:tc>
                  <a:txBody>
                    <a:bodyPr/>
                    <a:lstStyle/>
                    <a:p>
                      <a:pPr algn="l" fontAlgn="b"/>
                      <a:r>
                        <a:rPr lang="en-US" sz="1400" b="0" i="0" u="none" strike="noStrike" dirty="0">
                          <a:solidFill>
                            <a:srgbClr val="000000"/>
                          </a:solidFill>
                          <a:effectLst/>
                          <a:latin typeface="Century Gothic" panose="020B0502020202020204" pitchFamily="34" charset="0"/>
                        </a:rPr>
                        <a:t>DECEMBER</a:t>
                      </a: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2"/>
                  </a:ext>
                </a:extLst>
              </a:tr>
              <a:tr h="314144">
                <a:tc>
                  <a:txBody>
                    <a:bodyPr/>
                    <a:lstStyle/>
                    <a:p>
                      <a:pPr algn="l" fontAlgn="b"/>
                      <a:endParaRPr lang="en-US" sz="1400" b="0"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81199413"/>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457200"/>
            <a:ext cx="6400800" cy="9906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Category 4-Fiscal Sustainability </a:t>
            </a:r>
            <a:br>
              <a:rPr lang="en-US" sz="2800" u="sng" dirty="0"/>
            </a:br>
            <a:r>
              <a:rPr lang="en-US" sz="2800" u="sng" dirty="0"/>
              <a:t>2024 Cash Balance YTD</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17728723"/>
              </p:ext>
            </p:extLst>
          </p:nvPr>
        </p:nvGraphicFramePr>
        <p:xfrm>
          <a:off x="1066800" y="1676400"/>
          <a:ext cx="7010400" cy="4706310"/>
        </p:xfrm>
        <a:graphic>
          <a:graphicData uri="http://schemas.openxmlformats.org/drawingml/2006/table">
            <a:tbl>
              <a:tblPr>
                <a:tableStyleId>{5C22544A-7EE6-4342-B048-85BDC9FD1C3A}</a:tableStyleId>
              </a:tblPr>
              <a:tblGrid>
                <a:gridCol w="3810000">
                  <a:extLst>
                    <a:ext uri="{9D8B030D-6E8A-4147-A177-3AD203B41FA5}">
                      <a16:colId xmlns:a16="http://schemas.microsoft.com/office/drawing/2014/main" val="20000"/>
                    </a:ext>
                  </a:extLst>
                </a:gridCol>
                <a:gridCol w="3200400">
                  <a:extLst>
                    <a:ext uri="{9D8B030D-6E8A-4147-A177-3AD203B41FA5}">
                      <a16:colId xmlns:a16="http://schemas.microsoft.com/office/drawing/2014/main" val="20001"/>
                    </a:ext>
                  </a:extLst>
                </a:gridCol>
              </a:tblGrid>
              <a:tr h="914400">
                <a:tc>
                  <a:txBody>
                    <a:bodyPr/>
                    <a:lstStyle/>
                    <a:p>
                      <a:pPr algn="l" fontAlgn="b"/>
                      <a:r>
                        <a:rPr lang="en-US" sz="1600" b="1" u="none" strike="noStrike" dirty="0">
                          <a:effectLst/>
                        </a:rPr>
                        <a:t>January 2024 Beginning</a:t>
                      </a:r>
                      <a:r>
                        <a:rPr lang="en-US" sz="1600" b="1" u="none" strike="noStrike" baseline="0" dirty="0">
                          <a:effectLst/>
                        </a:rPr>
                        <a:t> </a:t>
                      </a:r>
                      <a:r>
                        <a:rPr lang="en-US" sz="1600" b="1" u="none" strike="noStrike" dirty="0">
                          <a:effectLst/>
                        </a:rPr>
                        <a:t>CASH BALANCE</a:t>
                      </a:r>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lang="en-US" sz="1600" b="1" u="none" strike="noStrike" dirty="0">
                          <a:effectLst/>
                        </a:rPr>
                        <a:t> </a:t>
                      </a:r>
                    </a:p>
                    <a:p>
                      <a:pPr marL="0" marR="0" lvl="0" indent="0" algn="l" defTabSz="457200" rtl="0" eaLnBrk="1" fontAlgn="b" latinLnBrk="0" hangingPunct="1">
                        <a:lnSpc>
                          <a:spcPct val="100000"/>
                        </a:lnSpc>
                        <a:spcBef>
                          <a:spcPts val="0"/>
                        </a:spcBef>
                        <a:spcAft>
                          <a:spcPts val="0"/>
                        </a:spcAft>
                        <a:buClrTx/>
                        <a:buSzTx/>
                        <a:buFontTx/>
                        <a:buNone/>
                        <a:tabLst/>
                        <a:defRPr/>
                      </a:pPr>
                      <a:r>
                        <a:rPr lang="en-US" sz="1800" b="1" i="0" u="none" strike="noStrike" dirty="0">
                          <a:solidFill>
                            <a:srgbClr val="000000"/>
                          </a:solidFill>
                          <a:effectLst/>
                          <a:latin typeface="Lucida Console" panose="020B0609040504020204" pitchFamily="49" charset="0"/>
                        </a:rPr>
                        <a:t>$1,769,160.77</a:t>
                      </a:r>
                    </a:p>
                    <a:p>
                      <a:pPr marL="0" marR="0" lvl="0" indent="0" algn="l" defTabSz="457200" rtl="0" eaLnBrk="1" fontAlgn="b" latinLnBrk="0" hangingPunct="1">
                        <a:lnSpc>
                          <a:spcPct val="100000"/>
                        </a:lnSpc>
                        <a:spcBef>
                          <a:spcPts val="0"/>
                        </a:spcBef>
                        <a:spcAft>
                          <a:spcPts val="0"/>
                        </a:spcAft>
                        <a:buClrTx/>
                        <a:buSzTx/>
                        <a:buFontTx/>
                        <a:buNone/>
                        <a:tabLst/>
                        <a:defRPr/>
                      </a:pPr>
                      <a:endParaRPr lang="en-US" sz="1600" b="0" i="0" u="none" strike="noStrike" dirty="0">
                        <a:solidFill>
                          <a:srgbClr val="000000"/>
                        </a:solidFill>
                        <a:effectLst/>
                        <a:latin typeface="Lucida Console" panose="020B0609040504020204" pitchFamily="49" charset="0"/>
                      </a:endParaRPr>
                    </a:p>
                    <a:p>
                      <a:pPr algn="l" fontAlgn="b"/>
                      <a:endParaRPr lang="en-US" sz="1600" b="1" i="0" u="none" strike="noStrike" kern="1200" baseline="0" dirty="0">
                        <a:solidFill>
                          <a:schemeClr val="tx1"/>
                        </a:solidFill>
                        <a:effectLst/>
                        <a:latin typeface="Lucida Sans Unicode" panose="020B0602030504020204" pitchFamily="34" charset="0"/>
                        <a:ea typeface="+mn-ea"/>
                        <a:cs typeface="Lucida Sans Unicode" panose="020B0602030504020204" pitchFamily="34" charset="0"/>
                      </a:endParaRPr>
                    </a:p>
                  </a:txBody>
                  <a:tcPr marL="9525" marR="9525" marT="9525" marB="0" anchor="b"/>
                </a:tc>
                <a:extLst>
                  <a:ext uri="{0D108BD9-81ED-4DB2-BD59-A6C34878D82A}">
                    <a16:rowId xmlns:a16="http://schemas.microsoft.com/office/drawing/2014/main" val="10000"/>
                  </a:ext>
                </a:extLst>
              </a:tr>
              <a:tr h="389381">
                <a:tc>
                  <a:txBody>
                    <a:bodyPr/>
                    <a:lstStyle/>
                    <a:p>
                      <a:pPr algn="l" fontAlgn="b"/>
                      <a:r>
                        <a:rPr lang="en-US" sz="1600" b="1" i="0" u="none" strike="noStrike" dirty="0">
                          <a:solidFill>
                            <a:srgbClr val="000000"/>
                          </a:solidFill>
                          <a:effectLst/>
                          <a:latin typeface="Calibri" panose="020F0502020204030204" pitchFamily="34" charset="0"/>
                        </a:rPr>
                        <a:t>Total Receipts 2024 YTD  8/31/2024 compared to Receipts 2023 YTD 8/31/2023</a:t>
                      </a:r>
                    </a:p>
                    <a:p>
                      <a:pPr algn="l" fontAlgn="b"/>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1600" b="0" i="0" u="none" strike="noStrike" dirty="0">
                          <a:solidFill>
                            <a:schemeClr val="tx1"/>
                          </a:solidFill>
                          <a:effectLst/>
                          <a:latin typeface="Lucida Console" panose="020B0609040504020204" pitchFamily="49" charset="0"/>
                          <a:cs typeface="Lucida Sans Unicode" panose="020B0602030504020204" pitchFamily="34" charset="0"/>
                        </a:rPr>
                        <a:t>$1,752,715.03 2024</a:t>
                      </a:r>
                    </a:p>
                    <a:p>
                      <a:pPr algn="l" fontAlgn="b"/>
                      <a:r>
                        <a:rPr lang="en-US" sz="1600" b="0" i="0" u="none" strike="noStrike" dirty="0">
                          <a:solidFill>
                            <a:schemeClr val="tx1"/>
                          </a:solidFill>
                          <a:effectLst/>
                          <a:latin typeface="Lucida Console" panose="020B0609040504020204" pitchFamily="49" charset="0"/>
                          <a:cs typeface="Lucida Sans Unicode" panose="020B0602030504020204" pitchFamily="34" charset="0"/>
                        </a:rPr>
                        <a:t>$1,650,524.74 2023</a:t>
                      </a:r>
                    </a:p>
                    <a:p>
                      <a:pPr algn="l" fontAlgn="b"/>
                      <a:endParaRPr lang="en-US" sz="1600" b="0" i="0" u="none" strike="noStrike" dirty="0">
                        <a:solidFill>
                          <a:schemeClr val="tx1"/>
                        </a:solidFill>
                        <a:effectLst/>
                        <a:latin typeface="Lucida Console" panose="020B0609040504020204" pitchFamily="49" charset="0"/>
                        <a:cs typeface="Lucida Sans Unicode" panose="020B0602030504020204" pitchFamily="34" charset="0"/>
                      </a:endParaRPr>
                    </a:p>
                  </a:txBody>
                  <a:tcPr marL="9525" marR="9525" marT="9525" marB="0" anchor="b"/>
                </a:tc>
                <a:extLst>
                  <a:ext uri="{0D108BD9-81ED-4DB2-BD59-A6C34878D82A}">
                    <a16:rowId xmlns:a16="http://schemas.microsoft.com/office/drawing/2014/main" val="10001"/>
                  </a:ext>
                </a:extLst>
              </a:tr>
              <a:tr h="389381">
                <a:tc>
                  <a:txBody>
                    <a:bodyPr/>
                    <a:lstStyle/>
                    <a:p>
                      <a:pPr algn="l" fontAlgn="b"/>
                      <a:r>
                        <a:rPr lang="en-US" sz="1600" b="1" i="0" u="none" strike="noStrike" dirty="0">
                          <a:solidFill>
                            <a:srgbClr val="000000"/>
                          </a:solidFill>
                          <a:effectLst/>
                          <a:latin typeface="Calibri" panose="020F0502020204030204" pitchFamily="34" charset="0"/>
                        </a:rPr>
                        <a:t>Total Disbursed 2024 YTD 8/31/2024</a:t>
                      </a:r>
                    </a:p>
                    <a:p>
                      <a:pPr algn="l" fontAlgn="b"/>
                      <a:r>
                        <a:rPr lang="en-US" sz="1600" b="1" i="0" u="none" strike="noStrike" dirty="0">
                          <a:solidFill>
                            <a:srgbClr val="000000"/>
                          </a:solidFill>
                          <a:effectLst/>
                          <a:latin typeface="Calibri" panose="020F0502020204030204" pitchFamily="34" charset="0"/>
                        </a:rPr>
                        <a:t>Compared to Disbursed 2024 YTD 8/31/2023</a:t>
                      </a:r>
                    </a:p>
                    <a:p>
                      <a:pPr algn="l" fontAlgn="b"/>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1600" b="0" i="0" u="none" strike="noStrike" dirty="0">
                          <a:solidFill>
                            <a:schemeClr val="tx1"/>
                          </a:solidFill>
                          <a:effectLst/>
                          <a:latin typeface="Lucida Sans Unicode" panose="020B0602030504020204" pitchFamily="34" charset="0"/>
                          <a:cs typeface="Lucida Sans Unicode" panose="020B0602030504020204" pitchFamily="34" charset="0"/>
                        </a:rPr>
                        <a:t>$1,781,415.03 2024</a:t>
                      </a:r>
                    </a:p>
                    <a:p>
                      <a:pPr algn="l" fontAlgn="b"/>
                      <a:r>
                        <a:rPr lang="en-US" sz="1600" b="0" i="0" u="none" strike="noStrike" dirty="0">
                          <a:solidFill>
                            <a:schemeClr val="tx1"/>
                          </a:solidFill>
                          <a:effectLst/>
                          <a:latin typeface="Lucida Sans Unicode" panose="020B0602030504020204" pitchFamily="34" charset="0"/>
                          <a:cs typeface="Lucida Sans Unicode" panose="020B0602030504020204" pitchFamily="34" charset="0"/>
                        </a:rPr>
                        <a:t>$1,906,139.97 2023</a:t>
                      </a:r>
                    </a:p>
                    <a:p>
                      <a:pPr algn="l" fontAlgn="b"/>
                      <a:endParaRPr lang="en-US" sz="1600" b="0" i="0" u="none" strike="noStrike" dirty="0">
                        <a:solidFill>
                          <a:schemeClr val="tx1"/>
                        </a:solidFill>
                        <a:effectLst/>
                        <a:latin typeface="Lucida Sans Unicode" panose="020B0602030504020204" pitchFamily="34" charset="0"/>
                        <a:cs typeface="Lucida Sans Unicode" panose="020B0602030504020204" pitchFamily="34" charset="0"/>
                      </a:endParaRPr>
                    </a:p>
                  </a:txBody>
                  <a:tcPr marL="9525" marR="9525" marT="9525" marB="0" anchor="b"/>
                </a:tc>
                <a:extLst>
                  <a:ext uri="{0D108BD9-81ED-4DB2-BD59-A6C34878D82A}">
                    <a16:rowId xmlns:a16="http://schemas.microsoft.com/office/drawing/2014/main" val="10002"/>
                  </a:ext>
                </a:extLst>
              </a:tr>
              <a:tr h="389381">
                <a:tc>
                  <a:txBody>
                    <a:bodyPr/>
                    <a:lstStyle/>
                    <a:p>
                      <a:pPr algn="l" fontAlgn="b"/>
                      <a:r>
                        <a:rPr lang="en-US" sz="1600" b="1" i="0" u="none" strike="noStrike" dirty="0">
                          <a:solidFill>
                            <a:srgbClr val="000000"/>
                          </a:solidFill>
                          <a:effectLst/>
                          <a:latin typeface="Calibri" panose="020F0502020204030204" pitchFamily="34" charset="0"/>
                        </a:rPr>
                        <a:t>Ending Cash Balance per Bank Statement with Outstanding Checks as of 8/31/2024:</a:t>
                      </a:r>
                    </a:p>
                  </a:txBody>
                  <a:tcPr marL="9525" marR="9525" marT="9525" marB="0" anchor="ctr"/>
                </a:tc>
                <a:tc>
                  <a:txBody>
                    <a:bodyPr/>
                    <a:lstStyle/>
                    <a:p>
                      <a:pPr algn="l" fontAlgn="b"/>
                      <a:r>
                        <a:rPr lang="en-US" sz="1600" b="1" i="0" u="none" strike="noStrike" baseline="0" dirty="0">
                          <a:solidFill>
                            <a:srgbClr val="0070C0"/>
                          </a:solidFill>
                          <a:effectLst/>
                          <a:latin typeface="Lucida Sans Unicode" panose="020B0602030504020204" pitchFamily="34" charset="0"/>
                          <a:cs typeface="Lucida Sans Unicode" panose="020B0602030504020204" pitchFamily="34" charset="0"/>
                        </a:rPr>
                        <a:t> $1,801,575.45</a:t>
                      </a:r>
                      <a:endParaRPr lang="en-US" sz="1600" b="0" i="0" u="none" strike="noStrike" dirty="0">
                        <a:solidFill>
                          <a:schemeClr val="tx1"/>
                        </a:solidFill>
                        <a:effectLst/>
                        <a:latin typeface="Lucida Console" panose="020B0609040504020204" pitchFamily="49" charset="0"/>
                        <a:cs typeface="Lucida Sans Unicode" panose="020B0602030504020204" pitchFamily="34" charset="0"/>
                      </a:endParaRPr>
                    </a:p>
                  </a:txBody>
                  <a:tcPr marL="9525" marR="9525" marT="9525" marB="0" anchor="b"/>
                </a:tc>
                <a:extLst>
                  <a:ext uri="{0D108BD9-81ED-4DB2-BD59-A6C34878D82A}">
                    <a16:rowId xmlns:a16="http://schemas.microsoft.com/office/drawing/2014/main" val="10003"/>
                  </a:ext>
                </a:extLst>
              </a:tr>
              <a:tr h="110165">
                <a:tc>
                  <a:txBody>
                    <a:bodyPr/>
                    <a:lstStyle/>
                    <a:p>
                      <a:pPr algn="l" fontAlgn="b"/>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endParaRPr lang="en-US" sz="1600" b="0" i="0" u="none" strike="noStrike" dirty="0">
                        <a:solidFill>
                          <a:schemeClr val="tx1"/>
                        </a:solidFill>
                        <a:effectLst/>
                        <a:latin typeface="Lucida Console" panose="020B0609040504020204" pitchFamily="49" charset="0"/>
                        <a:cs typeface="Lucida Sans Unicode" panose="020B0602030504020204" pitchFamily="34" charset="0"/>
                      </a:endParaRPr>
                    </a:p>
                  </a:txBody>
                  <a:tcPr marL="9525" marR="9525" marT="9525" marB="0" anchor="b"/>
                </a:tc>
                <a:extLst>
                  <a:ext uri="{0D108BD9-81ED-4DB2-BD59-A6C34878D82A}">
                    <a16:rowId xmlns:a16="http://schemas.microsoft.com/office/drawing/2014/main" val="10004"/>
                  </a:ext>
                </a:extLst>
              </a:tr>
              <a:tr h="0">
                <a:tc>
                  <a:txBody>
                    <a:bodyPr/>
                    <a:lstStyle/>
                    <a:p>
                      <a:pPr algn="l" fontAlgn="b"/>
                      <a:endParaRPr lang="en-US" sz="1400" b="0" i="0" u="none" strike="noStrike" dirty="0">
                        <a:solidFill>
                          <a:schemeClr val="tx1"/>
                        </a:solidFill>
                        <a:effectLst/>
                        <a:latin typeface="Calibri" panose="020F0502020204030204" pitchFamily="34" charset="0"/>
                      </a:endParaRPr>
                    </a:p>
                  </a:txBody>
                  <a:tcPr marL="9525" marR="9525" marT="9525" marB="0" anchor="ctr">
                    <a:lnB w="12700" cmpd="sng">
                      <a:noFill/>
                    </a:lnB>
                  </a:tcPr>
                </a:tc>
                <a:tc>
                  <a:txBody>
                    <a:bodyPr/>
                    <a:lstStyle/>
                    <a:p>
                      <a:pPr algn="ctr" fontAlgn="b"/>
                      <a:endParaRPr lang="en-US" sz="14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5"/>
                  </a:ext>
                </a:extLst>
              </a:tr>
              <a:tr h="494355">
                <a:tc>
                  <a:txBody>
                    <a:bodyPr/>
                    <a:lstStyle/>
                    <a:p>
                      <a:pPr algn="l" fontAlgn="b"/>
                      <a:r>
                        <a:rPr lang="en-US" sz="1800" b="1" i="0" u="none" strike="noStrike" dirty="0">
                          <a:solidFill>
                            <a:schemeClr val="tx1"/>
                          </a:solidFill>
                          <a:effectLst/>
                          <a:latin typeface="Calibri" panose="020F0502020204030204" pitchFamily="34" charset="0"/>
                        </a:rPr>
                        <a:t>Average Monthly</a:t>
                      </a:r>
                      <a:r>
                        <a:rPr lang="en-US" sz="1800" b="1" i="0" u="none" strike="noStrike" baseline="0" dirty="0">
                          <a:solidFill>
                            <a:schemeClr val="tx1"/>
                          </a:solidFill>
                          <a:effectLst/>
                          <a:latin typeface="Calibri" panose="020F0502020204030204" pitchFamily="34" charset="0"/>
                        </a:rPr>
                        <a:t> Disbursed 2023:</a:t>
                      </a:r>
                    </a:p>
                    <a:p>
                      <a:pPr algn="l" fontAlgn="b"/>
                      <a:r>
                        <a:rPr lang="en-US" sz="1800" b="1" i="0" u="none" strike="noStrike" baseline="0" dirty="0">
                          <a:solidFill>
                            <a:schemeClr val="tx1"/>
                          </a:solidFill>
                          <a:effectLst/>
                          <a:latin typeface="Calibri" panose="020F0502020204030204" pitchFamily="34" charset="0"/>
                        </a:rPr>
                        <a:t>Average Monthly Disbursed 2024 YTD:</a:t>
                      </a:r>
                    </a:p>
                  </a:txBody>
                  <a:tcPr marL="9525" marR="9525" marT="9525"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457200" rtl="0" eaLnBrk="1" fontAlgn="b" latinLnBrk="0" hangingPunct="1"/>
                      <a:r>
                        <a:rPr lang="en-US" sz="1600" b="0" i="0" u="none" strike="noStrike" kern="1200" baseline="0" dirty="0">
                          <a:solidFill>
                            <a:schemeClr val="tx1"/>
                          </a:solidFill>
                          <a:effectLst/>
                          <a:latin typeface="Lucida Sans Unicode" panose="020B0602030504020204" pitchFamily="34" charset="0"/>
                          <a:ea typeface="+mn-ea"/>
                          <a:cs typeface="Lucida Sans Unicode" panose="020B0602030504020204" pitchFamily="34" charset="0"/>
                        </a:rPr>
                        <a:t>$254,628.00</a:t>
                      </a:r>
                    </a:p>
                    <a:p>
                      <a:pPr marL="0" algn="l" defTabSz="457200" rtl="0" eaLnBrk="1" fontAlgn="b" latinLnBrk="0" hangingPunct="1"/>
                      <a:r>
                        <a:rPr lang="en-US" sz="1600" b="0" i="0" u="none" strike="noStrike" kern="1200" baseline="0" dirty="0">
                          <a:solidFill>
                            <a:schemeClr val="tx1"/>
                          </a:solidFill>
                          <a:effectLst/>
                          <a:latin typeface="Lucida Sans Unicode" panose="020B0602030504020204" pitchFamily="34" charset="0"/>
                          <a:ea typeface="+mn-ea"/>
                          <a:cs typeface="Lucida Sans Unicode" panose="020B0602030504020204" pitchFamily="34" charset="0"/>
                        </a:rPr>
                        <a:t>$222,677.00</a:t>
                      </a:r>
                    </a:p>
                    <a:p>
                      <a:pPr marL="0" algn="l" defTabSz="457200" rtl="0" eaLnBrk="1" fontAlgn="b" latinLnBrk="0" hangingPunct="1"/>
                      <a:endParaRPr lang="en-US" sz="1600" b="0" i="0" u="none" strike="noStrike" kern="1200" baseline="0" dirty="0">
                        <a:solidFill>
                          <a:schemeClr val="tx1"/>
                        </a:solidFill>
                        <a:effectLst/>
                        <a:latin typeface="Lucida Sans Unicode" panose="020B0602030504020204" pitchFamily="34" charset="0"/>
                        <a:ea typeface="+mn-ea"/>
                        <a:cs typeface="Lucida Sans Unicode" panose="020B0602030504020204" pitchFamily="34" charset="0"/>
                      </a:endParaRPr>
                    </a:p>
                  </a:txBody>
                  <a:tcPr marL="9525" marR="9525" marT="9525" marB="0" anchor="ctr">
                    <a:lnL w="12700" cmpd="sng">
                      <a:noFill/>
                    </a:lnL>
                  </a:tcPr>
                </a:tc>
                <a:extLst>
                  <a:ext uri="{0D108BD9-81ED-4DB2-BD59-A6C34878D82A}">
                    <a16:rowId xmlns:a16="http://schemas.microsoft.com/office/drawing/2014/main" val="10006"/>
                  </a:ext>
                </a:extLst>
              </a:tr>
              <a:tr h="494355">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endParaRPr lang="en-US" sz="1800" b="1" i="0" u="none" strike="noStrike" baseline="0" dirty="0">
                        <a:solidFill>
                          <a:schemeClr val="tx1"/>
                        </a:solidFill>
                        <a:effectLst/>
                        <a:latin typeface="Calibri" panose="020F0502020204030204" pitchFamily="34" charset="0"/>
                      </a:endParaRPr>
                    </a:p>
                  </a:txBody>
                  <a:tcPr marL="9525" marR="9525" marT="9525"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lang="en-US" sz="1100" b="1" i="0" u="none" strike="noStrike" dirty="0">
                          <a:solidFill>
                            <a:srgbClr val="000000"/>
                          </a:solidFill>
                          <a:effectLst/>
                          <a:latin typeface="Calibri" panose="020F0502020204030204" pitchFamily="34" charset="0"/>
                        </a:rPr>
                        <a:t>Compared to 2023, spending trend is decreased!  We are really trying to be conservative! </a:t>
                      </a:r>
                    </a:p>
                  </a:txBody>
                  <a:tcPr marL="9525" marR="9525" marT="9525" marB="0" anchor="ctr">
                    <a:lnL w="12700" cmpd="sng">
                      <a:noFill/>
                    </a:ln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866166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61607" y="457200"/>
            <a:ext cx="7467600" cy="990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Goals &amp; Objectives for 2024-2025:</a:t>
            </a:r>
            <a:endParaRPr lang="en-US" sz="2800" dirty="0"/>
          </a:p>
        </p:txBody>
      </p:sp>
      <p:sp>
        <p:nvSpPr>
          <p:cNvPr id="2" name="Content Placeholder 1"/>
          <p:cNvSpPr>
            <a:spLocks noGrp="1"/>
          </p:cNvSpPr>
          <p:nvPr>
            <p:ph idx="1"/>
          </p:nvPr>
        </p:nvSpPr>
        <p:spPr>
          <a:xfrm>
            <a:off x="1361607" y="1600200"/>
            <a:ext cx="7477593" cy="4572000"/>
          </a:xfrm>
        </p:spPr>
        <p:txBody>
          <a:bodyPr>
            <a:normAutofit fontScale="70000" lnSpcReduction="20000"/>
          </a:bodyPr>
          <a:lstStyle/>
          <a:p>
            <a:pPr marL="0" indent="0">
              <a:buNone/>
            </a:pPr>
            <a:r>
              <a:rPr lang="en-US" sz="1700" b="1" u="sng" dirty="0"/>
              <a:t>Category 1</a:t>
            </a:r>
            <a:r>
              <a:rPr lang="en-US" sz="1700" b="1" dirty="0"/>
              <a:t>: Facilities Management Strategy: </a:t>
            </a:r>
            <a:r>
              <a:rPr lang="en-US" sz="1700" dirty="0"/>
              <a:t>(maintenance, upgrades, long-range use of all assets and liabilities at each facility) </a:t>
            </a:r>
            <a:r>
              <a:rPr lang="en-US" sz="1700" i="1" dirty="0"/>
              <a:t>(Normal expenditures are not identified in this section such as utilities, supplies, insurance, these are identified in a different section)</a:t>
            </a:r>
          </a:p>
          <a:p>
            <a:pPr marL="0" indent="0">
              <a:buNone/>
            </a:pPr>
            <a:r>
              <a:rPr lang="en-US" sz="1700" b="1" i="1" dirty="0"/>
              <a:t>Loon Lake Community Center:</a:t>
            </a:r>
          </a:p>
          <a:p>
            <a:r>
              <a:rPr lang="en-US" sz="1700" dirty="0"/>
              <a:t>Building maintenance and repairs continue to keep the facility in the best condition we can for public use.  A compressor failed which cost $7,780.00 and the boiler will also be replaced at a quoted cost of $19,835.00.  Insurance will reimburse the majority of these costs.  </a:t>
            </a:r>
          </a:p>
          <a:p>
            <a:r>
              <a:rPr lang="en-US" sz="1700" dirty="0"/>
              <a:t>Rentals continue to increase due to the popularity of the bouncy house/gym rental and because our rates are lower than other venues in the area for weddings and events. We may add other kid friendly attractions in the future.  </a:t>
            </a:r>
          </a:p>
          <a:p>
            <a:r>
              <a:rPr lang="en-US" sz="1700" dirty="0"/>
              <a:t>Annual operating costs continue to increase but hopefully having more events and expanding recreational opportunities and uses for the building and grounds will increase revenue to off-set these costs. The Board has met strategically and would like to add a dock/fishing pier, remove trees and add private picnic areas with trails and views of the lake, offer overnight camping and other daytime recreational offerings such as a youth recreation area, pickleball, etc.  Branding the building and use of a theme for attracting people to the venue will help increase usage.  </a:t>
            </a:r>
          </a:p>
          <a:p>
            <a:r>
              <a:rPr lang="en-US" sz="1700" dirty="0"/>
              <a:t>The land swap with Mesabi East School District is almost complete.  The legal documents have been reviewed and will be approved hopefully at October’s Board meeting.  Northern Lights Surveying Company is verifying the plot lines and description of the legals for the exchange.  This will finally release the deed restrictions for use of the building and property.    </a:t>
            </a:r>
          </a:p>
          <a:p>
            <a:r>
              <a:rPr lang="en-US" sz="1700" dirty="0"/>
              <a:t>The Board continues to look at needs for all Township facilities.  This includes facility improvements, needed upgrades to be compliant with ADA laws and access, and future planning for the Township.  </a:t>
            </a:r>
          </a:p>
          <a:p>
            <a:pPr marL="0" indent="0">
              <a:buNone/>
            </a:pPr>
            <a:endParaRPr lang="en-US" sz="1700" dirty="0"/>
          </a:p>
          <a:p>
            <a:pPr marL="0" indent="0">
              <a:buNone/>
            </a:pPr>
            <a:endParaRPr lang="en-US" sz="1700" dirty="0"/>
          </a:p>
          <a:p>
            <a:pPr marL="0" indent="0">
              <a:buNone/>
            </a:pPr>
            <a:endParaRPr lang="en-US" sz="1700" b="1" i="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381000"/>
            <a:ext cx="6553200" cy="838200"/>
          </a:xfrm>
        </p:spPr>
        <p:style>
          <a:lnRef idx="2">
            <a:schemeClr val="accent1"/>
          </a:lnRef>
          <a:fillRef idx="1">
            <a:schemeClr val="lt1"/>
          </a:fillRef>
          <a:effectRef idx="0">
            <a:schemeClr val="accent1"/>
          </a:effectRef>
          <a:fontRef idx="minor">
            <a:schemeClr val="dk1"/>
          </a:fontRef>
        </p:style>
        <p:txBody>
          <a:bodyPr>
            <a:normAutofit/>
          </a:bodyPr>
          <a:lstStyle/>
          <a:p>
            <a:r>
              <a:rPr lang="en-US" sz="2400" u="sng" dirty="0"/>
              <a:t>Category 4-Fiscal Sustainability: </a:t>
            </a:r>
            <a:br>
              <a:rPr lang="en-US" sz="2400" u="sng" dirty="0"/>
            </a:br>
            <a:r>
              <a:rPr lang="en-US" sz="2400" u="sng" dirty="0"/>
              <a:t>2024 Receipts YTD Compared to 2023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95870040"/>
              </p:ext>
            </p:extLst>
          </p:nvPr>
        </p:nvGraphicFramePr>
        <p:xfrm>
          <a:off x="1366933" y="1266769"/>
          <a:ext cx="6553202" cy="5521049"/>
        </p:xfrm>
        <a:graphic>
          <a:graphicData uri="http://schemas.openxmlformats.org/drawingml/2006/table">
            <a:tbl>
              <a:tblPr>
                <a:tableStyleId>{5C22544A-7EE6-4342-B048-85BDC9FD1C3A}</a:tableStyleId>
              </a:tblPr>
              <a:tblGrid>
                <a:gridCol w="3114044">
                  <a:extLst>
                    <a:ext uri="{9D8B030D-6E8A-4147-A177-3AD203B41FA5}">
                      <a16:colId xmlns:a16="http://schemas.microsoft.com/office/drawing/2014/main" val="20000"/>
                    </a:ext>
                  </a:extLst>
                </a:gridCol>
                <a:gridCol w="1310223">
                  <a:extLst>
                    <a:ext uri="{9D8B030D-6E8A-4147-A177-3AD203B41FA5}">
                      <a16:colId xmlns:a16="http://schemas.microsoft.com/office/drawing/2014/main" val="20001"/>
                    </a:ext>
                  </a:extLst>
                </a:gridCol>
                <a:gridCol w="2128935">
                  <a:extLst>
                    <a:ext uri="{9D8B030D-6E8A-4147-A177-3AD203B41FA5}">
                      <a16:colId xmlns:a16="http://schemas.microsoft.com/office/drawing/2014/main" val="20002"/>
                    </a:ext>
                  </a:extLst>
                </a:gridCol>
              </a:tblGrid>
              <a:tr h="264393">
                <a:tc gridSpan="2">
                  <a:txBody>
                    <a:bodyPr/>
                    <a:lstStyle/>
                    <a:p>
                      <a:pPr algn="l" fontAlgn="b"/>
                      <a:r>
                        <a:rPr lang="en-US" sz="1200" b="1" u="none" strike="noStrike" dirty="0">
                          <a:solidFill>
                            <a:schemeClr val="tx1"/>
                          </a:solidFill>
                          <a:effectLst/>
                        </a:rPr>
                        <a:t>Notable Receipts ALL FUNDS (rounded):</a:t>
                      </a:r>
                    </a:p>
                    <a:p>
                      <a:pPr algn="l" fontAlgn="b"/>
                      <a:r>
                        <a:rPr lang="en-US" sz="1200" b="1" i="0" u="none" strike="noStrike" dirty="0">
                          <a:solidFill>
                            <a:srgbClr val="FF0000"/>
                          </a:solidFill>
                          <a:effectLst/>
                          <a:latin typeface="Calibri" panose="020F0502020204030204" pitchFamily="34" charset="0"/>
                        </a:rPr>
                        <a:t>      </a:t>
                      </a:r>
                      <a:r>
                        <a:rPr lang="en-US" sz="1200" b="1" i="0" u="none" strike="noStrike" dirty="0">
                          <a:solidFill>
                            <a:schemeClr val="tx1"/>
                          </a:solidFill>
                          <a:effectLst/>
                          <a:latin typeface="Calibri" panose="020F0502020204030204" pitchFamily="34" charset="0"/>
                        </a:rPr>
                        <a:t>                                                                                                      2024 YTD </a:t>
                      </a:r>
                    </a:p>
                  </a:txBody>
                  <a:tcPr marL="5119" marR="5119" marT="5119" marB="0" anchor="b"/>
                </a:tc>
                <a:tc hMerge="1">
                  <a:txBody>
                    <a:bodyPr/>
                    <a:lstStyle/>
                    <a:p>
                      <a:endParaRPr lang="en-US"/>
                    </a:p>
                  </a:txBody>
                  <a:tcPr/>
                </a:tc>
                <a:tc>
                  <a:txBody>
                    <a:bodyPr/>
                    <a:lstStyle/>
                    <a:p>
                      <a:pPr algn="ctr" fontAlgn="b"/>
                      <a:r>
                        <a:rPr lang="en-US" sz="1200" b="1" i="0" u="none" strike="noStrike" dirty="0">
                          <a:solidFill>
                            <a:schemeClr val="tx1"/>
                          </a:solidFill>
                          <a:effectLst/>
                          <a:latin typeface="Calibri" panose="020F0502020204030204" pitchFamily="34" charset="0"/>
                        </a:rPr>
                        <a:t>                          2023 FINAL</a:t>
                      </a:r>
                    </a:p>
                  </a:txBody>
                  <a:tcPr marL="5119" marR="5119" marT="5119" marB="0" anchor="b"/>
                </a:tc>
                <a:extLst>
                  <a:ext uri="{0D108BD9-81ED-4DB2-BD59-A6C34878D82A}">
                    <a16:rowId xmlns:a16="http://schemas.microsoft.com/office/drawing/2014/main" val="10000"/>
                  </a:ext>
                </a:extLst>
              </a:tr>
              <a:tr h="222127">
                <a:tc>
                  <a:txBody>
                    <a:bodyPr/>
                    <a:lstStyle/>
                    <a:p>
                      <a:pPr algn="l" fontAlgn="b"/>
                      <a:r>
                        <a:rPr lang="en-US" sz="1000" u="none" strike="noStrike" dirty="0">
                          <a:effectLst/>
                          <a:latin typeface="+mj-lt"/>
                        </a:rPr>
                        <a:t>Fire Contracts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$36,000.00</a:t>
                      </a:r>
                    </a:p>
                  </a:txBody>
                  <a:tcPr marL="5119" marR="5119" marT="5119" marB="0" anchor="b"/>
                </a:tc>
                <a:tc>
                  <a:txBody>
                    <a:bodyPr/>
                    <a:lstStyle/>
                    <a:p>
                      <a:pPr algn="r"/>
                      <a:r>
                        <a:rPr lang="en-US" sz="1000" dirty="0"/>
                        <a:t>$36,000.00</a:t>
                      </a:r>
                    </a:p>
                  </a:txBody>
                  <a:tcPr marL="5119" marR="5119" marT="5119" marB="0" anchor="b"/>
                </a:tc>
                <a:extLst>
                  <a:ext uri="{0D108BD9-81ED-4DB2-BD59-A6C34878D82A}">
                    <a16:rowId xmlns:a16="http://schemas.microsoft.com/office/drawing/2014/main" val="10001"/>
                  </a:ext>
                </a:extLst>
              </a:tr>
              <a:tr h="222127">
                <a:tc>
                  <a:txBody>
                    <a:bodyPr/>
                    <a:lstStyle/>
                    <a:p>
                      <a:pPr algn="l" fontAlgn="b"/>
                      <a:r>
                        <a:rPr lang="en-US" sz="1000" b="0" i="0" u="none" strike="noStrike" dirty="0">
                          <a:solidFill>
                            <a:srgbClr val="000000"/>
                          </a:solidFill>
                          <a:effectLst/>
                          <a:latin typeface="+mj-lt"/>
                        </a:rPr>
                        <a:t>Donations from Private Sources to FD</a:t>
                      </a:r>
                    </a:p>
                  </a:txBody>
                  <a:tcPr marL="5119" marR="5119" marT="5119" marB="0" anchor="b"/>
                </a:tc>
                <a:tc>
                  <a:txBody>
                    <a:bodyPr/>
                    <a:lstStyle/>
                    <a:p>
                      <a:pPr algn="r"/>
                      <a:r>
                        <a:rPr lang="en-US" sz="1000" dirty="0">
                          <a:solidFill>
                            <a:schemeClr val="tx1"/>
                          </a:solidFill>
                        </a:rPr>
                        <a:t>$11,454.00</a:t>
                      </a:r>
                    </a:p>
                  </a:txBody>
                  <a:tcPr marL="5119" marR="5119" marT="5119" marB="0" anchor="b"/>
                </a:tc>
                <a:tc>
                  <a:txBody>
                    <a:bodyPr/>
                    <a:lstStyle/>
                    <a:p>
                      <a:pPr algn="r"/>
                      <a:r>
                        <a:rPr lang="en-US" sz="1000" dirty="0">
                          <a:solidFill>
                            <a:schemeClr val="tx1"/>
                          </a:solidFill>
                        </a:rPr>
                        <a:t>$11,936.00</a:t>
                      </a:r>
                    </a:p>
                  </a:txBody>
                  <a:tcPr marL="5119" marR="5119" marT="5119" marB="0" anchor="b"/>
                </a:tc>
                <a:extLst>
                  <a:ext uri="{0D108BD9-81ED-4DB2-BD59-A6C34878D82A}">
                    <a16:rowId xmlns:a16="http://schemas.microsoft.com/office/drawing/2014/main" val="3296104913"/>
                  </a:ext>
                </a:extLst>
              </a:tr>
              <a:tr h="222127">
                <a:tc>
                  <a:txBody>
                    <a:bodyPr/>
                    <a:lstStyle/>
                    <a:p>
                      <a:pPr algn="l" fontAlgn="b"/>
                      <a:r>
                        <a:rPr lang="en-US" sz="1000" u="none" strike="noStrike" dirty="0">
                          <a:effectLst/>
                          <a:latin typeface="+mj-lt"/>
                        </a:rPr>
                        <a:t>Tax Apportionment/Property</a:t>
                      </a:r>
                      <a:r>
                        <a:rPr lang="en-US" sz="1000" u="none" strike="noStrike" baseline="0" dirty="0">
                          <a:effectLst/>
                          <a:latin typeface="+mj-lt"/>
                        </a:rPr>
                        <a:t> Tax</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solidFill>
                            <a:schemeClr val="tx1"/>
                          </a:solidFill>
                        </a:rPr>
                        <a:t>$736,746.00</a:t>
                      </a:r>
                    </a:p>
                  </a:txBody>
                  <a:tcPr marL="5119" marR="5119" marT="5119" marB="0" anchor="b"/>
                </a:tc>
                <a:tc>
                  <a:txBody>
                    <a:bodyPr/>
                    <a:lstStyle/>
                    <a:p>
                      <a:pPr algn="r"/>
                      <a:r>
                        <a:rPr lang="en-US" sz="1000" dirty="0">
                          <a:solidFill>
                            <a:schemeClr val="tx1"/>
                          </a:solidFill>
                        </a:rPr>
                        <a:t>$1,032,221.00</a:t>
                      </a:r>
                    </a:p>
                  </a:txBody>
                  <a:tcPr marL="5119" marR="5119" marT="5119" marB="0" anchor="b"/>
                </a:tc>
                <a:extLst>
                  <a:ext uri="{0D108BD9-81ED-4DB2-BD59-A6C34878D82A}">
                    <a16:rowId xmlns:a16="http://schemas.microsoft.com/office/drawing/2014/main" val="10002"/>
                  </a:ext>
                </a:extLst>
              </a:tr>
              <a:tr h="222127">
                <a:tc>
                  <a:txBody>
                    <a:bodyPr/>
                    <a:lstStyle/>
                    <a:p>
                      <a:pPr algn="l" fontAlgn="b"/>
                      <a:r>
                        <a:rPr lang="en-US" sz="1000" u="none" strike="noStrike" dirty="0">
                          <a:effectLst/>
                          <a:latin typeface="+mj-lt"/>
                        </a:rPr>
                        <a:t>Town Road Aid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$37,713.00</a:t>
                      </a:r>
                    </a:p>
                  </a:txBody>
                  <a:tcPr marL="5119" marR="5119" marT="5119" marB="0" anchor="b"/>
                </a:tc>
                <a:tc>
                  <a:txBody>
                    <a:bodyPr/>
                    <a:lstStyle/>
                    <a:p>
                      <a:pPr algn="r"/>
                      <a:r>
                        <a:rPr lang="en-US" sz="1000" dirty="0">
                          <a:solidFill>
                            <a:schemeClr val="tx1"/>
                          </a:solidFill>
                        </a:rPr>
                        <a:t>$34,795.00</a:t>
                      </a:r>
                    </a:p>
                  </a:txBody>
                  <a:tcPr marL="5119" marR="5119" marT="5119" marB="0" anchor="b"/>
                </a:tc>
                <a:extLst>
                  <a:ext uri="{0D108BD9-81ED-4DB2-BD59-A6C34878D82A}">
                    <a16:rowId xmlns:a16="http://schemas.microsoft.com/office/drawing/2014/main" val="10003"/>
                  </a:ext>
                </a:extLst>
              </a:tr>
              <a:tr h="222127">
                <a:tc>
                  <a:txBody>
                    <a:bodyPr/>
                    <a:lstStyle/>
                    <a:p>
                      <a:pPr algn="l" fontAlgn="b"/>
                      <a:r>
                        <a:rPr lang="en-US" sz="1000" b="0" i="0" u="none" strike="noStrike" dirty="0">
                          <a:solidFill>
                            <a:srgbClr val="000000"/>
                          </a:solidFill>
                          <a:effectLst/>
                          <a:latin typeface="+mj-lt"/>
                        </a:rPr>
                        <a:t>Taconite Municipal Aid</a:t>
                      </a:r>
                    </a:p>
                  </a:txBody>
                  <a:tcPr marL="5119" marR="5119" marT="5119" marB="0" anchor="b"/>
                </a:tc>
                <a:tc>
                  <a:txBody>
                    <a:bodyPr/>
                    <a:lstStyle/>
                    <a:p>
                      <a:pPr algn="r"/>
                      <a:r>
                        <a:rPr lang="en-US" sz="1000" dirty="0">
                          <a:solidFill>
                            <a:schemeClr val="tx1"/>
                          </a:solidFill>
                        </a:rPr>
                        <a:t>0</a:t>
                      </a:r>
                    </a:p>
                  </a:txBody>
                  <a:tcPr marL="5119" marR="5119" marT="5119" marB="0" anchor="b"/>
                </a:tc>
                <a:tc>
                  <a:txBody>
                    <a:bodyPr/>
                    <a:lstStyle/>
                    <a:p>
                      <a:pPr algn="r"/>
                      <a:r>
                        <a:rPr lang="en-US" sz="1000" dirty="0">
                          <a:solidFill>
                            <a:schemeClr val="tx1"/>
                          </a:solidFill>
                        </a:rPr>
                        <a:t>$79,158.00</a:t>
                      </a:r>
                    </a:p>
                  </a:txBody>
                  <a:tcPr marL="5119" marR="5119" marT="5119" marB="0" anchor="b"/>
                </a:tc>
                <a:extLst>
                  <a:ext uri="{0D108BD9-81ED-4DB2-BD59-A6C34878D82A}">
                    <a16:rowId xmlns:a16="http://schemas.microsoft.com/office/drawing/2014/main" val="10004"/>
                  </a:ext>
                </a:extLst>
              </a:tr>
              <a:tr h="222127">
                <a:tc>
                  <a:txBody>
                    <a:bodyPr/>
                    <a:lstStyle/>
                    <a:p>
                      <a:pPr algn="l" fontAlgn="b"/>
                      <a:r>
                        <a:rPr lang="en-US" sz="1000" u="none" strike="noStrike" dirty="0">
                          <a:effectLst/>
                          <a:latin typeface="+mj-lt"/>
                        </a:rPr>
                        <a:t>Taconite Production Tax</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solidFill>
                            <a:schemeClr val="tx1"/>
                          </a:solidFill>
                        </a:rPr>
                        <a:t>$25,047.00</a:t>
                      </a:r>
                    </a:p>
                  </a:txBody>
                  <a:tcPr marL="5119" marR="5119" marT="5119" marB="0" anchor="b"/>
                </a:tc>
                <a:tc>
                  <a:txBody>
                    <a:bodyPr/>
                    <a:lstStyle/>
                    <a:p>
                      <a:pPr algn="r"/>
                      <a:r>
                        <a:rPr lang="en-US" sz="1000" dirty="0">
                          <a:solidFill>
                            <a:schemeClr val="tx1"/>
                          </a:solidFill>
                        </a:rPr>
                        <a:t>$30,727.00</a:t>
                      </a:r>
                    </a:p>
                  </a:txBody>
                  <a:tcPr marL="5119" marR="5119" marT="5119" marB="0" anchor="b"/>
                </a:tc>
                <a:extLst>
                  <a:ext uri="{0D108BD9-81ED-4DB2-BD59-A6C34878D82A}">
                    <a16:rowId xmlns:a16="http://schemas.microsoft.com/office/drawing/2014/main" val="10005"/>
                  </a:ext>
                </a:extLst>
              </a:tr>
              <a:tr h="222127">
                <a:tc>
                  <a:txBody>
                    <a:bodyPr/>
                    <a:lstStyle/>
                    <a:p>
                      <a:pPr algn="l" fontAlgn="b"/>
                      <a:r>
                        <a:rPr lang="en-US" sz="1000" b="0" i="0" u="none" strike="noStrike" dirty="0">
                          <a:solidFill>
                            <a:srgbClr val="000000"/>
                          </a:solidFill>
                          <a:effectLst/>
                          <a:latin typeface="+mj-lt"/>
                          <a:cs typeface="Lucida Sans Unicode" panose="020B0602030504020204" pitchFamily="34" charset="0"/>
                        </a:rPr>
                        <a:t>Annexation</a:t>
                      </a:r>
                      <a:r>
                        <a:rPr lang="en-US" sz="1000" b="0" i="0" u="none" strike="noStrike" baseline="0" dirty="0">
                          <a:solidFill>
                            <a:srgbClr val="000000"/>
                          </a:solidFill>
                          <a:effectLst/>
                          <a:latin typeface="+mj-lt"/>
                          <a:cs typeface="Lucida Sans Unicode" panose="020B0602030504020204" pitchFamily="34" charset="0"/>
                        </a:rPr>
                        <a:t> Payments</a:t>
                      </a:r>
                      <a:endParaRPr lang="en-US" sz="1000" b="0" i="0" u="none" strike="noStrike" dirty="0">
                        <a:solidFill>
                          <a:srgbClr val="000000"/>
                        </a:solidFill>
                        <a:effectLst/>
                        <a:latin typeface="+mj-lt"/>
                        <a:cs typeface="Lucida Sans Unicode" panose="020B0602030504020204" pitchFamily="34" charset="0"/>
                      </a:endParaRPr>
                    </a:p>
                  </a:txBody>
                  <a:tcPr marL="5119" marR="5119" marT="5119" marB="0" anchor="b"/>
                </a:tc>
                <a:tc>
                  <a:txBody>
                    <a:bodyPr/>
                    <a:lstStyle/>
                    <a:p>
                      <a:pPr algn="r"/>
                      <a:r>
                        <a:rPr lang="en-US" sz="1000" dirty="0">
                          <a:solidFill>
                            <a:schemeClr val="tx1"/>
                          </a:solidFill>
                        </a:rPr>
                        <a:t>$0 (ended in 2023) </a:t>
                      </a:r>
                    </a:p>
                  </a:txBody>
                  <a:tcPr marL="5119" marR="5119" marT="5119" marB="0" anchor="b"/>
                </a:tc>
                <a:tc>
                  <a:txBody>
                    <a:bodyPr/>
                    <a:lstStyle/>
                    <a:p>
                      <a:pPr algn="r"/>
                      <a:r>
                        <a:rPr lang="en-US" sz="1000" dirty="0"/>
                        <a:t>$714,518.00</a:t>
                      </a:r>
                    </a:p>
                  </a:txBody>
                  <a:tcPr marL="5119" marR="5119" marT="5119" marB="0" anchor="b"/>
                </a:tc>
                <a:extLst>
                  <a:ext uri="{0D108BD9-81ED-4DB2-BD59-A6C34878D82A}">
                    <a16:rowId xmlns:a16="http://schemas.microsoft.com/office/drawing/2014/main" val="10006"/>
                  </a:ext>
                </a:extLst>
              </a:tr>
              <a:tr h="222127">
                <a:tc>
                  <a:txBody>
                    <a:bodyPr/>
                    <a:lstStyle/>
                    <a:p>
                      <a:pPr algn="l" fontAlgn="b"/>
                      <a:r>
                        <a:rPr lang="en-US" sz="1000" b="0" i="0" u="none" strike="noStrike" dirty="0">
                          <a:solidFill>
                            <a:srgbClr val="000000"/>
                          </a:solidFill>
                          <a:effectLst/>
                          <a:latin typeface="+mj-lt"/>
                        </a:rPr>
                        <a:t>Taconite Homestead Credit</a:t>
                      </a:r>
                    </a:p>
                  </a:txBody>
                  <a:tcPr marL="5119" marR="5119" marT="5119" marB="0" anchor="b"/>
                </a:tc>
                <a:tc>
                  <a:txBody>
                    <a:bodyPr/>
                    <a:lstStyle/>
                    <a:p>
                      <a:pPr algn="r"/>
                      <a:r>
                        <a:rPr lang="en-US" sz="1000" dirty="0">
                          <a:solidFill>
                            <a:schemeClr val="tx1"/>
                          </a:solidFill>
                        </a:rPr>
                        <a:t>$47,947.00</a:t>
                      </a:r>
                    </a:p>
                  </a:txBody>
                  <a:tcPr marL="5119" marR="5119" marT="5119" marB="0" anchor="b"/>
                </a:tc>
                <a:tc>
                  <a:txBody>
                    <a:bodyPr/>
                    <a:lstStyle/>
                    <a:p>
                      <a:pPr algn="r"/>
                      <a:r>
                        <a:rPr lang="en-US" sz="1000" dirty="0"/>
                        <a:t>$92,506.00</a:t>
                      </a:r>
                    </a:p>
                  </a:txBody>
                  <a:tcPr marL="5119" marR="5119" marT="5119" marB="0" anchor="b"/>
                </a:tc>
                <a:extLst>
                  <a:ext uri="{0D108BD9-81ED-4DB2-BD59-A6C34878D82A}">
                    <a16:rowId xmlns:a16="http://schemas.microsoft.com/office/drawing/2014/main" val="10007"/>
                  </a:ext>
                </a:extLst>
              </a:tr>
              <a:tr h="222127">
                <a:tc>
                  <a:txBody>
                    <a:bodyPr/>
                    <a:lstStyle/>
                    <a:p>
                      <a:pPr algn="l" fontAlgn="b"/>
                      <a:r>
                        <a:rPr lang="en-US" sz="1000" b="0" i="0" u="none" strike="noStrike" dirty="0">
                          <a:solidFill>
                            <a:srgbClr val="000000"/>
                          </a:solidFill>
                          <a:effectLst/>
                          <a:latin typeface="+mj-lt"/>
                        </a:rPr>
                        <a:t>Taconite</a:t>
                      </a:r>
                      <a:r>
                        <a:rPr lang="en-US" sz="1000" b="0" i="0" u="none" strike="noStrike" baseline="0" dirty="0">
                          <a:solidFill>
                            <a:srgbClr val="000000"/>
                          </a:solidFill>
                          <a:effectLst/>
                          <a:latin typeface="+mj-lt"/>
                        </a:rPr>
                        <a:t> Local Aid</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$50,000.00</a:t>
                      </a:r>
                    </a:p>
                  </a:txBody>
                  <a:tcPr marL="5119" marR="5119" marT="5119" marB="0" anchor="b"/>
                </a:tc>
                <a:tc>
                  <a:txBody>
                    <a:bodyPr/>
                    <a:lstStyle/>
                    <a:p>
                      <a:pPr algn="r"/>
                      <a:r>
                        <a:rPr lang="en-US" sz="1000" dirty="0"/>
                        <a:t>$50,000.00</a:t>
                      </a:r>
                    </a:p>
                  </a:txBody>
                  <a:tcPr marL="5119" marR="5119" marT="5119" marB="0" anchor="b"/>
                </a:tc>
                <a:extLst>
                  <a:ext uri="{0D108BD9-81ED-4DB2-BD59-A6C34878D82A}">
                    <a16:rowId xmlns:a16="http://schemas.microsoft.com/office/drawing/2014/main" val="10008"/>
                  </a:ext>
                </a:extLst>
              </a:tr>
              <a:tr h="222127">
                <a:tc>
                  <a:txBody>
                    <a:bodyPr/>
                    <a:lstStyle/>
                    <a:p>
                      <a:pPr algn="l" fontAlgn="b"/>
                      <a:r>
                        <a:rPr lang="en-US" sz="1000" b="0" i="0" u="none" strike="noStrike" dirty="0">
                          <a:solidFill>
                            <a:srgbClr val="000000"/>
                          </a:solidFill>
                          <a:effectLst/>
                          <a:latin typeface="+mj-lt"/>
                        </a:rPr>
                        <a:t>Road Maintenance (SLC)</a:t>
                      </a:r>
                    </a:p>
                  </a:txBody>
                  <a:tcPr marL="5119" marR="5119" marT="5119" marB="0" anchor="b"/>
                </a:tc>
                <a:tc>
                  <a:txBody>
                    <a:bodyPr/>
                    <a:lstStyle/>
                    <a:p>
                      <a:pPr algn="r"/>
                      <a:r>
                        <a:rPr lang="en-US" sz="1000" dirty="0"/>
                        <a:t>$128,200.00</a:t>
                      </a:r>
                    </a:p>
                  </a:txBody>
                  <a:tcPr marL="5119" marR="5119" marT="5119" marB="0" anchor="b"/>
                </a:tc>
                <a:tc>
                  <a:txBody>
                    <a:bodyPr/>
                    <a:lstStyle/>
                    <a:p>
                      <a:pPr algn="r"/>
                      <a:r>
                        <a:rPr lang="en-US" sz="1000" dirty="0"/>
                        <a:t>$85,000.00</a:t>
                      </a:r>
                    </a:p>
                  </a:txBody>
                  <a:tcPr marL="5119" marR="5119" marT="5119" marB="0" anchor="b"/>
                </a:tc>
                <a:extLst>
                  <a:ext uri="{0D108BD9-81ED-4DB2-BD59-A6C34878D82A}">
                    <a16:rowId xmlns:a16="http://schemas.microsoft.com/office/drawing/2014/main" val="10009"/>
                  </a:ext>
                </a:extLst>
              </a:tr>
              <a:tr h="222127">
                <a:tc>
                  <a:txBody>
                    <a:bodyPr/>
                    <a:lstStyle/>
                    <a:p>
                      <a:pPr algn="l" fontAlgn="b"/>
                      <a:r>
                        <a:rPr lang="en-US" sz="1000" b="0" i="0" u="none" strike="noStrike" dirty="0">
                          <a:solidFill>
                            <a:srgbClr val="000000"/>
                          </a:solidFill>
                          <a:effectLst/>
                          <a:latin typeface="+mj-lt"/>
                        </a:rPr>
                        <a:t>Federal &amp; State PILT</a:t>
                      </a:r>
                    </a:p>
                  </a:txBody>
                  <a:tcPr marL="5119" marR="5119" marT="5119" marB="0" anchor="b"/>
                </a:tc>
                <a:tc>
                  <a:txBody>
                    <a:bodyPr/>
                    <a:lstStyle/>
                    <a:p>
                      <a:pPr algn="r"/>
                      <a:r>
                        <a:rPr lang="en-US" sz="1000" dirty="0"/>
                        <a:t>$9,728.00</a:t>
                      </a:r>
                    </a:p>
                  </a:txBody>
                  <a:tcPr marL="5119" marR="5119" marT="5119" marB="0" anchor="b"/>
                </a:tc>
                <a:tc>
                  <a:txBody>
                    <a:bodyPr/>
                    <a:lstStyle/>
                    <a:p>
                      <a:pPr algn="r"/>
                      <a:r>
                        <a:rPr lang="en-US" sz="1000" dirty="0"/>
                        <a:t>$4,904.00</a:t>
                      </a:r>
                    </a:p>
                  </a:txBody>
                  <a:tcPr marL="5119" marR="5119" marT="5119" marB="0" anchor="b"/>
                </a:tc>
                <a:extLst>
                  <a:ext uri="{0D108BD9-81ED-4DB2-BD59-A6C34878D82A}">
                    <a16:rowId xmlns:a16="http://schemas.microsoft.com/office/drawing/2014/main" val="10010"/>
                  </a:ext>
                </a:extLst>
              </a:tr>
              <a:tr h="222127">
                <a:tc>
                  <a:txBody>
                    <a:bodyPr/>
                    <a:lstStyle/>
                    <a:p>
                      <a:pPr algn="l" fontAlgn="b"/>
                      <a:r>
                        <a:rPr lang="en-US" sz="1000" b="0" i="0" u="none" strike="noStrike" dirty="0">
                          <a:solidFill>
                            <a:srgbClr val="000000"/>
                          </a:solidFill>
                          <a:effectLst/>
                          <a:latin typeface="+mj-lt"/>
                        </a:rPr>
                        <a:t>Mining Effects</a:t>
                      </a:r>
                    </a:p>
                  </a:txBody>
                  <a:tcPr marL="5119" marR="5119" marT="5119" marB="0" anchor="b"/>
                </a:tc>
                <a:tc>
                  <a:txBody>
                    <a:bodyPr/>
                    <a:lstStyle/>
                    <a:p>
                      <a:pPr algn="r"/>
                      <a:r>
                        <a:rPr lang="en-US" sz="1000" dirty="0">
                          <a:solidFill>
                            <a:schemeClr val="tx1"/>
                          </a:solidFill>
                        </a:rPr>
                        <a:t>$67,603.00</a:t>
                      </a:r>
                    </a:p>
                  </a:txBody>
                  <a:tcPr marL="5119" marR="5119" marT="5119" marB="0" anchor="b"/>
                </a:tc>
                <a:tc>
                  <a:txBody>
                    <a:bodyPr/>
                    <a:lstStyle/>
                    <a:p>
                      <a:pPr algn="r"/>
                      <a:r>
                        <a:rPr lang="en-US" sz="1000" dirty="0">
                          <a:solidFill>
                            <a:schemeClr val="tx1"/>
                          </a:solidFill>
                        </a:rPr>
                        <a:t>$61,886.00</a:t>
                      </a:r>
                    </a:p>
                  </a:txBody>
                  <a:tcPr marL="5119" marR="5119" marT="5119" marB="0" anchor="b"/>
                </a:tc>
                <a:extLst>
                  <a:ext uri="{0D108BD9-81ED-4DB2-BD59-A6C34878D82A}">
                    <a16:rowId xmlns:a16="http://schemas.microsoft.com/office/drawing/2014/main" val="10011"/>
                  </a:ext>
                </a:extLst>
              </a:tr>
              <a:tr h="222127">
                <a:tc>
                  <a:txBody>
                    <a:bodyPr/>
                    <a:lstStyle/>
                    <a:p>
                      <a:pPr algn="l" fontAlgn="b"/>
                      <a:r>
                        <a:rPr lang="en-US" sz="1000" u="none" strike="noStrike" dirty="0">
                          <a:effectLst/>
                          <a:latin typeface="+mj-lt"/>
                        </a:rPr>
                        <a:t>Disparity Reduction Aid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$114,191.00</a:t>
                      </a:r>
                    </a:p>
                  </a:txBody>
                  <a:tcPr marL="5119" marR="5119" marT="5119" marB="0" anchor="b"/>
                </a:tc>
                <a:tc>
                  <a:txBody>
                    <a:bodyPr/>
                    <a:lstStyle/>
                    <a:p>
                      <a:pPr algn="r"/>
                      <a:r>
                        <a:rPr lang="en-US" sz="1000" dirty="0">
                          <a:solidFill>
                            <a:schemeClr val="tx1"/>
                          </a:solidFill>
                        </a:rPr>
                        <a:t>$228,382.00</a:t>
                      </a:r>
                    </a:p>
                  </a:txBody>
                  <a:tcPr marL="5119" marR="5119" marT="5119" marB="0" anchor="b"/>
                </a:tc>
                <a:extLst>
                  <a:ext uri="{0D108BD9-81ED-4DB2-BD59-A6C34878D82A}">
                    <a16:rowId xmlns:a16="http://schemas.microsoft.com/office/drawing/2014/main" val="10013"/>
                  </a:ext>
                </a:extLst>
              </a:tr>
              <a:tr h="222127">
                <a:tc>
                  <a:txBody>
                    <a:bodyPr/>
                    <a:lstStyle/>
                    <a:p>
                      <a:pPr algn="l" fontAlgn="b"/>
                      <a:r>
                        <a:rPr lang="en-US" sz="1000" b="0" i="0" u="none" strike="noStrike" dirty="0">
                          <a:solidFill>
                            <a:srgbClr val="000000"/>
                          </a:solidFill>
                          <a:effectLst/>
                          <a:latin typeface="+mj-lt"/>
                        </a:rPr>
                        <a:t>Refunds/Reimbursements/Misc. (lots of insurance claims this year – grader, fire hall flood, LLCC)</a:t>
                      </a:r>
                    </a:p>
                  </a:txBody>
                  <a:tcPr marL="5119" marR="5119" marT="5119" marB="0" anchor="b"/>
                </a:tc>
                <a:tc>
                  <a:txBody>
                    <a:bodyPr/>
                    <a:lstStyle/>
                    <a:p>
                      <a:pPr algn="r"/>
                      <a:r>
                        <a:rPr lang="en-US" sz="1000" dirty="0">
                          <a:solidFill>
                            <a:schemeClr val="tx1"/>
                          </a:solidFill>
                        </a:rPr>
                        <a:t>$44,301.00</a:t>
                      </a:r>
                    </a:p>
                  </a:txBody>
                  <a:tcPr marL="5119" marR="5119" marT="5119" marB="0" anchor="b"/>
                </a:tc>
                <a:tc>
                  <a:txBody>
                    <a:bodyPr/>
                    <a:lstStyle/>
                    <a:p>
                      <a:pPr algn="r"/>
                      <a:r>
                        <a:rPr lang="en-US" sz="1000" dirty="0">
                          <a:solidFill>
                            <a:schemeClr val="tx1"/>
                          </a:solidFill>
                        </a:rPr>
                        <a:t>$58,173.00</a:t>
                      </a:r>
                    </a:p>
                  </a:txBody>
                  <a:tcPr marL="5119" marR="5119" marT="5119" marB="0" anchor="b"/>
                </a:tc>
                <a:extLst>
                  <a:ext uri="{0D108BD9-81ED-4DB2-BD59-A6C34878D82A}">
                    <a16:rowId xmlns:a16="http://schemas.microsoft.com/office/drawing/2014/main" val="10015"/>
                  </a:ext>
                </a:extLst>
              </a:tr>
              <a:tr h="222127">
                <a:tc>
                  <a:txBody>
                    <a:bodyPr/>
                    <a:lstStyle/>
                    <a:p>
                      <a:pPr algn="l" fontAlgn="b"/>
                      <a:r>
                        <a:rPr lang="en-US" sz="1000" b="0" i="0" u="none" strike="noStrike" dirty="0">
                          <a:solidFill>
                            <a:srgbClr val="000000"/>
                          </a:solidFill>
                          <a:effectLst/>
                          <a:latin typeface="+mj-lt"/>
                        </a:rPr>
                        <a:t>Sale</a:t>
                      </a:r>
                      <a:r>
                        <a:rPr lang="en-US" sz="1000" b="0" i="0" u="none" strike="noStrike" baseline="0" dirty="0">
                          <a:solidFill>
                            <a:srgbClr val="000000"/>
                          </a:solidFill>
                          <a:effectLst/>
                          <a:latin typeface="+mj-lt"/>
                        </a:rPr>
                        <a:t> of Garbage Bags &amp; Commercial Refuse</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solidFill>
                            <a:schemeClr val="tx1"/>
                          </a:solidFill>
                        </a:rPr>
                        <a:t>$29,064.00</a:t>
                      </a:r>
                    </a:p>
                  </a:txBody>
                  <a:tcPr marL="5119" marR="5119" marT="5119" marB="0" anchor="b"/>
                </a:tc>
                <a:tc>
                  <a:txBody>
                    <a:bodyPr/>
                    <a:lstStyle/>
                    <a:p>
                      <a:pPr algn="r"/>
                      <a:r>
                        <a:rPr lang="en-US" sz="1000" dirty="0">
                          <a:solidFill>
                            <a:schemeClr val="tx1"/>
                          </a:solidFill>
                        </a:rPr>
                        <a:t>$39,971.00</a:t>
                      </a:r>
                    </a:p>
                  </a:txBody>
                  <a:tcPr marL="5119" marR="5119" marT="5119" marB="0" anchor="b"/>
                </a:tc>
                <a:extLst>
                  <a:ext uri="{0D108BD9-81ED-4DB2-BD59-A6C34878D82A}">
                    <a16:rowId xmlns:a16="http://schemas.microsoft.com/office/drawing/2014/main" val="10016"/>
                  </a:ext>
                </a:extLst>
              </a:tr>
              <a:tr h="222127">
                <a:tc>
                  <a:txBody>
                    <a:bodyPr/>
                    <a:lstStyle/>
                    <a:p>
                      <a:pPr algn="l" fontAlgn="b"/>
                      <a:r>
                        <a:rPr lang="en-US" sz="1000" u="none" strike="noStrike" dirty="0">
                          <a:effectLst/>
                          <a:latin typeface="+mj-lt"/>
                        </a:rPr>
                        <a:t>Pavilion Rent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$3,950.00</a:t>
                      </a:r>
                    </a:p>
                  </a:txBody>
                  <a:tcPr marL="5119" marR="5119" marT="5119" marB="0" anchor="b"/>
                </a:tc>
                <a:tc>
                  <a:txBody>
                    <a:bodyPr/>
                    <a:lstStyle/>
                    <a:p>
                      <a:pPr algn="r"/>
                      <a:r>
                        <a:rPr lang="en-US" sz="1000" dirty="0">
                          <a:solidFill>
                            <a:schemeClr val="tx1"/>
                          </a:solidFill>
                        </a:rPr>
                        <a:t>$3,975.00</a:t>
                      </a:r>
                    </a:p>
                  </a:txBody>
                  <a:tcPr marL="5119" marR="5119" marT="5119" marB="0" anchor="b"/>
                </a:tc>
                <a:extLst>
                  <a:ext uri="{0D108BD9-81ED-4DB2-BD59-A6C34878D82A}">
                    <a16:rowId xmlns:a16="http://schemas.microsoft.com/office/drawing/2014/main" val="10017"/>
                  </a:ext>
                </a:extLst>
              </a:tr>
              <a:tr h="294813">
                <a:tc>
                  <a:txBody>
                    <a:bodyPr/>
                    <a:lstStyle/>
                    <a:p>
                      <a:pPr algn="l" fontAlgn="b"/>
                      <a:r>
                        <a:rPr lang="en-US" sz="1000" u="none" strike="noStrike" dirty="0">
                          <a:effectLst/>
                          <a:latin typeface="+mj-lt"/>
                        </a:rPr>
                        <a:t>W/WW Fees, Permits,</a:t>
                      </a:r>
                      <a:r>
                        <a:rPr lang="en-US" sz="1000" u="none" strike="noStrike" baseline="0" dirty="0">
                          <a:effectLst/>
                          <a:latin typeface="+mj-lt"/>
                        </a:rPr>
                        <a:t> Connection Fees, Capital Charges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solidFill>
                            <a:schemeClr val="tx1"/>
                          </a:solidFill>
                        </a:rPr>
                        <a:t>$7,569.00</a:t>
                      </a:r>
                    </a:p>
                  </a:txBody>
                  <a:tcPr marL="5119" marR="5119" marT="5119" marB="0" anchor="b"/>
                </a:tc>
                <a:tc>
                  <a:txBody>
                    <a:bodyPr/>
                    <a:lstStyle/>
                    <a:p>
                      <a:pPr algn="r"/>
                      <a:r>
                        <a:rPr lang="en-US" sz="1000" dirty="0">
                          <a:solidFill>
                            <a:schemeClr val="tx1"/>
                          </a:solidFill>
                        </a:rPr>
                        <a:t>$14,358.00</a:t>
                      </a:r>
                    </a:p>
                  </a:txBody>
                  <a:tcPr marL="5119" marR="5119" marT="5119" marB="0" anchor="b"/>
                </a:tc>
                <a:extLst>
                  <a:ext uri="{0D108BD9-81ED-4DB2-BD59-A6C34878D82A}">
                    <a16:rowId xmlns:a16="http://schemas.microsoft.com/office/drawing/2014/main" val="10018"/>
                  </a:ext>
                </a:extLst>
              </a:tr>
              <a:tr h="222127">
                <a:tc>
                  <a:txBody>
                    <a:bodyPr/>
                    <a:lstStyle/>
                    <a:p>
                      <a:pPr algn="l" fontAlgn="b"/>
                      <a:r>
                        <a:rPr lang="en-US" sz="1000" u="none" strike="noStrike" dirty="0">
                          <a:effectLst/>
                          <a:latin typeface="+mj-lt"/>
                        </a:rPr>
                        <a:t>LLCC Rent</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$15,223.00</a:t>
                      </a:r>
                    </a:p>
                  </a:txBody>
                  <a:tcPr marL="5119" marR="5119" marT="5119" marB="0" anchor="b"/>
                </a:tc>
                <a:tc>
                  <a:txBody>
                    <a:bodyPr/>
                    <a:lstStyle/>
                    <a:p>
                      <a:pPr algn="r"/>
                      <a:r>
                        <a:rPr lang="en-US" sz="1000" dirty="0">
                          <a:solidFill>
                            <a:schemeClr val="tx1"/>
                          </a:solidFill>
                        </a:rPr>
                        <a:t>$9,840.00</a:t>
                      </a:r>
                    </a:p>
                  </a:txBody>
                  <a:tcPr marL="5119" marR="5119" marT="5119" marB="0" anchor="b"/>
                </a:tc>
                <a:extLst>
                  <a:ext uri="{0D108BD9-81ED-4DB2-BD59-A6C34878D82A}">
                    <a16:rowId xmlns:a16="http://schemas.microsoft.com/office/drawing/2014/main" val="10019"/>
                  </a:ext>
                </a:extLst>
              </a:tr>
              <a:tr h="294813">
                <a:tc>
                  <a:txBody>
                    <a:bodyPr/>
                    <a:lstStyle/>
                    <a:p>
                      <a:pPr algn="l" fontAlgn="b"/>
                      <a:r>
                        <a:rPr lang="en-US" sz="1000" b="0" i="0" u="none" strike="noStrike" dirty="0">
                          <a:solidFill>
                            <a:srgbClr val="000000"/>
                          </a:solidFill>
                          <a:effectLst/>
                          <a:latin typeface="+mj-lt"/>
                        </a:rPr>
                        <a:t>Cemetery Revenues, Lot Sales, Columbarium</a:t>
                      </a:r>
                      <a:r>
                        <a:rPr lang="en-US" sz="1000" b="0" i="0" u="none" strike="noStrike" baseline="0" dirty="0">
                          <a:solidFill>
                            <a:srgbClr val="000000"/>
                          </a:solidFill>
                          <a:effectLst/>
                          <a:latin typeface="+mj-lt"/>
                        </a:rPr>
                        <a:t> Sales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solidFill>
                            <a:schemeClr val="tx1"/>
                          </a:solidFill>
                        </a:rPr>
                        <a:t>$6,437.00</a:t>
                      </a:r>
                    </a:p>
                  </a:txBody>
                  <a:tcPr marL="5119" marR="5119" marT="5119" marB="0" anchor="b"/>
                </a:tc>
                <a:tc>
                  <a:txBody>
                    <a:bodyPr/>
                    <a:lstStyle/>
                    <a:p>
                      <a:pPr algn="r"/>
                      <a:r>
                        <a:rPr lang="en-US" sz="1000" dirty="0">
                          <a:solidFill>
                            <a:schemeClr val="tx1"/>
                          </a:solidFill>
                        </a:rPr>
                        <a:t>$4,800.00</a:t>
                      </a:r>
                    </a:p>
                  </a:txBody>
                  <a:tcPr marL="5119" marR="5119" marT="5119" marB="0" anchor="b"/>
                </a:tc>
                <a:extLst>
                  <a:ext uri="{0D108BD9-81ED-4DB2-BD59-A6C34878D82A}">
                    <a16:rowId xmlns:a16="http://schemas.microsoft.com/office/drawing/2014/main" val="10020"/>
                  </a:ext>
                </a:extLst>
              </a:tr>
              <a:tr h="222127">
                <a:tc>
                  <a:txBody>
                    <a:bodyPr/>
                    <a:lstStyle/>
                    <a:p>
                      <a:pPr algn="l" fontAlgn="b"/>
                      <a:r>
                        <a:rPr lang="en-US" sz="1000" b="0" i="0" u="none" strike="noStrike" dirty="0">
                          <a:solidFill>
                            <a:srgbClr val="000000"/>
                          </a:solidFill>
                          <a:effectLst/>
                          <a:latin typeface="+mj-lt"/>
                        </a:rPr>
                        <a:t>Election Reimbursement (State &amp; City of Aurora)</a:t>
                      </a:r>
                    </a:p>
                  </a:txBody>
                  <a:tcPr marL="5119" marR="5119" marT="5119" marB="0" anchor="b"/>
                </a:tc>
                <a:tc>
                  <a:txBody>
                    <a:bodyPr/>
                    <a:lstStyle/>
                    <a:p>
                      <a:pPr algn="r"/>
                      <a:r>
                        <a:rPr lang="en-US" sz="1000" dirty="0"/>
                        <a:t>$7,589.76</a:t>
                      </a:r>
                    </a:p>
                  </a:txBody>
                  <a:tcPr marL="5119" marR="5119" marT="5119" marB="0" anchor="b"/>
                </a:tc>
                <a:tc>
                  <a:txBody>
                    <a:bodyPr/>
                    <a:lstStyle/>
                    <a:p>
                      <a:pPr algn="r"/>
                      <a:r>
                        <a:rPr lang="en-US" sz="1000" dirty="0">
                          <a:solidFill>
                            <a:schemeClr val="tx1"/>
                          </a:solidFill>
                        </a:rPr>
                        <a:t>$3,840.00</a:t>
                      </a:r>
                    </a:p>
                  </a:txBody>
                  <a:tcPr marL="5119" marR="5119" marT="5119" marB="0" anchor="b"/>
                </a:tc>
                <a:extLst>
                  <a:ext uri="{0D108BD9-81ED-4DB2-BD59-A6C34878D82A}">
                    <a16:rowId xmlns:a16="http://schemas.microsoft.com/office/drawing/2014/main" val="3250304761"/>
                  </a:ext>
                </a:extLst>
              </a:tr>
              <a:tr h="222127">
                <a:tc>
                  <a:txBody>
                    <a:bodyPr/>
                    <a:lstStyle/>
                    <a:p>
                      <a:pPr algn="l" fontAlgn="b"/>
                      <a:r>
                        <a:rPr lang="en-US" sz="1000" b="0" i="0" u="none" strike="noStrike" dirty="0">
                          <a:solidFill>
                            <a:srgbClr val="000000"/>
                          </a:solidFill>
                          <a:effectLst/>
                          <a:latin typeface="+mj-lt"/>
                        </a:rPr>
                        <a:t>Federal FEMA Grants (Fire &amp; R &amp; B)</a:t>
                      </a:r>
                    </a:p>
                  </a:txBody>
                  <a:tcPr marL="5119" marR="5119" marT="5119" marB="0" anchor="b"/>
                </a:tc>
                <a:tc>
                  <a:txBody>
                    <a:bodyPr/>
                    <a:lstStyle/>
                    <a:p>
                      <a:pPr algn="r"/>
                      <a:r>
                        <a:rPr lang="en-US" sz="1000" dirty="0"/>
                        <a:t>$214,836.00</a:t>
                      </a:r>
                    </a:p>
                  </a:txBody>
                  <a:tcPr marL="5119" marR="5119" marT="5119" marB="0" anchor="b"/>
                </a:tc>
                <a:tc>
                  <a:txBody>
                    <a:bodyPr/>
                    <a:lstStyle/>
                    <a:p>
                      <a:pPr algn="r"/>
                      <a:r>
                        <a:rPr lang="en-US" sz="1000" dirty="0">
                          <a:solidFill>
                            <a:schemeClr val="tx1"/>
                          </a:solidFill>
                        </a:rPr>
                        <a:t>0</a:t>
                      </a:r>
                    </a:p>
                  </a:txBody>
                  <a:tcPr marL="5119" marR="5119" marT="5119" marB="0" anchor="b"/>
                </a:tc>
                <a:extLst>
                  <a:ext uri="{0D108BD9-81ED-4DB2-BD59-A6C34878D82A}">
                    <a16:rowId xmlns:a16="http://schemas.microsoft.com/office/drawing/2014/main" val="257555262"/>
                  </a:ext>
                </a:extLst>
              </a:tr>
              <a:tr h="222127">
                <a:tc>
                  <a:txBody>
                    <a:bodyPr/>
                    <a:lstStyle/>
                    <a:p>
                      <a:pPr algn="l" fontAlgn="b"/>
                      <a:r>
                        <a:rPr lang="en-US" sz="1000" b="0" i="0" u="none" strike="noStrike" dirty="0">
                          <a:solidFill>
                            <a:srgbClr val="000000"/>
                          </a:solidFill>
                          <a:effectLst/>
                          <a:latin typeface="+mj-lt"/>
                        </a:rPr>
                        <a:t>Propane Reimbursement (SLC) </a:t>
                      </a:r>
                    </a:p>
                  </a:txBody>
                  <a:tcPr marL="5119" marR="5119" marT="5119" marB="0" anchor="b"/>
                </a:tc>
                <a:tc>
                  <a:txBody>
                    <a:bodyPr/>
                    <a:lstStyle/>
                    <a:p>
                      <a:pPr algn="r"/>
                      <a:r>
                        <a:rPr lang="en-US" sz="1000" dirty="0"/>
                        <a:t>$4,064.00 Final </a:t>
                      </a:r>
                    </a:p>
                  </a:txBody>
                  <a:tcPr marL="5119" marR="5119" marT="5119" marB="0" anchor="b"/>
                </a:tc>
                <a:tc>
                  <a:txBody>
                    <a:bodyPr/>
                    <a:lstStyle/>
                    <a:p>
                      <a:pPr algn="r"/>
                      <a:r>
                        <a:rPr lang="en-US" sz="1000" dirty="0">
                          <a:solidFill>
                            <a:schemeClr val="tx1"/>
                          </a:solidFill>
                        </a:rPr>
                        <a:t>$9,845.00</a:t>
                      </a:r>
                    </a:p>
                  </a:txBody>
                  <a:tcPr marL="5119" marR="5119" marT="5119" marB="0" anchor="b"/>
                </a:tc>
                <a:extLst>
                  <a:ext uri="{0D108BD9-81ED-4DB2-BD59-A6C34878D82A}">
                    <a16:rowId xmlns:a16="http://schemas.microsoft.com/office/drawing/2014/main" val="10022"/>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endParaRPr lang="en-US" dirty="0"/>
          </a:p>
          <a:p>
            <a:endParaRPr lang="en-US" dirty="0"/>
          </a:p>
          <a:p>
            <a:pPr marL="109728" indent="0">
              <a:buNone/>
            </a:pPr>
            <a:endParaRPr lang="en-US" dirty="0"/>
          </a:p>
          <a:p>
            <a:endParaRPr lang="en-US" dirty="0"/>
          </a:p>
        </p:txBody>
      </p:sp>
      <p:graphicFrame>
        <p:nvGraphicFramePr>
          <p:cNvPr id="4" name="Chart 3"/>
          <p:cNvGraphicFramePr/>
          <p:nvPr>
            <p:extLst>
              <p:ext uri="{D42A27DB-BD31-4B8C-83A1-F6EECF244321}">
                <p14:modId xmlns:p14="http://schemas.microsoft.com/office/powerpoint/2010/main" val="1507132676"/>
              </p:ext>
            </p:extLst>
          </p:nvPr>
        </p:nvGraphicFramePr>
        <p:xfrm>
          <a:off x="1371600" y="441544"/>
          <a:ext cx="7680960" cy="634025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326227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6689" y="304800"/>
            <a:ext cx="7585023" cy="9906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Category 4-Fiscal Sustainability continued: </a:t>
            </a:r>
            <a:br>
              <a:rPr lang="en-US" sz="2800" u="sng" dirty="0"/>
            </a:br>
            <a:r>
              <a:rPr lang="en-US" sz="2800" u="sng" dirty="0"/>
              <a:t>2024 Disbursements Comparable </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43584523"/>
              </p:ext>
            </p:extLst>
          </p:nvPr>
        </p:nvGraphicFramePr>
        <p:xfrm>
          <a:off x="304800" y="1524000"/>
          <a:ext cx="4571999" cy="5324536"/>
        </p:xfrm>
        <a:graphic>
          <a:graphicData uri="http://schemas.openxmlformats.org/drawingml/2006/table">
            <a:tbl>
              <a:tblPr>
                <a:tableStyleId>{5C22544A-7EE6-4342-B048-85BDC9FD1C3A}</a:tableStyleId>
              </a:tblPr>
              <a:tblGrid>
                <a:gridCol w="2402236">
                  <a:extLst>
                    <a:ext uri="{9D8B030D-6E8A-4147-A177-3AD203B41FA5}">
                      <a16:colId xmlns:a16="http://schemas.microsoft.com/office/drawing/2014/main" val="20000"/>
                    </a:ext>
                  </a:extLst>
                </a:gridCol>
                <a:gridCol w="1053054">
                  <a:extLst>
                    <a:ext uri="{9D8B030D-6E8A-4147-A177-3AD203B41FA5}">
                      <a16:colId xmlns:a16="http://schemas.microsoft.com/office/drawing/2014/main" val="20001"/>
                    </a:ext>
                  </a:extLst>
                </a:gridCol>
                <a:gridCol w="1116709">
                  <a:extLst>
                    <a:ext uri="{9D8B030D-6E8A-4147-A177-3AD203B41FA5}">
                      <a16:colId xmlns:a16="http://schemas.microsoft.com/office/drawing/2014/main" val="20002"/>
                    </a:ext>
                  </a:extLst>
                </a:gridCol>
              </a:tblGrid>
              <a:tr h="437187">
                <a:tc gridSpan="2">
                  <a:txBody>
                    <a:bodyPr/>
                    <a:lstStyle/>
                    <a:p>
                      <a:pPr algn="l" fontAlgn="b"/>
                      <a:r>
                        <a:rPr lang="en-US" sz="1200" b="1" u="none" strike="noStrike" dirty="0">
                          <a:effectLst/>
                        </a:rPr>
                        <a:t>Disbursed ALL FUNDS (rounded to nearest dollar):                                                  2024 YTD</a:t>
                      </a:r>
                      <a:endParaRPr lang="en-US" sz="1200" b="1" i="0" u="none" strike="noStrike" dirty="0">
                        <a:solidFill>
                          <a:srgbClr val="000000"/>
                        </a:solidFill>
                        <a:effectLst/>
                        <a:latin typeface="Calibri" panose="020F0502020204030204" pitchFamily="34" charset="0"/>
                      </a:endParaRPr>
                    </a:p>
                  </a:txBody>
                  <a:tcPr marL="7893" marR="7893" marT="7893" marB="0" anchor="b"/>
                </a:tc>
                <a:tc hMerge="1">
                  <a:txBody>
                    <a:bodyPr/>
                    <a:lstStyle/>
                    <a:p>
                      <a:endParaRPr lang="en-US"/>
                    </a:p>
                  </a:txBody>
                  <a:tcPr/>
                </a:tc>
                <a:tc>
                  <a:txBody>
                    <a:bodyPr/>
                    <a:lstStyle/>
                    <a:p>
                      <a:pPr algn="ctr"/>
                      <a:r>
                        <a:rPr lang="en-US" dirty="0"/>
                        <a:t>2023 Final  </a:t>
                      </a:r>
                    </a:p>
                  </a:txBody>
                  <a:tcPr marL="7893" marR="7893" marT="7893" marB="0" anchor="b"/>
                </a:tc>
                <a:extLst>
                  <a:ext uri="{0D108BD9-81ED-4DB2-BD59-A6C34878D82A}">
                    <a16:rowId xmlns:a16="http://schemas.microsoft.com/office/drawing/2014/main" val="10000"/>
                  </a:ext>
                </a:extLst>
              </a:tr>
              <a:tr h="258590">
                <a:tc>
                  <a:txBody>
                    <a:bodyPr/>
                    <a:lstStyle/>
                    <a:p>
                      <a:pPr algn="l" fontAlgn="b"/>
                      <a:r>
                        <a:rPr lang="en-US" sz="1200" u="none" strike="noStrike" dirty="0">
                          <a:effectLst/>
                        </a:rPr>
                        <a:t>Personnel Costs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en-US" sz="1200" strike="noStrike" dirty="0"/>
                        <a:t>$702,991.00</a:t>
                      </a:r>
                    </a:p>
                  </a:txBody>
                  <a:tcPr marL="7893" marR="7893" marT="7893" marB="0" anchor="ctr"/>
                </a:tc>
                <a:tc>
                  <a:txBody>
                    <a:bodyPr/>
                    <a:lstStyle/>
                    <a:p>
                      <a:pPr algn="r"/>
                      <a:r>
                        <a:rPr lang="en-US" sz="1200" dirty="0"/>
                        <a:t>$878,711.00</a:t>
                      </a:r>
                    </a:p>
                  </a:txBody>
                  <a:tcPr marL="7893" marR="7893" marT="7893" marB="0" anchor="b"/>
                </a:tc>
                <a:extLst>
                  <a:ext uri="{0D108BD9-81ED-4DB2-BD59-A6C34878D82A}">
                    <a16:rowId xmlns:a16="http://schemas.microsoft.com/office/drawing/2014/main" val="10001"/>
                  </a:ext>
                </a:extLst>
              </a:tr>
              <a:tr h="383693">
                <a:tc>
                  <a:txBody>
                    <a:bodyPr/>
                    <a:lstStyle/>
                    <a:p>
                      <a:pPr algn="ctr" fontAlgn="b"/>
                      <a:r>
                        <a:rPr lang="en-US" sz="1050" u="none" strike="noStrike" dirty="0">
                          <a:effectLst/>
                        </a:rPr>
                        <a:t>(wages, benefits, pension</a:t>
                      </a:r>
                      <a:r>
                        <a:rPr lang="en-US" sz="1050" u="none" strike="noStrike" baseline="0" dirty="0">
                          <a:effectLst/>
                        </a:rPr>
                        <a:t>, worker’s comp insurance etc.</a:t>
                      </a:r>
                      <a:r>
                        <a:rPr lang="en-US" sz="1050" u="none" strike="noStrike" dirty="0">
                          <a:effectLst/>
                        </a:rPr>
                        <a:t>)</a:t>
                      </a:r>
                      <a:endParaRPr lang="en-US" sz="1050" b="0" i="0" u="none" strike="noStrike" dirty="0">
                        <a:solidFill>
                          <a:srgbClr val="000000"/>
                        </a:solidFill>
                        <a:effectLst/>
                        <a:latin typeface="Calibri" panose="020F0502020204030204" pitchFamily="34" charset="0"/>
                      </a:endParaRPr>
                    </a:p>
                  </a:txBody>
                  <a:tcPr marL="7893" marR="7893" marT="7893" marB="0" anchor="b"/>
                </a:tc>
                <a:tc gridSpan="2">
                  <a:txBody>
                    <a:bodyPr/>
                    <a:lstStyle/>
                    <a:p>
                      <a:pPr algn="ctr" fontAlgn="b"/>
                      <a:r>
                        <a:rPr lang="en-US" sz="1000" u="none" strike="noStrike" dirty="0">
                          <a:effectLst/>
                        </a:rPr>
                        <a:t>(Board, Office, Public Works, FD, , Temps, Recreation)</a:t>
                      </a:r>
                      <a:endParaRPr lang="en-US" sz="1000" b="0" i="0" u="none" strike="noStrike" dirty="0">
                        <a:solidFill>
                          <a:srgbClr val="000000"/>
                        </a:solidFill>
                        <a:effectLst/>
                        <a:latin typeface="Calibri" panose="020F0502020204030204" pitchFamily="34" charset="0"/>
                      </a:endParaRPr>
                    </a:p>
                  </a:txBody>
                  <a:tcPr marL="7893" marR="7893" marT="7893" marB="0" anchor="b"/>
                </a:tc>
                <a:tc hMerge="1">
                  <a:txBody>
                    <a:bodyPr/>
                    <a:lstStyle/>
                    <a:p>
                      <a:endParaRPr lang="en-US"/>
                    </a:p>
                  </a:txBody>
                  <a:tcPr/>
                </a:tc>
                <a:extLst>
                  <a:ext uri="{0D108BD9-81ED-4DB2-BD59-A6C34878D82A}">
                    <a16:rowId xmlns:a16="http://schemas.microsoft.com/office/drawing/2014/main" val="10002"/>
                  </a:ext>
                </a:extLst>
              </a:tr>
              <a:tr h="437187">
                <a:tc>
                  <a:txBody>
                    <a:bodyPr/>
                    <a:lstStyle/>
                    <a:p>
                      <a:pPr algn="l" fontAlgn="b"/>
                      <a:r>
                        <a:rPr lang="en-US" sz="1200" b="0" i="0" u="none" strike="noStrike" dirty="0">
                          <a:solidFill>
                            <a:srgbClr val="000000"/>
                          </a:solidFill>
                          <a:effectLst/>
                          <a:latin typeface="+mn-lt"/>
                        </a:rPr>
                        <a:t>Fire Department Operating Costs/Station/Equip. (non-grant)</a:t>
                      </a:r>
                    </a:p>
                  </a:txBody>
                  <a:tcPr marL="7893" marR="7893" marT="7893" marB="0" anchor="b"/>
                </a:tc>
                <a:tc>
                  <a:txBody>
                    <a:bodyPr/>
                    <a:lstStyle/>
                    <a:p>
                      <a:pPr algn="r"/>
                      <a:r>
                        <a:rPr lang="en-US" sz="1200" strike="noStrike" dirty="0"/>
                        <a:t>$45,237.00</a:t>
                      </a:r>
                    </a:p>
                  </a:txBody>
                  <a:tcPr marL="7893" marR="7893" marT="7893" marB="0" anchor="b"/>
                </a:tc>
                <a:tc>
                  <a:txBody>
                    <a:bodyPr/>
                    <a:lstStyle/>
                    <a:p>
                      <a:pPr algn="r"/>
                      <a:r>
                        <a:rPr lang="en-US" sz="1200" dirty="0"/>
                        <a:t>$59,489.00</a:t>
                      </a:r>
                    </a:p>
                  </a:txBody>
                  <a:tcPr marL="7893" marR="7893" marT="7893" marB="0" anchor="b"/>
                </a:tc>
                <a:extLst>
                  <a:ext uri="{0D108BD9-81ED-4DB2-BD59-A6C34878D82A}">
                    <a16:rowId xmlns:a16="http://schemas.microsoft.com/office/drawing/2014/main" val="10004"/>
                  </a:ext>
                </a:extLst>
              </a:tr>
              <a:tr h="258590">
                <a:tc>
                  <a:txBody>
                    <a:bodyPr/>
                    <a:lstStyle/>
                    <a:p>
                      <a:pPr algn="l" fontAlgn="b"/>
                      <a:r>
                        <a:rPr lang="en-US" sz="1200" u="none" strike="noStrike" dirty="0">
                          <a:effectLst/>
                        </a:rPr>
                        <a:t>Refuse Contracts</a:t>
                      </a:r>
                      <a:r>
                        <a:rPr lang="en-US" sz="1200" u="none" strike="noStrike" baseline="0" dirty="0">
                          <a:effectLst/>
                        </a:rPr>
                        <a:t> &amp; Sales Tax</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strike="noStrike" dirty="0"/>
                        <a:t>$108,610.00</a:t>
                      </a:r>
                    </a:p>
                  </a:txBody>
                  <a:tcPr marL="7893" marR="7893" marT="7893" marB="0" anchor="b"/>
                </a:tc>
                <a:tc>
                  <a:txBody>
                    <a:bodyPr/>
                    <a:lstStyle/>
                    <a:p>
                      <a:pPr algn="r"/>
                      <a:r>
                        <a:rPr lang="en-US" sz="1200" dirty="0"/>
                        <a:t>$170,320.00</a:t>
                      </a:r>
                    </a:p>
                  </a:txBody>
                  <a:tcPr marL="7893" marR="7893" marT="7893" marB="0" anchor="b"/>
                </a:tc>
                <a:extLst>
                  <a:ext uri="{0D108BD9-81ED-4DB2-BD59-A6C34878D82A}">
                    <a16:rowId xmlns:a16="http://schemas.microsoft.com/office/drawing/2014/main" val="10005"/>
                  </a:ext>
                </a:extLst>
              </a:tr>
              <a:tr h="437187">
                <a:tc>
                  <a:txBody>
                    <a:bodyPr/>
                    <a:lstStyle/>
                    <a:p>
                      <a:pPr algn="l" fontAlgn="b"/>
                      <a:r>
                        <a:rPr lang="en-US" sz="1200" b="0" i="0" u="none" strike="noStrike" dirty="0">
                          <a:solidFill>
                            <a:srgbClr val="000000"/>
                          </a:solidFill>
                          <a:effectLst/>
                          <a:latin typeface="+mn-lt"/>
                        </a:rPr>
                        <a:t>Town Office/Administration (non-employee costs)</a:t>
                      </a:r>
                    </a:p>
                  </a:txBody>
                  <a:tcPr marL="7893" marR="7893" marT="7893" marB="0" anchor="b"/>
                </a:tc>
                <a:tc>
                  <a:txBody>
                    <a:bodyPr/>
                    <a:lstStyle/>
                    <a:p>
                      <a:pPr algn="r"/>
                      <a:r>
                        <a:rPr lang="en-US" sz="1200" strike="noStrike" dirty="0"/>
                        <a:t>$33,961.53</a:t>
                      </a:r>
                    </a:p>
                  </a:txBody>
                  <a:tcPr marL="7893" marR="7893" marT="7893" marB="0" anchor="b"/>
                </a:tc>
                <a:tc>
                  <a:txBody>
                    <a:bodyPr/>
                    <a:lstStyle/>
                    <a:p>
                      <a:pPr algn="r"/>
                      <a:r>
                        <a:rPr lang="en-US" sz="1200" dirty="0"/>
                        <a:t>$35,736.00</a:t>
                      </a:r>
                    </a:p>
                  </a:txBody>
                  <a:tcPr marL="7893" marR="7893" marT="7893" marB="0" anchor="b"/>
                </a:tc>
                <a:extLst>
                  <a:ext uri="{0D108BD9-81ED-4DB2-BD59-A6C34878D82A}">
                    <a16:rowId xmlns:a16="http://schemas.microsoft.com/office/drawing/2014/main" val="10006"/>
                  </a:ext>
                </a:extLst>
              </a:tr>
              <a:tr h="223211">
                <a:tc>
                  <a:txBody>
                    <a:bodyPr/>
                    <a:lstStyle/>
                    <a:p>
                      <a:pPr algn="l" fontAlgn="b"/>
                      <a:r>
                        <a:rPr lang="en-US" sz="1200" u="none" strike="noStrike" dirty="0">
                          <a:effectLst/>
                        </a:rPr>
                        <a:t>Legal Services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strike="noStrike" dirty="0"/>
                        <a:t>$5,641.00</a:t>
                      </a:r>
                    </a:p>
                  </a:txBody>
                  <a:tcPr marL="7893" marR="7893" marT="7893" marB="0" anchor="b"/>
                </a:tc>
                <a:tc>
                  <a:txBody>
                    <a:bodyPr/>
                    <a:lstStyle/>
                    <a:p>
                      <a:pPr algn="r"/>
                      <a:r>
                        <a:rPr lang="en-US" sz="1200" dirty="0"/>
                        <a:t>$26,973.00</a:t>
                      </a:r>
                    </a:p>
                  </a:txBody>
                  <a:tcPr marL="7893" marR="7893" marT="7893" marB="0" anchor="b"/>
                </a:tc>
                <a:extLst>
                  <a:ext uri="{0D108BD9-81ED-4DB2-BD59-A6C34878D82A}">
                    <a16:rowId xmlns:a16="http://schemas.microsoft.com/office/drawing/2014/main" val="10007"/>
                  </a:ext>
                </a:extLst>
              </a:tr>
              <a:tr h="401524">
                <a:tc>
                  <a:txBody>
                    <a:bodyPr/>
                    <a:lstStyle/>
                    <a:p>
                      <a:pPr algn="l" fontAlgn="b"/>
                      <a:r>
                        <a:rPr lang="en-US" sz="1000" b="0" i="0" u="none" strike="noStrike" dirty="0">
                          <a:solidFill>
                            <a:srgbClr val="000000"/>
                          </a:solidFill>
                          <a:effectLst/>
                          <a:latin typeface="+mn-lt"/>
                          <a:cs typeface="Lucida Sans Unicode" panose="020B0602030504020204" pitchFamily="34" charset="0"/>
                        </a:rPr>
                        <a:t>Public Works/Building &amp; Grounds Operating Costs (non-employee)</a:t>
                      </a:r>
                    </a:p>
                  </a:txBody>
                  <a:tcPr marL="7893" marR="7893" marT="7893" marB="0" anchor="b"/>
                </a:tc>
                <a:tc>
                  <a:txBody>
                    <a:bodyPr/>
                    <a:lstStyle/>
                    <a:p>
                      <a:pPr algn="r"/>
                      <a:r>
                        <a:rPr lang="en-US" sz="1200" strike="noStrike" dirty="0"/>
                        <a:t>$90,356.00</a:t>
                      </a:r>
                    </a:p>
                  </a:txBody>
                  <a:tcPr marL="7893" marR="7893" marT="7893" marB="0" anchor="b"/>
                </a:tc>
                <a:tc>
                  <a:txBody>
                    <a:bodyPr/>
                    <a:lstStyle/>
                    <a:p>
                      <a:pPr algn="r"/>
                      <a:r>
                        <a:rPr lang="en-US" sz="1200" dirty="0"/>
                        <a:t>$117,929.00</a:t>
                      </a:r>
                    </a:p>
                  </a:txBody>
                  <a:tcPr marL="7893" marR="7893" marT="7893" marB="0" anchor="b"/>
                </a:tc>
                <a:extLst>
                  <a:ext uri="{0D108BD9-81ED-4DB2-BD59-A6C34878D82A}">
                    <a16:rowId xmlns:a16="http://schemas.microsoft.com/office/drawing/2014/main" val="2203556355"/>
                  </a:ext>
                </a:extLst>
              </a:tr>
              <a:tr h="401524">
                <a:tc>
                  <a:txBody>
                    <a:bodyPr/>
                    <a:lstStyle/>
                    <a:p>
                      <a:pPr algn="l" fontAlgn="b"/>
                      <a:r>
                        <a:rPr lang="en-US" sz="1200" b="0" i="0" u="none" strike="noStrike" dirty="0">
                          <a:solidFill>
                            <a:srgbClr val="000000"/>
                          </a:solidFill>
                          <a:effectLst/>
                          <a:latin typeface="+mn-lt"/>
                          <a:cs typeface="Lucida Sans Unicode" panose="020B0602030504020204" pitchFamily="34" charset="0"/>
                        </a:rPr>
                        <a:t>Loon Lake Community</a:t>
                      </a:r>
                      <a:r>
                        <a:rPr lang="en-US" sz="1200" b="0" i="0" u="none" strike="noStrike" baseline="0" dirty="0">
                          <a:solidFill>
                            <a:srgbClr val="000000"/>
                          </a:solidFill>
                          <a:effectLst/>
                          <a:latin typeface="+mn-lt"/>
                          <a:cs typeface="Lucida Sans Unicode" panose="020B0602030504020204" pitchFamily="34" charset="0"/>
                        </a:rPr>
                        <a:t> Center </a:t>
                      </a:r>
                      <a:r>
                        <a:rPr lang="en-US" sz="1000" b="0" i="0" u="none" strike="noStrike" baseline="0" dirty="0">
                          <a:solidFill>
                            <a:srgbClr val="000000"/>
                          </a:solidFill>
                          <a:effectLst/>
                          <a:latin typeface="+mn-lt"/>
                          <a:cs typeface="Lucida Sans Unicode" panose="020B0602030504020204" pitchFamily="34" charset="0"/>
                        </a:rPr>
                        <a:t>(Total Costs)</a:t>
                      </a:r>
                      <a:endParaRPr lang="en-US" sz="1000" b="0" i="0" u="none" strike="noStrike" dirty="0">
                        <a:solidFill>
                          <a:srgbClr val="000000"/>
                        </a:solidFill>
                        <a:effectLst/>
                        <a:latin typeface="+mn-lt"/>
                        <a:cs typeface="Lucida Sans Unicode" panose="020B0602030504020204" pitchFamily="34" charset="0"/>
                      </a:endParaRPr>
                    </a:p>
                  </a:txBody>
                  <a:tcPr marL="7893" marR="7893" marT="7893" marB="0" anchor="b"/>
                </a:tc>
                <a:tc>
                  <a:txBody>
                    <a:bodyPr/>
                    <a:lstStyle/>
                    <a:p>
                      <a:pPr algn="r"/>
                      <a:r>
                        <a:rPr lang="en-US" sz="1200" strike="noStrike" dirty="0"/>
                        <a:t>$44,698.00</a:t>
                      </a:r>
                    </a:p>
                  </a:txBody>
                  <a:tcPr marL="7893" marR="7893" marT="7893" marB="0" anchor="b"/>
                </a:tc>
                <a:tc>
                  <a:txBody>
                    <a:bodyPr/>
                    <a:lstStyle/>
                    <a:p>
                      <a:pPr algn="r"/>
                      <a:r>
                        <a:rPr lang="en-US" sz="1200" dirty="0"/>
                        <a:t>$50,626.00</a:t>
                      </a:r>
                    </a:p>
                  </a:txBody>
                  <a:tcPr marL="7893" marR="7893" marT="7893" marB="0" anchor="b"/>
                </a:tc>
                <a:extLst>
                  <a:ext uri="{0D108BD9-81ED-4DB2-BD59-A6C34878D82A}">
                    <a16:rowId xmlns:a16="http://schemas.microsoft.com/office/drawing/2014/main" val="10008"/>
                  </a:ext>
                </a:extLst>
              </a:tr>
              <a:tr h="247796">
                <a:tc>
                  <a:txBody>
                    <a:bodyPr/>
                    <a:lstStyle/>
                    <a:p>
                      <a:pPr algn="l" fontAlgn="b"/>
                      <a:r>
                        <a:rPr lang="en-US" sz="1200" b="0" i="0" u="none" strike="noStrike" dirty="0">
                          <a:solidFill>
                            <a:srgbClr val="000000"/>
                          </a:solidFill>
                          <a:effectLst/>
                          <a:latin typeface="Calibri" panose="020F0502020204030204" pitchFamily="34" charset="0"/>
                        </a:rPr>
                        <a:t>Twin</a:t>
                      </a:r>
                      <a:r>
                        <a:rPr lang="en-US" sz="1200" b="0" i="0" u="none" strike="noStrike" baseline="0" dirty="0">
                          <a:solidFill>
                            <a:srgbClr val="000000"/>
                          </a:solidFill>
                          <a:effectLst/>
                          <a:latin typeface="Calibri" panose="020F0502020204030204" pitchFamily="34" charset="0"/>
                        </a:rPr>
                        <a:t> Lakes (Total Costs)</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strike="noStrike" dirty="0"/>
                        <a:t>$17,223.00</a:t>
                      </a:r>
                    </a:p>
                  </a:txBody>
                  <a:tcPr marL="7893" marR="7893" marT="7893" marB="0" anchor="b"/>
                </a:tc>
                <a:tc>
                  <a:txBody>
                    <a:bodyPr/>
                    <a:lstStyle/>
                    <a:p>
                      <a:pPr algn="r"/>
                      <a:r>
                        <a:rPr lang="en-US" sz="1200" dirty="0"/>
                        <a:t>$8,402.00</a:t>
                      </a:r>
                    </a:p>
                  </a:txBody>
                  <a:tcPr marL="7893" marR="7893" marT="7893" marB="0" anchor="b"/>
                </a:tc>
                <a:extLst>
                  <a:ext uri="{0D108BD9-81ED-4DB2-BD59-A6C34878D82A}">
                    <a16:rowId xmlns:a16="http://schemas.microsoft.com/office/drawing/2014/main" val="10009"/>
                  </a:ext>
                </a:extLst>
              </a:tr>
              <a:tr h="334318">
                <a:tc>
                  <a:txBody>
                    <a:bodyPr/>
                    <a:lstStyle/>
                    <a:p>
                      <a:pPr algn="l" fontAlgn="b"/>
                      <a:r>
                        <a:rPr lang="en-US" sz="1200" b="0" i="0" u="none" strike="noStrike" dirty="0">
                          <a:solidFill>
                            <a:schemeClr val="dk1"/>
                          </a:solidFill>
                          <a:effectLst/>
                          <a:latin typeface="+mn-lt"/>
                        </a:rPr>
                        <a:t>Strategic</a:t>
                      </a:r>
                      <a:r>
                        <a:rPr lang="en-US" sz="1200" b="0" i="0" u="none" strike="noStrike" baseline="0" dirty="0">
                          <a:solidFill>
                            <a:schemeClr val="dk1"/>
                          </a:solidFill>
                          <a:effectLst/>
                          <a:latin typeface="+mn-lt"/>
                        </a:rPr>
                        <a:t> Mgmt Initiatives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strike="noStrike" dirty="0"/>
                        <a:t>$380.00</a:t>
                      </a:r>
                    </a:p>
                  </a:txBody>
                  <a:tcPr marL="7893" marR="7893" marT="7893" marB="0" anchor="b"/>
                </a:tc>
                <a:tc>
                  <a:txBody>
                    <a:bodyPr/>
                    <a:lstStyle/>
                    <a:p>
                      <a:pPr algn="r"/>
                      <a:r>
                        <a:rPr lang="en-US" sz="1200" dirty="0"/>
                        <a:t>$2,403.00</a:t>
                      </a:r>
                    </a:p>
                  </a:txBody>
                  <a:tcPr marL="7893" marR="7893" marT="7893" marB="0" anchor="b"/>
                </a:tc>
                <a:extLst>
                  <a:ext uri="{0D108BD9-81ED-4DB2-BD59-A6C34878D82A}">
                    <a16:rowId xmlns:a16="http://schemas.microsoft.com/office/drawing/2014/main" val="10012"/>
                  </a:ext>
                </a:extLst>
              </a:tr>
              <a:tr h="223211">
                <a:tc>
                  <a:txBody>
                    <a:bodyPr/>
                    <a:lstStyle/>
                    <a:p>
                      <a:pPr algn="l" fontAlgn="b"/>
                      <a:r>
                        <a:rPr lang="en-US" sz="1200" b="0" i="0" u="none" strike="noStrike" dirty="0">
                          <a:solidFill>
                            <a:srgbClr val="000000"/>
                          </a:solidFill>
                          <a:effectLst/>
                          <a:latin typeface="+mn-lt"/>
                        </a:rPr>
                        <a:t>Street Materials </a:t>
                      </a:r>
                      <a:r>
                        <a:rPr lang="en-US" sz="1000" b="0" i="0" u="none" strike="noStrike" dirty="0">
                          <a:solidFill>
                            <a:srgbClr val="000000"/>
                          </a:solidFill>
                          <a:effectLst/>
                          <a:latin typeface="+mn-lt"/>
                        </a:rPr>
                        <a:t>(Paved/Unpaved)</a:t>
                      </a:r>
                    </a:p>
                  </a:txBody>
                  <a:tcPr marL="7893" marR="7893" marT="7893" marB="0" anchor="b"/>
                </a:tc>
                <a:tc>
                  <a:txBody>
                    <a:bodyPr/>
                    <a:lstStyle/>
                    <a:p>
                      <a:pPr algn="r"/>
                      <a:r>
                        <a:rPr lang="en-US" sz="1200" strike="noStrike" dirty="0"/>
                        <a:t>$4,405.00</a:t>
                      </a:r>
                    </a:p>
                  </a:txBody>
                  <a:tcPr marL="7893" marR="7893" marT="7893" marB="0" anchor="b"/>
                </a:tc>
                <a:tc>
                  <a:txBody>
                    <a:bodyPr/>
                    <a:lstStyle/>
                    <a:p>
                      <a:pPr algn="r"/>
                      <a:r>
                        <a:rPr lang="en-US" sz="1200" dirty="0"/>
                        <a:t>$39,882.00</a:t>
                      </a:r>
                    </a:p>
                  </a:txBody>
                  <a:tcPr marL="7893" marR="7893" marT="7893" marB="0" anchor="b"/>
                </a:tc>
                <a:extLst>
                  <a:ext uri="{0D108BD9-81ED-4DB2-BD59-A6C34878D82A}">
                    <a16:rowId xmlns:a16="http://schemas.microsoft.com/office/drawing/2014/main" val="10013"/>
                  </a:ext>
                </a:extLst>
              </a:tr>
              <a:tr h="223211">
                <a:tc>
                  <a:txBody>
                    <a:bodyPr/>
                    <a:lstStyle/>
                    <a:p>
                      <a:pPr algn="l" fontAlgn="b"/>
                      <a:r>
                        <a:rPr lang="en-US" sz="1200" u="none" strike="noStrike" dirty="0">
                          <a:effectLst/>
                        </a:rPr>
                        <a:t>Cemetery</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strike="noStrike" dirty="0"/>
                        <a:t>$5,838.00</a:t>
                      </a:r>
                    </a:p>
                  </a:txBody>
                  <a:tcPr marL="7893" marR="7893" marT="7893" marB="0" anchor="b"/>
                </a:tc>
                <a:tc>
                  <a:txBody>
                    <a:bodyPr/>
                    <a:lstStyle/>
                    <a:p>
                      <a:pPr algn="r"/>
                      <a:r>
                        <a:rPr lang="en-US" sz="1200" dirty="0"/>
                        <a:t>$6,174.00</a:t>
                      </a:r>
                    </a:p>
                  </a:txBody>
                  <a:tcPr marL="7893" marR="7893" marT="7893" marB="0" anchor="b"/>
                </a:tc>
                <a:extLst>
                  <a:ext uri="{0D108BD9-81ED-4DB2-BD59-A6C34878D82A}">
                    <a16:rowId xmlns:a16="http://schemas.microsoft.com/office/drawing/2014/main" val="10014"/>
                  </a:ext>
                </a:extLst>
              </a:tr>
              <a:tr h="265553">
                <a:tc>
                  <a:txBody>
                    <a:bodyPr/>
                    <a:lstStyle/>
                    <a:p>
                      <a:pPr algn="l" fontAlgn="b"/>
                      <a:r>
                        <a:rPr lang="en-US" sz="1200" b="0" i="0" u="none" strike="noStrike" dirty="0">
                          <a:solidFill>
                            <a:srgbClr val="000000"/>
                          </a:solidFill>
                          <a:effectLst/>
                          <a:latin typeface="Calibri" panose="020F0502020204030204" pitchFamily="34" charset="0"/>
                        </a:rPr>
                        <a:t>Shooting Range</a:t>
                      </a:r>
                    </a:p>
                  </a:txBody>
                  <a:tcPr marL="7893" marR="7893" marT="7893" marB="0" anchor="b"/>
                </a:tc>
                <a:tc>
                  <a:txBody>
                    <a:bodyPr/>
                    <a:lstStyle/>
                    <a:p>
                      <a:pPr algn="r"/>
                      <a:r>
                        <a:rPr lang="en-US" sz="1200" strike="noStrike" dirty="0"/>
                        <a:t>$0.00</a:t>
                      </a:r>
                    </a:p>
                  </a:txBody>
                  <a:tcPr marL="7893" marR="7893" marT="7893" marB="0" anchor="b"/>
                </a:tc>
                <a:tc>
                  <a:txBody>
                    <a:bodyPr/>
                    <a:lstStyle/>
                    <a:p>
                      <a:pPr algn="r"/>
                      <a:r>
                        <a:rPr lang="en-US" sz="1200" dirty="0"/>
                        <a:t>$0.00</a:t>
                      </a:r>
                    </a:p>
                  </a:txBody>
                  <a:tcPr marL="7893" marR="7893" marT="7893" marB="0" anchor="b"/>
                </a:tc>
                <a:extLst>
                  <a:ext uri="{0D108BD9-81ED-4DB2-BD59-A6C34878D82A}">
                    <a16:rowId xmlns:a16="http://schemas.microsoft.com/office/drawing/2014/main" val="10015"/>
                  </a:ext>
                </a:extLst>
              </a:tr>
              <a:tr h="265553">
                <a:tc>
                  <a:txBody>
                    <a:bodyPr/>
                    <a:lstStyle/>
                    <a:p>
                      <a:pPr algn="l" fontAlgn="b"/>
                      <a:r>
                        <a:rPr lang="en-US" sz="1200" b="0" i="0" u="none" strike="noStrike" dirty="0">
                          <a:solidFill>
                            <a:srgbClr val="000000"/>
                          </a:solidFill>
                          <a:effectLst/>
                          <a:latin typeface="+mn-lt"/>
                        </a:rPr>
                        <a:t>Ice &amp; Snow labor &amp; materials</a:t>
                      </a:r>
                    </a:p>
                  </a:txBody>
                  <a:tcPr marL="7893" marR="7893" marT="7893" marB="0" anchor="b"/>
                </a:tc>
                <a:tc>
                  <a:txBody>
                    <a:bodyPr/>
                    <a:lstStyle/>
                    <a:p>
                      <a:pPr algn="r"/>
                      <a:r>
                        <a:rPr lang="en-US" sz="1200" strike="noStrike" dirty="0"/>
                        <a:t>$34,629.00</a:t>
                      </a:r>
                    </a:p>
                  </a:txBody>
                  <a:tcPr marL="7893" marR="7893" marT="7893" marB="0" anchor="b"/>
                </a:tc>
                <a:tc>
                  <a:txBody>
                    <a:bodyPr/>
                    <a:lstStyle/>
                    <a:p>
                      <a:pPr algn="r"/>
                      <a:r>
                        <a:rPr lang="en-US" sz="1200" dirty="0"/>
                        <a:t>$94,926.00</a:t>
                      </a:r>
                    </a:p>
                  </a:txBody>
                  <a:tcPr marL="7893" marR="7893" marT="7893" marB="0" anchor="b"/>
                </a:tc>
                <a:extLst>
                  <a:ext uri="{0D108BD9-81ED-4DB2-BD59-A6C34878D82A}">
                    <a16:rowId xmlns:a16="http://schemas.microsoft.com/office/drawing/2014/main" val="10016"/>
                  </a:ext>
                </a:extLst>
              </a:tr>
              <a:tr h="260648">
                <a:tc>
                  <a:txBody>
                    <a:bodyPr/>
                    <a:lstStyle/>
                    <a:p>
                      <a:pPr algn="l" fontAlgn="b"/>
                      <a:r>
                        <a:rPr lang="en-US" sz="1200" b="0" i="0" u="none" strike="noStrike" dirty="0">
                          <a:solidFill>
                            <a:srgbClr val="000000"/>
                          </a:solidFill>
                          <a:effectLst/>
                          <a:latin typeface="+mn-lt"/>
                        </a:rPr>
                        <a:t>Road &amp; Bridge Equipment</a:t>
                      </a:r>
                    </a:p>
                  </a:txBody>
                  <a:tcPr marL="7893" marR="7893" marT="7893" marB="0" anchor="b"/>
                </a:tc>
                <a:tc>
                  <a:txBody>
                    <a:bodyPr/>
                    <a:lstStyle/>
                    <a:p>
                      <a:pPr algn="r"/>
                      <a:r>
                        <a:rPr lang="en-US" sz="1200" strike="noStrike" dirty="0"/>
                        <a:t>$74,043.00</a:t>
                      </a:r>
                    </a:p>
                  </a:txBody>
                  <a:tcPr marL="7893" marR="7893" marT="7893" marB="0" anchor="b"/>
                </a:tc>
                <a:tc>
                  <a:txBody>
                    <a:bodyPr/>
                    <a:lstStyle/>
                    <a:p>
                      <a:pPr algn="r"/>
                      <a:r>
                        <a:rPr lang="en-US" sz="1200" dirty="0"/>
                        <a:t>$163,513.00</a:t>
                      </a:r>
                    </a:p>
                  </a:txBody>
                  <a:tcPr marL="7893" marR="7893" marT="7893" marB="0" anchor="b"/>
                </a:tc>
                <a:extLst>
                  <a:ext uri="{0D108BD9-81ED-4DB2-BD59-A6C34878D82A}">
                    <a16:rowId xmlns:a16="http://schemas.microsoft.com/office/drawing/2014/main" val="10017"/>
                  </a:ext>
                </a:extLst>
              </a:tr>
              <a:tr h="265553">
                <a:tc>
                  <a:txBody>
                    <a:bodyPr/>
                    <a:lstStyle/>
                    <a:p>
                      <a:pPr algn="l" fontAlgn="b"/>
                      <a:r>
                        <a:rPr lang="en-US" sz="1200" b="0" i="0" u="none" strike="noStrike" dirty="0">
                          <a:solidFill>
                            <a:srgbClr val="000000"/>
                          </a:solidFill>
                          <a:effectLst/>
                          <a:latin typeface="+mn-lt"/>
                        </a:rPr>
                        <a:t>Storm Drainage</a:t>
                      </a:r>
                    </a:p>
                  </a:txBody>
                  <a:tcPr marL="7893" marR="7893" marT="7893" marB="0" anchor="b"/>
                </a:tc>
                <a:tc>
                  <a:txBody>
                    <a:bodyPr/>
                    <a:lstStyle/>
                    <a:p>
                      <a:pPr algn="r"/>
                      <a:r>
                        <a:rPr lang="en-US" sz="1200" strike="noStrike" dirty="0"/>
                        <a:t>$37,149.00</a:t>
                      </a:r>
                    </a:p>
                  </a:txBody>
                  <a:tcPr marL="7893" marR="7893" marT="7893" marB="0" anchor="b"/>
                </a:tc>
                <a:tc>
                  <a:txBody>
                    <a:bodyPr/>
                    <a:lstStyle/>
                    <a:p>
                      <a:pPr algn="r"/>
                      <a:r>
                        <a:rPr lang="en-US" sz="1200" dirty="0"/>
                        <a:t>$23,699.00</a:t>
                      </a:r>
                    </a:p>
                  </a:txBody>
                  <a:tcPr marL="7893" marR="7893" marT="7893" marB="0" anchor="b"/>
                </a:tc>
                <a:extLst>
                  <a:ext uri="{0D108BD9-81ED-4DB2-BD59-A6C34878D82A}">
                    <a16:rowId xmlns:a16="http://schemas.microsoft.com/office/drawing/2014/main" val="10018"/>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994436224"/>
              </p:ext>
            </p:extLst>
          </p:nvPr>
        </p:nvGraphicFramePr>
        <p:xfrm>
          <a:off x="5029201" y="1524000"/>
          <a:ext cx="3792512" cy="5260978"/>
        </p:xfrm>
        <a:graphic>
          <a:graphicData uri="http://schemas.openxmlformats.org/drawingml/2006/table">
            <a:tbl>
              <a:tblPr>
                <a:tableStyleId>{5C22544A-7EE6-4342-B048-85BDC9FD1C3A}</a:tableStyleId>
              </a:tblPr>
              <a:tblGrid>
                <a:gridCol w="1684964">
                  <a:extLst>
                    <a:ext uri="{9D8B030D-6E8A-4147-A177-3AD203B41FA5}">
                      <a16:colId xmlns:a16="http://schemas.microsoft.com/office/drawing/2014/main" val="20000"/>
                    </a:ext>
                  </a:extLst>
                </a:gridCol>
                <a:gridCol w="1053774">
                  <a:extLst>
                    <a:ext uri="{9D8B030D-6E8A-4147-A177-3AD203B41FA5}">
                      <a16:colId xmlns:a16="http://schemas.microsoft.com/office/drawing/2014/main" val="20001"/>
                    </a:ext>
                  </a:extLst>
                </a:gridCol>
                <a:gridCol w="1053774">
                  <a:extLst>
                    <a:ext uri="{9D8B030D-6E8A-4147-A177-3AD203B41FA5}">
                      <a16:colId xmlns:a16="http://schemas.microsoft.com/office/drawing/2014/main" val="20002"/>
                    </a:ext>
                  </a:extLst>
                </a:gridCol>
              </a:tblGrid>
              <a:tr h="377554">
                <a:tc>
                  <a:txBody>
                    <a:bodyPr/>
                    <a:lstStyle/>
                    <a:p>
                      <a:pPr algn="l" fontAlgn="b"/>
                      <a:r>
                        <a:rPr lang="en-US" sz="1200" u="none" strike="noStrike" dirty="0">
                          <a:effectLst/>
                          <a:latin typeface="+mj-lt"/>
                        </a:rPr>
                        <a:t>Economic Dev (ERJPB)</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$7,500.00</a:t>
                      </a:r>
                    </a:p>
                  </a:txBody>
                  <a:tcPr marL="9525" marR="9525" marT="9525" marB="0" anchor="b"/>
                </a:tc>
                <a:tc>
                  <a:txBody>
                    <a:bodyPr/>
                    <a:lstStyle/>
                    <a:p>
                      <a:pPr algn="r" fontAlgn="b"/>
                      <a:r>
                        <a:rPr lang="en-US" sz="1200" b="0" i="0" u="none" strike="noStrike" dirty="0">
                          <a:solidFill>
                            <a:srgbClr val="000000"/>
                          </a:solidFill>
                          <a:effectLst/>
                          <a:latin typeface="+mj-lt"/>
                        </a:rPr>
                        <a:t>$15,000.00</a:t>
                      </a:r>
                    </a:p>
                  </a:txBody>
                  <a:tcPr marL="9525" marR="9525" marT="9525" marB="0" anchor="b"/>
                </a:tc>
                <a:extLst>
                  <a:ext uri="{0D108BD9-81ED-4DB2-BD59-A6C34878D82A}">
                    <a16:rowId xmlns:a16="http://schemas.microsoft.com/office/drawing/2014/main" val="10000"/>
                  </a:ext>
                </a:extLst>
              </a:tr>
              <a:tr h="427798">
                <a:tc>
                  <a:txBody>
                    <a:bodyPr/>
                    <a:lstStyle/>
                    <a:p>
                      <a:pPr algn="l" fontAlgn="b"/>
                      <a:r>
                        <a:rPr lang="en-US" sz="1200" b="0" i="0" u="none" strike="noStrike" dirty="0">
                          <a:solidFill>
                            <a:srgbClr val="000000"/>
                          </a:solidFill>
                          <a:effectLst/>
                          <a:latin typeface="+mj-lt"/>
                        </a:rPr>
                        <a:t>Shipping &amp; Freight</a:t>
                      </a:r>
                    </a:p>
                  </a:txBody>
                  <a:tcPr marL="9525" marR="9525" marT="9525" marB="0" anchor="b"/>
                </a:tc>
                <a:tc>
                  <a:txBody>
                    <a:bodyPr/>
                    <a:lstStyle/>
                    <a:p>
                      <a:pPr algn="r" fontAlgn="b"/>
                      <a:r>
                        <a:rPr lang="en-US" sz="1200" b="0" i="0" u="none" strike="noStrike" dirty="0">
                          <a:solidFill>
                            <a:srgbClr val="000000"/>
                          </a:solidFill>
                          <a:effectLst/>
                          <a:latin typeface="+mj-lt"/>
                        </a:rPr>
                        <a:t>$1,631.00</a:t>
                      </a:r>
                    </a:p>
                  </a:txBody>
                  <a:tcPr marL="9525" marR="9525" marT="9525" marB="0" anchor="b"/>
                </a:tc>
                <a:tc>
                  <a:txBody>
                    <a:bodyPr/>
                    <a:lstStyle/>
                    <a:p>
                      <a:pPr algn="r" fontAlgn="b"/>
                      <a:r>
                        <a:rPr lang="en-US" sz="1200" b="0" i="0" u="none" strike="noStrike">
                          <a:solidFill>
                            <a:srgbClr val="000000"/>
                          </a:solidFill>
                          <a:effectLst/>
                          <a:latin typeface="+mj-lt"/>
                        </a:rPr>
                        <a:t>$3,276.00</a:t>
                      </a:r>
                      <a:endParaRPr lang="en-US" sz="12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10001"/>
                  </a:ext>
                </a:extLst>
              </a:tr>
              <a:tr h="377554">
                <a:tc>
                  <a:txBody>
                    <a:bodyPr/>
                    <a:lstStyle/>
                    <a:p>
                      <a:pPr algn="l" fontAlgn="b"/>
                      <a:r>
                        <a:rPr lang="en-US" sz="1200" b="0" i="0" u="none" strike="noStrike" dirty="0">
                          <a:solidFill>
                            <a:srgbClr val="000000"/>
                          </a:solidFill>
                          <a:effectLst/>
                          <a:latin typeface="+mj-lt"/>
                        </a:rPr>
                        <a:t>B &amp; G Capital</a:t>
                      </a:r>
                      <a:r>
                        <a:rPr lang="en-US" sz="1200" b="0" i="0" u="none" strike="noStrike" baseline="0" dirty="0">
                          <a:solidFill>
                            <a:srgbClr val="000000"/>
                          </a:solidFill>
                          <a:effectLst/>
                          <a:latin typeface="+mj-lt"/>
                        </a:rPr>
                        <a:t> Outlay</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$82,975.00</a:t>
                      </a:r>
                    </a:p>
                  </a:txBody>
                  <a:tcPr marL="9525" marR="9525" marT="9525" marB="0" anchor="b"/>
                </a:tc>
                <a:tc>
                  <a:txBody>
                    <a:bodyPr/>
                    <a:lstStyle/>
                    <a:p>
                      <a:pPr algn="r" fontAlgn="b"/>
                      <a:r>
                        <a:rPr lang="en-US" sz="1200" b="0" i="0" u="none" strike="noStrike" dirty="0">
                          <a:solidFill>
                            <a:srgbClr val="000000"/>
                          </a:solidFill>
                          <a:effectLst/>
                          <a:latin typeface="+mj-lt"/>
                        </a:rPr>
                        <a:t>$9,115.00</a:t>
                      </a:r>
                    </a:p>
                  </a:txBody>
                  <a:tcPr marL="9525" marR="9525" marT="9525" marB="0" anchor="b"/>
                </a:tc>
                <a:extLst>
                  <a:ext uri="{0D108BD9-81ED-4DB2-BD59-A6C34878D82A}">
                    <a16:rowId xmlns:a16="http://schemas.microsoft.com/office/drawing/2014/main" val="10002"/>
                  </a:ext>
                </a:extLst>
              </a:tr>
              <a:tr h="377554">
                <a:tc>
                  <a:txBody>
                    <a:bodyPr/>
                    <a:lstStyle/>
                    <a:p>
                      <a:pPr algn="l" fontAlgn="b"/>
                      <a:r>
                        <a:rPr lang="en-US" sz="1200" b="0" i="0" u="none" strike="noStrike" dirty="0">
                          <a:solidFill>
                            <a:srgbClr val="000000"/>
                          </a:solidFill>
                          <a:effectLst/>
                          <a:latin typeface="+mj-lt"/>
                        </a:rPr>
                        <a:t>Street Lighting</a:t>
                      </a:r>
                    </a:p>
                  </a:txBody>
                  <a:tcPr marL="9525" marR="9525" marT="9525" marB="0" anchor="b"/>
                </a:tc>
                <a:tc>
                  <a:txBody>
                    <a:bodyPr/>
                    <a:lstStyle/>
                    <a:p>
                      <a:pPr algn="r" fontAlgn="b"/>
                      <a:r>
                        <a:rPr lang="en-US" sz="1200" b="0" i="0" u="none" strike="noStrike" dirty="0">
                          <a:solidFill>
                            <a:srgbClr val="000000"/>
                          </a:solidFill>
                          <a:effectLst/>
                          <a:latin typeface="+mj-lt"/>
                        </a:rPr>
                        <a:t>$2,059.00</a:t>
                      </a:r>
                    </a:p>
                  </a:txBody>
                  <a:tcPr marL="9525" marR="9525" marT="9525" marB="0" anchor="b"/>
                </a:tc>
                <a:tc>
                  <a:txBody>
                    <a:bodyPr/>
                    <a:lstStyle/>
                    <a:p>
                      <a:pPr algn="r" fontAlgn="b"/>
                      <a:r>
                        <a:rPr lang="en-US" sz="1200" b="0" i="0" u="none" strike="noStrike" dirty="0">
                          <a:solidFill>
                            <a:srgbClr val="000000"/>
                          </a:solidFill>
                          <a:effectLst/>
                          <a:latin typeface="+mj-lt"/>
                        </a:rPr>
                        <a:t>$2,444.00</a:t>
                      </a:r>
                    </a:p>
                  </a:txBody>
                  <a:tcPr marL="9525" marR="9525" marT="9525" marB="0" anchor="b"/>
                </a:tc>
                <a:extLst>
                  <a:ext uri="{0D108BD9-81ED-4DB2-BD59-A6C34878D82A}">
                    <a16:rowId xmlns:a16="http://schemas.microsoft.com/office/drawing/2014/main" val="10003"/>
                  </a:ext>
                </a:extLst>
              </a:tr>
              <a:tr h="367971">
                <a:tc>
                  <a:txBody>
                    <a:bodyPr/>
                    <a:lstStyle/>
                    <a:p>
                      <a:pPr algn="l" fontAlgn="b"/>
                      <a:r>
                        <a:rPr lang="en-US" sz="1000" b="0" i="0" u="none" strike="noStrike" dirty="0">
                          <a:solidFill>
                            <a:srgbClr val="000000"/>
                          </a:solidFill>
                          <a:effectLst/>
                          <a:latin typeface="+mj-lt"/>
                        </a:rPr>
                        <a:t>Debt Service (Equip)</a:t>
                      </a:r>
                    </a:p>
                  </a:txBody>
                  <a:tcPr marL="9525" marR="9525" marT="9525" marB="0" anchor="b"/>
                </a:tc>
                <a:tc>
                  <a:txBody>
                    <a:bodyPr/>
                    <a:lstStyle/>
                    <a:p>
                      <a:pPr algn="r" fontAlgn="b"/>
                      <a:r>
                        <a:rPr lang="en-US" sz="1200" b="0" i="0" u="none" strike="noStrike" dirty="0">
                          <a:solidFill>
                            <a:srgbClr val="000000"/>
                          </a:solidFill>
                          <a:effectLst/>
                          <a:latin typeface="+mj-lt"/>
                        </a:rPr>
                        <a:t>0</a:t>
                      </a:r>
                    </a:p>
                  </a:txBody>
                  <a:tcPr marL="9525" marR="9525" marT="9525" marB="0" anchor="b"/>
                </a:tc>
                <a:tc>
                  <a:txBody>
                    <a:bodyPr/>
                    <a:lstStyle/>
                    <a:p>
                      <a:pPr algn="r" fontAlgn="b"/>
                      <a:r>
                        <a:rPr lang="en-US" sz="1200" b="0" i="0" u="none" strike="noStrike" dirty="0">
                          <a:solidFill>
                            <a:srgbClr val="000000"/>
                          </a:solidFill>
                          <a:effectLst/>
                          <a:latin typeface="+mj-lt"/>
                        </a:rPr>
                        <a:t>$84,109.00</a:t>
                      </a:r>
                    </a:p>
                  </a:txBody>
                  <a:tcPr marL="9525" marR="9525" marT="9525" marB="0" anchor="b"/>
                </a:tc>
                <a:extLst>
                  <a:ext uri="{0D108BD9-81ED-4DB2-BD59-A6C34878D82A}">
                    <a16:rowId xmlns:a16="http://schemas.microsoft.com/office/drawing/2014/main" val="10004"/>
                  </a:ext>
                </a:extLst>
              </a:tr>
              <a:tr h="427798">
                <a:tc>
                  <a:txBody>
                    <a:bodyPr/>
                    <a:lstStyle/>
                    <a:p>
                      <a:pPr algn="l" fontAlgn="b"/>
                      <a:r>
                        <a:rPr lang="en-US" sz="1200" b="0" i="0" u="none" strike="noStrike" dirty="0">
                          <a:solidFill>
                            <a:srgbClr val="000000"/>
                          </a:solidFill>
                          <a:effectLst/>
                          <a:latin typeface="+mj-lt"/>
                        </a:rPr>
                        <a:t>Roads-Capital</a:t>
                      </a:r>
                      <a:r>
                        <a:rPr lang="en-US" sz="1200" b="0" i="0" u="none" strike="noStrike" baseline="0" dirty="0">
                          <a:solidFill>
                            <a:srgbClr val="000000"/>
                          </a:solidFill>
                          <a:effectLst/>
                          <a:latin typeface="+mj-lt"/>
                        </a:rPr>
                        <a:t> Projects</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0</a:t>
                      </a:r>
                    </a:p>
                  </a:txBody>
                  <a:tcPr marL="9525" marR="9525" marT="9525" marB="0" anchor="b"/>
                </a:tc>
                <a:tc>
                  <a:txBody>
                    <a:bodyPr/>
                    <a:lstStyle/>
                    <a:p>
                      <a:pPr algn="r" fontAlgn="b"/>
                      <a:r>
                        <a:rPr lang="en-US" sz="1200" b="0" i="0" u="none" strike="noStrike" dirty="0">
                          <a:solidFill>
                            <a:srgbClr val="000000"/>
                          </a:solidFill>
                          <a:effectLst/>
                          <a:latin typeface="+mj-lt"/>
                        </a:rPr>
                        <a:t>$207,393.00</a:t>
                      </a:r>
                    </a:p>
                  </a:txBody>
                  <a:tcPr marL="9525" marR="9525" marT="9525" marB="0" anchor="b"/>
                </a:tc>
                <a:extLst>
                  <a:ext uri="{0D108BD9-81ED-4DB2-BD59-A6C34878D82A}">
                    <a16:rowId xmlns:a16="http://schemas.microsoft.com/office/drawing/2014/main" val="10005"/>
                  </a:ext>
                </a:extLst>
              </a:tr>
              <a:tr h="244318">
                <a:tc>
                  <a:txBody>
                    <a:bodyPr/>
                    <a:lstStyle/>
                    <a:p>
                      <a:pPr algn="l" fontAlgn="b"/>
                      <a:r>
                        <a:rPr lang="en-US" sz="1200" b="0" i="0" u="none" strike="noStrike" dirty="0">
                          <a:solidFill>
                            <a:srgbClr val="000000"/>
                          </a:solidFill>
                          <a:effectLst/>
                          <a:latin typeface="+mj-lt"/>
                        </a:rPr>
                        <a:t>American Rescue Funds (TL &amp; Cemetery)</a:t>
                      </a:r>
                    </a:p>
                  </a:txBody>
                  <a:tcPr marL="9525" marR="9525" marT="9525" marB="0" anchor="b"/>
                </a:tc>
                <a:tc>
                  <a:txBody>
                    <a:bodyPr/>
                    <a:lstStyle/>
                    <a:p>
                      <a:pPr algn="r" fontAlgn="b"/>
                      <a:r>
                        <a:rPr lang="en-US" sz="1200" b="0" i="0" u="none" strike="noStrike" dirty="0">
                          <a:solidFill>
                            <a:srgbClr val="000000"/>
                          </a:solidFill>
                          <a:effectLst/>
                          <a:latin typeface="+mj-lt"/>
                        </a:rPr>
                        <a:t>$77,078.00</a:t>
                      </a:r>
                    </a:p>
                  </a:txBody>
                  <a:tcPr marL="9525" marR="9525" marT="9525" marB="0" anchor="b"/>
                </a:tc>
                <a:tc>
                  <a:txBody>
                    <a:bodyPr/>
                    <a:lstStyle/>
                    <a:p>
                      <a:pPr algn="r" fontAlgn="b"/>
                      <a:r>
                        <a:rPr lang="en-US" sz="1200" b="0" i="0" u="none" strike="noStrike" dirty="0">
                          <a:solidFill>
                            <a:srgbClr val="000000"/>
                          </a:solidFill>
                          <a:effectLst/>
                          <a:latin typeface="+mj-lt"/>
                        </a:rPr>
                        <a:t>$38,110.00</a:t>
                      </a:r>
                    </a:p>
                  </a:txBody>
                  <a:tcPr marL="9525" marR="9525" marT="9525" marB="0" anchor="b"/>
                </a:tc>
                <a:extLst>
                  <a:ext uri="{0D108BD9-81ED-4DB2-BD59-A6C34878D82A}">
                    <a16:rowId xmlns:a16="http://schemas.microsoft.com/office/drawing/2014/main" val="2619499843"/>
                  </a:ext>
                </a:extLst>
              </a:tr>
              <a:tr h="244318">
                <a:tc>
                  <a:txBody>
                    <a:bodyPr/>
                    <a:lstStyle/>
                    <a:p>
                      <a:pPr algn="l" fontAlgn="b"/>
                      <a:r>
                        <a:rPr lang="en-US" sz="1200" u="none" strike="noStrike" dirty="0">
                          <a:effectLst/>
                          <a:latin typeface="+mj-lt"/>
                        </a:rPr>
                        <a:t>W/WW  Expenses </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$8,771.00</a:t>
                      </a:r>
                    </a:p>
                  </a:txBody>
                  <a:tcPr marL="9525" marR="9525" marT="9525" marB="0" anchor="b"/>
                </a:tc>
                <a:tc>
                  <a:txBody>
                    <a:bodyPr/>
                    <a:lstStyle/>
                    <a:p>
                      <a:pPr algn="r" fontAlgn="b"/>
                      <a:r>
                        <a:rPr lang="en-US" sz="1200" b="0" i="0" u="none" strike="noStrike" dirty="0">
                          <a:solidFill>
                            <a:srgbClr val="000000"/>
                          </a:solidFill>
                          <a:effectLst/>
                          <a:latin typeface="+mj-lt"/>
                        </a:rPr>
                        <a:t>$20,838.00</a:t>
                      </a:r>
                    </a:p>
                  </a:txBody>
                  <a:tcPr marL="9525" marR="9525" marT="9525" marB="0" anchor="b"/>
                </a:tc>
                <a:extLst>
                  <a:ext uri="{0D108BD9-81ED-4DB2-BD59-A6C34878D82A}">
                    <a16:rowId xmlns:a16="http://schemas.microsoft.com/office/drawing/2014/main" val="10006"/>
                  </a:ext>
                </a:extLst>
              </a:tr>
              <a:tr h="308329">
                <a:tc>
                  <a:txBody>
                    <a:bodyPr/>
                    <a:lstStyle/>
                    <a:p>
                      <a:pPr algn="l" fontAlgn="b"/>
                      <a:r>
                        <a:rPr lang="en-US" sz="1200" b="0" i="0" u="none" strike="noStrike" dirty="0">
                          <a:solidFill>
                            <a:srgbClr val="000000"/>
                          </a:solidFill>
                          <a:effectLst/>
                          <a:latin typeface="+mj-lt"/>
                        </a:rPr>
                        <a:t>Park Areas/Rec</a:t>
                      </a:r>
                    </a:p>
                  </a:txBody>
                  <a:tcPr marL="9525" marR="9525" marT="9525" marB="0" anchor="b"/>
                </a:tc>
                <a:tc>
                  <a:txBody>
                    <a:bodyPr/>
                    <a:lstStyle/>
                    <a:p>
                      <a:pPr algn="r" fontAlgn="b"/>
                      <a:r>
                        <a:rPr lang="en-US" sz="1200" b="0" i="0" u="none" strike="noStrike" dirty="0">
                          <a:solidFill>
                            <a:srgbClr val="000000"/>
                          </a:solidFill>
                          <a:effectLst/>
                          <a:latin typeface="+mj-lt"/>
                        </a:rPr>
                        <a:t>$16,247.00</a:t>
                      </a:r>
                    </a:p>
                  </a:txBody>
                  <a:tcPr marL="9525" marR="9525" marT="9525" marB="0" anchor="b"/>
                </a:tc>
                <a:tc>
                  <a:txBody>
                    <a:bodyPr/>
                    <a:lstStyle/>
                    <a:p>
                      <a:pPr algn="r" fontAlgn="b"/>
                      <a:r>
                        <a:rPr lang="en-US" sz="1200" b="0" i="0" u="none" strike="noStrike" dirty="0">
                          <a:solidFill>
                            <a:srgbClr val="000000"/>
                          </a:solidFill>
                          <a:effectLst/>
                          <a:latin typeface="+mj-lt"/>
                        </a:rPr>
                        <a:t>$16,434.00</a:t>
                      </a:r>
                    </a:p>
                  </a:txBody>
                  <a:tcPr marL="9525" marR="9525" marT="9525" marB="0" anchor="b"/>
                </a:tc>
                <a:extLst>
                  <a:ext uri="{0D108BD9-81ED-4DB2-BD59-A6C34878D82A}">
                    <a16:rowId xmlns:a16="http://schemas.microsoft.com/office/drawing/2014/main" val="10008"/>
                  </a:ext>
                </a:extLst>
              </a:tr>
              <a:tr h="244318">
                <a:tc>
                  <a:txBody>
                    <a:bodyPr/>
                    <a:lstStyle/>
                    <a:p>
                      <a:pPr algn="l" fontAlgn="b"/>
                      <a:r>
                        <a:rPr lang="en-US" sz="1200" b="0" i="0" u="none" strike="noStrike" dirty="0">
                          <a:solidFill>
                            <a:srgbClr val="000000"/>
                          </a:solidFill>
                          <a:effectLst/>
                          <a:latin typeface="+mj-lt"/>
                        </a:rPr>
                        <a:t>Audit</a:t>
                      </a:r>
                    </a:p>
                  </a:txBody>
                  <a:tcPr marL="9525" marR="9525" marT="9525" marB="0" anchor="b"/>
                </a:tc>
                <a:tc>
                  <a:txBody>
                    <a:bodyPr/>
                    <a:lstStyle/>
                    <a:p>
                      <a:pPr algn="r" fontAlgn="b"/>
                      <a:r>
                        <a:rPr lang="en-US" sz="1200" b="0" i="0" u="none" strike="noStrike" dirty="0">
                          <a:solidFill>
                            <a:srgbClr val="000000"/>
                          </a:solidFill>
                          <a:effectLst/>
                          <a:latin typeface="+mj-lt"/>
                        </a:rPr>
                        <a:t>$17,650.00</a:t>
                      </a:r>
                    </a:p>
                  </a:txBody>
                  <a:tcPr marL="9525" marR="9525" marT="9525" marB="0" anchor="b"/>
                </a:tc>
                <a:tc>
                  <a:txBody>
                    <a:bodyPr/>
                    <a:lstStyle/>
                    <a:p>
                      <a:pPr algn="r" fontAlgn="b"/>
                      <a:r>
                        <a:rPr lang="en-US" sz="1200" b="0" i="0" u="none" strike="noStrike" dirty="0">
                          <a:solidFill>
                            <a:srgbClr val="000000"/>
                          </a:solidFill>
                          <a:effectLst/>
                          <a:latin typeface="+mj-lt"/>
                        </a:rPr>
                        <a:t>$17,400.00</a:t>
                      </a:r>
                    </a:p>
                  </a:txBody>
                  <a:tcPr marL="9525" marR="9525" marT="9525" marB="0" anchor="b"/>
                </a:tc>
                <a:extLst>
                  <a:ext uri="{0D108BD9-81ED-4DB2-BD59-A6C34878D82A}">
                    <a16:rowId xmlns:a16="http://schemas.microsoft.com/office/drawing/2014/main" val="10009"/>
                  </a:ext>
                </a:extLst>
              </a:tr>
              <a:tr h="275980">
                <a:tc>
                  <a:txBody>
                    <a:bodyPr/>
                    <a:lstStyle/>
                    <a:p>
                      <a:pPr algn="l" fontAlgn="b"/>
                      <a:r>
                        <a:rPr lang="en-US" sz="1200" b="0" i="0" u="none" strike="noStrike" dirty="0">
                          <a:solidFill>
                            <a:srgbClr val="000000"/>
                          </a:solidFill>
                          <a:effectLst/>
                          <a:latin typeface="+mj-lt"/>
                        </a:rPr>
                        <a:t>Ambulance</a:t>
                      </a:r>
                    </a:p>
                  </a:txBody>
                  <a:tcPr marL="9525" marR="9525" marT="9525" marB="0" anchor="b"/>
                </a:tc>
                <a:tc>
                  <a:txBody>
                    <a:bodyPr/>
                    <a:lstStyle/>
                    <a:p>
                      <a:pPr algn="r" fontAlgn="b"/>
                      <a:r>
                        <a:rPr lang="en-US" sz="1200" b="0" i="0" u="none" strike="noStrike" dirty="0">
                          <a:solidFill>
                            <a:srgbClr val="000000"/>
                          </a:solidFill>
                          <a:effectLst/>
                          <a:latin typeface="+mj-lt"/>
                        </a:rPr>
                        <a:t>$7,800.00</a:t>
                      </a:r>
                    </a:p>
                  </a:txBody>
                  <a:tcPr marL="9525" marR="9525" marT="9525" marB="0" anchor="b"/>
                </a:tc>
                <a:tc>
                  <a:txBody>
                    <a:bodyPr/>
                    <a:lstStyle/>
                    <a:p>
                      <a:pPr algn="r" fontAlgn="b"/>
                      <a:r>
                        <a:rPr lang="en-US" sz="1200" b="0" i="0" u="none" strike="noStrike" dirty="0">
                          <a:solidFill>
                            <a:srgbClr val="000000"/>
                          </a:solidFill>
                          <a:effectLst/>
                          <a:latin typeface="+mj-lt"/>
                        </a:rPr>
                        <a:t>$8,600.00</a:t>
                      </a:r>
                    </a:p>
                  </a:txBody>
                  <a:tcPr marL="9525" marR="9525" marT="9525" marB="0" anchor="b"/>
                </a:tc>
                <a:extLst>
                  <a:ext uri="{0D108BD9-81ED-4DB2-BD59-A6C34878D82A}">
                    <a16:rowId xmlns:a16="http://schemas.microsoft.com/office/drawing/2014/main" val="10010"/>
                  </a:ext>
                </a:extLst>
              </a:tr>
              <a:tr h="356843">
                <a:tc>
                  <a:txBody>
                    <a:bodyPr/>
                    <a:lstStyle/>
                    <a:p>
                      <a:pPr algn="l" fontAlgn="b"/>
                      <a:r>
                        <a:rPr lang="en-US" sz="1200" b="0" i="0" u="none" strike="noStrike" baseline="0" dirty="0">
                          <a:solidFill>
                            <a:srgbClr val="000000"/>
                          </a:solidFill>
                          <a:effectLst/>
                          <a:latin typeface="+mj-lt"/>
                        </a:rPr>
                        <a:t>Elections (after reimbursements)</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$12,755.00</a:t>
                      </a:r>
                    </a:p>
                  </a:txBody>
                  <a:tcPr marL="9525" marR="9525" marT="9525" marB="0" anchor="b"/>
                </a:tc>
                <a:tc>
                  <a:txBody>
                    <a:bodyPr/>
                    <a:lstStyle/>
                    <a:p>
                      <a:pPr algn="r" fontAlgn="b"/>
                      <a:r>
                        <a:rPr lang="en-US" sz="1200" b="0" i="0" u="none" strike="noStrike" dirty="0">
                          <a:solidFill>
                            <a:srgbClr val="000000"/>
                          </a:solidFill>
                          <a:effectLst/>
                          <a:latin typeface="+mj-lt"/>
                        </a:rPr>
                        <a:t>$12,323.00</a:t>
                      </a:r>
                    </a:p>
                  </a:txBody>
                  <a:tcPr marL="9525" marR="9525" marT="9525" marB="0" anchor="b"/>
                </a:tc>
                <a:extLst>
                  <a:ext uri="{0D108BD9-81ED-4DB2-BD59-A6C34878D82A}">
                    <a16:rowId xmlns:a16="http://schemas.microsoft.com/office/drawing/2014/main" val="10011"/>
                  </a:ext>
                </a:extLst>
              </a:tr>
              <a:tr h="523069">
                <a:tc>
                  <a:txBody>
                    <a:bodyPr/>
                    <a:lstStyle/>
                    <a:p>
                      <a:pPr algn="l" fontAlgn="b"/>
                      <a:r>
                        <a:rPr lang="en-US" sz="1200" b="0" i="0" u="none" strike="noStrike" baseline="0" dirty="0">
                          <a:solidFill>
                            <a:srgbClr val="000000"/>
                          </a:solidFill>
                          <a:effectLst/>
                          <a:latin typeface="+mj-lt"/>
                        </a:rPr>
                        <a:t>20% Town Hall cost to City of Aurora </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$3,518.00</a:t>
                      </a:r>
                    </a:p>
                  </a:txBody>
                  <a:tcPr marL="9525" marR="9525" marT="9525" marB="0" anchor="b"/>
                </a:tc>
                <a:tc>
                  <a:txBody>
                    <a:bodyPr/>
                    <a:lstStyle/>
                    <a:p>
                      <a:pPr algn="r" fontAlgn="b"/>
                      <a:r>
                        <a:rPr lang="en-US" sz="1200" b="0" i="0" u="none" strike="noStrike" dirty="0">
                          <a:solidFill>
                            <a:srgbClr val="000000"/>
                          </a:solidFill>
                          <a:effectLst/>
                          <a:latin typeface="+mj-lt"/>
                        </a:rPr>
                        <a:t>$2,938.00</a:t>
                      </a:r>
                    </a:p>
                  </a:txBody>
                  <a:tcPr marL="9525" marR="9525" marT="9525" marB="0" anchor="b"/>
                </a:tc>
                <a:extLst>
                  <a:ext uri="{0D108BD9-81ED-4DB2-BD59-A6C34878D82A}">
                    <a16:rowId xmlns:a16="http://schemas.microsoft.com/office/drawing/2014/main" val="10012"/>
                  </a:ext>
                </a:extLst>
              </a:tr>
              <a:tr h="523069">
                <a:tc>
                  <a:txBody>
                    <a:bodyPr/>
                    <a:lstStyle/>
                    <a:p>
                      <a:pPr algn="l" fontAlgn="b"/>
                      <a:endParaRPr lang="en-US" sz="1200" b="0" i="0" u="none" strike="noStrike" dirty="0">
                        <a:solidFill>
                          <a:srgbClr val="000000"/>
                        </a:solidFill>
                        <a:effectLst/>
                        <a:latin typeface="+mj-lt"/>
                      </a:endParaRPr>
                    </a:p>
                    <a:p>
                      <a:pPr algn="l" fontAlgn="b"/>
                      <a:endParaRPr lang="en-US" sz="1200" b="0" i="0" u="none" strike="noStrike" dirty="0">
                        <a:solidFill>
                          <a:srgbClr val="000000"/>
                        </a:solidFill>
                        <a:effectLst/>
                        <a:latin typeface="+mj-lt"/>
                      </a:endParaRPr>
                    </a:p>
                  </a:txBody>
                  <a:tcPr marL="9525" marR="9525" marT="9525" marB="0" anchor="b"/>
                </a:tc>
                <a:tc>
                  <a:txBody>
                    <a:bodyPr/>
                    <a:lstStyle/>
                    <a:p>
                      <a:pPr algn="r" fontAlgn="b"/>
                      <a:endParaRPr lang="en-US" sz="1200" b="0" i="0" u="none" strike="noStrike" dirty="0">
                        <a:solidFill>
                          <a:srgbClr val="000000"/>
                        </a:solidFill>
                        <a:effectLst/>
                        <a:latin typeface="+mj-lt"/>
                      </a:endParaRPr>
                    </a:p>
                  </a:txBody>
                  <a:tcPr marL="9525" marR="9525" marT="9525" marB="0" anchor="b"/>
                </a:tc>
                <a:tc>
                  <a:txBody>
                    <a:bodyPr/>
                    <a:lstStyle/>
                    <a:p>
                      <a:pPr algn="r" fontAlgn="b"/>
                      <a:endParaRPr lang="en-US" sz="1200" b="0" i="0" u="none" strike="noStrike" dirty="0">
                        <a:solidFill>
                          <a:srgbClr val="000000"/>
                        </a:solidFill>
                        <a:effectLst/>
                        <a:latin typeface="+mj-lt"/>
                      </a:endParaRPr>
                    </a:p>
                    <a:p>
                      <a:pPr algn="r" fontAlgn="b"/>
                      <a:endParaRPr lang="en-US" sz="1200" b="0" i="0" u="none" strike="noStrike" dirty="0">
                        <a:solidFill>
                          <a:srgbClr val="000000"/>
                        </a:solidFill>
                        <a:effectLst/>
                        <a:latin typeface="+mj-lt"/>
                      </a:endParaRPr>
                    </a:p>
                    <a:p>
                      <a:pPr algn="r" fontAlgn="b"/>
                      <a:endParaRPr lang="en-US" sz="12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746524317"/>
                  </a:ext>
                </a:extLst>
              </a:tr>
            </a:tbl>
          </a:graphicData>
        </a:graphic>
      </p:graphicFrame>
    </p:spTree>
    <p:extLst>
      <p:ext uri="{BB962C8B-B14F-4D97-AF65-F5344CB8AC3E}">
        <p14:creationId xmlns:p14="http://schemas.microsoft.com/office/powerpoint/2010/main" val="13965991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300621732"/>
              </p:ext>
            </p:extLst>
          </p:nvPr>
        </p:nvGraphicFramePr>
        <p:xfrm>
          <a:off x="381000" y="457200"/>
          <a:ext cx="8229600" cy="5486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328255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685800"/>
            <a:ext cx="6347713" cy="609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Investments Breakdown</a:t>
            </a:r>
            <a:r>
              <a:rPr lang="en-US" sz="2800" dirty="0"/>
              <a:t>:</a:t>
            </a:r>
          </a:p>
        </p:txBody>
      </p:sp>
      <p:sp>
        <p:nvSpPr>
          <p:cNvPr id="2" name="Content Placeholder 1"/>
          <p:cNvSpPr>
            <a:spLocks noGrp="1"/>
          </p:cNvSpPr>
          <p:nvPr>
            <p:ph idx="1"/>
          </p:nvPr>
        </p:nvSpPr>
        <p:spPr>
          <a:xfrm>
            <a:off x="2057400" y="1828800"/>
            <a:ext cx="6347714" cy="4212563"/>
          </a:xfrm>
        </p:spPr>
        <p:txBody>
          <a:bodyPr>
            <a:normAutofit fontScale="92500" lnSpcReduction="10000"/>
          </a:bodyPr>
          <a:lstStyle/>
          <a:p>
            <a:pPr marL="0" indent="0">
              <a:buNone/>
            </a:pPr>
            <a:r>
              <a:rPr lang="en-US" b="1" dirty="0"/>
              <a:t>Investments Total 2024 YTD:</a:t>
            </a:r>
          </a:p>
          <a:p>
            <a:pPr lvl="1"/>
            <a:r>
              <a:rPr lang="en-US" sz="2000" dirty="0"/>
              <a:t>Severance Savings	4.59%		$127,178.98</a:t>
            </a:r>
          </a:p>
          <a:p>
            <a:pPr marL="457200" lvl="1" indent="0">
              <a:buNone/>
            </a:pPr>
            <a:r>
              <a:rPr lang="en-US" sz="1800" dirty="0"/>
              <a:t>(This account is reserved for employee severance)</a:t>
            </a:r>
          </a:p>
          <a:p>
            <a:pPr lvl="1"/>
            <a:r>
              <a:rPr lang="en-US" sz="1800" dirty="0"/>
              <a:t>Gilbert Bank CD #6795 @ 4.25%		$303,756.18</a:t>
            </a:r>
          </a:p>
          <a:p>
            <a:pPr lvl="1"/>
            <a:r>
              <a:rPr lang="en-US" sz="1800" dirty="0"/>
              <a:t>Gilbert Bank Savings 	.4%	 		$234,127.33</a:t>
            </a:r>
          </a:p>
          <a:p>
            <a:pPr lvl="1"/>
            <a:r>
              <a:rPr lang="en-US" sz="1800" dirty="0"/>
              <a:t>Gilbert Bank CD #6939 @ 4.25% 	        $203,989.26</a:t>
            </a:r>
            <a:endParaRPr lang="en-US" sz="1200" dirty="0"/>
          </a:p>
          <a:p>
            <a:pPr lvl="1"/>
            <a:r>
              <a:rPr lang="en-US" sz="1800" dirty="0"/>
              <a:t>Gilbert Bank CD #6938 @ 4.25%	        $219,463.68</a:t>
            </a:r>
          </a:p>
          <a:p>
            <a:pPr lvl="1"/>
            <a:r>
              <a:rPr lang="en-US" sz="1800" dirty="0"/>
              <a:t>Gilbert Bank CD #7075 @ 4.25%          $337,979.52</a:t>
            </a:r>
          </a:p>
          <a:p>
            <a:pPr lvl="1"/>
            <a:r>
              <a:rPr lang="en-US" sz="1800" dirty="0"/>
              <a:t>Gilbert Bank CD #7144 @ 5.16%		$380,216.11</a:t>
            </a:r>
          </a:p>
          <a:p>
            <a:pPr lvl="1"/>
            <a:r>
              <a:rPr lang="en-US" sz="1800" dirty="0">
                <a:solidFill>
                  <a:schemeClr val="accent1"/>
                </a:solidFill>
              </a:rPr>
              <a:t>Total 2024 Investments:		       $1,806,711.06</a:t>
            </a:r>
          </a:p>
          <a:p>
            <a:pPr lvl="1"/>
            <a:r>
              <a:rPr lang="en-US" sz="1800" dirty="0">
                <a:solidFill>
                  <a:schemeClr val="accent1"/>
                </a:solidFill>
              </a:rPr>
              <a:t>Total Cash &amp; Investments:	       $3,608,286.51</a:t>
            </a:r>
          </a:p>
        </p:txBody>
      </p:sp>
    </p:spTree>
    <p:extLst>
      <p:ext uri="{BB962C8B-B14F-4D97-AF65-F5344CB8AC3E}">
        <p14:creationId xmlns:p14="http://schemas.microsoft.com/office/powerpoint/2010/main" val="42789475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457200"/>
            <a:ext cx="6589199" cy="1371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Category 4 - Fiscal Sustainability Continued:  Indebtedness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65798827"/>
              </p:ext>
            </p:extLst>
          </p:nvPr>
        </p:nvGraphicFramePr>
        <p:xfrm>
          <a:off x="152400" y="2209800"/>
          <a:ext cx="8839200" cy="2936240"/>
        </p:xfrm>
        <a:graphic>
          <a:graphicData uri="http://schemas.openxmlformats.org/drawingml/2006/table">
            <a:tbl>
              <a:tblPr firstRow="1" bandRow="1">
                <a:tableStyleId>{5C22544A-7EE6-4342-B048-85BDC9FD1C3A}</a:tableStyleId>
              </a:tblPr>
              <a:tblGrid>
                <a:gridCol w="1767840">
                  <a:extLst>
                    <a:ext uri="{9D8B030D-6E8A-4147-A177-3AD203B41FA5}">
                      <a16:colId xmlns:a16="http://schemas.microsoft.com/office/drawing/2014/main" val="20000"/>
                    </a:ext>
                  </a:extLst>
                </a:gridCol>
                <a:gridCol w="1767840">
                  <a:extLst>
                    <a:ext uri="{9D8B030D-6E8A-4147-A177-3AD203B41FA5}">
                      <a16:colId xmlns:a16="http://schemas.microsoft.com/office/drawing/2014/main" val="20001"/>
                    </a:ext>
                  </a:extLst>
                </a:gridCol>
                <a:gridCol w="1767840">
                  <a:extLst>
                    <a:ext uri="{9D8B030D-6E8A-4147-A177-3AD203B41FA5}">
                      <a16:colId xmlns:a16="http://schemas.microsoft.com/office/drawing/2014/main" val="20002"/>
                    </a:ext>
                  </a:extLst>
                </a:gridCol>
                <a:gridCol w="1767840">
                  <a:extLst>
                    <a:ext uri="{9D8B030D-6E8A-4147-A177-3AD203B41FA5}">
                      <a16:colId xmlns:a16="http://schemas.microsoft.com/office/drawing/2014/main" val="20003"/>
                    </a:ext>
                  </a:extLst>
                </a:gridCol>
                <a:gridCol w="1767840">
                  <a:extLst>
                    <a:ext uri="{9D8B030D-6E8A-4147-A177-3AD203B41FA5}">
                      <a16:colId xmlns:a16="http://schemas.microsoft.com/office/drawing/2014/main" val="20004"/>
                    </a:ext>
                  </a:extLst>
                </a:gridCol>
              </a:tblGrid>
              <a:tr h="0">
                <a:tc>
                  <a:txBody>
                    <a:bodyPr/>
                    <a:lstStyle/>
                    <a:p>
                      <a:pPr algn="ctr"/>
                      <a:r>
                        <a:rPr lang="en-US" dirty="0"/>
                        <a:t>Indebtedness</a:t>
                      </a:r>
                    </a:p>
                  </a:txBody>
                  <a:tcPr anchor="ctr"/>
                </a:tc>
                <a:tc>
                  <a:txBody>
                    <a:bodyPr/>
                    <a:lstStyle/>
                    <a:p>
                      <a:pPr algn="ctr"/>
                      <a:r>
                        <a:rPr lang="en-US" dirty="0"/>
                        <a:t>Maturity Date</a:t>
                      </a:r>
                    </a:p>
                  </a:txBody>
                  <a:tcPr anchor="ctr"/>
                </a:tc>
                <a:tc>
                  <a:txBody>
                    <a:bodyPr/>
                    <a:lstStyle/>
                    <a:p>
                      <a:pPr algn="ctr"/>
                      <a:r>
                        <a:rPr lang="en-US" dirty="0"/>
                        <a:t>01/01/24 Balance</a:t>
                      </a:r>
                    </a:p>
                  </a:txBody>
                  <a:tcPr anchor="ctr"/>
                </a:tc>
                <a:tc>
                  <a:txBody>
                    <a:bodyPr/>
                    <a:lstStyle/>
                    <a:p>
                      <a:pPr algn="ctr"/>
                      <a:r>
                        <a:rPr lang="en-US" dirty="0"/>
                        <a:t>Paid in 2024</a:t>
                      </a:r>
                    </a:p>
                  </a:txBody>
                  <a:tcPr anchor="ctr"/>
                </a:tc>
                <a:tc>
                  <a:txBody>
                    <a:bodyPr/>
                    <a:lstStyle/>
                    <a:p>
                      <a:pPr algn="ctr"/>
                      <a:r>
                        <a:rPr lang="en-US" dirty="0"/>
                        <a:t>Outstanding Debt 12/31/24</a:t>
                      </a:r>
                    </a:p>
                  </a:txBody>
                  <a:tcPr anchor="ctr"/>
                </a:tc>
                <a:extLst>
                  <a:ext uri="{0D108BD9-81ED-4DB2-BD59-A6C34878D82A}">
                    <a16:rowId xmlns:a16="http://schemas.microsoft.com/office/drawing/2014/main" val="10000"/>
                  </a:ext>
                </a:extLst>
              </a:tr>
              <a:tr h="370840">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extLst>
                  <a:ext uri="{0D108BD9-81ED-4DB2-BD59-A6C34878D82A}">
                    <a16:rowId xmlns:a16="http://schemas.microsoft.com/office/drawing/2014/main" val="10001"/>
                  </a:ext>
                </a:extLst>
              </a:tr>
              <a:tr h="121920">
                <a:tc>
                  <a:txBody>
                    <a:bodyPr/>
                    <a:lstStyle/>
                    <a:p>
                      <a:pPr algn="ctr"/>
                      <a:r>
                        <a:rPr lang="en-US" dirty="0"/>
                        <a:t>2024 Mack Truck</a:t>
                      </a:r>
                    </a:p>
                  </a:txBody>
                  <a:tcPr anchor="ctr"/>
                </a:tc>
                <a:tc>
                  <a:txBody>
                    <a:bodyPr/>
                    <a:lstStyle/>
                    <a:p>
                      <a:pPr algn="ctr"/>
                      <a:r>
                        <a:rPr lang="en-US" dirty="0"/>
                        <a:t>On order – 3 year loan</a:t>
                      </a:r>
                    </a:p>
                  </a:txBody>
                  <a:tcPr anchor="ctr"/>
                </a:tc>
                <a:tc>
                  <a:txBody>
                    <a:bodyPr/>
                    <a:lstStyle/>
                    <a:p>
                      <a:pPr algn="ctr"/>
                      <a:r>
                        <a:rPr lang="en-US" dirty="0"/>
                        <a:t>$300,683.00</a:t>
                      </a:r>
                    </a:p>
                  </a:txBody>
                  <a:tcPr anchor="ctr"/>
                </a:tc>
                <a:tc>
                  <a:txBody>
                    <a:bodyPr/>
                    <a:lstStyle/>
                    <a:p>
                      <a:pPr algn="ctr"/>
                      <a:r>
                        <a:rPr lang="en-US" dirty="0"/>
                        <a:t>0</a:t>
                      </a:r>
                    </a:p>
                  </a:txBody>
                  <a:tcPr anchor="ctr"/>
                </a:tc>
                <a:tc>
                  <a:txBody>
                    <a:bodyPr/>
                    <a:lstStyle/>
                    <a:p>
                      <a:pPr algn="ctr"/>
                      <a:r>
                        <a:rPr lang="en-US" dirty="0"/>
                        <a:t>$300,683.00</a:t>
                      </a:r>
                    </a:p>
                  </a:txBody>
                  <a:tcPr anchor="ctr"/>
                </a:tc>
                <a:extLst>
                  <a:ext uri="{0D108BD9-81ED-4DB2-BD59-A6C34878D82A}">
                    <a16:rowId xmlns:a16="http://schemas.microsoft.com/office/drawing/2014/main" val="2278236499"/>
                  </a:ext>
                </a:extLst>
              </a:tr>
              <a:tr h="370840">
                <a:tc>
                  <a:txBody>
                    <a:bodyPr/>
                    <a:lstStyle/>
                    <a:p>
                      <a:pPr algn="ctr"/>
                      <a:r>
                        <a:rPr lang="en-US" dirty="0"/>
                        <a:t>Salt/Sand Dome </a:t>
                      </a:r>
                    </a:p>
                  </a:txBody>
                  <a:tcPr anchor="ctr"/>
                </a:tc>
                <a:tc>
                  <a:txBody>
                    <a:bodyPr/>
                    <a:lstStyle/>
                    <a:p>
                      <a:pPr algn="ctr"/>
                      <a:r>
                        <a:rPr lang="en-US" dirty="0"/>
                        <a:t>2027 – 3 year loan @ 4.99% in progress</a:t>
                      </a:r>
                    </a:p>
                  </a:txBody>
                  <a:tcPr anchor="ctr"/>
                </a:tc>
                <a:tc>
                  <a:txBody>
                    <a:bodyPr/>
                    <a:lstStyle/>
                    <a:p>
                      <a:pPr algn="ctr"/>
                      <a:r>
                        <a:rPr lang="en-US" dirty="0"/>
                        <a:t>$111,800.00</a:t>
                      </a:r>
                    </a:p>
                  </a:txBody>
                  <a:tcPr anchor="ctr"/>
                </a:tc>
                <a:tc>
                  <a:txBody>
                    <a:bodyPr/>
                    <a:lstStyle/>
                    <a:p>
                      <a:pPr algn="ctr"/>
                      <a:r>
                        <a:rPr lang="en-US" dirty="0"/>
                        <a:t>0</a:t>
                      </a:r>
                    </a:p>
                  </a:txBody>
                  <a:tcPr anchor="ctr"/>
                </a:tc>
                <a:tc>
                  <a:txBody>
                    <a:bodyPr/>
                    <a:lstStyle/>
                    <a:p>
                      <a:pPr algn="ctr"/>
                      <a:r>
                        <a:rPr lang="en-US" dirty="0"/>
                        <a:t>$111,800.00</a:t>
                      </a:r>
                    </a:p>
                  </a:txBody>
                  <a:tcPr anchor="ctr"/>
                </a:tc>
                <a:extLst>
                  <a:ext uri="{0D108BD9-81ED-4DB2-BD59-A6C34878D82A}">
                    <a16:rowId xmlns:a16="http://schemas.microsoft.com/office/drawing/2014/main" val="1647175878"/>
                  </a:ext>
                </a:extLst>
              </a:tr>
              <a:tr h="370840">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extLst>
                  <a:ext uri="{0D108BD9-81ED-4DB2-BD59-A6C34878D82A}">
                    <a16:rowId xmlns:a16="http://schemas.microsoft.com/office/drawing/2014/main" val="3197356851"/>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42697" y="304800"/>
            <a:ext cx="7391400" cy="1295400"/>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sz="2800" u="sng" dirty="0"/>
              <a:t>Category 4 – Fiscal Sustainability Continued:</a:t>
            </a:r>
            <a:br>
              <a:rPr lang="en-US" sz="2800" u="sng" dirty="0"/>
            </a:br>
            <a:r>
              <a:rPr lang="en-US" sz="2800" u="sng" dirty="0"/>
              <a:t>Budget Balance Trend (not including investments) 2010-2024 YTD   </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709847422"/>
              </p:ext>
            </p:extLst>
          </p:nvPr>
        </p:nvGraphicFramePr>
        <p:xfrm>
          <a:off x="1181100" y="2133600"/>
          <a:ext cx="7391400" cy="37782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337159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95400" y="304800"/>
            <a:ext cx="6934200" cy="914400"/>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sz="2400" u="sng" dirty="0"/>
              <a:t>Category 4 – Fiscal Sustainability Continued:</a:t>
            </a:r>
            <a:br>
              <a:rPr lang="en-US" sz="2400" u="sng" dirty="0"/>
            </a:br>
            <a:r>
              <a:rPr lang="en-US" sz="2400" u="sng" dirty="0"/>
              <a:t>Disbursements vs. Receipts 2010-2024 YTD </a:t>
            </a:r>
            <a:br>
              <a:rPr lang="en-US" sz="2400" u="sng" dirty="0"/>
            </a:br>
            <a:r>
              <a:rPr lang="en-US" sz="2400" u="sng" dirty="0"/>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13404171"/>
              </p:ext>
            </p:extLst>
          </p:nvPr>
        </p:nvGraphicFramePr>
        <p:xfrm>
          <a:off x="381000" y="1295400"/>
          <a:ext cx="7848600" cy="5562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777834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2">
            <a:extLst>
              <a:ext uri="{FF2B5EF4-FFF2-40B4-BE49-F238E27FC236}">
                <a16:creationId xmlns:a16="http://schemas.microsoft.com/office/drawing/2014/main" id="{49AC34F2-6982-75F6-CEE1-93052BE0F135}"/>
              </a:ext>
            </a:extLst>
          </p:cNvPr>
          <p:cNvSpPr>
            <a:spLocks noGrp="1"/>
          </p:cNvSpPr>
          <p:nvPr>
            <p:ph type="title"/>
          </p:nvPr>
        </p:nvSpPr>
        <p:spPr>
          <a:xfrm>
            <a:off x="1371600" y="609600"/>
            <a:ext cx="7010400" cy="685800"/>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sz="2800" u="sng" dirty="0"/>
              <a:t>Category 4 -  Past Levy Amounts Collected</a:t>
            </a:r>
          </a:p>
        </p:txBody>
      </p:sp>
      <p:graphicFrame>
        <p:nvGraphicFramePr>
          <p:cNvPr id="19" name="Content Placeholder 18">
            <a:extLst>
              <a:ext uri="{FF2B5EF4-FFF2-40B4-BE49-F238E27FC236}">
                <a16:creationId xmlns:a16="http://schemas.microsoft.com/office/drawing/2014/main" id="{E07E3CB9-CA01-94C7-D12D-3875E3F7CDB6}"/>
              </a:ext>
            </a:extLst>
          </p:cNvPr>
          <p:cNvGraphicFramePr>
            <a:graphicFrameLocks noGrp="1"/>
          </p:cNvGraphicFramePr>
          <p:nvPr>
            <p:ph idx="1"/>
            <p:extLst>
              <p:ext uri="{D42A27DB-BD31-4B8C-83A1-F6EECF244321}">
                <p14:modId xmlns:p14="http://schemas.microsoft.com/office/powerpoint/2010/main" val="3933659445"/>
              </p:ext>
            </p:extLst>
          </p:nvPr>
        </p:nvGraphicFramePr>
        <p:xfrm>
          <a:off x="1446749" y="1828800"/>
          <a:ext cx="6438900" cy="37782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216184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239000" cy="105229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Category 4 -  Levy Certification Due 9/30/24:</a:t>
            </a:r>
          </a:p>
        </p:txBody>
      </p:sp>
      <p:sp>
        <p:nvSpPr>
          <p:cNvPr id="2" name="Content Placeholder 1"/>
          <p:cNvSpPr>
            <a:spLocks noGrp="1"/>
          </p:cNvSpPr>
          <p:nvPr>
            <p:ph idx="1"/>
          </p:nvPr>
        </p:nvSpPr>
        <p:spPr>
          <a:xfrm>
            <a:off x="1942415" y="1828800"/>
            <a:ext cx="6591985" cy="4648200"/>
          </a:xfrm>
        </p:spPr>
        <p:txBody>
          <a:bodyPr>
            <a:normAutofit fontScale="62500" lnSpcReduction="20000"/>
          </a:bodyPr>
          <a:lstStyle/>
          <a:p>
            <a:r>
              <a:rPr lang="en-US" sz="1900" b="1" dirty="0"/>
              <a:t>Current Levy Amount:  $1,457,393.00</a:t>
            </a:r>
          </a:p>
          <a:p>
            <a:pPr lvl="1"/>
            <a:r>
              <a:rPr lang="en-US" sz="2400" dirty="0">
                <a:effectLst/>
                <a:latin typeface="Calibri" panose="020F0502020204030204" pitchFamily="34" charset="0"/>
                <a:ea typeface="Calibri" panose="020F0502020204030204" pitchFamily="34" charset="0"/>
                <a:cs typeface="Times New Roman" panose="02020603050405020304" pitchFamily="18" charset="0"/>
              </a:rPr>
              <a:t>For 2024-2025, the Township needs to be very conscientious of the spending due to the loss of the annexation revenue (estimated $400,000.00 a year) and the loss of the Taconite Production Tax revenue ($106,000 on average yearly) due to the increase in the market value of the housing in our area.  With the loss in revenue plus the increases in costs, the Township needs to think of ways to increase our tax base and revenues.  </a:t>
            </a:r>
          </a:p>
          <a:p>
            <a:r>
              <a:rPr lang="en-US" b="1" dirty="0"/>
              <a:t>Motion to Accept the Clerk &amp; Treasurer’s Report</a:t>
            </a:r>
          </a:p>
          <a:p>
            <a:r>
              <a:rPr lang="en-US" b="1" dirty="0"/>
              <a:t>Board now needs a motion by the voters to adopt the 2025 Levy according to the chart listed below:</a:t>
            </a:r>
          </a:p>
          <a:p>
            <a:pPr lvl="1"/>
            <a:r>
              <a:rPr lang="en-US" b="1" dirty="0"/>
              <a:t>0 percent increase = $1,457,393.00 = no increase</a:t>
            </a:r>
          </a:p>
          <a:p>
            <a:pPr lvl="1"/>
            <a:r>
              <a:rPr lang="en-US" b="1" dirty="0"/>
              <a:t>1 percent increase = $1,471,966.93 = $14,573.93 increase</a:t>
            </a:r>
          </a:p>
          <a:p>
            <a:pPr lvl="1"/>
            <a:r>
              <a:rPr lang="en-US" b="1" dirty="0"/>
              <a:t>2 percent increase = $1,486,540.86 = $29,147.86 increase</a:t>
            </a:r>
          </a:p>
          <a:p>
            <a:pPr lvl="1"/>
            <a:r>
              <a:rPr lang="en-US" b="1" dirty="0"/>
              <a:t>3 percent increase = $1,501,114.79 = $43,721.79 increase</a:t>
            </a:r>
          </a:p>
          <a:p>
            <a:pPr lvl="1"/>
            <a:r>
              <a:rPr lang="en-US" b="1" dirty="0"/>
              <a:t>4 percent increase = $1,515,688.72 = $58,295.72 increase</a:t>
            </a:r>
          </a:p>
          <a:p>
            <a:pPr lvl="1"/>
            <a:r>
              <a:rPr lang="en-US" b="1" dirty="0"/>
              <a:t>5 percent increase = $1,530,262.65 = $72,869.65 increase</a:t>
            </a:r>
          </a:p>
          <a:p>
            <a:r>
              <a:rPr lang="en-US" dirty="0"/>
              <a:t>Proceed to Other Business:  </a:t>
            </a:r>
          </a:p>
          <a:p>
            <a:r>
              <a:rPr lang="en-US" sz="2100" b="1" dirty="0">
                <a:effectLst/>
                <a:latin typeface="Calibri" panose="020F0502020204030204" pitchFamily="34" charset="0"/>
                <a:ea typeface="Calibri" panose="020F0502020204030204" pitchFamily="34" charset="0"/>
                <a:cs typeface="Times New Roman" panose="02020603050405020304" pitchFamily="18" charset="0"/>
              </a:rPr>
              <a:t>Motion to adjourn the Annual Meeting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lvl="1"/>
            <a:endParaRPr lang="en-US" sz="2300" dirty="0"/>
          </a:p>
          <a:p>
            <a:pPr marL="457200" lvl="1" indent="0">
              <a:buNone/>
            </a:pPr>
            <a:endParaRPr lang="en-US" sz="2300" b="1" dirty="0"/>
          </a:p>
          <a:p>
            <a:pPr marL="393192" lvl="1" indent="0">
              <a:buNone/>
            </a:pPr>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3651545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9984E0-BECA-4648-88EB-9B39640F101C}"/>
              </a:ext>
            </a:extLst>
          </p:cNvPr>
          <p:cNvSpPr>
            <a:spLocks noGrp="1"/>
          </p:cNvSpPr>
          <p:nvPr>
            <p:ph idx="1"/>
          </p:nvPr>
        </p:nvSpPr>
        <p:spPr>
          <a:xfrm>
            <a:off x="1143001" y="1752600"/>
            <a:ext cx="7391400" cy="4158622"/>
          </a:xfrm>
        </p:spPr>
        <p:txBody>
          <a:bodyPr>
            <a:normAutofit/>
          </a:bodyPr>
          <a:lstStyle/>
          <a:p>
            <a:pPr marL="0" indent="0">
              <a:buNone/>
            </a:pPr>
            <a:r>
              <a:rPr lang="en-US" sz="1800" b="1" i="1" dirty="0"/>
              <a:t>Loon Lake Community Center Facilities Management continued:</a:t>
            </a:r>
          </a:p>
          <a:p>
            <a:r>
              <a:rPr lang="en-US" dirty="0"/>
              <a:t>Major repairs known that need to be planned and budgeted for in the future include:    </a:t>
            </a:r>
          </a:p>
          <a:p>
            <a:pPr lvl="1"/>
            <a:r>
              <a:rPr lang="en-US" dirty="0">
                <a:latin typeface="Century Gothic" panose="020B0502020202020204" pitchFamily="34" charset="0"/>
              </a:rPr>
              <a:t>Roof repairs and/or roof replacement</a:t>
            </a:r>
          </a:p>
          <a:p>
            <a:pPr lvl="1"/>
            <a:r>
              <a:rPr lang="en-US" dirty="0">
                <a:latin typeface="Century Gothic" panose="020B0502020202020204" pitchFamily="34" charset="0"/>
              </a:rPr>
              <a:t>Lighting upgrades to LED &amp; electrical upgrades</a:t>
            </a:r>
          </a:p>
          <a:p>
            <a:pPr lvl="1"/>
            <a:r>
              <a:rPr lang="en-US" dirty="0">
                <a:latin typeface="Century Gothic" panose="020B0502020202020204" pitchFamily="34" charset="0"/>
              </a:rPr>
              <a:t>Windows, doors, blinds, and other security measures </a:t>
            </a:r>
          </a:p>
          <a:p>
            <a:pPr lvl="1"/>
            <a:r>
              <a:rPr lang="en-US" dirty="0">
                <a:latin typeface="Century Gothic" panose="020B0502020202020204" pitchFamily="34" charset="0"/>
              </a:rPr>
              <a:t>Stage padding (the PMSG has offered to pay for this)</a:t>
            </a:r>
          </a:p>
          <a:p>
            <a:pPr lvl="1"/>
            <a:r>
              <a:rPr lang="en-US" dirty="0">
                <a:latin typeface="Century Gothic" panose="020B0502020202020204" pitchFamily="34" charset="0"/>
              </a:rPr>
              <a:t>The Palo Markham School Group leadership is very open to working with the Town Staff to offer events, contribute to building needs, and continue to promote the community.  The morning coffee events continue to be very successful and the outdoor markets added this summer seemed to be a great hit!  </a:t>
            </a:r>
          </a:p>
          <a:p>
            <a:pPr lvl="1"/>
            <a:endParaRPr lang="en-US" dirty="0">
              <a:latin typeface="Century Gothic" panose="020B0502020202020204" pitchFamily="34" charset="0"/>
            </a:endParaRPr>
          </a:p>
        </p:txBody>
      </p:sp>
      <p:sp>
        <p:nvSpPr>
          <p:cNvPr id="4" name="Title 2">
            <a:extLst>
              <a:ext uri="{FF2B5EF4-FFF2-40B4-BE49-F238E27FC236}">
                <a16:creationId xmlns:a16="http://schemas.microsoft.com/office/drawing/2014/main" id="{E42D1868-896D-4EF9-98DA-AC9D34F64AED}"/>
              </a:ext>
            </a:extLst>
          </p:cNvPr>
          <p:cNvSpPr>
            <a:spLocks noGrp="1"/>
          </p:cNvSpPr>
          <p:nvPr>
            <p:ph type="title"/>
          </p:nvPr>
        </p:nvSpPr>
        <p:spPr>
          <a:xfrm>
            <a:off x="1362268" y="381000"/>
            <a:ext cx="7248331"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Goals &amp; Objectives for 2024-2025:</a:t>
            </a:r>
            <a:endParaRPr lang="en-US" sz="2800" dirty="0"/>
          </a:p>
        </p:txBody>
      </p:sp>
    </p:spTree>
    <p:extLst>
      <p:ext uri="{BB962C8B-B14F-4D97-AF65-F5344CB8AC3E}">
        <p14:creationId xmlns:p14="http://schemas.microsoft.com/office/powerpoint/2010/main" val="3462609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023E73-34D7-4E03-866D-2771F0BE5B85}"/>
              </a:ext>
            </a:extLst>
          </p:cNvPr>
          <p:cNvSpPr>
            <a:spLocks noGrp="1"/>
          </p:cNvSpPr>
          <p:nvPr>
            <p:ph idx="1"/>
          </p:nvPr>
        </p:nvSpPr>
        <p:spPr>
          <a:xfrm>
            <a:off x="1371601" y="1662112"/>
            <a:ext cx="7162800" cy="4249110"/>
          </a:xfrm>
        </p:spPr>
        <p:txBody>
          <a:bodyPr>
            <a:normAutofit fontScale="70000" lnSpcReduction="20000"/>
          </a:bodyPr>
          <a:lstStyle/>
          <a:p>
            <a:pPr marL="0" indent="0">
              <a:buNone/>
            </a:pPr>
            <a:r>
              <a:rPr lang="en-US" b="1" dirty="0"/>
              <a:t>Twin Lakes Recreation Area Facilities Management:</a:t>
            </a:r>
          </a:p>
          <a:p>
            <a:r>
              <a:rPr lang="en-US" dirty="0"/>
              <a:t>The Picnic Shelters were repaired by Mesabi Masonry this Spring at a cost of $53,123.00.  The upgrades of the new concrete foundations now make one of the shelters ADA compliant and wheelchair accessible. This work also included new metal roofing for the shelters.  New tables were also ordered at a cost of $1,998.00.  </a:t>
            </a:r>
          </a:p>
          <a:p>
            <a:r>
              <a:rPr lang="en-US" dirty="0"/>
              <a:t>A basketball court was added and Mesabi Masonry installed the concrete foundation at a cost of $5,940.00.  Thanks to the Public Works department for installing the basketball hoop!</a:t>
            </a:r>
          </a:p>
          <a:p>
            <a:r>
              <a:rPr lang="en-US" dirty="0"/>
              <a:t>A new water softener system was purchased and installed by </a:t>
            </a:r>
            <a:r>
              <a:rPr lang="en-US" dirty="0" err="1"/>
              <a:t>Culligan</a:t>
            </a:r>
            <a:r>
              <a:rPr lang="en-US" dirty="0"/>
              <a:t> at a cost of $3,418.00.  </a:t>
            </a:r>
          </a:p>
          <a:p>
            <a:r>
              <a:rPr lang="en-US" dirty="0"/>
              <a:t>Work was completed by Public Works at the ballfield.  The scoreboard was upgraded at a cost of $712.00 and a new pitching mound was purchased at  a cost of $663.00.  </a:t>
            </a:r>
          </a:p>
          <a:p>
            <a:r>
              <a:rPr lang="en-US" dirty="0"/>
              <a:t>Other ideas for improvements are to purchase additional playground equipment and remodel the bathrooms &amp; dressing room areas to better utilize the space. </a:t>
            </a:r>
          </a:p>
          <a:p>
            <a:r>
              <a:rPr lang="en-US" dirty="0"/>
              <a:t>Lifeguards were hired through Mesabi East Schools again for the Twin Lakes Beach.  It is getting harder to find enough lifeguards and even this summer the hours at our beach were limited.  If you know anyone who wants to do this next summer, let the office know!  </a:t>
            </a:r>
          </a:p>
          <a:p>
            <a:pPr marL="0" indent="0">
              <a:buNone/>
            </a:pPr>
            <a:endParaRPr lang="en-US" dirty="0"/>
          </a:p>
          <a:p>
            <a:pPr marL="0" indent="0">
              <a:buNone/>
            </a:pPr>
            <a:endParaRPr lang="en-US" dirty="0"/>
          </a:p>
        </p:txBody>
      </p:sp>
      <p:sp>
        <p:nvSpPr>
          <p:cNvPr id="4" name="Title 2">
            <a:extLst>
              <a:ext uri="{FF2B5EF4-FFF2-40B4-BE49-F238E27FC236}">
                <a16:creationId xmlns:a16="http://schemas.microsoft.com/office/drawing/2014/main" id="{DED80DB6-0640-4902-9217-338D70911F53}"/>
              </a:ext>
            </a:extLst>
          </p:cNvPr>
          <p:cNvSpPr>
            <a:spLocks noGrp="1"/>
          </p:cNvSpPr>
          <p:nvPr>
            <p:ph type="title"/>
          </p:nvPr>
        </p:nvSpPr>
        <p:spPr>
          <a:xfrm>
            <a:off x="1371600" y="381000"/>
            <a:ext cx="7315200"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Goals &amp; Objectives for 2024-2025:</a:t>
            </a:r>
            <a:endParaRPr lang="en-US" sz="2800" dirty="0"/>
          </a:p>
        </p:txBody>
      </p:sp>
    </p:spTree>
    <p:extLst>
      <p:ext uri="{BB962C8B-B14F-4D97-AF65-F5344CB8AC3E}">
        <p14:creationId xmlns:p14="http://schemas.microsoft.com/office/powerpoint/2010/main" val="2920354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1438DD-FA3A-4C70-9D42-78F70060E834}"/>
              </a:ext>
            </a:extLst>
          </p:cNvPr>
          <p:cNvSpPr>
            <a:spLocks noGrp="1"/>
          </p:cNvSpPr>
          <p:nvPr>
            <p:ph idx="1"/>
          </p:nvPr>
        </p:nvSpPr>
        <p:spPr>
          <a:xfrm>
            <a:off x="1295401" y="1752600"/>
            <a:ext cx="7239000" cy="4724400"/>
          </a:xfrm>
        </p:spPr>
        <p:txBody>
          <a:bodyPr>
            <a:normAutofit fontScale="77500" lnSpcReduction="20000"/>
          </a:bodyPr>
          <a:lstStyle/>
          <a:p>
            <a:pPr marL="0" indent="0">
              <a:buNone/>
            </a:pPr>
            <a:r>
              <a:rPr lang="en-US" b="1" dirty="0"/>
              <a:t>Public Works Facility Facilities Management:  </a:t>
            </a:r>
          </a:p>
          <a:p>
            <a:r>
              <a:rPr lang="en-US" dirty="0"/>
              <a:t>The new electronic sign has helped us advertise for meetings and events in the Township. If anyone has a public message they would like to share, call the Township office.  </a:t>
            </a:r>
          </a:p>
          <a:p>
            <a:r>
              <a:rPr lang="en-US" dirty="0"/>
              <a:t>St. Louis County Public Works has vacated the premises. The Township negotiated the St. Louis County Road Maintenance Contract at a new price of $128,200.00 (increased from $85,000).  The increase is due to the Township purchasing the salt/sand which is used on our roads.  In the past, St. Louis County paid for all the salt/sand for both County/Township roads.  Also, the County is allowing us to continue for one more year to get our fuel from their system at a cost savings.  This will be revisited next year.  There is no guarantee this will continue. </a:t>
            </a:r>
          </a:p>
          <a:p>
            <a:r>
              <a:rPr lang="en-US" dirty="0"/>
              <a:t>The Township needs to purchase a back-up generator so the crew can easily access the equipment in the buildings.  Without power, the heavy doors are not easy to open manually.  This is a safety issue for our employees.</a:t>
            </a:r>
          </a:p>
          <a:p>
            <a:r>
              <a:rPr lang="en-US" dirty="0"/>
              <a:t>Fencing was required to be placed around the fuel tanks system at a cost of $7,119.00.  This was a safety issue.  </a:t>
            </a:r>
          </a:p>
          <a:p>
            <a:r>
              <a:rPr lang="en-US" dirty="0"/>
              <a:t>Austin Miller’s Roofing will be replacing the roof on the salt/sand dome at the Public Works location this Fall at a cost of $111,800.00.  This will be financed over three years through the First National Bank of Gilbert who offered the best competitive rate of 4.99%.  </a:t>
            </a:r>
          </a:p>
          <a:p>
            <a:endParaRPr lang="en-US" dirty="0"/>
          </a:p>
          <a:p>
            <a:pPr marL="0" indent="0">
              <a:buNone/>
            </a:pPr>
            <a:endParaRPr lang="en-US" dirty="0"/>
          </a:p>
        </p:txBody>
      </p:sp>
      <p:sp>
        <p:nvSpPr>
          <p:cNvPr id="4" name="Title 2">
            <a:extLst>
              <a:ext uri="{FF2B5EF4-FFF2-40B4-BE49-F238E27FC236}">
                <a16:creationId xmlns:a16="http://schemas.microsoft.com/office/drawing/2014/main" id="{05BD5FA8-0140-4B6E-9E64-DA005A9754FC}"/>
              </a:ext>
            </a:extLst>
          </p:cNvPr>
          <p:cNvSpPr>
            <a:spLocks noGrp="1"/>
          </p:cNvSpPr>
          <p:nvPr>
            <p:ph type="title"/>
          </p:nvPr>
        </p:nvSpPr>
        <p:spPr>
          <a:xfrm>
            <a:off x="1371599" y="381000"/>
            <a:ext cx="7239000"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Goals &amp; Objectives for 2024-2025:</a:t>
            </a:r>
            <a:endParaRPr lang="en-US" sz="2800" dirty="0"/>
          </a:p>
        </p:txBody>
      </p:sp>
    </p:spTree>
    <p:extLst>
      <p:ext uri="{BB962C8B-B14F-4D97-AF65-F5344CB8AC3E}">
        <p14:creationId xmlns:p14="http://schemas.microsoft.com/office/powerpoint/2010/main" val="2871829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20934-2133-2AF3-B56C-97AD9D2C22E1}"/>
              </a:ext>
            </a:extLst>
          </p:cNvPr>
          <p:cNvSpPr>
            <a:spLocks noGrp="1"/>
          </p:cNvSpPr>
          <p:nvPr>
            <p:ph type="title"/>
          </p:nvPr>
        </p:nvSpPr>
        <p:spPr/>
        <p:txBody>
          <a:bodyPr/>
          <a:lstStyle/>
          <a:p>
            <a:r>
              <a:rPr lang="en-US" dirty="0"/>
              <a:t>The new Picnic Shelters at Twin Lakes:</a:t>
            </a:r>
          </a:p>
        </p:txBody>
      </p:sp>
      <p:pic>
        <p:nvPicPr>
          <p:cNvPr id="5" name="Content Placeholder 4">
            <a:extLst>
              <a:ext uri="{FF2B5EF4-FFF2-40B4-BE49-F238E27FC236}">
                <a16:creationId xmlns:a16="http://schemas.microsoft.com/office/drawing/2014/main" id="{BC3FC135-38F1-EE4E-5097-6E68FB7DF6B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67400" y="1752600"/>
            <a:ext cx="2833687" cy="4953000"/>
          </a:xfrm>
        </p:spPr>
      </p:pic>
      <p:pic>
        <p:nvPicPr>
          <p:cNvPr id="7" name="Picture 6">
            <a:extLst>
              <a:ext uri="{FF2B5EF4-FFF2-40B4-BE49-F238E27FC236}">
                <a16:creationId xmlns:a16="http://schemas.microsoft.com/office/drawing/2014/main" id="{C29E0679-FD53-85CE-2ED6-ED052CE863D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87824" y="1752600"/>
            <a:ext cx="4389120" cy="4876800"/>
          </a:xfrm>
          <a:prstGeom prst="rect">
            <a:avLst/>
          </a:prstGeom>
        </p:spPr>
      </p:pic>
    </p:spTree>
    <p:extLst>
      <p:ext uri="{BB962C8B-B14F-4D97-AF65-F5344CB8AC3E}">
        <p14:creationId xmlns:p14="http://schemas.microsoft.com/office/powerpoint/2010/main" val="2320837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5EE92D-99D2-138B-BD1A-F2BBA0146D52}"/>
              </a:ext>
            </a:extLst>
          </p:cNvPr>
          <p:cNvSpPr>
            <a:spLocks noGrp="1"/>
          </p:cNvSpPr>
          <p:nvPr>
            <p:ph type="title"/>
          </p:nvPr>
        </p:nvSpPr>
        <p:spPr/>
        <p:txBody>
          <a:bodyPr/>
          <a:lstStyle/>
          <a:p>
            <a:r>
              <a:rPr lang="en-US" dirty="0"/>
              <a:t>The Basketball Court:</a:t>
            </a:r>
          </a:p>
        </p:txBody>
      </p:sp>
      <p:pic>
        <p:nvPicPr>
          <p:cNvPr id="5" name="Content Placeholder 4">
            <a:extLst>
              <a:ext uri="{FF2B5EF4-FFF2-40B4-BE49-F238E27FC236}">
                <a16:creationId xmlns:a16="http://schemas.microsoft.com/office/drawing/2014/main" id="{D708614C-6885-566A-BFF4-D8ACBFB1123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71600" y="1524000"/>
            <a:ext cx="6385983" cy="4387850"/>
          </a:xfrm>
        </p:spPr>
      </p:pic>
    </p:spTree>
    <p:extLst>
      <p:ext uri="{BB962C8B-B14F-4D97-AF65-F5344CB8AC3E}">
        <p14:creationId xmlns:p14="http://schemas.microsoft.com/office/powerpoint/2010/main" val="1890143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86BEB2-0A00-41D5-9AFC-F3ADC71FD1CE}"/>
              </a:ext>
            </a:extLst>
          </p:cNvPr>
          <p:cNvSpPr>
            <a:spLocks noGrp="1"/>
          </p:cNvSpPr>
          <p:nvPr>
            <p:ph idx="1"/>
          </p:nvPr>
        </p:nvSpPr>
        <p:spPr>
          <a:xfrm>
            <a:off x="1371601" y="1676400"/>
            <a:ext cx="7162800" cy="5029200"/>
          </a:xfrm>
        </p:spPr>
        <p:txBody>
          <a:bodyPr>
            <a:normAutofit fontScale="70000" lnSpcReduction="20000"/>
          </a:bodyPr>
          <a:lstStyle/>
          <a:p>
            <a:pPr marL="0" indent="0">
              <a:buNone/>
            </a:pPr>
            <a:r>
              <a:rPr lang="en-US" sz="2600" b="1" dirty="0"/>
              <a:t>Fire Hall Facilities Management:</a:t>
            </a:r>
          </a:p>
          <a:p>
            <a:r>
              <a:rPr lang="en-US" sz="1900" dirty="0"/>
              <a:t>The Fire Department is very grateful for the grant funding and donations received to date which have helped provide safety equipment. The Assistance to Firefighter’s Grant awarded in the amount of  $105,580.00 plus a Township contribution of $26,815.90 was used to purchase 18 sets of SCBA’s (harness/backpack, face piece, cylinders). </a:t>
            </a:r>
          </a:p>
          <a:p>
            <a:r>
              <a:rPr lang="en-US" sz="1900" dirty="0"/>
              <a:t>The Board approved the purchase of ten new pagers with the Relief Association partnering with the Township to cover half the cost of $7,708.50.  </a:t>
            </a:r>
          </a:p>
          <a:p>
            <a:r>
              <a:rPr lang="en-US" sz="1900" dirty="0"/>
              <a:t>A huge Thank You to Susie Parkhurst for all of her volunteer work in getting the Fire Department grant funding over the last few years for equipment.  We are extremely grateful for this!  </a:t>
            </a:r>
          </a:p>
          <a:p>
            <a:r>
              <a:rPr lang="en-US" sz="1900" dirty="0"/>
              <a:t>The Fire Hall recently sustained damage due to the water table rising and the sewer backed up into the building.  This is being covered by insurance but major repairs are in progress to drywall, flooring, cabinetry, and fixtures.  An ad in the East Range Times was out this week seeking quotes for the repairs from qualified insured contractors.  This event also prompted the Town Board to take emergency action and approve a new septic system to be installed at a cost of $30,500.00.  The system serves both the Public Works and Fire Hall facilities.  JBN, Inc. out of Mt. Iron was selected to design the new system and installation will begin in the next few weeks.  </a:t>
            </a:r>
          </a:p>
          <a:p>
            <a:r>
              <a:rPr lang="en-US" sz="1900" dirty="0"/>
              <a:t>The Department has requested more storage space and the Board is looking at adding an additional building at the Public Works/Fire Hall location.  For now, the Fire Department is using a portion of the Public Works building to store the brush truck and trailer.  </a:t>
            </a:r>
          </a:p>
          <a:p>
            <a:endParaRPr lang="en-US" sz="1900" dirty="0"/>
          </a:p>
          <a:p>
            <a:pPr marL="0" indent="0">
              <a:buNone/>
            </a:pPr>
            <a:endParaRPr lang="en-US" dirty="0"/>
          </a:p>
          <a:p>
            <a:pPr marL="0" indent="0">
              <a:buNone/>
            </a:pPr>
            <a:endParaRPr lang="en-US" dirty="0"/>
          </a:p>
          <a:p>
            <a:endParaRPr lang="en-US" dirty="0"/>
          </a:p>
        </p:txBody>
      </p:sp>
      <p:sp>
        <p:nvSpPr>
          <p:cNvPr id="4" name="Title 2">
            <a:extLst>
              <a:ext uri="{FF2B5EF4-FFF2-40B4-BE49-F238E27FC236}">
                <a16:creationId xmlns:a16="http://schemas.microsoft.com/office/drawing/2014/main" id="{CDA9CA88-2FA8-4A03-861F-B2AD34AD9AF8}"/>
              </a:ext>
            </a:extLst>
          </p:cNvPr>
          <p:cNvSpPr>
            <a:spLocks noGrp="1"/>
          </p:cNvSpPr>
          <p:nvPr>
            <p:ph type="title"/>
          </p:nvPr>
        </p:nvSpPr>
        <p:spPr>
          <a:xfrm>
            <a:off x="1371600" y="306222"/>
            <a:ext cx="7315200"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Goals &amp; Objectives for 2024-2025:</a:t>
            </a:r>
            <a:endParaRPr lang="en-US" sz="2800" dirty="0"/>
          </a:p>
        </p:txBody>
      </p:sp>
    </p:spTree>
    <p:extLst>
      <p:ext uri="{BB962C8B-B14F-4D97-AF65-F5344CB8AC3E}">
        <p14:creationId xmlns:p14="http://schemas.microsoft.com/office/powerpoint/2010/main" val="3496037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20B14F-443C-4B73-AEBF-E9C61927A801}"/>
              </a:ext>
            </a:extLst>
          </p:cNvPr>
          <p:cNvSpPr>
            <a:spLocks noGrp="1"/>
          </p:cNvSpPr>
          <p:nvPr>
            <p:ph idx="1"/>
          </p:nvPr>
        </p:nvSpPr>
        <p:spPr>
          <a:xfrm>
            <a:off x="1371601" y="1905000"/>
            <a:ext cx="7162800" cy="4006222"/>
          </a:xfrm>
        </p:spPr>
        <p:txBody>
          <a:bodyPr>
            <a:normAutofit fontScale="62500" lnSpcReduction="20000"/>
          </a:bodyPr>
          <a:lstStyle/>
          <a:p>
            <a:pPr marL="0" indent="0">
              <a:buNone/>
            </a:pPr>
            <a:r>
              <a:rPr lang="en-US" b="1" dirty="0"/>
              <a:t>City/Town Government Center Facilities Management:</a:t>
            </a:r>
          </a:p>
          <a:p>
            <a:r>
              <a:rPr lang="en-US" dirty="0"/>
              <a:t>The City of Aurora conducted a Facility Management Study which resulted in a $4 million price tag on repairs/additions to the City/Town Government Center.  The Township pays 20% of all building costs per the agreement in place.  The City/Town Government Center needs new flooring, lighting, electrical, windows, technology upgrades, and a fire suppression system. The meeting conference room with no secondary exit is a safety issue and for voters to have to come to the second floor isn’t entirely convenient either.  The City/Town will be meeting in the future to discuss next steps, including if the building will be remodeled or if offices will be relocated to a different place for both the City/Town in the future.  A concept of a shared facility for administration, public safety, and other government entities has been discussed and may be worth pursuing for the future needs of the communities.     </a:t>
            </a:r>
          </a:p>
          <a:p>
            <a:pPr marL="0" indent="0">
              <a:buNone/>
            </a:pPr>
            <a:r>
              <a:rPr lang="en-US" b="1" dirty="0"/>
              <a:t>Cemetery Upgrades: </a:t>
            </a:r>
          </a:p>
          <a:p>
            <a:r>
              <a:rPr lang="en-US" dirty="0"/>
              <a:t>An additional columbarium was installed and it looks so beautiful!  The Township used ARPA funding for this purchase.  The total cost with the base and benches was $52,290.00.    </a:t>
            </a:r>
          </a:p>
          <a:p>
            <a:r>
              <a:rPr lang="en-US" dirty="0"/>
              <a:t> Maintenance work was completed on the original columbarium at a cost of $3,100.00.  </a:t>
            </a:r>
          </a:p>
          <a:p>
            <a:r>
              <a:rPr lang="en-US" dirty="0"/>
              <a:t>Cemetery rates were increased for the first time in many years.  The price of a grave site for purchase is now $500.00; columbarium niches are $1000 to $1500 and include burial; ground burial rates are as follows:</a:t>
            </a:r>
          </a:p>
          <a:p>
            <a:pPr lvl="1"/>
            <a:r>
              <a:rPr lang="en-US" dirty="0"/>
              <a:t>Grave:  $500 through October 31 and $600 November 1</a:t>
            </a:r>
            <a:r>
              <a:rPr lang="en-US" baseline="30000" dirty="0"/>
              <a:t>st</a:t>
            </a:r>
            <a:r>
              <a:rPr lang="en-US" dirty="0"/>
              <a:t> through April 30</a:t>
            </a:r>
            <a:r>
              <a:rPr lang="en-US" baseline="30000" dirty="0"/>
              <a:t>th</a:t>
            </a:r>
            <a:endParaRPr lang="en-US" dirty="0"/>
          </a:p>
          <a:p>
            <a:pPr lvl="1"/>
            <a:r>
              <a:rPr lang="en-US" dirty="0"/>
              <a:t>Cremains:  $300 through October 31 and $400 November 1</a:t>
            </a:r>
            <a:r>
              <a:rPr lang="en-US" baseline="30000" dirty="0"/>
              <a:t>st</a:t>
            </a:r>
            <a:r>
              <a:rPr lang="en-US" dirty="0"/>
              <a:t> through April 30</a:t>
            </a:r>
            <a:r>
              <a:rPr lang="en-US" baseline="30000" dirty="0"/>
              <a:t>th</a:t>
            </a:r>
            <a:endParaRPr lang="en-US" dirty="0"/>
          </a:p>
          <a:p>
            <a:pPr lvl="2"/>
            <a:r>
              <a:rPr lang="en-US" dirty="0"/>
              <a:t>Weekdays after 1 pm, weekend and holiday burials are an additional $500</a:t>
            </a:r>
          </a:p>
          <a:p>
            <a:pPr lvl="1"/>
            <a:endParaRPr lang="en-US" dirty="0"/>
          </a:p>
          <a:p>
            <a:pPr marL="0" indent="0">
              <a:buNone/>
            </a:pPr>
            <a:endParaRPr lang="en-US" dirty="0"/>
          </a:p>
          <a:p>
            <a:endParaRPr lang="en-US" dirty="0"/>
          </a:p>
          <a:p>
            <a:endParaRPr lang="en-US" b="1" dirty="0"/>
          </a:p>
          <a:p>
            <a:endParaRPr lang="en-US" dirty="0"/>
          </a:p>
        </p:txBody>
      </p:sp>
      <p:sp>
        <p:nvSpPr>
          <p:cNvPr id="4" name="Title 1">
            <a:extLst>
              <a:ext uri="{FF2B5EF4-FFF2-40B4-BE49-F238E27FC236}">
                <a16:creationId xmlns:a16="http://schemas.microsoft.com/office/drawing/2014/main" id="{948E29E7-399E-45D5-B1BA-7F87161211C4}"/>
              </a:ext>
            </a:extLst>
          </p:cNvPr>
          <p:cNvSpPr>
            <a:spLocks noGrp="1"/>
          </p:cNvSpPr>
          <p:nvPr>
            <p:ph type="title"/>
          </p:nvPr>
        </p:nvSpPr>
        <p:spPr>
          <a:xfrm>
            <a:off x="1371600" y="381000"/>
            <a:ext cx="7315200"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Goals &amp; Objectives for 2024-2025:</a:t>
            </a:r>
            <a:endParaRPr lang="en-US" sz="2800" dirty="0"/>
          </a:p>
        </p:txBody>
      </p:sp>
    </p:spTree>
    <p:extLst>
      <p:ext uri="{BB962C8B-B14F-4D97-AF65-F5344CB8AC3E}">
        <p14:creationId xmlns:p14="http://schemas.microsoft.com/office/powerpoint/2010/main" val="3736040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Concours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46166</TotalTime>
  <Words>4607</Words>
  <Application>Microsoft Office PowerPoint</Application>
  <PresentationFormat>On-screen Show (4:3)</PresentationFormat>
  <Paragraphs>463</Paragraphs>
  <Slides>29</Slides>
  <Notes>18</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29</vt:i4>
      </vt:variant>
    </vt:vector>
  </HeadingPairs>
  <TitlesOfParts>
    <vt:vector size="40" baseType="lpstr">
      <vt:lpstr>Arial</vt:lpstr>
      <vt:lpstr>Calibri</vt:lpstr>
      <vt:lpstr>Century Gothic</vt:lpstr>
      <vt:lpstr>Lucida Console</vt:lpstr>
      <vt:lpstr>Lucida Sans Unicode</vt:lpstr>
      <vt:lpstr>Verdana</vt:lpstr>
      <vt:lpstr>Wingdings</vt:lpstr>
      <vt:lpstr>Wingdings 2</vt:lpstr>
      <vt:lpstr>Wingdings 3</vt:lpstr>
      <vt:lpstr>Concourse</vt:lpstr>
      <vt:lpstr>Wisp</vt:lpstr>
      <vt:lpstr>Welcome to the  Town of White  Continuation of the Annual Meeting</vt:lpstr>
      <vt:lpstr>Town’s Goals &amp; Objectives for 2024-2025:</vt:lpstr>
      <vt:lpstr>Town’s Goals &amp; Objectives for 2024-2025:</vt:lpstr>
      <vt:lpstr>Town’s Goals &amp; Objectives for 2024-2025:</vt:lpstr>
      <vt:lpstr>Town’s Goals &amp; Objectives for 2024-2025:</vt:lpstr>
      <vt:lpstr>The new Picnic Shelters at Twin Lakes:</vt:lpstr>
      <vt:lpstr>The Basketball Court:</vt:lpstr>
      <vt:lpstr>Town’s Goals &amp; Objectives for 2024-2025:</vt:lpstr>
      <vt:lpstr>Town’s Goals &amp; Objectives for 2024-2025:</vt:lpstr>
      <vt:lpstr>The New Columbarium at Rauha Cemetery:</vt:lpstr>
      <vt:lpstr>Town’s Goals &amp; Objectives for 2024-2025:</vt:lpstr>
      <vt:lpstr>Town’s Goals &amp; Objectives for 2024-2025:</vt:lpstr>
      <vt:lpstr>PowerPoint Presentation</vt:lpstr>
      <vt:lpstr>PowerPoint Presentation</vt:lpstr>
      <vt:lpstr>Town’s Goals &amp; Objectives for 2024-2025:</vt:lpstr>
      <vt:lpstr>Town’s Goals &amp; Objectives for 2024-2025:</vt:lpstr>
      <vt:lpstr>Town’s Goals &amp; Objectives for 2024-2025:</vt:lpstr>
      <vt:lpstr>Town’s Goals &amp; Objectives:  Category 4 – Financial 2024 YTD Cash Balance Review </vt:lpstr>
      <vt:lpstr>Category 4-Fiscal Sustainability  2024 Cash Balance YTD</vt:lpstr>
      <vt:lpstr>Category 4-Fiscal Sustainability:  2024 Receipts YTD Compared to 2023 </vt:lpstr>
      <vt:lpstr>PowerPoint Presentation</vt:lpstr>
      <vt:lpstr>Category 4-Fiscal Sustainability continued:  2024 Disbursements Comparable </vt:lpstr>
      <vt:lpstr>PowerPoint Presentation</vt:lpstr>
      <vt:lpstr>Investments Breakdown:</vt:lpstr>
      <vt:lpstr>Category 4 - Fiscal Sustainability Continued:  Indebtedness </vt:lpstr>
      <vt:lpstr>Category 4 – Fiscal Sustainability Continued: Budget Balance Trend (not including investments) 2010-2024 YTD   </vt:lpstr>
      <vt:lpstr>Category 4 – Fiscal Sustainability Continued: Disbursements vs. Receipts 2010-2024 YTD    </vt:lpstr>
      <vt:lpstr>Category 4 -  Past Levy Amounts Collected</vt:lpstr>
      <vt:lpstr>Category 4 -  Levy Certification Due 9/30/24:</vt:lpstr>
    </vt:vector>
  </TitlesOfParts>
  <Company>Ridgewater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Worker’s Compensation Training</dc:title>
  <dc:creator>Jodi_K</dc:creator>
  <cp:lastModifiedBy>Jodi Knaus</cp:lastModifiedBy>
  <cp:revision>1167</cp:revision>
  <cp:lastPrinted>2024-09-10T17:23:00Z</cp:lastPrinted>
  <dcterms:created xsi:type="dcterms:W3CDTF">2009-04-20T21:12:53Z</dcterms:created>
  <dcterms:modified xsi:type="dcterms:W3CDTF">2024-09-10T17:23:05Z</dcterms:modified>
</cp:coreProperties>
</file>