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4" r:id="rId3"/>
    <p:sldId id="259" r:id="rId4"/>
    <p:sldId id="278" r:id="rId5"/>
    <p:sldId id="257" r:id="rId6"/>
    <p:sldId id="279" r:id="rId7"/>
    <p:sldId id="293" r:id="rId8"/>
    <p:sldId id="292" r:id="rId9"/>
    <p:sldId id="294" r:id="rId10"/>
    <p:sldId id="295" r:id="rId11"/>
    <p:sldId id="261" r:id="rId12"/>
    <p:sldId id="262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3365"/>
    <a:srgbClr val="223A58"/>
    <a:srgbClr val="FF6600"/>
    <a:srgbClr val="990099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28" autoAdjust="0"/>
  </p:normalViewPr>
  <p:slideViewPr>
    <p:cSldViewPr>
      <p:cViewPr varScale="1">
        <p:scale>
          <a:sx n="62" d="100"/>
          <a:sy n="62" d="100"/>
        </p:scale>
        <p:origin x="6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8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6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6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8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1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4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0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9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FADD1-1AB8-476F-9408-9F8B8A24A74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D4DB0-D26E-4527-9A26-1ED9F41A4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1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hyperlink" Target="http://en.wikipedia.org/wiki/File:Whistler_Selbstportr%C3%A4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hyperlink" Target="http://en.wikipedia.org/wiki/File:James_McNeil_Whistler_by_Kilburn,_1847-49.pn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Whistler_Selbstportr%C3%A4t.jpg" TargetMode="External"/><Relationship Id="rId2" Type="http://schemas.openxmlformats.org/officeDocument/2006/relationships/hyperlink" Target="http://en.wikipedia.org/wiki/File:James_McNeil_Whistler_by_Kilburn,_1847-49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2829" y="-76200"/>
            <a:ext cx="9021171" cy="6934200"/>
            <a:chOff x="122830" y="1460310"/>
            <a:chExt cx="7124131" cy="48586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" t="19963" r="25699" b="13620"/>
            <a:stretch/>
          </p:blipFill>
          <p:spPr bwMode="auto">
            <a:xfrm>
              <a:off x="122830" y="1460310"/>
              <a:ext cx="7124131" cy="4858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22830" y="1828800"/>
              <a:ext cx="1477370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828800" y="3464256"/>
              <a:ext cx="3429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WJY CREATE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43970" y="2743200"/>
            <a:ext cx="38090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WHY DO</a:t>
            </a:r>
          </a:p>
          <a:p>
            <a:pPr algn="ctr"/>
            <a:r>
              <a:rPr lang="en-US" sz="3200" b="1" dirty="0">
                <a:latin typeface="Comic Sans MS" pitchFamily="66" charset="0"/>
              </a:rPr>
              <a:t>ARTISTS DRAW?</a:t>
            </a:r>
          </a:p>
        </p:txBody>
      </p:sp>
    </p:spTree>
    <p:extLst>
      <p:ext uri="{BB962C8B-B14F-4D97-AF65-F5344CB8AC3E}">
        <p14:creationId xmlns:p14="http://schemas.microsoft.com/office/powerpoint/2010/main" val="32114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476AE-8144-4D6C-9AC4-FB746E672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41270"/>
            <a:ext cx="5186363" cy="57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9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hapsody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0"/>
            <a:ext cx="8305800" cy="6229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469AB0-4D31-4CE5-A190-A412E66B11FE}"/>
              </a:ext>
            </a:extLst>
          </p:cNvPr>
          <p:cNvSpPr txBox="1"/>
          <p:nvPr/>
        </p:nvSpPr>
        <p:spPr>
          <a:xfrm>
            <a:off x="1447800" y="6324600"/>
            <a:ext cx="775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Opening of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“Rhapsody in Blue” 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Disney’s </a:t>
            </a:r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Fantasia 2000</a:t>
            </a:r>
          </a:p>
        </p:txBody>
      </p:sp>
    </p:spTree>
    <p:extLst>
      <p:ext uri="{BB962C8B-B14F-4D97-AF65-F5344CB8AC3E}">
        <p14:creationId xmlns:p14="http://schemas.microsoft.com/office/powerpoint/2010/main" val="11504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4A4A50-DC01-42FE-A5A6-B6ED086D9AD2}"/>
              </a:ext>
            </a:extLst>
          </p:cNvPr>
          <p:cNvSpPr txBox="1"/>
          <p:nvPr/>
        </p:nvSpPr>
        <p:spPr>
          <a:xfrm>
            <a:off x="1858771" y="6396335"/>
            <a:ext cx="856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Rhapsody in Blue    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Michael Humphries 2001</a:t>
            </a:r>
          </a:p>
        </p:txBody>
      </p:sp>
      <p:pic>
        <p:nvPicPr>
          <p:cNvPr id="5" name="Picture 4" descr="A picture containing building, table, food, pot&#10;&#10;Description automatically generated">
            <a:extLst>
              <a:ext uri="{FF2B5EF4-FFF2-40B4-BE49-F238E27FC236}">
                <a16:creationId xmlns:a16="http://schemas.microsoft.com/office/drawing/2014/main" id="{959A02B4-08CA-4CE3-B6A4-B973894F9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"/>
          <a:stretch/>
        </p:blipFill>
        <p:spPr>
          <a:xfrm>
            <a:off x="291210" y="38100"/>
            <a:ext cx="8561580" cy="639127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805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9963" r="25699" b="13620"/>
          <a:stretch/>
        </p:blipFill>
        <p:spPr bwMode="auto">
          <a:xfrm>
            <a:off x="122829" y="-76200"/>
            <a:ext cx="902117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829" y="449709"/>
            <a:ext cx="1870770" cy="174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3071" y="2783832"/>
            <a:ext cx="4342087" cy="1087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WJY CREATE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2135" y="2727430"/>
            <a:ext cx="4879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itchFamily="66" charset="0"/>
              </a:rPr>
              <a:t>Draw your own </a:t>
            </a:r>
            <a:br>
              <a:rPr lang="en-US" sz="2400" b="1" dirty="0">
                <a:latin typeface="Comic Sans MS" pitchFamily="66" charset="0"/>
              </a:rPr>
            </a:br>
            <a:r>
              <a:rPr lang="en-US" sz="2400" b="1" dirty="0">
                <a:latin typeface="Comic Sans MS" pitchFamily="66" charset="0"/>
              </a:rPr>
              <a:t>“Rhapsody in </a:t>
            </a:r>
            <a:r>
              <a:rPr lang="en-US" sz="2400" b="1" dirty="0">
                <a:solidFill>
                  <a:srgbClr val="0033CC"/>
                </a:solidFill>
                <a:latin typeface="Comic Sans MS" pitchFamily="66" charset="0"/>
              </a:rPr>
              <a:t>BLUE</a:t>
            </a:r>
            <a:r>
              <a:rPr lang="en-US" sz="2400" b="1" dirty="0">
                <a:latin typeface="Comic Sans MS" pitchFamily="66" charset="0"/>
              </a:rPr>
              <a:t>” </a:t>
            </a:r>
            <a:br>
              <a:rPr lang="en-US" sz="2400" b="1" dirty="0">
                <a:latin typeface="Comic Sans MS" pitchFamily="66" charset="0"/>
              </a:rPr>
            </a:br>
            <a:r>
              <a:rPr lang="en-US" sz="2400" b="1" dirty="0">
                <a:latin typeface="Comic Sans MS" pitchFamily="66" charset="0"/>
              </a:rPr>
              <a:t>or will it be </a:t>
            </a:r>
            <a:r>
              <a:rPr lang="en-US" sz="2400" b="1" dirty="0">
                <a:solidFill>
                  <a:srgbClr val="993365"/>
                </a:solidFill>
                <a:latin typeface="Comic Sans MS" pitchFamily="66" charset="0"/>
              </a:rPr>
              <a:t>PURPLE</a:t>
            </a:r>
            <a:r>
              <a:rPr lang="en-US" sz="2400" b="1" dirty="0"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973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6200" y="739633"/>
            <a:ext cx="4572000" cy="5813567"/>
            <a:chOff x="0" y="511033"/>
            <a:chExt cx="4572000" cy="5813567"/>
          </a:xfrm>
        </p:grpSpPr>
        <p:pic>
          <p:nvPicPr>
            <p:cNvPr id="1026" name="Picture 2" descr="http://upload.wikimedia.org/wikipedia/commons/thumb/e/e1/Whistler_Selbstportr%C3%A4t.jpg/200px-Whistler_Selbstportr%C3%A4t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3399" y="511033"/>
              <a:ext cx="3481232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5493603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400" b="1" dirty="0"/>
                <a:t>James Abbott McNeill Whistler</a:t>
              </a:r>
              <a:r>
                <a:rPr lang="en-US" sz="2400" dirty="0"/>
                <a:t> </a:t>
              </a:r>
            </a:p>
            <a:p>
              <a:pPr algn="ctr"/>
              <a:r>
                <a:rPr lang="en-US" sz="2400" dirty="0"/>
                <a:t>1834 — 1903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4255" r="9602" b="4842"/>
          <a:stretch/>
        </p:blipFill>
        <p:spPr bwMode="auto">
          <a:xfrm>
            <a:off x="4191000" y="3285130"/>
            <a:ext cx="2734165" cy="230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8" t="28149" r="24210" b="1849"/>
          <a:stretch/>
        </p:blipFill>
        <p:spPr bwMode="auto">
          <a:xfrm>
            <a:off x="7033886" y="3285130"/>
            <a:ext cx="2015087" cy="273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34" y="606758"/>
            <a:ext cx="28575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0999" y="908510"/>
            <a:ext cx="1600200" cy="218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8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biblio.org/wm/paint/auth/whistler/i/at-the-pi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5" y="197535"/>
            <a:ext cx="572359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273180"/>
            <a:ext cx="1668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the Piano 1859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158551" y="230516"/>
            <a:ext cx="2760680" cy="5920846"/>
            <a:chOff x="6158552" y="230516"/>
            <a:chExt cx="2760680" cy="5920846"/>
          </a:xfrm>
        </p:grpSpPr>
        <p:pic>
          <p:nvPicPr>
            <p:cNvPr id="3076" name="Picture 4" descr="http://www.ibiblio.org/wm/paint/auth/whistler/i/white-gir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30516"/>
              <a:ext cx="2747032" cy="559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158552" y="5812808"/>
              <a:ext cx="2269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Symphony in White 1862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287566" y="1700937"/>
            <a:ext cx="36244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REJECTED</a:t>
            </a:r>
          </a:p>
        </p:txBody>
      </p:sp>
      <p:sp>
        <p:nvSpPr>
          <p:cNvPr id="8" name="Rectangle 7"/>
          <p:cNvSpPr/>
          <p:nvPr/>
        </p:nvSpPr>
        <p:spPr>
          <a:xfrm rot="20126832">
            <a:off x="5681806" y="2075260"/>
            <a:ext cx="36244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REJECTED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655403"/>
            <a:ext cx="5920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“My painting simply represents a girl dressed in white standing in front of a white curtain.”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542" y="5906869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Art is for Art’s Sake</a:t>
            </a:r>
          </a:p>
        </p:txBody>
      </p:sp>
    </p:spTree>
    <p:extLst>
      <p:ext uri="{BB962C8B-B14F-4D97-AF65-F5344CB8AC3E}">
        <p14:creationId xmlns:p14="http://schemas.microsoft.com/office/powerpoint/2010/main" val="3211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upload.wikimedia.org/wikipedia/commons/9/9c/James_McNeil_Whistler_by_Kilburn%2C_1847-49.pn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241425"/>
            <a:ext cx="1905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45957" y="476071"/>
            <a:ext cx="6364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What do you think?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Turn to your neighbor and answer this question: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514600"/>
            <a:ext cx="85154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Should an artist always tell a story</a:t>
            </a:r>
          </a:p>
          <a:p>
            <a:pPr algn="ctr"/>
            <a:endParaRPr lang="en-US" sz="1600" b="1" dirty="0">
              <a:latin typeface="Comic Sans MS" pitchFamily="66" charset="0"/>
            </a:endParaRPr>
          </a:p>
          <a:p>
            <a:pPr algn="ctr"/>
            <a:r>
              <a:rPr lang="en-US" sz="3200" b="1" dirty="0">
                <a:latin typeface="Comic Sans MS" pitchFamily="66" charset="0"/>
              </a:rPr>
              <a:t>OR</a:t>
            </a:r>
          </a:p>
          <a:p>
            <a:pPr algn="ctr"/>
            <a:endParaRPr lang="en-US" sz="1600" b="1" dirty="0">
              <a:latin typeface="Comic Sans MS" pitchFamily="66" charset="0"/>
            </a:endParaRPr>
          </a:p>
          <a:p>
            <a:pPr algn="ctr"/>
            <a:r>
              <a:rPr lang="en-US" sz="3200" b="1" dirty="0">
                <a:latin typeface="Comic Sans MS" pitchFamily="66" charset="0"/>
              </a:rPr>
              <a:t>Is it okay to just explore artistic </a:t>
            </a:r>
          </a:p>
          <a:p>
            <a:pPr algn="ctr"/>
            <a:r>
              <a:rPr lang="en-US" sz="3200" b="1" dirty="0">
                <a:latin typeface="Comic Sans MS" pitchFamily="66" charset="0"/>
              </a:rPr>
              <a:t>techniques like color or line in a painting?</a:t>
            </a:r>
          </a:p>
        </p:txBody>
      </p:sp>
      <p:pic>
        <p:nvPicPr>
          <p:cNvPr id="1028" name="Picture 4" descr="C:\Documents and Settings\JudyHays\Local Settings\Temporary Internet Files\Content.IE5\UZJ19YND\MC90033576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5" y="215020"/>
            <a:ext cx="1807675" cy="146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5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66889" y="76200"/>
            <a:ext cx="4900701" cy="6754504"/>
            <a:chOff x="4266887" y="76200"/>
            <a:chExt cx="4900700" cy="67545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76200"/>
              <a:ext cx="4800600" cy="64466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66887" y="6492150"/>
              <a:ext cx="4900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Nocturne in Black and Gold                                       (1875)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 r="61474" b="32929"/>
          <a:stretch/>
        </p:blipFill>
        <p:spPr>
          <a:xfrm flipH="1">
            <a:off x="342717" y="5332296"/>
            <a:ext cx="1163683" cy="14245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927" y="2641019"/>
            <a:ext cx="38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Art critic John Ruskin said Whistler was just 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“…flinging a pot of paint in the public's face.”</a:t>
            </a:r>
          </a:p>
        </p:txBody>
      </p:sp>
      <p:sp>
        <p:nvSpPr>
          <p:cNvPr id="8" name="Rectangle 7"/>
          <p:cNvSpPr/>
          <p:nvPr/>
        </p:nvSpPr>
        <p:spPr>
          <a:xfrm rot="1637748">
            <a:off x="4855274" y="2415165"/>
            <a:ext cx="36244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REJECTED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717" y="381000"/>
            <a:ext cx="35766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What do you see</a:t>
            </a:r>
          </a:p>
          <a:p>
            <a:pPr algn="ctr"/>
            <a:r>
              <a:rPr lang="en-US" sz="3200" b="1" dirty="0">
                <a:latin typeface="Comic Sans MS" pitchFamily="66" charset="0"/>
              </a:rPr>
              <a:t>in THIS </a:t>
            </a:r>
          </a:p>
          <a:p>
            <a:pPr algn="ctr"/>
            <a:r>
              <a:rPr lang="en-US" sz="3200" b="1" dirty="0">
                <a:latin typeface="Comic Sans MS" pitchFamily="66" charset="0"/>
              </a:rPr>
              <a:t>Whistler work?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796" y="4784975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Do YOU agree?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5486" y="6492150"/>
            <a:ext cx="1824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: The Falling Rocket </a:t>
            </a:r>
          </a:p>
        </p:txBody>
      </p:sp>
    </p:spTree>
    <p:extLst>
      <p:ext uri="{BB962C8B-B14F-4D97-AF65-F5344CB8AC3E}">
        <p14:creationId xmlns:p14="http://schemas.microsoft.com/office/powerpoint/2010/main" val="276506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upload.wikimedia.org/wikipedia/commons/9/9c/James_McNeil_Whistler_by_Kilburn%2C_1847-49.pn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241425"/>
            <a:ext cx="1905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4757" y="476071"/>
            <a:ext cx="5145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>
                <a:latin typeface="Times New Roman" pitchFamily="18" charset="0"/>
                <a:cs typeface="Times New Roman" pitchFamily="18" charset="0"/>
              </a:rPr>
              <a:t>What do you think?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2919" y="1718146"/>
            <a:ext cx="38667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If you were </a:t>
            </a:r>
          </a:p>
          <a:p>
            <a:pPr algn="ctr"/>
            <a:r>
              <a:rPr lang="en-US" sz="3200" b="1" dirty="0">
                <a:latin typeface="Comic Sans MS" pitchFamily="66" charset="0"/>
              </a:rPr>
              <a:t>James Whistler,</a:t>
            </a:r>
          </a:p>
          <a:p>
            <a:pPr algn="ctr"/>
            <a:r>
              <a:rPr lang="en-US" sz="3200" b="1" dirty="0">
                <a:latin typeface="Comic Sans MS" pitchFamily="66" charset="0"/>
              </a:rPr>
              <a:t>would you give up?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76200" y="739633"/>
            <a:ext cx="4572000" cy="5813567"/>
            <a:chOff x="0" y="511033"/>
            <a:chExt cx="4572000" cy="5813567"/>
          </a:xfrm>
        </p:grpSpPr>
        <p:pic>
          <p:nvPicPr>
            <p:cNvPr id="7" name="Picture 2" descr="http://upload.wikimedia.org/wikipedia/commons/thumb/e/e1/Whistler_Selbstportr%C3%A4t.jpg/200px-Whistler_Selbstportr%C3%A4t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3399" y="511033"/>
              <a:ext cx="3481232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0" y="5493603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400" b="1" dirty="0"/>
                <a:t>James Abbott McNeill Whistler</a:t>
              </a:r>
              <a:r>
                <a:rPr lang="en-US" sz="2400" dirty="0"/>
                <a:t> </a:t>
              </a:r>
            </a:p>
            <a:p>
              <a:pPr algn="ctr"/>
              <a:r>
                <a:rPr lang="en-US" sz="2400" dirty="0"/>
                <a:t>1834 — 1903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191000" y="3657600"/>
            <a:ext cx="495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HE DIDN’T!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He sued and won,  but went bankrupt. 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He continued to paint, wrote a book, experimented with photography, </a:t>
            </a: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and founded an art school.</a:t>
            </a:r>
          </a:p>
        </p:txBody>
      </p:sp>
    </p:spTree>
    <p:extLst>
      <p:ext uri="{BB962C8B-B14F-4D97-AF65-F5344CB8AC3E}">
        <p14:creationId xmlns:p14="http://schemas.microsoft.com/office/powerpoint/2010/main" val="37332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table&#10;&#10;Description automatically generated">
            <a:extLst>
              <a:ext uri="{FF2B5EF4-FFF2-40B4-BE49-F238E27FC236}">
                <a16:creationId xmlns:a16="http://schemas.microsoft.com/office/drawing/2014/main" id="{299CB47E-1CAB-4F58-9203-5F4845001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2" b="3655"/>
          <a:stretch/>
        </p:blipFill>
        <p:spPr>
          <a:xfrm>
            <a:off x="228600" y="167679"/>
            <a:ext cx="2819400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FA30A-CAC7-434F-82A6-AFF02E349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87" y="38529"/>
            <a:ext cx="5163543" cy="3756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2EB6F8-2178-4099-B363-AE68F28DFCA6}"/>
              </a:ext>
            </a:extLst>
          </p:cNvPr>
          <p:cNvSpPr/>
          <p:nvPr/>
        </p:nvSpPr>
        <p:spPr>
          <a:xfrm>
            <a:off x="-647700" y="405387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Al Hirschfeld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1903-2003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336BDC-DD43-4A0C-912E-A65AF3BD5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84" t="5482" r="4894" b="10720"/>
          <a:stretch/>
        </p:blipFill>
        <p:spPr>
          <a:xfrm>
            <a:off x="2514600" y="3372490"/>
            <a:ext cx="3489975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2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 Hirschfeld's Star Trek: Original Cast Hand image 0">
            <a:extLst>
              <a:ext uri="{FF2B5EF4-FFF2-40B4-BE49-F238E27FC236}">
                <a16:creationId xmlns:a16="http://schemas.microsoft.com/office/drawing/2014/main" id="{E564A390-4AC0-4A29-B7DD-633DAAA5B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3779" r="3275" b="8151"/>
          <a:stretch/>
        </p:blipFill>
        <p:spPr bwMode="auto">
          <a:xfrm>
            <a:off x="184774" y="0"/>
            <a:ext cx="4046969" cy="32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AB763C-2058-41D7-8BD9-2237B676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694" y="8937"/>
            <a:ext cx="4323404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D94CD0-89F0-4655-8A24-0A79DC4FC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26" y="3733800"/>
            <a:ext cx="2726179" cy="3005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5A70E-D2DB-4EFE-9CB6-0AA7D854CF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2" t="2247" r="1960" b="8853"/>
          <a:stretch/>
        </p:blipFill>
        <p:spPr>
          <a:xfrm>
            <a:off x="4700537" y="3724863"/>
            <a:ext cx="4252383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8D0FA-B43F-4687-8CF4-66D1215AF1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3452117"/>
            <a:ext cx="2747010" cy="34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2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4EF681-9F57-4D17-80FA-6B8D12B5A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AF8FB"/>
              </a:clrFrom>
              <a:clrTo>
                <a:srgbClr val="FAF8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0" b="11572"/>
          <a:stretch/>
        </p:blipFill>
        <p:spPr>
          <a:xfrm>
            <a:off x="3200400" y="3810000"/>
            <a:ext cx="3274529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2D53B3-ED29-4E30-A8E3-8E594F3B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808" y="152400"/>
            <a:ext cx="3852809" cy="3429000"/>
          </a:xfrm>
          <a:prstGeom prst="rect">
            <a:avLst/>
          </a:prstGeom>
        </p:spPr>
      </p:pic>
      <p:pic>
        <p:nvPicPr>
          <p:cNvPr id="3074" name="Picture 2" descr="Amazon.com: Al Hirschfeld's SELF PORTRAIT AT IN MY BARBER'S CHAIR Hand  Signed Limited Edition Lithograph: Entertainment Collectibles">
            <a:extLst>
              <a:ext uri="{FF2B5EF4-FFF2-40B4-BE49-F238E27FC236}">
                <a16:creationId xmlns:a16="http://schemas.microsoft.com/office/drawing/2014/main" id="{519EB476-90B4-44A4-9491-6AA8B047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2" y="304800"/>
            <a:ext cx="36131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621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222</Words>
  <Application>Microsoft Office PowerPoint</Application>
  <PresentationFormat>On-screen Show (4:3)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 District 54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Meyer Hays</dc:creator>
  <cp:lastModifiedBy>Judy Meyer Hays</cp:lastModifiedBy>
  <cp:revision>78</cp:revision>
  <dcterms:created xsi:type="dcterms:W3CDTF">2011-07-06T17:16:36Z</dcterms:created>
  <dcterms:modified xsi:type="dcterms:W3CDTF">2020-11-01T21:30:58Z</dcterms:modified>
</cp:coreProperties>
</file>