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AE1582E-6C8C-4523-ABBA-06115C27AFA2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2AE1AFC-9442-49B2-890D-4B1F7BE147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Emergency Medical Responder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Chapin Area Rescue Squad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32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Health Insurance Portability and Accountability Act of 1996 (HIPAA)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Strengthens laws for the protection of the privacy of health care information and safeguards patient confidentiality</a:t>
            </a:r>
          </a:p>
          <a:p>
            <a:r>
              <a:rPr lang="en-US" dirty="0" smtClean="0"/>
              <a:t>Cannot talk about calls or any other information with others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390900"/>
            <a:ext cx="3390900" cy="2543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0813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Crime Scenes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Reportable crimes include: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Knife wounds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Gunshot wounds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Motor vehicle collisions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Suspected child or elder abuse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Domestic violence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Dog bites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Rape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138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As an EMR, you have a duty to act when you are dispatched on a medical call as a part of your official duties.</a:t>
            </a:r>
          </a:p>
          <a:p>
            <a:pPr>
              <a:spcBef>
                <a:spcPct val="35000"/>
              </a:spcBef>
            </a:pPr>
            <a:r>
              <a:rPr lang="en-US" altLang="en-US"/>
              <a:t>You should understand the differences between expressed consent, implied consent, consent for minors, consent of mentally ill persons, and the right to refuse care.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2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3: Medical &amp; Legal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03136" y="530224"/>
            <a:ext cx="6121664" cy="4591249"/>
          </a:xfrm>
        </p:spPr>
      </p:pic>
    </p:spTree>
    <p:extLst>
      <p:ext uri="{BB962C8B-B14F-4D97-AF65-F5344CB8AC3E}">
        <p14:creationId xmlns:p14="http://schemas.microsoft.com/office/powerpoint/2010/main" val="3985671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following concepts: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Consent/refusal of care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Confidentiality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Advance directives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Tort and criminal actions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Evidence preservation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Statutory responsibilities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9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89448"/>
          </a:xfrm>
        </p:spPr>
        <p:txBody>
          <a:bodyPr>
            <a:normAutofit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Above all else, do no harm.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Provide all your care in good faith.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Provide proper consistent care, be compassionate, and maintain your composure.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Scope of Care</a:t>
            </a:r>
          </a:p>
          <a:p>
            <a:pPr lvl="1">
              <a:spcBef>
                <a:spcPct val="35000"/>
              </a:spcBef>
            </a:pPr>
            <a:r>
              <a:rPr lang="en-US" altLang="en-US" dirty="0" smtClean="0"/>
              <a:t>The </a:t>
            </a:r>
            <a:r>
              <a:rPr lang="en-US" altLang="en-US" dirty="0"/>
              <a:t>US Department of Transportation, Emergency Medical Responder Educational </a:t>
            </a:r>
            <a:r>
              <a:rPr lang="en-US" altLang="en-US" dirty="0" smtClean="0"/>
              <a:t>Standards, Medical </a:t>
            </a:r>
            <a:r>
              <a:rPr lang="en-US" altLang="en-US" dirty="0"/>
              <a:t>protocols or standing </a:t>
            </a:r>
            <a:r>
              <a:rPr lang="en-US" altLang="en-US" dirty="0" smtClean="0"/>
              <a:t>orders, and Online </a:t>
            </a:r>
            <a:r>
              <a:rPr lang="en-US" altLang="en-US" dirty="0"/>
              <a:t>medical direction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20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to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 smtClean="0"/>
              <a:t>As a CARS EMR if you </a:t>
            </a:r>
            <a:r>
              <a:rPr lang="en-US" altLang="en-US" dirty="0"/>
              <a:t>are dispatched to the scene of an accident or illness, you have a duty </a:t>
            </a:r>
            <a:r>
              <a:rPr lang="en-US" altLang="en-US" dirty="0" smtClean="0"/>
              <a:t>to </a:t>
            </a:r>
            <a:r>
              <a:rPr lang="en-US" altLang="en-US" dirty="0"/>
              <a:t>act.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You must proceed promptly to the scene and render emergency medical care within the limits of your training and available equipment</a:t>
            </a:r>
            <a:r>
              <a:rPr lang="en-US" altLang="en-US" dirty="0" smtClean="0"/>
              <a:t>.</a:t>
            </a:r>
          </a:p>
          <a:p>
            <a:pPr lvl="1">
              <a:spcBef>
                <a:spcPct val="35000"/>
              </a:spcBef>
            </a:pPr>
            <a:r>
              <a:rPr lang="en-US" altLang="en-US" dirty="0" smtClean="0"/>
              <a:t>Can become confusing with volunteer agencies, so basically if you are in the rig, you legally must respond.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The standard of care is the manner in which you must act or behave.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You must meet two criteria: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You must treat the patient to the best of your ability.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You must provide care that a reasonable, prudent person with similar training would provide under similar circumstances.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64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7984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Consent simply means giving approval or </a:t>
            </a:r>
            <a:r>
              <a:rPr lang="en-US" altLang="en-US" dirty="0" smtClean="0"/>
              <a:t>permission</a:t>
            </a:r>
            <a:endParaRPr lang="en-US" altLang="en-US" dirty="0"/>
          </a:p>
          <a:p>
            <a:pPr>
              <a:spcBef>
                <a:spcPct val="35000"/>
              </a:spcBef>
            </a:pPr>
            <a:r>
              <a:rPr lang="en-US" altLang="en-US" dirty="0"/>
              <a:t>Expressed consent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 actually lets you know—verbally or nonverbally—that he or she is willing to accept treatment.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 must be of legal age and able to make a rational decision.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Implied consent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patient does not specifically refuse emergency care.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Do not hesitate to treat an unconscious patient.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Consent for minors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Under the law, minors are not considered capable of speaking for themselves.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3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Refusal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79848"/>
          </a:xfrm>
        </p:spPr>
        <p:txBody>
          <a:bodyPr>
            <a:normAutofit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Any person who is mentally in control has a legal right to refuse treatment.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Help the person understand the consequences of refusing care by explaining: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treatment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reason that the treatment is needed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The potential risks if treatment is not provided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Any alternative treatments that may help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2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DNRs and Advanced 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322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600" dirty="0"/>
              <a:t>An advance directive is a document that specifies what a person would like to be done if he or she becomes unable to make his or her own medical decisions.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A durable power of attorney for health care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Allows a patient to designate another person to make decisions about medical care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A do not resuscitate (DNR) order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Written request giving permission to medical personnel not to attempt resuscitation in the event of cardiac arrest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437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</TotalTime>
  <Words>543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Emergency Medical Responder </vt:lpstr>
      <vt:lpstr>Chapter 3: Medical &amp; Legal</vt:lpstr>
      <vt:lpstr>Objectives</vt:lpstr>
      <vt:lpstr>Introduction</vt:lpstr>
      <vt:lpstr>Duty to Act</vt:lpstr>
      <vt:lpstr>Standard of Care</vt:lpstr>
      <vt:lpstr>Consent</vt:lpstr>
      <vt:lpstr>Refusal of Care</vt:lpstr>
      <vt:lpstr>DNRs and Advanced Directives</vt:lpstr>
      <vt:lpstr>HIPPA</vt:lpstr>
      <vt:lpstr>Crime Scenes</vt:lpstr>
      <vt:lpstr>Review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Medical Responder</dc:title>
  <dc:creator>Byce McCormick</dc:creator>
  <cp:lastModifiedBy>Byce McCormick</cp:lastModifiedBy>
  <cp:revision>3</cp:revision>
  <dcterms:created xsi:type="dcterms:W3CDTF">2016-12-05T15:53:22Z</dcterms:created>
  <dcterms:modified xsi:type="dcterms:W3CDTF">2016-12-05T16:27:07Z</dcterms:modified>
</cp:coreProperties>
</file>