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  <p:sldMasterId id="2147483660" r:id="rId3"/>
  </p:sldMasterIdLst>
  <p:notesMasterIdLst>
    <p:notesMasterId r:id="rId20"/>
  </p:notesMasterIdLst>
  <p:handoutMasterIdLst>
    <p:handoutMasterId r:id="rId21"/>
  </p:handoutMasterIdLst>
  <p:sldIdLst>
    <p:sldId id="277" r:id="rId4"/>
    <p:sldId id="284" r:id="rId5"/>
    <p:sldId id="326" r:id="rId6"/>
    <p:sldId id="325" r:id="rId7"/>
    <p:sldId id="327" r:id="rId8"/>
    <p:sldId id="331" r:id="rId9"/>
    <p:sldId id="329" r:id="rId10"/>
    <p:sldId id="328" r:id="rId11"/>
    <p:sldId id="313" r:id="rId12"/>
    <p:sldId id="293" r:id="rId13"/>
    <p:sldId id="319" r:id="rId14"/>
    <p:sldId id="321" r:id="rId15"/>
    <p:sldId id="322" r:id="rId16"/>
    <p:sldId id="323" r:id="rId17"/>
    <p:sldId id="330" r:id="rId18"/>
    <p:sldId id="3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44"/>
    <a:srgbClr val="1E51A4"/>
    <a:srgbClr val="0047BA"/>
    <a:srgbClr val="54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004402"/>
            <a:ext cx="10058400" cy="2101543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800">
                <a:solidFill>
                  <a:srgbClr val="1E51A4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155139"/>
            <a:ext cx="10058400" cy="36576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rgbClr val="009444"/>
                </a:solidFill>
                <a:effectLst/>
                <a:latin typeface="Century Gothic" panose="020B0502020202020204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5888736"/>
            <a:ext cx="12192000" cy="255210"/>
          </a:xfrm>
          <a:prstGeom prst="rect">
            <a:avLst/>
          </a:prstGeom>
          <a:solidFill>
            <a:srgbClr val="009444"/>
          </a:solidFill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44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1" y="293064"/>
            <a:ext cx="3799812" cy="15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2" y="382231"/>
            <a:ext cx="1371600" cy="5561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1" y="382230"/>
            <a:ext cx="7863840" cy="55613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76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33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2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95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76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6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0449"/>
            <a:ext cx="9940158" cy="712078"/>
          </a:xfrm>
        </p:spPr>
        <p:txBody>
          <a:bodyPr anchor="ctr"/>
          <a:lstStyle>
            <a:lvl1pPr algn="ctr">
              <a:defRPr>
                <a:solidFill>
                  <a:srgbClr val="00944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135117"/>
            <a:ext cx="9940158" cy="480848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027" y="6419462"/>
            <a:ext cx="698242" cy="238902"/>
          </a:xfrm>
        </p:spPr>
        <p:txBody>
          <a:bodyPr/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16200000" flipV="1">
            <a:off x="8778800" y="2847545"/>
            <a:ext cx="6260743" cy="565653"/>
          </a:xfrm>
          <a:prstGeom prst="rect">
            <a:avLst/>
          </a:prstGeom>
          <a:solidFill>
            <a:srgbClr val="1E51A4"/>
          </a:solidFill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0" y="144667"/>
            <a:ext cx="903582" cy="9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1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5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40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3" y="5682344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6" indent="0">
              <a:buNone/>
              <a:defRPr sz="2000"/>
            </a:lvl2pPr>
            <a:lvl3pPr marL="914411" indent="0">
              <a:buNone/>
              <a:defRPr sz="18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2" y="1825626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9" y="1828800"/>
            <a:ext cx="4727449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399" y="2470151"/>
            <a:ext cx="4727449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9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9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40" y="283"/>
            <a:ext cx="4435717" cy="68562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2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3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40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7707085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2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2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3" indent="-228603" algn="l" defTabSz="914411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7" indent="-228603" algn="l" defTabSz="914411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55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500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23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46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70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93" indent="-228603" algn="l" defTabSz="914411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0F98-5801-4363-8AC1-2A26854FA3E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15D2C-F219-4473-B15D-B10464588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4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398" y="1828800"/>
            <a:ext cx="10058400" cy="3248107"/>
          </a:xfrm>
        </p:spPr>
        <p:txBody>
          <a:bodyPr>
            <a:normAutofit/>
          </a:bodyPr>
          <a:lstStyle/>
          <a:p>
            <a:r>
              <a:rPr lang="en-US" sz="5400" b="0" cap="none" dirty="0"/>
              <a:t>30 Years of EM</a:t>
            </a:r>
            <a:br>
              <a:rPr lang="en-US" sz="5400" b="0" cap="none" dirty="0"/>
            </a:br>
            <a:br>
              <a:rPr lang="en-US" sz="5400" b="0" cap="none" dirty="0"/>
            </a:br>
            <a:r>
              <a:rPr lang="en-US" sz="5400" b="0" cap="none" dirty="0"/>
              <a:t>DOE Communities</a:t>
            </a: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267120" y="1531043"/>
            <a:ext cx="9940158" cy="48084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400" dirty="0"/>
              <a:t>“Get your facts straight first, then you can distort them as you please.”</a:t>
            </a:r>
          </a:p>
          <a:p>
            <a:pPr marL="0" indent="0">
              <a:buNone/>
            </a:pPr>
            <a:r>
              <a:rPr lang="en-US" altLang="en-US" sz="4400" dirty="0"/>
              <a:t>			–Mark Twain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28600"/>
            <a:ext cx="7467600" cy="11049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498862" y="1447800"/>
            <a:ext cx="8923076" cy="4381500"/>
          </a:xfrm>
        </p:spPr>
        <p:txBody>
          <a:bodyPr rtlCol="0">
            <a:normAutofit fontScale="70000" lnSpcReduction="20000"/>
          </a:bodyPr>
          <a:lstStyle/>
          <a:p>
            <a:pPr marL="91440" indent="-91440">
              <a:buNone/>
              <a:defRPr/>
            </a:pPr>
            <a:r>
              <a:rPr lang="en-US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</a:t>
            </a:r>
          </a:p>
          <a:p>
            <a:pPr marL="511175" lvl="1" indent="-53975">
              <a:buNone/>
              <a:defRPr/>
            </a:pPr>
            <a:r>
              <a:rPr lang="en-US" alt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“Customer” setting cleanup standards.</a:t>
            </a:r>
          </a:p>
          <a:p>
            <a:pPr marL="511175" lvl="1" indent="-53975">
              <a:buNone/>
              <a:defRPr/>
            </a:pPr>
            <a:r>
              <a:rPr lang="en-US" alt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(Customer: By Whose Definition?)</a:t>
            </a:r>
          </a:p>
          <a:p>
            <a:pPr marL="511175" lvl="1" indent="-53975">
              <a:buNone/>
              <a:defRPr/>
            </a:pPr>
            <a:endParaRPr lang="en-US" altLang="en-US" sz="3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66928" lvl="2" indent="-182880">
              <a:defRPr/>
            </a:pPr>
            <a:r>
              <a:rPr lang="en-US" alt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Elected leadership at several levels</a:t>
            </a:r>
          </a:p>
          <a:p>
            <a:pPr marL="566928" lvl="2" indent="-182880">
              <a:defRPr/>
            </a:pPr>
            <a:r>
              <a:rPr lang="en-US" alt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Stakeholders varied interests</a:t>
            </a:r>
          </a:p>
          <a:p>
            <a:pPr marL="566928" lvl="2" indent="-182880">
              <a:buNone/>
              <a:defRPr/>
            </a:pP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Real political interest</a:t>
            </a: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Workforce Impact</a:t>
            </a: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Economic Drivers</a:t>
            </a: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Potential Reuse</a:t>
            </a: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Cost not as important of a factor</a:t>
            </a:r>
          </a:p>
          <a:p>
            <a:pPr marL="384048" lvl="1" indent="-182880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Concerned about risks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70104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Cleanup Pressures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055802" y="1828800"/>
            <a:ext cx="9535998" cy="4572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“</a:t>
            </a:r>
            <a:r>
              <a:rPr lang="en-US" altLang="en-US" sz="2400" b="1" dirty="0">
                <a:solidFill>
                  <a:srgbClr val="0070C0"/>
                </a:solidFill>
              </a:rPr>
              <a:t>Completion</a:t>
            </a:r>
            <a:r>
              <a:rPr lang="en-US" altLang="en-US" sz="2400" dirty="0"/>
              <a:t>”</a:t>
            </a:r>
          </a:p>
          <a:p>
            <a:pPr lvl="2"/>
            <a:r>
              <a:rPr lang="en-US" altLang="en-US" sz="2400" dirty="0"/>
              <a:t>President –Resource Availability $</a:t>
            </a:r>
          </a:p>
          <a:p>
            <a:pPr lvl="2"/>
            <a:r>
              <a:rPr lang="en-US" altLang="en-US" sz="2400" dirty="0"/>
              <a:t>Congress – Mission Success and state and community pressures</a:t>
            </a:r>
          </a:p>
          <a:p>
            <a:pPr lvl="2"/>
            <a:r>
              <a:rPr lang="en-US" altLang="en-US" sz="2400" dirty="0"/>
              <a:t>Contractor – Financial Reward </a:t>
            </a:r>
          </a:p>
          <a:p>
            <a:pPr lvl="2"/>
            <a:r>
              <a:rPr lang="en-US" altLang="en-US" sz="2400" dirty="0"/>
              <a:t>Community – Remediated Site</a:t>
            </a:r>
          </a:p>
          <a:p>
            <a:pPr lvl="2"/>
            <a:r>
              <a:rPr lang="en-US" altLang="en-US" sz="2400" dirty="0"/>
              <a:t>Workforce – Job Loss</a:t>
            </a:r>
          </a:p>
          <a:p>
            <a:pPr lvl="2"/>
            <a:r>
              <a:rPr lang="en-US" altLang="en-US" sz="2400" dirty="0"/>
              <a:t>Regulators – Reassignment / Job Loss</a:t>
            </a:r>
          </a:p>
          <a:p>
            <a:pPr lvl="2"/>
            <a:r>
              <a:rPr lang="en-US" altLang="en-US" sz="2400" dirty="0"/>
              <a:t>DOE – Resources/ Reassignment / Job Loss</a:t>
            </a:r>
          </a:p>
          <a:p>
            <a:pPr lvl="2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lvl="1"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Who will have reached their objective?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266700"/>
            <a:ext cx="7467600" cy="11049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Cleanup Pressures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78351" y="1752600"/>
            <a:ext cx="9489649" cy="43815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altLang="en-US" sz="2400" b="1" dirty="0"/>
              <a:t>“End State Contracting”</a:t>
            </a:r>
          </a:p>
          <a:p>
            <a:pPr marL="1722438" lvl="2" indent="-457200"/>
            <a:r>
              <a:rPr lang="en-US" altLang="en-US" sz="2400" b="1" dirty="0"/>
              <a:t>Contractor – Scope of Work</a:t>
            </a:r>
          </a:p>
          <a:p>
            <a:pPr marL="1722438" lvl="2" indent="-457200"/>
            <a:r>
              <a:rPr lang="en-US" altLang="en-US" sz="2400" b="1" dirty="0"/>
              <a:t>DOE – Contract Management Tool (really an IDIQ hybrid)</a:t>
            </a:r>
          </a:p>
          <a:p>
            <a:pPr marL="1722438" lvl="2" indent="-457200"/>
            <a:r>
              <a:rPr lang="en-US" altLang="en-US" sz="2400" b="1" dirty="0"/>
              <a:t>Community – Expected Outcome</a:t>
            </a:r>
          </a:p>
          <a:p>
            <a:pPr marL="1722438" lvl="2" indent="-457200"/>
            <a:endParaRPr lang="en-US" altLang="en-US" sz="2400" b="1" dirty="0"/>
          </a:p>
          <a:p>
            <a:pPr marL="741363" lvl="1" indent="-17463"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Interpretation of the “End State” can vary significantly.  Does your definition align with the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266700"/>
            <a:ext cx="7467600" cy="11049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Cleanup Pressures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095801" y="1047750"/>
            <a:ext cx="9511645" cy="43815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/>
              <a:t>“Schedule”</a:t>
            </a:r>
          </a:p>
          <a:p>
            <a:pPr marL="457200" lvl="1" indent="0">
              <a:buFont typeface="Wingdings" panose="05000000000000000000" pitchFamily="2" charset="2"/>
              <a:buChar char="v"/>
            </a:pPr>
            <a:r>
              <a:rPr lang="en-US" altLang="en-US" sz="2800" b="1" dirty="0"/>
              <a:t> How long will the cleanup take?</a:t>
            </a:r>
          </a:p>
          <a:p>
            <a:pPr marL="457200" lvl="1" indent="0"/>
            <a:endParaRPr lang="en-US" altLang="en-US" sz="2800" b="1" dirty="0"/>
          </a:p>
          <a:p>
            <a:pPr marL="457200" lvl="1" indent="0">
              <a:buNone/>
            </a:pPr>
            <a:r>
              <a:rPr lang="en-US" altLang="en-US" sz="2800" b="1" dirty="0"/>
              <a:t>DOE commitment to Congress  is based upon numerous cleanup assumptions. </a:t>
            </a:r>
          </a:p>
          <a:p>
            <a:pPr marL="457200" lvl="1" indent="0">
              <a:buNone/>
            </a:pPr>
            <a:endParaRPr lang="en-US" altLang="en-US" sz="2800" b="1" dirty="0"/>
          </a:p>
          <a:p>
            <a:pPr marL="457200" lvl="1" indent="0"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Are the assumptions consistent with your end state, and can they be accomplished within the timeframe and budget?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1" y="1839914"/>
            <a:ext cx="9378566" cy="4418011"/>
          </a:xfrm>
        </p:spPr>
        <p:txBody>
          <a:bodyPr rtlCol="0"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 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Definitions matter – everyone needs to be on the same page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 and understand the other parties goals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 must engage the community (and vice a versa)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a working relationship and provide regular meetings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Following the minimum law is not enough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Communities need experts (sometimes DOE needs to provide the resources)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 acceptable risk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Failure to make decisions leads to failures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Organized</a:t>
            </a:r>
          </a:p>
          <a:p>
            <a:pPr marL="0" indent="0"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A8229F-32C0-443C-8CDC-AD07395F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32" y="0"/>
            <a:ext cx="5704935" cy="6658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EE133-A7F1-4B95-B5B6-221318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A8229F-32C0-443C-8CDC-AD07395F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32" y="0"/>
            <a:ext cx="5704935" cy="6658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EE133-A7F1-4B95-B5B6-221318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86423-CC06-4E85-A9A3-1BD2F4D45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6556" y="1953821"/>
            <a:ext cx="3736156" cy="2063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07A6A-790C-4959-AAD0-D067D21F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8" y="2066797"/>
            <a:ext cx="3223378" cy="191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4980C-CDC9-4E0E-B8E1-2399C93E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272" y="4017563"/>
            <a:ext cx="5951456" cy="232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BF2A6-2ECF-421D-924C-9E8CEEFD5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8" y="3877732"/>
            <a:ext cx="2078182" cy="2604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61AD79-2B80-44C8-9C49-69488A904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25" y="3877732"/>
            <a:ext cx="1867557" cy="2415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5B4D31-E6DB-4233-8838-31374C748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62" y="206922"/>
            <a:ext cx="3344667" cy="1873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CAE721-06CE-4AAE-84E5-D67809634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597" y="2135297"/>
            <a:ext cx="1828959" cy="227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97C435-E581-4FF9-AC5C-10F7DCCCD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379" y="228519"/>
            <a:ext cx="1490712" cy="192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223F02-4825-4779-BEDF-99113DBD6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137" y="2809875"/>
            <a:ext cx="1609725" cy="1238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5435C2-CE59-45D1-AC19-206E0C1F8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324" y="428052"/>
            <a:ext cx="2072514" cy="15942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89C429-F170-4F0B-AC7D-BFAA4042A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4826" y="277586"/>
            <a:ext cx="2489377" cy="1744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A957E-CB4C-4811-A1FB-EEF87BC0A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55" y="1360343"/>
            <a:ext cx="2145236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777" y="2703344"/>
            <a:ext cx="10058400" cy="895546"/>
          </a:xfrm>
        </p:spPr>
        <p:txBody>
          <a:bodyPr>
            <a:normAutofit/>
          </a:bodyPr>
          <a:lstStyle/>
          <a:p>
            <a:r>
              <a:rPr lang="en-US" sz="6000" b="0" cap="none" dirty="0"/>
              <a:t>History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BB13B-C078-46AF-8620-BCEE82DDA132}"/>
              </a:ext>
            </a:extLst>
          </p:cNvPr>
          <p:cNvSpPr txBox="1"/>
          <p:nvPr/>
        </p:nvSpPr>
        <p:spPr>
          <a:xfrm>
            <a:off x="857839" y="2630078"/>
            <a:ext cx="87669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19757-7E2D-426B-A7A8-BBEB9ABC586D}"/>
              </a:ext>
            </a:extLst>
          </p:cNvPr>
          <p:cNvSpPr txBox="1"/>
          <p:nvPr/>
        </p:nvSpPr>
        <p:spPr>
          <a:xfrm>
            <a:off x="2967872" y="3513216"/>
            <a:ext cx="1214487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Maybe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2EDCC-7406-40A6-979E-A618EC5B908A}"/>
              </a:ext>
            </a:extLst>
          </p:cNvPr>
          <p:cNvSpPr txBox="1"/>
          <p:nvPr/>
        </p:nvSpPr>
        <p:spPr>
          <a:xfrm>
            <a:off x="8683658" y="2621974"/>
            <a:ext cx="98824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0F29A-12B2-4758-8733-504A4E139343}"/>
              </a:ext>
            </a:extLst>
          </p:cNvPr>
          <p:cNvSpPr txBox="1"/>
          <p:nvPr/>
        </p:nvSpPr>
        <p:spPr>
          <a:xfrm>
            <a:off x="7561868" y="3864865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Partnerships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4C21E-C16B-42E1-93CA-E017F7FD1CD0}"/>
              </a:ext>
            </a:extLst>
          </p:cNvPr>
          <p:cNvSpPr txBox="1"/>
          <p:nvPr/>
        </p:nvSpPr>
        <p:spPr>
          <a:xfrm>
            <a:off x="1465082" y="4326530"/>
            <a:ext cx="1570349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Conflict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90308-F9AA-46DC-A027-B72C5834CDAB}"/>
              </a:ext>
            </a:extLst>
          </p:cNvPr>
          <p:cNvSpPr txBox="1"/>
          <p:nvPr/>
        </p:nvSpPr>
        <p:spPr>
          <a:xfrm>
            <a:off x="3172120" y="5005383"/>
            <a:ext cx="5511538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How can we accomplish our goal?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9FD5C-477D-4626-940E-ECC4C562C65B}"/>
              </a:ext>
            </a:extLst>
          </p:cNvPr>
          <p:cNvSpPr txBox="1"/>
          <p:nvPr/>
        </p:nvSpPr>
        <p:spPr>
          <a:xfrm>
            <a:off x="2270681" y="1877381"/>
            <a:ext cx="98824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BBA4C-6BF3-4F32-9D13-AB755A042B81}"/>
              </a:ext>
            </a:extLst>
          </p:cNvPr>
          <p:cNvSpPr txBox="1"/>
          <p:nvPr/>
        </p:nvSpPr>
        <p:spPr>
          <a:xfrm>
            <a:off x="7338767" y="1007844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Opportunity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CBF94-5B55-42AE-AC8C-A93A1BEACC63}"/>
              </a:ext>
            </a:extLst>
          </p:cNvPr>
          <p:cNvSpPr txBox="1"/>
          <p:nvPr/>
        </p:nvSpPr>
        <p:spPr>
          <a:xfrm>
            <a:off x="4780960" y="1389743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Politics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DD83D-6F2D-44AA-B270-71828B3492DE}"/>
              </a:ext>
            </a:extLst>
          </p:cNvPr>
          <p:cNvSpPr txBox="1"/>
          <p:nvPr/>
        </p:nvSpPr>
        <p:spPr>
          <a:xfrm>
            <a:off x="4780959" y="3877020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Agreements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64370-F929-47D8-892E-A78749CDE902}"/>
              </a:ext>
            </a:extLst>
          </p:cNvPr>
          <p:cNvSpPr txBox="1"/>
          <p:nvPr/>
        </p:nvSpPr>
        <p:spPr>
          <a:xfrm>
            <a:off x="3575115" y="1974585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Risk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AF29B-87F3-468E-87F6-CB3D039B31EB}"/>
              </a:ext>
            </a:extLst>
          </p:cNvPr>
          <p:cNvSpPr txBox="1"/>
          <p:nvPr/>
        </p:nvSpPr>
        <p:spPr>
          <a:xfrm>
            <a:off x="558539" y="3513215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Cleanup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5ABFB-44AE-4636-9713-9C029634702B}"/>
              </a:ext>
            </a:extLst>
          </p:cNvPr>
          <p:cNvSpPr txBox="1"/>
          <p:nvPr/>
        </p:nvSpPr>
        <p:spPr>
          <a:xfrm>
            <a:off x="6823045" y="2085434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Restriction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4C40-20A0-4F47-97EB-B88B8D21BA31}"/>
              </a:ext>
            </a:extLst>
          </p:cNvPr>
          <p:cNvSpPr txBox="1"/>
          <p:nvPr/>
        </p:nvSpPr>
        <p:spPr>
          <a:xfrm>
            <a:off x="7074426" y="3168518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Safety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C75CF-26E4-4C8B-9BA3-F9954F974859}"/>
              </a:ext>
            </a:extLst>
          </p:cNvPr>
          <p:cNvSpPr txBox="1"/>
          <p:nvPr/>
        </p:nvSpPr>
        <p:spPr>
          <a:xfrm>
            <a:off x="501192" y="5005383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Restrictions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D1D51D-0B4E-44F0-8A89-51FEEB535405}"/>
              </a:ext>
            </a:extLst>
          </p:cNvPr>
          <p:cNvSpPr txBox="1"/>
          <p:nvPr/>
        </p:nvSpPr>
        <p:spPr>
          <a:xfrm>
            <a:off x="9184459" y="1634457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Regulations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EE015-C5F0-4131-9B31-08312F788808}"/>
              </a:ext>
            </a:extLst>
          </p:cNvPr>
          <p:cNvSpPr txBox="1"/>
          <p:nvPr/>
        </p:nvSpPr>
        <p:spPr>
          <a:xfrm>
            <a:off x="8933078" y="4677142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Enforcement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4DBDA-F315-4340-ABC9-BD5DED1E6EFF}"/>
              </a:ext>
            </a:extLst>
          </p:cNvPr>
          <p:cNvSpPr txBox="1"/>
          <p:nvPr/>
        </p:nvSpPr>
        <p:spPr>
          <a:xfrm>
            <a:off x="1980415" y="2732284"/>
            <a:ext cx="1191706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Fees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91C67-13CF-4085-971F-149241AF37E1}"/>
              </a:ext>
            </a:extLst>
          </p:cNvPr>
          <p:cNvSpPr txBox="1"/>
          <p:nvPr/>
        </p:nvSpPr>
        <p:spPr>
          <a:xfrm>
            <a:off x="6096000" y="4429046"/>
            <a:ext cx="2110033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Contracting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DBC68-7058-40F0-A6BF-262F2AEFFD61}"/>
              </a:ext>
            </a:extLst>
          </p:cNvPr>
          <p:cNvSpPr txBox="1"/>
          <p:nvPr/>
        </p:nvSpPr>
        <p:spPr>
          <a:xfrm>
            <a:off x="499946" y="1989460"/>
            <a:ext cx="1496311" cy="4616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2224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A48C-A2F6-4CB1-9A0A-B2EE2C44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4EF28-A13E-4ACC-8C61-95F212451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Beginning – </a:t>
            </a:r>
          </a:p>
          <a:p>
            <a:pPr lvl="2"/>
            <a:r>
              <a:rPr lang="en-US" sz="2000" dirty="0"/>
              <a:t>Large Layoffs</a:t>
            </a:r>
          </a:p>
          <a:p>
            <a:pPr lvl="2"/>
            <a:r>
              <a:rPr lang="en-US" sz="2000" dirty="0"/>
              <a:t>No – Don’t need to work with the communities – you have no oversight</a:t>
            </a:r>
          </a:p>
          <a:p>
            <a:pPr lvl="2"/>
            <a:r>
              <a:rPr lang="en-US" sz="2000" dirty="0"/>
              <a:t>Goal prior to end of the cold war was not to release information </a:t>
            </a:r>
          </a:p>
          <a:p>
            <a:pPr lvl="1"/>
            <a:r>
              <a:rPr lang="en-US" sz="2400" dirty="0"/>
              <a:t>EM History is one of conflict in the beginning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75868-D600-4C69-A630-6AA62F6D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A48C-A2F6-4CB1-9A0A-B2EE2C44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4EF28-A13E-4ACC-8C61-95F212451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200" dirty="0"/>
              <a:t>ECA Created by Local Government leaders from across the sites</a:t>
            </a:r>
          </a:p>
          <a:p>
            <a:pPr lvl="2"/>
            <a:r>
              <a:rPr lang="en-US" sz="2000" dirty="0"/>
              <a:t>First meeting at National League of Cities</a:t>
            </a:r>
          </a:p>
          <a:p>
            <a:pPr lvl="2"/>
            <a:r>
              <a:rPr lang="en-US" sz="2000" dirty="0"/>
              <a:t>Formed 1994 (incorporated 1997)</a:t>
            </a:r>
          </a:p>
          <a:p>
            <a:pPr lvl="2"/>
            <a:r>
              <a:rPr lang="en-US" sz="2000" dirty="0"/>
              <a:t>Originally Advocacy</a:t>
            </a:r>
          </a:p>
          <a:p>
            <a:pPr lvl="2"/>
            <a:r>
              <a:rPr lang="en-US" sz="2000" dirty="0"/>
              <a:t>Moved towards Partnerships </a:t>
            </a:r>
          </a:p>
          <a:p>
            <a:pPr lvl="2"/>
            <a:r>
              <a:rPr lang="en-US" sz="2000" dirty="0"/>
              <a:t>Partnered with EPA first and then DOE to educate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75868-D600-4C69-A630-6AA62F6D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A48C-A2F6-4CB1-9A0A-B2EE2C44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4EF28-A13E-4ACC-8C61-95F212451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Congressional Role in Shaping EM</a:t>
            </a:r>
          </a:p>
          <a:p>
            <a:pPr lvl="2"/>
            <a:r>
              <a:rPr lang="en-US" sz="2200" dirty="0"/>
              <a:t>Economic Development Programs</a:t>
            </a:r>
          </a:p>
          <a:p>
            <a:pPr lvl="2"/>
            <a:r>
              <a:rPr lang="en-US" sz="2200" dirty="0"/>
              <a:t>CRO creation and funding</a:t>
            </a:r>
          </a:p>
          <a:p>
            <a:pPr lvl="2"/>
            <a:r>
              <a:rPr lang="en-US" sz="2000" dirty="0"/>
              <a:t>Land Conveyance </a:t>
            </a:r>
          </a:p>
          <a:p>
            <a:pPr lvl="2"/>
            <a:r>
              <a:rPr lang="en-US" sz="2000" dirty="0"/>
              <a:t>Federal Facilities Compliance Act </a:t>
            </a:r>
          </a:p>
          <a:p>
            <a:pPr lvl="3"/>
            <a:r>
              <a:rPr lang="en-US" sz="2000" dirty="0"/>
              <a:t>EPA Role</a:t>
            </a:r>
          </a:p>
          <a:p>
            <a:pPr lvl="3"/>
            <a:r>
              <a:rPr lang="en-US" sz="2000" dirty="0"/>
              <a:t>State Role (RCRA litigation)</a:t>
            </a:r>
          </a:p>
          <a:p>
            <a:pPr lvl="2"/>
            <a:r>
              <a:rPr lang="en-US" sz="2000" dirty="0"/>
              <a:t>CERCLA Section 120(f) provides a unique role for local governments to participate in remedy decision-making</a:t>
            </a:r>
          </a:p>
          <a:p>
            <a:pPr lvl="2"/>
            <a:r>
              <a:rPr lang="en-US" sz="2000" dirty="0"/>
              <a:t>Special </a:t>
            </a:r>
            <a:r>
              <a:rPr lang="en-US" sz="2000" dirty="0" err="1"/>
              <a:t>legilsation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75868-D600-4C69-A630-6AA62F6D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6DBF-E8DF-4F02-8E62-A14AA5D1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02664-F75C-4900-A0AC-1F95722CF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lot of conflict at closure sites led to successful policies</a:t>
            </a:r>
          </a:p>
          <a:p>
            <a:pPr lvl="1"/>
            <a:r>
              <a:rPr lang="en-US" dirty="0"/>
              <a:t>Rocky Flats (use, cleanup levels, </a:t>
            </a:r>
          </a:p>
          <a:p>
            <a:pPr lvl="1"/>
            <a:r>
              <a:rPr lang="en-US" dirty="0"/>
              <a:t>Mound</a:t>
            </a:r>
          </a:p>
          <a:p>
            <a:pPr lvl="1"/>
            <a:r>
              <a:rPr lang="en-US" dirty="0"/>
              <a:t>Keystone Report I and II – Public Participation is important – SSABs created</a:t>
            </a:r>
          </a:p>
          <a:p>
            <a:pPr lvl="1"/>
            <a:r>
              <a:rPr lang="en-US" dirty="0"/>
              <a:t>Land Use based cleanups</a:t>
            </a:r>
          </a:p>
          <a:p>
            <a:pPr lvl="2"/>
            <a:r>
              <a:rPr lang="en-US" dirty="0"/>
              <a:t>Negotiations</a:t>
            </a:r>
          </a:p>
          <a:p>
            <a:pPr lvl="2"/>
            <a:r>
              <a:rPr lang="en-US" dirty="0"/>
              <a:t>State Agreements on cleanup levels</a:t>
            </a:r>
          </a:p>
          <a:p>
            <a:pPr lvl="2"/>
            <a:r>
              <a:rPr lang="en-US" dirty="0"/>
              <a:t>Reuse </a:t>
            </a:r>
          </a:p>
          <a:p>
            <a:pPr lvl="2"/>
            <a:r>
              <a:rPr lang="en-US" dirty="0"/>
              <a:t>End State</a:t>
            </a:r>
          </a:p>
          <a:p>
            <a:pPr lvl="2"/>
            <a:r>
              <a:rPr lang="en-US" dirty="0"/>
              <a:t>Contracting to meet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2743-EB2B-4CA4-852E-5E403EED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3554" y="342507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A Study in Organizational Dynamics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476376" y="1697610"/>
            <a:ext cx="8905874" cy="4114800"/>
          </a:xfrm>
        </p:spPr>
        <p:txBody>
          <a:bodyPr rtlCol="0">
            <a:normAutofit/>
          </a:bodyPr>
          <a:lstStyle/>
          <a:p>
            <a:pPr marL="91440" indent="-91440">
              <a:buNone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Family of Participants: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Congress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Regulators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Contractor(s)</a:t>
            </a:r>
          </a:p>
          <a:p>
            <a:pPr marL="566928" lvl="2" indent="-182880"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</a:t>
            </a:r>
          </a:p>
          <a:p>
            <a:pPr marL="384048" lvl="2" indent="0">
              <a:buNone/>
              <a:defRPr/>
            </a:pP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4048" lvl="2" indent="0">
              <a:buNone/>
              <a:defRPr/>
            </a:pPr>
            <a:r>
              <a:rPr lang="en-US" altLang="en-US" sz="2400" b="1" dirty="0">
                <a:solidFill>
                  <a:srgbClr val="0070C0"/>
                </a:solidFill>
              </a:rPr>
              <a:t>Cleanup family members have significantly different objectives and definitions of success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444"/>
      </a:accent1>
      <a:accent2>
        <a:srgbClr val="009444"/>
      </a:accent2>
      <a:accent3>
        <a:srgbClr val="009444"/>
      </a:accent3>
      <a:accent4>
        <a:srgbClr val="009444"/>
      </a:accent4>
      <a:accent5>
        <a:srgbClr val="009444"/>
      </a:accent5>
      <a:accent6>
        <a:srgbClr val="009444"/>
      </a:accent6>
      <a:hlink>
        <a:srgbClr val="1E51A4"/>
      </a:hlink>
      <a:folHlink>
        <a:srgbClr val="1E51A4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65B2D0-0E91-4644-9002-30853DE0EF83}" vid="{45E37353-E394-42E0-9FD8-BAEA387EA14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65B2D0-0E91-4644-9002-30853DE0EF83}" vid="{80BD1819-FB88-4ED5-BBAD-F089ABFF8D81}"/>
    </a:ext>
  </a:extLst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ECA Presentation Template</Template>
  <TotalTime>0</TotalTime>
  <Words>521</Words>
  <Application>Microsoft Office PowerPoint</Application>
  <PresentationFormat>Widescreen</PresentationFormat>
  <Paragraphs>124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Century Gothic</vt:lpstr>
      <vt:lpstr>Wingdings</vt:lpstr>
      <vt:lpstr>Red Line Business 16x9</vt:lpstr>
      <vt:lpstr>Custom Design</vt:lpstr>
      <vt:lpstr>30 Years of EM  DOE Communities</vt:lpstr>
      <vt:lpstr>PowerPoint Presentation</vt:lpstr>
      <vt:lpstr>PowerPoint Presentation</vt:lpstr>
      <vt:lpstr>History</vt:lpstr>
      <vt:lpstr>EM History</vt:lpstr>
      <vt:lpstr>EM History</vt:lpstr>
      <vt:lpstr>EM History</vt:lpstr>
      <vt:lpstr>EM History</vt:lpstr>
      <vt:lpstr>A Study in Organizational Dynamics</vt:lpstr>
      <vt:lpstr>PowerPoint Presentation</vt:lpstr>
      <vt:lpstr> </vt:lpstr>
      <vt:lpstr>Cleanup Pressures</vt:lpstr>
      <vt:lpstr>Cleanup Pressures</vt:lpstr>
      <vt:lpstr>Cleanup Pressures</vt:lpstr>
      <vt:lpstr>Lessons Learned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2017-02-14T17:39:27Z</dcterms:created>
  <dcterms:modified xsi:type="dcterms:W3CDTF">2019-09-10T13:56:54Z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