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48" r:id="rId2"/>
  </p:sldMasterIdLst>
  <p:notesMasterIdLst>
    <p:notesMasterId r:id="rId42"/>
  </p:notesMasterIdLst>
  <p:sldIdLst>
    <p:sldId id="257" r:id="rId3"/>
    <p:sldId id="323" r:id="rId4"/>
    <p:sldId id="297" r:id="rId5"/>
    <p:sldId id="334" r:id="rId6"/>
    <p:sldId id="335" r:id="rId7"/>
    <p:sldId id="336" r:id="rId8"/>
    <p:sldId id="337" r:id="rId9"/>
    <p:sldId id="338" r:id="rId10"/>
    <p:sldId id="342" r:id="rId11"/>
    <p:sldId id="354" r:id="rId12"/>
    <p:sldId id="331" r:id="rId13"/>
    <p:sldId id="313" r:id="rId14"/>
    <p:sldId id="339" r:id="rId15"/>
    <p:sldId id="333" r:id="rId16"/>
    <p:sldId id="332" r:id="rId17"/>
    <p:sldId id="324" r:id="rId18"/>
    <p:sldId id="325" r:id="rId19"/>
    <p:sldId id="321" r:id="rId20"/>
    <p:sldId id="327" r:id="rId21"/>
    <p:sldId id="314" r:id="rId22"/>
    <p:sldId id="344" r:id="rId23"/>
    <p:sldId id="345" r:id="rId24"/>
    <p:sldId id="347" r:id="rId25"/>
    <p:sldId id="348" r:id="rId26"/>
    <p:sldId id="349" r:id="rId27"/>
    <p:sldId id="350" r:id="rId28"/>
    <p:sldId id="351" r:id="rId29"/>
    <p:sldId id="353" r:id="rId30"/>
    <p:sldId id="352" r:id="rId31"/>
    <p:sldId id="340" r:id="rId32"/>
    <p:sldId id="328" r:id="rId33"/>
    <p:sldId id="343" r:id="rId34"/>
    <p:sldId id="346" r:id="rId35"/>
    <p:sldId id="329" r:id="rId36"/>
    <p:sldId id="330" r:id="rId37"/>
    <p:sldId id="355" r:id="rId38"/>
    <p:sldId id="356" r:id="rId39"/>
    <p:sldId id="341" r:id="rId40"/>
    <p:sldId id="320" r:id="rId4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5582667-6102-27E7-ED8E-01A166EB4B6B}" name="Guest User" initials="GU" userId="Guest User" providerId="Windows Live"/>
  <p188:author id="{A0B49BBD-E295-B98A-DA57-1EF25CCB731B}" name="Jacob Rubashkin" initials="JR" userId="bde5b6d15085b98d" providerId="Windows Liv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elen Taylor" initials="HT" lastIdx="1" clrIdx="0">
    <p:extLst>
      <p:ext uri="{19B8F6BF-5375-455C-9EA6-DF929625EA0E}">
        <p15:presenceInfo xmlns:p15="http://schemas.microsoft.com/office/powerpoint/2012/main" userId="Helen Taylo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3054"/>
    <a:srgbClr val="435264"/>
    <a:srgbClr val="FF7B7A"/>
    <a:srgbClr val="357FFF"/>
    <a:srgbClr val="FF5C5A"/>
    <a:srgbClr val="5694FE"/>
    <a:srgbClr val="8CB5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59B5EFB-0B28-49BB-A172-2B7758104CB0}" v="4" dt="2023-04-24T19:52:52.752"/>
    <p1510:client id="{496A9B8B-187D-4E32-B167-97C9962C2759}" v="1785" dt="2023-04-17T13:22:18.598"/>
    <p1510:client id="{A2D417EB-80C9-4C90-9001-BAF1C8EAF932}" v="10" dt="2023-04-18T13:10:41.013"/>
    <p1510:client id="{CF80114C-8321-4423-A5EE-51D3A56F047B}" v="1" dt="2023-04-17T13:36:44.19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6" d="100"/>
          <a:sy n="96" d="100"/>
        </p:scale>
        <p:origin x="77" y="13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microsoft.com/office/2018/10/relationships/authors" Target="author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commentAuthors" Target="commentAuthors.xml"/><Relationship Id="rId48" Type="http://schemas.microsoft.com/office/2015/10/relationships/revisionInfo" Target="revisionInfo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862F8C-4A51-4565-91C6-BC1DE7EA2DED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728140-6A7D-4C62-846C-9BD94192BB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0681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728140-6A7D-4C62-846C-9BD94192BB4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36957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BCB544-366E-47B5-A6EC-084AB4F43B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FC11AA-5BF6-4CE0-B3E6-00D963FC8B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24D687-C834-4961-9143-C34D7A0FF3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FEE8-7B35-487F-ADBA-AA2FDCAB8FA3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40B385-64C9-46A4-8EAC-88670DCDDA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115D8E-B711-4519-B568-7D7967A30A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5801B-F39A-4F10-B054-8BB09B6BC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400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031CE9-B501-4038-92B2-2782B24F8B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AF9624-4623-4ED2-91F1-50C93747AB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E7FC97-0813-42A7-B828-5BC69E1928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FEE8-7B35-487F-ADBA-AA2FDCAB8FA3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4A1FC9-1CE4-4B5A-8AC5-687CC9E92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587DFF-C164-4A9F-AAFE-1B5E36C21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5801B-F39A-4F10-B054-8BB09B6BC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470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9A14D29-7E05-4597-8279-46133B0B6C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FD96EC0-9F53-4812-8897-BC067F07C0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32BEC5-E9D1-4853-95AB-548ADADD04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FEE8-7B35-487F-ADBA-AA2FDCAB8FA3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EDC90B-015F-44E2-A219-A7405AA3F7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57DE11-7205-457E-861D-F1FD206B98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5801B-F39A-4F10-B054-8BB09B6BC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496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14FC3D-7738-33C4-4483-3A8F6958BC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5F4B841-D0CE-D957-7A9A-7268569620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CE95E7-D8B1-B380-AE48-DD670EBD20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3BE74-DECC-4048-B067-1EC320F1D07F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0B8924-5135-B098-59DE-69DB070798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97D355-25CE-966B-E268-805446BCC8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200BA-0484-4B90-824C-ABAF9D45A7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7471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C9F724-E44C-DF30-5064-0299C79AD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81C391-0423-5336-D977-341109185B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3787CB-62A0-E380-2E53-DD0E14D46D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3BE74-DECC-4048-B067-1EC320F1D07F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33123-6D06-1E5A-E32A-A18CC4599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01DBDD-5579-AAC0-36E6-F6B5F63A2F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200BA-0484-4B90-824C-ABAF9D45A7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9823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BD4676-CD12-C9A7-1394-AF35869D9D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4491FA-C5F9-67A4-D300-A29742B447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E7DAAF-50BD-795F-599D-46B7CAE328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3BE74-DECC-4048-B067-1EC320F1D07F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519D91-7B07-7B44-C68A-C89FBD9FED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7CDE36-F120-198E-8F67-C9523F3BF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200BA-0484-4B90-824C-ABAF9D45A7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2433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13AC25-82D5-2CC7-2BA4-3940A16173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B964A1-DA2B-89AA-4286-ECE96C53B3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F3A164-3F87-B85C-E5BF-FF06FFE447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CFE90B-F2F3-3A13-4125-1C9F2B861F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3BE74-DECC-4048-B067-1EC320F1D07F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1353D6-3F97-995F-1795-C0F412A672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1C4673-C89E-9A28-F932-17ACD0C2B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200BA-0484-4B90-824C-ABAF9D45A7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0618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D88FA6-9FBF-F959-2263-2482AAB868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2BED5A-E966-F727-8053-695E60E539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A7F4C9-723E-8AE8-E777-5D1B25BBEF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4DB8729-81BA-EA42-E753-68AE6A9BEF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15C9DF7-4DD8-AD4A-8508-0D9040A8547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25E7039-72B7-F586-307A-720F31B0C5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3BE74-DECC-4048-B067-1EC320F1D07F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560B126-7CEC-CEA4-0409-2946B6C92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BD092E-C7CF-D3D4-5756-EE0FCF9A98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200BA-0484-4B90-824C-ABAF9D45A7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4975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851BB2-789D-683A-BF05-434633EFAF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3722F52-6684-7C56-A2D4-EA9C5B2E63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3BE74-DECC-4048-B067-1EC320F1D07F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753E7B4-934F-E9D8-2B94-FF43FD97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17819A-3051-54AE-6CA2-51CD326DE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200BA-0484-4B90-824C-ABAF9D45A7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8367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8A54706-D79A-EB3C-DFCD-4BE8E40A7B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3BE74-DECC-4048-B067-1EC320F1D07F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73E2B49-3243-6A85-5ADD-945D0F1C9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9EBB78-FAB3-FD87-1822-B044A6ED8A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200BA-0484-4B90-824C-ABAF9D45A7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9249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7DDF55-AC63-00F6-529A-BB8AC4FD7C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990C05-EAB9-DE0B-B52A-4774E9248C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C0FCD0-8C85-883D-ED09-9A5C5DC24C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3B9AC7-E8A8-2E69-DBDF-AB7D3C6210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3BE74-DECC-4048-B067-1EC320F1D07F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D71568-F605-A996-59F0-3C7582431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229F26-5305-E564-4AEF-D6AB85ACE5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200BA-0484-4B90-824C-ABAF9D45A7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334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7B56AB-308F-469B-B45B-F571E3684C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0979CA-CE66-40FF-BC3F-0D53C543B7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828CE-FE7E-459C-BF15-5355C522E6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FEE8-7B35-487F-ADBA-AA2FDCAB8FA3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F10429-D93E-4863-BE60-80D9C2EF5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8345EA-585E-4CC7-9422-66710C707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5801B-F39A-4F10-B054-8BB09B6BC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4611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884A6A-704E-3158-ECE5-42DA271631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9C2B5ED-E7E4-C720-B772-4DFB4B8CEC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D91A94-F63A-AE25-4165-5E6195DCD3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68B027-A6DC-F924-EBBB-2102382962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3BE74-DECC-4048-B067-1EC320F1D07F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6C1D074-54BC-F5D7-0A11-527311A69B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45A267-2B49-BC28-7067-1B8FD70083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200BA-0484-4B90-824C-ABAF9D45A7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95282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E8C6B3-F01C-49DF-7C91-E8A0CF703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59B8FE6-1BC9-BE72-3A8D-E2F9D6CFB8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FE5CBB-D8F0-8151-2386-D2FB5AC0FA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3BE74-DECC-4048-B067-1EC320F1D07F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6A07A2-67DF-FF27-5D83-F5EAFFC6ED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12B2C7-0BA3-508D-69F8-191793274B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200BA-0484-4B90-824C-ABAF9D45A7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890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8036470-58B2-C3D0-F015-2AB820AEBC5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DA6B0EC-C304-BC0F-4B58-B67369C94F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B7E1E0-D4EC-B7BB-9482-0BCA5BF10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3BE74-DECC-4048-B067-1EC320F1D07F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2DD7C8-CF61-EB16-838E-2D2D9295E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442401-C6BB-79AE-84C1-55B9B3A07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200BA-0484-4B90-824C-ABAF9D45A7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5977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C1BDA6-32BD-4B55-9E07-9FD19A097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D3BA10-7F04-407F-8403-EA5CB37041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A9949C-94F4-4E85-9189-8E70BD15A5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FEE8-7B35-487F-ADBA-AA2FDCAB8FA3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078D7D-7CCF-4F02-BEA6-FD3333855B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76A6E6-168A-44C8-9B01-D355DCD34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5801B-F39A-4F10-B054-8BB09B6BC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2652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5C3E32-3D70-4181-A6BB-1AD88449D1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8E0F7C-029A-4AF7-90FA-0B40DF97302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DDFB05-519A-47FD-9134-37549B6B28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400563-C70A-4083-B225-C1585EC85C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FEE8-7B35-487F-ADBA-AA2FDCAB8FA3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3B9F506-04AA-4CB1-ACF7-08C437C456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02202B-DE34-4A7D-9E96-A69610C4C4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5801B-F39A-4F10-B054-8BB09B6BC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218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04E1AE-29C0-4843-BAC7-AF3158B52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1B1398-B134-4398-A32D-26FECB457A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065328-1F92-4FEA-A37E-25CB48A391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ACA0AA1-F4CB-4EF3-9990-F24C39BAE90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2EE3EC3-1E4A-4058-8DF5-5A93225A829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E115B95-86C4-4A7F-9F67-DCE28E04F6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FEE8-7B35-487F-ADBA-AA2FDCAB8FA3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280F78B-357B-43D1-8856-9F8054F01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DC999D1-E324-4897-B660-A03DD08D9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5801B-F39A-4F10-B054-8BB09B6BC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245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19EE08-6ADC-4F19-8C97-FCCC708A47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2D28D64-AD9A-40CE-8856-24CD738F76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FEE8-7B35-487F-ADBA-AA2FDCAB8FA3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12C2E1E-222D-437F-BE7A-0C10462F2A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B65769D-651C-4B6B-86CF-1C9BA3D67F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5801B-F39A-4F10-B054-8BB09B6BC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413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34E3177-1731-4670-8363-D8D048CB7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FEE8-7B35-487F-ADBA-AA2FDCAB8FA3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E0E001F-7C44-4488-817C-707887AD8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1182DC-A7BC-4364-9662-9489D0F997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5801B-F39A-4F10-B054-8BB09B6BC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015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704B1D-2512-405B-A762-D6AB9A953F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34062E-A3ED-4F60-904C-55468820BB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3E6C05-1316-479D-A2D7-90DC63BFBF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09FCF7-5100-4BCF-BB66-E7283C15B7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FEE8-7B35-487F-ADBA-AA2FDCAB8FA3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882C52-3E77-4082-9CDD-E55693F59F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451335-6918-43A9-9505-43F9CB096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5801B-F39A-4F10-B054-8BB09B6BC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4649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D97B9D-12FA-445E-B8C8-C27E3A634F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4AD2ADD-1DF2-4520-8FB7-2E64F19F6C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E7291E-E384-4EE7-8416-09540E5D57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76AC1E-DA27-4174-82F9-94B5039E21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FEE8-7B35-487F-ADBA-AA2FDCAB8FA3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BA5B97-3D60-48A7-8CFC-E7CCF44A5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10F314-B373-4B7C-BE35-33D87DDE4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5801B-F39A-4F10-B054-8BB09B6BC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413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C5C60B0-E528-4FA0-907F-1AA116BEE8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78206D-CBF4-42E1-8AAC-FB3D5DC504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E8812E-CDBA-4CE2-BC96-034EE0D616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C8FEE8-7B35-487F-ADBA-AA2FDCAB8FA3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3C99BB-14FE-4DFB-B90D-8FF7FBA270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649C4C-F46C-40FD-A166-DEAF834120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F5801B-F39A-4F10-B054-8BB09B6BC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576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76EEEC-0B4F-26BA-986A-2BB75B6AFA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142D78-F646-19B2-681B-B012667CEE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1FEAA2-57DB-07F4-FE3A-12B8A1F122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83BE74-DECC-4048-B067-1EC320F1D07F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CBBD77-6E59-13D0-24D9-8E2BF79B00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53BE9E-73A8-FD9E-1BC0-C71BA92EBC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D200BA-0484-4B90-824C-ABAF9D45A7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681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5.png"/><Relationship Id="rId7" Type="http://schemas.openxmlformats.org/officeDocument/2006/relationships/image" Target="../media/image11.png"/><Relationship Id="rId12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11" Type="http://schemas.openxmlformats.org/officeDocument/2006/relationships/image" Target="../media/image15.jpeg"/><Relationship Id="rId5" Type="http://schemas.openxmlformats.org/officeDocument/2006/relationships/image" Target="../media/image9.jpeg"/><Relationship Id="rId10" Type="http://schemas.openxmlformats.org/officeDocument/2006/relationships/image" Target="../media/image14.jpeg"/><Relationship Id="rId4" Type="http://schemas.openxmlformats.org/officeDocument/2006/relationships/image" Target="../media/image6.png"/><Relationship Id="rId9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5.png"/><Relationship Id="rId7" Type="http://schemas.openxmlformats.org/officeDocument/2006/relationships/image" Target="../media/image3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11" Type="http://schemas.openxmlformats.org/officeDocument/2006/relationships/image" Target="../media/image35.jpeg"/><Relationship Id="rId5" Type="http://schemas.openxmlformats.org/officeDocument/2006/relationships/image" Target="../media/image29.jpeg"/><Relationship Id="rId10" Type="http://schemas.openxmlformats.org/officeDocument/2006/relationships/image" Target="../media/image34.jpeg"/><Relationship Id="rId4" Type="http://schemas.openxmlformats.org/officeDocument/2006/relationships/image" Target="../media/image6.png"/><Relationship Id="rId9" Type="http://schemas.openxmlformats.org/officeDocument/2006/relationships/image" Target="../media/image33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image1-small.png"/>
          <p:cNvPicPr>
            <a:picLocks noChangeAspect="1"/>
          </p:cNvPicPr>
          <p:nvPr/>
        </p:nvPicPr>
        <p:blipFill>
          <a:blip r:embed="rId2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512336" y="-372141"/>
            <a:ext cx="12927491" cy="747468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9" name="image2-small.png"/>
          <p:cNvPicPr>
            <a:picLocks noChangeAspect="1"/>
          </p:cNvPicPr>
          <p:nvPr/>
        </p:nvPicPr>
        <p:blipFill>
          <a:blip r:embed="rId3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04179" y="-126875"/>
            <a:ext cx="13399236" cy="7582513"/>
          </a:xfrm>
          <a:prstGeom prst="rect">
            <a:avLst/>
          </a:prstGeom>
          <a:ln w="12700">
            <a:miter lim="400000"/>
          </a:ln>
        </p:spPr>
      </p:pic>
      <p:sp>
        <p:nvSpPr>
          <p:cNvPr id="140" name="Shape 140"/>
          <p:cNvSpPr>
            <a:spLocks noGrp="1"/>
          </p:cNvSpPr>
          <p:nvPr>
            <p:ph type="title"/>
          </p:nvPr>
        </p:nvSpPr>
        <p:spPr>
          <a:xfrm>
            <a:off x="1686592" y="2438400"/>
            <a:ext cx="8818816" cy="1293389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 defTabSz="640079">
              <a:defRPr sz="5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6000" b="1"/>
              <a:t>Election Matters</a:t>
            </a:r>
            <a:endParaRPr sz="6000" b="1"/>
          </a:p>
        </p:txBody>
      </p:sp>
      <p:sp>
        <p:nvSpPr>
          <p:cNvPr id="141" name="Shape 141"/>
          <p:cNvSpPr/>
          <p:nvPr/>
        </p:nvSpPr>
        <p:spPr>
          <a:xfrm>
            <a:off x="1315055" y="2182508"/>
            <a:ext cx="9561891" cy="1805173"/>
          </a:xfrm>
          <a:prstGeom prst="rect">
            <a:avLst/>
          </a:prstGeom>
          <a:ln w="28575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/>
            <a:endParaRPr/>
          </a:p>
        </p:txBody>
      </p:sp>
      <p:grpSp>
        <p:nvGrpSpPr>
          <p:cNvPr id="144" name="Group 144"/>
          <p:cNvGrpSpPr/>
          <p:nvPr/>
        </p:nvGrpSpPr>
        <p:grpSpPr>
          <a:xfrm>
            <a:off x="3745870" y="4979211"/>
            <a:ext cx="4968408" cy="2189194"/>
            <a:chOff x="0" y="0"/>
            <a:chExt cx="4968406" cy="2189192"/>
          </a:xfrm>
        </p:grpSpPr>
        <p:pic>
          <p:nvPicPr>
            <p:cNvPr id="142" name="image3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60960" y="0"/>
              <a:ext cx="2507447" cy="218919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3" name="image4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197231"/>
              <a:ext cx="2391717" cy="133087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image1-small.png"/>
          <p:cNvPicPr>
            <a:picLocks noChangeAspect="1"/>
          </p:cNvPicPr>
          <p:nvPr/>
        </p:nvPicPr>
        <p:blipFill>
          <a:blip r:embed="rId2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H="1">
            <a:off x="-618127" y="-167773"/>
            <a:ext cx="12927491" cy="7474688"/>
          </a:xfrm>
          <a:prstGeom prst="rect">
            <a:avLst/>
          </a:prstGeom>
          <a:ln w="12700">
            <a:miter lim="400000"/>
          </a:ln>
        </p:spPr>
      </p:pic>
      <p:sp>
        <p:nvSpPr>
          <p:cNvPr id="151" name="Shape 151"/>
          <p:cNvSpPr/>
          <p:nvPr/>
        </p:nvSpPr>
        <p:spPr>
          <a:xfrm>
            <a:off x="2982350" y="580410"/>
            <a:ext cx="11426399" cy="880337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152" name="Shape 152"/>
          <p:cNvSpPr/>
          <p:nvPr/>
        </p:nvSpPr>
        <p:spPr>
          <a:xfrm>
            <a:off x="2982350" y="321238"/>
            <a:ext cx="13478737" cy="9740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3" name="Shape 153"/>
          <p:cNvSpPr/>
          <p:nvPr/>
        </p:nvSpPr>
        <p:spPr>
          <a:xfrm>
            <a:off x="3158746" y="418776"/>
            <a:ext cx="9501511" cy="14465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tIns="45720" rIns="45719" bIns="45720" anchor="t">
            <a:spAutoFit/>
          </a:bodyPr>
          <a:lstStyle>
            <a:lvl1pPr>
              <a:defRPr sz="4400" b="1">
                <a:solidFill>
                  <a:srgbClr val="13305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dirty="0"/>
              <a:t>Most Important Issue Pt. 2....</a:t>
            </a:r>
          </a:p>
          <a:p>
            <a:endParaRPr lang="en-US"/>
          </a:p>
        </p:txBody>
      </p:sp>
      <p:grpSp>
        <p:nvGrpSpPr>
          <p:cNvPr id="156" name="Group 156"/>
          <p:cNvGrpSpPr/>
          <p:nvPr/>
        </p:nvGrpSpPr>
        <p:grpSpPr>
          <a:xfrm>
            <a:off x="9795106" y="5918708"/>
            <a:ext cx="2314303" cy="1101385"/>
            <a:chOff x="0" y="0"/>
            <a:chExt cx="2314301" cy="1101384"/>
          </a:xfrm>
        </p:grpSpPr>
        <p:pic>
          <p:nvPicPr>
            <p:cNvPr id="154" name="image6.png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5" name="image7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57" name="Shape 157"/>
          <p:cNvSpPr/>
          <p:nvPr/>
        </p:nvSpPr>
        <p:spPr>
          <a:xfrm>
            <a:off x="485218" y="1596763"/>
            <a:ext cx="11893404" cy="4708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tIns="45720" rIns="45719" bIns="45720" anchor="t">
            <a:spAutoFit/>
          </a:bodyPr>
          <a:lstStyle>
            <a:lvl1pPr algn="ctr">
              <a:defRPr sz="4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algn="l"/>
            <a:r>
              <a:rPr lang="en-US" sz="3000" dirty="0"/>
              <a:t>32% Rising prices and inflation (GOP +63) </a:t>
            </a:r>
            <a:br>
              <a:rPr lang="en-US" sz="3000" dirty="0"/>
            </a:br>
            <a:r>
              <a:rPr lang="en-US" sz="3000" dirty="0"/>
              <a:t>31% Abortion  (Dems +61)</a:t>
            </a:r>
            <a:br>
              <a:rPr lang="en-US" sz="3000" dirty="0"/>
            </a:br>
            <a:r>
              <a:rPr lang="en-US" sz="3000" dirty="0"/>
              <a:t>26% The economy and jobs (GOP +41)</a:t>
            </a:r>
            <a:endParaRPr lang="en-US" dirty="0"/>
          </a:p>
          <a:p>
            <a:pPr algn="l"/>
            <a:r>
              <a:rPr lang="en-US" sz="3000" dirty="0"/>
              <a:t>25% Protecting democracy (Dems +55)</a:t>
            </a:r>
            <a:endParaRPr lang="en-US" dirty="0"/>
          </a:p>
          <a:p>
            <a:pPr algn="l"/>
            <a:r>
              <a:rPr lang="en-US" sz="3000" dirty="0"/>
              <a:t>13% Crime (GOP +58)</a:t>
            </a:r>
            <a:br>
              <a:rPr lang="en-US" sz="3000" dirty="0"/>
            </a:br>
            <a:r>
              <a:rPr lang="en-US" sz="3000" dirty="0"/>
              <a:t>12% Immigration (GOP +81)</a:t>
            </a:r>
            <a:br>
              <a:rPr lang="en-US" sz="3000" dirty="0"/>
            </a:br>
            <a:r>
              <a:rPr lang="en-US" sz="3000" dirty="0"/>
              <a:t>9% Health Care (Dems +78)</a:t>
            </a:r>
            <a:br>
              <a:rPr lang="en-US" sz="3000" dirty="0"/>
            </a:br>
            <a:r>
              <a:rPr lang="en-US" sz="3000" dirty="0"/>
              <a:t>8% Climate Change (Dems +76) </a:t>
            </a:r>
            <a:br>
              <a:rPr lang="en-US" sz="3000" dirty="0"/>
            </a:br>
            <a:r>
              <a:rPr lang="en-US" sz="3000" dirty="0"/>
              <a:t>8% Guns</a:t>
            </a:r>
            <a:endParaRPr lang="en-US" dirty="0"/>
          </a:p>
          <a:p>
            <a:pPr algn="l"/>
            <a:r>
              <a:rPr lang="en-US" sz="3000" dirty="0"/>
              <a:t>5% Taxes</a:t>
            </a:r>
          </a:p>
        </p:txBody>
      </p:sp>
      <p:sp>
        <p:nvSpPr>
          <p:cNvPr id="159" name="Shape 159"/>
          <p:cNvSpPr/>
          <p:nvPr/>
        </p:nvSpPr>
        <p:spPr>
          <a:xfrm>
            <a:off x="9667623" y="3711456"/>
            <a:ext cx="81545" cy="131064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spAutoFit/>
          </a:bodyPr>
          <a:lstStyle/>
          <a:p>
            <a:pPr>
              <a:defRPr sz="2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161" name="Shape 161"/>
          <p:cNvSpPr/>
          <p:nvPr/>
        </p:nvSpPr>
        <p:spPr>
          <a:xfrm>
            <a:off x="1161324" y="5339400"/>
            <a:ext cx="9368589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/>
          </a:p>
        </p:txBody>
      </p:sp>
      <p:sp>
        <p:nvSpPr>
          <p:cNvPr id="164" name="Shape 164"/>
          <p:cNvSpPr/>
          <p:nvPr/>
        </p:nvSpPr>
        <p:spPr>
          <a:xfrm>
            <a:off x="2982350" y="164756"/>
            <a:ext cx="11515499" cy="1130544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2" name="Shape 492">
            <a:extLst>
              <a:ext uri="{FF2B5EF4-FFF2-40B4-BE49-F238E27FC236}">
                <a16:creationId xmlns:a16="http://schemas.microsoft.com/office/drawing/2014/main" id="{EA0B1A36-2A98-4AC2-AB9B-E150E031A1A2}"/>
              </a:ext>
            </a:extLst>
          </p:cNvPr>
          <p:cNvSpPr/>
          <p:nvPr/>
        </p:nvSpPr>
        <p:spPr>
          <a:xfrm>
            <a:off x="480714" y="4525213"/>
            <a:ext cx="10135788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tIns="45720" rIns="45719" bIns="45720" anchor="t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A2A209B-DB71-C4EB-BC67-B19DD4014527}"/>
              </a:ext>
            </a:extLst>
          </p:cNvPr>
          <p:cNvSpPr txBox="1"/>
          <p:nvPr/>
        </p:nvSpPr>
        <p:spPr>
          <a:xfrm>
            <a:off x="482600" y="6405880"/>
            <a:ext cx="381508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200" i="1" dirty="0">
                <a:solidFill>
                  <a:schemeClr val="bg1"/>
                </a:solidFill>
                <a:cs typeface="Calibri"/>
              </a:rPr>
              <a:t>Source: Public Opinion Strategies Post-Election Survey</a:t>
            </a:r>
          </a:p>
        </p:txBody>
      </p:sp>
    </p:spTree>
    <p:extLst>
      <p:ext uri="{BB962C8B-B14F-4D97-AF65-F5344CB8AC3E}">
        <p14:creationId xmlns:p14="http://schemas.microsoft.com/office/powerpoint/2010/main" val="123364449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2" name="image1-small.png"/>
          <p:cNvPicPr>
            <a:picLocks noChangeAspect="1"/>
          </p:cNvPicPr>
          <p:nvPr/>
        </p:nvPicPr>
        <p:blipFill>
          <a:blip r:embed="rId2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434278" y="0"/>
            <a:ext cx="12927491" cy="7474689"/>
          </a:xfrm>
          <a:prstGeom prst="rect">
            <a:avLst/>
          </a:prstGeom>
          <a:ln w="12700">
            <a:miter lim="400000"/>
          </a:ln>
        </p:spPr>
      </p:pic>
      <p:sp>
        <p:nvSpPr>
          <p:cNvPr id="643" name="Shape 643"/>
          <p:cNvSpPr/>
          <p:nvPr/>
        </p:nvSpPr>
        <p:spPr>
          <a:xfrm>
            <a:off x="3567310" y="424294"/>
            <a:ext cx="9844642" cy="974062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644" name="Shape 644"/>
          <p:cNvSpPr/>
          <p:nvPr/>
        </p:nvSpPr>
        <p:spPr>
          <a:xfrm>
            <a:off x="3566962" y="163642"/>
            <a:ext cx="9835197" cy="793519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645" name="Shape 645"/>
          <p:cNvSpPr/>
          <p:nvPr/>
        </p:nvSpPr>
        <p:spPr>
          <a:xfrm>
            <a:off x="3567310" y="292700"/>
            <a:ext cx="11485747" cy="9740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46" name="Shape 646"/>
          <p:cNvSpPr/>
          <p:nvPr/>
        </p:nvSpPr>
        <p:spPr>
          <a:xfrm>
            <a:off x="3762067" y="424294"/>
            <a:ext cx="12218477" cy="713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tIns="45720" rIns="45719" bIns="45720" anchor="t">
            <a:spAutoFit/>
          </a:bodyPr>
          <a:lstStyle/>
          <a:p>
            <a:pPr>
              <a:defRPr sz="4000" b="1">
                <a:solidFill>
                  <a:srgbClr val="13305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/>
              <a:t>Incumbent Strength </a:t>
            </a:r>
            <a:endParaRPr/>
          </a:p>
        </p:txBody>
      </p:sp>
      <p:grpSp>
        <p:nvGrpSpPr>
          <p:cNvPr id="649" name="Group 649"/>
          <p:cNvGrpSpPr/>
          <p:nvPr/>
        </p:nvGrpSpPr>
        <p:grpSpPr>
          <a:xfrm>
            <a:off x="9871306" y="6007608"/>
            <a:ext cx="2314303" cy="1101385"/>
            <a:chOff x="0" y="0"/>
            <a:chExt cx="2314301" cy="1101384"/>
          </a:xfrm>
        </p:grpSpPr>
        <p:pic>
          <p:nvPicPr>
            <p:cNvPr id="647" name="image6.png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648" name="image7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650" name="Shape 650"/>
          <p:cNvSpPr/>
          <p:nvPr/>
        </p:nvSpPr>
        <p:spPr>
          <a:xfrm>
            <a:off x="3334814" y="1910842"/>
            <a:ext cx="6907561" cy="12003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20" rIns="45719" bIns="45720" anchor="t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/>
              <a:t>No senators defeated</a:t>
            </a:r>
          </a:p>
          <a:p>
            <a:r>
              <a:rPr lang="en-US"/>
              <a:t>(first time in history)</a:t>
            </a:r>
          </a:p>
        </p:txBody>
      </p:sp>
      <p:sp>
        <p:nvSpPr>
          <p:cNvPr id="651" name="Shape 651"/>
          <p:cNvSpPr/>
          <p:nvPr/>
        </p:nvSpPr>
        <p:spPr>
          <a:xfrm>
            <a:off x="3572698" y="3247166"/>
            <a:ext cx="5046603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/>
          </a:p>
        </p:txBody>
      </p:sp>
      <p:sp>
        <p:nvSpPr>
          <p:cNvPr id="652" name="Shape 652"/>
          <p:cNvSpPr/>
          <p:nvPr/>
        </p:nvSpPr>
        <p:spPr>
          <a:xfrm>
            <a:off x="4416552" y="2479092"/>
            <a:ext cx="3684712" cy="338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1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/>
          </a:p>
        </p:txBody>
      </p:sp>
      <p:sp>
        <p:nvSpPr>
          <p:cNvPr id="653" name="Shape 653"/>
          <p:cNvSpPr/>
          <p:nvPr/>
        </p:nvSpPr>
        <p:spPr>
          <a:xfrm>
            <a:off x="1483614" y="4867447"/>
            <a:ext cx="9368589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32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2000"/>
          </a:p>
          <a:p>
            <a:pPr algn="ctr">
              <a:defRPr sz="32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2000"/>
          </a:p>
        </p:txBody>
      </p:sp>
      <p:pic>
        <p:nvPicPr>
          <p:cNvPr id="655" name="image9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1601" y="1740076"/>
            <a:ext cx="1161430" cy="1127017"/>
          </a:xfrm>
          <a:prstGeom prst="rect">
            <a:avLst/>
          </a:prstGeom>
          <a:ln w="12700">
            <a:miter lim="400000"/>
          </a:ln>
        </p:spPr>
      </p:pic>
      <p:sp>
        <p:nvSpPr>
          <p:cNvPr id="656" name="Shape 656"/>
          <p:cNvSpPr/>
          <p:nvPr/>
        </p:nvSpPr>
        <p:spPr>
          <a:xfrm>
            <a:off x="1411706" y="5797058"/>
            <a:ext cx="9368589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2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2" name="Shape 653">
            <a:extLst>
              <a:ext uri="{FF2B5EF4-FFF2-40B4-BE49-F238E27FC236}">
                <a16:creationId xmlns:a16="http://schemas.microsoft.com/office/drawing/2014/main" id="{6A4CE00A-2162-4C53-89A5-86E43CB839BA}"/>
              </a:ext>
            </a:extLst>
          </p:cNvPr>
          <p:cNvSpPr/>
          <p:nvPr/>
        </p:nvSpPr>
        <p:spPr>
          <a:xfrm>
            <a:off x="3203031" y="4604431"/>
            <a:ext cx="6778294" cy="12003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20" rIns="45719" bIns="45720" anchor="t">
            <a:spAutoFit/>
          </a:bodyPr>
          <a:lstStyle/>
          <a:p>
            <a:pPr algn="ctr">
              <a:defRPr sz="32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3600"/>
              <a:t>1 governor defeated</a:t>
            </a:r>
          </a:p>
          <a:p>
            <a:pPr algn="ctr">
              <a:defRPr sz="32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3600"/>
          </a:p>
        </p:txBody>
      </p:sp>
      <p:pic>
        <p:nvPicPr>
          <p:cNvPr id="17" name="image9.png">
            <a:extLst>
              <a:ext uri="{FF2B5EF4-FFF2-40B4-BE49-F238E27FC236}">
                <a16:creationId xmlns:a16="http://schemas.microsoft.com/office/drawing/2014/main" id="{2F5DF39D-A903-414C-9B14-F1FEDBD5804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9515" y="4317946"/>
            <a:ext cx="1161430" cy="1127017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73477D4-7E14-4123-8978-7311330085BD}"/>
              </a:ext>
            </a:extLst>
          </p:cNvPr>
          <p:cNvSpPr txBox="1"/>
          <p:nvPr/>
        </p:nvSpPr>
        <p:spPr>
          <a:xfrm>
            <a:off x="3650910" y="3289602"/>
            <a:ext cx="6930683" cy="12003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3600">
                <a:solidFill>
                  <a:schemeClr val="bg1"/>
                </a:solidFill>
                <a:latin typeface="Century Gothic"/>
              </a:rPr>
              <a:t>9 House members defeated in general election (avg –29)</a:t>
            </a:r>
            <a:endParaRPr lang="en-US" sz="360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4" name="image8.png">
            <a:extLst>
              <a:ext uri="{FF2B5EF4-FFF2-40B4-BE49-F238E27FC236}">
                <a16:creationId xmlns:a16="http://schemas.microsoft.com/office/drawing/2014/main" id="{1D19D121-EA57-1EE1-1FF2-04C5D2194DE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1985" y="3108085"/>
            <a:ext cx="1320661" cy="1009363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063347400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image1-small.png"/>
          <p:cNvPicPr>
            <a:picLocks noChangeAspect="1"/>
          </p:cNvPicPr>
          <p:nvPr/>
        </p:nvPicPr>
        <p:blipFill>
          <a:blip r:embed="rId2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512336" y="-372141"/>
            <a:ext cx="12927491" cy="747468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9" name="image2-small.png"/>
          <p:cNvPicPr>
            <a:picLocks noChangeAspect="1"/>
          </p:cNvPicPr>
          <p:nvPr/>
        </p:nvPicPr>
        <p:blipFill>
          <a:blip r:embed="rId3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04179" y="-126875"/>
            <a:ext cx="13399236" cy="7582513"/>
          </a:xfrm>
          <a:prstGeom prst="rect">
            <a:avLst/>
          </a:prstGeom>
          <a:ln w="12700">
            <a:miter lim="400000"/>
          </a:ln>
        </p:spPr>
      </p:pic>
      <p:sp>
        <p:nvSpPr>
          <p:cNvPr id="140" name="Shape 140"/>
          <p:cNvSpPr>
            <a:spLocks noGrp="1"/>
          </p:cNvSpPr>
          <p:nvPr>
            <p:ph type="title"/>
          </p:nvPr>
        </p:nvSpPr>
        <p:spPr>
          <a:xfrm>
            <a:off x="1686592" y="2438400"/>
            <a:ext cx="8818816" cy="1293389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 defTabSz="640079">
              <a:defRPr sz="5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7200" b="1"/>
              <a:t>118th Congress</a:t>
            </a:r>
          </a:p>
        </p:txBody>
      </p:sp>
      <p:sp>
        <p:nvSpPr>
          <p:cNvPr id="141" name="Shape 141"/>
          <p:cNvSpPr/>
          <p:nvPr/>
        </p:nvSpPr>
        <p:spPr>
          <a:xfrm>
            <a:off x="1315055" y="2182508"/>
            <a:ext cx="9561891" cy="1805173"/>
          </a:xfrm>
          <a:prstGeom prst="rect">
            <a:avLst/>
          </a:prstGeom>
          <a:ln w="28575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/>
            <a:endParaRPr/>
          </a:p>
        </p:txBody>
      </p:sp>
      <p:grpSp>
        <p:nvGrpSpPr>
          <p:cNvPr id="144" name="Group 144"/>
          <p:cNvGrpSpPr/>
          <p:nvPr/>
        </p:nvGrpSpPr>
        <p:grpSpPr>
          <a:xfrm>
            <a:off x="3745870" y="4979211"/>
            <a:ext cx="4968408" cy="2189194"/>
            <a:chOff x="0" y="0"/>
            <a:chExt cx="4968406" cy="2189192"/>
          </a:xfrm>
        </p:grpSpPr>
        <p:pic>
          <p:nvPicPr>
            <p:cNvPr id="142" name="image3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60960" y="0"/>
              <a:ext cx="2507447" cy="218919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3" name="image4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197231"/>
              <a:ext cx="2391717" cy="133087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8643526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2" name="image1-small.png"/>
          <p:cNvPicPr>
            <a:picLocks noChangeAspect="1"/>
          </p:cNvPicPr>
          <p:nvPr/>
        </p:nvPicPr>
        <p:blipFill>
          <a:blip r:embed="rId2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434278" y="0"/>
            <a:ext cx="12927491" cy="7474689"/>
          </a:xfrm>
          <a:prstGeom prst="rect">
            <a:avLst/>
          </a:prstGeom>
          <a:ln w="12700">
            <a:miter lim="400000"/>
          </a:ln>
        </p:spPr>
      </p:pic>
      <p:sp>
        <p:nvSpPr>
          <p:cNvPr id="643" name="Shape 643"/>
          <p:cNvSpPr/>
          <p:nvPr/>
        </p:nvSpPr>
        <p:spPr>
          <a:xfrm>
            <a:off x="3567310" y="424294"/>
            <a:ext cx="9844642" cy="974062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644" name="Shape 644"/>
          <p:cNvSpPr/>
          <p:nvPr/>
        </p:nvSpPr>
        <p:spPr>
          <a:xfrm>
            <a:off x="3566962" y="163642"/>
            <a:ext cx="9835197" cy="793519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645" name="Shape 645"/>
          <p:cNvSpPr/>
          <p:nvPr/>
        </p:nvSpPr>
        <p:spPr>
          <a:xfrm>
            <a:off x="3567310" y="292700"/>
            <a:ext cx="11485747" cy="9740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46" name="Shape 646"/>
          <p:cNvSpPr/>
          <p:nvPr/>
        </p:nvSpPr>
        <p:spPr>
          <a:xfrm>
            <a:off x="3762067" y="424294"/>
            <a:ext cx="12218477" cy="713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tIns="45720" rIns="45719" bIns="45720" anchor="t">
            <a:spAutoFit/>
          </a:bodyPr>
          <a:lstStyle/>
          <a:p>
            <a:pPr>
              <a:defRPr sz="4000" b="1">
                <a:solidFill>
                  <a:srgbClr val="13305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/>
              <a:t>Balance of Power </a:t>
            </a:r>
            <a:endParaRPr/>
          </a:p>
        </p:txBody>
      </p:sp>
      <p:grpSp>
        <p:nvGrpSpPr>
          <p:cNvPr id="649" name="Group 649"/>
          <p:cNvGrpSpPr/>
          <p:nvPr/>
        </p:nvGrpSpPr>
        <p:grpSpPr>
          <a:xfrm>
            <a:off x="9871306" y="6007608"/>
            <a:ext cx="2314303" cy="1101385"/>
            <a:chOff x="0" y="0"/>
            <a:chExt cx="2314301" cy="1101384"/>
          </a:xfrm>
        </p:grpSpPr>
        <p:pic>
          <p:nvPicPr>
            <p:cNvPr id="647" name="image6.png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648" name="image7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650" name="Shape 650"/>
          <p:cNvSpPr/>
          <p:nvPr/>
        </p:nvSpPr>
        <p:spPr>
          <a:xfrm>
            <a:off x="3334814" y="1910842"/>
            <a:ext cx="6907561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20" rIns="45719" bIns="45720" anchor="t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/>
              <a:t>Senate: Dems 50-49, 1 Sinema</a:t>
            </a:r>
          </a:p>
        </p:txBody>
      </p:sp>
      <p:sp>
        <p:nvSpPr>
          <p:cNvPr id="651" name="Shape 651"/>
          <p:cNvSpPr/>
          <p:nvPr/>
        </p:nvSpPr>
        <p:spPr>
          <a:xfrm>
            <a:off x="3572698" y="3247166"/>
            <a:ext cx="5046603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/>
          </a:p>
        </p:txBody>
      </p:sp>
      <p:sp>
        <p:nvSpPr>
          <p:cNvPr id="652" name="Shape 652"/>
          <p:cNvSpPr/>
          <p:nvPr/>
        </p:nvSpPr>
        <p:spPr>
          <a:xfrm>
            <a:off x="4416552" y="2479092"/>
            <a:ext cx="3684712" cy="338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1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/>
          </a:p>
        </p:txBody>
      </p:sp>
      <p:sp>
        <p:nvSpPr>
          <p:cNvPr id="653" name="Shape 653"/>
          <p:cNvSpPr/>
          <p:nvPr/>
        </p:nvSpPr>
        <p:spPr>
          <a:xfrm>
            <a:off x="1483614" y="4867447"/>
            <a:ext cx="9368589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32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2000"/>
          </a:p>
          <a:p>
            <a:pPr algn="ctr">
              <a:defRPr sz="32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2000"/>
          </a:p>
        </p:txBody>
      </p:sp>
      <p:pic>
        <p:nvPicPr>
          <p:cNvPr id="655" name="image9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1601" y="1740076"/>
            <a:ext cx="1161430" cy="1127017"/>
          </a:xfrm>
          <a:prstGeom prst="rect">
            <a:avLst/>
          </a:prstGeom>
          <a:ln w="12700">
            <a:miter lim="400000"/>
          </a:ln>
        </p:spPr>
      </p:pic>
      <p:sp>
        <p:nvSpPr>
          <p:cNvPr id="656" name="Shape 656"/>
          <p:cNvSpPr/>
          <p:nvPr/>
        </p:nvSpPr>
        <p:spPr>
          <a:xfrm>
            <a:off x="1411706" y="5797058"/>
            <a:ext cx="9368589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2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2" name="Shape 653">
            <a:extLst>
              <a:ext uri="{FF2B5EF4-FFF2-40B4-BE49-F238E27FC236}">
                <a16:creationId xmlns:a16="http://schemas.microsoft.com/office/drawing/2014/main" id="{6A4CE00A-2162-4C53-89A5-86E43CB839BA}"/>
              </a:ext>
            </a:extLst>
          </p:cNvPr>
          <p:cNvSpPr/>
          <p:nvPr/>
        </p:nvSpPr>
        <p:spPr>
          <a:xfrm>
            <a:off x="3203031" y="4604431"/>
            <a:ext cx="6778294" cy="12003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20" rIns="45719" bIns="45720" anchor="t">
            <a:spAutoFit/>
          </a:bodyPr>
          <a:lstStyle/>
          <a:p>
            <a:pPr algn="ctr">
              <a:defRPr sz="32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3600"/>
              <a:t>  Governors: 26 GOP, 24 Dems</a:t>
            </a:r>
          </a:p>
          <a:p>
            <a:pPr algn="ctr">
              <a:defRPr sz="32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360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73477D4-7E14-4123-8978-7311330085BD}"/>
              </a:ext>
            </a:extLst>
          </p:cNvPr>
          <p:cNvSpPr txBox="1"/>
          <p:nvPr/>
        </p:nvSpPr>
        <p:spPr>
          <a:xfrm>
            <a:off x="3490176" y="3277696"/>
            <a:ext cx="7091417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3600">
                <a:solidFill>
                  <a:schemeClr val="bg1"/>
                </a:solidFill>
                <a:latin typeface="Century Gothic"/>
              </a:rPr>
              <a:t>House: GOP 222-213</a:t>
            </a:r>
            <a:endParaRPr lang="en-US" sz="360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4" name="image8.png">
            <a:extLst>
              <a:ext uri="{FF2B5EF4-FFF2-40B4-BE49-F238E27FC236}">
                <a16:creationId xmlns:a16="http://schemas.microsoft.com/office/drawing/2014/main" id="{1D19D121-EA57-1EE1-1FF2-04C5D2194DE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1985" y="3108085"/>
            <a:ext cx="1320661" cy="1009363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image8.png" descr="Icon&#10;&#10;Description automatically generated">
            <a:extLst>
              <a:ext uri="{FF2B5EF4-FFF2-40B4-BE49-F238E27FC236}">
                <a16:creationId xmlns:a16="http://schemas.microsoft.com/office/drawing/2014/main" id="{ABC5AD93-F570-EF78-6BA2-96CE4D3A332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1984" y="4286804"/>
            <a:ext cx="1320661" cy="1009363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726855509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2" name="image1-small.png"/>
          <p:cNvPicPr>
            <a:picLocks noChangeAspect="1"/>
          </p:cNvPicPr>
          <p:nvPr/>
        </p:nvPicPr>
        <p:blipFill>
          <a:blip r:embed="rId2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434278" y="0"/>
            <a:ext cx="12927491" cy="7474689"/>
          </a:xfrm>
          <a:prstGeom prst="rect">
            <a:avLst/>
          </a:prstGeom>
          <a:ln w="12700">
            <a:miter lim="400000"/>
          </a:ln>
        </p:spPr>
      </p:pic>
      <p:sp>
        <p:nvSpPr>
          <p:cNvPr id="643" name="Shape 643"/>
          <p:cNvSpPr/>
          <p:nvPr/>
        </p:nvSpPr>
        <p:spPr>
          <a:xfrm>
            <a:off x="2381977" y="466627"/>
            <a:ext cx="9844642" cy="974062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644" name="Shape 644"/>
          <p:cNvSpPr/>
          <p:nvPr/>
        </p:nvSpPr>
        <p:spPr>
          <a:xfrm>
            <a:off x="2353406" y="163642"/>
            <a:ext cx="9835197" cy="793519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645" name="Shape 645"/>
          <p:cNvSpPr/>
          <p:nvPr/>
        </p:nvSpPr>
        <p:spPr>
          <a:xfrm>
            <a:off x="1563532" y="292700"/>
            <a:ext cx="11485747" cy="9740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46" name="Shape 646"/>
          <p:cNvSpPr/>
          <p:nvPr/>
        </p:nvSpPr>
        <p:spPr>
          <a:xfrm>
            <a:off x="2379178" y="424294"/>
            <a:ext cx="12218477" cy="713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tIns="45720" rIns="45719" bIns="45720" anchor="t">
            <a:spAutoFit/>
          </a:bodyPr>
          <a:lstStyle/>
          <a:p>
            <a:pPr>
              <a:defRPr sz="4000" b="1">
                <a:solidFill>
                  <a:srgbClr val="13305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/>
              <a:t>Caucuses by 2020 Presidential Margin</a:t>
            </a:r>
          </a:p>
        </p:txBody>
      </p:sp>
      <p:grpSp>
        <p:nvGrpSpPr>
          <p:cNvPr id="649" name="Group 649"/>
          <p:cNvGrpSpPr/>
          <p:nvPr/>
        </p:nvGrpSpPr>
        <p:grpSpPr>
          <a:xfrm>
            <a:off x="9871306" y="6007608"/>
            <a:ext cx="2314303" cy="1101385"/>
            <a:chOff x="0" y="0"/>
            <a:chExt cx="2314301" cy="1101384"/>
          </a:xfrm>
        </p:grpSpPr>
        <p:pic>
          <p:nvPicPr>
            <p:cNvPr id="647" name="image6.png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648" name="image7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651" name="Shape 651"/>
          <p:cNvSpPr/>
          <p:nvPr/>
        </p:nvSpPr>
        <p:spPr>
          <a:xfrm>
            <a:off x="3572698" y="3247166"/>
            <a:ext cx="5046603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/>
          </a:p>
        </p:txBody>
      </p:sp>
      <p:sp>
        <p:nvSpPr>
          <p:cNvPr id="652" name="Shape 652"/>
          <p:cNvSpPr/>
          <p:nvPr/>
        </p:nvSpPr>
        <p:spPr>
          <a:xfrm>
            <a:off x="4416552" y="2479092"/>
            <a:ext cx="3684712" cy="338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1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/>
          </a:p>
        </p:txBody>
      </p:sp>
      <p:sp>
        <p:nvSpPr>
          <p:cNvPr id="653" name="Shape 653"/>
          <p:cNvSpPr/>
          <p:nvPr/>
        </p:nvSpPr>
        <p:spPr>
          <a:xfrm>
            <a:off x="1483614" y="4867447"/>
            <a:ext cx="9368589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32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2000"/>
          </a:p>
          <a:p>
            <a:pPr algn="ctr">
              <a:defRPr sz="32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2000"/>
          </a:p>
        </p:txBody>
      </p:sp>
      <p:sp>
        <p:nvSpPr>
          <p:cNvPr id="656" name="Shape 656"/>
          <p:cNvSpPr/>
          <p:nvPr/>
        </p:nvSpPr>
        <p:spPr>
          <a:xfrm>
            <a:off x="1411706" y="5797058"/>
            <a:ext cx="9368589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2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pic>
        <p:nvPicPr>
          <p:cNvPr id="17" name="image9.png">
            <a:extLst>
              <a:ext uri="{FF2B5EF4-FFF2-40B4-BE49-F238E27FC236}">
                <a16:creationId xmlns:a16="http://schemas.microsoft.com/office/drawing/2014/main" id="{2F5DF39D-A903-414C-9B14-F1FEDBD5804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7404" y="4092168"/>
            <a:ext cx="1161430" cy="1127017"/>
          </a:xfrm>
          <a:prstGeom prst="rect">
            <a:avLst/>
          </a:prstGeom>
          <a:ln w="12700">
            <a:miter lim="400000"/>
          </a:ln>
        </p:spPr>
      </p:pic>
      <p:pic>
        <p:nvPicPr>
          <p:cNvPr id="4" name="image8.png">
            <a:extLst>
              <a:ext uri="{FF2B5EF4-FFF2-40B4-BE49-F238E27FC236}">
                <a16:creationId xmlns:a16="http://schemas.microsoft.com/office/drawing/2014/main" id="{1D19D121-EA57-1EE1-1FF2-04C5D2194DE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2207" y="1965085"/>
            <a:ext cx="1320661" cy="10093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8" name="Table 8">
            <a:extLst>
              <a:ext uri="{FF2B5EF4-FFF2-40B4-BE49-F238E27FC236}">
                <a16:creationId xmlns:a16="http://schemas.microsoft.com/office/drawing/2014/main" id="{F019AE3B-65EC-B6E0-73DD-C41CE82E00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0293458"/>
              </p:ext>
            </p:extLst>
          </p:nvPr>
        </p:nvGraphicFramePr>
        <p:xfrm>
          <a:off x="3104443" y="2088444"/>
          <a:ext cx="8888365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7673">
                  <a:extLst>
                    <a:ext uri="{9D8B030D-6E8A-4147-A177-3AD203B41FA5}">
                      <a16:colId xmlns:a16="http://schemas.microsoft.com/office/drawing/2014/main" val="3478730371"/>
                    </a:ext>
                  </a:extLst>
                </a:gridCol>
                <a:gridCol w="1777673">
                  <a:extLst>
                    <a:ext uri="{9D8B030D-6E8A-4147-A177-3AD203B41FA5}">
                      <a16:colId xmlns:a16="http://schemas.microsoft.com/office/drawing/2014/main" val="4233659894"/>
                    </a:ext>
                  </a:extLst>
                </a:gridCol>
                <a:gridCol w="1777673">
                  <a:extLst>
                    <a:ext uri="{9D8B030D-6E8A-4147-A177-3AD203B41FA5}">
                      <a16:colId xmlns:a16="http://schemas.microsoft.com/office/drawing/2014/main" val="570163012"/>
                    </a:ext>
                  </a:extLst>
                </a:gridCol>
                <a:gridCol w="1777673">
                  <a:extLst>
                    <a:ext uri="{9D8B030D-6E8A-4147-A177-3AD203B41FA5}">
                      <a16:colId xmlns:a16="http://schemas.microsoft.com/office/drawing/2014/main" val="2230735537"/>
                    </a:ext>
                  </a:extLst>
                </a:gridCol>
                <a:gridCol w="1777673">
                  <a:extLst>
                    <a:ext uri="{9D8B030D-6E8A-4147-A177-3AD203B41FA5}">
                      <a16:colId xmlns:a16="http://schemas.microsoft.com/office/drawing/2014/main" val="37745391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Trump 20+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Trump 10-20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Trump 0-10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Biden Won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65566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222 Republicans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111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37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6087118"/>
                  </a:ext>
                </a:extLst>
              </a:tr>
            </a:tbl>
          </a:graphicData>
        </a:graphic>
      </p:graphicFrame>
      <p:graphicFrame>
        <p:nvGraphicFramePr>
          <p:cNvPr id="11" name="Table 8">
            <a:extLst>
              <a:ext uri="{FF2B5EF4-FFF2-40B4-BE49-F238E27FC236}">
                <a16:creationId xmlns:a16="http://schemas.microsoft.com/office/drawing/2014/main" id="{EE8A7BC3-0A26-C4E8-15B2-C94F9424E7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1084290"/>
              </p:ext>
            </p:extLst>
          </p:nvPr>
        </p:nvGraphicFramePr>
        <p:xfrm>
          <a:off x="3047998" y="4247444"/>
          <a:ext cx="8888365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7673">
                  <a:extLst>
                    <a:ext uri="{9D8B030D-6E8A-4147-A177-3AD203B41FA5}">
                      <a16:colId xmlns:a16="http://schemas.microsoft.com/office/drawing/2014/main" val="3478730371"/>
                    </a:ext>
                  </a:extLst>
                </a:gridCol>
                <a:gridCol w="1777673">
                  <a:extLst>
                    <a:ext uri="{9D8B030D-6E8A-4147-A177-3AD203B41FA5}">
                      <a16:colId xmlns:a16="http://schemas.microsoft.com/office/drawing/2014/main" val="4233659894"/>
                    </a:ext>
                  </a:extLst>
                </a:gridCol>
                <a:gridCol w="1777673">
                  <a:extLst>
                    <a:ext uri="{9D8B030D-6E8A-4147-A177-3AD203B41FA5}">
                      <a16:colId xmlns:a16="http://schemas.microsoft.com/office/drawing/2014/main" val="570163012"/>
                    </a:ext>
                  </a:extLst>
                </a:gridCol>
                <a:gridCol w="1777673">
                  <a:extLst>
                    <a:ext uri="{9D8B030D-6E8A-4147-A177-3AD203B41FA5}">
                      <a16:colId xmlns:a16="http://schemas.microsoft.com/office/drawing/2014/main" val="2230735537"/>
                    </a:ext>
                  </a:extLst>
                </a:gridCol>
                <a:gridCol w="1777673">
                  <a:extLst>
                    <a:ext uri="{9D8B030D-6E8A-4147-A177-3AD203B41FA5}">
                      <a16:colId xmlns:a16="http://schemas.microsoft.com/office/drawing/2014/main" val="37745391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Biden 20+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Biden 10-20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Biden 0-10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Trump Won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65566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213 Democrats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137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46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60871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4430892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image1-small.png"/>
          <p:cNvPicPr>
            <a:picLocks noChangeAspect="1"/>
          </p:cNvPicPr>
          <p:nvPr/>
        </p:nvPicPr>
        <p:blipFill>
          <a:blip r:embed="rId2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512336" y="-372141"/>
            <a:ext cx="12927491" cy="747468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9" name="image2-small.png"/>
          <p:cNvPicPr>
            <a:picLocks noChangeAspect="1"/>
          </p:cNvPicPr>
          <p:nvPr/>
        </p:nvPicPr>
        <p:blipFill>
          <a:blip r:embed="rId3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04179" y="-126875"/>
            <a:ext cx="13399236" cy="7582513"/>
          </a:xfrm>
          <a:prstGeom prst="rect">
            <a:avLst/>
          </a:prstGeom>
          <a:ln w="12700">
            <a:miter lim="400000"/>
          </a:ln>
        </p:spPr>
      </p:pic>
      <p:sp>
        <p:nvSpPr>
          <p:cNvPr id="140" name="Shape 140"/>
          <p:cNvSpPr>
            <a:spLocks noGrp="1"/>
          </p:cNvSpPr>
          <p:nvPr>
            <p:ph type="title"/>
          </p:nvPr>
        </p:nvSpPr>
        <p:spPr>
          <a:xfrm>
            <a:off x="1686592" y="2438400"/>
            <a:ext cx="8818816" cy="1293389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 defTabSz="640079">
              <a:defRPr sz="5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7200" b="1"/>
              <a:t>Election</a:t>
            </a:r>
            <a:r>
              <a:rPr sz="7200" b="1"/>
              <a:t> </a:t>
            </a:r>
            <a:r>
              <a:rPr lang="en-US" sz="7200" b="1"/>
              <a:t>2024</a:t>
            </a:r>
            <a:endParaRPr sz="7200" b="1"/>
          </a:p>
        </p:txBody>
      </p:sp>
      <p:sp>
        <p:nvSpPr>
          <p:cNvPr id="141" name="Shape 141"/>
          <p:cNvSpPr/>
          <p:nvPr/>
        </p:nvSpPr>
        <p:spPr>
          <a:xfrm>
            <a:off x="1315055" y="2182508"/>
            <a:ext cx="9561891" cy="1805173"/>
          </a:xfrm>
          <a:prstGeom prst="rect">
            <a:avLst/>
          </a:prstGeom>
          <a:ln w="28575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/>
            <a:endParaRPr/>
          </a:p>
        </p:txBody>
      </p:sp>
      <p:grpSp>
        <p:nvGrpSpPr>
          <p:cNvPr id="144" name="Group 144"/>
          <p:cNvGrpSpPr/>
          <p:nvPr/>
        </p:nvGrpSpPr>
        <p:grpSpPr>
          <a:xfrm>
            <a:off x="3745870" y="4979211"/>
            <a:ext cx="4968408" cy="2189194"/>
            <a:chOff x="0" y="0"/>
            <a:chExt cx="4968406" cy="2189192"/>
          </a:xfrm>
        </p:grpSpPr>
        <p:pic>
          <p:nvPicPr>
            <p:cNvPr id="142" name="image3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60960" y="0"/>
              <a:ext cx="2507447" cy="218919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3" name="image4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197231"/>
              <a:ext cx="2391717" cy="133087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6822337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image1-small.png"/>
          <p:cNvPicPr>
            <a:picLocks noChangeAspect="1"/>
          </p:cNvPicPr>
          <p:nvPr/>
        </p:nvPicPr>
        <p:blipFill>
          <a:blip r:embed="rId2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H="1">
            <a:off x="-618129" y="-18682"/>
            <a:ext cx="12927491" cy="7474688"/>
          </a:xfrm>
          <a:prstGeom prst="rect">
            <a:avLst/>
          </a:prstGeom>
          <a:ln w="12700">
            <a:miter lim="400000"/>
          </a:ln>
        </p:spPr>
      </p:pic>
      <p:sp>
        <p:nvSpPr>
          <p:cNvPr id="151" name="Shape 151"/>
          <p:cNvSpPr/>
          <p:nvPr/>
        </p:nvSpPr>
        <p:spPr>
          <a:xfrm>
            <a:off x="2982350" y="580410"/>
            <a:ext cx="11426399" cy="880337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152" name="Shape 152"/>
          <p:cNvSpPr/>
          <p:nvPr/>
        </p:nvSpPr>
        <p:spPr>
          <a:xfrm>
            <a:off x="2982350" y="321238"/>
            <a:ext cx="13478737" cy="9740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3" name="Shape 153"/>
          <p:cNvSpPr/>
          <p:nvPr/>
        </p:nvSpPr>
        <p:spPr>
          <a:xfrm>
            <a:off x="3123027" y="412823"/>
            <a:ext cx="9501511" cy="14465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tIns="45720" rIns="45719" bIns="45720" anchor="t">
            <a:spAutoFit/>
          </a:bodyPr>
          <a:lstStyle>
            <a:lvl1pPr>
              <a:defRPr sz="4400" b="1">
                <a:solidFill>
                  <a:srgbClr val="13305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/>
              <a:t>Everything is on the Line</a:t>
            </a:r>
          </a:p>
          <a:p>
            <a:endParaRPr/>
          </a:p>
        </p:txBody>
      </p:sp>
      <p:grpSp>
        <p:nvGrpSpPr>
          <p:cNvPr id="156" name="Group 156"/>
          <p:cNvGrpSpPr/>
          <p:nvPr/>
        </p:nvGrpSpPr>
        <p:grpSpPr>
          <a:xfrm>
            <a:off x="9795106" y="5918708"/>
            <a:ext cx="2314303" cy="1101385"/>
            <a:chOff x="0" y="0"/>
            <a:chExt cx="2314301" cy="1101384"/>
          </a:xfrm>
        </p:grpSpPr>
        <p:pic>
          <p:nvPicPr>
            <p:cNvPr id="154" name="image6.png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5" name="image7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57" name="Shape 157"/>
          <p:cNvSpPr/>
          <p:nvPr/>
        </p:nvSpPr>
        <p:spPr>
          <a:xfrm>
            <a:off x="-336204" y="1909810"/>
            <a:ext cx="11911263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4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sz="3600"/>
              <a:t>    Majority in Both Chambers at Stake</a:t>
            </a:r>
            <a:endParaRPr sz="3600"/>
          </a:p>
        </p:txBody>
      </p:sp>
      <p:grpSp>
        <p:nvGrpSpPr>
          <p:cNvPr id="160" name="Group 160"/>
          <p:cNvGrpSpPr/>
          <p:nvPr/>
        </p:nvGrpSpPr>
        <p:grpSpPr>
          <a:xfrm>
            <a:off x="337477" y="3056094"/>
            <a:ext cx="11570635" cy="1884725"/>
            <a:chOff x="-2917286" y="-196781"/>
            <a:chExt cx="11936391" cy="1884723"/>
          </a:xfrm>
        </p:grpSpPr>
        <p:sp>
          <p:nvSpPr>
            <p:cNvPr id="158" name="Shape 158"/>
            <p:cNvSpPr/>
            <p:nvPr/>
          </p:nvSpPr>
          <p:spPr>
            <a:xfrm>
              <a:off x="-2917286" y="-196781"/>
              <a:ext cx="11936391" cy="17029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4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pPr algn="l"/>
              <a:r>
                <a:rPr lang="en-US" sz="3200"/>
                <a:t>Senate: Republicans need net gain of 2 seats for majority (or 1 seat and control of the White House)</a:t>
              </a:r>
              <a:endParaRPr lang="en-US"/>
            </a:p>
            <a:p>
              <a:endParaRPr/>
            </a:p>
          </p:txBody>
        </p:sp>
        <p:sp>
          <p:nvSpPr>
            <p:cNvPr id="159" name="Shape 159"/>
            <p:cNvSpPr/>
            <p:nvPr/>
          </p:nvSpPr>
          <p:spPr>
            <a:xfrm>
              <a:off x="6778617" y="377301"/>
              <a:ext cx="81545" cy="1310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>
                <a:defRPr sz="2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</p:grpSp>
      <p:sp>
        <p:nvSpPr>
          <p:cNvPr id="161" name="Shape 161"/>
          <p:cNvSpPr/>
          <p:nvPr/>
        </p:nvSpPr>
        <p:spPr>
          <a:xfrm>
            <a:off x="1161324" y="5339400"/>
            <a:ext cx="9368589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/>
          </a:p>
        </p:txBody>
      </p:sp>
      <p:sp>
        <p:nvSpPr>
          <p:cNvPr id="164" name="Shape 164"/>
          <p:cNvSpPr/>
          <p:nvPr/>
        </p:nvSpPr>
        <p:spPr>
          <a:xfrm>
            <a:off x="2982350" y="164756"/>
            <a:ext cx="11515499" cy="1130544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2" name="Shape 492">
            <a:extLst>
              <a:ext uri="{FF2B5EF4-FFF2-40B4-BE49-F238E27FC236}">
                <a16:creationId xmlns:a16="http://schemas.microsoft.com/office/drawing/2014/main" id="{EA0B1A36-2A98-4AC2-AB9B-E150E031A1A2}"/>
              </a:ext>
            </a:extLst>
          </p:cNvPr>
          <p:cNvSpPr/>
          <p:nvPr/>
        </p:nvSpPr>
        <p:spPr>
          <a:xfrm>
            <a:off x="342170" y="4532676"/>
            <a:ext cx="11372655" cy="20621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20" rIns="45719" bIns="45720" anchor="t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algn="l"/>
            <a:r>
              <a:rPr lang="en-US" sz="3200"/>
              <a:t>House: Democrats need net gain of 5 seats for majority</a:t>
            </a:r>
            <a:endParaRPr lang="en-US"/>
          </a:p>
          <a:p>
            <a:endParaRPr lang="en-US" sz="3200"/>
          </a:p>
          <a:p>
            <a:pPr algn="l"/>
            <a:r>
              <a:rPr lang="en-US" sz="3200"/>
              <a:t>Presidential: Close, competitive race expected</a:t>
            </a:r>
          </a:p>
          <a:p>
            <a:endParaRPr lang="en-US" sz="3200"/>
          </a:p>
        </p:txBody>
      </p:sp>
    </p:spTree>
    <p:extLst>
      <p:ext uri="{BB962C8B-B14F-4D97-AF65-F5344CB8AC3E}">
        <p14:creationId xmlns:p14="http://schemas.microsoft.com/office/powerpoint/2010/main" val="2181664233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image1-small.png"/>
          <p:cNvPicPr>
            <a:picLocks noChangeAspect="1"/>
          </p:cNvPicPr>
          <p:nvPr/>
        </p:nvPicPr>
        <p:blipFill>
          <a:blip r:embed="rId2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512336" y="-372141"/>
            <a:ext cx="12927491" cy="747468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9" name="image2-small.png"/>
          <p:cNvPicPr>
            <a:picLocks noChangeAspect="1"/>
          </p:cNvPicPr>
          <p:nvPr/>
        </p:nvPicPr>
        <p:blipFill>
          <a:blip r:embed="rId3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04179" y="-126875"/>
            <a:ext cx="13399236" cy="7582513"/>
          </a:xfrm>
          <a:prstGeom prst="rect">
            <a:avLst/>
          </a:prstGeom>
          <a:ln w="12700">
            <a:miter lim="400000"/>
          </a:ln>
        </p:spPr>
      </p:pic>
      <p:sp>
        <p:nvSpPr>
          <p:cNvPr id="140" name="Shape 140"/>
          <p:cNvSpPr>
            <a:spLocks noGrp="1"/>
          </p:cNvSpPr>
          <p:nvPr>
            <p:ph type="title"/>
          </p:nvPr>
        </p:nvSpPr>
        <p:spPr>
          <a:xfrm>
            <a:off x="1686592" y="2438400"/>
            <a:ext cx="8818816" cy="1293389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 defTabSz="640079">
              <a:defRPr sz="5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7200" b="1"/>
              <a:t>Fight for the Senate</a:t>
            </a:r>
            <a:endParaRPr sz="7200" b="1"/>
          </a:p>
        </p:txBody>
      </p:sp>
      <p:sp>
        <p:nvSpPr>
          <p:cNvPr id="141" name="Shape 141"/>
          <p:cNvSpPr/>
          <p:nvPr/>
        </p:nvSpPr>
        <p:spPr>
          <a:xfrm>
            <a:off x="1315055" y="2182508"/>
            <a:ext cx="9561891" cy="1805173"/>
          </a:xfrm>
          <a:prstGeom prst="rect">
            <a:avLst/>
          </a:prstGeom>
          <a:ln w="28575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/>
            <a:endParaRPr/>
          </a:p>
        </p:txBody>
      </p:sp>
      <p:grpSp>
        <p:nvGrpSpPr>
          <p:cNvPr id="144" name="Group 144"/>
          <p:cNvGrpSpPr/>
          <p:nvPr/>
        </p:nvGrpSpPr>
        <p:grpSpPr>
          <a:xfrm>
            <a:off x="3745870" y="4979211"/>
            <a:ext cx="4968408" cy="2189194"/>
            <a:chOff x="0" y="0"/>
            <a:chExt cx="4968406" cy="2189192"/>
          </a:xfrm>
        </p:grpSpPr>
        <p:pic>
          <p:nvPicPr>
            <p:cNvPr id="142" name="image3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60960" y="0"/>
              <a:ext cx="2507447" cy="218919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3" name="image4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197231"/>
              <a:ext cx="2391717" cy="133087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39585147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image1-small.png"/>
          <p:cNvPicPr>
            <a:picLocks noChangeAspect="1"/>
          </p:cNvPicPr>
          <p:nvPr/>
        </p:nvPicPr>
        <p:blipFill>
          <a:blip r:embed="rId2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H="1">
            <a:off x="-605112" y="-537227"/>
            <a:ext cx="12927491" cy="7474688"/>
          </a:xfrm>
          <a:prstGeom prst="rect">
            <a:avLst/>
          </a:prstGeom>
          <a:ln w="12700">
            <a:miter lim="400000"/>
          </a:ln>
        </p:spPr>
      </p:pic>
      <p:sp>
        <p:nvSpPr>
          <p:cNvPr id="151" name="Shape 151"/>
          <p:cNvSpPr/>
          <p:nvPr/>
        </p:nvSpPr>
        <p:spPr>
          <a:xfrm>
            <a:off x="2982350" y="580410"/>
            <a:ext cx="11426399" cy="880337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152" name="Shape 152"/>
          <p:cNvSpPr/>
          <p:nvPr/>
        </p:nvSpPr>
        <p:spPr>
          <a:xfrm>
            <a:off x="2982350" y="321238"/>
            <a:ext cx="13478737" cy="9740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3" name="Shape 153"/>
          <p:cNvSpPr/>
          <p:nvPr/>
        </p:nvSpPr>
        <p:spPr>
          <a:xfrm>
            <a:off x="3123027" y="412823"/>
            <a:ext cx="9501511" cy="76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4400" b="1">
                <a:solidFill>
                  <a:srgbClr val="13305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/>
              <a:t>Senate Open Seats</a:t>
            </a:r>
            <a:endParaRPr/>
          </a:p>
        </p:txBody>
      </p:sp>
      <p:grpSp>
        <p:nvGrpSpPr>
          <p:cNvPr id="156" name="Group 156"/>
          <p:cNvGrpSpPr/>
          <p:nvPr/>
        </p:nvGrpSpPr>
        <p:grpSpPr>
          <a:xfrm>
            <a:off x="9795106" y="5918708"/>
            <a:ext cx="2314303" cy="1101385"/>
            <a:chOff x="0" y="0"/>
            <a:chExt cx="2314301" cy="1101384"/>
          </a:xfrm>
        </p:grpSpPr>
        <p:pic>
          <p:nvPicPr>
            <p:cNvPr id="154" name="image6.png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5" name="image7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57" name="Shape 157"/>
          <p:cNvSpPr/>
          <p:nvPr/>
        </p:nvSpPr>
        <p:spPr>
          <a:xfrm>
            <a:off x="4057319" y="2671879"/>
            <a:ext cx="5032912" cy="19389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20" rIns="45719" bIns="45720" anchor="t">
            <a:spAutoFit/>
          </a:bodyPr>
          <a:lstStyle>
            <a:lvl1pPr algn="ctr">
              <a:defRPr sz="4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/>
              <a:t>California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/>
              <a:t>Michigan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/>
              <a:t>Indiana</a:t>
            </a:r>
          </a:p>
        </p:txBody>
      </p:sp>
      <p:grpSp>
        <p:nvGrpSpPr>
          <p:cNvPr id="160" name="Group 160"/>
          <p:cNvGrpSpPr/>
          <p:nvPr/>
        </p:nvGrpSpPr>
        <p:grpSpPr>
          <a:xfrm>
            <a:off x="-190843" y="3332349"/>
            <a:ext cx="12098955" cy="1608470"/>
            <a:chOff x="-3079846" y="79474"/>
            <a:chExt cx="12098951" cy="1608468"/>
          </a:xfrm>
        </p:grpSpPr>
        <p:sp>
          <p:nvSpPr>
            <p:cNvPr id="158" name="Shape 158"/>
            <p:cNvSpPr/>
            <p:nvPr/>
          </p:nvSpPr>
          <p:spPr>
            <a:xfrm>
              <a:off x="-3079846" y="79474"/>
              <a:ext cx="12098951" cy="7078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4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endParaRPr/>
            </a:p>
          </p:txBody>
        </p:sp>
        <p:sp>
          <p:nvSpPr>
            <p:cNvPr id="159" name="Shape 159"/>
            <p:cNvSpPr/>
            <p:nvPr/>
          </p:nvSpPr>
          <p:spPr>
            <a:xfrm>
              <a:off x="6778617" y="377301"/>
              <a:ext cx="81545" cy="1310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>
                <a:defRPr sz="2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</p:grpSp>
      <p:sp>
        <p:nvSpPr>
          <p:cNvPr id="161" name="Shape 161"/>
          <p:cNvSpPr/>
          <p:nvPr/>
        </p:nvSpPr>
        <p:spPr>
          <a:xfrm>
            <a:off x="1161324" y="5339400"/>
            <a:ext cx="9368589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/>
          </a:p>
        </p:txBody>
      </p:sp>
      <p:sp>
        <p:nvSpPr>
          <p:cNvPr id="164" name="Shape 164"/>
          <p:cNvSpPr/>
          <p:nvPr/>
        </p:nvSpPr>
        <p:spPr>
          <a:xfrm>
            <a:off x="2982350" y="164756"/>
            <a:ext cx="11515499" cy="1130544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2" name="Shape 492">
            <a:extLst>
              <a:ext uri="{FF2B5EF4-FFF2-40B4-BE49-F238E27FC236}">
                <a16:creationId xmlns:a16="http://schemas.microsoft.com/office/drawing/2014/main" id="{EA0B1A36-2A98-4AC2-AB9B-E150E031A1A2}"/>
              </a:ext>
            </a:extLst>
          </p:cNvPr>
          <p:cNvSpPr/>
          <p:nvPr/>
        </p:nvSpPr>
        <p:spPr>
          <a:xfrm>
            <a:off x="1247912" y="4525213"/>
            <a:ext cx="9368589" cy="338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sz="1600"/>
          </a:p>
        </p:txBody>
      </p:sp>
    </p:spTree>
    <p:extLst>
      <p:ext uri="{BB962C8B-B14F-4D97-AF65-F5344CB8AC3E}">
        <p14:creationId xmlns:p14="http://schemas.microsoft.com/office/powerpoint/2010/main" val="325991349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image1-small.png"/>
          <p:cNvPicPr>
            <a:picLocks noChangeAspect="1"/>
          </p:cNvPicPr>
          <p:nvPr/>
        </p:nvPicPr>
        <p:blipFill>
          <a:blip r:embed="rId2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H="1">
            <a:off x="-618128" y="-107168"/>
            <a:ext cx="12927491" cy="7474688"/>
          </a:xfrm>
          <a:prstGeom prst="rect">
            <a:avLst/>
          </a:prstGeom>
          <a:ln w="12700">
            <a:miter lim="400000"/>
          </a:ln>
        </p:spPr>
      </p:pic>
      <p:sp>
        <p:nvSpPr>
          <p:cNvPr id="151" name="Shape 151"/>
          <p:cNvSpPr/>
          <p:nvPr/>
        </p:nvSpPr>
        <p:spPr>
          <a:xfrm>
            <a:off x="2982350" y="580410"/>
            <a:ext cx="11426399" cy="880337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152" name="Shape 152"/>
          <p:cNvSpPr/>
          <p:nvPr/>
        </p:nvSpPr>
        <p:spPr>
          <a:xfrm>
            <a:off x="2982350" y="321238"/>
            <a:ext cx="13478737" cy="9740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3" name="Shape 153"/>
          <p:cNvSpPr/>
          <p:nvPr/>
        </p:nvSpPr>
        <p:spPr>
          <a:xfrm>
            <a:off x="3123027" y="412823"/>
            <a:ext cx="9501511" cy="76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4400" b="1">
                <a:solidFill>
                  <a:srgbClr val="13305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/>
              <a:t>Vulnerable Senators</a:t>
            </a:r>
            <a:endParaRPr/>
          </a:p>
        </p:txBody>
      </p:sp>
      <p:grpSp>
        <p:nvGrpSpPr>
          <p:cNvPr id="156" name="Group 156"/>
          <p:cNvGrpSpPr/>
          <p:nvPr/>
        </p:nvGrpSpPr>
        <p:grpSpPr>
          <a:xfrm>
            <a:off x="10008076" y="6063872"/>
            <a:ext cx="2314303" cy="1101385"/>
            <a:chOff x="0" y="0"/>
            <a:chExt cx="2314301" cy="1101384"/>
          </a:xfrm>
        </p:grpSpPr>
        <p:pic>
          <p:nvPicPr>
            <p:cNvPr id="154" name="image6.png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5" name="image7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61" name="Shape 161"/>
          <p:cNvSpPr/>
          <p:nvPr/>
        </p:nvSpPr>
        <p:spPr>
          <a:xfrm>
            <a:off x="1161324" y="5339400"/>
            <a:ext cx="9368589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/>
          </a:p>
        </p:txBody>
      </p:sp>
      <p:sp>
        <p:nvSpPr>
          <p:cNvPr id="164" name="Shape 164"/>
          <p:cNvSpPr/>
          <p:nvPr/>
        </p:nvSpPr>
        <p:spPr>
          <a:xfrm>
            <a:off x="2982350" y="164756"/>
            <a:ext cx="11515499" cy="1130544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18" name="Shape 157">
            <a:extLst>
              <a:ext uri="{FF2B5EF4-FFF2-40B4-BE49-F238E27FC236}">
                <a16:creationId xmlns:a16="http://schemas.microsoft.com/office/drawing/2014/main" id="{95875825-F24D-4049-8430-0B550C2FC705}"/>
              </a:ext>
            </a:extLst>
          </p:cNvPr>
          <p:cNvSpPr/>
          <p:nvPr/>
        </p:nvSpPr>
        <p:spPr>
          <a:xfrm>
            <a:off x="-270172" y="3788935"/>
            <a:ext cx="3697328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20" rIns="45719" bIns="45720" anchor="t">
            <a:spAutoFit/>
          </a:bodyPr>
          <a:lstStyle>
            <a:lvl1pPr algn="ctr">
              <a:defRPr sz="4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sz="1800"/>
              <a:t>Rosen (D-NV)</a:t>
            </a:r>
          </a:p>
        </p:txBody>
      </p:sp>
      <p:sp>
        <p:nvSpPr>
          <p:cNvPr id="19" name="Shape 157">
            <a:extLst>
              <a:ext uri="{FF2B5EF4-FFF2-40B4-BE49-F238E27FC236}">
                <a16:creationId xmlns:a16="http://schemas.microsoft.com/office/drawing/2014/main" id="{6504EB1B-128E-4B62-8A97-A7D204416F67}"/>
              </a:ext>
            </a:extLst>
          </p:cNvPr>
          <p:cNvSpPr/>
          <p:nvPr/>
        </p:nvSpPr>
        <p:spPr>
          <a:xfrm>
            <a:off x="-309459" y="6271175"/>
            <a:ext cx="3697328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20" rIns="45719" bIns="45720" anchor="t">
            <a:spAutoFit/>
          </a:bodyPr>
          <a:lstStyle>
            <a:lvl1pPr algn="ctr">
              <a:defRPr sz="4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sz="1800"/>
              <a:t>Tester (MT-D)</a:t>
            </a:r>
          </a:p>
        </p:txBody>
      </p:sp>
      <p:sp>
        <p:nvSpPr>
          <p:cNvPr id="22" name="Shape 157">
            <a:extLst>
              <a:ext uri="{FF2B5EF4-FFF2-40B4-BE49-F238E27FC236}">
                <a16:creationId xmlns:a16="http://schemas.microsoft.com/office/drawing/2014/main" id="{6BD9C542-83D8-4154-B4F2-D347450A86D9}"/>
              </a:ext>
            </a:extLst>
          </p:cNvPr>
          <p:cNvSpPr/>
          <p:nvPr/>
        </p:nvSpPr>
        <p:spPr>
          <a:xfrm>
            <a:off x="2160626" y="3789827"/>
            <a:ext cx="3697328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20" rIns="45719" bIns="45720" anchor="t">
            <a:spAutoFit/>
          </a:bodyPr>
          <a:lstStyle>
            <a:lvl1pPr algn="ctr">
              <a:defRPr sz="4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sz="1800"/>
              <a:t>Sinema (I-AZ)</a:t>
            </a:r>
          </a:p>
        </p:txBody>
      </p:sp>
      <p:sp>
        <p:nvSpPr>
          <p:cNvPr id="23" name="Shape 157">
            <a:extLst>
              <a:ext uri="{FF2B5EF4-FFF2-40B4-BE49-F238E27FC236}">
                <a16:creationId xmlns:a16="http://schemas.microsoft.com/office/drawing/2014/main" id="{2AFABFD6-FB8E-4CB7-908A-A5CF972AE798}"/>
              </a:ext>
            </a:extLst>
          </p:cNvPr>
          <p:cNvSpPr/>
          <p:nvPr/>
        </p:nvSpPr>
        <p:spPr>
          <a:xfrm>
            <a:off x="2146595" y="6269723"/>
            <a:ext cx="3697328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20" rIns="45719" bIns="45720" anchor="t">
            <a:spAutoFit/>
          </a:bodyPr>
          <a:lstStyle>
            <a:lvl1pPr algn="ctr">
              <a:defRPr sz="4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sz="1800"/>
              <a:t>Brown (OH-D)</a:t>
            </a:r>
          </a:p>
        </p:txBody>
      </p:sp>
      <p:sp>
        <p:nvSpPr>
          <p:cNvPr id="27" name="Shape 157">
            <a:extLst>
              <a:ext uri="{FF2B5EF4-FFF2-40B4-BE49-F238E27FC236}">
                <a16:creationId xmlns:a16="http://schemas.microsoft.com/office/drawing/2014/main" id="{3E912971-642A-4CEE-B3C3-027E07A84B5D}"/>
              </a:ext>
            </a:extLst>
          </p:cNvPr>
          <p:cNvSpPr/>
          <p:nvPr/>
        </p:nvSpPr>
        <p:spPr>
          <a:xfrm>
            <a:off x="7040719" y="3785374"/>
            <a:ext cx="3697328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20" rIns="45719" bIns="45720" anchor="t">
            <a:spAutoFit/>
          </a:bodyPr>
          <a:lstStyle>
            <a:lvl1pPr algn="ctr">
              <a:defRPr sz="4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sz="1800"/>
              <a:t>Baldwin (D-WI)</a:t>
            </a:r>
          </a:p>
        </p:txBody>
      </p:sp>
      <p:sp>
        <p:nvSpPr>
          <p:cNvPr id="28" name="Shape 157">
            <a:extLst>
              <a:ext uri="{FF2B5EF4-FFF2-40B4-BE49-F238E27FC236}">
                <a16:creationId xmlns:a16="http://schemas.microsoft.com/office/drawing/2014/main" id="{9845DB37-A906-4BED-A5E7-5D186A2133B1}"/>
              </a:ext>
            </a:extLst>
          </p:cNvPr>
          <p:cNvSpPr/>
          <p:nvPr/>
        </p:nvSpPr>
        <p:spPr>
          <a:xfrm>
            <a:off x="4603920" y="3785726"/>
            <a:ext cx="3697328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20" rIns="45719" bIns="45720" anchor="t">
            <a:spAutoFit/>
          </a:bodyPr>
          <a:lstStyle>
            <a:lvl1pPr algn="ctr">
              <a:defRPr sz="4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sz="1800"/>
              <a:t>Manchin (D-WV)</a:t>
            </a:r>
            <a:endParaRPr lang="en-US"/>
          </a:p>
        </p:txBody>
      </p:sp>
      <p:sp>
        <p:nvSpPr>
          <p:cNvPr id="3" name="Shape 157">
            <a:extLst>
              <a:ext uri="{FF2B5EF4-FFF2-40B4-BE49-F238E27FC236}">
                <a16:creationId xmlns:a16="http://schemas.microsoft.com/office/drawing/2014/main" id="{8202D818-522A-06F9-E01A-80E9A1DF4D1A}"/>
              </a:ext>
            </a:extLst>
          </p:cNvPr>
          <p:cNvSpPr/>
          <p:nvPr/>
        </p:nvSpPr>
        <p:spPr>
          <a:xfrm>
            <a:off x="4575802" y="6263432"/>
            <a:ext cx="3697328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20" rIns="45719" bIns="45720" anchor="t">
            <a:spAutoFit/>
          </a:bodyPr>
          <a:lstStyle>
            <a:lvl1pPr algn="ctr">
              <a:defRPr sz="4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sz="1800"/>
              <a:t>Casey (PA-D)</a:t>
            </a:r>
          </a:p>
        </p:txBody>
      </p:sp>
      <p:sp>
        <p:nvSpPr>
          <p:cNvPr id="5" name="Shape 157">
            <a:extLst>
              <a:ext uri="{FF2B5EF4-FFF2-40B4-BE49-F238E27FC236}">
                <a16:creationId xmlns:a16="http://schemas.microsoft.com/office/drawing/2014/main" id="{A6B14350-9B29-0326-4463-B052B340ED63}"/>
              </a:ext>
            </a:extLst>
          </p:cNvPr>
          <p:cNvSpPr/>
          <p:nvPr/>
        </p:nvSpPr>
        <p:spPr>
          <a:xfrm>
            <a:off x="7038877" y="6286172"/>
            <a:ext cx="3697328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20" rIns="45719" bIns="45720" anchor="t">
            <a:spAutoFit/>
          </a:bodyPr>
          <a:lstStyle>
            <a:lvl1pPr algn="ctr">
              <a:defRPr sz="4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sz="1800"/>
              <a:t>Kaine (VA-D)</a:t>
            </a:r>
            <a:endParaRPr lang="en-US"/>
          </a:p>
        </p:txBody>
      </p:sp>
      <p:pic>
        <p:nvPicPr>
          <p:cNvPr id="7" name="Picture 7">
            <a:extLst>
              <a:ext uri="{FF2B5EF4-FFF2-40B4-BE49-F238E27FC236}">
                <a16:creationId xmlns:a16="http://schemas.microsoft.com/office/drawing/2014/main" id="{D4ACF62A-F57C-6CDD-4106-E0AB042FA14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813"/>
          <a:stretch/>
        </p:blipFill>
        <p:spPr>
          <a:xfrm>
            <a:off x="877380" y="2050063"/>
            <a:ext cx="1366787" cy="1741258"/>
          </a:xfrm>
          <a:prstGeom prst="rect">
            <a:avLst/>
          </a:prstGeom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4C10641E-F640-0E3B-BFF8-EB3BBD2DA8F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81" t="-411"/>
          <a:stretch/>
        </p:blipFill>
        <p:spPr>
          <a:xfrm>
            <a:off x="837492" y="4507421"/>
            <a:ext cx="1385631" cy="1756751"/>
          </a:xfrm>
          <a:prstGeom prst="rect">
            <a:avLst/>
          </a:prstGeom>
        </p:spPr>
      </p:pic>
      <p:pic>
        <p:nvPicPr>
          <p:cNvPr id="9" name="Picture 9">
            <a:extLst>
              <a:ext uri="{FF2B5EF4-FFF2-40B4-BE49-F238E27FC236}">
                <a16:creationId xmlns:a16="http://schemas.microsoft.com/office/drawing/2014/main" id="{BB25473A-417C-F0D6-3EF4-C741F344F3E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02183" y="2059470"/>
            <a:ext cx="1357470" cy="1728593"/>
          </a:xfrm>
          <a:prstGeom prst="rect">
            <a:avLst/>
          </a:prstGeom>
        </p:spPr>
      </p:pic>
      <p:pic>
        <p:nvPicPr>
          <p:cNvPr id="10" name="Picture 10" descr="A picture containing person, person, suit, wearing&#10;&#10;Description automatically generated">
            <a:extLst>
              <a:ext uri="{FF2B5EF4-FFF2-40B4-BE49-F238E27FC236}">
                <a16:creationId xmlns:a16="http://schemas.microsoft.com/office/drawing/2014/main" id="{2CD0CC49-922B-4E0C-26B4-CD83E33F47A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28" t="-241" b="-280"/>
          <a:stretch/>
        </p:blipFill>
        <p:spPr>
          <a:xfrm>
            <a:off x="3269041" y="4450976"/>
            <a:ext cx="1372505" cy="1820360"/>
          </a:xfrm>
          <a:prstGeom prst="rect">
            <a:avLst/>
          </a:prstGeom>
        </p:spPr>
      </p:pic>
      <p:pic>
        <p:nvPicPr>
          <p:cNvPr id="11" name="Picture 11">
            <a:extLst>
              <a:ext uri="{FF2B5EF4-FFF2-40B4-BE49-F238E27FC236}">
                <a16:creationId xmlns:a16="http://schemas.microsoft.com/office/drawing/2014/main" id="{29E0CAF2-631F-30D8-B14E-5F8F82E0E6CB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19" t="-433" r="-1011"/>
          <a:stretch/>
        </p:blipFill>
        <p:spPr>
          <a:xfrm>
            <a:off x="5717579" y="2031248"/>
            <a:ext cx="1415139" cy="1757925"/>
          </a:xfrm>
          <a:prstGeom prst="rect">
            <a:avLst/>
          </a:prstGeom>
        </p:spPr>
      </p:pic>
      <p:pic>
        <p:nvPicPr>
          <p:cNvPr id="12" name="Picture 12">
            <a:extLst>
              <a:ext uri="{FF2B5EF4-FFF2-40B4-BE49-F238E27FC236}">
                <a16:creationId xmlns:a16="http://schemas.microsoft.com/office/drawing/2014/main" id="{B8121306-136D-57D4-2F7E-DC856373B30A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45" r="-526" b="-89"/>
          <a:stretch/>
        </p:blipFill>
        <p:spPr>
          <a:xfrm>
            <a:off x="5691182" y="4450976"/>
            <a:ext cx="1416795" cy="1821018"/>
          </a:xfrm>
          <a:prstGeom prst="rect">
            <a:avLst/>
          </a:prstGeom>
        </p:spPr>
      </p:pic>
      <p:pic>
        <p:nvPicPr>
          <p:cNvPr id="13" name="Picture 13">
            <a:extLst>
              <a:ext uri="{FF2B5EF4-FFF2-40B4-BE49-F238E27FC236}">
                <a16:creationId xmlns:a16="http://schemas.microsoft.com/office/drawing/2014/main" id="{0E21CABA-07F6-FC25-E68B-FBEAB7216C6A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22"/>
          <a:stretch/>
        </p:blipFill>
        <p:spPr>
          <a:xfrm>
            <a:off x="8180681" y="4422754"/>
            <a:ext cx="1380590" cy="1846001"/>
          </a:xfrm>
          <a:prstGeom prst="rect">
            <a:avLst/>
          </a:prstGeom>
        </p:spPr>
      </p:pic>
      <p:pic>
        <p:nvPicPr>
          <p:cNvPr id="14" name="Picture 14" descr="A close-up of a person smiling&#10;&#10;Description automatically generated">
            <a:extLst>
              <a:ext uri="{FF2B5EF4-FFF2-40B4-BE49-F238E27FC236}">
                <a16:creationId xmlns:a16="http://schemas.microsoft.com/office/drawing/2014/main" id="{B2D36109-2F35-D22B-97D1-9A11BBCFCAC1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89" r="-1151"/>
          <a:stretch/>
        </p:blipFill>
        <p:spPr>
          <a:xfrm>
            <a:off x="8189419" y="2031248"/>
            <a:ext cx="1405873" cy="17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0990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image1-small.png"/>
          <p:cNvPicPr>
            <a:picLocks noChangeAspect="1"/>
          </p:cNvPicPr>
          <p:nvPr/>
        </p:nvPicPr>
        <p:blipFill>
          <a:blip r:embed="rId2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512336" y="-372141"/>
            <a:ext cx="12927491" cy="747468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9" name="image2-small.png"/>
          <p:cNvPicPr>
            <a:picLocks noChangeAspect="1"/>
          </p:cNvPicPr>
          <p:nvPr/>
        </p:nvPicPr>
        <p:blipFill>
          <a:blip r:embed="rId3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04179" y="-126875"/>
            <a:ext cx="13399236" cy="7582513"/>
          </a:xfrm>
          <a:prstGeom prst="rect">
            <a:avLst/>
          </a:prstGeom>
          <a:ln w="12700">
            <a:miter lim="400000"/>
          </a:ln>
        </p:spPr>
      </p:pic>
      <p:sp>
        <p:nvSpPr>
          <p:cNvPr id="140" name="Shape 140"/>
          <p:cNvSpPr>
            <a:spLocks noGrp="1"/>
          </p:cNvSpPr>
          <p:nvPr>
            <p:ph type="title"/>
          </p:nvPr>
        </p:nvSpPr>
        <p:spPr>
          <a:xfrm>
            <a:off x="1686592" y="2438400"/>
            <a:ext cx="8818816" cy="1293389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 defTabSz="640079">
              <a:defRPr sz="5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6000" b="1"/>
              <a:t>2022 Election: </a:t>
            </a:r>
            <a:br>
              <a:rPr lang="en-US" sz="6000" b="1"/>
            </a:br>
            <a:r>
              <a:rPr lang="en-US" sz="6000" b="1"/>
              <a:t>What Happened?</a:t>
            </a:r>
            <a:endParaRPr sz="6000" b="1"/>
          </a:p>
        </p:txBody>
      </p:sp>
      <p:sp>
        <p:nvSpPr>
          <p:cNvPr id="141" name="Shape 141"/>
          <p:cNvSpPr/>
          <p:nvPr/>
        </p:nvSpPr>
        <p:spPr>
          <a:xfrm>
            <a:off x="1315055" y="2182508"/>
            <a:ext cx="9561891" cy="1805173"/>
          </a:xfrm>
          <a:prstGeom prst="rect">
            <a:avLst/>
          </a:prstGeom>
          <a:ln w="28575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/>
            <a:endParaRPr/>
          </a:p>
        </p:txBody>
      </p:sp>
      <p:grpSp>
        <p:nvGrpSpPr>
          <p:cNvPr id="144" name="Group 144"/>
          <p:cNvGrpSpPr/>
          <p:nvPr/>
        </p:nvGrpSpPr>
        <p:grpSpPr>
          <a:xfrm>
            <a:off x="3745870" y="4979211"/>
            <a:ext cx="4968408" cy="2189194"/>
            <a:chOff x="0" y="0"/>
            <a:chExt cx="4968406" cy="2189192"/>
          </a:xfrm>
        </p:grpSpPr>
        <p:pic>
          <p:nvPicPr>
            <p:cNvPr id="142" name="image3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60960" y="0"/>
              <a:ext cx="2507447" cy="218919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3" name="image4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197231"/>
              <a:ext cx="2391717" cy="133087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21660094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Shape 672"/>
          <p:cNvSpPr/>
          <p:nvPr/>
        </p:nvSpPr>
        <p:spPr>
          <a:xfrm>
            <a:off x="458080" y="1271418"/>
            <a:ext cx="4075706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t">
            <a:spAutoFit/>
          </a:bodyPr>
          <a:lstStyle>
            <a:lvl1pPr>
              <a:lnSpc>
                <a:spcPct val="90000"/>
              </a:lnSpc>
              <a:defRPr sz="26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sz="2000"/>
              <a:t>Democrat</a:t>
            </a:r>
            <a:r>
              <a:rPr lang="en-US" sz="2000"/>
              <a:t>ic Seats: 22 </a:t>
            </a:r>
            <a:endParaRPr sz="2000"/>
          </a:p>
        </p:txBody>
      </p:sp>
      <p:sp>
        <p:nvSpPr>
          <p:cNvPr id="673" name="Shape 673"/>
          <p:cNvSpPr/>
          <p:nvPr/>
        </p:nvSpPr>
        <p:spPr>
          <a:xfrm>
            <a:off x="484801" y="2315892"/>
            <a:ext cx="2049582" cy="39395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t">
            <a:spAutoFit/>
          </a:bodyPr>
          <a:lstStyle/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600">
                <a:solidFill>
                  <a:srgbClr val="0070C0"/>
                </a:solidFill>
                <a:latin typeface="Century Gothic"/>
              </a:rPr>
              <a:t>CA – Open (Feinstein)</a:t>
            </a:r>
            <a:endParaRPr lang="en-US" sz="1400">
              <a:solidFill>
                <a:srgbClr val="FFFFFF"/>
              </a:solidFill>
              <a:latin typeface="Century Gothic"/>
            </a:endParaRP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600">
                <a:solidFill>
                  <a:srgbClr val="0070C0"/>
                </a:solidFill>
                <a:latin typeface="Century Gothic"/>
              </a:rPr>
              <a:t>CT – Murphy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600">
                <a:solidFill>
                  <a:srgbClr val="0070C0"/>
                </a:solidFill>
                <a:latin typeface="Century Gothic"/>
              </a:rPr>
              <a:t>DE – Carper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600">
                <a:solidFill>
                  <a:srgbClr val="0070C0"/>
                </a:solidFill>
                <a:latin typeface="Century Gothic"/>
              </a:rPr>
              <a:t>HI – Hirono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600">
                <a:solidFill>
                  <a:srgbClr val="0070C0"/>
                </a:solidFill>
                <a:latin typeface="Century Gothic"/>
              </a:rPr>
              <a:t>MA – Warren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600">
                <a:solidFill>
                  <a:srgbClr val="0070C0"/>
                </a:solidFill>
                <a:latin typeface="Century Gothic"/>
              </a:rPr>
              <a:t>MD – Cardin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600">
                <a:solidFill>
                  <a:srgbClr val="0070C0"/>
                </a:solidFill>
                <a:latin typeface="Century Gothic"/>
              </a:rPr>
              <a:t>ME – King (I)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600">
                <a:solidFill>
                  <a:srgbClr val="0070C0"/>
                </a:solidFill>
                <a:latin typeface="Century Gothic"/>
              </a:rPr>
              <a:t>MN – Klobuchar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600">
                <a:solidFill>
                  <a:srgbClr val="0070C0"/>
                </a:solidFill>
                <a:latin typeface="Century Gothic"/>
              </a:rPr>
              <a:t>NJ – Menendez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600">
                <a:solidFill>
                  <a:srgbClr val="0070C0"/>
                </a:solidFill>
                <a:latin typeface="Century Gothic"/>
              </a:rPr>
              <a:t>NM – Heinrich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600">
                <a:solidFill>
                  <a:srgbClr val="0070C0"/>
                </a:solidFill>
                <a:latin typeface="Century Gothic"/>
              </a:rPr>
              <a:t>NY – Gillibrand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600">
                <a:solidFill>
                  <a:srgbClr val="0070C0"/>
                </a:solidFill>
                <a:latin typeface="Century Gothic"/>
              </a:rPr>
              <a:t>RI – Whitehouse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600">
                <a:solidFill>
                  <a:srgbClr val="0070C0"/>
                </a:solidFill>
                <a:latin typeface="Century Gothic"/>
              </a:rPr>
              <a:t>VT – Sanders (I)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600">
                <a:solidFill>
                  <a:srgbClr val="0070C0"/>
                </a:solidFill>
                <a:latin typeface="Century Gothic"/>
              </a:rPr>
              <a:t>WA -- Cantwell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endParaRPr lang="en-US" sz="1600">
              <a:solidFill>
                <a:srgbClr val="0070C0"/>
              </a:solidFill>
              <a:latin typeface="Century Gothic"/>
            </a:endParaRPr>
          </a:p>
        </p:txBody>
      </p:sp>
      <p:sp>
        <p:nvSpPr>
          <p:cNvPr id="674" name="Shape 674"/>
          <p:cNvSpPr/>
          <p:nvPr/>
        </p:nvSpPr>
        <p:spPr>
          <a:xfrm>
            <a:off x="1686288" y="2290050"/>
            <a:ext cx="1120533" cy="2217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  <a:defRPr sz="11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grpSp>
        <p:nvGrpSpPr>
          <p:cNvPr id="677" name="Group 677"/>
          <p:cNvGrpSpPr/>
          <p:nvPr/>
        </p:nvGrpSpPr>
        <p:grpSpPr>
          <a:xfrm>
            <a:off x="9877697" y="5906473"/>
            <a:ext cx="2314303" cy="1101385"/>
            <a:chOff x="0" y="0"/>
            <a:chExt cx="2314301" cy="1101384"/>
          </a:xfrm>
        </p:grpSpPr>
        <p:pic>
          <p:nvPicPr>
            <p:cNvPr id="675" name="image6.png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676" name="image7.png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680" name="Group 680"/>
          <p:cNvGrpSpPr/>
          <p:nvPr/>
        </p:nvGrpSpPr>
        <p:grpSpPr>
          <a:xfrm>
            <a:off x="9985278" y="5988721"/>
            <a:ext cx="2170360" cy="879161"/>
            <a:chOff x="0" y="0"/>
            <a:chExt cx="2170359" cy="879159"/>
          </a:xfrm>
        </p:grpSpPr>
        <p:pic>
          <p:nvPicPr>
            <p:cNvPr id="678" name="image10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" y="77481"/>
              <a:ext cx="1207639" cy="75537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679" name="image11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23206" y="0"/>
              <a:ext cx="1047154" cy="8791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681" name="Shape 681"/>
          <p:cNvSpPr/>
          <p:nvPr/>
        </p:nvSpPr>
        <p:spPr>
          <a:xfrm>
            <a:off x="3236689" y="-133418"/>
            <a:ext cx="5716935" cy="1132145"/>
          </a:xfrm>
          <a:prstGeom prst="rect">
            <a:avLst/>
          </a:prstGeom>
          <a:ln w="12700">
            <a:solidFill>
              <a:srgbClr val="357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682" name="Shape 682"/>
          <p:cNvSpPr/>
          <p:nvPr/>
        </p:nvSpPr>
        <p:spPr>
          <a:xfrm>
            <a:off x="3324078" y="-940001"/>
            <a:ext cx="5542157" cy="1850066"/>
          </a:xfrm>
          <a:prstGeom prst="rect">
            <a:avLst/>
          </a:prstGeom>
          <a:solidFill>
            <a:srgbClr val="EE5654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EE5654"/>
                </a:solidFill>
              </a:defRPr>
            </a:pPr>
            <a:endParaRPr/>
          </a:p>
        </p:txBody>
      </p:sp>
      <p:sp>
        <p:nvSpPr>
          <p:cNvPr id="683" name="Shape 683"/>
          <p:cNvSpPr/>
          <p:nvPr/>
        </p:nvSpPr>
        <p:spPr>
          <a:xfrm>
            <a:off x="3408545" y="-1025132"/>
            <a:ext cx="5373221" cy="1850066"/>
          </a:xfrm>
          <a:prstGeom prst="rect">
            <a:avLst/>
          </a:prstGeom>
          <a:solidFill>
            <a:srgbClr val="133054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385170"/>
                </a:solidFill>
              </a:defRPr>
            </a:pPr>
            <a:endParaRPr/>
          </a:p>
        </p:txBody>
      </p:sp>
      <p:sp>
        <p:nvSpPr>
          <p:cNvPr id="684" name="Shape 684"/>
          <p:cNvSpPr/>
          <p:nvPr/>
        </p:nvSpPr>
        <p:spPr>
          <a:xfrm>
            <a:off x="2246554" y="109124"/>
            <a:ext cx="7552302" cy="5539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tIns="45720" rIns="45719" bIns="45720" anchor="t">
            <a:spAutoFit/>
          </a:bodyPr>
          <a:lstStyle/>
          <a:p>
            <a:pPr algn="ctr">
              <a:defRPr sz="32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3000"/>
              <a:t>2024 Senate </a:t>
            </a:r>
            <a:r>
              <a:rPr lang="en-US" sz="3000" b="1"/>
              <a:t>Races</a:t>
            </a:r>
            <a:endParaRPr sz="3000" b="1"/>
          </a:p>
        </p:txBody>
      </p:sp>
      <p:sp>
        <p:nvSpPr>
          <p:cNvPr id="687" name="Shape 687"/>
          <p:cNvSpPr/>
          <p:nvPr/>
        </p:nvSpPr>
        <p:spPr>
          <a:xfrm>
            <a:off x="8244077" y="1331061"/>
            <a:ext cx="4075705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t">
            <a:spAutoFit/>
          </a:bodyPr>
          <a:lstStyle>
            <a:lvl1pPr>
              <a:lnSpc>
                <a:spcPct val="90000"/>
              </a:lnSpc>
              <a:defRPr sz="26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sz="2000"/>
              <a:t>Republican</a:t>
            </a:r>
            <a:r>
              <a:rPr lang="en-US" sz="2000"/>
              <a:t> Seats: 11 </a:t>
            </a:r>
            <a:endParaRPr sz="2000"/>
          </a:p>
        </p:txBody>
      </p:sp>
      <p:grpSp>
        <p:nvGrpSpPr>
          <p:cNvPr id="690" name="Group 690"/>
          <p:cNvGrpSpPr/>
          <p:nvPr/>
        </p:nvGrpSpPr>
        <p:grpSpPr>
          <a:xfrm>
            <a:off x="184191" y="1747960"/>
            <a:ext cx="2453570" cy="456517"/>
            <a:chOff x="0" y="-1"/>
            <a:chExt cx="1297667" cy="456514"/>
          </a:xfrm>
        </p:grpSpPr>
        <p:sp>
          <p:nvSpPr>
            <p:cNvPr id="688" name="Shape 688"/>
            <p:cNvSpPr/>
            <p:nvPr/>
          </p:nvSpPr>
          <p:spPr>
            <a:xfrm>
              <a:off x="0" y="-1"/>
              <a:ext cx="1297667" cy="456514"/>
            </a:xfrm>
            <a:prstGeom prst="rect">
              <a:avLst/>
            </a:prstGeom>
            <a:solidFill>
              <a:srgbClr val="2255A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689" name="Shape 689"/>
            <p:cNvSpPr/>
            <p:nvPr/>
          </p:nvSpPr>
          <p:spPr>
            <a:xfrm>
              <a:off x="0" y="74367"/>
              <a:ext cx="1297667" cy="30777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1400" b="1" spc="300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r>
                <a:rPr lang="en-US"/>
                <a:t>SOLID DEM</a:t>
              </a:r>
              <a:endParaRPr/>
            </a:p>
          </p:txBody>
        </p:sp>
      </p:grpSp>
      <p:sp>
        <p:nvSpPr>
          <p:cNvPr id="695" name="Shape 695"/>
          <p:cNvSpPr/>
          <p:nvPr/>
        </p:nvSpPr>
        <p:spPr>
          <a:xfrm>
            <a:off x="2763654" y="1822547"/>
            <a:ext cx="1161373" cy="30734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19" rIns="45719" bIns="45719" numCol="1" anchor="ctr">
            <a:spAutoFit/>
          </a:bodyPr>
          <a:lstStyle>
            <a:lvl1pPr algn="ctr">
              <a:defRPr sz="1400" b="1" spc="3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r>
              <a:t>LEAN D</a:t>
            </a:r>
          </a:p>
        </p:txBody>
      </p:sp>
      <p:grpSp>
        <p:nvGrpSpPr>
          <p:cNvPr id="699" name="Group 699"/>
          <p:cNvGrpSpPr/>
          <p:nvPr/>
        </p:nvGrpSpPr>
        <p:grpSpPr>
          <a:xfrm>
            <a:off x="4944753" y="1747960"/>
            <a:ext cx="1736757" cy="456517"/>
            <a:chOff x="-1" y="-1"/>
            <a:chExt cx="1324137" cy="456514"/>
          </a:xfrm>
        </p:grpSpPr>
        <p:sp>
          <p:nvSpPr>
            <p:cNvPr id="697" name="Shape 697"/>
            <p:cNvSpPr/>
            <p:nvPr/>
          </p:nvSpPr>
          <p:spPr>
            <a:xfrm>
              <a:off x="-1" y="-1"/>
              <a:ext cx="1324137" cy="456514"/>
            </a:xfrm>
            <a:prstGeom prst="rect">
              <a:avLst/>
            </a:prstGeom>
            <a:solidFill>
              <a:srgbClr val="A6A6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400">
                  <a:solidFill>
                    <a:srgbClr val="FFFFFF"/>
                  </a:solidFill>
                </a:defRPr>
              </a:pPr>
              <a:endParaRPr lang="en-US">
                <a:cs typeface="Calibri"/>
              </a:endParaRPr>
            </a:p>
          </p:txBody>
        </p:sp>
        <p:sp>
          <p:nvSpPr>
            <p:cNvPr id="698" name="Shape 698"/>
            <p:cNvSpPr/>
            <p:nvPr/>
          </p:nvSpPr>
          <p:spPr>
            <a:xfrm>
              <a:off x="-1" y="74368"/>
              <a:ext cx="1324137" cy="30777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1400" b="1" spc="300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endParaRPr/>
            </a:p>
          </p:txBody>
        </p:sp>
      </p:grpSp>
      <p:grpSp>
        <p:nvGrpSpPr>
          <p:cNvPr id="708" name="Group 708"/>
          <p:cNvGrpSpPr/>
          <p:nvPr/>
        </p:nvGrpSpPr>
        <p:grpSpPr>
          <a:xfrm>
            <a:off x="9279615" y="1747960"/>
            <a:ext cx="2467975" cy="456517"/>
            <a:chOff x="-1" y="-1"/>
            <a:chExt cx="1464071" cy="456514"/>
          </a:xfrm>
        </p:grpSpPr>
        <p:sp>
          <p:nvSpPr>
            <p:cNvPr id="706" name="Shape 706"/>
            <p:cNvSpPr/>
            <p:nvPr/>
          </p:nvSpPr>
          <p:spPr>
            <a:xfrm>
              <a:off x="-1" y="-1"/>
              <a:ext cx="1464071" cy="456514"/>
            </a:xfrm>
            <a:prstGeom prst="rect">
              <a:avLst/>
            </a:prstGeom>
            <a:solidFill>
              <a:srgbClr val="A83B3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07" name="Shape 707"/>
            <p:cNvSpPr/>
            <p:nvPr/>
          </p:nvSpPr>
          <p:spPr>
            <a:xfrm>
              <a:off x="-1" y="74586"/>
              <a:ext cx="1464071" cy="3073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1400" b="1" spc="300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r>
                <a:rPr lang="en-US"/>
                <a:t>SOLID GOP</a:t>
              </a:r>
              <a:endParaRPr/>
            </a:p>
          </p:txBody>
        </p:sp>
      </p:grpSp>
      <p:grpSp>
        <p:nvGrpSpPr>
          <p:cNvPr id="711" name="Group 711"/>
          <p:cNvGrpSpPr/>
          <p:nvPr/>
        </p:nvGrpSpPr>
        <p:grpSpPr>
          <a:xfrm>
            <a:off x="6681511" y="1747960"/>
            <a:ext cx="2598104" cy="456517"/>
            <a:chOff x="0" y="-1"/>
            <a:chExt cx="1319088" cy="456514"/>
          </a:xfrm>
        </p:grpSpPr>
        <p:sp>
          <p:nvSpPr>
            <p:cNvPr id="709" name="Shape 709"/>
            <p:cNvSpPr/>
            <p:nvPr/>
          </p:nvSpPr>
          <p:spPr>
            <a:xfrm>
              <a:off x="0" y="-1"/>
              <a:ext cx="1319088" cy="456514"/>
            </a:xfrm>
            <a:prstGeom prst="rect">
              <a:avLst/>
            </a:prstGeom>
            <a:solidFill>
              <a:srgbClr val="FF605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10" name="Shape 710"/>
            <p:cNvSpPr/>
            <p:nvPr/>
          </p:nvSpPr>
          <p:spPr>
            <a:xfrm>
              <a:off x="0" y="74586"/>
              <a:ext cx="1319088" cy="3073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1400" b="1" spc="300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r>
                <a:rPr lang="en-US"/>
                <a:t>BATTLEGROUND</a:t>
              </a:r>
              <a:endParaRPr/>
            </a:p>
          </p:txBody>
        </p:sp>
      </p:grpSp>
      <p:grpSp>
        <p:nvGrpSpPr>
          <p:cNvPr id="714" name="Group 714"/>
          <p:cNvGrpSpPr/>
          <p:nvPr/>
        </p:nvGrpSpPr>
        <p:grpSpPr>
          <a:xfrm>
            <a:off x="2637761" y="1747960"/>
            <a:ext cx="2306993" cy="456517"/>
            <a:chOff x="0" y="-1"/>
            <a:chExt cx="1145883" cy="456514"/>
          </a:xfrm>
        </p:grpSpPr>
        <p:sp>
          <p:nvSpPr>
            <p:cNvPr id="712" name="Shape 712"/>
            <p:cNvSpPr/>
            <p:nvPr/>
          </p:nvSpPr>
          <p:spPr>
            <a:xfrm>
              <a:off x="0" y="-1"/>
              <a:ext cx="1145883" cy="456514"/>
            </a:xfrm>
            <a:prstGeom prst="rect">
              <a:avLst/>
            </a:prstGeom>
            <a:solidFill>
              <a:srgbClr val="02AA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13" name="Shape 713"/>
            <p:cNvSpPr/>
            <p:nvPr/>
          </p:nvSpPr>
          <p:spPr>
            <a:xfrm>
              <a:off x="0" y="74367"/>
              <a:ext cx="1145883" cy="30777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1400" b="1" spc="300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r>
                <a:rPr lang="en-US"/>
                <a:t>BATTLEGROUND</a:t>
              </a:r>
            </a:p>
          </p:txBody>
        </p:sp>
      </p:grpSp>
      <p:sp>
        <p:nvSpPr>
          <p:cNvPr id="717" name="Shape 717"/>
          <p:cNvSpPr/>
          <p:nvPr/>
        </p:nvSpPr>
        <p:spPr>
          <a:xfrm>
            <a:off x="9279617" y="2287735"/>
            <a:ext cx="1411323" cy="1692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/>
          </a:p>
        </p:txBody>
      </p:sp>
      <p:sp>
        <p:nvSpPr>
          <p:cNvPr id="718" name="Shape 718"/>
          <p:cNvSpPr/>
          <p:nvPr/>
        </p:nvSpPr>
        <p:spPr>
          <a:xfrm>
            <a:off x="7015175" y="2315892"/>
            <a:ext cx="2212402" cy="3225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50000"/>
              </a:lnSpc>
              <a:defRPr sz="11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1600">
              <a:solidFill>
                <a:srgbClr val="FF5C5A"/>
              </a:solidFill>
            </a:endParaRPr>
          </a:p>
        </p:txBody>
      </p:sp>
      <p:sp>
        <p:nvSpPr>
          <p:cNvPr id="720" name="Shape 720"/>
          <p:cNvSpPr/>
          <p:nvPr/>
        </p:nvSpPr>
        <p:spPr>
          <a:xfrm>
            <a:off x="9613075" y="2257557"/>
            <a:ext cx="2259810" cy="27084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t">
            <a:spAutoFit/>
          </a:bodyPr>
          <a:lstStyle/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>
                <a:solidFill>
                  <a:srgbClr val="C00000"/>
                </a:solidFill>
              </a:rPr>
              <a:t>FL – Scott</a:t>
            </a:r>
            <a:endParaRPr lang="en-US" sz="1100">
              <a:solidFill>
                <a:srgbClr val="FF5C5A"/>
              </a:solidFill>
            </a:endParaRP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>
                <a:solidFill>
                  <a:srgbClr val="C00000"/>
                </a:solidFill>
              </a:rPr>
              <a:t>IN – Open (Braun)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>
                <a:solidFill>
                  <a:srgbClr val="C00000"/>
                </a:solidFill>
              </a:rPr>
              <a:t>MO – Hawley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>
                <a:solidFill>
                  <a:srgbClr val="C00000"/>
                </a:solidFill>
              </a:rPr>
              <a:t>MS – Wicker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>
                <a:solidFill>
                  <a:srgbClr val="C00000"/>
                </a:solidFill>
              </a:rPr>
              <a:t>ND – Cramer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>
                <a:solidFill>
                  <a:srgbClr val="C00000"/>
                </a:solidFill>
              </a:rPr>
              <a:t>NE – Fischer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>
                <a:solidFill>
                  <a:srgbClr val="C00000"/>
                </a:solidFill>
              </a:rPr>
              <a:t>NE – Ricketts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>
                <a:solidFill>
                  <a:srgbClr val="C00000"/>
                </a:solidFill>
              </a:rPr>
              <a:t>TN – Blackburn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>
                <a:solidFill>
                  <a:srgbClr val="C00000"/>
                </a:solidFill>
              </a:rPr>
              <a:t>TX – Cruz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>
                <a:solidFill>
                  <a:srgbClr val="C00000"/>
                </a:solidFill>
              </a:rPr>
              <a:t>UT – Romney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>
                <a:solidFill>
                  <a:srgbClr val="C00000"/>
                </a:solidFill>
              </a:rPr>
              <a:t>WY -- Barrasso</a:t>
            </a:r>
          </a:p>
        </p:txBody>
      </p:sp>
      <p:sp>
        <p:nvSpPr>
          <p:cNvPr id="54" name="Shape 686">
            <a:extLst>
              <a:ext uri="{FF2B5EF4-FFF2-40B4-BE49-F238E27FC236}">
                <a16:creationId xmlns:a16="http://schemas.microsoft.com/office/drawing/2014/main" id="{BA69B470-0FB6-4DA5-8238-CD6615576938}"/>
              </a:ext>
            </a:extLst>
          </p:cNvPr>
          <p:cNvSpPr/>
          <p:nvPr/>
        </p:nvSpPr>
        <p:spPr>
          <a:xfrm>
            <a:off x="2853976" y="2315892"/>
            <a:ext cx="1967531" cy="36465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>
                <a:solidFill>
                  <a:srgbClr val="7030A0"/>
                </a:solidFill>
              </a:rPr>
              <a:t>AZ – Sinema (I)</a:t>
            </a:r>
          </a:p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>
                <a:solidFill>
                  <a:srgbClr val="357FFF"/>
                </a:solidFill>
              </a:rPr>
              <a:t>MI – Open (Stabenow)</a:t>
            </a:r>
            <a:endParaRPr lang="en-US"/>
          </a:p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>
                <a:solidFill>
                  <a:srgbClr val="357FFF"/>
                </a:solidFill>
              </a:rPr>
              <a:t>MT – Tester</a:t>
            </a:r>
          </a:p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>
                <a:solidFill>
                  <a:srgbClr val="357FFF"/>
                </a:solidFill>
              </a:rPr>
              <a:t>NV – Rosen</a:t>
            </a:r>
          </a:p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>
                <a:solidFill>
                  <a:srgbClr val="357FFF"/>
                </a:solidFill>
              </a:rPr>
              <a:t>OH – Brown</a:t>
            </a:r>
          </a:p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>
                <a:solidFill>
                  <a:srgbClr val="357FFF"/>
                </a:solidFill>
              </a:rPr>
              <a:t>PA – Casey</a:t>
            </a:r>
          </a:p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>
                <a:solidFill>
                  <a:srgbClr val="357FFF"/>
                </a:solidFill>
              </a:rPr>
              <a:t>VA – Kaine</a:t>
            </a:r>
          </a:p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>
                <a:solidFill>
                  <a:srgbClr val="357FFF"/>
                </a:solidFill>
              </a:rPr>
              <a:t>WI – Baldwin</a:t>
            </a:r>
          </a:p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>
                <a:solidFill>
                  <a:srgbClr val="357FFF"/>
                </a:solidFill>
              </a:rPr>
              <a:t>WV -- Manchin</a:t>
            </a:r>
          </a:p>
        </p:txBody>
      </p:sp>
      <p:sp>
        <p:nvSpPr>
          <p:cNvPr id="2" name="Shape 685">
            <a:extLst>
              <a:ext uri="{FF2B5EF4-FFF2-40B4-BE49-F238E27FC236}">
                <a16:creationId xmlns:a16="http://schemas.microsoft.com/office/drawing/2014/main" id="{0EFAC9A3-D570-4EA1-9D88-0CB90B01B9AA}"/>
              </a:ext>
            </a:extLst>
          </p:cNvPr>
          <p:cNvSpPr/>
          <p:nvPr/>
        </p:nvSpPr>
        <p:spPr>
          <a:xfrm>
            <a:off x="5156942" y="3930963"/>
            <a:ext cx="1312378" cy="3225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1600">
              <a:solidFill>
                <a:srgbClr val="FF5C5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791139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Shape 239"/>
          <p:cNvSpPr/>
          <p:nvPr/>
        </p:nvSpPr>
        <p:spPr>
          <a:xfrm>
            <a:off x="4690297" y="571256"/>
            <a:ext cx="9069010" cy="1274220"/>
          </a:xfrm>
          <a:prstGeom prst="rect">
            <a:avLst/>
          </a:prstGeom>
          <a:ln w="12700">
            <a:solidFill>
              <a:srgbClr val="EE5654"/>
            </a:solidFill>
            <a:miter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7FBBDF"/>
                </a:solidFill>
              </a:defRPr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7FBBD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0" name="Shape 240"/>
          <p:cNvSpPr/>
          <p:nvPr/>
        </p:nvSpPr>
        <p:spPr>
          <a:xfrm>
            <a:off x="4680853" y="239799"/>
            <a:ext cx="9069011" cy="793519"/>
          </a:xfrm>
          <a:prstGeom prst="rect">
            <a:avLst/>
          </a:prstGeom>
          <a:ln w="12700">
            <a:solidFill>
              <a:srgbClr val="357FFF"/>
            </a:solidFill>
            <a:miter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7FBBDF"/>
                </a:solidFill>
              </a:defRPr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7FBBD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1" name="Shape 241"/>
          <p:cNvSpPr/>
          <p:nvPr/>
        </p:nvSpPr>
        <p:spPr>
          <a:xfrm>
            <a:off x="3834062" y="371948"/>
            <a:ext cx="10684772" cy="1311759"/>
          </a:xfrm>
          <a:prstGeom prst="rect">
            <a:avLst/>
          </a:prstGeom>
          <a:solidFill>
            <a:srgbClr val="133054"/>
          </a:solidFill>
          <a:ln w="12700">
            <a:miter lim="400000"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 kumimoji="0" sz="1800" b="0" i="0" u="none" strike="noStrike" kern="1200" cap="none" spc="0" normalizeH="0" baseline="0" noProof="0">
              <a:ln w="9524">
                <a:solidFill>
                  <a:srgbClr val="133054"/>
                </a:solidFill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44" name="Group 244"/>
          <p:cNvGrpSpPr/>
          <p:nvPr/>
        </p:nvGrpSpPr>
        <p:grpSpPr>
          <a:xfrm>
            <a:off x="9883054" y="5898167"/>
            <a:ext cx="2170360" cy="879161"/>
            <a:chOff x="0" y="0"/>
            <a:chExt cx="2170359" cy="879159"/>
          </a:xfrm>
        </p:grpSpPr>
        <p:pic>
          <p:nvPicPr>
            <p:cNvPr id="242" name="image10.png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" y="77481"/>
              <a:ext cx="1207639" cy="75537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43" name="image11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23206" y="0"/>
              <a:ext cx="1047153" cy="8791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45" name="Shape 245"/>
          <p:cNvSpPr/>
          <p:nvPr/>
        </p:nvSpPr>
        <p:spPr>
          <a:xfrm>
            <a:off x="3635683" y="413038"/>
            <a:ext cx="8583578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tIns="45720" rIns="45719" bIns="45720" anchor="t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pPr>
            <a:r>
              <a:rPr lang="en-US" dirty="0"/>
              <a:t>Arizona</a:t>
            </a:r>
          </a:p>
        </p:txBody>
      </p:sp>
      <p:grpSp>
        <p:nvGrpSpPr>
          <p:cNvPr id="248" name="Group 248"/>
          <p:cNvGrpSpPr/>
          <p:nvPr/>
        </p:nvGrpSpPr>
        <p:grpSpPr>
          <a:xfrm>
            <a:off x="384488" y="1781663"/>
            <a:ext cx="8284503" cy="4825009"/>
            <a:chOff x="-1" y="0"/>
            <a:chExt cx="8284501" cy="4825007"/>
          </a:xfrm>
        </p:grpSpPr>
        <p:sp>
          <p:nvSpPr>
            <p:cNvPr id="246" name="Shape 246"/>
            <p:cNvSpPr/>
            <p:nvPr/>
          </p:nvSpPr>
          <p:spPr>
            <a:xfrm>
              <a:off x="704311" y="0"/>
              <a:ext cx="5589437" cy="47442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normAutofit/>
            </a:bodyPr>
            <a:lstStyle>
              <a:lvl1pPr>
                <a:spcBef>
                  <a:spcPts val="1000"/>
                </a:spcBef>
                <a:defRPr sz="2100" b="1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2100" b="1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Rating: </a:t>
              </a:r>
              <a:r>
                <a:rPr lang="en-US" dirty="0"/>
                <a:t>Battleground</a:t>
              </a:r>
              <a:endParaRPr kumimoji="0" sz="2100" b="1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</p:txBody>
        </p:sp>
        <p:sp>
          <p:nvSpPr>
            <p:cNvPr id="247" name="Shape 247"/>
            <p:cNvSpPr/>
            <p:nvPr/>
          </p:nvSpPr>
          <p:spPr>
            <a:xfrm>
              <a:off x="-1" y="518683"/>
              <a:ext cx="8284501" cy="43063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normAutofit fontScale="92500" lnSpcReduction="20000"/>
            </a:bodyPr>
            <a:lstStyle/>
            <a:p>
              <a:pPr marL="939800" lvl="1" indent="-342900">
                <a:lnSpc>
                  <a:spcPct val="150000"/>
                </a:lnSpc>
                <a:buSzPct val="70000"/>
                <a:buFont typeface="Wingdings"/>
                <a:buChar char="▪"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Incumbent </a:t>
              </a:r>
              <a:r>
                <a:rPr lang="en-US" dirty="0">
                  <a:solidFill>
                    <a:srgbClr val="133054"/>
                  </a:solidFill>
                  <a:latin typeface="Century Gothic"/>
                  <a:sym typeface="Century Gothic"/>
                </a:rPr>
                <a:t>Kyrsten Sinema</a:t>
              </a: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 </a:t>
              </a:r>
              <a:r>
                <a:rPr lang="en-US" dirty="0">
                  <a:solidFill>
                    <a:srgbClr val="133054"/>
                  </a:solidFill>
                  <a:latin typeface="Century Gothic"/>
                  <a:sym typeface="Century Gothic"/>
                </a:rPr>
                <a:t>(I)</a:t>
              </a:r>
              <a:endParaRPr kumimoji="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  <a:p>
              <a:pPr marL="1397000" lvl="2" indent="-342900">
                <a:lnSpc>
                  <a:spcPct val="150000"/>
                </a:lnSpc>
                <a:buSzPct val="70000"/>
                <a:buFont typeface="Courier New"/>
                <a:buChar char="o"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Beat</a:t>
              </a:r>
              <a:r>
                <a:rPr lang="en-US" sz="14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 Rep. Martha McSally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 </a:t>
              </a:r>
              <a:r>
                <a:rPr lang="en-US" sz="14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50-48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% in </a:t>
              </a:r>
              <a:r>
                <a:rPr lang="en-US" sz="14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2018 election (as a Democrat)</a:t>
              </a:r>
              <a:endParaRPr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</a:endParaRPr>
            </a:p>
            <a:p>
              <a:pPr marL="939800" lvl="1" indent="-342900">
                <a:lnSpc>
                  <a:spcPct val="150000"/>
                </a:lnSpc>
                <a:buSzPct val="70000"/>
                <a:buFont typeface="Wingdings"/>
                <a:buChar char="▪"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dirty="0">
                  <a:solidFill>
                    <a:srgbClr val="133054"/>
                  </a:solidFill>
                  <a:latin typeface="Century Gothic"/>
                </a:rPr>
                <a:t>Democratic Primary Field</a:t>
              </a:r>
              <a:endParaRPr lang="en-US" dirty="0">
                <a:solidFill>
                  <a:srgbClr val="133054"/>
                </a:solidFill>
                <a:latin typeface="Century Gothic"/>
                <a:sym typeface="Century Gothic"/>
              </a:endParaRPr>
            </a:p>
            <a:p>
              <a:pPr marL="1397000" lvl="2" indent="-342900">
                <a:lnSpc>
                  <a:spcPct val="150000"/>
                </a:lnSpc>
                <a:buSzPct val="70000"/>
                <a:buFont typeface="Wingdings"/>
                <a:buChar char="▪"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300" dirty="0">
                  <a:solidFill>
                    <a:srgbClr val="133054"/>
                  </a:solidFill>
                  <a:latin typeface="Century Gothic"/>
                </a:rPr>
                <a:t>Rep. Ruben Gallego</a:t>
              </a:r>
            </a:p>
            <a:p>
              <a:pPr marL="939800" lvl="1" indent="-342900">
                <a:lnSpc>
                  <a:spcPct val="150000"/>
                </a:lnSpc>
                <a:buSzPct val="70000"/>
                <a:buFont typeface="Wingdings"/>
                <a:buChar char="▪"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dirty="0">
                  <a:solidFill>
                    <a:srgbClr val="133054"/>
                  </a:solidFill>
                  <a:latin typeface="Century Gothic"/>
                  <a:sym typeface="Century Gothic"/>
                </a:rPr>
                <a:t>Potential Republican</a:t>
              </a: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 Primary Field</a:t>
              </a:r>
              <a:endParaRPr lang="en-US" dirty="0"/>
            </a:p>
            <a:p>
              <a:pPr marL="1397000" lvl="2" indent="-342900">
                <a:lnSpc>
                  <a:spcPct val="150000"/>
                </a:lnSpc>
                <a:buSzPct val="70000"/>
                <a:buFont typeface="Courier New" panose="02070309020205020404" pitchFamily="49" charset="0"/>
                <a:buChar char="o"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4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Pinal County Sheriff Mark Lamb (announced)</a:t>
              </a:r>
              <a:endParaRPr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</a:endParaRPr>
            </a:p>
            <a:p>
              <a:pPr marL="1397000" lvl="2" indent="-342900">
                <a:lnSpc>
                  <a:spcPct val="150000"/>
                </a:lnSpc>
                <a:buSzPct val="70000"/>
                <a:buFont typeface="Courier New" panose="02070309020205020404" pitchFamily="49" charset="0"/>
                <a:buChar char="o"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4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2022 gubernatorial nominee Kari Lake</a:t>
              </a:r>
              <a:endParaRPr lang="en-US" dirty="0"/>
            </a:p>
            <a:p>
              <a:pPr marL="1397000" lvl="2" indent="-342900">
                <a:lnSpc>
                  <a:spcPct val="150000"/>
                </a:lnSpc>
                <a:buSzPct val="70000"/>
                <a:buFont typeface="Courier New" panose="02070309020205020404" pitchFamily="49" charset="0"/>
                <a:buChar char="o"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4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2022 Senate nominee Blake Masters</a:t>
              </a:r>
              <a:endParaRPr lang="en-US" dirty="0"/>
            </a:p>
            <a:p>
              <a:pPr marL="1397000" lvl="2" indent="-342900">
                <a:lnSpc>
                  <a:spcPct val="150000"/>
                </a:lnSpc>
                <a:buSzPct val="70000"/>
                <a:buFont typeface="Courier New" panose="02070309020205020404" pitchFamily="49" charset="0"/>
                <a:buChar char="o"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4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2022 Senate candidate Jim Lamon </a:t>
              </a:r>
              <a:endParaRPr lang="en-US"/>
            </a:p>
            <a:p>
              <a:pPr marL="1397000" lvl="2" indent="-342900">
                <a:lnSpc>
                  <a:spcPct val="150000"/>
                </a:lnSpc>
                <a:buSzPct val="70000"/>
                <a:buFont typeface="Courier New" panose="02070309020205020404" pitchFamily="49" charset="0"/>
                <a:buChar char="o"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4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2022 gubernatorial candidate Karin Taylor Robson</a:t>
              </a:r>
              <a:endParaRPr lang="en-US" sz="1400" dirty="0">
                <a:solidFill>
                  <a:srgbClr val="133054"/>
                </a:solidFill>
                <a:latin typeface="Century Gothic"/>
              </a:endParaRPr>
            </a:p>
            <a:p>
              <a:pPr marL="939800" lvl="1" indent="-342900">
                <a:lnSpc>
                  <a:spcPct val="150000"/>
                </a:lnSpc>
                <a:buSzPct val="70000"/>
                <a:buFont typeface="Wingdings"/>
                <a:buChar char="▪"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dirty="0">
                  <a:solidFill>
                    <a:srgbClr val="133054"/>
                  </a:solidFill>
                  <a:latin typeface="Century Gothic"/>
                  <a:sym typeface="Century Gothic"/>
                </a:rPr>
                <a:t>April 8, 2024 filing deadline</a:t>
              </a:r>
              <a:endParaRPr lang="en-US" dirty="0"/>
            </a:p>
            <a:p>
              <a:pPr marL="939800" marR="0" lvl="1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Wingdings"/>
                <a:buChar char="▪"/>
                <a:tabLst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B</a:t>
              </a:r>
              <a:r>
                <a:rPr kumimoji="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aseline performance:</a:t>
              </a:r>
              <a:endParaRPr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</a:endParaRPr>
            </a:p>
            <a:p>
              <a:pPr marL="1397000" marR="0" lvl="2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Courier New"/>
                <a:buChar char="o"/>
                <a:tabLst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Democratic 50</a:t>
              </a:r>
              <a:r>
                <a:rPr kumimoji="0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 %</a:t>
              </a:r>
              <a:endParaRPr sz="14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</a:endParaRPr>
            </a:p>
            <a:p>
              <a:pPr marL="1397000" marR="0" lvl="2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Courier New"/>
                <a:buChar char="o"/>
                <a:tabLst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Republican</a:t>
              </a:r>
              <a:r>
                <a:rPr kumimoji="0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 </a:t>
              </a:r>
              <a:r>
                <a:rPr lang="en-US" sz="14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49</a:t>
              </a:r>
              <a:r>
                <a:rPr kumimoji="0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%</a:t>
              </a:r>
              <a:endParaRPr kumimoji="0" sz="20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</p:txBody>
        </p:sp>
      </p:grpSp>
      <p:sp>
        <p:nvSpPr>
          <p:cNvPr id="249" name="Shape 249"/>
          <p:cNvSpPr/>
          <p:nvPr/>
        </p:nvSpPr>
        <p:spPr>
          <a:xfrm>
            <a:off x="3635683" y="1090271"/>
            <a:ext cx="8583578" cy="497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tIns="45720" rIns="45719" bIns="45720" anchor="t">
            <a:spAutoFit/>
          </a:bodyPr>
          <a:lstStyle>
            <a:lvl1pPr algn="ctr">
              <a:defRPr sz="2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Sen. </a:t>
            </a:r>
            <a:r>
              <a:rPr lang="en-US" dirty="0"/>
              <a:t>Kyrsten Sinema </a:t>
            </a:r>
            <a:r>
              <a:rPr kumimoji="0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(</a:t>
            </a:r>
            <a:r>
              <a:rPr lang="en-US" dirty="0"/>
              <a:t>I</a:t>
            </a:r>
            <a:r>
              <a:rPr kumimoji="0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)</a:t>
            </a:r>
          </a:p>
        </p:txBody>
      </p:sp>
      <p:sp>
        <p:nvSpPr>
          <p:cNvPr id="256" name="Shape 256"/>
          <p:cNvSpPr/>
          <p:nvPr/>
        </p:nvSpPr>
        <p:spPr>
          <a:xfrm>
            <a:off x="5501981" y="5656233"/>
            <a:ext cx="2831400" cy="11695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*</a:t>
            </a:r>
            <a: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Baseline is a metric developed by Inside Elections that calculates generic party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performance over the last four election cycles (2014-2020)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AA4EE91F-BB54-2657-E509-D3F33116071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37"/>
          <a:stretch/>
        </p:blipFill>
        <p:spPr>
          <a:xfrm>
            <a:off x="9305622" y="2016718"/>
            <a:ext cx="1828801" cy="1828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531764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Shape 239"/>
          <p:cNvSpPr/>
          <p:nvPr/>
        </p:nvSpPr>
        <p:spPr>
          <a:xfrm>
            <a:off x="4690297" y="571256"/>
            <a:ext cx="9069010" cy="1274220"/>
          </a:xfrm>
          <a:prstGeom prst="rect">
            <a:avLst/>
          </a:prstGeom>
          <a:ln w="12700">
            <a:solidFill>
              <a:srgbClr val="EE5654"/>
            </a:solidFill>
            <a:miter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7FBBDF"/>
                </a:solidFill>
              </a:defRPr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7FBBD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0" name="Shape 240"/>
          <p:cNvSpPr/>
          <p:nvPr/>
        </p:nvSpPr>
        <p:spPr>
          <a:xfrm>
            <a:off x="4680853" y="239799"/>
            <a:ext cx="9069011" cy="793519"/>
          </a:xfrm>
          <a:prstGeom prst="rect">
            <a:avLst/>
          </a:prstGeom>
          <a:ln w="12700">
            <a:solidFill>
              <a:srgbClr val="357FFF"/>
            </a:solidFill>
            <a:miter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7FBBDF"/>
                </a:solidFill>
              </a:defRPr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7FBBD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1" name="Shape 241"/>
          <p:cNvSpPr/>
          <p:nvPr/>
        </p:nvSpPr>
        <p:spPr>
          <a:xfrm>
            <a:off x="3834062" y="371948"/>
            <a:ext cx="10684772" cy="1311759"/>
          </a:xfrm>
          <a:prstGeom prst="rect">
            <a:avLst/>
          </a:prstGeom>
          <a:solidFill>
            <a:srgbClr val="133054"/>
          </a:solidFill>
          <a:ln w="12700">
            <a:miter lim="400000"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 kumimoji="0" sz="1800" b="0" i="0" u="none" strike="noStrike" kern="1200" cap="none" spc="0" normalizeH="0" baseline="0" noProof="0">
              <a:ln w="9524">
                <a:solidFill>
                  <a:srgbClr val="133054"/>
                </a:solidFill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44" name="Group 244"/>
          <p:cNvGrpSpPr/>
          <p:nvPr/>
        </p:nvGrpSpPr>
        <p:grpSpPr>
          <a:xfrm>
            <a:off x="9883054" y="5898167"/>
            <a:ext cx="2170360" cy="879161"/>
            <a:chOff x="0" y="0"/>
            <a:chExt cx="2170359" cy="879159"/>
          </a:xfrm>
        </p:grpSpPr>
        <p:pic>
          <p:nvPicPr>
            <p:cNvPr id="242" name="image10.png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" y="77481"/>
              <a:ext cx="1207639" cy="75537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43" name="image11.png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23206" y="0"/>
              <a:ext cx="1047153" cy="8791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45" name="Shape 245"/>
          <p:cNvSpPr/>
          <p:nvPr/>
        </p:nvSpPr>
        <p:spPr>
          <a:xfrm>
            <a:off x="3635683" y="413038"/>
            <a:ext cx="8583578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tIns="45720" rIns="45719" bIns="45720" anchor="t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pPr>
            <a:r>
              <a:rPr lang="en-US" dirty="0"/>
              <a:t>Michigan</a:t>
            </a:r>
          </a:p>
        </p:txBody>
      </p:sp>
      <p:grpSp>
        <p:nvGrpSpPr>
          <p:cNvPr id="248" name="Group 248"/>
          <p:cNvGrpSpPr/>
          <p:nvPr/>
        </p:nvGrpSpPr>
        <p:grpSpPr>
          <a:xfrm>
            <a:off x="384488" y="1781663"/>
            <a:ext cx="8284503" cy="4825009"/>
            <a:chOff x="-1" y="0"/>
            <a:chExt cx="8284501" cy="4825007"/>
          </a:xfrm>
        </p:grpSpPr>
        <p:sp>
          <p:nvSpPr>
            <p:cNvPr id="246" name="Shape 246"/>
            <p:cNvSpPr/>
            <p:nvPr/>
          </p:nvSpPr>
          <p:spPr>
            <a:xfrm>
              <a:off x="704311" y="0"/>
              <a:ext cx="5589437" cy="47442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normAutofit/>
            </a:bodyPr>
            <a:lstStyle>
              <a:lvl1pPr>
                <a:spcBef>
                  <a:spcPts val="1000"/>
                </a:spcBef>
                <a:defRPr sz="2100" b="1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2100" b="1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Rating: </a:t>
              </a:r>
              <a:r>
                <a:rPr lang="en-US" dirty="0"/>
                <a:t>Battleground</a:t>
              </a:r>
              <a:endParaRPr kumimoji="0" sz="2100" b="1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</p:txBody>
        </p:sp>
        <p:sp>
          <p:nvSpPr>
            <p:cNvPr id="247" name="Shape 247"/>
            <p:cNvSpPr/>
            <p:nvPr/>
          </p:nvSpPr>
          <p:spPr>
            <a:xfrm>
              <a:off x="-1" y="518683"/>
              <a:ext cx="8284501" cy="43063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normAutofit fontScale="92500" lnSpcReduction="10000"/>
            </a:bodyPr>
            <a:lstStyle/>
            <a:p>
              <a:pPr marL="939800" lvl="1" indent="-342900">
                <a:lnSpc>
                  <a:spcPct val="150000"/>
                </a:lnSpc>
                <a:buSzPct val="70000"/>
                <a:buFont typeface="Wingdings"/>
                <a:buChar char="▪"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Incumbent </a:t>
              </a:r>
              <a:r>
                <a:rPr lang="en-US" sz="19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Debbie Stabenow</a:t>
              </a: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 (D)</a:t>
              </a:r>
              <a:r>
                <a:rPr lang="en-US" sz="19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 not seeking re-election</a:t>
              </a:r>
              <a:endParaRPr kumimoji="0" sz="19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  <a:p>
              <a:pPr marL="939800" lvl="1" indent="-342900">
                <a:lnSpc>
                  <a:spcPct val="150000"/>
                </a:lnSpc>
                <a:buSzPct val="70000"/>
                <a:buFont typeface="Wingdings"/>
                <a:buChar char="▪"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900" dirty="0">
                  <a:solidFill>
                    <a:srgbClr val="133054"/>
                  </a:solidFill>
                  <a:latin typeface="Century Gothic"/>
                </a:rPr>
                <a:t>Likely Democratic nominee</a:t>
              </a:r>
              <a:endParaRPr lang="en-US" sz="1900" dirty="0">
                <a:solidFill>
                  <a:srgbClr val="133054"/>
                </a:solidFill>
                <a:latin typeface="Century Gothic"/>
                <a:sym typeface="Century Gothic"/>
              </a:endParaRPr>
            </a:p>
            <a:p>
              <a:pPr marL="1397000" lvl="2" indent="-342900">
                <a:lnSpc>
                  <a:spcPct val="150000"/>
                </a:lnSpc>
                <a:buSzPct val="70000"/>
                <a:buFont typeface="Wingdings"/>
                <a:buChar char="▪"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4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Rep. Elissa Slotkin</a:t>
              </a:r>
              <a:endParaRPr lang="en-US" sz="1400" dirty="0">
                <a:solidFill>
                  <a:srgbClr val="133054"/>
                </a:solidFill>
                <a:latin typeface="Century Gothic"/>
              </a:endParaRPr>
            </a:p>
            <a:p>
              <a:pPr marL="939800" lvl="1" indent="-342900">
                <a:lnSpc>
                  <a:spcPct val="150000"/>
                </a:lnSpc>
                <a:buSzPct val="70000"/>
                <a:buFont typeface="Wingdings"/>
                <a:buChar char="▪"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9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Potential Republican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 </a:t>
              </a:r>
              <a:r>
                <a:rPr lang="en-US" sz="19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Primary Field</a:t>
              </a:r>
              <a:endParaRPr kumimoji="0" sz="19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  <a:p>
              <a:pPr marL="1397000" lvl="2" indent="-342900">
                <a:lnSpc>
                  <a:spcPct val="150000"/>
                </a:lnSpc>
                <a:buSzPct val="70000"/>
                <a:buFont typeface="Courier New"/>
                <a:buChar char="o"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5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Former Detroit Police Chief James Craig</a:t>
              </a:r>
              <a:endParaRPr lang="en-US" dirty="0"/>
            </a:p>
            <a:p>
              <a:pPr marL="1397000" lvl="2" indent="-342900">
                <a:lnSpc>
                  <a:spcPct val="150000"/>
                </a:lnSpc>
                <a:buSzPct val="70000"/>
                <a:buFont typeface="Courier New"/>
                <a:buChar char="o"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5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2022 gubernatorial nominee Tudor Dixon</a:t>
              </a:r>
              <a:endParaRPr lang="en-US" dirty="0"/>
            </a:p>
            <a:p>
              <a:pPr marL="1397000" lvl="2" indent="-342900">
                <a:lnSpc>
                  <a:spcPct val="150000"/>
                </a:lnSpc>
                <a:buSzPct val="70000"/>
                <a:buFont typeface="Courier New"/>
                <a:buChar char="o"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500" dirty="0">
                  <a:solidFill>
                    <a:srgbClr val="133054"/>
                  </a:solidFill>
                  <a:latin typeface="Century Gothic"/>
                </a:rPr>
                <a:t>State Board of Education member Nikki Snyder</a:t>
              </a:r>
              <a:endParaRPr lang="en-US" sz="1500" dirty="0">
                <a:solidFill>
                  <a:srgbClr val="133054"/>
                </a:solidFill>
                <a:latin typeface="Century Gothic"/>
                <a:sym typeface="Century Gothic"/>
              </a:endParaRPr>
            </a:p>
            <a:p>
              <a:pPr marL="1397000" lvl="2" indent="-342900">
                <a:lnSpc>
                  <a:spcPct val="150000"/>
                </a:lnSpc>
                <a:buSzPct val="70000"/>
                <a:buFont typeface="Courier New"/>
                <a:buChar char="o"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500" dirty="0">
                  <a:solidFill>
                    <a:srgbClr val="133054"/>
                  </a:solidFill>
                  <a:latin typeface="Century Gothic"/>
                </a:rPr>
                <a:t>Reps. Bill Huizenga, Lisa McClain</a:t>
              </a:r>
              <a:endParaRPr lang="en-US" sz="1500" dirty="0">
                <a:solidFill>
                  <a:srgbClr val="133054"/>
                </a:solidFill>
                <a:latin typeface="Century Gothic"/>
                <a:sym typeface="Century Gothic"/>
              </a:endParaRPr>
            </a:p>
            <a:p>
              <a:pPr marL="1397000" lvl="2" indent="-342900">
                <a:lnSpc>
                  <a:spcPct val="150000"/>
                </a:lnSpc>
                <a:buSzPct val="70000"/>
                <a:buFont typeface="Courier New"/>
                <a:buChar char="o"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5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Former Reps. Peter Meijer, Fred Upton</a:t>
              </a:r>
              <a:endParaRPr lang="en-US" sz="1500" dirty="0">
                <a:solidFill>
                  <a:srgbClr val="133054"/>
                </a:solidFill>
                <a:latin typeface="Century Gothic"/>
              </a:endParaRPr>
            </a:p>
            <a:p>
              <a:pPr marL="939800" marR="0" lvl="1" indent="-3429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70000"/>
                <a:buFont typeface="Wingdings"/>
                <a:buChar char="▪"/>
                <a:tabLst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B</a:t>
              </a:r>
              <a:r>
                <a:rPr kumimoji="0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aseline performance:</a:t>
              </a:r>
              <a:endParaRPr sz="19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</a:endParaRPr>
            </a:p>
            <a:p>
              <a:pPr marL="1397000" lvl="2" indent="-342900">
                <a:lnSpc>
                  <a:spcPct val="150000"/>
                </a:lnSpc>
                <a:buSzPct val="70000"/>
                <a:buFont typeface="Courier New"/>
                <a:buChar char="o"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5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Democratic 51%</a:t>
              </a:r>
              <a:endParaRPr dirty="0"/>
            </a:p>
            <a:p>
              <a:pPr marL="1397000" lvl="2" indent="-342900">
                <a:lnSpc>
                  <a:spcPct val="150000"/>
                </a:lnSpc>
                <a:buSzPct val="70000"/>
                <a:buFont typeface="Courier New"/>
                <a:buChar char="o"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5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Republican 46</a:t>
              </a:r>
              <a:r>
                <a:rPr kumimoji="0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%</a:t>
              </a:r>
              <a:endParaRPr kumimoji="0" sz="20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</p:txBody>
        </p:sp>
      </p:grpSp>
      <p:sp>
        <p:nvSpPr>
          <p:cNvPr id="249" name="Shape 249"/>
          <p:cNvSpPr/>
          <p:nvPr/>
        </p:nvSpPr>
        <p:spPr>
          <a:xfrm>
            <a:off x="3635683" y="1090271"/>
            <a:ext cx="8583578" cy="497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tIns="45720" rIns="45719" bIns="45720" anchor="t">
            <a:spAutoFit/>
          </a:bodyPr>
          <a:lstStyle>
            <a:lvl1pPr algn="ctr">
              <a:defRPr sz="2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Sen. </a:t>
            </a:r>
            <a:r>
              <a:rPr lang="en-US" dirty="0"/>
              <a:t>Debbie Stabenow </a:t>
            </a:r>
            <a:r>
              <a:rPr kumimoji="0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(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D</a:t>
            </a:r>
            <a:r>
              <a:rPr kumimoji="0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)</a:t>
            </a:r>
          </a:p>
        </p:txBody>
      </p:sp>
      <p:sp>
        <p:nvSpPr>
          <p:cNvPr id="256" name="Shape 256"/>
          <p:cNvSpPr/>
          <p:nvPr/>
        </p:nvSpPr>
        <p:spPr>
          <a:xfrm>
            <a:off x="4167280" y="5759701"/>
            <a:ext cx="4371733" cy="9541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*</a:t>
            </a:r>
            <a: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Baseline is a metric developed by Inside Elections that calculates generic party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performance over the last four election cycles (2014-2020)</a:t>
            </a:r>
          </a:p>
        </p:txBody>
      </p:sp>
      <p:pic>
        <p:nvPicPr>
          <p:cNvPr id="2" name="Picture 2" descr="A picture containing person, indoor, blue&#10;&#10;Description automatically generated">
            <a:extLst>
              <a:ext uri="{FF2B5EF4-FFF2-40B4-BE49-F238E27FC236}">
                <a16:creationId xmlns:a16="http://schemas.microsoft.com/office/drawing/2014/main" id="{7DBB9237-9B84-8A06-7206-C8F7E49BAF5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26880" y="2022338"/>
            <a:ext cx="1828800" cy="1837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198339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Shape 239"/>
          <p:cNvSpPr/>
          <p:nvPr/>
        </p:nvSpPr>
        <p:spPr>
          <a:xfrm>
            <a:off x="4690297" y="571256"/>
            <a:ext cx="9069010" cy="1274220"/>
          </a:xfrm>
          <a:prstGeom prst="rect">
            <a:avLst/>
          </a:prstGeom>
          <a:ln w="12700">
            <a:solidFill>
              <a:srgbClr val="EE5654"/>
            </a:solidFill>
            <a:miter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7FBBDF"/>
                </a:solidFill>
              </a:defRPr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7FBBD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0" name="Shape 240"/>
          <p:cNvSpPr/>
          <p:nvPr/>
        </p:nvSpPr>
        <p:spPr>
          <a:xfrm>
            <a:off x="4680853" y="239799"/>
            <a:ext cx="9069011" cy="793519"/>
          </a:xfrm>
          <a:prstGeom prst="rect">
            <a:avLst/>
          </a:prstGeom>
          <a:ln w="12700">
            <a:solidFill>
              <a:srgbClr val="357FFF"/>
            </a:solidFill>
            <a:miter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7FBBDF"/>
                </a:solidFill>
              </a:defRPr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7FBBD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1" name="Shape 241"/>
          <p:cNvSpPr/>
          <p:nvPr/>
        </p:nvSpPr>
        <p:spPr>
          <a:xfrm>
            <a:off x="3834062" y="371948"/>
            <a:ext cx="10684772" cy="1311759"/>
          </a:xfrm>
          <a:prstGeom prst="rect">
            <a:avLst/>
          </a:prstGeom>
          <a:solidFill>
            <a:srgbClr val="133054"/>
          </a:solidFill>
          <a:ln w="12700">
            <a:miter lim="400000"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 kumimoji="0" sz="1800" b="0" i="0" u="none" strike="noStrike" kern="1200" cap="none" spc="0" normalizeH="0" baseline="0" noProof="0">
              <a:ln w="9524">
                <a:solidFill>
                  <a:srgbClr val="133054"/>
                </a:solidFill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44" name="Group 244"/>
          <p:cNvGrpSpPr/>
          <p:nvPr/>
        </p:nvGrpSpPr>
        <p:grpSpPr>
          <a:xfrm>
            <a:off x="9883054" y="5898167"/>
            <a:ext cx="2170360" cy="879161"/>
            <a:chOff x="0" y="0"/>
            <a:chExt cx="2170359" cy="879159"/>
          </a:xfrm>
        </p:grpSpPr>
        <p:pic>
          <p:nvPicPr>
            <p:cNvPr id="242" name="image10.png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" y="77481"/>
              <a:ext cx="1207639" cy="75537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43" name="image11.png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23206" y="0"/>
              <a:ext cx="1047153" cy="8791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45" name="Shape 245"/>
          <p:cNvSpPr/>
          <p:nvPr/>
        </p:nvSpPr>
        <p:spPr>
          <a:xfrm>
            <a:off x="3635683" y="413038"/>
            <a:ext cx="8583578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tIns="45720" rIns="45719" bIns="45720" anchor="t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pPr>
            <a:r>
              <a:rPr lang="en-US" dirty="0"/>
              <a:t>Montana</a:t>
            </a:r>
          </a:p>
        </p:txBody>
      </p:sp>
      <p:grpSp>
        <p:nvGrpSpPr>
          <p:cNvPr id="248" name="Group 248"/>
          <p:cNvGrpSpPr/>
          <p:nvPr/>
        </p:nvGrpSpPr>
        <p:grpSpPr>
          <a:xfrm>
            <a:off x="384488" y="1781663"/>
            <a:ext cx="8284503" cy="4825009"/>
            <a:chOff x="-1" y="0"/>
            <a:chExt cx="8284501" cy="4825007"/>
          </a:xfrm>
        </p:grpSpPr>
        <p:sp>
          <p:nvSpPr>
            <p:cNvPr id="246" name="Shape 246"/>
            <p:cNvSpPr/>
            <p:nvPr/>
          </p:nvSpPr>
          <p:spPr>
            <a:xfrm>
              <a:off x="704311" y="0"/>
              <a:ext cx="5589437" cy="47442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normAutofit/>
            </a:bodyPr>
            <a:lstStyle>
              <a:lvl1pPr>
                <a:spcBef>
                  <a:spcPts val="1000"/>
                </a:spcBef>
                <a:defRPr sz="2100" b="1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2100" b="1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Rating: </a:t>
              </a:r>
              <a:r>
                <a:rPr lang="en-US" dirty="0"/>
                <a:t>Battleground</a:t>
              </a:r>
              <a:endParaRPr kumimoji="0" sz="2100" b="1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</p:txBody>
        </p:sp>
        <p:sp>
          <p:nvSpPr>
            <p:cNvPr id="247" name="Shape 247"/>
            <p:cNvSpPr/>
            <p:nvPr/>
          </p:nvSpPr>
          <p:spPr>
            <a:xfrm>
              <a:off x="-1" y="518683"/>
              <a:ext cx="8284501" cy="43063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normAutofit/>
            </a:bodyPr>
            <a:lstStyle/>
            <a:p>
              <a:pPr marL="939800" lvl="1" indent="-342900">
                <a:lnSpc>
                  <a:spcPct val="150000"/>
                </a:lnSpc>
                <a:buSzPct val="70000"/>
                <a:buFont typeface="Wingdings"/>
                <a:buChar char="▪"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Incumbent </a:t>
              </a:r>
              <a:r>
                <a:rPr lang="en-US" sz="19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Jon Tester</a:t>
              </a: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 (D)</a:t>
              </a:r>
              <a:endParaRPr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</a:endParaRPr>
            </a:p>
            <a:p>
              <a:pPr marL="1397000" lvl="2" indent="-342900">
                <a:lnSpc>
                  <a:spcPct val="150000"/>
                </a:lnSpc>
                <a:buSzPct val="70000"/>
                <a:buFont typeface="Wingdings"/>
                <a:buChar char="▪"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4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Defeated Matt Rosendale 50-47% in 2018</a:t>
              </a:r>
              <a:endParaRPr lang="en-US" dirty="0"/>
            </a:p>
            <a:p>
              <a:pPr marL="939800" lvl="1" indent="-342900">
                <a:lnSpc>
                  <a:spcPct val="150000"/>
                </a:lnSpc>
                <a:buSzPct val="70000"/>
                <a:buFont typeface="Wingdings"/>
                <a:buChar char="▪"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9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Potential Republican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 </a:t>
              </a:r>
              <a:r>
                <a:rPr lang="en-US" sz="19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Primary Field</a:t>
              </a:r>
              <a:endParaRPr kumimoji="0" sz="19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  <a:p>
              <a:pPr marL="1397000" lvl="2" indent="-342900">
                <a:lnSpc>
                  <a:spcPct val="150000"/>
                </a:lnSpc>
                <a:buSzPct val="70000"/>
                <a:buFont typeface="Courier New"/>
                <a:buChar char="o"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5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Rep. Matt Rosendale</a:t>
              </a:r>
              <a:endParaRPr lang="en-US" dirty="0"/>
            </a:p>
            <a:p>
              <a:pPr marL="1397000" lvl="2" indent="-342900">
                <a:lnSpc>
                  <a:spcPct val="150000"/>
                </a:lnSpc>
                <a:buSzPct val="70000"/>
                <a:buFont typeface="Courier New"/>
                <a:buChar char="o"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5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Rep. Ryan Zinke</a:t>
              </a:r>
              <a:endParaRPr lang="en-US" dirty="0"/>
            </a:p>
            <a:p>
              <a:pPr marL="1397000" lvl="2" indent="-342900">
                <a:lnSpc>
                  <a:spcPct val="150000"/>
                </a:lnSpc>
                <a:buSzPct val="70000"/>
                <a:buFont typeface="Courier New"/>
                <a:buChar char="o"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500" dirty="0">
                  <a:solidFill>
                    <a:srgbClr val="133054"/>
                  </a:solidFill>
                  <a:latin typeface="Century Gothic"/>
                </a:rPr>
                <a:t>Veteran Tim Sheehy</a:t>
              </a:r>
              <a:endParaRPr lang="en-US" dirty="0"/>
            </a:p>
            <a:p>
              <a:pPr marL="1397000" lvl="2" indent="-342900">
                <a:lnSpc>
                  <a:spcPct val="150000"/>
                </a:lnSpc>
                <a:buSzPct val="70000"/>
                <a:buFont typeface="Courier New"/>
                <a:buChar char="o"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500" dirty="0">
                  <a:solidFill>
                    <a:srgbClr val="133054"/>
                  </a:solidFill>
                  <a:latin typeface="Century Gothic"/>
                </a:rPr>
                <a:t>State Attorney General Austin Knudsen</a:t>
              </a:r>
              <a:endParaRPr lang="en-US" dirty="0"/>
            </a:p>
            <a:p>
              <a:pPr marL="939800" lvl="1" indent="-342900">
                <a:lnSpc>
                  <a:spcPct val="150000"/>
                </a:lnSpc>
                <a:buSzPct val="70000"/>
                <a:buFont typeface="Wingdings"/>
                <a:buChar char="▪"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B</a:t>
              </a:r>
              <a:r>
                <a:rPr kumimoji="0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aseline performance:</a:t>
              </a:r>
              <a:endParaRPr sz="19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</a:endParaRPr>
            </a:p>
            <a:p>
              <a:pPr marL="1397000" lvl="2" indent="-342900">
                <a:lnSpc>
                  <a:spcPct val="150000"/>
                </a:lnSpc>
                <a:buSzPct val="70000"/>
                <a:buFont typeface="Courier New"/>
                <a:buChar char="o"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5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Republican 54%</a:t>
              </a:r>
              <a:endParaRPr dirty="0"/>
            </a:p>
            <a:p>
              <a:pPr marL="1397000" lvl="2" indent="-342900">
                <a:lnSpc>
                  <a:spcPct val="150000"/>
                </a:lnSpc>
                <a:buSzPct val="70000"/>
                <a:buFont typeface="Courier New"/>
                <a:buChar char="o"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5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Democratic 43</a:t>
              </a:r>
              <a:r>
                <a:rPr kumimoji="0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%</a:t>
              </a:r>
              <a:endParaRPr kumimoji="0" sz="20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</p:txBody>
        </p:sp>
      </p:grpSp>
      <p:sp>
        <p:nvSpPr>
          <p:cNvPr id="249" name="Shape 249"/>
          <p:cNvSpPr/>
          <p:nvPr/>
        </p:nvSpPr>
        <p:spPr>
          <a:xfrm>
            <a:off x="3635683" y="1090271"/>
            <a:ext cx="8583578" cy="497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tIns="45720" rIns="45719" bIns="45720" anchor="t">
            <a:spAutoFit/>
          </a:bodyPr>
          <a:lstStyle>
            <a:lvl1pPr algn="ctr">
              <a:defRPr sz="2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Sen. </a:t>
            </a:r>
            <a:r>
              <a:rPr lang="en-US" dirty="0"/>
              <a:t>Jon Tester </a:t>
            </a:r>
            <a:r>
              <a:rPr kumimoji="0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(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D</a:t>
            </a:r>
            <a:r>
              <a:rPr kumimoji="0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)</a:t>
            </a:r>
          </a:p>
        </p:txBody>
      </p:sp>
      <p:sp>
        <p:nvSpPr>
          <p:cNvPr id="256" name="Shape 256"/>
          <p:cNvSpPr/>
          <p:nvPr/>
        </p:nvSpPr>
        <p:spPr>
          <a:xfrm>
            <a:off x="4167280" y="5759701"/>
            <a:ext cx="4371733" cy="9541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*</a:t>
            </a:r>
            <a: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Baseline is a metric developed by Inside Elections that calculates generic party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performance over the last four election cycles (2014-2020)</a:t>
            </a: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809C8EB0-5B76-FD45-9BEC-DEA8E695033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26880" y="2020669"/>
            <a:ext cx="1828800" cy="1839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287929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Shape 239"/>
          <p:cNvSpPr/>
          <p:nvPr/>
        </p:nvSpPr>
        <p:spPr>
          <a:xfrm>
            <a:off x="4690297" y="571256"/>
            <a:ext cx="9069010" cy="1274220"/>
          </a:xfrm>
          <a:prstGeom prst="rect">
            <a:avLst/>
          </a:prstGeom>
          <a:ln w="12700">
            <a:solidFill>
              <a:srgbClr val="EE5654"/>
            </a:solidFill>
            <a:miter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7FBBDF"/>
                </a:solidFill>
              </a:defRPr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7FBBD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0" name="Shape 240"/>
          <p:cNvSpPr/>
          <p:nvPr/>
        </p:nvSpPr>
        <p:spPr>
          <a:xfrm>
            <a:off x="4680853" y="239799"/>
            <a:ext cx="9069011" cy="793519"/>
          </a:xfrm>
          <a:prstGeom prst="rect">
            <a:avLst/>
          </a:prstGeom>
          <a:ln w="12700">
            <a:solidFill>
              <a:srgbClr val="357FFF"/>
            </a:solidFill>
            <a:miter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7FBBDF"/>
                </a:solidFill>
              </a:defRPr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7FBBD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1" name="Shape 241"/>
          <p:cNvSpPr/>
          <p:nvPr/>
        </p:nvSpPr>
        <p:spPr>
          <a:xfrm>
            <a:off x="3834062" y="371948"/>
            <a:ext cx="10684772" cy="1311759"/>
          </a:xfrm>
          <a:prstGeom prst="rect">
            <a:avLst/>
          </a:prstGeom>
          <a:solidFill>
            <a:srgbClr val="133054"/>
          </a:solidFill>
          <a:ln w="12700">
            <a:miter lim="400000"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 kumimoji="0" sz="1800" b="0" i="0" u="none" strike="noStrike" kern="1200" cap="none" spc="0" normalizeH="0" baseline="0" noProof="0">
              <a:ln w="9524">
                <a:solidFill>
                  <a:srgbClr val="133054"/>
                </a:solidFill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44" name="Group 244"/>
          <p:cNvGrpSpPr/>
          <p:nvPr/>
        </p:nvGrpSpPr>
        <p:grpSpPr>
          <a:xfrm>
            <a:off x="9883054" y="5898167"/>
            <a:ext cx="2170360" cy="879161"/>
            <a:chOff x="0" y="0"/>
            <a:chExt cx="2170359" cy="879159"/>
          </a:xfrm>
        </p:grpSpPr>
        <p:pic>
          <p:nvPicPr>
            <p:cNvPr id="242" name="image10.png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" y="77481"/>
              <a:ext cx="1207639" cy="75537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43" name="image11.png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23206" y="0"/>
              <a:ext cx="1047153" cy="8791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45" name="Shape 245"/>
          <p:cNvSpPr/>
          <p:nvPr/>
        </p:nvSpPr>
        <p:spPr>
          <a:xfrm>
            <a:off x="3635683" y="413038"/>
            <a:ext cx="8583578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tIns="45720" rIns="45719" bIns="45720" anchor="t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pPr>
            <a:r>
              <a:rPr lang="en-US" dirty="0"/>
              <a:t>Nevada</a:t>
            </a:r>
          </a:p>
        </p:txBody>
      </p:sp>
      <p:grpSp>
        <p:nvGrpSpPr>
          <p:cNvPr id="248" name="Group 248"/>
          <p:cNvGrpSpPr/>
          <p:nvPr/>
        </p:nvGrpSpPr>
        <p:grpSpPr>
          <a:xfrm>
            <a:off x="384488" y="1781663"/>
            <a:ext cx="8284503" cy="4825009"/>
            <a:chOff x="-1" y="0"/>
            <a:chExt cx="8284501" cy="4825007"/>
          </a:xfrm>
        </p:grpSpPr>
        <p:sp>
          <p:nvSpPr>
            <p:cNvPr id="246" name="Shape 246"/>
            <p:cNvSpPr/>
            <p:nvPr/>
          </p:nvSpPr>
          <p:spPr>
            <a:xfrm>
              <a:off x="704311" y="0"/>
              <a:ext cx="5589437" cy="47442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normAutofit/>
            </a:bodyPr>
            <a:lstStyle>
              <a:lvl1pPr>
                <a:spcBef>
                  <a:spcPts val="1000"/>
                </a:spcBef>
                <a:defRPr sz="2100" b="1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2100" b="1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Rating: </a:t>
              </a:r>
              <a:r>
                <a:rPr lang="en-US" dirty="0"/>
                <a:t>Battleground</a:t>
              </a:r>
              <a:endParaRPr kumimoji="0" sz="2100" b="1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</p:txBody>
        </p:sp>
        <p:sp>
          <p:nvSpPr>
            <p:cNvPr id="247" name="Shape 247"/>
            <p:cNvSpPr/>
            <p:nvPr/>
          </p:nvSpPr>
          <p:spPr>
            <a:xfrm>
              <a:off x="-1" y="518683"/>
              <a:ext cx="8284501" cy="43063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normAutofit/>
            </a:bodyPr>
            <a:lstStyle/>
            <a:p>
              <a:pPr marL="939800" lvl="1" indent="-342900">
                <a:lnSpc>
                  <a:spcPct val="150000"/>
                </a:lnSpc>
                <a:buSzPct val="70000"/>
                <a:buFont typeface="Wingdings"/>
                <a:buChar char="▪"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Incumbent </a:t>
              </a:r>
              <a:r>
                <a:rPr lang="en-US" sz="19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Jacky Rosen</a:t>
              </a: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 (D)</a:t>
              </a:r>
              <a:endParaRPr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</a:endParaRPr>
            </a:p>
            <a:p>
              <a:pPr marL="1397000" lvl="2" indent="-342900">
                <a:lnSpc>
                  <a:spcPct val="150000"/>
                </a:lnSpc>
                <a:buSzPct val="70000"/>
                <a:buFont typeface="Wingdings"/>
                <a:buChar char="▪"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4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Defeated Sen. Dean Heller 50-45% in 2018</a:t>
              </a:r>
              <a:endParaRPr lang="en-US" dirty="0"/>
            </a:p>
            <a:p>
              <a:pPr marL="939800" lvl="1" indent="-342900">
                <a:lnSpc>
                  <a:spcPct val="150000"/>
                </a:lnSpc>
                <a:buSzPct val="70000"/>
                <a:buFont typeface="Wingdings"/>
                <a:buChar char="▪"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9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Potential Republican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 </a:t>
              </a:r>
              <a:r>
                <a:rPr lang="en-US" sz="19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Primary Field</a:t>
              </a:r>
              <a:endParaRPr kumimoji="0" sz="19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  <a:p>
              <a:pPr marL="1397000" lvl="2" indent="-342900">
                <a:lnSpc>
                  <a:spcPct val="150000"/>
                </a:lnSpc>
                <a:buSzPct val="70000"/>
                <a:buFont typeface="Courier New"/>
                <a:buChar char="o"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5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2022 NV-03 nominee April Becker</a:t>
              </a:r>
              <a:endParaRPr lang="en-US" sz="1500" dirty="0">
                <a:solidFill>
                  <a:srgbClr val="133054"/>
                </a:solidFill>
                <a:latin typeface="Century Gothic"/>
              </a:endParaRPr>
            </a:p>
            <a:p>
              <a:pPr marL="1397000" lvl="2" indent="-342900">
                <a:lnSpc>
                  <a:spcPct val="150000"/>
                </a:lnSpc>
                <a:buSzPct val="70000"/>
                <a:buFont typeface="Courier New"/>
                <a:buChar char="o"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5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2022 Senate candidate Sam Brown</a:t>
              </a:r>
              <a:endParaRPr lang="en-US" dirty="0"/>
            </a:p>
            <a:p>
              <a:pPr marL="939800" lvl="1" indent="-342900">
                <a:lnSpc>
                  <a:spcPct val="150000"/>
                </a:lnSpc>
                <a:buSzPct val="70000"/>
                <a:buFont typeface="Wingdings"/>
                <a:buChar char="▪"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B</a:t>
              </a:r>
              <a:r>
                <a:rPr kumimoji="0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aseline performance:</a:t>
              </a:r>
              <a:endParaRPr sz="19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</a:endParaRPr>
            </a:p>
            <a:p>
              <a:pPr marL="1397000" lvl="2" indent="-342900">
                <a:lnSpc>
                  <a:spcPct val="150000"/>
                </a:lnSpc>
                <a:buSzPct val="70000"/>
                <a:buFont typeface="Courier New"/>
                <a:buChar char="o"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5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Democratic 49%</a:t>
              </a:r>
              <a:endParaRPr dirty="0"/>
            </a:p>
            <a:p>
              <a:pPr marL="1397000" lvl="2" indent="-342900">
                <a:lnSpc>
                  <a:spcPct val="150000"/>
                </a:lnSpc>
                <a:buSzPct val="70000"/>
                <a:buFont typeface="Courier New"/>
                <a:buChar char="o"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5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Republican 47</a:t>
              </a:r>
              <a:r>
                <a:rPr kumimoji="0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%</a:t>
              </a:r>
              <a:endParaRPr kumimoji="0" sz="20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</p:txBody>
        </p:sp>
      </p:grpSp>
      <p:sp>
        <p:nvSpPr>
          <p:cNvPr id="249" name="Shape 249"/>
          <p:cNvSpPr/>
          <p:nvPr/>
        </p:nvSpPr>
        <p:spPr>
          <a:xfrm>
            <a:off x="3635683" y="1090271"/>
            <a:ext cx="8583578" cy="497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tIns="45720" rIns="45719" bIns="45720" anchor="t">
            <a:spAutoFit/>
          </a:bodyPr>
          <a:lstStyle>
            <a:lvl1pPr algn="ctr">
              <a:defRPr sz="2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Sen. </a:t>
            </a:r>
            <a:r>
              <a:rPr lang="en-US" dirty="0"/>
              <a:t>Jacky Rosen </a:t>
            </a:r>
            <a:r>
              <a:rPr kumimoji="0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(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D</a:t>
            </a:r>
            <a:r>
              <a:rPr kumimoji="0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)</a:t>
            </a:r>
          </a:p>
        </p:txBody>
      </p:sp>
      <p:sp>
        <p:nvSpPr>
          <p:cNvPr id="256" name="Shape 256"/>
          <p:cNvSpPr/>
          <p:nvPr/>
        </p:nvSpPr>
        <p:spPr>
          <a:xfrm>
            <a:off x="4167280" y="5759701"/>
            <a:ext cx="4371733" cy="9541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*</a:t>
            </a:r>
            <a: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Baseline is a metric developed by Inside Elections that calculates generic party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performance over the last four election cycles (2014-2020)</a:t>
            </a:r>
          </a:p>
        </p:txBody>
      </p:sp>
      <p:pic>
        <p:nvPicPr>
          <p:cNvPr id="2" name="Picture 3" descr="A picture containing person, posing&#10;&#10;Description automatically generated">
            <a:extLst>
              <a:ext uri="{FF2B5EF4-FFF2-40B4-BE49-F238E27FC236}">
                <a16:creationId xmlns:a16="http://schemas.microsoft.com/office/drawing/2014/main" id="{ED39AB3D-461E-BB62-B3D8-120B5C0D555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47200" y="2022753"/>
            <a:ext cx="1828800" cy="1838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106643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Shape 239"/>
          <p:cNvSpPr/>
          <p:nvPr/>
        </p:nvSpPr>
        <p:spPr>
          <a:xfrm>
            <a:off x="4690297" y="571256"/>
            <a:ext cx="9069010" cy="1274220"/>
          </a:xfrm>
          <a:prstGeom prst="rect">
            <a:avLst/>
          </a:prstGeom>
          <a:ln w="12700">
            <a:solidFill>
              <a:srgbClr val="EE5654"/>
            </a:solidFill>
            <a:miter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7FBBDF"/>
                </a:solidFill>
              </a:defRPr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7FBBD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0" name="Shape 240"/>
          <p:cNvSpPr/>
          <p:nvPr/>
        </p:nvSpPr>
        <p:spPr>
          <a:xfrm>
            <a:off x="4680853" y="239799"/>
            <a:ext cx="9069011" cy="793519"/>
          </a:xfrm>
          <a:prstGeom prst="rect">
            <a:avLst/>
          </a:prstGeom>
          <a:ln w="12700">
            <a:solidFill>
              <a:srgbClr val="357FFF"/>
            </a:solidFill>
            <a:miter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7FBBDF"/>
                </a:solidFill>
              </a:defRPr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7FBBD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1" name="Shape 241"/>
          <p:cNvSpPr/>
          <p:nvPr/>
        </p:nvSpPr>
        <p:spPr>
          <a:xfrm>
            <a:off x="3834062" y="371948"/>
            <a:ext cx="10684772" cy="1311759"/>
          </a:xfrm>
          <a:prstGeom prst="rect">
            <a:avLst/>
          </a:prstGeom>
          <a:solidFill>
            <a:srgbClr val="133054"/>
          </a:solidFill>
          <a:ln w="12700">
            <a:miter lim="400000"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 kumimoji="0" sz="1800" b="0" i="0" u="none" strike="noStrike" kern="1200" cap="none" spc="0" normalizeH="0" baseline="0" noProof="0">
              <a:ln w="9524">
                <a:solidFill>
                  <a:srgbClr val="133054"/>
                </a:solidFill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44" name="Group 244"/>
          <p:cNvGrpSpPr/>
          <p:nvPr/>
        </p:nvGrpSpPr>
        <p:grpSpPr>
          <a:xfrm>
            <a:off x="9883054" y="5898167"/>
            <a:ext cx="2170360" cy="879161"/>
            <a:chOff x="0" y="0"/>
            <a:chExt cx="2170359" cy="879159"/>
          </a:xfrm>
        </p:grpSpPr>
        <p:pic>
          <p:nvPicPr>
            <p:cNvPr id="242" name="image10.png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" y="77481"/>
              <a:ext cx="1207639" cy="75537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43" name="image11.png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23206" y="0"/>
              <a:ext cx="1047153" cy="8791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45" name="Shape 245"/>
          <p:cNvSpPr/>
          <p:nvPr/>
        </p:nvSpPr>
        <p:spPr>
          <a:xfrm>
            <a:off x="3635683" y="413038"/>
            <a:ext cx="8583578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tIns="45720" rIns="45719" bIns="45720" anchor="t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pPr>
            <a:r>
              <a:rPr lang="en-US" dirty="0"/>
              <a:t>Ohio</a:t>
            </a:r>
          </a:p>
        </p:txBody>
      </p:sp>
      <p:grpSp>
        <p:nvGrpSpPr>
          <p:cNvPr id="248" name="Group 248"/>
          <p:cNvGrpSpPr/>
          <p:nvPr/>
        </p:nvGrpSpPr>
        <p:grpSpPr>
          <a:xfrm>
            <a:off x="384488" y="1781663"/>
            <a:ext cx="8284503" cy="4825009"/>
            <a:chOff x="-1" y="0"/>
            <a:chExt cx="8284501" cy="4825007"/>
          </a:xfrm>
        </p:grpSpPr>
        <p:sp>
          <p:nvSpPr>
            <p:cNvPr id="246" name="Shape 246"/>
            <p:cNvSpPr/>
            <p:nvPr/>
          </p:nvSpPr>
          <p:spPr>
            <a:xfrm>
              <a:off x="704311" y="0"/>
              <a:ext cx="5589437" cy="47442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normAutofit/>
            </a:bodyPr>
            <a:lstStyle>
              <a:lvl1pPr>
                <a:spcBef>
                  <a:spcPts val="1000"/>
                </a:spcBef>
                <a:defRPr sz="2100" b="1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2100" b="1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Rating: </a:t>
              </a:r>
              <a:r>
                <a:rPr lang="en-US" dirty="0"/>
                <a:t>Battleground</a:t>
              </a:r>
              <a:endParaRPr kumimoji="0" sz="2100" b="1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</p:txBody>
        </p:sp>
        <p:sp>
          <p:nvSpPr>
            <p:cNvPr id="247" name="Shape 247"/>
            <p:cNvSpPr/>
            <p:nvPr/>
          </p:nvSpPr>
          <p:spPr>
            <a:xfrm>
              <a:off x="-1" y="518683"/>
              <a:ext cx="8284501" cy="43063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normAutofit/>
            </a:bodyPr>
            <a:lstStyle/>
            <a:p>
              <a:pPr marL="939800" lvl="1" indent="-342900">
                <a:lnSpc>
                  <a:spcPct val="150000"/>
                </a:lnSpc>
                <a:buSzPct val="70000"/>
                <a:buFont typeface="Wingdings"/>
                <a:buChar char="▪"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Incumbent </a:t>
              </a:r>
              <a:r>
                <a:rPr lang="en-US" sz="19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Sherrod Brown</a:t>
              </a: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 (D)</a:t>
              </a:r>
              <a:endParaRPr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</a:endParaRPr>
            </a:p>
            <a:p>
              <a:pPr marL="1397000" lvl="2" indent="-342900">
                <a:lnSpc>
                  <a:spcPct val="150000"/>
                </a:lnSpc>
                <a:buSzPct val="70000"/>
                <a:buFont typeface="Wingdings"/>
                <a:buChar char="▪"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4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Defeated Sen. Jim Renacci 53-47% in 2018</a:t>
              </a:r>
              <a:endParaRPr lang="en-US" dirty="0"/>
            </a:p>
            <a:p>
              <a:pPr marL="939800" lvl="1" indent="-342900">
                <a:lnSpc>
                  <a:spcPct val="150000"/>
                </a:lnSpc>
                <a:buSzPct val="70000"/>
                <a:buFont typeface="Wingdings"/>
                <a:buChar char="▪"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9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Potential Republican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 </a:t>
              </a:r>
              <a:r>
                <a:rPr lang="en-US" sz="19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Primary Field</a:t>
              </a:r>
              <a:endParaRPr kumimoji="0" sz="19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  <a:p>
              <a:pPr marL="1397000" lvl="2" indent="-342900">
                <a:lnSpc>
                  <a:spcPct val="150000"/>
                </a:lnSpc>
                <a:buSzPct val="70000"/>
                <a:buFont typeface="Courier New"/>
                <a:buChar char="o"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5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Secretary of State Frank LaRose</a:t>
              </a:r>
              <a:endParaRPr lang="en-US" dirty="0"/>
            </a:p>
            <a:p>
              <a:pPr marL="1397000" lvl="2" indent="-342900">
                <a:lnSpc>
                  <a:spcPct val="150000"/>
                </a:lnSpc>
                <a:buSzPct val="70000"/>
                <a:buFont typeface="Courier New"/>
                <a:buChar char="o"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500" dirty="0">
                  <a:solidFill>
                    <a:srgbClr val="133054"/>
                  </a:solidFill>
                  <a:latin typeface="Century Gothic"/>
                </a:rPr>
                <a:t>State Sen. Matt Dolan</a:t>
              </a:r>
              <a:endParaRPr lang="en-US" sz="1500" dirty="0">
                <a:solidFill>
                  <a:srgbClr val="133054"/>
                </a:solidFill>
                <a:latin typeface="Century Gothic"/>
                <a:sym typeface="Century Gothic"/>
              </a:endParaRPr>
            </a:p>
            <a:p>
              <a:pPr marL="1397000" lvl="2" indent="-342900">
                <a:lnSpc>
                  <a:spcPct val="150000"/>
                </a:lnSpc>
                <a:buSzPct val="70000"/>
                <a:buFont typeface="Courier New"/>
                <a:buChar char="o"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5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2022 Senate candidate Bernie Moreno</a:t>
              </a:r>
              <a:endParaRPr lang="en-US" dirty="0"/>
            </a:p>
            <a:p>
              <a:pPr marL="1397000" lvl="2" indent="-342900">
                <a:lnSpc>
                  <a:spcPct val="150000"/>
                </a:lnSpc>
                <a:buSzPct val="70000"/>
                <a:buFont typeface="Courier New"/>
                <a:buChar char="o"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500" dirty="0">
                  <a:solidFill>
                    <a:srgbClr val="133054"/>
                  </a:solidFill>
                  <a:latin typeface="Century Gothic"/>
                </a:rPr>
                <a:t>Rep. Warren Davidson</a:t>
              </a:r>
              <a:endParaRPr lang="en-US" sz="1500" dirty="0">
                <a:solidFill>
                  <a:srgbClr val="133054"/>
                </a:solidFill>
                <a:latin typeface="Century Gothic"/>
                <a:sym typeface="Century Gothic"/>
              </a:endParaRPr>
            </a:p>
            <a:p>
              <a:pPr marL="939800" lvl="1" indent="-342900">
                <a:lnSpc>
                  <a:spcPct val="150000"/>
                </a:lnSpc>
                <a:buSzPct val="70000"/>
                <a:buFont typeface="Wingdings"/>
                <a:buChar char="▪"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B</a:t>
              </a:r>
              <a:r>
                <a:rPr kumimoji="0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aseline performance:</a:t>
              </a:r>
              <a:endParaRPr sz="19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</a:endParaRPr>
            </a:p>
            <a:p>
              <a:pPr marL="1397000" lvl="2" indent="-342900">
                <a:lnSpc>
                  <a:spcPct val="150000"/>
                </a:lnSpc>
                <a:buSzPct val="70000"/>
                <a:buFont typeface="Courier New"/>
                <a:buChar char="o"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5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Republican 55%</a:t>
              </a:r>
              <a:endParaRPr dirty="0"/>
            </a:p>
            <a:p>
              <a:pPr marL="1397000" lvl="2" indent="-342900">
                <a:lnSpc>
                  <a:spcPct val="150000"/>
                </a:lnSpc>
                <a:buSzPct val="70000"/>
                <a:buFont typeface="Courier New"/>
                <a:buChar char="o"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5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Democratic 44</a:t>
              </a:r>
              <a:r>
                <a:rPr kumimoji="0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%</a:t>
              </a:r>
              <a:endParaRPr kumimoji="0" sz="20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</p:txBody>
        </p:sp>
      </p:grpSp>
      <p:sp>
        <p:nvSpPr>
          <p:cNvPr id="249" name="Shape 249"/>
          <p:cNvSpPr/>
          <p:nvPr/>
        </p:nvSpPr>
        <p:spPr>
          <a:xfrm>
            <a:off x="3635683" y="1090271"/>
            <a:ext cx="8583578" cy="497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tIns="45720" rIns="45719" bIns="45720" anchor="t">
            <a:spAutoFit/>
          </a:bodyPr>
          <a:lstStyle>
            <a:lvl1pPr algn="ctr">
              <a:defRPr sz="2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Sen. </a:t>
            </a:r>
            <a:r>
              <a:rPr lang="en-US" dirty="0"/>
              <a:t>Sherrod Brown </a:t>
            </a:r>
            <a:r>
              <a:rPr kumimoji="0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(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D</a:t>
            </a:r>
            <a:r>
              <a:rPr kumimoji="0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)</a:t>
            </a:r>
          </a:p>
        </p:txBody>
      </p:sp>
      <p:sp>
        <p:nvSpPr>
          <p:cNvPr id="256" name="Shape 256"/>
          <p:cNvSpPr/>
          <p:nvPr/>
        </p:nvSpPr>
        <p:spPr>
          <a:xfrm>
            <a:off x="4167280" y="5759701"/>
            <a:ext cx="4371733" cy="9541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*</a:t>
            </a:r>
            <a: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Baseline is a metric developed by Inside Elections that calculates generic party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performance over the last four election cycles (2014-2020)</a:t>
            </a:r>
          </a:p>
        </p:txBody>
      </p:sp>
      <p:pic>
        <p:nvPicPr>
          <p:cNvPr id="3" name="Picture 3" descr="A picture containing person, person, suit, wearing&#10;&#10;Description automatically generated">
            <a:extLst>
              <a:ext uri="{FF2B5EF4-FFF2-40B4-BE49-F238E27FC236}">
                <a16:creationId xmlns:a16="http://schemas.microsoft.com/office/drawing/2014/main" id="{DF45463E-0725-504E-9E96-11EE5271A64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47200" y="2052082"/>
            <a:ext cx="1828800" cy="1838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757326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Shape 239"/>
          <p:cNvSpPr/>
          <p:nvPr/>
        </p:nvSpPr>
        <p:spPr>
          <a:xfrm>
            <a:off x="4690297" y="571256"/>
            <a:ext cx="9069010" cy="1274220"/>
          </a:xfrm>
          <a:prstGeom prst="rect">
            <a:avLst/>
          </a:prstGeom>
          <a:ln w="12700">
            <a:solidFill>
              <a:srgbClr val="EE5654"/>
            </a:solidFill>
            <a:miter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7FBBDF"/>
                </a:solidFill>
              </a:defRPr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7FBBD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0" name="Shape 240"/>
          <p:cNvSpPr/>
          <p:nvPr/>
        </p:nvSpPr>
        <p:spPr>
          <a:xfrm>
            <a:off x="4680853" y="239799"/>
            <a:ext cx="9069011" cy="793519"/>
          </a:xfrm>
          <a:prstGeom prst="rect">
            <a:avLst/>
          </a:prstGeom>
          <a:ln w="12700">
            <a:solidFill>
              <a:srgbClr val="357FFF"/>
            </a:solidFill>
            <a:miter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7FBBDF"/>
                </a:solidFill>
              </a:defRPr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7FBBD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1" name="Shape 241"/>
          <p:cNvSpPr/>
          <p:nvPr/>
        </p:nvSpPr>
        <p:spPr>
          <a:xfrm>
            <a:off x="3834062" y="371948"/>
            <a:ext cx="10684772" cy="1311759"/>
          </a:xfrm>
          <a:prstGeom prst="rect">
            <a:avLst/>
          </a:prstGeom>
          <a:solidFill>
            <a:srgbClr val="133054"/>
          </a:solidFill>
          <a:ln w="12700">
            <a:miter lim="400000"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 kumimoji="0" sz="1800" b="0" i="0" u="none" strike="noStrike" kern="1200" cap="none" spc="0" normalizeH="0" baseline="0" noProof="0">
              <a:ln w="9524">
                <a:solidFill>
                  <a:srgbClr val="133054"/>
                </a:solidFill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44" name="Group 244"/>
          <p:cNvGrpSpPr/>
          <p:nvPr/>
        </p:nvGrpSpPr>
        <p:grpSpPr>
          <a:xfrm>
            <a:off x="9883054" y="5898167"/>
            <a:ext cx="2170360" cy="879161"/>
            <a:chOff x="0" y="0"/>
            <a:chExt cx="2170359" cy="879159"/>
          </a:xfrm>
        </p:grpSpPr>
        <p:pic>
          <p:nvPicPr>
            <p:cNvPr id="242" name="image10.png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" y="77481"/>
              <a:ext cx="1207639" cy="75537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43" name="image11.png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23206" y="0"/>
              <a:ext cx="1047153" cy="8791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45" name="Shape 245"/>
          <p:cNvSpPr/>
          <p:nvPr/>
        </p:nvSpPr>
        <p:spPr>
          <a:xfrm>
            <a:off x="3635683" y="413038"/>
            <a:ext cx="8583578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tIns="45720" rIns="45719" bIns="45720" anchor="t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pPr>
            <a:r>
              <a:rPr lang="en-US" dirty="0"/>
              <a:t>Pennsylvania</a:t>
            </a:r>
          </a:p>
        </p:txBody>
      </p:sp>
      <p:grpSp>
        <p:nvGrpSpPr>
          <p:cNvPr id="248" name="Group 248"/>
          <p:cNvGrpSpPr/>
          <p:nvPr/>
        </p:nvGrpSpPr>
        <p:grpSpPr>
          <a:xfrm>
            <a:off x="384488" y="1781663"/>
            <a:ext cx="8284503" cy="4825009"/>
            <a:chOff x="-1" y="0"/>
            <a:chExt cx="8284501" cy="4825007"/>
          </a:xfrm>
        </p:grpSpPr>
        <p:sp>
          <p:nvSpPr>
            <p:cNvPr id="246" name="Shape 246"/>
            <p:cNvSpPr/>
            <p:nvPr/>
          </p:nvSpPr>
          <p:spPr>
            <a:xfrm>
              <a:off x="704311" y="0"/>
              <a:ext cx="5589437" cy="47442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normAutofit/>
            </a:bodyPr>
            <a:lstStyle>
              <a:lvl1pPr>
                <a:spcBef>
                  <a:spcPts val="1000"/>
                </a:spcBef>
                <a:defRPr sz="2100" b="1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2100" b="1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Rating: </a:t>
              </a:r>
              <a:r>
                <a:rPr lang="en-US" dirty="0"/>
                <a:t>Battleground</a:t>
              </a:r>
              <a:endParaRPr kumimoji="0" sz="2100" b="1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</p:txBody>
        </p:sp>
        <p:sp>
          <p:nvSpPr>
            <p:cNvPr id="247" name="Shape 247"/>
            <p:cNvSpPr/>
            <p:nvPr/>
          </p:nvSpPr>
          <p:spPr>
            <a:xfrm>
              <a:off x="-1" y="518683"/>
              <a:ext cx="8284501" cy="43063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normAutofit/>
            </a:bodyPr>
            <a:lstStyle/>
            <a:p>
              <a:pPr marL="939800" lvl="1" indent="-342900">
                <a:lnSpc>
                  <a:spcPct val="150000"/>
                </a:lnSpc>
                <a:buSzPct val="70000"/>
                <a:buFont typeface="Wingdings"/>
                <a:buChar char="▪"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Incumbent </a:t>
              </a:r>
              <a:r>
                <a:rPr lang="en-US" sz="19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Bob Casey</a:t>
              </a: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 (D)</a:t>
              </a:r>
              <a:endParaRPr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</a:endParaRPr>
            </a:p>
            <a:p>
              <a:pPr marL="1397000" lvl="2" indent="-342900">
                <a:lnSpc>
                  <a:spcPct val="150000"/>
                </a:lnSpc>
                <a:buSzPct val="70000"/>
                <a:buFont typeface="Wingdings"/>
                <a:buChar char="▪"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4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Defeated Rep. Lou Barletta 56-43% in 2018</a:t>
              </a:r>
              <a:endParaRPr lang="en-US" dirty="0"/>
            </a:p>
            <a:p>
              <a:pPr marL="939800" lvl="1" indent="-342900">
                <a:lnSpc>
                  <a:spcPct val="150000"/>
                </a:lnSpc>
                <a:buSzPct val="70000"/>
                <a:buFont typeface="Wingdings"/>
                <a:buChar char="▪"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9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Potential Republican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 </a:t>
              </a:r>
              <a:r>
                <a:rPr lang="en-US" sz="19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Primary Field</a:t>
              </a:r>
              <a:endParaRPr kumimoji="0" sz="19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  <a:p>
              <a:pPr marL="1397000" lvl="2" indent="-342900">
                <a:lnSpc>
                  <a:spcPct val="150000"/>
                </a:lnSpc>
                <a:buSzPct val="70000"/>
                <a:buFont typeface="Courier New"/>
                <a:buChar char="o"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5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2022 gubernatorial nominee Doug Mastriano</a:t>
              </a:r>
              <a:endParaRPr lang="en-US" sz="1500" dirty="0">
                <a:solidFill>
                  <a:srgbClr val="133054"/>
                </a:solidFill>
                <a:latin typeface="Century Gothic"/>
              </a:endParaRPr>
            </a:p>
            <a:p>
              <a:pPr marL="1397000" lvl="2" indent="-342900">
                <a:lnSpc>
                  <a:spcPct val="150000"/>
                </a:lnSpc>
                <a:buSzPct val="70000"/>
                <a:buFont typeface="Courier New"/>
                <a:buChar char="o"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5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2022 Senate candidate Dave McCormick</a:t>
              </a:r>
              <a:endParaRPr lang="en-US" dirty="0"/>
            </a:p>
            <a:p>
              <a:pPr marL="939800" lvl="1" indent="-342900">
                <a:lnSpc>
                  <a:spcPct val="150000"/>
                </a:lnSpc>
                <a:buSzPct val="70000"/>
                <a:buFont typeface="Wingdings"/>
                <a:buChar char="▪"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B</a:t>
              </a:r>
              <a:r>
                <a:rPr kumimoji="0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aseline performance:</a:t>
              </a:r>
              <a:endParaRPr sz="19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</a:endParaRPr>
            </a:p>
            <a:p>
              <a:pPr marL="1397000" lvl="2" indent="-342900">
                <a:lnSpc>
                  <a:spcPct val="150000"/>
                </a:lnSpc>
                <a:buSzPct val="70000"/>
                <a:buFont typeface="Courier New"/>
                <a:buChar char="o"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5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Democratic 51%</a:t>
              </a:r>
              <a:endParaRPr dirty="0"/>
            </a:p>
            <a:p>
              <a:pPr marL="1397000" lvl="2" indent="-342900">
                <a:lnSpc>
                  <a:spcPct val="150000"/>
                </a:lnSpc>
                <a:buSzPct val="70000"/>
                <a:buFont typeface="Courier New"/>
                <a:buChar char="o"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5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Republican 47</a:t>
              </a:r>
              <a:r>
                <a:rPr kumimoji="0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%</a:t>
              </a:r>
              <a:endParaRPr kumimoji="0" sz="20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</p:txBody>
        </p:sp>
      </p:grpSp>
      <p:sp>
        <p:nvSpPr>
          <p:cNvPr id="249" name="Shape 249"/>
          <p:cNvSpPr/>
          <p:nvPr/>
        </p:nvSpPr>
        <p:spPr>
          <a:xfrm>
            <a:off x="3635683" y="1090271"/>
            <a:ext cx="8583578" cy="497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tIns="45720" rIns="45719" bIns="45720" anchor="t">
            <a:spAutoFit/>
          </a:bodyPr>
          <a:lstStyle>
            <a:lvl1pPr algn="ctr">
              <a:defRPr sz="2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Sen. </a:t>
            </a:r>
            <a:r>
              <a:rPr lang="en-US" dirty="0"/>
              <a:t>Bob Casey </a:t>
            </a:r>
            <a:r>
              <a:rPr kumimoji="0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(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D</a:t>
            </a:r>
            <a:r>
              <a:rPr kumimoji="0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)</a:t>
            </a:r>
          </a:p>
        </p:txBody>
      </p:sp>
      <p:sp>
        <p:nvSpPr>
          <p:cNvPr id="256" name="Shape 256"/>
          <p:cNvSpPr/>
          <p:nvPr/>
        </p:nvSpPr>
        <p:spPr>
          <a:xfrm>
            <a:off x="4167280" y="5759701"/>
            <a:ext cx="4371733" cy="9541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*</a:t>
            </a:r>
            <a: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Baseline is a metric developed by Inside Elections that calculates generic party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performance over the last four election cycles (2014-2020)</a:t>
            </a: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1189520D-2655-3FF6-2A44-F258B84E8DC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37040" y="2052082"/>
            <a:ext cx="1828800" cy="183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885608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Shape 239"/>
          <p:cNvSpPr/>
          <p:nvPr/>
        </p:nvSpPr>
        <p:spPr>
          <a:xfrm>
            <a:off x="4690297" y="571256"/>
            <a:ext cx="9069010" cy="1274220"/>
          </a:xfrm>
          <a:prstGeom prst="rect">
            <a:avLst/>
          </a:prstGeom>
          <a:ln w="12700">
            <a:solidFill>
              <a:srgbClr val="EE5654"/>
            </a:solidFill>
            <a:miter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7FBBDF"/>
                </a:solidFill>
              </a:defRPr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7FBBD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0" name="Shape 240"/>
          <p:cNvSpPr/>
          <p:nvPr/>
        </p:nvSpPr>
        <p:spPr>
          <a:xfrm>
            <a:off x="4680853" y="239799"/>
            <a:ext cx="9069011" cy="793519"/>
          </a:xfrm>
          <a:prstGeom prst="rect">
            <a:avLst/>
          </a:prstGeom>
          <a:ln w="12700">
            <a:solidFill>
              <a:srgbClr val="357FFF"/>
            </a:solidFill>
            <a:miter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7FBBDF"/>
                </a:solidFill>
              </a:defRPr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7FBBD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1" name="Shape 241"/>
          <p:cNvSpPr/>
          <p:nvPr/>
        </p:nvSpPr>
        <p:spPr>
          <a:xfrm>
            <a:off x="3834062" y="371948"/>
            <a:ext cx="10684772" cy="1311759"/>
          </a:xfrm>
          <a:prstGeom prst="rect">
            <a:avLst/>
          </a:prstGeom>
          <a:solidFill>
            <a:srgbClr val="133054"/>
          </a:solidFill>
          <a:ln w="12700">
            <a:miter lim="400000"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 kumimoji="0" sz="1800" b="0" i="0" u="none" strike="noStrike" kern="1200" cap="none" spc="0" normalizeH="0" baseline="0" noProof="0">
              <a:ln w="9524">
                <a:solidFill>
                  <a:srgbClr val="133054"/>
                </a:solidFill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44" name="Group 244"/>
          <p:cNvGrpSpPr/>
          <p:nvPr/>
        </p:nvGrpSpPr>
        <p:grpSpPr>
          <a:xfrm>
            <a:off x="9883054" y="5898167"/>
            <a:ext cx="2170360" cy="879161"/>
            <a:chOff x="0" y="0"/>
            <a:chExt cx="2170359" cy="879159"/>
          </a:xfrm>
        </p:grpSpPr>
        <p:pic>
          <p:nvPicPr>
            <p:cNvPr id="242" name="image10.png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" y="77481"/>
              <a:ext cx="1207639" cy="75537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43" name="image11.png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23206" y="0"/>
              <a:ext cx="1047153" cy="8791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45" name="Shape 245"/>
          <p:cNvSpPr/>
          <p:nvPr/>
        </p:nvSpPr>
        <p:spPr>
          <a:xfrm>
            <a:off x="3635683" y="413038"/>
            <a:ext cx="8583578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tIns="45720" rIns="45719" bIns="45720" anchor="t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pPr>
            <a:r>
              <a:rPr lang="en-US" dirty="0"/>
              <a:t>Virginia</a:t>
            </a:r>
          </a:p>
        </p:txBody>
      </p:sp>
      <p:grpSp>
        <p:nvGrpSpPr>
          <p:cNvPr id="248" name="Group 248"/>
          <p:cNvGrpSpPr/>
          <p:nvPr/>
        </p:nvGrpSpPr>
        <p:grpSpPr>
          <a:xfrm>
            <a:off x="384488" y="1781663"/>
            <a:ext cx="8284503" cy="4825009"/>
            <a:chOff x="-1" y="0"/>
            <a:chExt cx="8284501" cy="4825007"/>
          </a:xfrm>
        </p:grpSpPr>
        <p:sp>
          <p:nvSpPr>
            <p:cNvPr id="246" name="Shape 246"/>
            <p:cNvSpPr/>
            <p:nvPr/>
          </p:nvSpPr>
          <p:spPr>
            <a:xfrm>
              <a:off x="704311" y="0"/>
              <a:ext cx="5589437" cy="47442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normAutofit/>
            </a:bodyPr>
            <a:lstStyle>
              <a:lvl1pPr>
                <a:spcBef>
                  <a:spcPts val="1000"/>
                </a:spcBef>
                <a:defRPr sz="2100" b="1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2100" b="1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Rating: </a:t>
              </a:r>
              <a:r>
                <a:rPr lang="en-US" dirty="0"/>
                <a:t>Battleground</a:t>
              </a:r>
              <a:endParaRPr kumimoji="0" sz="2100" b="1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</p:txBody>
        </p:sp>
        <p:sp>
          <p:nvSpPr>
            <p:cNvPr id="247" name="Shape 247"/>
            <p:cNvSpPr/>
            <p:nvPr/>
          </p:nvSpPr>
          <p:spPr>
            <a:xfrm>
              <a:off x="-1" y="518683"/>
              <a:ext cx="8284501" cy="43063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normAutofit/>
            </a:bodyPr>
            <a:lstStyle/>
            <a:p>
              <a:pPr marL="939800" lvl="1" indent="-342900">
                <a:lnSpc>
                  <a:spcPct val="150000"/>
                </a:lnSpc>
                <a:buSzPct val="70000"/>
                <a:buFont typeface="Wingdings"/>
                <a:buChar char="▪"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Incumbent</a:t>
              </a:r>
              <a:r>
                <a:rPr lang="en-US" sz="19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 Tim Kaine</a:t>
              </a: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 (D)</a:t>
              </a:r>
              <a:endParaRPr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</a:endParaRPr>
            </a:p>
            <a:p>
              <a:pPr marL="1397000" lvl="2" indent="-342900">
                <a:lnSpc>
                  <a:spcPct val="150000"/>
                </a:lnSpc>
                <a:buSzPct val="70000"/>
                <a:buFont typeface="Wingdings"/>
                <a:buChar char="▪"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4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Defeated Corey Stewart 57-41% in 2018</a:t>
              </a:r>
              <a:endParaRPr lang="en-US" dirty="0"/>
            </a:p>
            <a:p>
              <a:pPr marL="939800" lvl="1" indent="-342900">
                <a:lnSpc>
                  <a:spcPct val="150000"/>
                </a:lnSpc>
                <a:buSzPct val="70000"/>
                <a:buFont typeface="Wingdings"/>
                <a:buChar char="▪"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9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Potential Republican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 </a:t>
              </a:r>
              <a:r>
                <a:rPr lang="en-US" sz="19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Primary Field</a:t>
              </a:r>
              <a:endParaRPr kumimoji="0" sz="19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  <a:p>
              <a:pPr marL="1397000" lvl="2" indent="-342900">
                <a:lnSpc>
                  <a:spcPct val="150000"/>
                </a:lnSpc>
                <a:buSzPct val="70000"/>
                <a:buFont typeface="Courier New"/>
                <a:buChar char="o"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5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Club for Growth VP Scott Parkinson (announced)</a:t>
              </a:r>
              <a:endParaRPr lang="en-US" dirty="0"/>
            </a:p>
            <a:p>
              <a:pPr marL="1397000" lvl="2" indent="-342900">
                <a:lnSpc>
                  <a:spcPct val="150000"/>
                </a:lnSpc>
                <a:buSzPct val="70000"/>
                <a:buFont typeface="Courier New"/>
                <a:buChar char="o"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5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Gov. Glenn Youngkin</a:t>
              </a:r>
              <a:endParaRPr lang="en-US" dirty="0"/>
            </a:p>
            <a:p>
              <a:pPr marL="1397000" lvl="2" indent="-342900">
                <a:lnSpc>
                  <a:spcPct val="150000"/>
                </a:lnSpc>
                <a:buSzPct val="70000"/>
                <a:buFont typeface="Courier New"/>
                <a:buChar char="o"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500" dirty="0">
                  <a:solidFill>
                    <a:srgbClr val="133054"/>
                  </a:solidFill>
                  <a:latin typeface="Century Gothic"/>
                </a:rPr>
                <a:t>Rep. Jen Kiggans</a:t>
              </a:r>
              <a:endParaRPr lang="en-US" sz="1500" dirty="0">
                <a:solidFill>
                  <a:srgbClr val="133054"/>
                </a:solidFill>
                <a:latin typeface="Century Gothic"/>
                <a:sym typeface="Century Gothic"/>
              </a:endParaRPr>
            </a:p>
            <a:p>
              <a:pPr marL="939800" lvl="1" indent="-342900">
                <a:lnSpc>
                  <a:spcPct val="150000"/>
                </a:lnSpc>
                <a:buSzPct val="70000"/>
                <a:buFont typeface="Wingdings"/>
                <a:buChar char="▪"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B</a:t>
              </a:r>
              <a:r>
                <a:rPr kumimoji="0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aseline performance:</a:t>
              </a:r>
              <a:endParaRPr sz="19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</a:endParaRPr>
            </a:p>
            <a:p>
              <a:pPr marL="1397000" lvl="2" indent="-342900">
                <a:lnSpc>
                  <a:spcPct val="150000"/>
                </a:lnSpc>
                <a:buSzPct val="70000"/>
                <a:buFont typeface="Courier New"/>
                <a:buChar char="o"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5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Democratic 52%</a:t>
              </a:r>
              <a:endParaRPr dirty="0"/>
            </a:p>
            <a:p>
              <a:pPr marL="1397000" lvl="2" indent="-342900">
                <a:lnSpc>
                  <a:spcPct val="150000"/>
                </a:lnSpc>
                <a:buSzPct val="70000"/>
                <a:buFont typeface="Courier New"/>
                <a:buChar char="o"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5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Republican 47</a:t>
              </a:r>
              <a:r>
                <a:rPr kumimoji="0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%</a:t>
              </a:r>
              <a:endParaRPr kumimoji="0" sz="20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</p:txBody>
        </p:sp>
      </p:grpSp>
      <p:sp>
        <p:nvSpPr>
          <p:cNvPr id="249" name="Shape 249"/>
          <p:cNvSpPr/>
          <p:nvPr/>
        </p:nvSpPr>
        <p:spPr>
          <a:xfrm>
            <a:off x="3635683" y="1090271"/>
            <a:ext cx="8583578" cy="497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tIns="45720" rIns="45719" bIns="45720" anchor="t">
            <a:spAutoFit/>
          </a:bodyPr>
          <a:lstStyle>
            <a:lvl1pPr algn="ctr">
              <a:defRPr sz="2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Sen. </a:t>
            </a:r>
            <a:r>
              <a:rPr lang="en-US" dirty="0"/>
              <a:t>Tim Kaine </a:t>
            </a:r>
            <a:r>
              <a:rPr kumimoji="0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(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D</a:t>
            </a:r>
            <a:r>
              <a:rPr kumimoji="0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)</a:t>
            </a:r>
          </a:p>
        </p:txBody>
      </p:sp>
      <p:sp>
        <p:nvSpPr>
          <p:cNvPr id="256" name="Shape 256"/>
          <p:cNvSpPr/>
          <p:nvPr/>
        </p:nvSpPr>
        <p:spPr>
          <a:xfrm>
            <a:off x="4167280" y="5759701"/>
            <a:ext cx="4371733" cy="9541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*</a:t>
            </a:r>
            <a: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Baseline is a metric developed by Inside Elections that calculates generic party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performance over the last four election cycles (2014-2020)</a:t>
            </a:r>
          </a:p>
        </p:txBody>
      </p:sp>
      <p:pic>
        <p:nvPicPr>
          <p:cNvPr id="2" name="Picture 3">
            <a:extLst>
              <a:ext uri="{FF2B5EF4-FFF2-40B4-BE49-F238E27FC236}">
                <a16:creationId xmlns:a16="http://schemas.microsoft.com/office/drawing/2014/main" id="{53283811-3918-F10B-11E9-6F967BCF714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26880" y="2019300"/>
            <a:ext cx="1828800" cy="182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574378"/>
      </p:ext>
    </p:extLst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Shape 239"/>
          <p:cNvSpPr/>
          <p:nvPr/>
        </p:nvSpPr>
        <p:spPr>
          <a:xfrm>
            <a:off x="4690297" y="571256"/>
            <a:ext cx="9069010" cy="1274220"/>
          </a:xfrm>
          <a:prstGeom prst="rect">
            <a:avLst/>
          </a:prstGeom>
          <a:ln w="12700">
            <a:solidFill>
              <a:srgbClr val="EE5654"/>
            </a:solidFill>
            <a:miter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7FBBDF"/>
                </a:solidFill>
              </a:defRPr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7FBBD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0" name="Shape 240"/>
          <p:cNvSpPr/>
          <p:nvPr/>
        </p:nvSpPr>
        <p:spPr>
          <a:xfrm>
            <a:off x="4680853" y="239799"/>
            <a:ext cx="9069011" cy="793519"/>
          </a:xfrm>
          <a:prstGeom prst="rect">
            <a:avLst/>
          </a:prstGeom>
          <a:ln w="12700">
            <a:solidFill>
              <a:srgbClr val="357FFF"/>
            </a:solidFill>
            <a:miter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7FBBDF"/>
                </a:solidFill>
              </a:defRPr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7FBBD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1" name="Shape 241"/>
          <p:cNvSpPr/>
          <p:nvPr/>
        </p:nvSpPr>
        <p:spPr>
          <a:xfrm>
            <a:off x="3834062" y="371948"/>
            <a:ext cx="10684772" cy="1311759"/>
          </a:xfrm>
          <a:prstGeom prst="rect">
            <a:avLst/>
          </a:prstGeom>
          <a:solidFill>
            <a:srgbClr val="133054"/>
          </a:solidFill>
          <a:ln w="12700">
            <a:miter lim="400000"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 kumimoji="0" sz="1800" b="0" i="0" u="none" strike="noStrike" kern="1200" cap="none" spc="0" normalizeH="0" baseline="0" noProof="0">
              <a:ln w="9524">
                <a:solidFill>
                  <a:srgbClr val="133054"/>
                </a:solidFill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44" name="Group 244"/>
          <p:cNvGrpSpPr/>
          <p:nvPr/>
        </p:nvGrpSpPr>
        <p:grpSpPr>
          <a:xfrm>
            <a:off x="9883054" y="5898167"/>
            <a:ext cx="2170360" cy="879161"/>
            <a:chOff x="0" y="0"/>
            <a:chExt cx="2170359" cy="879159"/>
          </a:xfrm>
        </p:grpSpPr>
        <p:pic>
          <p:nvPicPr>
            <p:cNvPr id="242" name="image10.png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" y="77481"/>
              <a:ext cx="1207639" cy="75537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43" name="image11.png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23206" y="0"/>
              <a:ext cx="1047153" cy="8791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45" name="Shape 245"/>
          <p:cNvSpPr/>
          <p:nvPr/>
        </p:nvSpPr>
        <p:spPr>
          <a:xfrm>
            <a:off x="3635683" y="413038"/>
            <a:ext cx="8583578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tIns="45720" rIns="45719" bIns="45720" anchor="t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>
              <a:defRPr/>
            </a:pPr>
            <a:r>
              <a:rPr lang="en-US" dirty="0"/>
              <a:t>West Virginia</a:t>
            </a:r>
          </a:p>
        </p:txBody>
      </p:sp>
      <p:grpSp>
        <p:nvGrpSpPr>
          <p:cNvPr id="248" name="Group 248"/>
          <p:cNvGrpSpPr/>
          <p:nvPr/>
        </p:nvGrpSpPr>
        <p:grpSpPr>
          <a:xfrm>
            <a:off x="384488" y="1781663"/>
            <a:ext cx="8284503" cy="4825009"/>
            <a:chOff x="-1" y="0"/>
            <a:chExt cx="8284501" cy="4825007"/>
          </a:xfrm>
        </p:grpSpPr>
        <p:sp>
          <p:nvSpPr>
            <p:cNvPr id="246" name="Shape 246"/>
            <p:cNvSpPr/>
            <p:nvPr/>
          </p:nvSpPr>
          <p:spPr>
            <a:xfrm>
              <a:off x="704311" y="0"/>
              <a:ext cx="5589437" cy="47442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normAutofit/>
            </a:bodyPr>
            <a:lstStyle>
              <a:lvl1pPr>
                <a:spcBef>
                  <a:spcPts val="1000"/>
                </a:spcBef>
                <a:defRPr sz="2100" b="1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2100" b="1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Rating: </a:t>
              </a:r>
              <a:r>
                <a:rPr lang="en-US" dirty="0"/>
                <a:t>Battleground</a:t>
              </a:r>
              <a:endParaRPr kumimoji="0" sz="2100" b="1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</p:txBody>
        </p:sp>
        <p:sp>
          <p:nvSpPr>
            <p:cNvPr id="247" name="Shape 247"/>
            <p:cNvSpPr/>
            <p:nvPr/>
          </p:nvSpPr>
          <p:spPr>
            <a:xfrm>
              <a:off x="-1" y="518683"/>
              <a:ext cx="8284501" cy="43063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normAutofit/>
            </a:bodyPr>
            <a:lstStyle/>
            <a:p>
              <a:pPr marL="939800" lvl="1" indent="-342900">
                <a:lnSpc>
                  <a:spcPct val="150000"/>
                </a:lnSpc>
                <a:buSzPct val="70000"/>
                <a:buFont typeface="Wingdings"/>
                <a:buChar char="▪"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Incumbent </a:t>
              </a:r>
              <a:r>
                <a:rPr lang="en-US" sz="19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Joe Manchin</a:t>
              </a: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 (D)</a:t>
              </a:r>
              <a:endParaRPr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</a:endParaRPr>
            </a:p>
            <a:p>
              <a:pPr marL="1397000" lvl="2" indent="-342900">
                <a:lnSpc>
                  <a:spcPct val="150000"/>
                </a:lnSpc>
                <a:buSzPct val="70000"/>
                <a:buFont typeface="Wingdings"/>
                <a:buChar char="▪"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4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Defeated Patrick Morrissey 50-46% in 2018</a:t>
              </a:r>
              <a:endParaRPr lang="en-US" dirty="0"/>
            </a:p>
            <a:p>
              <a:pPr marL="939800" lvl="1" indent="-342900">
                <a:lnSpc>
                  <a:spcPct val="150000"/>
                </a:lnSpc>
                <a:buSzPct val="70000"/>
                <a:buFont typeface="Wingdings"/>
                <a:buChar char="▪"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9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Potential Republican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 </a:t>
              </a:r>
              <a:r>
                <a:rPr lang="en-US" sz="19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Primary Field</a:t>
              </a:r>
              <a:endParaRPr kumimoji="0" sz="19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  <a:p>
              <a:pPr marL="1397000" lvl="2" indent="-342900">
                <a:lnSpc>
                  <a:spcPct val="150000"/>
                </a:lnSpc>
                <a:buSzPct val="70000"/>
                <a:buFont typeface="Courier New"/>
                <a:buChar char="o"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5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Rep. Alex Mooney (announced)</a:t>
              </a:r>
              <a:endParaRPr lang="en-US" dirty="0"/>
            </a:p>
            <a:p>
              <a:pPr marL="1397000" lvl="2" indent="-342900">
                <a:lnSpc>
                  <a:spcPct val="150000"/>
                </a:lnSpc>
                <a:buSzPct val="70000"/>
                <a:buFont typeface="Courier New"/>
                <a:buChar char="o"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5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Gov. Jim Justice</a:t>
              </a:r>
              <a:endParaRPr lang="en-US" dirty="0"/>
            </a:p>
            <a:p>
              <a:pPr marL="939800" lvl="1" indent="-342900">
                <a:lnSpc>
                  <a:spcPct val="150000"/>
                </a:lnSpc>
                <a:buSzPct val="70000"/>
                <a:buFont typeface="Wingdings"/>
                <a:buChar char="▪"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B</a:t>
              </a:r>
              <a:r>
                <a:rPr kumimoji="0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aseline performance:</a:t>
              </a:r>
              <a:endParaRPr sz="19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</a:endParaRPr>
            </a:p>
            <a:p>
              <a:pPr marL="1397000" lvl="2" indent="-342900">
                <a:lnSpc>
                  <a:spcPct val="150000"/>
                </a:lnSpc>
                <a:buSzPct val="70000"/>
                <a:buFont typeface="Courier New"/>
                <a:buChar char="o"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5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Republican 59%</a:t>
              </a:r>
              <a:endParaRPr dirty="0"/>
            </a:p>
            <a:p>
              <a:pPr marL="1397000" lvl="2" indent="-342900">
                <a:lnSpc>
                  <a:spcPct val="150000"/>
                </a:lnSpc>
                <a:buSzPct val="70000"/>
                <a:buFont typeface="Courier New"/>
                <a:buChar char="o"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5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Democratic 38</a:t>
              </a:r>
              <a:r>
                <a:rPr kumimoji="0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%</a:t>
              </a:r>
              <a:endParaRPr kumimoji="0" sz="20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</p:txBody>
        </p:sp>
      </p:grpSp>
      <p:sp>
        <p:nvSpPr>
          <p:cNvPr id="249" name="Shape 249"/>
          <p:cNvSpPr/>
          <p:nvPr/>
        </p:nvSpPr>
        <p:spPr>
          <a:xfrm>
            <a:off x="3635683" y="1090271"/>
            <a:ext cx="8583578" cy="497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tIns="45720" rIns="45719" bIns="45720" anchor="t">
            <a:spAutoFit/>
          </a:bodyPr>
          <a:lstStyle>
            <a:lvl1pPr algn="ctr">
              <a:defRPr sz="2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Sen. </a:t>
            </a:r>
            <a:r>
              <a:rPr lang="en-US" dirty="0"/>
              <a:t>Joe Manchin </a:t>
            </a:r>
            <a:r>
              <a:rPr kumimoji="0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(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D</a:t>
            </a:r>
            <a:r>
              <a:rPr kumimoji="0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)</a:t>
            </a:r>
          </a:p>
        </p:txBody>
      </p:sp>
      <p:sp>
        <p:nvSpPr>
          <p:cNvPr id="256" name="Shape 256"/>
          <p:cNvSpPr/>
          <p:nvPr/>
        </p:nvSpPr>
        <p:spPr>
          <a:xfrm>
            <a:off x="4167280" y="5759701"/>
            <a:ext cx="4371733" cy="9541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*</a:t>
            </a:r>
            <a: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Baseline is a metric developed by Inside Elections that calculates generic party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performance over the last four election cycles (2014-2020)</a:t>
            </a:r>
          </a:p>
        </p:txBody>
      </p:sp>
      <p:pic>
        <p:nvPicPr>
          <p:cNvPr id="2" name="Picture 3">
            <a:extLst>
              <a:ext uri="{FF2B5EF4-FFF2-40B4-BE49-F238E27FC236}">
                <a16:creationId xmlns:a16="http://schemas.microsoft.com/office/drawing/2014/main" id="{F7DA36D7-9A39-DA61-51E5-814C6C20068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47" r="-371"/>
          <a:stretch/>
        </p:blipFill>
        <p:spPr>
          <a:xfrm>
            <a:off x="9333653" y="2022951"/>
            <a:ext cx="1828801" cy="1830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479256"/>
      </p:ext>
    </p:extLst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Shape 239"/>
          <p:cNvSpPr/>
          <p:nvPr/>
        </p:nvSpPr>
        <p:spPr>
          <a:xfrm>
            <a:off x="4690297" y="571256"/>
            <a:ext cx="9069010" cy="1274220"/>
          </a:xfrm>
          <a:prstGeom prst="rect">
            <a:avLst/>
          </a:prstGeom>
          <a:ln w="12700">
            <a:solidFill>
              <a:srgbClr val="EE5654"/>
            </a:solidFill>
            <a:miter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7FBBDF"/>
                </a:solidFill>
              </a:defRPr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7FBBD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0" name="Shape 240"/>
          <p:cNvSpPr/>
          <p:nvPr/>
        </p:nvSpPr>
        <p:spPr>
          <a:xfrm>
            <a:off x="4680853" y="239799"/>
            <a:ext cx="9069011" cy="793519"/>
          </a:xfrm>
          <a:prstGeom prst="rect">
            <a:avLst/>
          </a:prstGeom>
          <a:ln w="12700">
            <a:solidFill>
              <a:srgbClr val="357FFF"/>
            </a:solidFill>
            <a:miter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7FBBDF"/>
                </a:solidFill>
              </a:defRPr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7FBBD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1" name="Shape 241"/>
          <p:cNvSpPr/>
          <p:nvPr/>
        </p:nvSpPr>
        <p:spPr>
          <a:xfrm>
            <a:off x="3834062" y="371948"/>
            <a:ext cx="10684772" cy="1311759"/>
          </a:xfrm>
          <a:prstGeom prst="rect">
            <a:avLst/>
          </a:prstGeom>
          <a:solidFill>
            <a:srgbClr val="133054"/>
          </a:solidFill>
          <a:ln w="12700">
            <a:miter lim="400000"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 kumimoji="0" sz="1800" b="0" i="0" u="none" strike="noStrike" kern="1200" cap="none" spc="0" normalizeH="0" baseline="0" noProof="0">
              <a:ln w="9524">
                <a:solidFill>
                  <a:srgbClr val="133054"/>
                </a:solidFill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44" name="Group 244"/>
          <p:cNvGrpSpPr/>
          <p:nvPr/>
        </p:nvGrpSpPr>
        <p:grpSpPr>
          <a:xfrm>
            <a:off x="9883054" y="5898167"/>
            <a:ext cx="2170360" cy="879161"/>
            <a:chOff x="0" y="0"/>
            <a:chExt cx="2170359" cy="879159"/>
          </a:xfrm>
        </p:grpSpPr>
        <p:pic>
          <p:nvPicPr>
            <p:cNvPr id="242" name="image10.png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" y="77481"/>
              <a:ext cx="1207639" cy="75537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43" name="image11.png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23206" y="0"/>
              <a:ext cx="1047153" cy="8791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45" name="Shape 245"/>
          <p:cNvSpPr/>
          <p:nvPr/>
        </p:nvSpPr>
        <p:spPr>
          <a:xfrm>
            <a:off x="3635683" y="413038"/>
            <a:ext cx="8583578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tIns="45720" rIns="45719" bIns="45720" anchor="t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pPr>
            <a:r>
              <a:rPr lang="en-US" dirty="0"/>
              <a:t>Wisconsin</a:t>
            </a:r>
          </a:p>
        </p:txBody>
      </p:sp>
      <p:grpSp>
        <p:nvGrpSpPr>
          <p:cNvPr id="248" name="Group 248"/>
          <p:cNvGrpSpPr/>
          <p:nvPr/>
        </p:nvGrpSpPr>
        <p:grpSpPr>
          <a:xfrm>
            <a:off x="384488" y="1781663"/>
            <a:ext cx="8284503" cy="4825009"/>
            <a:chOff x="-1" y="0"/>
            <a:chExt cx="8284501" cy="4825007"/>
          </a:xfrm>
        </p:grpSpPr>
        <p:sp>
          <p:nvSpPr>
            <p:cNvPr id="246" name="Shape 246"/>
            <p:cNvSpPr/>
            <p:nvPr/>
          </p:nvSpPr>
          <p:spPr>
            <a:xfrm>
              <a:off x="704311" y="0"/>
              <a:ext cx="5589437" cy="47442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normAutofit/>
            </a:bodyPr>
            <a:lstStyle>
              <a:lvl1pPr>
                <a:spcBef>
                  <a:spcPts val="1000"/>
                </a:spcBef>
                <a:defRPr sz="2100" b="1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2100" b="1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Rating: </a:t>
              </a:r>
              <a:r>
                <a:rPr lang="en-US" dirty="0"/>
                <a:t>Battleground</a:t>
              </a:r>
              <a:endParaRPr kumimoji="0" sz="2100" b="1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</p:txBody>
        </p:sp>
        <p:sp>
          <p:nvSpPr>
            <p:cNvPr id="247" name="Shape 247"/>
            <p:cNvSpPr/>
            <p:nvPr/>
          </p:nvSpPr>
          <p:spPr>
            <a:xfrm>
              <a:off x="-1" y="518683"/>
              <a:ext cx="8284501" cy="43063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normAutofit/>
            </a:bodyPr>
            <a:lstStyle/>
            <a:p>
              <a:pPr marL="939800" lvl="1" indent="-342900">
                <a:lnSpc>
                  <a:spcPct val="150000"/>
                </a:lnSpc>
                <a:buSzPct val="70000"/>
                <a:buFont typeface="Wingdings"/>
                <a:buChar char="▪"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Incumbent </a:t>
              </a:r>
              <a:r>
                <a:rPr lang="en-US" sz="19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Tammy Baldwin</a:t>
              </a: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 (D)</a:t>
              </a:r>
              <a:endParaRPr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</a:endParaRPr>
            </a:p>
            <a:p>
              <a:pPr marL="1397000" lvl="2" indent="-342900">
                <a:lnSpc>
                  <a:spcPct val="150000"/>
                </a:lnSpc>
                <a:buSzPct val="70000"/>
                <a:buFont typeface="Wingdings"/>
                <a:buChar char="▪"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4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Defeated Leah Vukmir 55-45% in 2018</a:t>
              </a:r>
              <a:endParaRPr lang="en-US" dirty="0"/>
            </a:p>
            <a:p>
              <a:pPr marL="939800" lvl="1" indent="-342900">
                <a:lnSpc>
                  <a:spcPct val="150000"/>
                </a:lnSpc>
                <a:buSzPct val="70000"/>
                <a:buFont typeface="Wingdings"/>
                <a:buChar char="▪"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9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Potential Republican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 </a:t>
              </a:r>
              <a:r>
                <a:rPr lang="en-US" sz="19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Primary Field</a:t>
              </a:r>
              <a:endParaRPr kumimoji="0" sz="19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  <a:p>
              <a:pPr marL="1397000" lvl="2" indent="-342900">
                <a:lnSpc>
                  <a:spcPct val="150000"/>
                </a:lnSpc>
                <a:buSzPct val="70000"/>
                <a:buFont typeface="Courier New"/>
                <a:buChar char="o"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5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Rep. Mike Gallagher</a:t>
              </a:r>
              <a:endParaRPr lang="en-US" dirty="0"/>
            </a:p>
            <a:p>
              <a:pPr marL="1397000" lvl="2" indent="-342900">
                <a:lnSpc>
                  <a:spcPct val="150000"/>
                </a:lnSpc>
                <a:buSzPct val="70000"/>
                <a:buFont typeface="Courier New"/>
                <a:buChar char="o"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5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2012 Senate candidate Eric Hovde</a:t>
              </a:r>
              <a:endParaRPr lang="en-US" dirty="0"/>
            </a:p>
            <a:p>
              <a:pPr marL="1397000" lvl="2" indent="-342900">
                <a:lnSpc>
                  <a:spcPct val="150000"/>
                </a:lnSpc>
                <a:buSzPct val="70000"/>
                <a:buFont typeface="Courier New"/>
                <a:buChar char="o"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500" dirty="0">
                  <a:solidFill>
                    <a:srgbClr val="133054"/>
                  </a:solidFill>
                  <a:latin typeface="Century Gothic"/>
                </a:rPr>
                <a:t>2022 gubernatorial candidate Rebecca Kleefisch</a:t>
              </a:r>
              <a:endParaRPr lang="en-US" sz="1500" dirty="0">
                <a:solidFill>
                  <a:srgbClr val="133054"/>
                </a:solidFill>
                <a:latin typeface="Century Gothic"/>
                <a:sym typeface="Century Gothic"/>
              </a:endParaRPr>
            </a:p>
            <a:p>
              <a:pPr marL="1397000" lvl="2" indent="-342900">
                <a:lnSpc>
                  <a:spcPct val="150000"/>
                </a:lnSpc>
                <a:buSzPct val="70000"/>
                <a:buFont typeface="Courier New"/>
                <a:buChar char="o"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500" dirty="0">
                  <a:solidFill>
                    <a:srgbClr val="133054"/>
                  </a:solidFill>
                  <a:latin typeface="Century Gothic"/>
                </a:rPr>
                <a:t>Former Milwaukee County Sheriff David Clarke</a:t>
              </a:r>
              <a:endParaRPr lang="en-US" sz="1500" dirty="0">
                <a:solidFill>
                  <a:srgbClr val="133054"/>
                </a:solidFill>
                <a:latin typeface="Century Gothic"/>
                <a:sym typeface="Century Gothic"/>
              </a:endParaRPr>
            </a:p>
            <a:p>
              <a:pPr marL="939800" lvl="1" indent="-342900">
                <a:lnSpc>
                  <a:spcPct val="150000"/>
                </a:lnSpc>
                <a:buSzPct val="70000"/>
                <a:buFont typeface="Wingdings"/>
                <a:buChar char="▪"/>
                <a:defRPr sz="19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B</a:t>
              </a:r>
              <a:r>
                <a:rPr kumimoji="0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aseline performance:</a:t>
              </a:r>
              <a:endParaRPr sz="19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</a:endParaRPr>
            </a:p>
            <a:p>
              <a:pPr marL="1397000" lvl="2" indent="-342900">
                <a:lnSpc>
                  <a:spcPct val="150000"/>
                </a:lnSpc>
                <a:buSzPct val="70000"/>
                <a:buFont typeface="Courier New"/>
                <a:buChar char="o"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5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Democratic 50%</a:t>
              </a:r>
              <a:endParaRPr dirty="0"/>
            </a:p>
            <a:p>
              <a:pPr marL="1397000" lvl="2" indent="-342900">
                <a:lnSpc>
                  <a:spcPct val="150000"/>
                </a:lnSpc>
                <a:buSzPct val="70000"/>
                <a:buFont typeface="Courier New"/>
                <a:buChar char="o"/>
                <a:defRPr sz="1500">
                  <a:solidFill>
                    <a:srgbClr val="133054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en-US" sz="1500" dirty="0">
                  <a:solidFill>
                    <a:srgbClr val="133054"/>
                  </a:solidFill>
                  <a:latin typeface="Century Gothic"/>
                  <a:sym typeface="Century Gothic"/>
                </a:rPr>
                <a:t>Republican 49</a:t>
              </a:r>
              <a:r>
                <a:rPr kumimoji="0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133054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%</a:t>
              </a:r>
              <a:endParaRPr kumimoji="0" sz="2000" b="0" i="0" u="none" strike="noStrike" kern="1200" cap="none" spc="0" normalizeH="0" baseline="0" noProof="0" dirty="0">
                <a:ln>
                  <a:noFill/>
                </a:ln>
                <a:solidFill>
                  <a:srgbClr val="133054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</p:txBody>
        </p:sp>
      </p:grpSp>
      <p:sp>
        <p:nvSpPr>
          <p:cNvPr id="249" name="Shape 249"/>
          <p:cNvSpPr/>
          <p:nvPr/>
        </p:nvSpPr>
        <p:spPr>
          <a:xfrm>
            <a:off x="3635683" y="1090271"/>
            <a:ext cx="8583578" cy="497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tIns="45720" rIns="45719" bIns="45720" anchor="t">
            <a:spAutoFit/>
          </a:bodyPr>
          <a:lstStyle>
            <a:lvl1pPr algn="ctr">
              <a:defRPr sz="2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Sen. </a:t>
            </a:r>
            <a:r>
              <a:rPr lang="en-US" dirty="0"/>
              <a:t>Tammy Baldwin </a:t>
            </a:r>
            <a:r>
              <a:rPr kumimoji="0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(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D</a:t>
            </a:r>
            <a:r>
              <a:rPr kumimoji="0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sym typeface="Century Gothic"/>
              </a:rPr>
              <a:t>)</a:t>
            </a:r>
          </a:p>
        </p:txBody>
      </p:sp>
      <p:sp>
        <p:nvSpPr>
          <p:cNvPr id="256" name="Shape 256"/>
          <p:cNvSpPr/>
          <p:nvPr/>
        </p:nvSpPr>
        <p:spPr>
          <a:xfrm>
            <a:off x="4167280" y="5759701"/>
            <a:ext cx="4371733" cy="9541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*</a:t>
            </a:r>
            <a: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Baseline is a metric developed by Inside Elections that calculates generic party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performance over the last four election cycles (2014-2020)</a:t>
            </a:r>
          </a:p>
        </p:txBody>
      </p:sp>
      <p:pic>
        <p:nvPicPr>
          <p:cNvPr id="2" name="Picture 3">
            <a:extLst>
              <a:ext uri="{FF2B5EF4-FFF2-40B4-BE49-F238E27FC236}">
                <a16:creationId xmlns:a16="http://schemas.microsoft.com/office/drawing/2014/main" id="{C53C12AD-303C-9CD9-3FB9-F8925683549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26880" y="2050659"/>
            <a:ext cx="1828800" cy="1830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761364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2" name="image1-small.png"/>
          <p:cNvPicPr>
            <a:picLocks noChangeAspect="1"/>
          </p:cNvPicPr>
          <p:nvPr/>
        </p:nvPicPr>
        <p:blipFill>
          <a:blip r:embed="rId2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434278" y="0"/>
            <a:ext cx="12927491" cy="7474689"/>
          </a:xfrm>
          <a:prstGeom prst="rect">
            <a:avLst/>
          </a:prstGeom>
          <a:ln w="12700">
            <a:miter lim="400000"/>
          </a:ln>
        </p:spPr>
      </p:pic>
      <p:sp>
        <p:nvSpPr>
          <p:cNvPr id="643" name="Shape 643"/>
          <p:cNvSpPr/>
          <p:nvPr/>
        </p:nvSpPr>
        <p:spPr>
          <a:xfrm>
            <a:off x="3567310" y="424294"/>
            <a:ext cx="9844642" cy="974062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644" name="Shape 644"/>
          <p:cNvSpPr/>
          <p:nvPr/>
        </p:nvSpPr>
        <p:spPr>
          <a:xfrm>
            <a:off x="3566962" y="163642"/>
            <a:ext cx="9835197" cy="793519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645" name="Shape 645"/>
          <p:cNvSpPr/>
          <p:nvPr/>
        </p:nvSpPr>
        <p:spPr>
          <a:xfrm>
            <a:off x="3567310" y="292700"/>
            <a:ext cx="11485747" cy="9740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46" name="Shape 646"/>
          <p:cNvSpPr/>
          <p:nvPr/>
        </p:nvSpPr>
        <p:spPr>
          <a:xfrm>
            <a:off x="3762067" y="424294"/>
            <a:ext cx="12218477" cy="713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4000" b="1">
                <a:solidFill>
                  <a:srgbClr val="13305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/>
              <a:t>2022 Election Results </a:t>
            </a:r>
            <a:endParaRPr/>
          </a:p>
        </p:txBody>
      </p:sp>
      <p:grpSp>
        <p:nvGrpSpPr>
          <p:cNvPr id="649" name="Group 649"/>
          <p:cNvGrpSpPr/>
          <p:nvPr/>
        </p:nvGrpSpPr>
        <p:grpSpPr>
          <a:xfrm>
            <a:off x="9871306" y="6007608"/>
            <a:ext cx="2314303" cy="1101385"/>
            <a:chOff x="0" y="0"/>
            <a:chExt cx="2314301" cy="1101384"/>
          </a:xfrm>
        </p:grpSpPr>
        <p:pic>
          <p:nvPicPr>
            <p:cNvPr id="647" name="image6.png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648" name="image7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650" name="Shape 650"/>
          <p:cNvSpPr/>
          <p:nvPr/>
        </p:nvSpPr>
        <p:spPr>
          <a:xfrm>
            <a:off x="3334814" y="1910842"/>
            <a:ext cx="6907561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20" rIns="45719" bIns="45720" anchor="t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/>
              <a:t>Senate: </a:t>
            </a:r>
            <a:r>
              <a:t>D</a:t>
            </a:r>
            <a:r>
              <a:rPr lang="en-US"/>
              <a:t>emocrats +1 seat </a:t>
            </a:r>
            <a:endParaRPr/>
          </a:p>
        </p:txBody>
      </p:sp>
      <p:sp>
        <p:nvSpPr>
          <p:cNvPr id="651" name="Shape 651"/>
          <p:cNvSpPr/>
          <p:nvPr/>
        </p:nvSpPr>
        <p:spPr>
          <a:xfrm>
            <a:off x="3572698" y="3247166"/>
            <a:ext cx="5046603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/>
          </a:p>
        </p:txBody>
      </p:sp>
      <p:sp>
        <p:nvSpPr>
          <p:cNvPr id="652" name="Shape 652"/>
          <p:cNvSpPr/>
          <p:nvPr/>
        </p:nvSpPr>
        <p:spPr>
          <a:xfrm>
            <a:off x="4416552" y="2479092"/>
            <a:ext cx="3684712" cy="338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1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/>
          </a:p>
        </p:txBody>
      </p:sp>
      <p:sp>
        <p:nvSpPr>
          <p:cNvPr id="653" name="Shape 653"/>
          <p:cNvSpPr/>
          <p:nvPr/>
        </p:nvSpPr>
        <p:spPr>
          <a:xfrm>
            <a:off x="1483614" y="4867447"/>
            <a:ext cx="9368589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32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2000"/>
          </a:p>
          <a:p>
            <a:pPr algn="ctr">
              <a:defRPr sz="32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2000"/>
          </a:p>
        </p:txBody>
      </p:sp>
      <p:pic>
        <p:nvPicPr>
          <p:cNvPr id="655" name="image9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1601" y="1740076"/>
            <a:ext cx="1161430" cy="1127017"/>
          </a:xfrm>
          <a:prstGeom prst="rect">
            <a:avLst/>
          </a:prstGeom>
          <a:ln w="12700">
            <a:miter lim="400000"/>
          </a:ln>
        </p:spPr>
      </p:pic>
      <p:sp>
        <p:nvSpPr>
          <p:cNvPr id="656" name="Shape 656"/>
          <p:cNvSpPr/>
          <p:nvPr/>
        </p:nvSpPr>
        <p:spPr>
          <a:xfrm>
            <a:off x="1411706" y="5797058"/>
            <a:ext cx="9368589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2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2" name="Shape 653">
            <a:extLst>
              <a:ext uri="{FF2B5EF4-FFF2-40B4-BE49-F238E27FC236}">
                <a16:creationId xmlns:a16="http://schemas.microsoft.com/office/drawing/2014/main" id="{6A4CE00A-2162-4C53-89A5-86E43CB839BA}"/>
              </a:ext>
            </a:extLst>
          </p:cNvPr>
          <p:cNvSpPr/>
          <p:nvPr/>
        </p:nvSpPr>
        <p:spPr>
          <a:xfrm>
            <a:off x="3203031" y="4604431"/>
            <a:ext cx="6778294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algn="ctr">
              <a:defRPr sz="32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3600"/>
              <a:t>Governors: Democrats +2</a:t>
            </a:r>
            <a:endParaRPr sz="3600"/>
          </a:p>
        </p:txBody>
      </p:sp>
      <p:pic>
        <p:nvPicPr>
          <p:cNvPr id="17" name="image9.png">
            <a:extLst>
              <a:ext uri="{FF2B5EF4-FFF2-40B4-BE49-F238E27FC236}">
                <a16:creationId xmlns:a16="http://schemas.microsoft.com/office/drawing/2014/main" id="{2F5DF39D-A903-414C-9B14-F1FEDBD5804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3797" y="4317946"/>
            <a:ext cx="1161430" cy="1127017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73477D4-7E14-4123-8978-7311330085BD}"/>
              </a:ext>
            </a:extLst>
          </p:cNvPr>
          <p:cNvSpPr txBox="1"/>
          <p:nvPr/>
        </p:nvSpPr>
        <p:spPr>
          <a:xfrm>
            <a:off x="3650910" y="3289602"/>
            <a:ext cx="69306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>
                <a:solidFill>
                  <a:schemeClr val="bg1"/>
                </a:solidFill>
                <a:latin typeface="Century Gothic" panose="020B0502020202020204" pitchFamily="34" charset="0"/>
              </a:rPr>
              <a:t>House: Republicans +9 seats</a:t>
            </a:r>
          </a:p>
        </p:txBody>
      </p:sp>
      <p:pic>
        <p:nvPicPr>
          <p:cNvPr id="4" name="image8.png">
            <a:extLst>
              <a:ext uri="{FF2B5EF4-FFF2-40B4-BE49-F238E27FC236}">
                <a16:creationId xmlns:a16="http://schemas.microsoft.com/office/drawing/2014/main" id="{1D19D121-EA57-1EE1-1FF2-04C5D2194DE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1985" y="3108085"/>
            <a:ext cx="1320661" cy="1009363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371550054"/>
      </p:ext>
    </p:extLst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image1-small.png"/>
          <p:cNvPicPr>
            <a:picLocks noChangeAspect="1"/>
          </p:cNvPicPr>
          <p:nvPr/>
        </p:nvPicPr>
        <p:blipFill>
          <a:blip r:embed="rId2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H="1">
            <a:off x="-618127" y="-167773"/>
            <a:ext cx="12927491" cy="7474688"/>
          </a:xfrm>
          <a:prstGeom prst="rect">
            <a:avLst/>
          </a:prstGeom>
          <a:ln w="12700">
            <a:miter lim="400000"/>
          </a:ln>
        </p:spPr>
      </p:pic>
      <p:sp>
        <p:nvSpPr>
          <p:cNvPr id="151" name="Shape 151"/>
          <p:cNvSpPr/>
          <p:nvPr/>
        </p:nvSpPr>
        <p:spPr>
          <a:xfrm>
            <a:off x="2982350" y="580410"/>
            <a:ext cx="11426399" cy="880337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152" name="Shape 152"/>
          <p:cNvSpPr/>
          <p:nvPr/>
        </p:nvSpPr>
        <p:spPr>
          <a:xfrm>
            <a:off x="2982350" y="321238"/>
            <a:ext cx="13478737" cy="9740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3" name="Shape 153"/>
          <p:cNvSpPr/>
          <p:nvPr/>
        </p:nvSpPr>
        <p:spPr>
          <a:xfrm>
            <a:off x="3123027" y="412823"/>
            <a:ext cx="9501511" cy="14465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tIns="45720" rIns="45719" bIns="45720" anchor="t">
            <a:spAutoFit/>
          </a:bodyPr>
          <a:lstStyle>
            <a:lvl1pPr>
              <a:defRPr sz="4400" b="1">
                <a:solidFill>
                  <a:srgbClr val="13305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/>
              <a:t>Independent Voters in 2022</a:t>
            </a:r>
          </a:p>
          <a:p>
            <a:endParaRPr lang="en-US"/>
          </a:p>
        </p:txBody>
      </p:sp>
      <p:grpSp>
        <p:nvGrpSpPr>
          <p:cNvPr id="156" name="Group 156"/>
          <p:cNvGrpSpPr/>
          <p:nvPr/>
        </p:nvGrpSpPr>
        <p:grpSpPr>
          <a:xfrm>
            <a:off x="9795106" y="5918708"/>
            <a:ext cx="2314303" cy="1101385"/>
            <a:chOff x="0" y="0"/>
            <a:chExt cx="2314301" cy="1101384"/>
          </a:xfrm>
        </p:grpSpPr>
        <p:pic>
          <p:nvPicPr>
            <p:cNvPr id="154" name="image6.png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5" name="image7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57" name="Shape 157"/>
          <p:cNvSpPr/>
          <p:nvPr/>
        </p:nvSpPr>
        <p:spPr>
          <a:xfrm>
            <a:off x="779144" y="1784484"/>
            <a:ext cx="11911263" cy="4278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20" rIns="45719" bIns="45720" anchor="t">
            <a:spAutoFit/>
          </a:bodyPr>
          <a:lstStyle>
            <a:lvl1pPr algn="ctr">
              <a:defRPr sz="4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algn="l"/>
            <a:r>
              <a:rPr lang="en-US" sz="3400"/>
              <a:t>Arizona: Kelly 55%-39%</a:t>
            </a:r>
          </a:p>
          <a:p>
            <a:pPr algn="l"/>
            <a:r>
              <a:rPr lang="en-US" sz="3400"/>
              <a:t>Georgia (Nov): Warnock 53%-42%</a:t>
            </a:r>
          </a:p>
          <a:p>
            <a:pPr algn="l"/>
            <a:r>
              <a:rPr lang="en-US" sz="3400"/>
              <a:t>Nevada: Cortez Masto 48%-45%</a:t>
            </a:r>
          </a:p>
          <a:p>
            <a:pPr algn="l"/>
            <a:r>
              <a:rPr lang="en-US" sz="3400"/>
              <a:t>New Hampshire: Hassan 54%-43%</a:t>
            </a:r>
          </a:p>
          <a:p>
            <a:pPr algn="l"/>
            <a:r>
              <a:rPr lang="en-US" sz="3400"/>
              <a:t>North Carolina: Beasley 51%-45%</a:t>
            </a:r>
          </a:p>
          <a:p>
            <a:pPr algn="l"/>
            <a:r>
              <a:rPr lang="en-US" sz="3400"/>
              <a:t>Ohio: Ryan 50%-49%</a:t>
            </a:r>
          </a:p>
          <a:p>
            <a:pPr algn="l"/>
            <a:r>
              <a:rPr lang="en-US" sz="3400"/>
              <a:t>Pennsylvania: Fetterman 58%-38%</a:t>
            </a:r>
          </a:p>
          <a:p>
            <a:pPr algn="l"/>
            <a:r>
              <a:rPr lang="en-US" sz="3400"/>
              <a:t>Wisconsin: Johnson 50%-49%*</a:t>
            </a:r>
            <a:endParaRPr sz="3400"/>
          </a:p>
        </p:txBody>
      </p:sp>
      <p:sp>
        <p:nvSpPr>
          <p:cNvPr id="159" name="Shape 159"/>
          <p:cNvSpPr/>
          <p:nvPr/>
        </p:nvSpPr>
        <p:spPr>
          <a:xfrm>
            <a:off x="9667623" y="3630176"/>
            <a:ext cx="81545" cy="131064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spAutoFit/>
          </a:bodyPr>
          <a:lstStyle/>
          <a:p>
            <a:pPr>
              <a:defRPr sz="2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161" name="Shape 161"/>
          <p:cNvSpPr/>
          <p:nvPr/>
        </p:nvSpPr>
        <p:spPr>
          <a:xfrm>
            <a:off x="1161324" y="5339400"/>
            <a:ext cx="9368589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/>
          </a:p>
        </p:txBody>
      </p:sp>
      <p:sp>
        <p:nvSpPr>
          <p:cNvPr id="164" name="Shape 164"/>
          <p:cNvSpPr/>
          <p:nvPr/>
        </p:nvSpPr>
        <p:spPr>
          <a:xfrm>
            <a:off x="2982350" y="164756"/>
            <a:ext cx="11515499" cy="1130544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247AB59-1282-BD31-D56C-6CE90B09E846}"/>
              </a:ext>
            </a:extLst>
          </p:cNvPr>
          <p:cNvSpPr txBox="1"/>
          <p:nvPr/>
        </p:nvSpPr>
        <p:spPr>
          <a:xfrm>
            <a:off x="777240" y="6050280"/>
            <a:ext cx="284988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200" i="1" dirty="0">
                <a:solidFill>
                  <a:schemeClr val="bg1"/>
                </a:solidFill>
                <a:cs typeface="Calibri"/>
              </a:rPr>
              <a:t>Source: AP </a:t>
            </a:r>
            <a:r>
              <a:rPr lang="en-US" sz="1200" i="1" dirty="0" err="1">
                <a:solidFill>
                  <a:schemeClr val="bg1"/>
                </a:solidFill>
                <a:cs typeface="Calibri"/>
              </a:rPr>
              <a:t>VoteCast</a:t>
            </a:r>
          </a:p>
        </p:txBody>
      </p:sp>
    </p:spTree>
    <p:extLst>
      <p:ext uri="{BB962C8B-B14F-4D97-AF65-F5344CB8AC3E}">
        <p14:creationId xmlns:p14="http://schemas.microsoft.com/office/powerpoint/2010/main" val="2395334479"/>
      </p:ext>
    </p:extLst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image1-small.png"/>
          <p:cNvPicPr>
            <a:picLocks noChangeAspect="1"/>
          </p:cNvPicPr>
          <p:nvPr/>
        </p:nvPicPr>
        <p:blipFill>
          <a:blip r:embed="rId2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512336" y="-372141"/>
            <a:ext cx="12927491" cy="747468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9" name="image2-small.png"/>
          <p:cNvPicPr>
            <a:picLocks noChangeAspect="1"/>
          </p:cNvPicPr>
          <p:nvPr/>
        </p:nvPicPr>
        <p:blipFill>
          <a:blip r:embed="rId3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04179" y="-126875"/>
            <a:ext cx="13399236" cy="7582513"/>
          </a:xfrm>
          <a:prstGeom prst="rect">
            <a:avLst/>
          </a:prstGeom>
          <a:ln w="12700">
            <a:miter lim="400000"/>
          </a:ln>
        </p:spPr>
      </p:pic>
      <p:sp>
        <p:nvSpPr>
          <p:cNvPr id="140" name="Shape 140"/>
          <p:cNvSpPr>
            <a:spLocks noGrp="1"/>
          </p:cNvSpPr>
          <p:nvPr>
            <p:ph type="title"/>
          </p:nvPr>
        </p:nvSpPr>
        <p:spPr>
          <a:xfrm>
            <a:off x="1686592" y="2438400"/>
            <a:ext cx="8818816" cy="1293389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 defTabSz="640079">
              <a:defRPr sz="5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7200" b="1"/>
              <a:t>Fight for the House</a:t>
            </a:r>
            <a:endParaRPr sz="7200" b="1"/>
          </a:p>
        </p:txBody>
      </p:sp>
      <p:sp>
        <p:nvSpPr>
          <p:cNvPr id="141" name="Shape 141"/>
          <p:cNvSpPr/>
          <p:nvPr/>
        </p:nvSpPr>
        <p:spPr>
          <a:xfrm>
            <a:off x="1315055" y="2182508"/>
            <a:ext cx="9561891" cy="1805173"/>
          </a:xfrm>
          <a:prstGeom prst="rect">
            <a:avLst/>
          </a:prstGeom>
          <a:ln w="28575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/>
            <a:endParaRPr/>
          </a:p>
        </p:txBody>
      </p:sp>
      <p:grpSp>
        <p:nvGrpSpPr>
          <p:cNvPr id="144" name="Group 144"/>
          <p:cNvGrpSpPr/>
          <p:nvPr/>
        </p:nvGrpSpPr>
        <p:grpSpPr>
          <a:xfrm>
            <a:off x="3745870" y="4979211"/>
            <a:ext cx="4968408" cy="2189194"/>
            <a:chOff x="0" y="0"/>
            <a:chExt cx="4968406" cy="2189192"/>
          </a:xfrm>
        </p:grpSpPr>
        <p:pic>
          <p:nvPicPr>
            <p:cNvPr id="142" name="image3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60960" y="0"/>
              <a:ext cx="2507447" cy="218919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3" name="image4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197231"/>
              <a:ext cx="2391717" cy="133087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229918955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568">
            <a:extLst>
              <a:ext uri="{FF2B5EF4-FFF2-40B4-BE49-F238E27FC236}">
                <a16:creationId xmlns:a16="http://schemas.microsoft.com/office/drawing/2014/main" id="{8175FFAA-2311-4985-A71B-8329FD8ECE8F}"/>
              </a:ext>
            </a:extLst>
          </p:cNvPr>
          <p:cNvSpPr/>
          <p:nvPr/>
        </p:nvSpPr>
        <p:spPr>
          <a:xfrm>
            <a:off x="805064" y="2222755"/>
            <a:ext cx="1524060" cy="407164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8F8F8"/>
              </a:gs>
            </a:gsLst>
            <a:lin ang="16200000" scaled="1"/>
            <a:tileRect/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 sz="14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8" name="Shape 569">
            <a:extLst>
              <a:ext uri="{FF2B5EF4-FFF2-40B4-BE49-F238E27FC236}">
                <a16:creationId xmlns:a16="http://schemas.microsoft.com/office/drawing/2014/main" id="{6A6C8FFF-76BA-43BB-B4F2-8E982D5C85E9}"/>
              </a:ext>
            </a:extLst>
          </p:cNvPr>
          <p:cNvSpPr/>
          <p:nvPr/>
        </p:nvSpPr>
        <p:spPr>
          <a:xfrm>
            <a:off x="3665740" y="2270957"/>
            <a:ext cx="1350991" cy="4037078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F8F8F8"/>
              </a:gs>
            </a:gsLst>
            <a:lin ang="16200000" scaled="1"/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 sz="14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9" name="Shape 570">
            <a:extLst>
              <a:ext uri="{FF2B5EF4-FFF2-40B4-BE49-F238E27FC236}">
                <a16:creationId xmlns:a16="http://schemas.microsoft.com/office/drawing/2014/main" id="{1FD08D45-A506-4062-8153-AA3C553F8502}"/>
              </a:ext>
            </a:extLst>
          </p:cNvPr>
          <p:cNvSpPr/>
          <p:nvPr/>
        </p:nvSpPr>
        <p:spPr>
          <a:xfrm>
            <a:off x="9592024" y="2254905"/>
            <a:ext cx="1545188" cy="358980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F8F8F8"/>
              </a:gs>
            </a:gsLst>
            <a:lin ang="16200000" scaled="1"/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 sz="14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71" name="Shape 571"/>
          <p:cNvSpPr/>
          <p:nvPr/>
        </p:nvSpPr>
        <p:spPr>
          <a:xfrm>
            <a:off x="837204" y="1070483"/>
            <a:ext cx="2571341" cy="5539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defRPr sz="24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Democrats</a:t>
            </a:r>
            <a:endParaRPr lang="en-US"/>
          </a:p>
          <a:p>
            <a:r>
              <a:rPr lang="en-US" sz="1600"/>
              <a:t>168 Solid seats</a:t>
            </a:r>
            <a:endParaRPr sz="1600"/>
          </a:p>
        </p:txBody>
      </p:sp>
      <p:sp>
        <p:nvSpPr>
          <p:cNvPr id="572" name="Shape 572"/>
          <p:cNvSpPr/>
          <p:nvPr/>
        </p:nvSpPr>
        <p:spPr>
          <a:xfrm>
            <a:off x="999947" y="2120012"/>
            <a:ext cx="1302083" cy="2015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1000">
              <a:solidFill>
                <a:srgbClr val="357FFF"/>
              </a:solidFill>
            </a:endParaRPr>
          </a:p>
        </p:txBody>
      </p:sp>
      <p:grpSp>
        <p:nvGrpSpPr>
          <p:cNvPr id="575" name="Group 575"/>
          <p:cNvGrpSpPr/>
          <p:nvPr/>
        </p:nvGrpSpPr>
        <p:grpSpPr>
          <a:xfrm>
            <a:off x="9735079" y="6008648"/>
            <a:ext cx="2314303" cy="1101385"/>
            <a:chOff x="0" y="0"/>
            <a:chExt cx="2314301" cy="1101384"/>
          </a:xfrm>
        </p:grpSpPr>
        <p:pic>
          <p:nvPicPr>
            <p:cNvPr id="573" name="image6.png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74" name="image7.png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579" name="Shape 579"/>
          <p:cNvSpPr/>
          <p:nvPr/>
        </p:nvSpPr>
        <p:spPr>
          <a:xfrm>
            <a:off x="3236689" y="-133418"/>
            <a:ext cx="5716935" cy="1132145"/>
          </a:xfrm>
          <a:prstGeom prst="rect">
            <a:avLst/>
          </a:prstGeom>
          <a:ln w="12700">
            <a:solidFill>
              <a:srgbClr val="357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580" name="Shape 580"/>
          <p:cNvSpPr/>
          <p:nvPr/>
        </p:nvSpPr>
        <p:spPr>
          <a:xfrm>
            <a:off x="3324078" y="-940001"/>
            <a:ext cx="5542157" cy="1850066"/>
          </a:xfrm>
          <a:prstGeom prst="rect">
            <a:avLst/>
          </a:prstGeom>
          <a:solidFill>
            <a:srgbClr val="EE5654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EE5654"/>
                </a:solidFill>
              </a:defRPr>
            </a:pPr>
            <a:endParaRPr/>
          </a:p>
        </p:txBody>
      </p:sp>
      <p:sp>
        <p:nvSpPr>
          <p:cNvPr id="581" name="Shape 581"/>
          <p:cNvSpPr/>
          <p:nvPr/>
        </p:nvSpPr>
        <p:spPr>
          <a:xfrm>
            <a:off x="3408545" y="-1025132"/>
            <a:ext cx="5373221" cy="1850066"/>
          </a:xfrm>
          <a:prstGeom prst="rect">
            <a:avLst/>
          </a:prstGeom>
          <a:solidFill>
            <a:srgbClr val="133054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385170"/>
                </a:solidFill>
              </a:defRPr>
            </a:pPr>
            <a:endParaRPr/>
          </a:p>
        </p:txBody>
      </p:sp>
      <p:sp>
        <p:nvSpPr>
          <p:cNvPr id="582" name="Shape 582"/>
          <p:cNvSpPr/>
          <p:nvPr/>
        </p:nvSpPr>
        <p:spPr>
          <a:xfrm>
            <a:off x="2319005" y="118688"/>
            <a:ext cx="7552302" cy="10772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32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/>
              <a:t>2024 House </a:t>
            </a:r>
            <a:r>
              <a:rPr lang="en-US" b="1"/>
              <a:t>Races</a:t>
            </a:r>
          </a:p>
          <a:p>
            <a:pPr algn="ctr">
              <a:defRPr sz="32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b="1"/>
          </a:p>
        </p:txBody>
      </p:sp>
      <p:sp>
        <p:nvSpPr>
          <p:cNvPr id="586" name="Shape 586"/>
          <p:cNvSpPr/>
          <p:nvPr/>
        </p:nvSpPr>
        <p:spPr>
          <a:xfrm>
            <a:off x="6726030" y="2157547"/>
            <a:ext cx="1336563" cy="2015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0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>
              <a:solidFill>
                <a:srgbClr val="FF0000"/>
              </a:solidFill>
            </a:endParaRPr>
          </a:p>
        </p:txBody>
      </p:sp>
      <p:sp>
        <p:nvSpPr>
          <p:cNvPr id="587" name="Shape 587"/>
          <p:cNvSpPr/>
          <p:nvPr/>
        </p:nvSpPr>
        <p:spPr>
          <a:xfrm>
            <a:off x="4922073" y="4235761"/>
            <a:ext cx="1411322" cy="2015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  <a:defRPr sz="10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>
              <a:solidFill>
                <a:srgbClr val="FF0000"/>
              </a:solidFill>
            </a:endParaRPr>
          </a:p>
        </p:txBody>
      </p:sp>
      <p:sp>
        <p:nvSpPr>
          <p:cNvPr id="588" name="Shape 588"/>
          <p:cNvSpPr/>
          <p:nvPr/>
        </p:nvSpPr>
        <p:spPr>
          <a:xfrm>
            <a:off x="8866235" y="2120013"/>
            <a:ext cx="3187180" cy="357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2">
            <a:noAutofit/>
          </a:bodyPr>
          <a:lstStyle/>
          <a:p>
            <a:pPr>
              <a:lnSpc>
                <a:spcPct val="150000"/>
              </a:lnSpc>
              <a:defRPr sz="10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>
              <a:solidFill>
                <a:srgbClr val="FF0000"/>
              </a:solidFill>
            </a:endParaRPr>
          </a:p>
        </p:txBody>
      </p:sp>
      <p:sp>
        <p:nvSpPr>
          <p:cNvPr id="589" name="Shape 589"/>
          <p:cNvSpPr/>
          <p:nvPr/>
        </p:nvSpPr>
        <p:spPr>
          <a:xfrm>
            <a:off x="8128107" y="1073260"/>
            <a:ext cx="2962591" cy="5539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defRPr sz="24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algn="r"/>
            <a:r>
              <a:t>Republicans</a:t>
            </a:r>
            <a:endParaRPr lang="en-US"/>
          </a:p>
          <a:p>
            <a:pPr algn="r"/>
            <a:r>
              <a:rPr lang="en-US" sz="1600"/>
              <a:t>172 Solid seats</a:t>
            </a:r>
            <a:r>
              <a:rPr sz="1600"/>
              <a:t> </a:t>
            </a:r>
          </a:p>
        </p:txBody>
      </p:sp>
      <p:sp>
        <p:nvSpPr>
          <p:cNvPr id="590" name="Shape 590"/>
          <p:cNvSpPr/>
          <p:nvPr/>
        </p:nvSpPr>
        <p:spPr>
          <a:xfrm>
            <a:off x="3380874" y="2141355"/>
            <a:ext cx="1120533" cy="2015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591" name="Shape 591"/>
          <p:cNvSpPr/>
          <p:nvPr/>
        </p:nvSpPr>
        <p:spPr>
          <a:xfrm>
            <a:off x="3248143" y="2120012"/>
            <a:ext cx="1758949" cy="2015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1000">
              <a:solidFill>
                <a:srgbClr val="FF0000"/>
              </a:solidFill>
            </a:endParaRPr>
          </a:p>
        </p:txBody>
      </p:sp>
      <p:sp>
        <p:nvSpPr>
          <p:cNvPr id="2" name="Shape 587">
            <a:extLst>
              <a:ext uri="{FF2B5EF4-FFF2-40B4-BE49-F238E27FC236}">
                <a16:creationId xmlns:a16="http://schemas.microsoft.com/office/drawing/2014/main" id="{89262A4E-CC2F-41E1-A68C-D120395EC627}"/>
              </a:ext>
            </a:extLst>
          </p:cNvPr>
          <p:cNvSpPr/>
          <p:nvPr/>
        </p:nvSpPr>
        <p:spPr>
          <a:xfrm>
            <a:off x="6735029" y="2120012"/>
            <a:ext cx="1813515" cy="4323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1000"/>
          </a:p>
        </p:txBody>
      </p:sp>
      <p:grpSp>
        <p:nvGrpSpPr>
          <p:cNvPr id="70" name="Group 613">
            <a:extLst>
              <a:ext uri="{FF2B5EF4-FFF2-40B4-BE49-F238E27FC236}">
                <a16:creationId xmlns:a16="http://schemas.microsoft.com/office/drawing/2014/main" id="{AD1E7101-8873-4AF4-B342-1C702CC7965A}"/>
              </a:ext>
            </a:extLst>
          </p:cNvPr>
          <p:cNvGrpSpPr/>
          <p:nvPr/>
        </p:nvGrpSpPr>
        <p:grpSpPr>
          <a:xfrm>
            <a:off x="805065" y="1788073"/>
            <a:ext cx="10332146" cy="482884"/>
            <a:chOff x="-2" y="-2"/>
            <a:chExt cx="10102534" cy="482883"/>
          </a:xfrm>
        </p:grpSpPr>
        <p:grpSp>
          <p:nvGrpSpPr>
            <p:cNvPr id="71" name="Group 594">
              <a:extLst>
                <a:ext uri="{FF2B5EF4-FFF2-40B4-BE49-F238E27FC236}">
                  <a16:creationId xmlns:a16="http://schemas.microsoft.com/office/drawing/2014/main" id="{4C5D3CD7-C910-42C7-A037-F37D12611966}"/>
                </a:ext>
              </a:extLst>
            </p:cNvPr>
            <p:cNvGrpSpPr/>
            <p:nvPr/>
          </p:nvGrpSpPr>
          <p:grpSpPr>
            <a:xfrm>
              <a:off x="-2" y="-2"/>
              <a:ext cx="1484941" cy="482883"/>
              <a:chOff x="-1" y="-1"/>
              <a:chExt cx="1484940" cy="482881"/>
            </a:xfrm>
          </p:grpSpPr>
          <p:sp>
            <p:nvSpPr>
              <p:cNvPr id="90" name="Shape 592">
                <a:extLst>
                  <a:ext uri="{FF2B5EF4-FFF2-40B4-BE49-F238E27FC236}">
                    <a16:creationId xmlns:a16="http://schemas.microsoft.com/office/drawing/2014/main" id="{7D70F153-6972-474F-B362-2D7438C6EB2C}"/>
                  </a:ext>
                </a:extLst>
              </p:cNvPr>
              <p:cNvSpPr/>
              <p:nvPr/>
            </p:nvSpPr>
            <p:spPr>
              <a:xfrm>
                <a:off x="-1" y="-1"/>
                <a:ext cx="1484940" cy="482881"/>
              </a:xfrm>
              <a:prstGeom prst="rect">
                <a:avLst/>
              </a:prstGeom>
              <a:solidFill>
                <a:srgbClr val="2861C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91" name="Shape 593">
                <a:extLst>
                  <a:ext uri="{FF2B5EF4-FFF2-40B4-BE49-F238E27FC236}">
                    <a16:creationId xmlns:a16="http://schemas.microsoft.com/office/drawing/2014/main" id="{02E08B75-5E04-4B5E-A979-C34DD412CA4E}"/>
                  </a:ext>
                </a:extLst>
              </p:cNvPr>
              <p:cNvSpPr/>
              <p:nvPr/>
            </p:nvSpPr>
            <p:spPr>
              <a:xfrm>
                <a:off x="-1" y="87769"/>
                <a:ext cx="1484940" cy="3073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400" b="1" spc="300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</a:lstStyle>
              <a:p>
                <a:r>
                  <a:t>LIKELY D</a:t>
                </a:r>
              </a:p>
            </p:txBody>
          </p:sp>
        </p:grpSp>
        <p:grpSp>
          <p:nvGrpSpPr>
            <p:cNvPr id="72" name="Group 597">
              <a:extLst>
                <a:ext uri="{FF2B5EF4-FFF2-40B4-BE49-F238E27FC236}">
                  <a16:creationId xmlns:a16="http://schemas.microsoft.com/office/drawing/2014/main" id="{33F997AF-2AF8-46E2-AEA0-1F90072BBFB2}"/>
                </a:ext>
              </a:extLst>
            </p:cNvPr>
            <p:cNvGrpSpPr/>
            <p:nvPr/>
          </p:nvGrpSpPr>
          <p:grpSpPr>
            <a:xfrm>
              <a:off x="1475252" y="-2"/>
              <a:ext cx="1330203" cy="482883"/>
              <a:chOff x="0" y="-1"/>
              <a:chExt cx="1330201" cy="482881"/>
            </a:xfrm>
          </p:grpSpPr>
          <p:sp>
            <p:nvSpPr>
              <p:cNvPr id="88" name="Shape 595">
                <a:extLst>
                  <a:ext uri="{FF2B5EF4-FFF2-40B4-BE49-F238E27FC236}">
                    <a16:creationId xmlns:a16="http://schemas.microsoft.com/office/drawing/2014/main" id="{24616EED-1ADE-47EC-B032-06BA98F54CED}"/>
                  </a:ext>
                </a:extLst>
              </p:cNvPr>
              <p:cNvSpPr/>
              <p:nvPr/>
            </p:nvSpPr>
            <p:spPr>
              <a:xfrm>
                <a:off x="0" y="-1"/>
                <a:ext cx="1330201" cy="482881"/>
              </a:xfrm>
              <a:prstGeom prst="rect">
                <a:avLst/>
              </a:prstGeom>
              <a:solidFill>
                <a:srgbClr val="357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89" name="Shape 596">
                <a:extLst>
                  <a:ext uri="{FF2B5EF4-FFF2-40B4-BE49-F238E27FC236}">
                    <a16:creationId xmlns:a16="http://schemas.microsoft.com/office/drawing/2014/main" id="{F1FB2F11-846E-4E4C-836F-C2FA57BE56D4}"/>
                  </a:ext>
                </a:extLst>
              </p:cNvPr>
              <p:cNvSpPr/>
              <p:nvPr/>
            </p:nvSpPr>
            <p:spPr>
              <a:xfrm>
                <a:off x="0" y="87769"/>
                <a:ext cx="1330201" cy="3073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400" b="1" spc="300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</a:lstStyle>
              <a:p>
                <a:r>
                  <a:t>LEAN D</a:t>
                </a:r>
              </a:p>
            </p:txBody>
          </p:sp>
        </p:grpSp>
        <p:grpSp>
          <p:nvGrpSpPr>
            <p:cNvPr id="73" name="Group 600">
              <a:extLst>
                <a:ext uri="{FF2B5EF4-FFF2-40B4-BE49-F238E27FC236}">
                  <a16:creationId xmlns:a16="http://schemas.microsoft.com/office/drawing/2014/main" id="{7B8FE88E-A52A-49FE-9E3A-FFF200B6A6F3}"/>
                </a:ext>
              </a:extLst>
            </p:cNvPr>
            <p:cNvGrpSpPr/>
            <p:nvPr/>
          </p:nvGrpSpPr>
          <p:grpSpPr>
            <a:xfrm>
              <a:off x="4117617" y="-2"/>
              <a:ext cx="1516629" cy="482883"/>
              <a:chOff x="-1" y="-1"/>
              <a:chExt cx="1516628" cy="482881"/>
            </a:xfrm>
          </p:grpSpPr>
          <p:sp>
            <p:nvSpPr>
              <p:cNvPr id="86" name="Shape 598">
                <a:extLst>
                  <a:ext uri="{FF2B5EF4-FFF2-40B4-BE49-F238E27FC236}">
                    <a16:creationId xmlns:a16="http://schemas.microsoft.com/office/drawing/2014/main" id="{736765E5-E663-44CA-84B0-2489E8FA2785}"/>
                  </a:ext>
                </a:extLst>
              </p:cNvPr>
              <p:cNvSpPr/>
              <p:nvPr/>
            </p:nvSpPr>
            <p:spPr>
              <a:xfrm>
                <a:off x="-1" y="-1"/>
                <a:ext cx="1516628" cy="482881"/>
              </a:xfrm>
              <a:prstGeom prst="rect">
                <a:avLst/>
              </a:prstGeom>
              <a:solidFill>
                <a:srgbClr val="A6A6A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87" name="Shape 599">
                <a:extLst>
                  <a:ext uri="{FF2B5EF4-FFF2-40B4-BE49-F238E27FC236}">
                    <a16:creationId xmlns:a16="http://schemas.microsoft.com/office/drawing/2014/main" id="{68DADFAB-D8CE-4623-ABD3-6642B8AB5A7C}"/>
                  </a:ext>
                </a:extLst>
              </p:cNvPr>
              <p:cNvSpPr/>
              <p:nvPr/>
            </p:nvSpPr>
            <p:spPr>
              <a:xfrm>
                <a:off x="-1" y="87769"/>
                <a:ext cx="1516628" cy="3073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400" b="1" spc="300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</a:lstStyle>
              <a:p>
                <a:r>
                  <a:t>TOSS UP</a:t>
                </a:r>
              </a:p>
            </p:txBody>
          </p:sp>
        </p:grpSp>
        <p:grpSp>
          <p:nvGrpSpPr>
            <p:cNvPr id="74" name="Group 603">
              <a:extLst>
                <a:ext uri="{FF2B5EF4-FFF2-40B4-BE49-F238E27FC236}">
                  <a16:creationId xmlns:a16="http://schemas.microsoft.com/office/drawing/2014/main" id="{A84B0813-EEC3-4E85-8C66-A56B059ACAB7}"/>
                </a:ext>
              </a:extLst>
            </p:cNvPr>
            <p:cNvGrpSpPr/>
            <p:nvPr/>
          </p:nvGrpSpPr>
          <p:grpSpPr>
            <a:xfrm>
              <a:off x="7113869" y="-2"/>
              <a:ext cx="1487209" cy="482883"/>
              <a:chOff x="0" y="-1"/>
              <a:chExt cx="1487207" cy="482881"/>
            </a:xfrm>
          </p:grpSpPr>
          <p:sp>
            <p:nvSpPr>
              <p:cNvPr id="84" name="Shape 601">
                <a:extLst>
                  <a:ext uri="{FF2B5EF4-FFF2-40B4-BE49-F238E27FC236}">
                    <a16:creationId xmlns:a16="http://schemas.microsoft.com/office/drawing/2014/main" id="{635689A5-E18A-4980-AF91-A5A80D691F9D}"/>
                  </a:ext>
                </a:extLst>
              </p:cNvPr>
              <p:cNvSpPr/>
              <p:nvPr/>
            </p:nvSpPr>
            <p:spPr>
              <a:xfrm>
                <a:off x="0" y="-1"/>
                <a:ext cx="1487207" cy="482881"/>
              </a:xfrm>
              <a:prstGeom prst="rect">
                <a:avLst/>
              </a:prstGeom>
              <a:solidFill>
                <a:srgbClr val="EE56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85" name="Shape 602">
                <a:extLst>
                  <a:ext uri="{FF2B5EF4-FFF2-40B4-BE49-F238E27FC236}">
                    <a16:creationId xmlns:a16="http://schemas.microsoft.com/office/drawing/2014/main" id="{BF75B8DD-26DC-4F13-B0F8-2A69A9D0F5B7}"/>
                  </a:ext>
                </a:extLst>
              </p:cNvPr>
              <p:cNvSpPr/>
              <p:nvPr/>
            </p:nvSpPr>
            <p:spPr>
              <a:xfrm>
                <a:off x="0" y="87769"/>
                <a:ext cx="1487207" cy="3073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400" b="1" spc="300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</a:lstStyle>
              <a:p>
                <a:r>
                  <a:t>LEAN R</a:t>
                </a:r>
              </a:p>
            </p:txBody>
          </p:sp>
        </p:grpSp>
        <p:grpSp>
          <p:nvGrpSpPr>
            <p:cNvPr id="75" name="Group 606">
              <a:extLst>
                <a:ext uri="{FF2B5EF4-FFF2-40B4-BE49-F238E27FC236}">
                  <a16:creationId xmlns:a16="http://schemas.microsoft.com/office/drawing/2014/main" id="{5F7AC8DC-2BBF-4912-B4E3-3BFFA2789CB0}"/>
                </a:ext>
              </a:extLst>
            </p:cNvPr>
            <p:cNvGrpSpPr/>
            <p:nvPr/>
          </p:nvGrpSpPr>
          <p:grpSpPr>
            <a:xfrm>
              <a:off x="8591683" y="-2"/>
              <a:ext cx="1510849" cy="482883"/>
              <a:chOff x="-1" y="-1"/>
              <a:chExt cx="1510848" cy="482881"/>
            </a:xfrm>
          </p:grpSpPr>
          <p:sp>
            <p:nvSpPr>
              <p:cNvPr id="82" name="Shape 604">
                <a:extLst>
                  <a:ext uri="{FF2B5EF4-FFF2-40B4-BE49-F238E27FC236}">
                    <a16:creationId xmlns:a16="http://schemas.microsoft.com/office/drawing/2014/main" id="{D9CCE763-EDFE-4E6C-BABF-821195E582E4}"/>
                  </a:ext>
                </a:extLst>
              </p:cNvPr>
              <p:cNvSpPr/>
              <p:nvPr/>
            </p:nvSpPr>
            <p:spPr>
              <a:xfrm>
                <a:off x="-1" y="-1"/>
                <a:ext cx="1510848" cy="482881"/>
              </a:xfrm>
              <a:prstGeom prst="rect">
                <a:avLst/>
              </a:prstGeom>
              <a:solidFill>
                <a:srgbClr val="C2464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83" name="Shape 605">
                <a:extLst>
                  <a:ext uri="{FF2B5EF4-FFF2-40B4-BE49-F238E27FC236}">
                    <a16:creationId xmlns:a16="http://schemas.microsoft.com/office/drawing/2014/main" id="{F1524716-AFA2-4490-86F8-AE466D492BD8}"/>
                  </a:ext>
                </a:extLst>
              </p:cNvPr>
              <p:cNvSpPr/>
              <p:nvPr/>
            </p:nvSpPr>
            <p:spPr>
              <a:xfrm>
                <a:off x="-1" y="87769"/>
                <a:ext cx="1510848" cy="3073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400" b="1" spc="300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</a:lstStyle>
              <a:p>
                <a:r>
                  <a:t>LIKELY R</a:t>
                </a:r>
              </a:p>
            </p:txBody>
          </p:sp>
        </p:grpSp>
        <p:grpSp>
          <p:nvGrpSpPr>
            <p:cNvPr id="76" name="Group 609">
              <a:extLst>
                <a:ext uri="{FF2B5EF4-FFF2-40B4-BE49-F238E27FC236}">
                  <a16:creationId xmlns:a16="http://schemas.microsoft.com/office/drawing/2014/main" id="{9E14F6B7-E395-4F5D-B15A-907B3BAFDDD3}"/>
                </a:ext>
              </a:extLst>
            </p:cNvPr>
            <p:cNvGrpSpPr/>
            <p:nvPr/>
          </p:nvGrpSpPr>
          <p:grpSpPr>
            <a:xfrm>
              <a:off x="5612703" y="-2"/>
              <a:ext cx="1510849" cy="482883"/>
              <a:chOff x="-1" y="-1"/>
              <a:chExt cx="1510848" cy="482881"/>
            </a:xfrm>
          </p:grpSpPr>
          <p:sp>
            <p:nvSpPr>
              <p:cNvPr id="80" name="Shape 607">
                <a:extLst>
                  <a:ext uri="{FF2B5EF4-FFF2-40B4-BE49-F238E27FC236}">
                    <a16:creationId xmlns:a16="http://schemas.microsoft.com/office/drawing/2014/main" id="{E0BADFED-8444-4076-BDE2-F240D0B5193A}"/>
                  </a:ext>
                </a:extLst>
              </p:cNvPr>
              <p:cNvSpPr/>
              <p:nvPr/>
            </p:nvSpPr>
            <p:spPr>
              <a:xfrm>
                <a:off x="-1" y="-1"/>
                <a:ext cx="1510848" cy="482881"/>
              </a:xfrm>
              <a:prstGeom prst="rect">
                <a:avLst/>
              </a:prstGeom>
              <a:solidFill>
                <a:srgbClr val="FF605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81" name="Shape 608">
                <a:extLst>
                  <a:ext uri="{FF2B5EF4-FFF2-40B4-BE49-F238E27FC236}">
                    <a16:creationId xmlns:a16="http://schemas.microsoft.com/office/drawing/2014/main" id="{87E0BB7E-E93C-4CD5-8124-9402B9D14318}"/>
                  </a:ext>
                </a:extLst>
              </p:cNvPr>
              <p:cNvSpPr/>
              <p:nvPr/>
            </p:nvSpPr>
            <p:spPr>
              <a:xfrm>
                <a:off x="-1" y="87769"/>
                <a:ext cx="1510848" cy="3073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400" b="1" spc="300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</a:lstStyle>
              <a:p>
                <a:r>
                  <a:t>TILT R</a:t>
                </a:r>
              </a:p>
            </p:txBody>
          </p:sp>
        </p:grpSp>
        <p:grpSp>
          <p:nvGrpSpPr>
            <p:cNvPr id="77" name="Group 612">
              <a:extLst>
                <a:ext uri="{FF2B5EF4-FFF2-40B4-BE49-F238E27FC236}">
                  <a16:creationId xmlns:a16="http://schemas.microsoft.com/office/drawing/2014/main" id="{9826670B-1787-47C4-872D-95A2C8A44547}"/>
                </a:ext>
              </a:extLst>
            </p:cNvPr>
            <p:cNvGrpSpPr/>
            <p:nvPr/>
          </p:nvGrpSpPr>
          <p:grpSpPr>
            <a:xfrm>
              <a:off x="2805155" y="-2"/>
              <a:ext cx="1312465" cy="482883"/>
              <a:chOff x="-1" y="-1"/>
              <a:chExt cx="1312464" cy="482881"/>
            </a:xfrm>
          </p:grpSpPr>
          <p:sp>
            <p:nvSpPr>
              <p:cNvPr id="78" name="Shape 610">
                <a:extLst>
                  <a:ext uri="{FF2B5EF4-FFF2-40B4-BE49-F238E27FC236}">
                    <a16:creationId xmlns:a16="http://schemas.microsoft.com/office/drawing/2014/main" id="{CFF5CCEE-217F-4611-9AE5-1E61E72EF05D}"/>
                  </a:ext>
                </a:extLst>
              </p:cNvPr>
              <p:cNvSpPr/>
              <p:nvPr/>
            </p:nvSpPr>
            <p:spPr>
              <a:xfrm>
                <a:off x="-1" y="-1"/>
                <a:ext cx="1312464" cy="482881"/>
              </a:xfrm>
              <a:prstGeom prst="rect">
                <a:avLst/>
              </a:prstGeom>
              <a:solidFill>
                <a:srgbClr val="02AA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79" name="Shape 611">
                <a:extLst>
                  <a:ext uri="{FF2B5EF4-FFF2-40B4-BE49-F238E27FC236}">
                    <a16:creationId xmlns:a16="http://schemas.microsoft.com/office/drawing/2014/main" id="{C5D5E3A0-46B9-468D-8D91-3B9D5D62EE2E}"/>
                  </a:ext>
                </a:extLst>
              </p:cNvPr>
              <p:cNvSpPr/>
              <p:nvPr/>
            </p:nvSpPr>
            <p:spPr>
              <a:xfrm>
                <a:off x="-1" y="87769"/>
                <a:ext cx="1312464" cy="3073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400" b="1" spc="300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</a:lstStyle>
              <a:p>
                <a:r>
                  <a:t>TILT D</a:t>
                </a:r>
              </a:p>
            </p:txBody>
          </p:sp>
        </p:grpSp>
      </p:grpSp>
      <p:sp>
        <p:nvSpPr>
          <p:cNvPr id="93" name="Shape 572">
            <a:extLst>
              <a:ext uri="{FF2B5EF4-FFF2-40B4-BE49-F238E27FC236}">
                <a16:creationId xmlns:a16="http://schemas.microsoft.com/office/drawing/2014/main" id="{D7CF7357-1E71-4A5B-B300-41EBDD625E50}"/>
              </a:ext>
            </a:extLst>
          </p:cNvPr>
          <p:cNvSpPr/>
          <p:nvPr/>
        </p:nvSpPr>
        <p:spPr>
          <a:xfrm>
            <a:off x="837204" y="2331912"/>
            <a:ext cx="1490800" cy="32889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/>
              <a:t>CA 49 – Levin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/>
              <a:t>FL 9 – Soto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/>
              <a:t>FL 23 – Moskowitz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/>
              <a:t>IN 1 – </a:t>
            </a:r>
            <a:r>
              <a:rPr lang="en-US" sz="1200" err="1"/>
              <a:t>Mrvan</a:t>
            </a:r>
            <a:endParaRPr lang="en-US" sz="1200"/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/>
              <a:t>KS 3 – </a:t>
            </a:r>
            <a:r>
              <a:rPr lang="en-US" sz="1200" err="1"/>
              <a:t>Davids</a:t>
            </a:r>
            <a:endParaRPr lang="en-US" sz="1200"/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/>
              <a:t>MD 6 – </a:t>
            </a:r>
            <a:r>
              <a:rPr lang="en-US" sz="1200" err="1"/>
              <a:t>Trone</a:t>
            </a:r>
            <a:endParaRPr lang="en-US" sz="1200"/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/>
              <a:t>MI 8 – Kildee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/>
              <a:t>NV 4 – Horsford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/>
              <a:t>NH 2 – </a:t>
            </a:r>
            <a:r>
              <a:rPr lang="en-US" sz="1200" err="1"/>
              <a:t>Kuster</a:t>
            </a:r>
            <a:endParaRPr lang="en-US" sz="1200"/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/>
              <a:t>TX 28 – Cuellar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/>
              <a:t>TX 34 – Gonzalez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/>
              <a:t>VA 10 – </a:t>
            </a:r>
            <a:r>
              <a:rPr lang="en-US" sz="1200" err="1"/>
              <a:t>Wexton</a:t>
            </a:r>
            <a:endParaRPr lang="en-US" sz="1200"/>
          </a:p>
        </p:txBody>
      </p:sp>
      <p:sp>
        <p:nvSpPr>
          <p:cNvPr id="95" name="Shape 590">
            <a:extLst>
              <a:ext uri="{FF2B5EF4-FFF2-40B4-BE49-F238E27FC236}">
                <a16:creationId xmlns:a16="http://schemas.microsoft.com/office/drawing/2014/main" id="{C58E047F-8A74-4020-8FAB-9141114BF92A}"/>
              </a:ext>
            </a:extLst>
          </p:cNvPr>
          <p:cNvSpPr/>
          <p:nvPr/>
        </p:nvSpPr>
        <p:spPr>
          <a:xfrm>
            <a:off x="5091737" y="2331912"/>
            <a:ext cx="1525883" cy="32889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>
                <a:solidFill>
                  <a:srgbClr val="FF0000"/>
                </a:solidFill>
              </a:rPr>
              <a:t>CA 13 – Duarte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>
                <a:solidFill>
                  <a:srgbClr val="FF0000"/>
                </a:solidFill>
              </a:rPr>
              <a:t>CA 27 – Garcia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/>
              <a:t>CO 8 – </a:t>
            </a:r>
            <a:r>
              <a:rPr lang="en-US" sz="1200" err="1"/>
              <a:t>Caraveo</a:t>
            </a:r>
            <a:endParaRPr lang="en-US" sz="1200"/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/>
              <a:t>MI 7 – (</a:t>
            </a:r>
            <a:r>
              <a:rPr lang="en-US" sz="1200" err="1"/>
              <a:t>Slotkin</a:t>
            </a:r>
            <a:r>
              <a:rPr lang="en-US" sz="1200"/>
              <a:t>)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>
                <a:solidFill>
                  <a:srgbClr val="FF0000"/>
                </a:solidFill>
              </a:rPr>
              <a:t>NJ 7</a:t>
            </a:r>
            <a:r>
              <a:rPr lang="en-US" sz="1200"/>
              <a:t> </a:t>
            </a:r>
            <a:r>
              <a:rPr lang="en-US" sz="1200">
                <a:solidFill>
                  <a:srgbClr val="FF0000"/>
                </a:solidFill>
              </a:rPr>
              <a:t>– Kean Jr.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/>
              <a:t>NM 2 – Vasquez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>
                <a:solidFill>
                  <a:srgbClr val="FF0000"/>
                </a:solidFill>
              </a:rPr>
              <a:t>NY 3 – Santos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>
                <a:solidFill>
                  <a:srgbClr val="FF0000"/>
                </a:solidFill>
              </a:rPr>
              <a:t>NY 4</a:t>
            </a:r>
            <a:r>
              <a:rPr lang="en-US" sz="1200"/>
              <a:t> </a:t>
            </a:r>
            <a:r>
              <a:rPr lang="en-US" sz="1200">
                <a:solidFill>
                  <a:srgbClr val="FF0000"/>
                </a:solidFill>
              </a:rPr>
              <a:t>– </a:t>
            </a:r>
            <a:r>
              <a:rPr lang="en-US" sz="1200" err="1">
                <a:solidFill>
                  <a:srgbClr val="FF0000"/>
                </a:solidFill>
              </a:rPr>
              <a:t>D’Esposito</a:t>
            </a:r>
            <a:endParaRPr lang="en-US" sz="120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>
                <a:solidFill>
                  <a:srgbClr val="FF0000"/>
                </a:solidFill>
              </a:rPr>
              <a:t>NJY 17</a:t>
            </a:r>
            <a:r>
              <a:rPr lang="en-US" sz="1200"/>
              <a:t> </a:t>
            </a:r>
            <a:r>
              <a:rPr lang="en-US" sz="1200">
                <a:solidFill>
                  <a:srgbClr val="FF0000"/>
                </a:solidFill>
              </a:rPr>
              <a:t>– Lawler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>
                <a:solidFill>
                  <a:srgbClr val="FF0000"/>
                </a:solidFill>
              </a:rPr>
              <a:t>NY 22</a:t>
            </a:r>
            <a:r>
              <a:rPr lang="en-US" sz="1200"/>
              <a:t> </a:t>
            </a:r>
            <a:r>
              <a:rPr lang="en-US" sz="1200">
                <a:solidFill>
                  <a:srgbClr val="FF0000"/>
                </a:solidFill>
              </a:rPr>
              <a:t>– Williams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>
                <a:solidFill>
                  <a:srgbClr val="FF0000"/>
                </a:solidFill>
              </a:rPr>
              <a:t>OR 5</a:t>
            </a:r>
            <a:r>
              <a:rPr lang="en-US" sz="1200"/>
              <a:t> </a:t>
            </a:r>
            <a:r>
              <a:rPr lang="en-US" sz="1200">
                <a:solidFill>
                  <a:srgbClr val="FF0000"/>
                </a:solidFill>
              </a:rPr>
              <a:t>– </a:t>
            </a:r>
            <a:r>
              <a:rPr lang="en-US" sz="1200" err="1">
                <a:solidFill>
                  <a:srgbClr val="FF0000"/>
                </a:solidFill>
              </a:rPr>
              <a:t>DeRemer</a:t>
            </a:r>
            <a:endParaRPr lang="en-US" sz="120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/>
              <a:t>WA 3 – Perez</a:t>
            </a:r>
          </a:p>
        </p:txBody>
      </p:sp>
      <p:sp>
        <p:nvSpPr>
          <p:cNvPr id="96" name="Shape 590">
            <a:extLst>
              <a:ext uri="{FF2B5EF4-FFF2-40B4-BE49-F238E27FC236}">
                <a16:creationId xmlns:a16="http://schemas.microsoft.com/office/drawing/2014/main" id="{58F32D50-2149-494B-895B-A098A3EFB0AB}"/>
              </a:ext>
            </a:extLst>
          </p:cNvPr>
          <p:cNvSpPr/>
          <p:nvPr/>
        </p:nvSpPr>
        <p:spPr>
          <a:xfrm>
            <a:off x="8118335" y="2331912"/>
            <a:ext cx="1375685" cy="16269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>
                <a:solidFill>
                  <a:srgbClr val="FF0000"/>
                </a:solidFill>
              </a:rPr>
              <a:t>CA 41 – Calvert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>
                <a:solidFill>
                  <a:srgbClr val="FF0000"/>
                </a:solidFill>
              </a:rPr>
              <a:t>CA 45 – Steel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>
                <a:solidFill>
                  <a:srgbClr val="FF0000"/>
                </a:solidFill>
              </a:rPr>
              <a:t>CO 3 – </a:t>
            </a:r>
            <a:r>
              <a:rPr lang="en-US" sz="1200" err="1">
                <a:solidFill>
                  <a:srgbClr val="FF0000"/>
                </a:solidFill>
              </a:rPr>
              <a:t>Boebert</a:t>
            </a:r>
            <a:endParaRPr lang="en-US" sz="120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>
                <a:solidFill>
                  <a:srgbClr val="FF0000"/>
                </a:solidFill>
              </a:rPr>
              <a:t>NE 2 – Bacon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>
                <a:solidFill>
                  <a:srgbClr val="FF0000"/>
                </a:solidFill>
              </a:rPr>
              <a:t>NY 1 – </a:t>
            </a:r>
            <a:r>
              <a:rPr lang="en-US" sz="1200" err="1">
                <a:solidFill>
                  <a:srgbClr val="FF0000"/>
                </a:solidFill>
              </a:rPr>
              <a:t>LaLota</a:t>
            </a:r>
            <a:endParaRPr lang="en-US" sz="120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>
                <a:solidFill>
                  <a:srgbClr val="FF0000"/>
                </a:solidFill>
              </a:rPr>
              <a:t>TX 15 – De La Cruz</a:t>
            </a:r>
            <a:endParaRPr lang="en-US" sz="1200">
              <a:solidFill>
                <a:srgbClr val="357FFF"/>
              </a:solidFill>
            </a:endParaRPr>
          </a:p>
        </p:txBody>
      </p:sp>
      <p:sp>
        <p:nvSpPr>
          <p:cNvPr id="97" name="Shape 590">
            <a:extLst>
              <a:ext uri="{FF2B5EF4-FFF2-40B4-BE49-F238E27FC236}">
                <a16:creationId xmlns:a16="http://schemas.microsoft.com/office/drawing/2014/main" id="{C4C4D9B2-4004-4037-9120-6C2F949003D5}"/>
              </a:ext>
            </a:extLst>
          </p:cNvPr>
          <p:cNvSpPr/>
          <p:nvPr/>
        </p:nvSpPr>
        <p:spPr>
          <a:xfrm>
            <a:off x="9676057" y="2331912"/>
            <a:ext cx="1535762" cy="32889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>
                <a:solidFill>
                  <a:srgbClr val="FF0000"/>
                </a:solidFill>
              </a:rPr>
              <a:t>CA 3 </a:t>
            </a:r>
            <a:r>
              <a:rPr lang="en-US" sz="1200">
                <a:solidFill>
                  <a:srgbClr val="FF0000"/>
                </a:solidFill>
              </a:rPr>
              <a:t>– Kiley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>
                <a:solidFill>
                  <a:srgbClr val="FF0000"/>
                </a:solidFill>
              </a:rPr>
              <a:t>CA 40 – Kim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>
                <a:solidFill>
                  <a:srgbClr val="FF0000"/>
                </a:solidFill>
              </a:rPr>
              <a:t>FL 13 – Luna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>
                <a:solidFill>
                  <a:srgbClr val="FF0000"/>
                </a:solidFill>
              </a:rPr>
              <a:t>FL 27 – Salazar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>
                <a:solidFill>
                  <a:srgbClr val="FF0000"/>
                </a:solidFill>
              </a:rPr>
              <a:t>IA 1 – Miller-Meeks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>
                <a:solidFill>
                  <a:srgbClr val="FF0000"/>
                </a:solidFill>
              </a:rPr>
              <a:t>IA 2 – Hinson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>
                <a:solidFill>
                  <a:srgbClr val="FF0000"/>
                </a:solidFill>
              </a:rPr>
              <a:t>MT 1 – Zinke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>
                <a:solidFill>
                  <a:srgbClr val="FF0000"/>
                </a:solidFill>
              </a:rPr>
              <a:t>PA 1 – Fitzpatrick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>
                <a:solidFill>
                  <a:srgbClr val="FF0000"/>
                </a:solidFill>
              </a:rPr>
              <a:t>PA 10 – Perry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>
                <a:solidFill>
                  <a:srgbClr val="FF0000"/>
                </a:solidFill>
              </a:rPr>
              <a:t>SC 1 – Mace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>
                <a:solidFill>
                  <a:srgbClr val="FF0000"/>
                </a:solidFill>
              </a:rPr>
              <a:t>WI 1 – </a:t>
            </a:r>
            <a:r>
              <a:rPr lang="en-US" sz="1200" err="1">
                <a:solidFill>
                  <a:srgbClr val="FF0000"/>
                </a:solidFill>
              </a:rPr>
              <a:t>Steil</a:t>
            </a:r>
            <a:endParaRPr lang="en-US" sz="120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>
                <a:solidFill>
                  <a:srgbClr val="FF0000"/>
                </a:solidFill>
              </a:rPr>
              <a:t>WI 3 – Van Orden</a:t>
            </a:r>
            <a:endParaRPr lang="en-US" sz="1200">
              <a:solidFill>
                <a:srgbClr val="0070C0"/>
              </a:solidFill>
            </a:endParaRPr>
          </a:p>
        </p:txBody>
      </p:sp>
      <p:sp>
        <p:nvSpPr>
          <p:cNvPr id="54" name="Shape 572">
            <a:extLst>
              <a:ext uri="{FF2B5EF4-FFF2-40B4-BE49-F238E27FC236}">
                <a16:creationId xmlns:a16="http://schemas.microsoft.com/office/drawing/2014/main" id="{70805D66-7A90-471F-BE67-86A3138772FF}"/>
              </a:ext>
            </a:extLst>
          </p:cNvPr>
          <p:cNvSpPr/>
          <p:nvPr/>
        </p:nvSpPr>
        <p:spPr>
          <a:xfrm>
            <a:off x="2352996" y="2331912"/>
            <a:ext cx="1490800" cy="41199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/>
              <a:t>AK AL – </a:t>
            </a:r>
            <a:r>
              <a:rPr lang="en-US" sz="1200" err="1"/>
              <a:t>Peltola</a:t>
            </a:r>
            <a:endParaRPr lang="en-US" sz="1200"/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/>
              <a:t>CT 5 – Hayes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/>
              <a:t>IL 17 – Sorensen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/>
              <a:t>ME 2 – Golden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/>
              <a:t>MI 3 – Scholten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/>
              <a:t>MN 2 – Craig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/>
              <a:t>NV 1 – Titus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/>
              <a:t>NV 3 – Lee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/>
              <a:t>NH 1 – Pappas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/>
              <a:t>NY 18 – Ryan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/>
              <a:t>OR 6 – Salinas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/>
              <a:t>PA 17 – </a:t>
            </a:r>
            <a:r>
              <a:rPr lang="en-US" sz="1200" err="1"/>
              <a:t>Deluzio</a:t>
            </a:r>
            <a:endParaRPr lang="en-US" sz="1200"/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/>
              <a:t>VA 7 – </a:t>
            </a:r>
            <a:r>
              <a:rPr lang="en-US" sz="1200" err="1"/>
              <a:t>Spanberger</a:t>
            </a:r>
            <a:endParaRPr lang="en-US" sz="1200"/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/>
              <a:t>WA 8 – Schrier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1200"/>
          </a:p>
        </p:txBody>
      </p:sp>
      <p:sp>
        <p:nvSpPr>
          <p:cNvPr id="3" name="Shape 569">
            <a:extLst>
              <a:ext uri="{FF2B5EF4-FFF2-40B4-BE49-F238E27FC236}">
                <a16:creationId xmlns:a16="http://schemas.microsoft.com/office/drawing/2014/main" id="{EC082944-424D-10B0-0F83-225DC1FE768C}"/>
              </a:ext>
            </a:extLst>
          </p:cNvPr>
          <p:cNvSpPr/>
          <p:nvPr/>
        </p:nvSpPr>
        <p:spPr>
          <a:xfrm>
            <a:off x="6539425" y="2274734"/>
            <a:ext cx="1551099" cy="4037078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F8F8F8"/>
              </a:gs>
            </a:gsLst>
            <a:lin ang="16200000" scaled="1"/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 sz="14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5" name="Shape 572">
            <a:extLst>
              <a:ext uri="{FF2B5EF4-FFF2-40B4-BE49-F238E27FC236}">
                <a16:creationId xmlns:a16="http://schemas.microsoft.com/office/drawing/2014/main" id="{3AF95BDA-B02D-4616-87D0-E718BFABE07E}"/>
              </a:ext>
            </a:extLst>
          </p:cNvPr>
          <p:cNvSpPr/>
          <p:nvPr/>
        </p:nvSpPr>
        <p:spPr>
          <a:xfrm>
            <a:off x="6693541" y="2331912"/>
            <a:ext cx="1359209" cy="19039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>
                <a:solidFill>
                  <a:srgbClr val="FF0000"/>
                </a:solidFill>
              </a:rPr>
              <a:t>AZ 1 – </a:t>
            </a:r>
            <a:r>
              <a:rPr lang="en-US" sz="1200" err="1">
                <a:solidFill>
                  <a:srgbClr val="FF0000"/>
                </a:solidFill>
              </a:rPr>
              <a:t>Schweikert</a:t>
            </a:r>
            <a:endParaRPr lang="en-US" sz="120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>
                <a:solidFill>
                  <a:srgbClr val="FF0000"/>
                </a:solidFill>
              </a:rPr>
              <a:t>AZ 6 – </a:t>
            </a:r>
            <a:r>
              <a:rPr lang="en-US" sz="1200" err="1">
                <a:solidFill>
                  <a:srgbClr val="FF0000"/>
                </a:solidFill>
              </a:rPr>
              <a:t>Ciscomani</a:t>
            </a:r>
            <a:endParaRPr lang="en-US" sz="120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>
                <a:solidFill>
                  <a:srgbClr val="FF0000"/>
                </a:solidFill>
              </a:rPr>
              <a:t>CA 22 – Valadao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>
                <a:solidFill>
                  <a:srgbClr val="FF0000"/>
                </a:solidFill>
              </a:rPr>
              <a:t>IA 3 – Nunn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>
                <a:solidFill>
                  <a:srgbClr val="FF0000"/>
                </a:solidFill>
              </a:rPr>
              <a:t>MI 10 – James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>
                <a:solidFill>
                  <a:srgbClr val="FF0000"/>
                </a:solidFill>
              </a:rPr>
              <a:t>NY 19 – Molinaro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>
                <a:solidFill>
                  <a:srgbClr val="FF0000"/>
                </a:solidFill>
              </a:rPr>
              <a:t>VA 2 – </a:t>
            </a:r>
            <a:r>
              <a:rPr lang="en-US" sz="1200" err="1">
                <a:solidFill>
                  <a:srgbClr val="FF0000"/>
                </a:solidFill>
              </a:rPr>
              <a:t>Kiggans</a:t>
            </a:r>
            <a:endParaRPr lang="en-US" sz="1200">
              <a:solidFill>
                <a:srgbClr val="FF0000"/>
              </a:solidFill>
            </a:endParaRPr>
          </a:p>
        </p:txBody>
      </p:sp>
      <p:sp>
        <p:nvSpPr>
          <p:cNvPr id="56" name="Shape 572">
            <a:extLst>
              <a:ext uri="{FF2B5EF4-FFF2-40B4-BE49-F238E27FC236}">
                <a16:creationId xmlns:a16="http://schemas.microsoft.com/office/drawing/2014/main" id="{0C9046A6-9B56-4E13-B31C-B63F0B6B7526}"/>
              </a:ext>
            </a:extLst>
          </p:cNvPr>
          <p:cNvSpPr/>
          <p:nvPr/>
        </p:nvSpPr>
        <p:spPr>
          <a:xfrm>
            <a:off x="3743120" y="2331912"/>
            <a:ext cx="1490800" cy="795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/>
              <a:t>CA 47 – (Porter)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/>
              <a:t>PA 7 – Wild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/>
              <a:t>PA 8 – Cartwright</a:t>
            </a:r>
          </a:p>
        </p:txBody>
      </p:sp>
      <p:grpSp>
        <p:nvGrpSpPr>
          <p:cNvPr id="7" name="Group 578">
            <a:extLst>
              <a:ext uri="{FF2B5EF4-FFF2-40B4-BE49-F238E27FC236}">
                <a16:creationId xmlns:a16="http://schemas.microsoft.com/office/drawing/2014/main" id="{5B97B433-A24E-6365-4324-996B9C65D6F4}"/>
              </a:ext>
            </a:extLst>
          </p:cNvPr>
          <p:cNvGrpSpPr/>
          <p:nvPr/>
        </p:nvGrpSpPr>
        <p:grpSpPr>
          <a:xfrm>
            <a:off x="9807049" y="6008648"/>
            <a:ext cx="2170363" cy="879162"/>
            <a:chOff x="-1" y="0"/>
            <a:chExt cx="2170361" cy="879160"/>
          </a:xfrm>
        </p:grpSpPr>
        <p:pic>
          <p:nvPicPr>
            <p:cNvPr id="5" name="image10.png">
              <a:extLst>
                <a:ext uri="{FF2B5EF4-FFF2-40B4-BE49-F238E27FC236}">
                  <a16:creationId xmlns:a16="http://schemas.microsoft.com/office/drawing/2014/main" id="{2C865EC2-F11C-1998-5099-6F159E66525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" y="77481"/>
              <a:ext cx="1207639" cy="75537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6" name="image11.png">
              <a:extLst>
                <a:ext uri="{FF2B5EF4-FFF2-40B4-BE49-F238E27FC236}">
                  <a16:creationId xmlns:a16="http://schemas.microsoft.com/office/drawing/2014/main" id="{A08846BC-ACE7-9CD6-63DC-E24E4641D86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23206" y="0"/>
              <a:ext cx="1047154" cy="8791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3675654595"/>
      </p:ext>
    </p:extLst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Map&#10;&#10;Description automatically generated">
            <a:extLst>
              <a:ext uri="{FF2B5EF4-FFF2-40B4-BE49-F238E27FC236}">
                <a16:creationId xmlns:a16="http://schemas.microsoft.com/office/drawing/2014/main" id="{774611CA-1F17-D7DC-807E-2FB7ABE698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2884" y="61712"/>
            <a:ext cx="9195618" cy="6796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15438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image1-small.png"/>
          <p:cNvPicPr>
            <a:picLocks noChangeAspect="1"/>
          </p:cNvPicPr>
          <p:nvPr/>
        </p:nvPicPr>
        <p:blipFill>
          <a:blip r:embed="rId2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512336" y="-372141"/>
            <a:ext cx="12927491" cy="747468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9" name="image2-small.png"/>
          <p:cNvPicPr>
            <a:picLocks noChangeAspect="1"/>
          </p:cNvPicPr>
          <p:nvPr/>
        </p:nvPicPr>
        <p:blipFill>
          <a:blip r:embed="rId3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04179" y="-126875"/>
            <a:ext cx="13399236" cy="7582513"/>
          </a:xfrm>
          <a:prstGeom prst="rect">
            <a:avLst/>
          </a:prstGeom>
          <a:ln w="12700">
            <a:miter lim="400000"/>
          </a:ln>
        </p:spPr>
      </p:pic>
      <p:sp>
        <p:nvSpPr>
          <p:cNvPr id="140" name="Shape 140"/>
          <p:cNvSpPr>
            <a:spLocks noGrp="1"/>
          </p:cNvSpPr>
          <p:nvPr>
            <p:ph type="title"/>
          </p:nvPr>
        </p:nvSpPr>
        <p:spPr>
          <a:xfrm>
            <a:off x="628715" y="2916495"/>
            <a:ext cx="11017745" cy="1293389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 defTabSz="640079">
              <a:defRPr sz="5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6600" b="1"/>
              <a:t>Fight for the Governors</a:t>
            </a:r>
            <a:br>
              <a:rPr lang="en-US" sz="6600" b="1"/>
            </a:br>
            <a:endParaRPr sz="6600" b="1"/>
          </a:p>
        </p:txBody>
      </p:sp>
      <p:sp>
        <p:nvSpPr>
          <p:cNvPr id="141" name="Shape 141"/>
          <p:cNvSpPr/>
          <p:nvPr/>
        </p:nvSpPr>
        <p:spPr>
          <a:xfrm>
            <a:off x="1315055" y="2182508"/>
            <a:ext cx="9561891" cy="1805173"/>
          </a:xfrm>
          <a:prstGeom prst="rect">
            <a:avLst/>
          </a:prstGeom>
          <a:ln w="28575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/>
            <a:endParaRPr/>
          </a:p>
        </p:txBody>
      </p:sp>
      <p:grpSp>
        <p:nvGrpSpPr>
          <p:cNvPr id="144" name="Group 144"/>
          <p:cNvGrpSpPr/>
          <p:nvPr/>
        </p:nvGrpSpPr>
        <p:grpSpPr>
          <a:xfrm>
            <a:off x="3745870" y="4979211"/>
            <a:ext cx="4968408" cy="2189194"/>
            <a:chOff x="0" y="0"/>
            <a:chExt cx="4968406" cy="2189192"/>
          </a:xfrm>
        </p:grpSpPr>
        <p:pic>
          <p:nvPicPr>
            <p:cNvPr id="142" name="image3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60960" y="0"/>
              <a:ext cx="2507447" cy="218919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3" name="image4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197231"/>
              <a:ext cx="2391717" cy="133087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375555028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image1-small.png"/>
          <p:cNvPicPr>
            <a:picLocks noChangeAspect="1"/>
          </p:cNvPicPr>
          <p:nvPr/>
        </p:nvPicPr>
        <p:blipFill>
          <a:blip r:embed="rId2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H="1">
            <a:off x="-618127" y="-167773"/>
            <a:ext cx="12927491" cy="7474688"/>
          </a:xfrm>
          <a:prstGeom prst="rect">
            <a:avLst/>
          </a:prstGeom>
          <a:ln w="12700">
            <a:miter lim="400000"/>
          </a:ln>
        </p:spPr>
      </p:pic>
      <p:sp>
        <p:nvSpPr>
          <p:cNvPr id="151" name="Shape 151"/>
          <p:cNvSpPr/>
          <p:nvPr/>
        </p:nvSpPr>
        <p:spPr>
          <a:xfrm>
            <a:off x="2982350" y="580410"/>
            <a:ext cx="11426399" cy="880337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152" name="Shape 152"/>
          <p:cNvSpPr/>
          <p:nvPr/>
        </p:nvSpPr>
        <p:spPr>
          <a:xfrm>
            <a:off x="2982350" y="321238"/>
            <a:ext cx="13478737" cy="9740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3" name="Shape 153"/>
          <p:cNvSpPr/>
          <p:nvPr/>
        </p:nvSpPr>
        <p:spPr>
          <a:xfrm>
            <a:off x="3123027" y="412823"/>
            <a:ext cx="9501511" cy="14465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4400" b="1">
                <a:solidFill>
                  <a:srgbClr val="13305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/>
              <a:t>2023 Gubernatorial Races</a:t>
            </a:r>
          </a:p>
          <a:p>
            <a:endParaRPr lang="en-US"/>
          </a:p>
        </p:txBody>
      </p:sp>
      <p:grpSp>
        <p:nvGrpSpPr>
          <p:cNvPr id="156" name="Group 156"/>
          <p:cNvGrpSpPr/>
          <p:nvPr/>
        </p:nvGrpSpPr>
        <p:grpSpPr>
          <a:xfrm>
            <a:off x="9795106" y="5918708"/>
            <a:ext cx="2314303" cy="1101385"/>
            <a:chOff x="0" y="0"/>
            <a:chExt cx="2314301" cy="1101384"/>
          </a:xfrm>
        </p:grpSpPr>
        <p:pic>
          <p:nvPicPr>
            <p:cNvPr id="154" name="image6.png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5" name="image7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57" name="Shape 157"/>
          <p:cNvSpPr/>
          <p:nvPr/>
        </p:nvSpPr>
        <p:spPr>
          <a:xfrm>
            <a:off x="-1" y="2208902"/>
            <a:ext cx="11911263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20" rIns="45719" bIns="45720" anchor="t">
            <a:spAutoFit/>
          </a:bodyPr>
          <a:lstStyle>
            <a:lvl1pPr algn="ctr">
              <a:defRPr sz="4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/>
              <a:t>Kentucky: Toss-up</a:t>
            </a:r>
            <a:endParaRPr/>
          </a:p>
        </p:txBody>
      </p:sp>
      <p:grpSp>
        <p:nvGrpSpPr>
          <p:cNvPr id="160" name="Group 160"/>
          <p:cNvGrpSpPr/>
          <p:nvPr/>
        </p:nvGrpSpPr>
        <p:grpSpPr>
          <a:xfrm>
            <a:off x="2197" y="3423789"/>
            <a:ext cx="12098955" cy="1517030"/>
            <a:chOff x="-2886806" y="170914"/>
            <a:chExt cx="12098951" cy="1517028"/>
          </a:xfrm>
        </p:grpSpPr>
        <p:sp>
          <p:nvSpPr>
            <p:cNvPr id="158" name="Shape 158"/>
            <p:cNvSpPr/>
            <p:nvPr/>
          </p:nvSpPr>
          <p:spPr>
            <a:xfrm>
              <a:off x="-2886806" y="170914"/>
              <a:ext cx="12098951" cy="7078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4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 lang="en-US"/>
                <a:t>Louisiana: Lean Republican</a:t>
              </a:r>
              <a:endParaRPr/>
            </a:p>
          </p:txBody>
        </p:sp>
        <p:sp>
          <p:nvSpPr>
            <p:cNvPr id="159" name="Shape 159"/>
            <p:cNvSpPr/>
            <p:nvPr/>
          </p:nvSpPr>
          <p:spPr>
            <a:xfrm>
              <a:off x="6778617" y="377301"/>
              <a:ext cx="81545" cy="1310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>
                <a:defRPr sz="2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</p:grpSp>
      <p:sp>
        <p:nvSpPr>
          <p:cNvPr id="161" name="Shape 161"/>
          <p:cNvSpPr/>
          <p:nvPr/>
        </p:nvSpPr>
        <p:spPr>
          <a:xfrm>
            <a:off x="1161324" y="5339400"/>
            <a:ext cx="9368589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/>
          </a:p>
        </p:txBody>
      </p:sp>
      <p:sp>
        <p:nvSpPr>
          <p:cNvPr id="164" name="Shape 164"/>
          <p:cNvSpPr/>
          <p:nvPr/>
        </p:nvSpPr>
        <p:spPr>
          <a:xfrm>
            <a:off x="2982350" y="164756"/>
            <a:ext cx="11515499" cy="1130544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2" name="Shape 492">
            <a:extLst>
              <a:ext uri="{FF2B5EF4-FFF2-40B4-BE49-F238E27FC236}">
                <a16:creationId xmlns:a16="http://schemas.microsoft.com/office/drawing/2014/main" id="{EA0B1A36-2A98-4AC2-AB9B-E150E031A1A2}"/>
              </a:ext>
            </a:extLst>
          </p:cNvPr>
          <p:cNvSpPr/>
          <p:nvPr/>
        </p:nvSpPr>
        <p:spPr>
          <a:xfrm>
            <a:off x="978554" y="4616653"/>
            <a:ext cx="10135788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20" rIns="45719" bIns="45720" anchor="t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sz="4000"/>
              <a:t>Mississippi: Likely Republican</a:t>
            </a:r>
          </a:p>
        </p:txBody>
      </p:sp>
    </p:spTree>
    <p:extLst>
      <p:ext uri="{BB962C8B-B14F-4D97-AF65-F5344CB8AC3E}">
        <p14:creationId xmlns:p14="http://schemas.microsoft.com/office/powerpoint/2010/main" val="4102310268"/>
      </p:ext>
    </p:extLst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image1-small.png"/>
          <p:cNvPicPr>
            <a:picLocks noChangeAspect="1"/>
          </p:cNvPicPr>
          <p:nvPr/>
        </p:nvPicPr>
        <p:blipFill>
          <a:blip r:embed="rId2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512336" y="-372141"/>
            <a:ext cx="12927491" cy="747468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9" name="image2-small.png"/>
          <p:cNvPicPr>
            <a:picLocks noChangeAspect="1"/>
          </p:cNvPicPr>
          <p:nvPr/>
        </p:nvPicPr>
        <p:blipFill>
          <a:blip r:embed="rId3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04179" y="-126875"/>
            <a:ext cx="13399236" cy="7582513"/>
          </a:xfrm>
          <a:prstGeom prst="rect">
            <a:avLst/>
          </a:prstGeom>
          <a:ln w="12700">
            <a:miter lim="400000"/>
          </a:ln>
        </p:spPr>
      </p:pic>
      <p:sp>
        <p:nvSpPr>
          <p:cNvPr id="140" name="Shape 140"/>
          <p:cNvSpPr>
            <a:spLocks noGrp="1"/>
          </p:cNvSpPr>
          <p:nvPr>
            <p:ph type="title"/>
          </p:nvPr>
        </p:nvSpPr>
        <p:spPr>
          <a:xfrm>
            <a:off x="628715" y="2916495"/>
            <a:ext cx="11017745" cy="1293389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 defTabSz="640079">
              <a:defRPr sz="5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6600" b="1" dirty="0"/>
              <a:t>2024 Presidential</a:t>
            </a:r>
            <a:br>
              <a:rPr lang="en-US" sz="6600" b="1" dirty="0"/>
            </a:br>
            <a:endParaRPr sz="6600" b="1"/>
          </a:p>
        </p:txBody>
      </p:sp>
      <p:sp>
        <p:nvSpPr>
          <p:cNvPr id="141" name="Shape 141"/>
          <p:cNvSpPr/>
          <p:nvPr/>
        </p:nvSpPr>
        <p:spPr>
          <a:xfrm>
            <a:off x="1315055" y="2182508"/>
            <a:ext cx="9561891" cy="1805173"/>
          </a:xfrm>
          <a:prstGeom prst="rect">
            <a:avLst/>
          </a:prstGeom>
          <a:ln w="28575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/>
            <a:endParaRPr/>
          </a:p>
        </p:txBody>
      </p:sp>
      <p:grpSp>
        <p:nvGrpSpPr>
          <p:cNvPr id="144" name="Group 144"/>
          <p:cNvGrpSpPr/>
          <p:nvPr/>
        </p:nvGrpSpPr>
        <p:grpSpPr>
          <a:xfrm>
            <a:off x="3745870" y="4979211"/>
            <a:ext cx="4968408" cy="2189194"/>
            <a:chOff x="0" y="0"/>
            <a:chExt cx="4968406" cy="2189192"/>
          </a:xfrm>
        </p:grpSpPr>
        <p:pic>
          <p:nvPicPr>
            <p:cNvPr id="142" name="image3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60960" y="0"/>
              <a:ext cx="2507447" cy="218919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3" name="image4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197231"/>
              <a:ext cx="2391717" cy="133087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35905406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image1-small.png"/>
          <p:cNvPicPr>
            <a:picLocks noChangeAspect="1"/>
          </p:cNvPicPr>
          <p:nvPr/>
        </p:nvPicPr>
        <p:blipFill>
          <a:blip r:embed="rId2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H="1">
            <a:off x="-618128" y="-107168"/>
            <a:ext cx="12927491" cy="7474688"/>
          </a:xfrm>
          <a:prstGeom prst="rect">
            <a:avLst/>
          </a:prstGeom>
          <a:ln w="12700">
            <a:miter lim="400000"/>
          </a:ln>
        </p:spPr>
      </p:pic>
      <p:sp>
        <p:nvSpPr>
          <p:cNvPr id="151" name="Shape 151"/>
          <p:cNvSpPr/>
          <p:nvPr/>
        </p:nvSpPr>
        <p:spPr>
          <a:xfrm>
            <a:off x="2982350" y="580410"/>
            <a:ext cx="11426399" cy="880337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152" name="Shape 152"/>
          <p:cNvSpPr/>
          <p:nvPr/>
        </p:nvSpPr>
        <p:spPr>
          <a:xfrm>
            <a:off x="2982350" y="321238"/>
            <a:ext cx="13478737" cy="9740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 dirty="0"/>
          </a:p>
        </p:txBody>
      </p:sp>
      <p:sp>
        <p:nvSpPr>
          <p:cNvPr id="153" name="Shape 153"/>
          <p:cNvSpPr/>
          <p:nvPr/>
        </p:nvSpPr>
        <p:spPr>
          <a:xfrm>
            <a:off x="3123027" y="412823"/>
            <a:ext cx="9501511" cy="76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tIns="45720" rIns="45719" bIns="45720" anchor="t">
            <a:spAutoFit/>
          </a:bodyPr>
          <a:lstStyle>
            <a:lvl1pPr>
              <a:defRPr sz="4400" b="1">
                <a:solidFill>
                  <a:srgbClr val="13305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dirty="0"/>
              <a:t>2024 Candidates</a:t>
            </a:r>
          </a:p>
        </p:txBody>
      </p:sp>
      <p:grpSp>
        <p:nvGrpSpPr>
          <p:cNvPr id="156" name="Group 156"/>
          <p:cNvGrpSpPr/>
          <p:nvPr/>
        </p:nvGrpSpPr>
        <p:grpSpPr>
          <a:xfrm>
            <a:off x="10008076" y="6063872"/>
            <a:ext cx="2314303" cy="1101385"/>
            <a:chOff x="0" y="0"/>
            <a:chExt cx="2314301" cy="1101384"/>
          </a:xfrm>
        </p:grpSpPr>
        <p:pic>
          <p:nvPicPr>
            <p:cNvPr id="154" name="image6.png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5" name="image7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61" name="Shape 161"/>
          <p:cNvSpPr/>
          <p:nvPr/>
        </p:nvSpPr>
        <p:spPr>
          <a:xfrm>
            <a:off x="1161324" y="5339400"/>
            <a:ext cx="9368589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/>
          </a:p>
        </p:txBody>
      </p:sp>
      <p:sp>
        <p:nvSpPr>
          <p:cNvPr id="164" name="Shape 164"/>
          <p:cNvSpPr/>
          <p:nvPr/>
        </p:nvSpPr>
        <p:spPr>
          <a:xfrm>
            <a:off x="2982350" y="164756"/>
            <a:ext cx="11515499" cy="1130544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18" name="Shape 157">
            <a:extLst>
              <a:ext uri="{FF2B5EF4-FFF2-40B4-BE49-F238E27FC236}">
                <a16:creationId xmlns:a16="http://schemas.microsoft.com/office/drawing/2014/main" id="{95875825-F24D-4049-8430-0B550C2FC705}"/>
              </a:ext>
            </a:extLst>
          </p:cNvPr>
          <p:cNvSpPr/>
          <p:nvPr/>
        </p:nvSpPr>
        <p:spPr>
          <a:xfrm>
            <a:off x="-310060" y="3355547"/>
            <a:ext cx="3697328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tIns="45720" rIns="45719" bIns="45720" anchor="t">
            <a:spAutoFit/>
          </a:bodyPr>
          <a:lstStyle>
            <a:lvl1pPr algn="ctr">
              <a:defRPr sz="4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sz="1800" dirty="0"/>
              <a:t>Biden (D)</a:t>
            </a:r>
          </a:p>
        </p:txBody>
      </p:sp>
      <p:sp>
        <p:nvSpPr>
          <p:cNvPr id="22" name="Shape 157">
            <a:extLst>
              <a:ext uri="{FF2B5EF4-FFF2-40B4-BE49-F238E27FC236}">
                <a16:creationId xmlns:a16="http://schemas.microsoft.com/office/drawing/2014/main" id="{6BD9C542-83D8-4154-B4F2-D347450A86D9}"/>
              </a:ext>
            </a:extLst>
          </p:cNvPr>
          <p:cNvSpPr/>
          <p:nvPr/>
        </p:nvSpPr>
        <p:spPr>
          <a:xfrm>
            <a:off x="4320326" y="3339935"/>
            <a:ext cx="3697328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tIns="45720" rIns="45719" bIns="45720" anchor="t">
            <a:spAutoFit/>
          </a:bodyPr>
          <a:lstStyle>
            <a:lvl1pPr algn="ctr">
              <a:defRPr sz="4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sz="1800" dirty="0"/>
              <a:t>Trump (R)</a:t>
            </a:r>
          </a:p>
        </p:txBody>
      </p:sp>
      <p:sp>
        <p:nvSpPr>
          <p:cNvPr id="23" name="Shape 157">
            <a:extLst>
              <a:ext uri="{FF2B5EF4-FFF2-40B4-BE49-F238E27FC236}">
                <a16:creationId xmlns:a16="http://schemas.microsoft.com/office/drawing/2014/main" id="{2AFABFD6-FB8E-4CB7-908A-A5CF972AE798}"/>
              </a:ext>
            </a:extLst>
          </p:cNvPr>
          <p:cNvSpPr/>
          <p:nvPr/>
        </p:nvSpPr>
        <p:spPr>
          <a:xfrm>
            <a:off x="4306295" y="5819831"/>
            <a:ext cx="3697328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tIns="45720" rIns="45719" bIns="45720" anchor="t">
            <a:spAutoFit/>
          </a:bodyPr>
          <a:lstStyle>
            <a:lvl1pPr algn="ctr">
              <a:defRPr sz="4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sz="1800" dirty="0"/>
              <a:t>Scott (R)</a:t>
            </a:r>
          </a:p>
        </p:txBody>
      </p:sp>
      <p:sp>
        <p:nvSpPr>
          <p:cNvPr id="27" name="Shape 157">
            <a:extLst>
              <a:ext uri="{FF2B5EF4-FFF2-40B4-BE49-F238E27FC236}">
                <a16:creationId xmlns:a16="http://schemas.microsoft.com/office/drawing/2014/main" id="{3E912971-642A-4CEE-B3C3-027E07A84B5D}"/>
              </a:ext>
            </a:extLst>
          </p:cNvPr>
          <p:cNvSpPr/>
          <p:nvPr/>
        </p:nvSpPr>
        <p:spPr>
          <a:xfrm>
            <a:off x="9200419" y="3335482"/>
            <a:ext cx="3697328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tIns="45720" rIns="45719" bIns="45720" anchor="t">
            <a:spAutoFit/>
          </a:bodyPr>
          <a:lstStyle>
            <a:lvl1pPr algn="ctr">
              <a:defRPr sz="4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sz="1800" dirty="0"/>
              <a:t>DeSantis (R)</a:t>
            </a:r>
          </a:p>
        </p:txBody>
      </p:sp>
      <p:sp>
        <p:nvSpPr>
          <p:cNvPr id="28" name="Shape 157">
            <a:extLst>
              <a:ext uri="{FF2B5EF4-FFF2-40B4-BE49-F238E27FC236}">
                <a16:creationId xmlns:a16="http://schemas.microsoft.com/office/drawing/2014/main" id="{9845DB37-A906-4BED-A5E7-5D186A2133B1}"/>
              </a:ext>
            </a:extLst>
          </p:cNvPr>
          <p:cNvSpPr/>
          <p:nvPr/>
        </p:nvSpPr>
        <p:spPr>
          <a:xfrm>
            <a:off x="6763620" y="3335834"/>
            <a:ext cx="3697328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tIns="45720" rIns="45719" bIns="45720" anchor="t">
            <a:spAutoFit/>
          </a:bodyPr>
          <a:lstStyle>
            <a:lvl1pPr algn="ctr">
              <a:defRPr sz="4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sz="1800" dirty="0"/>
              <a:t>Haley (R)</a:t>
            </a:r>
            <a:endParaRPr lang="en-US" dirty="0"/>
          </a:p>
        </p:txBody>
      </p:sp>
      <p:sp>
        <p:nvSpPr>
          <p:cNvPr id="3" name="Shape 157">
            <a:extLst>
              <a:ext uri="{FF2B5EF4-FFF2-40B4-BE49-F238E27FC236}">
                <a16:creationId xmlns:a16="http://schemas.microsoft.com/office/drawing/2014/main" id="{8202D818-522A-06F9-E01A-80E9A1DF4D1A}"/>
              </a:ext>
            </a:extLst>
          </p:cNvPr>
          <p:cNvSpPr/>
          <p:nvPr/>
        </p:nvSpPr>
        <p:spPr>
          <a:xfrm>
            <a:off x="6735502" y="5813540"/>
            <a:ext cx="3697328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tIns="45720" rIns="45719" bIns="45720" anchor="t">
            <a:spAutoFit/>
          </a:bodyPr>
          <a:lstStyle>
            <a:lvl1pPr algn="ctr">
              <a:defRPr sz="4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sz="1800" dirty="0"/>
              <a:t>Pence (R)</a:t>
            </a:r>
          </a:p>
        </p:txBody>
      </p:sp>
      <p:sp>
        <p:nvSpPr>
          <p:cNvPr id="5" name="Shape 157">
            <a:extLst>
              <a:ext uri="{FF2B5EF4-FFF2-40B4-BE49-F238E27FC236}">
                <a16:creationId xmlns:a16="http://schemas.microsoft.com/office/drawing/2014/main" id="{A6B14350-9B29-0326-4463-B052B340ED63}"/>
              </a:ext>
            </a:extLst>
          </p:cNvPr>
          <p:cNvSpPr/>
          <p:nvPr/>
        </p:nvSpPr>
        <p:spPr>
          <a:xfrm>
            <a:off x="9198577" y="5836280"/>
            <a:ext cx="3697328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tIns="45720" rIns="45719" bIns="45720" anchor="t">
            <a:spAutoFit/>
          </a:bodyPr>
          <a:lstStyle>
            <a:lvl1pPr algn="ctr">
              <a:defRPr sz="4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sz="1800" dirty="0"/>
              <a:t>Hutchinson (R)</a:t>
            </a:r>
            <a:endParaRPr lang="en-US" dirty="0"/>
          </a:p>
        </p:txBody>
      </p:sp>
      <p:pic>
        <p:nvPicPr>
          <p:cNvPr id="7" name="Picture 7">
            <a:extLst>
              <a:ext uri="{FF2B5EF4-FFF2-40B4-BE49-F238E27FC236}">
                <a16:creationId xmlns:a16="http://schemas.microsoft.com/office/drawing/2014/main" id="{D4ACF62A-F57C-6CDD-4106-E0AB042FA14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7492" y="1616675"/>
            <a:ext cx="1366787" cy="1741258"/>
          </a:xfrm>
          <a:prstGeom prst="rect">
            <a:avLst/>
          </a:prstGeom>
        </p:spPr>
      </p:pic>
      <p:pic>
        <p:nvPicPr>
          <p:cNvPr id="9" name="Picture 9">
            <a:extLst>
              <a:ext uri="{FF2B5EF4-FFF2-40B4-BE49-F238E27FC236}">
                <a16:creationId xmlns:a16="http://schemas.microsoft.com/office/drawing/2014/main" id="{BB25473A-417C-F0D6-3EF4-C741F344F3E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61883" y="1609578"/>
            <a:ext cx="1357470" cy="1728593"/>
          </a:xfrm>
          <a:prstGeom prst="rect">
            <a:avLst/>
          </a:prstGeom>
        </p:spPr>
      </p:pic>
      <p:pic>
        <p:nvPicPr>
          <p:cNvPr id="10" name="Picture 10">
            <a:extLst>
              <a:ext uri="{FF2B5EF4-FFF2-40B4-BE49-F238E27FC236}">
                <a16:creationId xmlns:a16="http://schemas.microsoft.com/office/drawing/2014/main" id="{2CD0CC49-922B-4E0C-26B4-CD83E33F47A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28741" y="4001084"/>
            <a:ext cx="1372505" cy="1820360"/>
          </a:xfrm>
          <a:prstGeom prst="rect">
            <a:avLst/>
          </a:prstGeom>
        </p:spPr>
      </p:pic>
      <p:pic>
        <p:nvPicPr>
          <p:cNvPr id="11" name="Picture 11">
            <a:extLst>
              <a:ext uri="{FF2B5EF4-FFF2-40B4-BE49-F238E27FC236}">
                <a16:creationId xmlns:a16="http://schemas.microsoft.com/office/drawing/2014/main" id="{29E0CAF2-631F-30D8-B14E-5F8F82E0E6C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77279" y="1581356"/>
            <a:ext cx="1415139" cy="1757925"/>
          </a:xfrm>
          <a:prstGeom prst="rect">
            <a:avLst/>
          </a:prstGeom>
        </p:spPr>
      </p:pic>
      <p:pic>
        <p:nvPicPr>
          <p:cNvPr id="12" name="Picture 12">
            <a:extLst>
              <a:ext uri="{FF2B5EF4-FFF2-40B4-BE49-F238E27FC236}">
                <a16:creationId xmlns:a16="http://schemas.microsoft.com/office/drawing/2014/main" id="{B8121306-136D-57D4-2F7E-DC856373B30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50882" y="4001084"/>
            <a:ext cx="1416795" cy="1821018"/>
          </a:xfrm>
          <a:prstGeom prst="rect">
            <a:avLst/>
          </a:prstGeom>
        </p:spPr>
      </p:pic>
      <p:pic>
        <p:nvPicPr>
          <p:cNvPr id="13" name="Picture 13">
            <a:extLst>
              <a:ext uri="{FF2B5EF4-FFF2-40B4-BE49-F238E27FC236}">
                <a16:creationId xmlns:a16="http://schemas.microsoft.com/office/drawing/2014/main" id="{0E21CABA-07F6-FC25-E68B-FBEAB7216C6A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40381" y="3972862"/>
            <a:ext cx="1380590" cy="1846001"/>
          </a:xfrm>
          <a:prstGeom prst="rect">
            <a:avLst/>
          </a:prstGeom>
        </p:spPr>
      </p:pic>
      <p:pic>
        <p:nvPicPr>
          <p:cNvPr id="14" name="Picture 14">
            <a:extLst>
              <a:ext uri="{FF2B5EF4-FFF2-40B4-BE49-F238E27FC236}">
                <a16:creationId xmlns:a16="http://schemas.microsoft.com/office/drawing/2014/main" id="{B2D36109-2F35-D22B-97D1-9A11BBCFCAC1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49119" y="1581356"/>
            <a:ext cx="1405873" cy="17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995397"/>
      </p:ext>
    </p:extLst>
  </p:cSld>
  <p:clrMapOvr>
    <a:masterClrMapping/>
  </p:clrMapOvr>
  <p:transition spd="slow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image1-small.png"/>
          <p:cNvPicPr>
            <a:picLocks noChangeAspect="1"/>
          </p:cNvPicPr>
          <p:nvPr/>
        </p:nvPicPr>
        <p:blipFill>
          <a:blip r:embed="rId2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H="1">
            <a:off x="-618127" y="-167773"/>
            <a:ext cx="12927491" cy="7474688"/>
          </a:xfrm>
          <a:prstGeom prst="rect">
            <a:avLst/>
          </a:prstGeom>
          <a:ln w="12700">
            <a:miter lim="400000"/>
          </a:ln>
        </p:spPr>
      </p:pic>
      <p:sp>
        <p:nvSpPr>
          <p:cNvPr id="151" name="Shape 151"/>
          <p:cNvSpPr/>
          <p:nvPr/>
        </p:nvSpPr>
        <p:spPr>
          <a:xfrm>
            <a:off x="2982350" y="580410"/>
            <a:ext cx="11426399" cy="880337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152" name="Shape 152"/>
          <p:cNvSpPr/>
          <p:nvPr/>
        </p:nvSpPr>
        <p:spPr>
          <a:xfrm>
            <a:off x="2982350" y="321238"/>
            <a:ext cx="13478737" cy="9740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3" name="Shape 153"/>
          <p:cNvSpPr/>
          <p:nvPr/>
        </p:nvSpPr>
        <p:spPr>
          <a:xfrm>
            <a:off x="3123027" y="412823"/>
            <a:ext cx="9501511" cy="14465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tIns="45720" rIns="45719" bIns="45720" anchor="t">
            <a:spAutoFit/>
          </a:bodyPr>
          <a:lstStyle>
            <a:lvl1pPr>
              <a:defRPr sz="4400" b="1">
                <a:solidFill>
                  <a:srgbClr val="13305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dirty="0"/>
              <a:t>Closest States in 2020</a:t>
            </a:r>
          </a:p>
          <a:p>
            <a:endParaRPr lang="en-US" dirty="0"/>
          </a:p>
        </p:txBody>
      </p:sp>
      <p:grpSp>
        <p:nvGrpSpPr>
          <p:cNvPr id="156" name="Group 156"/>
          <p:cNvGrpSpPr/>
          <p:nvPr/>
        </p:nvGrpSpPr>
        <p:grpSpPr>
          <a:xfrm>
            <a:off x="9795106" y="5918708"/>
            <a:ext cx="2314303" cy="1101385"/>
            <a:chOff x="0" y="0"/>
            <a:chExt cx="2314301" cy="1101384"/>
          </a:xfrm>
        </p:grpSpPr>
        <p:pic>
          <p:nvPicPr>
            <p:cNvPr id="154" name="image6.png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5" name="image7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57" name="Shape 157"/>
          <p:cNvSpPr/>
          <p:nvPr/>
        </p:nvSpPr>
        <p:spPr>
          <a:xfrm>
            <a:off x="484504" y="1672724"/>
            <a:ext cx="11911263" cy="50167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20" rIns="45719" bIns="45720" anchor="t">
            <a:spAutoFit/>
          </a:bodyPr>
          <a:lstStyle>
            <a:lvl1pPr algn="ctr">
              <a:defRPr sz="4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algn="l"/>
            <a:r>
              <a:rPr lang="en-US" sz="3200" dirty="0"/>
              <a:t>Georgia: Biden +0.23%</a:t>
            </a:r>
          </a:p>
          <a:p>
            <a:pPr algn="l"/>
            <a:r>
              <a:rPr lang="en-US" sz="3200" dirty="0"/>
              <a:t>Arizona: Biden +0.31%</a:t>
            </a:r>
          </a:p>
          <a:p>
            <a:pPr algn="l"/>
            <a:r>
              <a:rPr lang="en-US" sz="3200" dirty="0"/>
              <a:t>Wisconsin:  Biden +0.63%</a:t>
            </a:r>
          </a:p>
          <a:p>
            <a:pPr algn="l"/>
            <a:r>
              <a:rPr lang="en-US" sz="3200" dirty="0"/>
              <a:t>Pennsylvania: Biden +1.16%</a:t>
            </a:r>
          </a:p>
          <a:p>
            <a:pPr algn="l"/>
            <a:r>
              <a:rPr lang="en-US" sz="3200" b="1" dirty="0"/>
              <a:t>North Carolina: Trump +1.35%</a:t>
            </a:r>
          </a:p>
          <a:p>
            <a:pPr algn="l"/>
            <a:r>
              <a:rPr lang="en-US" sz="3200" dirty="0"/>
              <a:t>Nevada: Biden +2.39%</a:t>
            </a:r>
          </a:p>
          <a:p>
            <a:pPr algn="l"/>
            <a:r>
              <a:rPr lang="en-US" sz="3200" dirty="0"/>
              <a:t>Michigan: Biden +2.78%</a:t>
            </a:r>
          </a:p>
          <a:p>
            <a:pPr algn="l"/>
            <a:r>
              <a:rPr lang="en-US" sz="3200" b="1" dirty="0"/>
              <a:t>Florida: Trump +3.36%</a:t>
            </a:r>
          </a:p>
          <a:p>
            <a:pPr algn="l"/>
            <a:r>
              <a:rPr lang="en-US" sz="3200" b="1" dirty="0"/>
              <a:t>Texas: Trump +5.58%</a:t>
            </a:r>
          </a:p>
          <a:p>
            <a:pPr algn="l"/>
            <a:r>
              <a:rPr lang="en-US" sz="3200" dirty="0"/>
              <a:t>Minnesota: Biden +7.11%</a:t>
            </a:r>
            <a:endParaRPr sz="3200" dirty="0"/>
          </a:p>
        </p:txBody>
      </p:sp>
      <p:sp>
        <p:nvSpPr>
          <p:cNvPr id="159" name="Shape 159"/>
          <p:cNvSpPr/>
          <p:nvPr/>
        </p:nvSpPr>
        <p:spPr>
          <a:xfrm>
            <a:off x="9667623" y="3630176"/>
            <a:ext cx="81545" cy="131064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spAutoFit/>
          </a:bodyPr>
          <a:lstStyle/>
          <a:p>
            <a:pPr>
              <a:defRPr sz="2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</p:txBody>
      </p:sp>
      <p:sp>
        <p:nvSpPr>
          <p:cNvPr id="161" name="Shape 161"/>
          <p:cNvSpPr/>
          <p:nvPr/>
        </p:nvSpPr>
        <p:spPr>
          <a:xfrm>
            <a:off x="1161324" y="5339400"/>
            <a:ext cx="9368589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/>
          </a:p>
        </p:txBody>
      </p:sp>
      <p:sp>
        <p:nvSpPr>
          <p:cNvPr id="164" name="Shape 164"/>
          <p:cNvSpPr/>
          <p:nvPr/>
        </p:nvSpPr>
        <p:spPr>
          <a:xfrm>
            <a:off x="2982350" y="164756"/>
            <a:ext cx="11515499" cy="1130544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2" name="Shape 492">
            <a:extLst>
              <a:ext uri="{FF2B5EF4-FFF2-40B4-BE49-F238E27FC236}">
                <a16:creationId xmlns:a16="http://schemas.microsoft.com/office/drawing/2014/main" id="{EA0B1A36-2A98-4AC2-AB9B-E150E031A1A2}"/>
              </a:ext>
            </a:extLst>
          </p:cNvPr>
          <p:cNvSpPr/>
          <p:nvPr/>
        </p:nvSpPr>
        <p:spPr>
          <a:xfrm>
            <a:off x="480714" y="4525213"/>
            <a:ext cx="10135788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20" rIns="45719" bIns="45720" anchor="t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158513"/>
      </p:ext>
    </p:extLst>
  </p:cSld>
  <p:clrMapOvr>
    <a:masterClrMapping/>
  </p:clrMapOvr>
  <p:transition spd="slow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image1-small.png"/>
          <p:cNvPicPr>
            <a:picLocks noChangeAspect="1"/>
          </p:cNvPicPr>
          <p:nvPr/>
        </p:nvPicPr>
        <p:blipFill>
          <a:blip r:embed="rId2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512336" y="-372141"/>
            <a:ext cx="12927491" cy="747468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9" name="image2-small.png"/>
          <p:cNvPicPr>
            <a:picLocks noChangeAspect="1"/>
          </p:cNvPicPr>
          <p:nvPr/>
        </p:nvPicPr>
        <p:blipFill>
          <a:blip r:embed="rId3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04179" y="-126875"/>
            <a:ext cx="13399236" cy="7582513"/>
          </a:xfrm>
          <a:prstGeom prst="rect">
            <a:avLst/>
          </a:prstGeom>
          <a:ln w="12700">
            <a:miter lim="400000"/>
          </a:ln>
        </p:spPr>
      </p:pic>
      <p:sp>
        <p:nvSpPr>
          <p:cNvPr id="140" name="Shape 140"/>
          <p:cNvSpPr>
            <a:spLocks noGrp="1"/>
          </p:cNvSpPr>
          <p:nvPr>
            <p:ph type="title"/>
          </p:nvPr>
        </p:nvSpPr>
        <p:spPr>
          <a:xfrm>
            <a:off x="1883045" y="2372916"/>
            <a:ext cx="8818816" cy="1293389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 defTabSz="640079">
              <a:defRPr sz="5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br>
              <a:rPr lang="en-US" sz="3200" b="1" dirty="0">
                <a:ea typeface="+mj-lt"/>
                <a:cs typeface="+mj-lt"/>
              </a:rPr>
            </a:br>
            <a:r>
              <a:rPr lang="en-US" sz="2800" b="1" dirty="0">
                <a:ea typeface="+mj-lt"/>
                <a:cs typeface="+mj-lt"/>
              </a:rPr>
              <a:t>For more information contact:</a:t>
            </a:r>
            <a:br>
              <a:rPr lang="en-US" sz="2800" b="1" dirty="0">
                <a:ea typeface="+mj-lt"/>
                <a:cs typeface="+mj-lt"/>
              </a:rPr>
            </a:br>
            <a:r>
              <a:rPr lang="en-US" sz="2800" b="1" dirty="0">
                <a:ea typeface="+mj-lt"/>
                <a:cs typeface="+mj-lt"/>
              </a:rPr>
              <a:t>jacob@insideelections.com </a:t>
            </a:r>
            <a:br>
              <a:rPr lang="en-US" sz="2800" b="1" dirty="0">
                <a:ea typeface="+mj-lt"/>
                <a:cs typeface="+mj-lt"/>
              </a:rPr>
            </a:br>
            <a:r>
              <a:rPr lang="en-US" sz="2800" b="1" dirty="0">
                <a:ea typeface="+mj-lt"/>
                <a:cs typeface="+mj-lt"/>
              </a:rPr>
              <a:t> </a:t>
            </a:r>
            <a:r>
              <a:rPr lang="en-US" sz="2000" b="1" dirty="0">
                <a:ea typeface="+mj-lt"/>
                <a:cs typeface="+mj-lt"/>
              </a:rPr>
              <a:t>InsideElections.com | @InsideElections | @jacobrubashkin</a:t>
            </a:r>
            <a:endParaRPr lang="en-US" sz="2000" dirty="0">
              <a:ea typeface="+mj-lt"/>
              <a:cs typeface="+mj-lt"/>
            </a:endParaRPr>
          </a:p>
          <a:p>
            <a:pPr algn="ctr" defTabSz="640079">
              <a:defRPr sz="5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sz="2800" b="1"/>
          </a:p>
        </p:txBody>
      </p:sp>
      <p:sp>
        <p:nvSpPr>
          <p:cNvPr id="141" name="Shape 141"/>
          <p:cNvSpPr/>
          <p:nvPr/>
        </p:nvSpPr>
        <p:spPr>
          <a:xfrm>
            <a:off x="1315055" y="2182508"/>
            <a:ext cx="9561891" cy="1805173"/>
          </a:xfrm>
          <a:prstGeom prst="rect">
            <a:avLst/>
          </a:prstGeom>
          <a:ln w="28575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/>
            <a:endParaRPr/>
          </a:p>
        </p:txBody>
      </p:sp>
      <p:grpSp>
        <p:nvGrpSpPr>
          <p:cNvPr id="144" name="Group 144"/>
          <p:cNvGrpSpPr/>
          <p:nvPr/>
        </p:nvGrpSpPr>
        <p:grpSpPr>
          <a:xfrm>
            <a:off x="3745870" y="4979211"/>
            <a:ext cx="4968408" cy="2189194"/>
            <a:chOff x="0" y="0"/>
            <a:chExt cx="4968406" cy="2189192"/>
          </a:xfrm>
        </p:grpSpPr>
        <p:pic>
          <p:nvPicPr>
            <p:cNvPr id="142" name="image3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60960" y="0"/>
              <a:ext cx="2507447" cy="218919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3" name="image4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197231"/>
              <a:ext cx="2391717" cy="133087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16927300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image1-small.png"/>
          <p:cNvPicPr>
            <a:picLocks noChangeAspect="1"/>
          </p:cNvPicPr>
          <p:nvPr/>
        </p:nvPicPr>
        <p:blipFill>
          <a:blip r:embed="rId2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H="1">
            <a:off x="-618127" y="-167773"/>
            <a:ext cx="12927491" cy="7474688"/>
          </a:xfrm>
          <a:prstGeom prst="rect">
            <a:avLst/>
          </a:prstGeom>
          <a:ln w="12700">
            <a:miter lim="400000"/>
          </a:ln>
        </p:spPr>
      </p:pic>
      <p:sp>
        <p:nvSpPr>
          <p:cNvPr id="151" name="Shape 151"/>
          <p:cNvSpPr/>
          <p:nvPr/>
        </p:nvSpPr>
        <p:spPr>
          <a:xfrm>
            <a:off x="2982350" y="580410"/>
            <a:ext cx="11426399" cy="880337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152" name="Shape 152"/>
          <p:cNvSpPr/>
          <p:nvPr/>
        </p:nvSpPr>
        <p:spPr>
          <a:xfrm>
            <a:off x="2982350" y="321238"/>
            <a:ext cx="13478737" cy="9740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3" name="Shape 153"/>
          <p:cNvSpPr/>
          <p:nvPr/>
        </p:nvSpPr>
        <p:spPr>
          <a:xfrm>
            <a:off x="3123027" y="412823"/>
            <a:ext cx="9501511" cy="14465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tIns="45720" rIns="45719" bIns="45720" anchor="t">
            <a:spAutoFit/>
          </a:bodyPr>
          <a:lstStyle>
            <a:lvl1pPr>
              <a:defRPr sz="4400" b="1">
                <a:solidFill>
                  <a:srgbClr val="13305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/>
              <a:t>Partisanship Remains</a:t>
            </a:r>
          </a:p>
          <a:p>
            <a:endParaRPr lang="en-US"/>
          </a:p>
        </p:txBody>
      </p:sp>
      <p:grpSp>
        <p:nvGrpSpPr>
          <p:cNvPr id="156" name="Group 156"/>
          <p:cNvGrpSpPr/>
          <p:nvPr/>
        </p:nvGrpSpPr>
        <p:grpSpPr>
          <a:xfrm>
            <a:off x="9795106" y="5918708"/>
            <a:ext cx="2314303" cy="1101385"/>
            <a:chOff x="0" y="0"/>
            <a:chExt cx="2314301" cy="1101384"/>
          </a:xfrm>
        </p:grpSpPr>
        <p:pic>
          <p:nvPicPr>
            <p:cNvPr id="154" name="image6.png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5" name="image7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57" name="Shape 157"/>
          <p:cNvSpPr/>
          <p:nvPr/>
        </p:nvSpPr>
        <p:spPr>
          <a:xfrm>
            <a:off x="284479" y="2086982"/>
            <a:ext cx="11911263" cy="31700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20" rIns="45719" bIns="45720" anchor="t">
            <a:spAutoFit/>
          </a:bodyPr>
          <a:lstStyle>
            <a:lvl1pPr algn="ctr">
              <a:defRPr sz="4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algn="l"/>
            <a:r>
              <a:rPr lang="en-US"/>
              <a:t>GOP Voters: 96%-3% for GOP candidates</a:t>
            </a:r>
          </a:p>
          <a:p>
            <a:pPr algn="l"/>
            <a:endParaRPr lang="en-US"/>
          </a:p>
          <a:p>
            <a:pPr algn="l"/>
            <a:r>
              <a:rPr lang="en-US"/>
              <a:t>Dem Voters: 96%-3% for Dem candidates</a:t>
            </a:r>
          </a:p>
          <a:p>
            <a:pPr algn="l"/>
            <a:endParaRPr lang="en-US"/>
          </a:p>
          <a:p>
            <a:pPr algn="l"/>
            <a:r>
              <a:rPr lang="en-US"/>
              <a:t>Independents: 49%-47% for Dem candidates</a:t>
            </a:r>
            <a:endParaRPr/>
          </a:p>
        </p:txBody>
      </p:sp>
      <p:grpSp>
        <p:nvGrpSpPr>
          <p:cNvPr id="160" name="Group 160"/>
          <p:cNvGrpSpPr/>
          <p:nvPr/>
        </p:nvGrpSpPr>
        <p:grpSpPr>
          <a:xfrm>
            <a:off x="-190843" y="3332349"/>
            <a:ext cx="12098955" cy="1608470"/>
            <a:chOff x="-3079846" y="79474"/>
            <a:chExt cx="12098951" cy="1608468"/>
          </a:xfrm>
        </p:grpSpPr>
        <p:sp>
          <p:nvSpPr>
            <p:cNvPr id="158" name="Shape 158"/>
            <p:cNvSpPr/>
            <p:nvPr/>
          </p:nvSpPr>
          <p:spPr>
            <a:xfrm>
              <a:off x="-3079846" y="79474"/>
              <a:ext cx="12098951" cy="7078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4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endParaRPr lang="en-US"/>
            </a:p>
          </p:txBody>
        </p:sp>
        <p:sp>
          <p:nvSpPr>
            <p:cNvPr id="159" name="Shape 159"/>
            <p:cNvSpPr/>
            <p:nvPr/>
          </p:nvSpPr>
          <p:spPr>
            <a:xfrm>
              <a:off x="6778617" y="377301"/>
              <a:ext cx="81545" cy="1310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>
                <a:defRPr sz="2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</p:grpSp>
      <p:sp>
        <p:nvSpPr>
          <p:cNvPr id="161" name="Shape 161"/>
          <p:cNvSpPr/>
          <p:nvPr/>
        </p:nvSpPr>
        <p:spPr>
          <a:xfrm>
            <a:off x="1161324" y="5339400"/>
            <a:ext cx="9368589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/>
          </a:p>
        </p:txBody>
      </p:sp>
      <p:sp>
        <p:nvSpPr>
          <p:cNvPr id="164" name="Shape 164"/>
          <p:cNvSpPr/>
          <p:nvPr/>
        </p:nvSpPr>
        <p:spPr>
          <a:xfrm>
            <a:off x="2982350" y="164756"/>
            <a:ext cx="11515499" cy="1130544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2" name="Shape 492">
            <a:extLst>
              <a:ext uri="{FF2B5EF4-FFF2-40B4-BE49-F238E27FC236}">
                <a16:creationId xmlns:a16="http://schemas.microsoft.com/office/drawing/2014/main" id="{EA0B1A36-2A98-4AC2-AB9B-E150E031A1A2}"/>
              </a:ext>
            </a:extLst>
          </p:cNvPr>
          <p:cNvSpPr/>
          <p:nvPr/>
        </p:nvSpPr>
        <p:spPr>
          <a:xfrm>
            <a:off x="480714" y="4525213"/>
            <a:ext cx="10135788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20" rIns="45719" bIns="45720" anchor="t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7CDF80B-0066-7897-97EA-3A3DFD2105E8}"/>
              </a:ext>
            </a:extLst>
          </p:cNvPr>
          <p:cNvSpPr txBox="1"/>
          <p:nvPr/>
        </p:nvSpPr>
        <p:spPr>
          <a:xfrm>
            <a:off x="273147" y="5220996"/>
            <a:ext cx="284988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200" i="1" dirty="0">
                <a:solidFill>
                  <a:schemeClr val="bg1"/>
                </a:solidFill>
                <a:cs typeface="Calibri"/>
              </a:rPr>
              <a:t>Source: AP </a:t>
            </a:r>
            <a:r>
              <a:rPr lang="en-US" sz="1200" i="1" dirty="0" err="1">
                <a:solidFill>
                  <a:schemeClr val="bg1"/>
                </a:solidFill>
                <a:cs typeface="Calibri"/>
              </a:rPr>
              <a:t>VoteCast</a:t>
            </a:r>
            <a:endParaRPr lang="en-US" sz="1200" i="1" dirty="0">
              <a:solidFill>
                <a:schemeClr val="bg1"/>
              </a:solidFill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6835956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image1-small.png"/>
          <p:cNvPicPr>
            <a:picLocks noChangeAspect="1"/>
          </p:cNvPicPr>
          <p:nvPr/>
        </p:nvPicPr>
        <p:blipFill>
          <a:blip r:embed="rId2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H="1">
            <a:off x="-618127" y="-167773"/>
            <a:ext cx="12927491" cy="7474688"/>
          </a:xfrm>
          <a:prstGeom prst="rect">
            <a:avLst/>
          </a:prstGeom>
          <a:ln w="12700">
            <a:miter lim="400000"/>
          </a:ln>
        </p:spPr>
      </p:pic>
      <p:sp>
        <p:nvSpPr>
          <p:cNvPr id="151" name="Shape 151"/>
          <p:cNvSpPr/>
          <p:nvPr/>
        </p:nvSpPr>
        <p:spPr>
          <a:xfrm>
            <a:off x="2982350" y="580410"/>
            <a:ext cx="11426399" cy="880337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152" name="Shape 152"/>
          <p:cNvSpPr/>
          <p:nvPr/>
        </p:nvSpPr>
        <p:spPr>
          <a:xfrm>
            <a:off x="2982350" y="321238"/>
            <a:ext cx="13478737" cy="9740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3" name="Shape 153"/>
          <p:cNvSpPr/>
          <p:nvPr/>
        </p:nvSpPr>
        <p:spPr>
          <a:xfrm>
            <a:off x="3123027" y="412823"/>
            <a:ext cx="9501511" cy="14465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tIns="45720" rIns="45719" bIns="45720" anchor="t">
            <a:spAutoFit/>
          </a:bodyPr>
          <a:lstStyle>
            <a:lvl1pPr>
              <a:defRPr sz="4400" b="1">
                <a:solidFill>
                  <a:srgbClr val="13305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dirty="0"/>
              <a:t>Independent Voters Were Key</a:t>
            </a:r>
          </a:p>
          <a:p>
            <a:endParaRPr lang="en-US"/>
          </a:p>
        </p:txBody>
      </p:sp>
      <p:grpSp>
        <p:nvGrpSpPr>
          <p:cNvPr id="156" name="Group 156"/>
          <p:cNvGrpSpPr/>
          <p:nvPr/>
        </p:nvGrpSpPr>
        <p:grpSpPr>
          <a:xfrm>
            <a:off x="9795106" y="5918708"/>
            <a:ext cx="2314303" cy="1101385"/>
            <a:chOff x="0" y="0"/>
            <a:chExt cx="2314301" cy="1101384"/>
          </a:xfrm>
        </p:grpSpPr>
        <p:pic>
          <p:nvPicPr>
            <p:cNvPr id="154" name="image6.png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5" name="image7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57" name="Shape 157"/>
          <p:cNvSpPr/>
          <p:nvPr/>
        </p:nvSpPr>
        <p:spPr>
          <a:xfrm>
            <a:off x="477519" y="2168262"/>
            <a:ext cx="11911263" cy="31700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20" rIns="45719" bIns="45720" anchor="t">
            <a:spAutoFit/>
          </a:bodyPr>
          <a:lstStyle>
            <a:lvl1pPr algn="ctr">
              <a:defRPr sz="4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algn="l"/>
            <a:r>
              <a:rPr lang="en-US" dirty="0"/>
              <a:t>2022: Democratic candidates 49%-47%</a:t>
            </a:r>
          </a:p>
          <a:p>
            <a:pPr algn="l"/>
            <a:r>
              <a:rPr lang="en-US" dirty="0"/>
              <a:t>2020: Biden 54%-41%</a:t>
            </a:r>
          </a:p>
          <a:p>
            <a:pPr algn="l"/>
            <a:r>
              <a:rPr lang="en-US" dirty="0"/>
              <a:t>2018: Democratic candidates 54%-42%</a:t>
            </a:r>
          </a:p>
          <a:p>
            <a:pPr algn="l"/>
            <a:r>
              <a:rPr lang="en-US" dirty="0"/>
              <a:t>2016: Trump 48%-42%</a:t>
            </a:r>
          </a:p>
          <a:p>
            <a:pPr algn="l"/>
            <a:r>
              <a:rPr lang="en-US" dirty="0"/>
              <a:t>2014: GOP Candidates 54%-42%</a:t>
            </a:r>
          </a:p>
        </p:txBody>
      </p:sp>
      <p:grpSp>
        <p:nvGrpSpPr>
          <p:cNvPr id="160" name="Group 160"/>
          <p:cNvGrpSpPr/>
          <p:nvPr/>
        </p:nvGrpSpPr>
        <p:grpSpPr>
          <a:xfrm>
            <a:off x="-190843" y="3332349"/>
            <a:ext cx="12098955" cy="1608470"/>
            <a:chOff x="-3079846" y="79474"/>
            <a:chExt cx="12098951" cy="1608468"/>
          </a:xfrm>
        </p:grpSpPr>
        <p:sp>
          <p:nvSpPr>
            <p:cNvPr id="158" name="Shape 158"/>
            <p:cNvSpPr/>
            <p:nvPr/>
          </p:nvSpPr>
          <p:spPr>
            <a:xfrm>
              <a:off x="-3079846" y="79474"/>
              <a:ext cx="12098951" cy="7078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4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endParaRPr lang="en-US"/>
            </a:p>
          </p:txBody>
        </p:sp>
        <p:sp>
          <p:nvSpPr>
            <p:cNvPr id="159" name="Shape 159"/>
            <p:cNvSpPr/>
            <p:nvPr/>
          </p:nvSpPr>
          <p:spPr>
            <a:xfrm>
              <a:off x="6778617" y="377301"/>
              <a:ext cx="81545" cy="1310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>
                <a:defRPr sz="2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</p:grpSp>
      <p:sp>
        <p:nvSpPr>
          <p:cNvPr id="161" name="Shape 161"/>
          <p:cNvSpPr/>
          <p:nvPr/>
        </p:nvSpPr>
        <p:spPr>
          <a:xfrm>
            <a:off x="1161324" y="5339400"/>
            <a:ext cx="9368589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/>
          </a:p>
        </p:txBody>
      </p:sp>
      <p:sp>
        <p:nvSpPr>
          <p:cNvPr id="164" name="Shape 164"/>
          <p:cNvSpPr/>
          <p:nvPr/>
        </p:nvSpPr>
        <p:spPr>
          <a:xfrm>
            <a:off x="2982350" y="164756"/>
            <a:ext cx="11515499" cy="1130544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2" name="Shape 492">
            <a:extLst>
              <a:ext uri="{FF2B5EF4-FFF2-40B4-BE49-F238E27FC236}">
                <a16:creationId xmlns:a16="http://schemas.microsoft.com/office/drawing/2014/main" id="{EA0B1A36-2A98-4AC2-AB9B-E150E031A1A2}"/>
              </a:ext>
            </a:extLst>
          </p:cNvPr>
          <p:cNvSpPr/>
          <p:nvPr/>
        </p:nvSpPr>
        <p:spPr>
          <a:xfrm>
            <a:off x="480714" y="4525213"/>
            <a:ext cx="10135788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20" rIns="45719" bIns="45720" anchor="t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4A810A3-FF24-3912-D363-8D6F96233425}"/>
              </a:ext>
            </a:extLst>
          </p:cNvPr>
          <p:cNvSpPr txBox="1"/>
          <p:nvPr/>
        </p:nvSpPr>
        <p:spPr>
          <a:xfrm>
            <a:off x="482600" y="5207000"/>
            <a:ext cx="284988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200" i="1" dirty="0">
                <a:solidFill>
                  <a:schemeClr val="bg1"/>
                </a:solidFill>
                <a:cs typeface="Calibri"/>
              </a:rPr>
              <a:t>Source: Edison Exit Poll</a:t>
            </a:r>
          </a:p>
        </p:txBody>
      </p:sp>
    </p:spTree>
    <p:extLst>
      <p:ext uri="{BB962C8B-B14F-4D97-AF65-F5344CB8AC3E}">
        <p14:creationId xmlns:p14="http://schemas.microsoft.com/office/powerpoint/2010/main" val="195738748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image1-small.png"/>
          <p:cNvPicPr>
            <a:picLocks noChangeAspect="1"/>
          </p:cNvPicPr>
          <p:nvPr/>
        </p:nvPicPr>
        <p:blipFill>
          <a:blip r:embed="rId2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H="1">
            <a:off x="-618127" y="-167773"/>
            <a:ext cx="12927491" cy="7474688"/>
          </a:xfrm>
          <a:prstGeom prst="rect">
            <a:avLst/>
          </a:prstGeom>
          <a:ln w="12700">
            <a:miter lim="400000"/>
          </a:ln>
        </p:spPr>
      </p:pic>
      <p:sp>
        <p:nvSpPr>
          <p:cNvPr id="151" name="Shape 151"/>
          <p:cNvSpPr/>
          <p:nvPr/>
        </p:nvSpPr>
        <p:spPr>
          <a:xfrm>
            <a:off x="2982350" y="580410"/>
            <a:ext cx="11426399" cy="880337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152" name="Shape 152"/>
          <p:cNvSpPr/>
          <p:nvPr/>
        </p:nvSpPr>
        <p:spPr>
          <a:xfrm>
            <a:off x="2982350" y="321238"/>
            <a:ext cx="13478737" cy="9740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3" name="Shape 153"/>
          <p:cNvSpPr/>
          <p:nvPr/>
        </p:nvSpPr>
        <p:spPr>
          <a:xfrm>
            <a:off x="3123027" y="412823"/>
            <a:ext cx="9501511" cy="14465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tIns="45720" rIns="45719" bIns="45720" anchor="t">
            <a:spAutoFit/>
          </a:bodyPr>
          <a:lstStyle>
            <a:lvl1pPr>
              <a:defRPr sz="4400" b="1">
                <a:solidFill>
                  <a:srgbClr val="13305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/>
              <a:t>Voters by Age</a:t>
            </a:r>
          </a:p>
          <a:p>
            <a:endParaRPr lang="en-US"/>
          </a:p>
        </p:txBody>
      </p:sp>
      <p:grpSp>
        <p:nvGrpSpPr>
          <p:cNvPr id="156" name="Group 156"/>
          <p:cNvGrpSpPr/>
          <p:nvPr/>
        </p:nvGrpSpPr>
        <p:grpSpPr>
          <a:xfrm>
            <a:off x="9795106" y="5918708"/>
            <a:ext cx="2314303" cy="1101385"/>
            <a:chOff x="0" y="0"/>
            <a:chExt cx="2314301" cy="1101384"/>
          </a:xfrm>
        </p:grpSpPr>
        <p:pic>
          <p:nvPicPr>
            <p:cNvPr id="154" name="image6.png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5" name="image7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57" name="Shape 157"/>
          <p:cNvSpPr/>
          <p:nvPr/>
        </p:nvSpPr>
        <p:spPr>
          <a:xfrm>
            <a:off x="477519" y="2147942"/>
            <a:ext cx="11911263" cy="25545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20" rIns="45719" bIns="45720" anchor="t">
            <a:spAutoFit/>
          </a:bodyPr>
          <a:lstStyle>
            <a:lvl1pPr algn="ctr">
              <a:defRPr sz="4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algn="l"/>
            <a:r>
              <a:rPr lang="en-US" dirty="0"/>
              <a:t>18-29: Dem +13 pts (Biden +25 pts)</a:t>
            </a:r>
          </a:p>
          <a:p>
            <a:pPr algn="l"/>
            <a:r>
              <a:rPr lang="en-US" dirty="0"/>
              <a:t>30-44: Dem +8 pts (Biden +12 pts) </a:t>
            </a:r>
          </a:p>
          <a:p>
            <a:pPr algn="l"/>
            <a:r>
              <a:rPr lang="en-US" dirty="0"/>
              <a:t>45-64: GOP +12 pts (Trump +12 pts)</a:t>
            </a:r>
          </a:p>
          <a:p>
            <a:pPr algn="l"/>
            <a:r>
              <a:rPr lang="en-US" dirty="0"/>
              <a:t>65+: GOP +10 pts (Trump +3 pts)</a:t>
            </a:r>
          </a:p>
        </p:txBody>
      </p:sp>
      <p:grpSp>
        <p:nvGrpSpPr>
          <p:cNvPr id="160" name="Group 160"/>
          <p:cNvGrpSpPr/>
          <p:nvPr/>
        </p:nvGrpSpPr>
        <p:grpSpPr>
          <a:xfrm>
            <a:off x="-190843" y="3332349"/>
            <a:ext cx="12098955" cy="1608470"/>
            <a:chOff x="-3079846" y="79474"/>
            <a:chExt cx="12098951" cy="1608468"/>
          </a:xfrm>
        </p:grpSpPr>
        <p:sp>
          <p:nvSpPr>
            <p:cNvPr id="158" name="Shape 158"/>
            <p:cNvSpPr/>
            <p:nvPr/>
          </p:nvSpPr>
          <p:spPr>
            <a:xfrm>
              <a:off x="-3079846" y="79474"/>
              <a:ext cx="12098951" cy="7078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4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endParaRPr lang="en-US"/>
            </a:p>
          </p:txBody>
        </p:sp>
        <p:sp>
          <p:nvSpPr>
            <p:cNvPr id="159" name="Shape 159"/>
            <p:cNvSpPr/>
            <p:nvPr/>
          </p:nvSpPr>
          <p:spPr>
            <a:xfrm>
              <a:off x="6778617" y="377301"/>
              <a:ext cx="81545" cy="1310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>
                <a:defRPr sz="2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</p:grpSp>
      <p:sp>
        <p:nvSpPr>
          <p:cNvPr id="161" name="Shape 161"/>
          <p:cNvSpPr/>
          <p:nvPr/>
        </p:nvSpPr>
        <p:spPr>
          <a:xfrm>
            <a:off x="1161324" y="5339400"/>
            <a:ext cx="9368589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/>
          </a:p>
        </p:txBody>
      </p:sp>
      <p:sp>
        <p:nvSpPr>
          <p:cNvPr id="164" name="Shape 164"/>
          <p:cNvSpPr/>
          <p:nvPr/>
        </p:nvSpPr>
        <p:spPr>
          <a:xfrm>
            <a:off x="2982350" y="164756"/>
            <a:ext cx="11515499" cy="1130544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2" name="Shape 492">
            <a:extLst>
              <a:ext uri="{FF2B5EF4-FFF2-40B4-BE49-F238E27FC236}">
                <a16:creationId xmlns:a16="http://schemas.microsoft.com/office/drawing/2014/main" id="{EA0B1A36-2A98-4AC2-AB9B-E150E031A1A2}"/>
              </a:ext>
            </a:extLst>
          </p:cNvPr>
          <p:cNvSpPr/>
          <p:nvPr/>
        </p:nvSpPr>
        <p:spPr>
          <a:xfrm>
            <a:off x="480714" y="4525213"/>
            <a:ext cx="10135788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20" rIns="45719" bIns="45720" anchor="t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EA86892-DF55-2B81-2B59-68BC8C21955C}"/>
              </a:ext>
            </a:extLst>
          </p:cNvPr>
          <p:cNvSpPr txBox="1"/>
          <p:nvPr/>
        </p:nvSpPr>
        <p:spPr>
          <a:xfrm>
            <a:off x="482600" y="4709160"/>
            <a:ext cx="284988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200" i="1" dirty="0">
                <a:solidFill>
                  <a:schemeClr val="bg1"/>
                </a:solidFill>
                <a:cs typeface="Calibri"/>
              </a:rPr>
              <a:t>Source: AP </a:t>
            </a:r>
            <a:r>
              <a:rPr lang="en-US" sz="1200" i="1" dirty="0" err="1">
                <a:solidFill>
                  <a:schemeClr val="bg1"/>
                </a:solidFill>
                <a:cs typeface="Calibri"/>
              </a:rPr>
              <a:t>VoteCast</a:t>
            </a:r>
            <a:endParaRPr lang="en-US" sz="1200" i="1" dirty="0">
              <a:solidFill>
                <a:schemeClr val="bg1"/>
              </a:solidFill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9377750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image1-small.png"/>
          <p:cNvPicPr>
            <a:picLocks noChangeAspect="1"/>
          </p:cNvPicPr>
          <p:nvPr/>
        </p:nvPicPr>
        <p:blipFill>
          <a:blip r:embed="rId2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H="1">
            <a:off x="-618127" y="-167773"/>
            <a:ext cx="12927491" cy="7474688"/>
          </a:xfrm>
          <a:prstGeom prst="rect">
            <a:avLst/>
          </a:prstGeom>
          <a:ln w="12700">
            <a:miter lim="400000"/>
          </a:ln>
        </p:spPr>
      </p:pic>
      <p:sp>
        <p:nvSpPr>
          <p:cNvPr id="151" name="Shape 151"/>
          <p:cNvSpPr/>
          <p:nvPr/>
        </p:nvSpPr>
        <p:spPr>
          <a:xfrm>
            <a:off x="2982350" y="580410"/>
            <a:ext cx="11426399" cy="880337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152" name="Shape 152"/>
          <p:cNvSpPr/>
          <p:nvPr/>
        </p:nvSpPr>
        <p:spPr>
          <a:xfrm>
            <a:off x="2982350" y="321238"/>
            <a:ext cx="13478737" cy="9740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3" name="Shape 153"/>
          <p:cNvSpPr/>
          <p:nvPr/>
        </p:nvSpPr>
        <p:spPr>
          <a:xfrm>
            <a:off x="3123027" y="412823"/>
            <a:ext cx="9501511" cy="14465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tIns="45720" rIns="45719" bIns="45720" anchor="t">
            <a:spAutoFit/>
          </a:bodyPr>
          <a:lstStyle>
            <a:lvl1pPr>
              <a:defRPr sz="4400" b="1">
                <a:solidFill>
                  <a:srgbClr val="13305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/>
              <a:t>Voters by Race/Ethnicity</a:t>
            </a:r>
          </a:p>
          <a:p>
            <a:endParaRPr lang="en-US"/>
          </a:p>
        </p:txBody>
      </p:sp>
      <p:grpSp>
        <p:nvGrpSpPr>
          <p:cNvPr id="156" name="Group 156"/>
          <p:cNvGrpSpPr/>
          <p:nvPr/>
        </p:nvGrpSpPr>
        <p:grpSpPr>
          <a:xfrm>
            <a:off x="9795106" y="5918708"/>
            <a:ext cx="2314303" cy="1101385"/>
            <a:chOff x="0" y="0"/>
            <a:chExt cx="2314301" cy="1101384"/>
          </a:xfrm>
        </p:grpSpPr>
        <p:pic>
          <p:nvPicPr>
            <p:cNvPr id="154" name="image6.png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5" name="image7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57" name="Shape 157"/>
          <p:cNvSpPr/>
          <p:nvPr/>
        </p:nvSpPr>
        <p:spPr>
          <a:xfrm>
            <a:off x="477519" y="2147942"/>
            <a:ext cx="11911263" cy="25545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20" rIns="45719" bIns="45720" anchor="t">
            <a:spAutoFit/>
          </a:bodyPr>
          <a:lstStyle>
            <a:lvl1pPr algn="ctr">
              <a:defRPr sz="4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algn="l"/>
            <a:r>
              <a:rPr lang="en-US" dirty="0"/>
              <a:t>White: GOP +18 pts (Trump + 12 pts)</a:t>
            </a:r>
          </a:p>
          <a:p>
            <a:pPr algn="l"/>
            <a:r>
              <a:rPr lang="en-US" dirty="0"/>
              <a:t>Black: Dem +69 pts (Biden +83 pts)</a:t>
            </a:r>
          </a:p>
          <a:p>
            <a:pPr algn="l"/>
            <a:r>
              <a:rPr lang="en-US" dirty="0"/>
              <a:t>Latino: Dem +18 pts (Biden +28 pts)</a:t>
            </a:r>
          </a:p>
          <a:p>
            <a:pPr algn="l"/>
            <a:r>
              <a:rPr lang="en-US" dirty="0"/>
              <a:t>Other: Dem +6 pts (Biden +19 pts)</a:t>
            </a:r>
          </a:p>
        </p:txBody>
      </p:sp>
      <p:grpSp>
        <p:nvGrpSpPr>
          <p:cNvPr id="160" name="Group 160"/>
          <p:cNvGrpSpPr/>
          <p:nvPr/>
        </p:nvGrpSpPr>
        <p:grpSpPr>
          <a:xfrm>
            <a:off x="-190843" y="3332349"/>
            <a:ext cx="12098955" cy="1608470"/>
            <a:chOff x="-3079846" y="79474"/>
            <a:chExt cx="12098951" cy="1608468"/>
          </a:xfrm>
        </p:grpSpPr>
        <p:sp>
          <p:nvSpPr>
            <p:cNvPr id="158" name="Shape 158"/>
            <p:cNvSpPr/>
            <p:nvPr/>
          </p:nvSpPr>
          <p:spPr>
            <a:xfrm>
              <a:off x="-3079846" y="79474"/>
              <a:ext cx="12098951" cy="7078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4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endParaRPr lang="en-US"/>
            </a:p>
          </p:txBody>
        </p:sp>
        <p:sp>
          <p:nvSpPr>
            <p:cNvPr id="159" name="Shape 159"/>
            <p:cNvSpPr/>
            <p:nvPr/>
          </p:nvSpPr>
          <p:spPr>
            <a:xfrm>
              <a:off x="6778617" y="377301"/>
              <a:ext cx="81545" cy="1310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>
                <a:defRPr sz="2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</p:grpSp>
      <p:sp>
        <p:nvSpPr>
          <p:cNvPr id="161" name="Shape 161"/>
          <p:cNvSpPr/>
          <p:nvPr/>
        </p:nvSpPr>
        <p:spPr>
          <a:xfrm>
            <a:off x="1161324" y="5339400"/>
            <a:ext cx="9368589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/>
          </a:p>
        </p:txBody>
      </p:sp>
      <p:sp>
        <p:nvSpPr>
          <p:cNvPr id="164" name="Shape 164"/>
          <p:cNvSpPr/>
          <p:nvPr/>
        </p:nvSpPr>
        <p:spPr>
          <a:xfrm>
            <a:off x="2982350" y="164756"/>
            <a:ext cx="11515499" cy="1130544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2" name="Shape 492">
            <a:extLst>
              <a:ext uri="{FF2B5EF4-FFF2-40B4-BE49-F238E27FC236}">
                <a16:creationId xmlns:a16="http://schemas.microsoft.com/office/drawing/2014/main" id="{EA0B1A36-2A98-4AC2-AB9B-E150E031A1A2}"/>
              </a:ext>
            </a:extLst>
          </p:cNvPr>
          <p:cNvSpPr/>
          <p:nvPr/>
        </p:nvSpPr>
        <p:spPr>
          <a:xfrm>
            <a:off x="480714" y="4525213"/>
            <a:ext cx="10135788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20" rIns="45719" bIns="45720" anchor="t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839800E-BD6D-244E-BAE4-75313AB0C30E}"/>
              </a:ext>
            </a:extLst>
          </p:cNvPr>
          <p:cNvSpPr txBox="1"/>
          <p:nvPr/>
        </p:nvSpPr>
        <p:spPr>
          <a:xfrm>
            <a:off x="482600" y="4709160"/>
            <a:ext cx="284988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200" i="1" dirty="0">
                <a:solidFill>
                  <a:schemeClr val="bg1"/>
                </a:solidFill>
                <a:cs typeface="Calibri"/>
              </a:rPr>
              <a:t>Source: AP </a:t>
            </a:r>
            <a:r>
              <a:rPr lang="en-US" sz="1200" i="1" dirty="0" err="1">
                <a:solidFill>
                  <a:schemeClr val="bg1"/>
                </a:solidFill>
                <a:cs typeface="Calibri"/>
              </a:rPr>
              <a:t>VoteCast</a:t>
            </a:r>
            <a:endParaRPr lang="en-US" sz="1200" i="1" dirty="0">
              <a:solidFill>
                <a:schemeClr val="bg1"/>
              </a:solidFill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66637858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image1-small.png"/>
          <p:cNvPicPr>
            <a:picLocks noChangeAspect="1"/>
          </p:cNvPicPr>
          <p:nvPr/>
        </p:nvPicPr>
        <p:blipFill>
          <a:blip r:embed="rId2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H="1">
            <a:off x="-618127" y="-167773"/>
            <a:ext cx="12927491" cy="7474688"/>
          </a:xfrm>
          <a:prstGeom prst="rect">
            <a:avLst/>
          </a:prstGeom>
          <a:ln w="12700">
            <a:miter lim="400000"/>
          </a:ln>
        </p:spPr>
      </p:pic>
      <p:sp>
        <p:nvSpPr>
          <p:cNvPr id="151" name="Shape 151"/>
          <p:cNvSpPr/>
          <p:nvPr/>
        </p:nvSpPr>
        <p:spPr>
          <a:xfrm>
            <a:off x="2982350" y="580410"/>
            <a:ext cx="11426399" cy="880337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152" name="Shape 152"/>
          <p:cNvSpPr/>
          <p:nvPr/>
        </p:nvSpPr>
        <p:spPr>
          <a:xfrm>
            <a:off x="2982350" y="321238"/>
            <a:ext cx="13478737" cy="9740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3" name="Shape 153"/>
          <p:cNvSpPr/>
          <p:nvPr/>
        </p:nvSpPr>
        <p:spPr>
          <a:xfrm>
            <a:off x="3123027" y="412823"/>
            <a:ext cx="9501511" cy="14465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tIns="45720" rIns="45719" bIns="45720" anchor="t">
            <a:spAutoFit/>
          </a:bodyPr>
          <a:lstStyle>
            <a:lvl1pPr>
              <a:defRPr sz="4400" b="1">
                <a:solidFill>
                  <a:srgbClr val="13305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/>
              <a:t>Gender Gap Remains</a:t>
            </a:r>
          </a:p>
          <a:p>
            <a:endParaRPr lang="en-US"/>
          </a:p>
        </p:txBody>
      </p:sp>
      <p:grpSp>
        <p:nvGrpSpPr>
          <p:cNvPr id="156" name="Group 156"/>
          <p:cNvGrpSpPr/>
          <p:nvPr/>
        </p:nvGrpSpPr>
        <p:grpSpPr>
          <a:xfrm>
            <a:off x="9795106" y="5918708"/>
            <a:ext cx="2314303" cy="1101385"/>
            <a:chOff x="0" y="0"/>
            <a:chExt cx="2314301" cy="1101384"/>
          </a:xfrm>
        </p:grpSpPr>
        <p:pic>
          <p:nvPicPr>
            <p:cNvPr id="154" name="image6.png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5" name="image7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57" name="Shape 157"/>
          <p:cNvSpPr/>
          <p:nvPr/>
        </p:nvSpPr>
        <p:spPr>
          <a:xfrm>
            <a:off x="477519" y="2097142"/>
            <a:ext cx="11911263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20" rIns="45719" bIns="45720" anchor="t">
            <a:spAutoFit/>
          </a:bodyPr>
          <a:lstStyle>
            <a:lvl1pPr algn="ctr">
              <a:defRPr sz="4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algn="l"/>
            <a:r>
              <a:rPr lang="en-US" dirty="0"/>
              <a:t>Men: GOP +11 pts (Trump +5 pts)</a:t>
            </a:r>
          </a:p>
          <a:p>
            <a:pPr algn="l"/>
            <a:r>
              <a:rPr lang="en-US" dirty="0"/>
              <a:t>Women: Dem +3 pt (Biden +12 pts)</a:t>
            </a:r>
          </a:p>
        </p:txBody>
      </p:sp>
      <p:grpSp>
        <p:nvGrpSpPr>
          <p:cNvPr id="160" name="Group 160"/>
          <p:cNvGrpSpPr/>
          <p:nvPr/>
        </p:nvGrpSpPr>
        <p:grpSpPr>
          <a:xfrm>
            <a:off x="-190843" y="3332349"/>
            <a:ext cx="12098955" cy="1608470"/>
            <a:chOff x="-3079846" y="79474"/>
            <a:chExt cx="12098951" cy="1608468"/>
          </a:xfrm>
        </p:grpSpPr>
        <p:sp>
          <p:nvSpPr>
            <p:cNvPr id="158" name="Shape 158"/>
            <p:cNvSpPr/>
            <p:nvPr/>
          </p:nvSpPr>
          <p:spPr>
            <a:xfrm>
              <a:off x="-3079846" y="79474"/>
              <a:ext cx="12098951" cy="7078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4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endParaRPr lang="en-US"/>
            </a:p>
          </p:txBody>
        </p:sp>
        <p:sp>
          <p:nvSpPr>
            <p:cNvPr id="159" name="Shape 159"/>
            <p:cNvSpPr/>
            <p:nvPr/>
          </p:nvSpPr>
          <p:spPr>
            <a:xfrm>
              <a:off x="6778617" y="377301"/>
              <a:ext cx="81545" cy="1310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>
                <a:defRPr sz="2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</p:grpSp>
      <p:sp>
        <p:nvSpPr>
          <p:cNvPr id="161" name="Shape 161"/>
          <p:cNvSpPr/>
          <p:nvPr/>
        </p:nvSpPr>
        <p:spPr>
          <a:xfrm>
            <a:off x="1161324" y="5339400"/>
            <a:ext cx="9368589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/>
          </a:p>
        </p:txBody>
      </p:sp>
      <p:sp>
        <p:nvSpPr>
          <p:cNvPr id="164" name="Shape 164"/>
          <p:cNvSpPr/>
          <p:nvPr/>
        </p:nvSpPr>
        <p:spPr>
          <a:xfrm>
            <a:off x="2982350" y="164756"/>
            <a:ext cx="11515499" cy="1130544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2" name="Shape 492">
            <a:extLst>
              <a:ext uri="{FF2B5EF4-FFF2-40B4-BE49-F238E27FC236}">
                <a16:creationId xmlns:a16="http://schemas.microsoft.com/office/drawing/2014/main" id="{EA0B1A36-2A98-4AC2-AB9B-E150E031A1A2}"/>
              </a:ext>
            </a:extLst>
          </p:cNvPr>
          <p:cNvSpPr/>
          <p:nvPr/>
        </p:nvSpPr>
        <p:spPr>
          <a:xfrm>
            <a:off x="480714" y="4525213"/>
            <a:ext cx="10135788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20" rIns="45719" bIns="45720" anchor="t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FB803C3-F73E-C9A4-DFE2-C62D9F4E8E05}"/>
              </a:ext>
            </a:extLst>
          </p:cNvPr>
          <p:cNvSpPr txBox="1"/>
          <p:nvPr/>
        </p:nvSpPr>
        <p:spPr>
          <a:xfrm>
            <a:off x="472440" y="3429000"/>
            <a:ext cx="284988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200" i="1" dirty="0">
                <a:solidFill>
                  <a:schemeClr val="bg1"/>
                </a:solidFill>
                <a:cs typeface="Calibri"/>
              </a:rPr>
              <a:t>Source: AP </a:t>
            </a:r>
            <a:r>
              <a:rPr lang="en-US" sz="1200" i="1" dirty="0" err="1">
                <a:solidFill>
                  <a:schemeClr val="bg1"/>
                </a:solidFill>
                <a:cs typeface="Calibri"/>
              </a:rPr>
              <a:t>VoteCast</a:t>
            </a:r>
            <a:endParaRPr lang="en-US" sz="1200" i="1" dirty="0">
              <a:solidFill>
                <a:schemeClr val="bg1"/>
              </a:solidFill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30552920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image1-small.png"/>
          <p:cNvPicPr>
            <a:picLocks noChangeAspect="1"/>
          </p:cNvPicPr>
          <p:nvPr/>
        </p:nvPicPr>
        <p:blipFill>
          <a:blip r:embed="rId2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H="1">
            <a:off x="-618127" y="-167773"/>
            <a:ext cx="12927491" cy="7474688"/>
          </a:xfrm>
          <a:prstGeom prst="rect">
            <a:avLst/>
          </a:prstGeom>
          <a:ln w="12700">
            <a:miter lim="400000"/>
          </a:ln>
        </p:spPr>
      </p:pic>
      <p:sp>
        <p:nvSpPr>
          <p:cNvPr id="151" name="Shape 151"/>
          <p:cNvSpPr/>
          <p:nvPr/>
        </p:nvSpPr>
        <p:spPr>
          <a:xfrm>
            <a:off x="2982350" y="580410"/>
            <a:ext cx="11426399" cy="880337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152" name="Shape 152"/>
          <p:cNvSpPr/>
          <p:nvPr/>
        </p:nvSpPr>
        <p:spPr>
          <a:xfrm>
            <a:off x="2982350" y="321238"/>
            <a:ext cx="13478737" cy="9740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3" name="Shape 153"/>
          <p:cNvSpPr/>
          <p:nvPr/>
        </p:nvSpPr>
        <p:spPr>
          <a:xfrm>
            <a:off x="3158746" y="418776"/>
            <a:ext cx="9501511" cy="14465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tIns="45720" rIns="45719" bIns="45720" anchor="t">
            <a:spAutoFit/>
          </a:bodyPr>
          <a:lstStyle>
            <a:lvl1pPr>
              <a:defRPr sz="4400" b="1">
                <a:solidFill>
                  <a:srgbClr val="13305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/>
              <a:t>Most Important Issue....</a:t>
            </a:r>
          </a:p>
          <a:p>
            <a:endParaRPr lang="en-US"/>
          </a:p>
        </p:txBody>
      </p:sp>
      <p:grpSp>
        <p:nvGrpSpPr>
          <p:cNvPr id="156" name="Group 156"/>
          <p:cNvGrpSpPr/>
          <p:nvPr/>
        </p:nvGrpSpPr>
        <p:grpSpPr>
          <a:xfrm>
            <a:off x="9795106" y="5918708"/>
            <a:ext cx="2314303" cy="1101385"/>
            <a:chOff x="0" y="0"/>
            <a:chExt cx="2314301" cy="1101384"/>
          </a:xfrm>
        </p:grpSpPr>
        <p:pic>
          <p:nvPicPr>
            <p:cNvPr id="154" name="image6.png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5" name="image7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57" name="Shape 157"/>
          <p:cNvSpPr/>
          <p:nvPr/>
        </p:nvSpPr>
        <p:spPr>
          <a:xfrm>
            <a:off x="485218" y="1596763"/>
            <a:ext cx="11893404" cy="48013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20" rIns="45719" bIns="45720" anchor="t">
            <a:spAutoFit/>
          </a:bodyPr>
          <a:lstStyle>
            <a:lvl1pPr algn="ctr">
              <a:defRPr sz="4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algn="l"/>
            <a:r>
              <a:rPr lang="en-US" sz="3400"/>
              <a:t>48% Economy and Jobs (GOP +33 pts)</a:t>
            </a:r>
          </a:p>
          <a:p>
            <a:pPr algn="l"/>
            <a:r>
              <a:rPr lang="en-US" sz="3400"/>
              <a:t>10% Abortion (Dems +58 pts)</a:t>
            </a:r>
          </a:p>
          <a:p>
            <a:pPr algn="l"/>
            <a:r>
              <a:rPr lang="en-US" sz="3400"/>
              <a:t>9% Climate Change (Dems +77 pts)</a:t>
            </a:r>
          </a:p>
          <a:p>
            <a:pPr algn="l"/>
            <a:r>
              <a:rPr lang="en-US" sz="3400"/>
              <a:t>9% Immigration (GOP +78 pts)</a:t>
            </a:r>
          </a:p>
          <a:p>
            <a:pPr algn="l"/>
            <a:r>
              <a:rPr lang="en-US" sz="3400"/>
              <a:t>8% Crime (GOP +29 pts)</a:t>
            </a:r>
          </a:p>
          <a:p>
            <a:pPr algn="l"/>
            <a:r>
              <a:rPr lang="en-US" sz="3400"/>
              <a:t>7% Health Care (Dems +48 pts)</a:t>
            </a:r>
          </a:p>
          <a:p>
            <a:pPr algn="l"/>
            <a:r>
              <a:rPr lang="en-US" sz="3400"/>
              <a:t>6% Gun policy (Dems +64 pts)</a:t>
            </a:r>
          </a:p>
          <a:p>
            <a:pPr algn="l"/>
            <a:r>
              <a:rPr lang="en-US" sz="3400"/>
              <a:t>2% Coronavirus (Dems +58 pts)</a:t>
            </a:r>
          </a:p>
          <a:p>
            <a:pPr algn="l"/>
            <a:r>
              <a:rPr lang="en-US" sz="3400"/>
              <a:t>2% Foreign Policy (GOP +9 pts)</a:t>
            </a:r>
          </a:p>
        </p:txBody>
      </p:sp>
      <p:grpSp>
        <p:nvGrpSpPr>
          <p:cNvPr id="160" name="Group 160"/>
          <p:cNvGrpSpPr/>
          <p:nvPr/>
        </p:nvGrpSpPr>
        <p:grpSpPr>
          <a:xfrm>
            <a:off x="-190843" y="3332349"/>
            <a:ext cx="12098955" cy="1608470"/>
            <a:chOff x="-3079846" y="79474"/>
            <a:chExt cx="12098951" cy="1608468"/>
          </a:xfrm>
        </p:grpSpPr>
        <p:sp>
          <p:nvSpPr>
            <p:cNvPr id="158" name="Shape 158"/>
            <p:cNvSpPr/>
            <p:nvPr/>
          </p:nvSpPr>
          <p:spPr>
            <a:xfrm>
              <a:off x="-3079846" y="79474"/>
              <a:ext cx="12098951" cy="7078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4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endParaRPr lang="en-US"/>
            </a:p>
          </p:txBody>
        </p:sp>
        <p:sp>
          <p:nvSpPr>
            <p:cNvPr id="159" name="Shape 159"/>
            <p:cNvSpPr/>
            <p:nvPr/>
          </p:nvSpPr>
          <p:spPr>
            <a:xfrm>
              <a:off x="6778617" y="377301"/>
              <a:ext cx="81545" cy="1310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>
                <a:defRPr sz="2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</p:grpSp>
      <p:sp>
        <p:nvSpPr>
          <p:cNvPr id="161" name="Shape 161"/>
          <p:cNvSpPr/>
          <p:nvPr/>
        </p:nvSpPr>
        <p:spPr>
          <a:xfrm>
            <a:off x="1161324" y="5339400"/>
            <a:ext cx="9368589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/>
          </a:p>
        </p:txBody>
      </p:sp>
      <p:sp>
        <p:nvSpPr>
          <p:cNvPr id="164" name="Shape 164"/>
          <p:cNvSpPr/>
          <p:nvPr/>
        </p:nvSpPr>
        <p:spPr>
          <a:xfrm>
            <a:off x="2982350" y="164756"/>
            <a:ext cx="11515499" cy="1130544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2" name="Shape 492">
            <a:extLst>
              <a:ext uri="{FF2B5EF4-FFF2-40B4-BE49-F238E27FC236}">
                <a16:creationId xmlns:a16="http://schemas.microsoft.com/office/drawing/2014/main" id="{EA0B1A36-2A98-4AC2-AB9B-E150E031A1A2}"/>
              </a:ext>
            </a:extLst>
          </p:cNvPr>
          <p:cNvSpPr/>
          <p:nvPr/>
        </p:nvSpPr>
        <p:spPr>
          <a:xfrm>
            <a:off x="480714" y="4525213"/>
            <a:ext cx="10135788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20" rIns="45719" bIns="45720" anchor="t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A2A209B-DB71-C4EB-BC67-B19DD4014527}"/>
              </a:ext>
            </a:extLst>
          </p:cNvPr>
          <p:cNvSpPr txBox="1"/>
          <p:nvPr/>
        </p:nvSpPr>
        <p:spPr>
          <a:xfrm>
            <a:off x="482600" y="6405880"/>
            <a:ext cx="284988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200" i="1" dirty="0">
                <a:solidFill>
                  <a:schemeClr val="bg1"/>
                </a:solidFill>
                <a:cs typeface="Calibri"/>
              </a:rPr>
              <a:t>Source: AP </a:t>
            </a:r>
            <a:r>
              <a:rPr lang="en-US" sz="1200" i="1" dirty="0" err="1">
                <a:solidFill>
                  <a:schemeClr val="bg1"/>
                </a:solidFill>
                <a:cs typeface="Calibri"/>
              </a:rPr>
              <a:t>VoteCast</a:t>
            </a:r>
          </a:p>
        </p:txBody>
      </p:sp>
    </p:spTree>
    <p:extLst>
      <p:ext uri="{BB962C8B-B14F-4D97-AF65-F5344CB8AC3E}">
        <p14:creationId xmlns:p14="http://schemas.microsoft.com/office/powerpoint/2010/main" val="328267274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2038</Words>
  <Application>Microsoft Office PowerPoint</Application>
  <PresentationFormat>Widescreen</PresentationFormat>
  <Paragraphs>395</Paragraphs>
  <Slides>39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39</vt:i4>
      </vt:variant>
    </vt:vector>
  </HeadingPairs>
  <TitlesOfParts>
    <vt:vector size="48" baseType="lpstr">
      <vt:lpstr>Arial</vt:lpstr>
      <vt:lpstr>Calibri</vt:lpstr>
      <vt:lpstr>Calibri Light</vt:lpstr>
      <vt:lpstr>Century Gothic</vt:lpstr>
      <vt:lpstr>Courier New</vt:lpstr>
      <vt:lpstr>Open Sans</vt:lpstr>
      <vt:lpstr>Wingdings</vt:lpstr>
      <vt:lpstr>Office Theme</vt:lpstr>
      <vt:lpstr>Office Theme</vt:lpstr>
      <vt:lpstr>Election Matters</vt:lpstr>
      <vt:lpstr>2022 Election:  What Happened?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118th Congress</vt:lpstr>
      <vt:lpstr>PowerPoint Presentation</vt:lpstr>
      <vt:lpstr>PowerPoint Presentation</vt:lpstr>
      <vt:lpstr>Election 2024</vt:lpstr>
      <vt:lpstr>PowerPoint Presentation</vt:lpstr>
      <vt:lpstr>Fight for the Senate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Fight for the House</vt:lpstr>
      <vt:lpstr>PowerPoint Presentation</vt:lpstr>
      <vt:lpstr>PowerPoint Presentation</vt:lpstr>
      <vt:lpstr>Fight for the Governors </vt:lpstr>
      <vt:lpstr>PowerPoint Presentation</vt:lpstr>
      <vt:lpstr>2024 Presidential </vt:lpstr>
      <vt:lpstr>PowerPoint Presentation</vt:lpstr>
      <vt:lpstr>PowerPoint Presentation</vt:lpstr>
      <vt:lpstr> For more information contact: jacob@insideelections.com   InsideElections.com | @InsideElections | @jacobrubashkin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Election 2020</dc:title>
  <dc:creator>Jacob Rubashkin</dc:creator>
  <cp:lastModifiedBy>Scott McMahon</cp:lastModifiedBy>
  <cp:revision>252</cp:revision>
  <dcterms:created xsi:type="dcterms:W3CDTF">2020-11-09T16:04:10Z</dcterms:created>
  <dcterms:modified xsi:type="dcterms:W3CDTF">2023-04-24T19:59:31Z</dcterms:modified>
</cp:coreProperties>
</file>