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12"/>
  </p:notesMasterIdLst>
  <p:handoutMasterIdLst>
    <p:handoutMasterId r:id="rId13"/>
  </p:handoutMasterIdLst>
  <p:sldIdLst>
    <p:sldId id="293" r:id="rId3"/>
    <p:sldId id="260" r:id="rId4"/>
    <p:sldId id="299" r:id="rId5"/>
    <p:sldId id="262" r:id="rId6"/>
    <p:sldId id="298" r:id="rId7"/>
    <p:sldId id="292" r:id="rId8"/>
    <p:sldId id="295" r:id="rId9"/>
    <p:sldId id="296" r:id="rId10"/>
    <p:sldId id="297" r:id="rId11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/>
    <p:restoredTop sz="74201" autoAdjust="0"/>
  </p:normalViewPr>
  <p:slideViewPr>
    <p:cSldViewPr>
      <p:cViewPr varScale="1">
        <p:scale>
          <a:sx n="79" d="100"/>
          <a:sy n="79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95" d="100"/>
        <a:sy n="9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uderj\Downloads\party_all%20(2).csv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Party Polarization</a:t>
            </a:r>
            <a:r>
              <a:rPr lang="en-US" sz="1400" baseline="0"/>
              <a:t> 1879-2017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House</c:v>
          </c:tx>
          <c:spPr>
            <a:ln w="28575">
              <a:solidFill>
                <a:schemeClr val="accent3"/>
              </a:solidFill>
            </a:ln>
          </c:spPr>
          <c:marker>
            <c:symbol val="diamond"/>
            <c:size val="4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cat>
            <c:numRef>
              <c:f>Sheet1!$B$3:$B$72</c:f>
              <c:numCache>
                <c:formatCode>General</c:formatCode>
                <c:ptCount val="70"/>
                <c:pt idx="0">
                  <c:v>1879</c:v>
                </c:pt>
                <c:pt idx="1">
                  <c:v>1881</c:v>
                </c:pt>
                <c:pt idx="2">
                  <c:v>1883</c:v>
                </c:pt>
                <c:pt idx="3">
                  <c:v>1885</c:v>
                </c:pt>
                <c:pt idx="4">
                  <c:v>1887</c:v>
                </c:pt>
                <c:pt idx="5">
                  <c:v>1889</c:v>
                </c:pt>
                <c:pt idx="6">
                  <c:v>1891</c:v>
                </c:pt>
                <c:pt idx="7">
                  <c:v>1893</c:v>
                </c:pt>
                <c:pt idx="8">
                  <c:v>1895</c:v>
                </c:pt>
                <c:pt idx="9">
                  <c:v>1897</c:v>
                </c:pt>
                <c:pt idx="10">
                  <c:v>1899</c:v>
                </c:pt>
                <c:pt idx="11">
                  <c:v>1901</c:v>
                </c:pt>
                <c:pt idx="12">
                  <c:v>1903</c:v>
                </c:pt>
                <c:pt idx="13">
                  <c:v>1905</c:v>
                </c:pt>
                <c:pt idx="14">
                  <c:v>1907</c:v>
                </c:pt>
                <c:pt idx="15">
                  <c:v>1909</c:v>
                </c:pt>
                <c:pt idx="16">
                  <c:v>1911</c:v>
                </c:pt>
                <c:pt idx="17">
                  <c:v>1913</c:v>
                </c:pt>
                <c:pt idx="18">
                  <c:v>1915</c:v>
                </c:pt>
                <c:pt idx="19">
                  <c:v>1917</c:v>
                </c:pt>
                <c:pt idx="20">
                  <c:v>1919</c:v>
                </c:pt>
                <c:pt idx="21">
                  <c:v>1921</c:v>
                </c:pt>
                <c:pt idx="22">
                  <c:v>1923</c:v>
                </c:pt>
                <c:pt idx="23">
                  <c:v>1925</c:v>
                </c:pt>
                <c:pt idx="24">
                  <c:v>1927</c:v>
                </c:pt>
                <c:pt idx="25">
                  <c:v>1929</c:v>
                </c:pt>
                <c:pt idx="26">
                  <c:v>1931</c:v>
                </c:pt>
                <c:pt idx="27">
                  <c:v>1933</c:v>
                </c:pt>
                <c:pt idx="28">
                  <c:v>1935</c:v>
                </c:pt>
                <c:pt idx="29">
                  <c:v>1937</c:v>
                </c:pt>
                <c:pt idx="30">
                  <c:v>1939</c:v>
                </c:pt>
                <c:pt idx="31">
                  <c:v>1941</c:v>
                </c:pt>
                <c:pt idx="32">
                  <c:v>1943</c:v>
                </c:pt>
                <c:pt idx="33">
                  <c:v>1945</c:v>
                </c:pt>
                <c:pt idx="34">
                  <c:v>1947</c:v>
                </c:pt>
                <c:pt idx="35">
                  <c:v>1949</c:v>
                </c:pt>
                <c:pt idx="36">
                  <c:v>1951</c:v>
                </c:pt>
                <c:pt idx="37">
                  <c:v>1953</c:v>
                </c:pt>
                <c:pt idx="38">
                  <c:v>1955</c:v>
                </c:pt>
                <c:pt idx="39">
                  <c:v>1957</c:v>
                </c:pt>
                <c:pt idx="40">
                  <c:v>1959</c:v>
                </c:pt>
                <c:pt idx="41">
                  <c:v>1961</c:v>
                </c:pt>
                <c:pt idx="42">
                  <c:v>1963</c:v>
                </c:pt>
                <c:pt idx="43">
                  <c:v>1965</c:v>
                </c:pt>
                <c:pt idx="44">
                  <c:v>1967</c:v>
                </c:pt>
                <c:pt idx="45">
                  <c:v>1969</c:v>
                </c:pt>
                <c:pt idx="46">
                  <c:v>1971</c:v>
                </c:pt>
                <c:pt idx="47">
                  <c:v>1973</c:v>
                </c:pt>
                <c:pt idx="48">
                  <c:v>1975</c:v>
                </c:pt>
                <c:pt idx="49">
                  <c:v>1977</c:v>
                </c:pt>
                <c:pt idx="50">
                  <c:v>1979</c:v>
                </c:pt>
                <c:pt idx="51">
                  <c:v>1981</c:v>
                </c:pt>
                <c:pt idx="52">
                  <c:v>1983</c:v>
                </c:pt>
                <c:pt idx="53">
                  <c:v>1985</c:v>
                </c:pt>
                <c:pt idx="54">
                  <c:v>1987</c:v>
                </c:pt>
                <c:pt idx="55">
                  <c:v>1989</c:v>
                </c:pt>
                <c:pt idx="56">
                  <c:v>1991</c:v>
                </c:pt>
                <c:pt idx="57">
                  <c:v>1993</c:v>
                </c:pt>
                <c:pt idx="58">
                  <c:v>1995</c:v>
                </c:pt>
                <c:pt idx="59">
                  <c:v>1997</c:v>
                </c:pt>
                <c:pt idx="60">
                  <c:v>1999</c:v>
                </c:pt>
                <c:pt idx="61">
                  <c:v>2001</c:v>
                </c:pt>
                <c:pt idx="62">
                  <c:v>2003</c:v>
                </c:pt>
                <c:pt idx="63">
                  <c:v>2005</c:v>
                </c:pt>
                <c:pt idx="64">
                  <c:v>2007</c:v>
                </c:pt>
                <c:pt idx="65">
                  <c:v>2009</c:v>
                </c:pt>
                <c:pt idx="66">
                  <c:v>2011</c:v>
                </c:pt>
                <c:pt idx="67">
                  <c:v>2013</c:v>
                </c:pt>
                <c:pt idx="68">
                  <c:v>2015</c:v>
                </c:pt>
                <c:pt idx="69">
                  <c:v>2017</c:v>
                </c:pt>
              </c:numCache>
            </c:numRef>
          </c:cat>
          <c:val>
            <c:numRef>
              <c:f>Sheet1!$E$3:$E$72</c:f>
              <c:numCache>
                <c:formatCode>General</c:formatCode>
                <c:ptCount val="70"/>
                <c:pt idx="0">
                  <c:v>0.78600000000000003</c:v>
                </c:pt>
                <c:pt idx="1">
                  <c:v>0.78300000000000003</c:v>
                </c:pt>
                <c:pt idx="2">
                  <c:v>0.72399999999999998</c:v>
                </c:pt>
                <c:pt idx="3">
                  <c:v>0.75</c:v>
                </c:pt>
                <c:pt idx="4">
                  <c:v>0.76500000000000001</c:v>
                </c:pt>
                <c:pt idx="5">
                  <c:v>0.79600000000000004</c:v>
                </c:pt>
                <c:pt idx="6">
                  <c:v>0.76600000000000001</c:v>
                </c:pt>
                <c:pt idx="7">
                  <c:v>0.79099999999999993</c:v>
                </c:pt>
                <c:pt idx="8">
                  <c:v>0.83799999999999997</c:v>
                </c:pt>
                <c:pt idx="9">
                  <c:v>0.81899999999999995</c:v>
                </c:pt>
                <c:pt idx="10">
                  <c:v>0.80099999999999993</c:v>
                </c:pt>
                <c:pt idx="11">
                  <c:v>0.81699999999999995</c:v>
                </c:pt>
                <c:pt idx="12">
                  <c:v>0.81400000000000006</c:v>
                </c:pt>
                <c:pt idx="13">
                  <c:v>0.82499999999999996</c:v>
                </c:pt>
                <c:pt idx="14">
                  <c:v>0.79800000000000004</c:v>
                </c:pt>
                <c:pt idx="15">
                  <c:v>0.78</c:v>
                </c:pt>
                <c:pt idx="16">
                  <c:v>0.73899999999999999</c:v>
                </c:pt>
                <c:pt idx="17">
                  <c:v>0.71199999999999997</c:v>
                </c:pt>
                <c:pt idx="18">
                  <c:v>0.72399999999999998</c:v>
                </c:pt>
                <c:pt idx="19">
                  <c:v>0.71599999999999997</c:v>
                </c:pt>
                <c:pt idx="20">
                  <c:v>0.71599999999999997</c:v>
                </c:pt>
                <c:pt idx="21">
                  <c:v>0.70500000000000007</c:v>
                </c:pt>
                <c:pt idx="22">
                  <c:v>0.69599999999999995</c:v>
                </c:pt>
                <c:pt idx="23">
                  <c:v>0.67600000000000005</c:v>
                </c:pt>
                <c:pt idx="24">
                  <c:v>0.66799999999999993</c:v>
                </c:pt>
                <c:pt idx="25">
                  <c:v>0.65300000000000002</c:v>
                </c:pt>
                <c:pt idx="26">
                  <c:v>0.61599999999999999</c:v>
                </c:pt>
                <c:pt idx="27">
                  <c:v>0.58200000000000007</c:v>
                </c:pt>
                <c:pt idx="28">
                  <c:v>0.56099999999999994</c:v>
                </c:pt>
                <c:pt idx="29">
                  <c:v>0.57000000000000006</c:v>
                </c:pt>
                <c:pt idx="30">
                  <c:v>0.55699999999999994</c:v>
                </c:pt>
                <c:pt idx="31">
                  <c:v>0.57099999999999995</c:v>
                </c:pt>
                <c:pt idx="32">
                  <c:v>0.55099999999999993</c:v>
                </c:pt>
                <c:pt idx="33">
                  <c:v>0.56800000000000006</c:v>
                </c:pt>
                <c:pt idx="34">
                  <c:v>0.52200000000000002</c:v>
                </c:pt>
                <c:pt idx="35">
                  <c:v>0.55300000000000005</c:v>
                </c:pt>
                <c:pt idx="36">
                  <c:v>0.54200000000000004</c:v>
                </c:pt>
                <c:pt idx="37">
                  <c:v>0.53100000000000003</c:v>
                </c:pt>
                <c:pt idx="38">
                  <c:v>0.55600000000000005</c:v>
                </c:pt>
                <c:pt idx="39">
                  <c:v>0.55099999999999993</c:v>
                </c:pt>
                <c:pt idx="40">
                  <c:v>0.56299999999999994</c:v>
                </c:pt>
                <c:pt idx="41">
                  <c:v>0.53900000000000003</c:v>
                </c:pt>
                <c:pt idx="42">
                  <c:v>0.54800000000000004</c:v>
                </c:pt>
                <c:pt idx="43">
                  <c:v>0.54699999999999993</c:v>
                </c:pt>
                <c:pt idx="44">
                  <c:v>0.53899999999999992</c:v>
                </c:pt>
                <c:pt idx="45">
                  <c:v>0.56499999999999995</c:v>
                </c:pt>
                <c:pt idx="46">
                  <c:v>0.56499999999999995</c:v>
                </c:pt>
                <c:pt idx="47">
                  <c:v>0.58400000000000007</c:v>
                </c:pt>
                <c:pt idx="48">
                  <c:v>0.58000000000000007</c:v>
                </c:pt>
                <c:pt idx="49">
                  <c:v>0.57299999999999995</c:v>
                </c:pt>
                <c:pt idx="50">
                  <c:v>0.59599999999999997</c:v>
                </c:pt>
                <c:pt idx="51">
                  <c:v>0.60599999999999998</c:v>
                </c:pt>
                <c:pt idx="52">
                  <c:v>0.628</c:v>
                </c:pt>
                <c:pt idx="53">
                  <c:v>0.64300000000000002</c:v>
                </c:pt>
                <c:pt idx="54">
                  <c:v>0.64400000000000002</c:v>
                </c:pt>
                <c:pt idx="55">
                  <c:v>0.65300000000000002</c:v>
                </c:pt>
                <c:pt idx="56">
                  <c:v>0.65900000000000003</c:v>
                </c:pt>
                <c:pt idx="57">
                  <c:v>0.70399999999999996</c:v>
                </c:pt>
                <c:pt idx="58">
                  <c:v>0.75800000000000001</c:v>
                </c:pt>
                <c:pt idx="59">
                  <c:v>0.77700000000000002</c:v>
                </c:pt>
                <c:pt idx="60">
                  <c:v>0.77700000000000002</c:v>
                </c:pt>
                <c:pt idx="61">
                  <c:v>0.78699999999999992</c:v>
                </c:pt>
                <c:pt idx="62">
                  <c:v>0.79299999999999993</c:v>
                </c:pt>
                <c:pt idx="63">
                  <c:v>0.81</c:v>
                </c:pt>
                <c:pt idx="64">
                  <c:v>0.80800000000000005</c:v>
                </c:pt>
                <c:pt idx="65">
                  <c:v>0.80400000000000005</c:v>
                </c:pt>
                <c:pt idx="66">
                  <c:v>0.86199999999999999</c:v>
                </c:pt>
                <c:pt idx="67">
                  <c:v>0.86799999999999999</c:v>
                </c:pt>
                <c:pt idx="68">
                  <c:v>0.877</c:v>
                </c:pt>
                <c:pt idx="69">
                  <c:v>0.878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F1A-4147-9271-25B4F2BEB405}"/>
            </c:ext>
          </c:extLst>
        </c:ser>
        <c:ser>
          <c:idx val="1"/>
          <c:order val="1"/>
          <c:tx>
            <c:v>Senate</c:v>
          </c:tx>
          <c:spPr>
            <a:ln w="28575">
              <a:solidFill>
                <a:srgbClr val="FF0000"/>
              </a:solidFill>
            </a:ln>
          </c:spPr>
          <c:marker>
            <c:symbol val="diamond"/>
            <c:size val="4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cat>
            <c:numRef>
              <c:f>Sheet1!$B$3:$B$72</c:f>
              <c:numCache>
                <c:formatCode>General</c:formatCode>
                <c:ptCount val="70"/>
                <c:pt idx="0">
                  <c:v>1879</c:v>
                </c:pt>
                <c:pt idx="1">
                  <c:v>1881</c:v>
                </c:pt>
                <c:pt idx="2">
                  <c:v>1883</c:v>
                </c:pt>
                <c:pt idx="3">
                  <c:v>1885</c:v>
                </c:pt>
                <c:pt idx="4">
                  <c:v>1887</c:v>
                </c:pt>
                <c:pt idx="5">
                  <c:v>1889</c:v>
                </c:pt>
                <c:pt idx="6">
                  <c:v>1891</c:v>
                </c:pt>
                <c:pt idx="7">
                  <c:v>1893</c:v>
                </c:pt>
                <c:pt idx="8">
                  <c:v>1895</c:v>
                </c:pt>
                <c:pt idx="9">
                  <c:v>1897</c:v>
                </c:pt>
                <c:pt idx="10">
                  <c:v>1899</c:v>
                </c:pt>
                <c:pt idx="11">
                  <c:v>1901</c:v>
                </c:pt>
                <c:pt idx="12">
                  <c:v>1903</c:v>
                </c:pt>
                <c:pt idx="13">
                  <c:v>1905</c:v>
                </c:pt>
                <c:pt idx="14">
                  <c:v>1907</c:v>
                </c:pt>
                <c:pt idx="15">
                  <c:v>1909</c:v>
                </c:pt>
                <c:pt idx="16">
                  <c:v>1911</c:v>
                </c:pt>
                <c:pt idx="17">
                  <c:v>1913</c:v>
                </c:pt>
                <c:pt idx="18">
                  <c:v>1915</c:v>
                </c:pt>
                <c:pt idx="19">
                  <c:v>1917</c:v>
                </c:pt>
                <c:pt idx="20">
                  <c:v>1919</c:v>
                </c:pt>
                <c:pt idx="21">
                  <c:v>1921</c:v>
                </c:pt>
                <c:pt idx="22">
                  <c:v>1923</c:v>
                </c:pt>
                <c:pt idx="23">
                  <c:v>1925</c:v>
                </c:pt>
                <c:pt idx="24">
                  <c:v>1927</c:v>
                </c:pt>
                <c:pt idx="25">
                  <c:v>1929</c:v>
                </c:pt>
                <c:pt idx="26">
                  <c:v>1931</c:v>
                </c:pt>
                <c:pt idx="27">
                  <c:v>1933</c:v>
                </c:pt>
                <c:pt idx="28">
                  <c:v>1935</c:v>
                </c:pt>
                <c:pt idx="29">
                  <c:v>1937</c:v>
                </c:pt>
                <c:pt idx="30">
                  <c:v>1939</c:v>
                </c:pt>
                <c:pt idx="31">
                  <c:v>1941</c:v>
                </c:pt>
                <c:pt idx="32">
                  <c:v>1943</c:v>
                </c:pt>
                <c:pt idx="33">
                  <c:v>1945</c:v>
                </c:pt>
                <c:pt idx="34">
                  <c:v>1947</c:v>
                </c:pt>
                <c:pt idx="35">
                  <c:v>1949</c:v>
                </c:pt>
                <c:pt idx="36">
                  <c:v>1951</c:v>
                </c:pt>
                <c:pt idx="37">
                  <c:v>1953</c:v>
                </c:pt>
                <c:pt idx="38">
                  <c:v>1955</c:v>
                </c:pt>
                <c:pt idx="39">
                  <c:v>1957</c:v>
                </c:pt>
                <c:pt idx="40">
                  <c:v>1959</c:v>
                </c:pt>
                <c:pt idx="41">
                  <c:v>1961</c:v>
                </c:pt>
                <c:pt idx="42">
                  <c:v>1963</c:v>
                </c:pt>
                <c:pt idx="43">
                  <c:v>1965</c:v>
                </c:pt>
                <c:pt idx="44">
                  <c:v>1967</c:v>
                </c:pt>
                <c:pt idx="45">
                  <c:v>1969</c:v>
                </c:pt>
                <c:pt idx="46">
                  <c:v>1971</c:v>
                </c:pt>
                <c:pt idx="47">
                  <c:v>1973</c:v>
                </c:pt>
                <c:pt idx="48">
                  <c:v>1975</c:v>
                </c:pt>
                <c:pt idx="49">
                  <c:v>1977</c:v>
                </c:pt>
                <c:pt idx="50">
                  <c:v>1979</c:v>
                </c:pt>
                <c:pt idx="51">
                  <c:v>1981</c:v>
                </c:pt>
                <c:pt idx="52">
                  <c:v>1983</c:v>
                </c:pt>
                <c:pt idx="53">
                  <c:v>1985</c:v>
                </c:pt>
                <c:pt idx="54">
                  <c:v>1987</c:v>
                </c:pt>
                <c:pt idx="55">
                  <c:v>1989</c:v>
                </c:pt>
                <c:pt idx="56">
                  <c:v>1991</c:v>
                </c:pt>
                <c:pt idx="57">
                  <c:v>1993</c:v>
                </c:pt>
                <c:pt idx="58">
                  <c:v>1995</c:v>
                </c:pt>
                <c:pt idx="59">
                  <c:v>1997</c:v>
                </c:pt>
                <c:pt idx="60">
                  <c:v>1999</c:v>
                </c:pt>
                <c:pt idx="61">
                  <c:v>2001</c:v>
                </c:pt>
                <c:pt idx="62">
                  <c:v>2003</c:v>
                </c:pt>
                <c:pt idx="63">
                  <c:v>2005</c:v>
                </c:pt>
                <c:pt idx="64">
                  <c:v>2007</c:v>
                </c:pt>
                <c:pt idx="65">
                  <c:v>2009</c:v>
                </c:pt>
                <c:pt idx="66">
                  <c:v>2011</c:v>
                </c:pt>
                <c:pt idx="67">
                  <c:v>2013</c:v>
                </c:pt>
                <c:pt idx="68">
                  <c:v>2015</c:v>
                </c:pt>
                <c:pt idx="69">
                  <c:v>2017</c:v>
                </c:pt>
              </c:numCache>
            </c:numRef>
          </c:cat>
          <c:val>
            <c:numRef>
              <c:f>Sheet1!$I$3:$I$72</c:f>
              <c:numCache>
                <c:formatCode>General</c:formatCode>
                <c:ptCount val="70"/>
                <c:pt idx="0">
                  <c:v>0.748</c:v>
                </c:pt>
                <c:pt idx="1">
                  <c:v>0.76400000000000001</c:v>
                </c:pt>
                <c:pt idx="2">
                  <c:v>0.76</c:v>
                </c:pt>
                <c:pt idx="3">
                  <c:v>0.74399999999999999</c:v>
                </c:pt>
                <c:pt idx="4">
                  <c:v>0.748</c:v>
                </c:pt>
                <c:pt idx="5">
                  <c:v>0.76500000000000001</c:v>
                </c:pt>
                <c:pt idx="6">
                  <c:v>0.752</c:v>
                </c:pt>
                <c:pt idx="7">
                  <c:v>0.76100000000000001</c:v>
                </c:pt>
                <c:pt idx="8">
                  <c:v>0.76899999999999991</c:v>
                </c:pt>
                <c:pt idx="9">
                  <c:v>0.80699999999999994</c:v>
                </c:pt>
                <c:pt idx="10">
                  <c:v>0.81499999999999995</c:v>
                </c:pt>
                <c:pt idx="11">
                  <c:v>0.77300000000000002</c:v>
                </c:pt>
                <c:pt idx="12">
                  <c:v>0.79499999999999993</c:v>
                </c:pt>
                <c:pt idx="13">
                  <c:v>0.80299999999999994</c:v>
                </c:pt>
                <c:pt idx="14">
                  <c:v>0.78699999999999992</c:v>
                </c:pt>
                <c:pt idx="15">
                  <c:v>0.77800000000000002</c:v>
                </c:pt>
                <c:pt idx="16">
                  <c:v>0.71699999999999997</c:v>
                </c:pt>
                <c:pt idx="17">
                  <c:v>0.68799999999999994</c:v>
                </c:pt>
                <c:pt idx="18">
                  <c:v>0.70699999999999996</c:v>
                </c:pt>
                <c:pt idx="19">
                  <c:v>0.69799999999999995</c:v>
                </c:pt>
                <c:pt idx="20">
                  <c:v>0.71799999999999997</c:v>
                </c:pt>
                <c:pt idx="21">
                  <c:v>0.70699999999999996</c:v>
                </c:pt>
                <c:pt idx="22">
                  <c:v>0.66700000000000004</c:v>
                </c:pt>
                <c:pt idx="23">
                  <c:v>0.66700000000000004</c:v>
                </c:pt>
                <c:pt idx="24">
                  <c:v>0.66500000000000004</c:v>
                </c:pt>
                <c:pt idx="25">
                  <c:v>0.68100000000000005</c:v>
                </c:pt>
                <c:pt idx="26">
                  <c:v>0.59399999999999997</c:v>
                </c:pt>
                <c:pt idx="27">
                  <c:v>0.54</c:v>
                </c:pt>
                <c:pt idx="28">
                  <c:v>0.505</c:v>
                </c:pt>
                <c:pt idx="29">
                  <c:v>0.495</c:v>
                </c:pt>
                <c:pt idx="30">
                  <c:v>0.47399999999999998</c:v>
                </c:pt>
                <c:pt idx="31">
                  <c:v>0.47199999999999998</c:v>
                </c:pt>
                <c:pt idx="32">
                  <c:v>0.48699999999999999</c:v>
                </c:pt>
                <c:pt idx="33">
                  <c:v>0.49399999999999999</c:v>
                </c:pt>
                <c:pt idx="34">
                  <c:v>0.48499999999999999</c:v>
                </c:pt>
                <c:pt idx="35">
                  <c:v>0.50600000000000001</c:v>
                </c:pt>
                <c:pt idx="36">
                  <c:v>0.47600000000000003</c:v>
                </c:pt>
                <c:pt idx="37">
                  <c:v>0.47899999999999998</c:v>
                </c:pt>
                <c:pt idx="38">
                  <c:v>0.51</c:v>
                </c:pt>
                <c:pt idx="39">
                  <c:v>0.502</c:v>
                </c:pt>
                <c:pt idx="40">
                  <c:v>0.52800000000000002</c:v>
                </c:pt>
                <c:pt idx="41">
                  <c:v>0.54700000000000004</c:v>
                </c:pt>
                <c:pt idx="42">
                  <c:v>0.56899999999999995</c:v>
                </c:pt>
                <c:pt idx="43">
                  <c:v>0.57699999999999996</c:v>
                </c:pt>
                <c:pt idx="44">
                  <c:v>0.55200000000000005</c:v>
                </c:pt>
                <c:pt idx="45">
                  <c:v>0.54</c:v>
                </c:pt>
                <c:pt idx="46">
                  <c:v>0.52</c:v>
                </c:pt>
                <c:pt idx="47">
                  <c:v>0.59099999999999997</c:v>
                </c:pt>
                <c:pt idx="48">
                  <c:v>0.59600000000000009</c:v>
                </c:pt>
                <c:pt idx="49">
                  <c:v>0.58899999999999997</c:v>
                </c:pt>
                <c:pt idx="50">
                  <c:v>0.59000000000000008</c:v>
                </c:pt>
                <c:pt idx="51">
                  <c:v>0.61</c:v>
                </c:pt>
                <c:pt idx="52">
                  <c:v>0.60899999999999999</c:v>
                </c:pt>
                <c:pt idx="53">
                  <c:v>0.62</c:v>
                </c:pt>
                <c:pt idx="54">
                  <c:v>0.60899999999999999</c:v>
                </c:pt>
                <c:pt idx="55">
                  <c:v>0.61699999999999999</c:v>
                </c:pt>
                <c:pt idx="56">
                  <c:v>0.61799999999999999</c:v>
                </c:pt>
                <c:pt idx="57">
                  <c:v>0.63300000000000001</c:v>
                </c:pt>
                <c:pt idx="58">
                  <c:v>0.65100000000000002</c:v>
                </c:pt>
                <c:pt idx="59">
                  <c:v>0.68399999999999994</c:v>
                </c:pt>
                <c:pt idx="60">
                  <c:v>0.65799999999999992</c:v>
                </c:pt>
                <c:pt idx="61">
                  <c:v>0.66199999999999992</c:v>
                </c:pt>
                <c:pt idx="62">
                  <c:v>0.64999999999999991</c:v>
                </c:pt>
                <c:pt idx="63">
                  <c:v>0.68500000000000005</c:v>
                </c:pt>
                <c:pt idx="64">
                  <c:v>0.68700000000000006</c:v>
                </c:pt>
                <c:pt idx="65">
                  <c:v>0.70599999999999996</c:v>
                </c:pt>
                <c:pt idx="66">
                  <c:v>0.74199999999999999</c:v>
                </c:pt>
                <c:pt idx="67">
                  <c:v>0.79800000000000004</c:v>
                </c:pt>
                <c:pt idx="68">
                  <c:v>0.81400000000000006</c:v>
                </c:pt>
                <c:pt idx="69">
                  <c:v>0.83600000000000008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F1A-4147-9271-25B4F2BEB4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5136896"/>
        <c:axId val="195142784"/>
      </c:lineChart>
      <c:catAx>
        <c:axId val="195136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5142784"/>
        <c:crosses val="autoZero"/>
        <c:auto val="1"/>
        <c:lblAlgn val="ctr"/>
        <c:lblOffset val="100"/>
        <c:noMultiLvlLbl val="0"/>
      </c:catAx>
      <c:valAx>
        <c:axId val="195142784"/>
        <c:scaling>
          <c:orientation val="minMax"/>
          <c:min val="0.4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Distance between the Parties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9513689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r>
              <a:rPr lang="en-US" sz="1600" dirty="0">
                <a:solidFill>
                  <a:schemeClr val="tx1"/>
                </a:solidFill>
              </a:rPr>
              <a:t>U.S. Party Identification, 1992-2017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Republican</c:v>
          </c:tx>
          <c:spPr>
            <a:ln>
              <a:solidFill>
                <a:srgbClr val="FF0000"/>
              </a:solidFill>
            </a:ln>
          </c:spPr>
          <c:marker>
            <c:symbol val="circle"/>
            <c:size val="4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1992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  <c:pt idx="23">
                  <c:v>2016</c:v>
                </c:pt>
                <c:pt idx="24">
                  <c:v>2017</c:v>
                </c:pt>
              </c:numCache>
            </c:numRef>
          </c:cat>
          <c:val>
            <c:numRef>
              <c:f>Sheet1!$B$2:$B$26</c:f>
              <c:numCache>
                <c:formatCode>General</c:formatCode>
                <c:ptCount val="25"/>
                <c:pt idx="0">
                  <c:v>29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31</c:v>
                </c:pt>
                <c:pt idx="5">
                  <c:v>31</c:v>
                </c:pt>
                <c:pt idx="6">
                  <c:v>30</c:v>
                </c:pt>
                <c:pt idx="7">
                  <c:v>31</c:v>
                </c:pt>
                <c:pt idx="8">
                  <c:v>32</c:v>
                </c:pt>
                <c:pt idx="9">
                  <c:v>33</c:v>
                </c:pt>
                <c:pt idx="10">
                  <c:v>33</c:v>
                </c:pt>
                <c:pt idx="11">
                  <c:v>33</c:v>
                </c:pt>
                <c:pt idx="12">
                  <c:v>33</c:v>
                </c:pt>
                <c:pt idx="13">
                  <c:v>31</c:v>
                </c:pt>
                <c:pt idx="14">
                  <c:v>28</c:v>
                </c:pt>
                <c:pt idx="15">
                  <c:v>28</c:v>
                </c:pt>
                <c:pt idx="16">
                  <c:v>26</c:v>
                </c:pt>
                <c:pt idx="17">
                  <c:v>29</c:v>
                </c:pt>
                <c:pt idx="18">
                  <c:v>28</c:v>
                </c:pt>
                <c:pt idx="19">
                  <c:v>29</c:v>
                </c:pt>
                <c:pt idx="20">
                  <c:v>27</c:v>
                </c:pt>
                <c:pt idx="21">
                  <c:v>27</c:v>
                </c:pt>
                <c:pt idx="22">
                  <c:v>28</c:v>
                </c:pt>
                <c:pt idx="23">
                  <c:v>29</c:v>
                </c:pt>
                <c:pt idx="24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67-5C41-AE1A-EF0EB54AB982}"/>
            </c:ext>
          </c:extLst>
        </c:ser>
        <c:ser>
          <c:idx val="1"/>
          <c:order val="1"/>
          <c:tx>
            <c:v>Democratic</c:v>
          </c:tx>
          <c:spPr>
            <a:ln>
              <a:solidFill>
                <a:srgbClr val="0070C0"/>
              </a:solidFill>
            </a:ln>
          </c:spPr>
          <c:marker>
            <c:symbol val="circle"/>
            <c:size val="4"/>
            <c:spPr>
              <a:solidFill>
                <a:schemeClr val="accent1"/>
              </a:solidFill>
              <a:ln>
                <a:solidFill>
                  <a:srgbClr val="0070C0"/>
                </a:solidFill>
              </a:ln>
            </c:spPr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1992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  <c:pt idx="23">
                  <c:v>2016</c:v>
                </c:pt>
                <c:pt idx="24">
                  <c:v>2017</c:v>
                </c:pt>
              </c:numCache>
            </c:numRef>
          </c:cat>
          <c:val>
            <c:numRef>
              <c:f>Sheet1!$C$2:$C$26</c:f>
              <c:numCache>
                <c:formatCode>General</c:formatCode>
                <c:ptCount val="25"/>
                <c:pt idx="0">
                  <c:v>36</c:v>
                </c:pt>
                <c:pt idx="1">
                  <c:v>33</c:v>
                </c:pt>
                <c:pt idx="2">
                  <c:v>33</c:v>
                </c:pt>
                <c:pt idx="3">
                  <c:v>34</c:v>
                </c:pt>
                <c:pt idx="4">
                  <c:v>35</c:v>
                </c:pt>
                <c:pt idx="5">
                  <c:v>36</c:v>
                </c:pt>
                <c:pt idx="6">
                  <c:v>36</c:v>
                </c:pt>
                <c:pt idx="7">
                  <c:v>35</c:v>
                </c:pt>
                <c:pt idx="8">
                  <c:v>36</c:v>
                </c:pt>
                <c:pt idx="9">
                  <c:v>34</c:v>
                </c:pt>
                <c:pt idx="10">
                  <c:v>34</c:v>
                </c:pt>
                <c:pt idx="11">
                  <c:v>35</c:v>
                </c:pt>
                <c:pt idx="12">
                  <c:v>35</c:v>
                </c:pt>
                <c:pt idx="13">
                  <c:v>35</c:v>
                </c:pt>
                <c:pt idx="14">
                  <c:v>35</c:v>
                </c:pt>
                <c:pt idx="15">
                  <c:v>38</c:v>
                </c:pt>
                <c:pt idx="16">
                  <c:v>36</c:v>
                </c:pt>
                <c:pt idx="17">
                  <c:v>34</c:v>
                </c:pt>
                <c:pt idx="18">
                  <c:v>34</c:v>
                </c:pt>
                <c:pt idx="19">
                  <c:v>35</c:v>
                </c:pt>
                <c:pt idx="20">
                  <c:v>34</c:v>
                </c:pt>
                <c:pt idx="21">
                  <c:v>34</c:v>
                </c:pt>
                <c:pt idx="22">
                  <c:v>32</c:v>
                </c:pt>
                <c:pt idx="23">
                  <c:v>33</c:v>
                </c:pt>
                <c:pt idx="24">
                  <c:v>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967-5C41-AE1A-EF0EB54AB982}"/>
            </c:ext>
          </c:extLst>
        </c:ser>
        <c:ser>
          <c:idx val="2"/>
          <c:order val="2"/>
          <c:tx>
            <c:v>Independent</c:v>
          </c:tx>
          <c:spPr>
            <a:ln>
              <a:solidFill>
                <a:schemeClr val="bg1">
                  <a:lumMod val="65000"/>
                </a:schemeClr>
              </a:solidFill>
            </a:ln>
          </c:spPr>
          <c:marker>
            <c:symbol val="circle"/>
            <c:size val="4"/>
            <c:spPr>
              <a:ln>
                <a:solidFill>
                  <a:schemeClr val="bg1">
                    <a:lumMod val="65000"/>
                  </a:schemeClr>
                </a:solidFill>
              </a:ln>
            </c:spPr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1992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  <c:pt idx="23">
                  <c:v>2016</c:v>
                </c:pt>
                <c:pt idx="24">
                  <c:v>2017</c:v>
                </c:pt>
              </c:numCache>
            </c:numRef>
          </c:cat>
          <c:val>
            <c:numRef>
              <c:f>Sheet1!$D$2:$D$26</c:f>
              <c:numCache>
                <c:formatCode>General</c:formatCode>
                <c:ptCount val="25"/>
                <c:pt idx="0">
                  <c:v>32</c:v>
                </c:pt>
                <c:pt idx="1">
                  <c:v>30</c:v>
                </c:pt>
                <c:pt idx="2">
                  <c:v>31</c:v>
                </c:pt>
                <c:pt idx="3">
                  <c:v>29</c:v>
                </c:pt>
                <c:pt idx="4">
                  <c:v>29</c:v>
                </c:pt>
                <c:pt idx="5">
                  <c:v>28</c:v>
                </c:pt>
                <c:pt idx="6">
                  <c:v>30</c:v>
                </c:pt>
                <c:pt idx="7">
                  <c:v>27</c:v>
                </c:pt>
                <c:pt idx="8">
                  <c:v>26</c:v>
                </c:pt>
                <c:pt idx="9">
                  <c:v>26</c:v>
                </c:pt>
                <c:pt idx="10">
                  <c:v>28</c:v>
                </c:pt>
                <c:pt idx="11">
                  <c:v>27</c:v>
                </c:pt>
                <c:pt idx="12">
                  <c:v>28</c:v>
                </c:pt>
                <c:pt idx="13">
                  <c:v>28</c:v>
                </c:pt>
                <c:pt idx="14">
                  <c:v>32</c:v>
                </c:pt>
                <c:pt idx="15">
                  <c:v>29</c:v>
                </c:pt>
                <c:pt idx="16">
                  <c:v>33</c:v>
                </c:pt>
                <c:pt idx="17">
                  <c:v>33</c:v>
                </c:pt>
                <c:pt idx="18">
                  <c:v>34</c:v>
                </c:pt>
                <c:pt idx="19">
                  <c:v>33</c:v>
                </c:pt>
                <c:pt idx="20">
                  <c:v>35</c:v>
                </c:pt>
                <c:pt idx="21">
                  <c:v>35</c:v>
                </c:pt>
                <c:pt idx="22">
                  <c:v>36</c:v>
                </c:pt>
                <c:pt idx="23">
                  <c:v>34</c:v>
                </c:pt>
                <c:pt idx="24">
                  <c:v>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967-5C41-AE1A-EF0EB54AB9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5503232"/>
        <c:axId val="195505152"/>
      </c:lineChart>
      <c:catAx>
        <c:axId val="195503232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95505152"/>
        <c:crosses val="autoZero"/>
        <c:auto val="1"/>
        <c:lblAlgn val="ctr"/>
        <c:lblOffset val="100"/>
        <c:noMultiLvlLbl val="0"/>
      </c:catAx>
      <c:valAx>
        <c:axId val="195505152"/>
        <c:scaling>
          <c:orientation val="minMax"/>
          <c:max val="50"/>
          <c:min val="15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1955032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487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r">
              <a:defRPr sz="1200"/>
            </a:lvl1pPr>
          </a:lstStyle>
          <a:p>
            <a:fld id="{2542106E-06FC-4C19-9364-2B382BEFB86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487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r">
              <a:defRPr sz="1200"/>
            </a:lvl1pPr>
          </a:lstStyle>
          <a:p>
            <a:fld id="{F5BD0E6E-E39D-44F7-9EC7-D35F9998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1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E35C58EE-DA52-4946-9034-603DF38F8072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4B7BECA7-C571-40A0-BDE9-405EF4A50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0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Polarization in Congress since 1879.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Measures legislators vote records. Average Republican and average Democrat. Distance between…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r>
              <a:rPr lang="en-US" dirty="0"/>
              <a:t>Middle often serves as baseline. Really: weird part of American history.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Talk to political scientist during period, tell you America needs more polarization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Most liberal: Democrat. Most conservative: Democrat.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Polarization ≠ political conflict.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672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04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Blue South.</a:t>
            </a:r>
          </a:p>
          <a:p>
            <a:r>
              <a:rPr lang="en-US" dirty="0"/>
              <a:t>Red west. </a:t>
            </a:r>
          </a:p>
          <a:p>
            <a:r>
              <a:rPr lang="en-US" dirty="0"/>
              <a:t>Mixed </a:t>
            </a:r>
            <a:r>
              <a:rPr lang="en-US" dirty="0" err="1"/>
              <a:t>midwest</a:t>
            </a:r>
            <a:r>
              <a:rPr lang="en-US" dirty="0"/>
              <a:t> and west.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234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Carter: 50.1%; 297 EC votes</a:t>
            </a:r>
          </a:p>
          <a:p>
            <a:r>
              <a:rPr lang="en-US" dirty="0"/>
              <a:t>Ford: 48%; 240 EC</a:t>
            </a:r>
          </a:p>
          <a:p>
            <a:endParaRPr lang="en-US" dirty="0"/>
          </a:p>
          <a:p>
            <a:r>
              <a:rPr lang="en-US" dirty="0"/>
              <a:t>Biden: 51.3%; 306 EC votes</a:t>
            </a:r>
          </a:p>
          <a:p>
            <a:r>
              <a:rPr lang="en-US" dirty="0"/>
              <a:t>Trump: 46.9%; 232 EC votes</a:t>
            </a:r>
          </a:p>
          <a:p>
            <a:endParaRPr lang="en-US" dirty="0"/>
          </a:p>
          <a:p>
            <a:r>
              <a:rPr lang="en-US" dirty="0"/>
              <a:t>Vote density: Last 50 years Dems concentrated in tight geographic spaces. Top 25 metro areas. Reps spread out across map.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313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Democratic and Republican affiliation declined to high 20s.</a:t>
            </a:r>
          </a:p>
          <a:p>
            <a:endParaRPr lang="en-US" dirty="0"/>
          </a:p>
          <a:p>
            <a:r>
              <a:rPr lang="en-US" dirty="0"/>
              <a:t>Recent Gallup poll had independents as high as 44 percent. Might assume more swing voters.</a:t>
            </a:r>
          </a:p>
          <a:p>
            <a:endParaRPr lang="en-US" dirty="0"/>
          </a:p>
          <a:p>
            <a:r>
              <a:rPr lang="en-US" dirty="0"/>
              <a:t>However, also seeing historically partisan voting. Should not go together.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31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Change in political information environment.</a:t>
            </a:r>
          </a:p>
          <a:p>
            <a:r>
              <a:rPr lang="en-US" dirty="0"/>
              <a:t>Media in 1950s.</a:t>
            </a:r>
          </a:p>
          <a:p>
            <a:r>
              <a:rPr lang="en-US" dirty="0"/>
              <a:t>Today: cable news fragmented. Produced different slants to the news not comparable to objective news environment of 1950s.</a:t>
            </a:r>
          </a:p>
          <a:p>
            <a:endParaRPr lang="en-US" dirty="0"/>
          </a:p>
          <a:p>
            <a:r>
              <a:rPr lang="en-US" dirty="0"/>
              <a:t>Magnified by social media - twitter and </a:t>
            </a:r>
            <a:r>
              <a:rPr lang="en-US" dirty="0" err="1"/>
              <a:t>facebook</a:t>
            </a:r>
            <a:r>
              <a:rPr lang="en-US" dirty="0"/>
              <a:t>, which not only further fragment environment but also magnify most vitriolic and controversial voices.</a:t>
            </a:r>
          </a:p>
          <a:p>
            <a:endParaRPr lang="en-US" dirty="0"/>
          </a:p>
          <a:p>
            <a:r>
              <a:rPr lang="en-US" dirty="0"/>
              <a:t>Political psychology: humans not objective seekers of truth.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fragmented information environment, greater opportunity to seek out like-minded information.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82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707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451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8989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037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698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818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575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996321"/>
      </p:ext>
    </p:extLst>
  </p:cSld>
  <p:clrMapOvr>
    <a:masterClrMapping/>
  </p:clrMapOvr>
  <p:hf sldNum="0"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90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6824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520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1016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9007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371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16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2752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318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787342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822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96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95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47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08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25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.tiff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tiff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3" Type="http://schemas.openxmlformats.org/officeDocument/2006/relationships/image" Target="../media/image7.tiff"/><Relationship Id="rId7" Type="http://schemas.openxmlformats.org/officeDocument/2006/relationships/image" Target="../media/image11.tiff"/><Relationship Id="rId12" Type="http://schemas.openxmlformats.org/officeDocument/2006/relationships/image" Target="../media/image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11" Type="http://schemas.openxmlformats.org/officeDocument/2006/relationships/image" Target="../media/image15.jpeg"/><Relationship Id="rId5" Type="http://schemas.openxmlformats.org/officeDocument/2006/relationships/image" Target="../media/image9.tiff"/><Relationship Id="rId10" Type="http://schemas.openxmlformats.org/officeDocument/2006/relationships/image" Target="../media/image14.jpeg"/><Relationship Id="rId4" Type="http://schemas.openxmlformats.org/officeDocument/2006/relationships/image" Target="../media/image8.tiff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/>
              <a:t>Partisanship in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25908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Josh Huder</a:t>
            </a:r>
          </a:p>
          <a:p>
            <a:r>
              <a:rPr lang="en-US" dirty="0"/>
              <a:t>Senior Fellow</a:t>
            </a:r>
          </a:p>
          <a:p>
            <a:r>
              <a:rPr lang="en-US" sz="2000" i="1" dirty="0"/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2481303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8822" y="210094"/>
            <a:ext cx="5937755" cy="118872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House and Senate Partisan Voting Difference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1191982"/>
              </p:ext>
            </p:extLst>
          </p:nvPr>
        </p:nvGraphicFramePr>
        <p:xfrm>
          <a:off x="228600" y="1371600"/>
          <a:ext cx="84582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9EE72B-7EF0-4340-AB03-84FE5A6D9D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861" y="265339"/>
            <a:ext cx="1028700" cy="11334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4216EBF-0AD3-3E48-A1DF-AAA6C748AE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800" y="1494109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88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8822" y="210094"/>
            <a:ext cx="5937755" cy="1188720"/>
          </a:xfrm>
        </p:spPr>
        <p:txBody>
          <a:bodyPr>
            <a:normAutofit/>
          </a:bodyPr>
          <a:lstStyle/>
          <a:p>
            <a:r>
              <a:rPr lang="en-US" sz="2800" dirty="0"/>
              <a:t>Gerrymandering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9775F-2CBA-CB46-8E96-DCB035580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6" name="Picture 9" descr="C:\Users\huderj\Desktop\5b4fbc3c6d65e.image.jpg">
            <a:extLst>
              <a:ext uri="{FF2B5EF4-FFF2-40B4-BE49-F238E27FC236}">
                <a16:creationId xmlns:a16="http://schemas.microsoft.com/office/drawing/2014/main" id="{FD5B6120-1BB5-8C40-8152-0548C3DB5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2" y="1752600"/>
            <a:ext cx="4297729" cy="425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huderj\Desktop\3rd-Congressional-district.jpg">
            <a:extLst>
              <a:ext uri="{FF2B5EF4-FFF2-40B4-BE49-F238E27FC236}">
                <a16:creationId xmlns:a16="http://schemas.microsoft.com/office/drawing/2014/main" id="{3B218FCC-2894-EC45-89AF-AAFB0C87F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721614"/>
            <a:ext cx="3734731" cy="431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FED00A-0379-D747-9087-E0235A4F50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105" y="237716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71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14500" y="233362"/>
            <a:ext cx="5715000" cy="1062038"/>
          </a:xfrm>
        </p:spPr>
        <p:txBody>
          <a:bodyPr/>
          <a:lstStyle/>
          <a:p>
            <a:r>
              <a:rPr lang="en-US" dirty="0"/>
              <a:t>1976 Presidential Election</a:t>
            </a:r>
          </a:p>
        </p:txBody>
      </p:sp>
      <p:pic>
        <p:nvPicPr>
          <p:cNvPr id="1026" name="Picture 2" descr="https://upload.wikimedia.org/wikipedia/commons/thumb/6/6f/1976nationwidecountymapshadedbyvoteshare.svg/500px-1976nationwidecountymapshadedbyvoteshare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553200" cy="415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7C22CA-7BCA-1446-9A0B-09E88889F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532" y="161925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78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79982" y="261698"/>
            <a:ext cx="5638800" cy="1020762"/>
          </a:xfrm>
        </p:spPr>
        <p:txBody>
          <a:bodyPr/>
          <a:lstStyle/>
          <a:p>
            <a:r>
              <a:rPr lang="en-US" dirty="0"/>
              <a:t>2020 Presidential Election</a:t>
            </a:r>
          </a:p>
        </p:txBody>
      </p:sp>
      <p:pic>
        <p:nvPicPr>
          <p:cNvPr id="1028" name="Picture 4" descr="File:2020 United States presidential election results map by county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60796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DEBF5C-ED5E-8349-9E1E-6E357CA404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2053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422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03122" y="231865"/>
            <a:ext cx="5937755" cy="1188720"/>
          </a:xfrm>
        </p:spPr>
        <p:txBody>
          <a:bodyPr>
            <a:normAutofit/>
          </a:bodyPr>
          <a:lstStyle/>
          <a:p>
            <a:r>
              <a:rPr lang="en-US" dirty="0"/>
              <a:t>Independents &amp; Split v. Straight Ticket Voting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164871"/>
              </p:ext>
            </p:extLst>
          </p:nvPr>
        </p:nvGraphicFramePr>
        <p:xfrm>
          <a:off x="152400" y="2392112"/>
          <a:ext cx="4419600" cy="3246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C:\Users\huderj\Desktop\Straight ticket votin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92112"/>
            <a:ext cx="4413250" cy="310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95400" y="5689825"/>
            <a:ext cx="2306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Pew Research Center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20969" y="5689826"/>
            <a:ext cx="37153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Larry </a:t>
            </a:r>
            <a:r>
              <a:rPr lang="en-US" sz="1400" dirty="0" err="1"/>
              <a:t>Sabato’s</a:t>
            </a:r>
            <a:r>
              <a:rPr lang="en-US" sz="1400" dirty="0"/>
              <a:t> </a:t>
            </a:r>
            <a:r>
              <a:rPr lang="en-US" sz="1400" i="1" dirty="0"/>
              <a:t>Crystal Ball</a:t>
            </a:r>
            <a:r>
              <a:rPr lang="en-US" sz="1400" dirty="0"/>
              <a:t>, Nov. 17, 2016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384DDF-5A70-7244-BC24-84D0E8EE2F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259487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166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DB227-B97E-AD41-BEB1-C2EC2E777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122" y="363620"/>
            <a:ext cx="5937755" cy="1188720"/>
          </a:xfrm>
        </p:spPr>
        <p:txBody>
          <a:bodyPr/>
          <a:lstStyle/>
          <a:p>
            <a:r>
              <a:rPr lang="en-US" dirty="0"/>
              <a:t>Information 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2CB49-A31C-3743-BB57-ED9E2D1A5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8800"/>
            <a:ext cx="8305799" cy="4648199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000" dirty="0"/>
              <a:t>Media</a:t>
            </a:r>
          </a:p>
          <a:p>
            <a:pPr>
              <a:buClr>
                <a:schemeClr val="tx1"/>
              </a:buClr>
            </a:pPr>
            <a:r>
              <a:rPr lang="en-US" sz="2000" dirty="0"/>
              <a:t>Broadcast media.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1950s: ABC, CBS, NBC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Today:</a:t>
            </a:r>
          </a:p>
          <a:p>
            <a:pPr lvl="1">
              <a:buClr>
                <a:schemeClr val="tx1"/>
              </a:buClr>
            </a:pPr>
            <a:endParaRPr lang="en-US" sz="2000" dirty="0"/>
          </a:p>
          <a:p>
            <a:pPr lvl="1">
              <a:buClr>
                <a:schemeClr val="tx1"/>
              </a:buClr>
            </a:pPr>
            <a:endParaRPr lang="en-US" sz="2000" dirty="0"/>
          </a:p>
          <a:p>
            <a:pPr lvl="1">
              <a:buClr>
                <a:schemeClr val="tx1"/>
              </a:buClr>
            </a:pPr>
            <a:endParaRPr lang="en-US" sz="2000" dirty="0"/>
          </a:p>
          <a:p>
            <a:pPr lvl="1">
              <a:buClr>
                <a:schemeClr val="tx1"/>
              </a:buClr>
            </a:pPr>
            <a:endParaRPr lang="en-US" sz="2000" dirty="0"/>
          </a:p>
          <a:p>
            <a:pPr lvl="1">
              <a:buClr>
                <a:schemeClr val="tx1"/>
              </a:buClr>
            </a:pPr>
            <a:r>
              <a:rPr lang="en-US" sz="2000" dirty="0"/>
              <a:t>Internet &amp; Social Media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E618DE-3312-F14D-B6C3-73AE26CC1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431" y="2794909"/>
            <a:ext cx="1371600" cy="6814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CEE251-E3D3-8F48-849B-530B9BB9EE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831" y="3695244"/>
            <a:ext cx="1422400" cy="1422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1F1894-ED05-DE45-8A9C-B3A6981428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845" y="2667000"/>
            <a:ext cx="1701800" cy="1193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70B6BC-24D8-F54B-9345-87AE6A683D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845" y="3966938"/>
            <a:ext cx="2480811" cy="7576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5B85E6-BF7D-6C47-85A4-C31B9514EF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81" y="3861473"/>
            <a:ext cx="2933700" cy="685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AFEEEC-CC47-E348-81FE-E3DAF15F0C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752" y="4074084"/>
            <a:ext cx="1176565" cy="1176565"/>
          </a:xfrm>
          <a:prstGeom prst="rect">
            <a:avLst/>
          </a:prstGeom>
        </p:spPr>
      </p:pic>
      <p:pic>
        <p:nvPicPr>
          <p:cNvPr id="15" name="Picture 10" descr="Transparent Twitter Logo PNG Square 2021 | Pnggrid">
            <a:extLst>
              <a:ext uri="{FF2B5EF4-FFF2-40B4-BE49-F238E27FC236}">
                <a16:creationId xmlns:a16="http://schemas.microsoft.com/office/drawing/2014/main" id="{6B07B876-1E68-824B-9187-72642F289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208" y="5725339"/>
            <a:ext cx="783508" cy="78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Facebook - Wikipedia">
            <a:extLst>
              <a:ext uri="{FF2B5EF4-FFF2-40B4-BE49-F238E27FC236}">
                <a16:creationId xmlns:a16="http://schemas.microsoft.com/office/drawing/2014/main" id="{5FF5EE8D-3907-514B-88F9-00DB32D17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752" y="5744319"/>
            <a:ext cx="783508" cy="78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YouTube is getting a new logo every week this month – here's why | Creative  Bloq">
            <a:extLst>
              <a:ext uri="{FF2B5EF4-FFF2-40B4-BE49-F238E27FC236}">
                <a16:creationId xmlns:a16="http://schemas.microsoft.com/office/drawing/2014/main" id="{4A0DD66B-7536-0544-9BC3-FE0721B92C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217" y="5730623"/>
            <a:ext cx="1524027" cy="85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C30AA3F-4FD9-7046-A976-2382F2F39C0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59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503E3-27F4-1E4F-B9F4-E35334732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221" y="340727"/>
            <a:ext cx="5937755" cy="1188720"/>
          </a:xfrm>
        </p:spPr>
        <p:txBody>
          <a:bodyPr/>
          <a:lstStyle/>
          <a:p>
            <a:r>
              <a:rPr lang="en-US" dirty="0"/>
              <a:t>Political Participation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E8E37-B716-3F49-B751-B5BF437FE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81201"/>
            <a:ext cx="7848599" cy="3505200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tx1"/>
              </a:buClr>
            </a:pPr>
            <a:r>
              <a:rPr lang="en-US" sz="2800" dirty="0"/>
              <a:t>Most politically active: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Most knowledgeable about politics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Join politically active groups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Vote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Donate funds</a:t>
            </a:r>
          </a:p>
          <a:p>
            <a:pPr marL="0" indent="0">
              <a:buNone/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sz="2800" dirty="0"/>
              <a:t>Share emotional characteristics: Angry, fearful, and enthusiastic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2800" dirty="0"/>
              <a:t>	≠ the moderate middle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64AAD2-BC6B-6240-B942-8701C0147C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98" y="1981201"/>
            <a:ext cx="3454401" cy="17463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F516E8-87A8-0941-AB56-1DAF311D95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299" y="5029200"/>
            <a:ext cx="1701798" cy="17017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6B2348-1C8D-1F4A-8876-7F3F62E22B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8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C1A5B-D542-D347-9C41-620F97820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465" y="335282"/>
            <a:ext cx="5937755" cy="1188720"/>
          </a:xfrm>
        </p:spPr>
        <p:txBody>
          <a:bodyPr/>
          <a:lstStyle/>
          <a:p>
            <a:r>
              <a:rPr lang="en-US" dirty="0"/>
              <a:t>Development of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86593-B8DA-F641-9C6A-61E4DC7E9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6045" y="2209801"/>
            <a:ext cx="5937755" cy="3530228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sz="2400" dirty="0"/>
              <a:t>Changes to the rules of the game affects how Congress makes a law.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196581-5973-9747-806A-30FEF6C7D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81400"/>
            <a:ext cx="4082143" cy="228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E002A6-9342-3748-9B85-F87C1B11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06" y="3581400"/>
            <a:ext cx="3441560" cy="228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CE7D12-1D45-0549-9382-727577950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04032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1_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{A53B10C4-52E2-614D-8D87-C20479E4FDD7}tf10001120</Template>
  <TotalTime>13219</TotalTime>
  <Words>387</Words>
  <Application>Microsoft Office PowerPoint</Application>
  <PresentationFormat>On-screen Show (4:3)</PresentationFormat>
  <Paragraphs>76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Gill Sans MT</vt:lpstr>
      <vt:lpstr>Parcel</vt:lpstr>
      <vt:lpstr>1_Parcel</vt:lpstr>
      <vt:lpstr>Partisanship in Congress</vt:lpstr>
      <vt:lpstr>House and Senate Partisan Voting Difference</vt:lpstr>
      <vt:lpstr>Gerrymandering</vt:lpstr>
      <vt:lpstr>1976 Presidential Election</vt:lpstr>
      <vt:lpstr>2020 Presidential Election</vt:lpstr>
      <vt:lpstr>Independents &amp; Split v. Straight Ticket Voting</vt:lpstr>
      <vt:lpstr>Information Environment</vt:lpstr>
      <vt:lpstr>Political Participation</vt:lpstr>
      <vt:lpstr>Development of Congress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Partisan Polarization</dc:title>
  <dc:creator>Marian Currinder</dc:creator>
  <cp:lastModifiedBy>Scott McMahon</cp:lastModifiedBy>
  <cp:revision>121</cp:revision>
  <cp:lastPrinted>2019-03-06T13:17:13Z</cp:lastPrinted>
  <dcterms:created xsi:type="dcterms:W3CDTF">2012-09-26T19:02:53Z</dcterms:created>
  <dcterms:modified xsi:type="dcterms:W3CDTF">2023-04-25T18:26:00Z</dcterms:modified>
</cp:coreProperties>
</file>