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4"/>
  </p:notesMasterIdLst>
  <p:sldIdLst>
    <p:sldId id="531" r:id="rId3"/>
    <p:sldId id="256" r:id="rId4"/>
    <p:sldId id="532" r:id="rId5"/>
    <p:sldId id="527" r:id="rId6"/>
    <p:sldId id="526" r:id="rId7"/>
    <p:sldId id="475" r:id="rId8"/>
    <p:sldId id="477" r:id="rId9"/>
    <p:sldId id="2142534387" r:id="rId10"/>
    <p:sldId id="2142534391" r:id="rId11"/>
    <p:sldId id="525" r:id="rId12"/>
    <p:sldId id="53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C0FAD3A-233E-C459-DF56-9386AC8AF309}" name="Moller, Robert C." initials="MRC" userId="S::7732472924@nsf.gov::3c10bf57-efca-4d48-a4e2-3ceff2efb9ab" providerId="AD"/>
  <p188:author id="{B4D38B59-49E0-4E72-F8EB-F874839F1E3E}" name="Keeley Mui" initials="KM" userId="S::7914188774@nsf.gov::a55b3e0a-10cc-4fc4-a838-da32d37d88b3" providerId="AD"/>
  <p188:author id="{4976DEC6-2BD4-701C-AF0B-307C81755F15}" name="McPherson, Chloe" initials="MC" userId="S::7372188908@nsf.gov::2c3d1ca4-b814-437f-842d-6cd6e25f208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7A26D0-FF27-4D85-9602-AE89DB1AB7CB}" v="7" dt="2023-04-27T14:23:56.5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0" autoAdjust="0"/>
    <p:restoredTop sz="93792" autoAdjust="0"/>
  </p:normalViewPr>
  <p:slideViewPr>
    <p:cSldViewPr snapToGrid="0">
      <p:cViewPr varScale="1">
        <p:scale>
          <a:sx n="80" d="100"/>
          <a:sy n="80" d="100"/>
        </p:scale>
        <p:origin x="552" y="67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1"/>
              <a:t>NSF Appropriations and Authorizations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0693-8347-A67B-744BD03BBFE2}"/>
              </c:ext>
            </c:extLst>
          </c:dPt>
          <c:dPt>
            <c:idx val="4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693-8347-A67B-744BD03BBFE2}"/>
              </c:ext>
            </c:extLst>
          </c:dPt>
          <c:dPt>
            <c:idx val="5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0693-8347-A67B-744BD03BBFE2}"/>
              </c:ext>
            </c:extLst>
          </c:dPt>
          <c:dPt>
            <c:idx val="6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693-8347-A67B-744BD03BBFE2}"/>
              </c:ext>
            </c:extLst>
          </c:dPt>
          <c:dPt>
            <c:idx val="7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693-8347-A67B-744BD03BBFE2}"/>
              </c:ext>
            </c:extLst>
          </c:dPt>
          <c:cat>
            <c:strRef>
              <c:f>Sheet1!$A$2:$A$9</c:f>
              <c:strCache>
                <c:ptCount val="8"/>
                <c:pt idx="0">
                  <c:v>FY 2020</c:v>
                </c:pt>
                <c:pt idx="1">
                  <c:v>FY 2021</c:v>
                </c:pt>
                <c:pt idx="2">
                  <c:v>FY 2022</c:v>
                </c:pt>
                <c:pt idx="3">
                  <c:v>FY 2023</c:v>
                </c:pt>
                <c:pt idx="4">
                  <c:v>FY 2024</c:v>
                </c:pt>
                <c:pt idx="5">
                  <c:v>FY 2025</c:v>
                </c:pt>
                <c:pt idx="6">
                  <c:v>FY 2026</c:v>
                </c:pt>
                <c:pt idx="7">
                  <c:v>FY 2027</c:v>
                </c:pt>
              </c:strCache>
            </c:strRef>
          </c:cat>
          <c:val>
            <c:numRef>
              <c:f>Sheet1!$B$2:$B$9</c:f>
              <c:numCache>
                <c:formatCode>"$"#,##0.00_);[Red]\("$"#,##0.00\)</c:formatCode>
                <c:ptCount val="8"/>
                <c:pt idx="0">
                  <c:v>8.2780000000000005</c:v>
                </c:pt>
                <c:pt idx="1">
                  <c:v>8.4870000000000001</c:v>
                </c:pt>
                <c:pt idx="2">
                  <c:v>8.8379999999999992</c:v>
                </c:pt>
                <c:pt idx="3">
                  <c:v>9.8759999999999994</c:v>
                </c:pt>
                <c:pt idx="4">
                  <c:v>15.647</c:v>
                </c:pt>
                <c:pt idx="5">
                  <c:v>16.707000000000001</c:v>
                </c:pt>
                <c:pt idx="6">
                  <c:v>17.832000000000001</c:v>
                </c:pt>
                <c:pt idx="7">
                  <c:v>18.919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00-B04E-B3A8-1044193230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8379424"/>
        <c:axId val="1368381072"/>
      </c:barChart>
      <c:catAx>
        <c:axId val="1368379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68381072"/>
        <c:crosses val="autoZero"/>
        <c:auto val="1"/>
        <c:lblAlgn val="ctr"/>
        <c:lblOffset val="100"/>
        <c:noMultiLvlLbl val="0"/>
      </c:catAx>
      <c:valAx>
        <c:axId val="13683810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#,##0.00_);[Red]\(&quot;$&quot;#,##0.00\)" sourceLinked="1"/>
        <c:majorTickMark val="none"/>
        <c:minorTickMark val="none"/>
        <c:tickLblPos val="nextTo"/>
        <c:crossAx val="1368379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AAACAE-E797-4838-B0E4-293196E02008}" type="doc">
      <dgm:prSet loTypeId="urn:microsoft.com/office/officeart/2005/8/layout/hProcess4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A1F11BAE-7ACC-4D25-A99E-8B1BF03F6A73}">
      <dgm:prSet phldrT="[Text]"/>
      <dgm:spPr/>
      <dgm:t>
        <a:bodyPr/>
        <a:lstStyle/>
        <a:p>
          <a:r>
            <a:rPr lang="en-US" b="1">
              <a:latin typeface="Calibri Light"/>
              <a:cs typeface="Calibri"/>
            </a:rPr>
            <a:t>INTRODUCTION</a:t>
          </a:r>
        </a:p>
      </dgm:t>
    </dgm:pt>
    <dgm:pt modelId="{E8F01F10-C56A-472B-B246-3489C640682A}" type="parTrans" cxnId="{FDC99B97-5B3B-43C1-BB44-3C599DFCC26C}">
      <dgm:prSet/>
      <dgm:spPr/>
      <dgm:t>
        <a:bodyPr/>
        <a:lstStyle/>
        <a:p>
          <a:endParaRPr lang="en-US"/>
        </a:p>
      </dgm:t>
    </dgm:pt>
    <dgm:pt modelId="{0FECAE64-C254-4214-82BB-0F9D43657433}" type="sibTrans" cxnId="{FDC99B97-5B3B-43C1-BB44-3C599DFCC26C}">
      <dgm:prSet/>
      <dgm:spPr/>
      <dgm:t>
        <a:bodyPr/>
        <a:lstStyle/>
        <a:p>
          <a:endParaRPr lang="en-US"/>
        </a:p>
      </dgm:t>
    </dgm:pt>
    <dgm:pt modelId="{C0F6F2BF-23E5-4722-BA57-826008DAA385}">
      <dgm:prSet phldrT="[Text]"/>
      <dgm:spPr/>
      <dgm:t>
        <a:bodyPr/>
        <a:lstStyle/>
        <a:p>
          <a:r>
            <a:rPr lang="en-US" b="1">
              <a:latin typeface="Calibri Light"/>
              <a:cs typeface="Calibri"/>
            </a:rPr>
            <a:t>COMMITTEES</a:t>
          </a:r>
        </a:p>
      </dgm:t>
    </dgm:pt>
    <dgm:pt modelId="{76D64A49-F816-4477-A9E5-DEA5C899F974}" type="parTrans" cxnId="{4322161B-C21B-4A33-89C8-C40BF45F35D8}">
      <dgm:prSet/>
      <dgm:spPr/>
      <dgm:t>
        <a:bodyPr/>
        <a:lstStyle/>
        <a:p>
          <a:endParaRPr lang="en-US"/>
        </a:p>
      </dgm:t>
    </dgm:pt>
    <dgm:pt modelId="{25B414E4-1B60-4842-9BA0-44EE3058FCF5}" type="sibTrans" cxnId="{4322161B-C21B-4A33-89C8-C40BF45F35D8}">
      <dgm:prSet/>
      <dgm:spPr/>
      <dgm:t>
        <a:bodyPr/>
        <a:lstStyle/>
        <a:p>
          <a:endParaRPr lang="en-US"/>
        </a:p>
      </dgm:t>
    </dgm:pt>
    <dgm:pt modelId="{6F0F1E1C-AA55-4389-AE7C-23228C2D6F12}">
      <dgm:prSet phldrT="[Text]"/>
      <dgm:spPr/>
      <dgm:t>
        <a:bodyPr/>
        <a:lstStyle/>
        <a:p>
          <a:pPr rtl="0"/>
          <a:r>
            <a:rPr lang="en-US" b="1">
              <a:latin typeface="Calibri"/>
              <a:cs typeface="Calibri"/>
            </a:rPr>
            <a:t>Committee leadership determine priorities</a:t>
          </a:r>
        </a:p>
      </dgm:t>
    </dgm:pt>
    <dgm:pt modelId="{7606A5ED-A28A-4F43-BD6B-C89E58554B36}" type="parTrans" cxnId="{AD21634A-2F46-42D9-AD06-6A59A5798944}">
      <dgm:prSet/>
      <dgm:spPr/>
      <dgm:t>
        <a:bodyPr/>
        <a:lstStyle/>
        <a:p>
          <a:endParaRPr lang="en-US"/>
        </a:p>
      </dgm:t>
    </dgm:pt>
    <dgm:pt modelId="{27C78D32-2CAD-4BF7-94E1-5EE58CE7DBEB}" type="sibTrans" cxnId="{AD21634A-2F46-42D9-AD06-6A59A5798944}">
      <dgm:prSet/>
      <dgm:spPr/>
      <dgm:t>
        <a:bodyPr/>
        <a:lstStyle/>
        <a:p>
          <a:endParaRPr lang="en-US"/>
        </a:p>
      </dgm:t>
    </dgm:pt>
    <dgm:pt modelId="{0BFAD2D9-50AB-4014-97D9-833329C978FE}">
      <dgm:prSet phldrT="[Text]"/>
      <dgm:spPr/>
      <dgm:t>
        <a:bodyPr/>
        <a:lstStyle/>
        <a:p>
          <a:r>
            <a:rPr lang="en-US" b="1">
              <a:latin typeface="Calibri"/>
              <a:cs typeface="Calibri"/>
            </a:rPr>
            <a:t>Mark-up legislation and send bills to the floor</a:t>
          </a:r>
        </a:p>
      </dgm:t>
    </dgm:pt>
    <dgm:pt modelId="{347F2FA0-ED51-4B4C-A432-B90879FDA572}" type="parTrans" cxnId="{993DFADB-4A2E-4F13-812E-AB9DDB32737D}">
      <dgm:prSet/>
      <dgm:spPr/>
      <dgm:t>
        <a:bodyPr/>
        <a:lstStyle/>
        <a:p>
          <a:endParaRPr lang="en-US"/>
        </a:p>
      </dgm:t>
    </dgm:pt>
    <dgm:pt modelId="{AE50855C-3BB4-4FEC-BB7A-B8A17E1278D6}" type="sibTrans" cxnId="{993DFADB-4A2E-4F13-812E-AB9DDB32737D}">
      <dgm:prSet/>
      <dgm:spPr/>
      <dgm:t>
        <a:bodyPr/>
        <a:lstStyle/>
        <a:p>
          <a:endParaRPr lang="en-US"/>
        </a:p>
      </dgm:t>
    </dgm:pt>
    <dgm:pt modelId="{5BB4CBAA-54AA-4C6E-AD1D-016D77163DB9}">
      <dgm:prSet phldrT="[Text]"/>
      <dgm:spPr/>
      <dgm:t>
        <a:bodyPr/>
        <a:lstStyle/>
        <a:p>
          <a:pPr rtl="0"/>
          <a:r>
            <a:rPr lang="en-US" b="1">
              <a:latin typeface="Calibri Light"/>
              <a:cs typeface="Calibri"/>
            </a:rPr>
            <a:t>FLOOR CONSIDERATION</a:t>
          </a:r>
        </a:p>
      </dgm:t>
    </dgm:pt>
    <dgm:pt modelId="{18C91E46-87FB-43C6-949B-275F3FBB2331}" type="parTrans" cxnId="{7ED209A0-570D-4905-BC4D-73CDAAE40F9F}">
      <dgm:prSet/>
      <dgm:spPr/>
      <dgm:t>
        <a:bodyPr/>
        <a:lstStyle/>
        <a:p>
          <a:endParaRPr lang="en-US"/>
        </a:p>
      </dgm:t>
    </dgm:pt>
    <dgm:pt modelId="{5E5B0524-CEDE-49AB-99D7-ADF005641F0D}" type="sibTrans" cxnId="{7ED209A0-570D-4905-BC4D-73CDAAE40F9F}">
      <dgm:prSet/>
      <dgm:spPr/>
      <dgm:t>
        <a:bodyPr/>
        <a:lstStyle/>
        <a:p>
          <a:endParaRPr lang="en-US"/>
        </a:p>
      </dgm:t>
    </dgm:pt>
    <dgm:pt modelId="{37A90DB0-497D-47E9-A708-B375272E334A}">
      <dgm:prSet phldrT="[Text]"/>
      <dgm:spPr/>
      <dgm:t>
        <a:bodyPr/>
        <a:lstStyle/>
        <a:p>
          <a:r>
            <a:rPr lang="en-US" b="1">
              <a:latin typeface="Calibri"/>
              <a:cs typeface="Calibri"/>
            </a:rPr>
            <a:t>Bills need to be non-controversial; widely supported; or leadership priorities</a:t>
          </a:r>
        </a:p>
      </dgm:t>
    </dgm:pt>
    <dgm:pt modelId="{E1598165-C3A0-44CC-9ECE-17E2EB6FFCFE}" type="parTrans" cxnId="{AABAC8CF-8AA1-4A05-8D99-DC05BA6BF33B}">
      <dgm:prSet/>
      <dgm:spPr/>
      <dgm:t>
        <a:bodyPr/>
        <a:lstStyle/>
        <a:p>
          <a:endParaRPr lang="en-US"/>
        </a:p>
      </dgm:t>
    </dgm:pt>
    <dgm:pt modelId="{FD90334F-6B41-44DB-A5F8-4F7571C0ABB1}" type="sibTrans" cxnId="{AABAC8CF-8AA1-4A05-8D99-DC05BA6BF33B}">
      <dgm:prSet/>
      <dgm:spPr/>
      <dgm:t>
        <a:bodyPr/>
        <a:lstStyle/>
        <a:p>
          <a:endParaRPr lang="en-US"/>
        </a:p>
      </dgm:t>
    </dgm:pt>
    <dgm:pt modelId="{CE043168-0C8B-4CD5-BA70-6E52667B45D0}">
      <dgm:prSet phldrT="[Text]"/>
      <dgm:spPr/>
      <dgm:t>
        <a:bodyPr/>
        <a:lstStyle/>
        <a:p>
          <a:pPr rtl="0"/>
          <a:r>
            <a:rPr lang="en-US" b="1">
              <a:latin typeface="Calibri"/>
              <a:cs typeface="Calibri"/>
            </a:rPr>
            <a:t>Floor Amendments – will be reviewed and assistance will be provided</a:t>
          </a:r>
        </a:p>
      </dgm:t>
    </dgm:pt>
    <dgm:pt modelId="{ECCD31F9-D2CD-4A7D-8CBA-B80025D5D309}" type="parTrans" cxnId="{3804658F-8C72-4697-A8E4-E949E84F68C3}">
      <dgm:prSet/>
      <dgm:spPr/>
      <dgm:t>
        <a:bodyPr/>
        <a:lstStyle/>
        <a:p>
          <a:endParaRPr lang="en-US"/>
        </a:p>
      </dgm:t>
    </dgm:pt>
    <dgm:pt modelId="{0DCC6138-6DB3-4673-A8C0-275D80E49766}" type="sibTrans" cxnId="{3804658F-8C72-4697-A8E4-E949E84F68C3}">
      <dgm:prSet/>
      <dgm:spPr/>
      <dgm:t>
        <a:bodyPr/>
        <a:lstStyle/>
        <a:p>
          <a:endParaRPr lang="en-US"/>
        </a:p>
      </dgm:t>
    </dgm:pt>
    <dgm:pt modelId="{2F085C5D-7B66-4B44-954D-8341877ABE6F}">
      <dgm:prSet phldrT="[Text]"/>
      <dgm:spPr/>
      <dgm:t>
        <a:bodyPr/>
        <a:lstStyle/>
        <a:p>
          <a:pPr rtl="0"/>
          <a:r>
            <a:rPr lang="en-US" b="1">
              <a:latin typeface="Calibri"/>
              <a:cs typeface="Calibri"/>
            </a:rPr>
            <a:t>They may or may not reach out to NSF for input/assistance</a:t>
          </a:r>
        </a:p>
      </dgm:t>
    </dgm:pt>
    <dgm:pt modelId="{2C14CE1C-1DD0-42BE-8D5D-ADF5758DA4D5}" type="sibTrans" cxnId="{1750CEC9-DE88-4684-94AC-AA6C93049168}">
      <dgm:prSet/>
      <dgm:spPr/>
      <dgm:t>
        <a:bodyPr/>
        <a:lstStyle/>
        <a:p>
          <a:endParaRPr lang="en-US"/>
        </a:p>
      </dgm:t>
    </dgm:pt>
    <dgm:pt modelId="{E0BD39B2-B5C1-485E-AC6F-F0D496D40ABE}" type="parTrans" cxnId="{1750CEC9-DE88-4684-94AC-AA6C93049168}">
      <dgm:prSet/>
      <dgm:spPr/>
      <dgm:t>
        <a:bodyPr/>
        <a:lstStyle/>
        <a:p>
          <a:endParaRPr lang="en-US"/>
        </a:p>
      </dgm:t>
    </dgm:pt>
    <dgm:pt modelId="{0BB4D52E-1107-4FAE-9B31-026D79286BDC}">
      <dgm:prSet phldrT="[Text]"/>
      <dgm:spPr/>
      <dgm:t>
        <a:bodyPr/>
        <a:lstStyle/>
        <a:p>
          <a:pPr rtl="0"/>
          <a:r>
            <a:rPr lang="en-US" b="1">
              <a:latin typeface="Calibri"/>
              <a:cs typeface="Calibri"/>
            </a:rPr>
            <a:t>Will seek NSF input and feedback on legislation</a:t>
          </a:r>
        </a:p>
      </dgm:t>
    </dgm:pt>
    <dgm:pt modelId="{E6213787-4C72-4BE5-B069-4D82693C7E99}" type="parTrans" cxnId="{8A91BB3C-6F00-4102-AF66-88D063C210D8}">
      <dgm:prSet/>
      <dgm:spPr/>
      <dgm:t>
        <a:bodyPr/>
        <a:lstStyle/>
        <a:p>
          <a:endParaRPr lang="en-US"/>
        </a:p>
      </dgm:t>
    </dgm:pt>
    <dgm:pt modelId="{18CDAEB3-D03C-428E-99C2-D05B971336A9}" type="sibTrans" cxnId="{8A91BB3C-6F00-4102-AF66-88D063C210D8}">
      <dgm:prSet/>
      <dgm:spPr/>
      <dgm:t>
        <a:bodyPr/>
        <a:lstStyle/>
        <a:p>
          <a:endParaRPr lang="en-US"/>
        </a:p>
      </dgm:t>
    </dgm:pt>
    <dgm:pt modelId="{804E8BF0-DF7E-416B-9C48-581913418315}">
      <dgm:prSet phldrT="[Text]"/>
      <dgm:spPr/>
      <dgm:t>
        <a:bodyPr/>
        <a:lstStyle/>
        <a:p>
          <a:pPr rtl="0"/>
          <a:r>
            <a:rPr lang="en-US" b="1">
              <a:latin typeface="Calibri"/>
              <a:cs typeface="Calibri"/>
            </a:rPr>
            <a:t>Most bills never move beyond introduction</a:t>
          </a:r>
        </a:p>
      </dgm:t>
    </dgm:pt>
    <dgm:pt modelId="{5D4C9935-A66E-4423-88FE-3DCD468B5F92}" type="parTrans" cxnId="{1475DDCA-C28B-4E35-BD17-7E26A9D57B1B}">
      <dgm:prSet/>
      <dgm:spPr/>
    </dgm:pt>
    <dgm:pt modelId="{007A6E26-D0EA-4FEB-B9ED-DD232909B781}" type="sibTrans" cxnId="{1475DDCA-C28B-4E35-BD17-7E26A9D57B1B}">
      <dgm:prSet/>
      <dgm:spPr/>
      <dgm:t>
        <a:bodyPr/>
        <a:lstStyle/>
        <a:p>
          <a:endParaRPr lang="en-US"/>
        </a:p>
      </dgm:t>
    </dgm:pt>
    <dgm:pt modelId="{2C2CD3CB-E826-489C-B6B9-40E818B5607F}">
      <dgm:prSet phldrT="[Text]"/>
      <dgm:spPr/>
      <dgm:t>
        <a:bodyPr/>
        <a:lstStyle/>
        <a:p>
          <a:pPr rtl="0"/>
          <a:r>
            <a:rPr lang="en-US" b="1">
              <a:latin typeface="Calibri"/>
              <a:cs typeface="Calibri"/>
            </a:rPr>
            <a:t>We need to make </a:t>
          </a:r>
          <a:r>
            <a:rPr lang="en-US" b="1">
              <a:latin typeface="Calibri"/>
              <a:cs typeface="Times New Roman"/>
            </a:rPr>
            <a:t>decisions</a:t>
          </a:r>
          <a:r>
            <a:rPr lang="en-US" b="1">
              <a:latin typeface="Calibri"/>
              <a:cs typeface="Calibri"/>
            </a:rPr>
            <a:t> about what to engage on</a:t>
          </a:r>
        </a:p>
      </dgm:t>
    </dgm:pt>
    <dgm:pt modelId="{C15E527B-4C93-4513-AA2E-AA5C52F39F5C}" type="parTrans" cxnId="{07F5C193-3669-423A-81FA-75F969D27666}">
      <dgm:prSet/>
      <dgm:spPr/>
    </dgm:pt>
    <dgm:pt modelId="{3E42D835-8E4A-4131-B976-4E4B61B13F9F}" type="sibTrans" cxnId="{07F5C193-3669-423A-81FA-75F969D27666}">
      <dgm:prSet/>
      <dgm:spPr/>
      <dgm:t>
        <a:bodyPr/>
        <a:lstStyle/>
        <a:p>
          <a:endParaRPr lang="en-US"/>
        </a:p>
      </dgm:t>
    </dgm:pt>
    <dgm:pt modelId="{73C8E0CF-1B18-4CDA-9856-2827FD1C7571}">
      <dgm:prSet phldr="0"/>
      <dgm:spPr/>
      <dgm:t>
        <a:bodyPr/>
        <a:lstStyle/>
        <a:p>
          <a:pPr rtl="0"/>
          <a:r>
            <a:rPr lang="en-US" b="1">
              <a:latin typeface="Calibri"/>
              <a:cs typeface="Calibri"/>
            </a:rPr>
            <a:t>Members introduce bills</a:t>
          </a:r>
        </a:p>
      </dgm:t>
    </dgm:pt>
    <dgm:pt modelId="{081BDC4B-7559-454C-B43F-29EF9829389C}" type="parTrans" cxnId="{6118A9B5-BF28-436B-B667-18EA10C256D7}">
      <dgm:prSet/>
      <dgm:spPr/>
    </dgm:pt>
    <dgm:pt modelId="{E9293256-9860-4116-9130-7111E2360B1A}" type="sibTrans" cxnId="{6118A9B5-BF28-436B-B667-18EA10C256D7}">
      <dgm:prSet/>
      <dgm:spPr/>
    </dgm:pt>
    <dgm:pt modelId="{B6080F46-9F59-4C79-8E3D-333ABEC1AE73}" type="pres">
      <dgm:prSet presAssocID="{F7AAACAE-E797-4838-B0E4-293196E02008}" presName="Name0" presStyleCnt="0">
        <dgm:presLayoutVars>
          <dgm:dir/>
          <dgm:animLvl val="lvl"/>
          <dgm:resizeHandles val="exact"/>
        </dgm:presLayoutVars>
      </dgm:prSet>
      <dgm:spPr/>
    </dgm:pt>
    <dgm:pt modelId="{0DA3D991-E8B1-4855-9A75-77971ECEAE0B}" type="pres">
      <dgm:prSet presAssocID="{F7AAACAE-E797-4838-B0E4-293196E02008}" presName="tSp" presStyleCnt="0"/>
      <dgm:spPr/>
    </dgm:pt>
    <dgm:pt modelId="{BC94337B-C755-45E3-8C3E-6F8EA4B738AB}" type="pres">
      <dgm:prSet presAssocID="{F7AAACAE-E797-4838-B0E4-293196E02008}" presName="bSp" presStyleCnt="0"/>
      <dgm:spPr/>
    </dgm:pt>
    <dgm:pt modelId="{9B63859A-B2CD-4A56-BFCA-DCED7C03448F}" type="pres">
      <dgm:prSet presAssocID="{F7AAACAE-E797-4838-B0E4-293196E02008}" presName="process" presStyleCnt="0"/>
      <dgm:spPr/>
    </dgm:pt>
    <dgm:pt modelId="{841EFE43-5853-403F-B4F1-C16850F9C5BD}" type="pres">
      <dgm:prSet presAssocID="{A1F11BAE-7ACC-4D25-A99E-8B1BF03F6A73}" presName="composite1" presStyleCnt="0"/>
      <dgm:spPr/>
    </dgm:pt>
    <dgm:pt modelId="{6643A66B-B785-4EAF-BFD8-D092C1AA00B1}" type="pres">
      <dgm:prSet presAssocID="{A1F11BAE-7ACC-4D25-A99E-8B1BF03F6A73}" presName="dummyNode1" presStyleLbl="node1" presStyleIdx="0" presStyleCnt="3"/>
      <dgm:spPr/>
    </dgm:pt>
    <dgm:pt modelId="{3B7AF653-E7CD-48A9-B6E7-5B65AB44875F}" type="pres">
      <dgm:prSet presAssocID="{A1F11BAE-7ACC-4D25-A99E-8B1BF03F6A73}" presName="childNode1" presStyleLbl="bgAcc1" presStyleIdx="0" presStyleCnt="3">
        <dgm:presLayoutVars>
          <dgm:bulletEnabled val="1"/>
        </dgm:presLayoutVars>
      </dgm:prSet>
      <dgm:spPr/>
    </dgm:pt>
    <dgm:pt modelId="{2E9AEE48-DDF2-4C9F-8B43-3D4BEE34C4CE}" type="pres">
      <dgm:prSet presAssocID="{A1F11BAE-7ACC-4D25-A99E-8B1BF03F6A73}" presName="childNode1tx" presStyleLbl="bgAcc1" presStyleIdx="0" presStyleCnt="3">
        <dgm:presLayoutVars>
          <dgm:bulletEnabled val="1"/>
        </dgm:presLayoutVars>
      </dgm:prSet>
      <dgm:spPr/>
    </dgm:pt>
    <dgm:pt modelId="{2F09C5F0-810D-4326-93CF-0EEB721A31C8}" type="pres">
      <dgm:prSet presAssocID="{A1F11BAE-7ACC-4D25-A99E-8B1BF03F6A73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F0C57F70-0E55-492D-8FC5-AA43D7BCF1CA}" type="pres">
      <dgm:prSet presAssocID="{A1F11BAE-7ACC-4D25-A99E-8B1BF03F6A73}" presName="connSite1" presStyleCnt="0"/>
      <dgm:spPr/>
    </dgm:pt>
    <dgm:pt modelId="{2EF9F4FA-AD58-4A02-ACD8-472D4CA85DDC}" type="pres">
      <dgm:prSet presAssocID="{0FECAE64-C254-4214-82BB-0F9D43657433}" presName="Name9" presStyleLbl="sibTrans2D1" presStyleIdx="0" presStyleCnt="2"/>
      <dgm:spPr/>
    </dgm:pt>
    <dgm:pt modelId="{35F545CB-044C-4584-8DDE-88E492A9B847}" type="pres">
      <dgm:prSet presAssocID="{C0F6F2BF-23E5-4722-BA57-826008DAA385}" presName="composite2" presStyleCnt="0"/>
      <dgm:spPr/>
    </dgm:pt>
    <dgm:pt modelId="{E904016E-3227-463A-927B-466A8BAC2439}" type="pres">
      <dgm:prSet presAssocID="{C0F6F2BF-23E5-4722-BA57-826008DAA385}" presName="dummyNode2" presStyleLbl="node1" presStyleIdx="0" presStyleCnt="3"/>
      <dgm:spPr/>
    </dgm:pt>
    <dgm:pt modelId="{9BD00818-2613-4CC9-94CF-77C225EBE4C6}" type="pres">
      <dgm:prSet presAssocID="{C0F6F2BF-23E5-4722-BA57-826008DAA385}" presName="childNode2" presStyleLbl="bgAcc1" presStyleIdx="1" presStyleCnt="3">
        <dgm:presLayoutVars>
          <dgm:bulletEnabled val="1"/>
        </dgm:presLayoutVars>
      </dgm:prSet>
      <dgm:spPr/>
    </dgm:pt>
    <dgm:pt modelId="{FE992B05-F7D0-4350-BC92-456880433A69}" type="pres">
      <dgm:prSet presAssocID="{C0F6F2BF-23E5-4722-BA57-826008DAA385}" presName="childNode2tx" presStyleLbl="bgAcc1" presStyleIdx="1" presStyleCnt="3">
        <dgm:presLayoutVars>
          <dgm:bulletEnabled val="1"/>
        </dgm:presLayoutVars>
      </dgm:prSet>
      <dgm:spPr/>
    </dgm:pt>
    <dgm:pt modelId="{18C7135C-113B-43EC-B0EA-B4B4ADEBA28E}" type="pres">
      <dgm:prSet presAssocID="{C0F6F2BF-23E5-4722-BA57-826008DAA385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3F4EB8C6-73E6-4D4F-9D28-93FA06630697}" type="pres">
      <dgm:prSet presAssocID="{C0F6F2BF-23E5-4722-BA57-826008DAA385}" presName="connSite2" presStyleCnt="0"/>
      <dgm:spPr/>
    </dgm:pt>
    <dgm:pt modelId="{05BA1E44-A75A-4956-A2E8-62E5D50312FE}" type="pres">
      <dgm:prSet presAssocID="{25B414E4-1B60-4842-9BA0-44EE3058FCF5}" presName="Name18" presStyleLbl="sibTrans2D1" presStyleIdx="1" presStyleCnt="2"/>
      <dgm:spPr/>
    </dgm:pt>
    <dgm:pt modelId="{3524DF2B-C925-46FB-8594-050D0220B571}" type="pres">
      <dgm:prSet presAssocID="{5BB4CBAA-54AA-4C6E-AD1D-016D77163DB9}" presName="composite1" presStyleCnt="0"/>
      <dgm:spPr/>
    </dgm:pt>
    <dgm:pt modelId="{41C701EC-532C-4611-B888-959DA2D39DE5}" type="pres">
      <dgm:prSet presAssocID="{5BB4CBAA-54AA-4C6E-AD1D-016D77163DB9}" presName="dummyNode1" presStyleLbl="node1" presStyleIdx="1" presStyleCnt="3"/>
      <dgm:spPr/>
    </dgm:pt>
    <dgm:pt modelId="{8B1B9FA2-5CB7-4103-86CA-9E82545A8E73}" type="pres">
      <dgm:prSet presAssocID="{5BB4CBAA-54AA-4C6E-AD1D-016D77163DB9}" presName="childNode1" presStyleLbl="bgAcc1" presStyleIdx="2" presStyleCnt="3">
        <dgm:presLayoutVars>
          <dgm:bulletEnabled val="1"/>
        </dgm:presLayoutVars>
      </dgm:prSet>
      <dgm:spPr/>
    </dgm:pt>
    <dgm:pt modelId="{B9926348-FB2C-4101-9E4E-80A49D02AD65}" type="pres">
      <dgm:prSet presAssocID="{5BB4CBAA-54AA-4C6E-AD1D-016D77163DB9}" presName="childNode1tx" presStyleLbl="bgAcc1" presStyleIdx="2" presStyleCnt="3">
        <dgm:presLayoutVars>
          <dgm:bulletEnabled val="1"/>
        </dgm:presLayoutVars>
      </dgm:prSet>
      <dgm:spPr/>
    </dgm:pt>
    <dgm:pt modelId="{9BB1CCA5-930D-43E1-83A0-8C8FB308CC5D}" type="pres">
      <dgm:prSet presAssocID="{5BB4CBAA-54AA-4C6E-AD1D-016D77163DB9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6D8F9D01-7922-4138-8AFA-CA29326EAA73}" type="pres">
      <dgm:prSet presAssocID="{5BB4CBAA-54AA-4C6E-AD1D-016D77163DB9}" presName="connSite1" presStyleCnt="0"/>
      <dgm:spPr/>
    </dgm:pt>
  </dgm:ptLst>
  <dgm:cxnLst>
    <dgm:cxn modelId="{0048C506-00F4-4516-95DB-7C849D467DA7}" type="presOf" srcId="{73C8E0CF-1B18-4CDA-9856-2827FD1C7571}" destId="{2E9AEE48-DDF2-4C9F-8B43-3D4BEE34C4CE}" srcOrd="1" destOrd="0" presId="urn:microsoft.com/office/officeart/2005/8/layout/hProcess4"/>
    <dgm:cxn modelId="{1A867D0A-C760-4842-9BF2-F066EB7C782C}" type="presOf" srcId="{C0F6F2BF-23E5-4722-BA57-826008DAA385}" destId="{18C7135C-113B-43EC-B0EA-B4B4ADEBA28E}" srcOrd="0" destOrd="0" presId="urn:microsoft.com/office/officeart/2005/8/layout/hProcess4"/>
    <dgm:cxn modelId="{385CF913-C294-490D-BBA1-00A80DCE8E84}" type="presOf" srcId="{0BFAD2D9-50AB-4014-97D9-833329C978FE}" destId="{FE992B05-F7D0-4350-BC92-456880433A69}" srcOrd="1" destOrd="1" presId="urn:microsoft.com/office/officeart/2005/8/layout/hProcess4"/>
    <dgm:cxn modelId="{4322161B-C21B-4A33-89C8-C40BF45F35D8}" srcId="{F7AAACAE-E797-4838-B0E4-293196E02008}" destId="{C0F6F2BF-23E5-4722-BA57-826008DAA385}" srcOrd="1" destOrd="0" parTransId="{76D64A49-F816-4477-A9E5-DEA5C899F974}" sibTransId="{25B414E4-1B60-4842-9BA0-44EE3058FCF5}"/>
    <dgm:cxn modelId="{67FA2F2D-70C6-4159-A8EE-753C1ED5ACC6}" type="presOf" srcId="{2C2CD3CB-E826-489C-B6B9-40E818B5607F}" destId="{2E9AEE48-DDF2-4C9F-8B43-3D4BEE34C4CE}" srcOrd="1" destOrd="3" presId="urn:microsoft.com/office/officeart/2005/8/layout/hProcess4"/>
    <dgm:cxn modelId="{8A91BB3C-6F00-4102-AF66-88D063C210D8}" srcId="{C0F6F2BF-23E5-4722-BA57-826008DAA385}" destId="{0BB4D52E-1107-4FAE-9B31-026D79286BDC}" srcOrd="2" destOrd="0" parTransId="{E6213787-4C72-4BE5-B069-4D82693C7E99}" sibTransId="{18CDAEB3-D03C-428E-99C2-D05B971336A9}"/>
    <dgm:cxn modelId="{B37F275D-A5ED-4039-8B0D-85C06022A083}" type="presOf" srcId="{0BFAD2D9-50AB-4014-97D9-833329C978FE}" destId="{9BD00818-2613-4CC9-94CF-77C225EBE4C6}" srcOrd="0" destOrd="1" presId="urn:microsoft.com/office/officeart/2005/8/layout/hProcess4"/>
    <dgm:cxn modelId="{78C1E45D-F6C8-4B12-87A1-1C0A14489FDD}" type="presOf" srcId="{6F0F1E1C-AA55-4389-AE7C-23228C2D6F12}" destId="{9BD00818-2613-4CC9-94CF-77C225EBE4C6}" srcOrd="0" destOrd="0" presId="urn:microsoft.com/office/officeart/2005/8/layout/hProcess4"/>
    <dgm:cxn modelId="{E5C57163-AE9A-4B49-AEDB-A7E65633C4B1}" type="presOf" srcId="{2F085C5D-7B66-4B44-954D-8341877ABE6F}" destId="{3B7AF653-E7CD-48A9-B6E7-5B65AB44875F}" srcOrd="0" destOrd="1" presId="urn:microsoft.com/office/officeart/2005/8/layout/hProcess4"/>
    <dgm:cxn modelId="{AD21634A-2F46-42D9-AD06-6A59A5798944}" srcId="{C0F6F2BF-23E5-4722-BA57-826008DAA385}" destId="{6F0F1E1C-AA55-4389-AE7C-23228C2D6F12}" srcOrd="0" destOrd="0" parTransId="{7606A5ED-A28A-4F43-BD6B-C89E58554B36}" sibTransId="{27C78D32-2CAD-4BF7-94E1-5EE58CE7DBEB}"/>
    <dgm:cxn modelId="{84EAD34A-5E83-46AF-B6D8-9523EE827174}" type="presOf" srcId="{37A90DB0-497D-47E9-A708-B375272E334A}" destId="{B9926348-FB2C-4101-9E4E-80A49D02AD65}" srcOrd="1" destOrd="0" presId="urn:microsoft.com/office/officeart/2005/8/layout/hProcess4"/>
    <dgm:cxn modelId="{C73E1370-6EF2-4DB5-BA2D-8DD0679E7C41}" type="presOf" srcId="{2C2CD3CB-E826-489C-B6B9-40E818B5607F}" destId="{3B7AF653-E7CD-48A9-B6E7-5B65AB44875F}" srcOrd="0" destOrd="3" presId="urn:microsoft.com/office/officeart/2005/8/layout/hProcess4"/>
    <dgm:cxn modelId="{F698FA74-42E3-4825-A446-C9295F40EBC5}" type="presOf" srcId="{0BB4D52E-1107-4FAE-9B31-026D79286BDC}" destId="{FE992B05-F7D0-4350-BC92-456880433A69}" srcOrd="1" destOrd="2" presId="urn:microsoft.com/office/officeart/2005/8/layout/hProcess4"/>
    <dgm:cxn modelId="{12DCB279-2C10-4FCD-8E05-F60B03816432}" type="presOf" srcId="{804E8BF0-DF7E-416B-9C48-581913418315}" destId="{3B7AF653-E7CD-48A9-B6E7-5B65AB44875F}" srcOrd="0" destOrd="2" presId="urn:microsoft.com/office/officeart/2005/8/layout/hProcess4"/>
    <dgm:cxn modelId="{A7888B7F-8E99-4900-B38B-F6EDB89AA20D}" type="presOf" srcId="{6F0F1E1C-AA55-4389-AE7C-23228C2D6F12}" destId="{FE992B05-F7D0-4350-BC92-456880433A69}" srcOrd="1" destOrd="0" presId="urn:microsoft.com/office/officeart/2005/8/layout/hProcess4"/>
    <dgm:cxn modelId="{6BB4FE8C-8DDE-4300-BE48-CBF8336D253B}" type="presOf" srcId="{73C8E0CF-1B18-4CDA-9856-2827FD1C7571}" destId="{3B7AF653-E7CD-48A9-B6E7-5B65AB44875F}" srcOrd="0" destOrd="0" presId="urn:microsoft.com/office/officeart/2005/8/layout/hProcess4"/>
    <dgm:cxn modelId="{3804658F-8C72-4697-A8E4-E949E84F68C3}" srcId="{5BB4CBAA-54AA-4C6E-AD1D-016D77163DB9}" destId="{CE043168-0C8B-4CD5-BA70-6E52667B45D0}" srcOrd="1" destOrd="0" parTransId="{ECCD31F9-D2CD-4A7D-8CBA-B80025D5D309}" sibTransId="{0DCC6138-6DB3-4673-A8C0-275D80E49766}"/>
    <dgm:cxn modelId="{779CA192-74BD-4D1B-8066-34CCF5D88107}" type="presOf" srcId="{A1F11BAE-7ACC-4D25-A99E-8B1BF03F6A73}" destId="{2F09C5F0-810D-4326-93CF-0EEB721A31C8}" srcOrd="0" destOrd="0" presId="urn:microsoft.com/office/officeart/2005/8/layout/hProcess4"/>
    <dgm:cxn modelId="{07F5C193-3669-423A-81FA-75F969D27666}" srcId="{A1F11BAE-7ACC-4D25-A99E-8B1BF03F6A73}" destId="{2C2CD3CB-E826-489C-B6B9-40E818B5607F}" srcOrd="3" destOrd="0" parTransId="{C15E527B-4C93-4513-AA2E-AA5C52F39F5C}" sibTransId="{3E42D835-8E4A-4131-B976-4E4B61B13F9F}"/>
    <dgm:cxn modelId="{FDC99B97-5B3B-43C1-BB44-3C599DFCC26C}" srcId="{F7AAACAE-E797-4838-B0E4-293196E02008}" destId="{A1F11BAE-7ACC-4D25-A99E-8B1BF03F6A73}" srcOrd="0" destOrd="0" parTransId="{E8F01F10-C56A-472B-B246-3489C640682A}" sibTransId="{0FECAE64-C254-4214-82BB-0F9D43657433}"/>
    <dgm:cxn modelId="{7ED209A0-570D-4905-BC4D-73CDAAE40F9F}" srcId="{F7AAACAE-E797-4838-B0E4-293196E02008}" destId="{5BB4CBAA-54AA-4C6E-AD1D-016D77163DB9}" srcOrd="2" destOrd="0" parTransId="{18C91E46-87FB-43C6-949B-275F3FBB2331}" sibTransId="{5E5B0524-CEDE-49AB-99D7-ADF005641F0D}"/>
    <dgm:cxn modelId="{8F881BA5-ADD8-4DFF-BCA0-7BD10FC1A5CC}" type="presOf" srcId="{0FECAE64-C254-4214-82BB-0F9D43657433}" destId="{2EF9F4FA-AD58-4A02-ACD8-472D4CA85DDC}" srcOrd="0" destOrd="0" presId="urn:microsoft.com/office/officeart/2005/8/layout/hProcess4"/>
    <dgm:cxn modelId="{AA37B5AC-04A8-4574-B912-6838AE09C311}" type="presOf" srcId="{F7AAACAE-E797-4838-B0E4-293196E02008}" destId="{B6080F46-9F59-4C79-8E3D-333ABEC1AE73}" srcOrd="0" destOrd="0" presId="urn:microsoft.com/office/officeart/2005/8/layout/hProcess4"/>
    <dgm:cxn modelId="{6118A9B5-BF28-436B-B667-18EA10C256D7}" srcId="{A1F11BAE-7ACC-4D25-A99E-8B1BF03F6A73}" destId="{73C8E0CF-1B18-4CDA-9856-2827FD1C7571}" srcOrd="0" destOrd="0" parTransId="{081BDC4B-7559-454C-B43F-29EF9829389C}" sibTransId="{E9293256-9860-4116-9130-7111E2360B1A}"/>
    <dgm:cxn modelId="{9DC62DBB-15FF-4CEA-832F-9C0E8C303B99}" type="presOf" srcId="{25B414E4-1B60-4842-9BA0-44EE3058FCF5}" destId="{05BA1E44-A75A-4956-A2E8-62E5D50312FE}" srcOrd="0" destOrd="0" presId="urn:microsoft.com/office/officeart/2005/8/layout/hProcess4"/>
    <dgm:cxn modelId="{98672FBE-674F-4E37-9674-26562A589977}" type="presOf" srcId="{804E8BF0-DF7E-416B-9C48-581913418315}" destId="{2E9AEE48-DDF2-4C9F-8B43-3D4BEE34C4CE}" srcOrd="1" destOrd="2" presId="urn:microsoft.com/office/officeart/2005/8/layout/hProcess4"/>
    <dgm:cxn modelId="{701F2CC9-EACF-4D67-A73C-97E6FCF772AA}" type="presOf" srcId="{2F085C5D-7B66-4B44-954D-8341877ABE6F}" destId="{2E9AEE48-DDF2-4C9F-8B43-3D4BEE34C4CE}" srcOrd="1" destOrd="1" presId="urn:microsoft.com/office/officeart/2005/8/layout/hProcess4"/>
    <dgm:cxn modelId="{1750CEC9-DE88-4684-94AC-AA6C93049168}" srcId="{A1F11BAE-7ACC-4D25-A99E-8B1BF03F6A73}" destId="{2F085C5D-7B66-4B44-954D-8341877ABE6F}" srcOrd="1" destOrd="0" parTransId="{E0BD39B2-B5C1-485E-AC6F-F0D496D40ABE}" sibTransId="{2C14CE1C-1DD0-42BE-8D5D-ADF5758DA4D5}"/>
    <dgm:cxn modelId="{1475DDCA-C28B-4E35-BD17-7E26A9D57B1B}" srcId="{A1F11BAE-7ACC-4D25-A99E-8B1BF03F6A73}" destId="{804E8BF0-DF7E-416B-9C48-581913418315}" srcOrd="2" destOrd="0" parTransId="{5D4C9935-A66E-4423-88FE-3DCD468B5F92}" sibTransId="{007A6E26-D0EA-4FEB-B9ED-DD232909B781}"/>
    <dgm:cxn modelId="{AABAC8CF-8AA1-4A05-8D99-DC05BA6BF33B}" srcId="{5BB4CBAA-54AA-4C6E-AD1D-016D77163DB9}" destId="{37A90DB0-497D-47E9-A708-B375272E334A}" srcOrd="0" destOrd="0" parTransId="{E1598165-C3A0-44CC-9ECE-17E2EB6FFCFE}" sibTransId="{FD90334F-6B41-44DB-A5F8-4F7571C0ABB1}"/>
    <dgm:cxn modelId="{993DFADB-4A2E-4F13-812E-AB9DDB32737D}" srcId="{C0F6F2BF-23E5-4722-BA57-826008DAA385}" destId="{0BFAD2D9-50AB-4014-97D9-833329C978FE}" srcOrd="1" destOrd="0" parTransId="{347F2FA0-ED51-4B4C-A432-B90879FDA572}" sibTransId="{AE50855C-3BB4-4FEC-BB7A-B8A17E1278D6}"/>
    <dgm:cxn modelId="{86EC76E2-0C16-4FC9-A9EE-344ECECCEAF8}" type="presOf" srcId="{0BB4D52E-1107-4FAE-9B31-026D79286BDC}" destId="{9BD00818-2613-4CC9-94CF-77C225EBE4C6}" srcOrd="0" destOrd="2" presId="urn:microsoft.com/office/officeart/2005/8/layout/hProcess4"/>
    <dgm:cxn modelId="{9B173CEA-7BC1-43C4-9531-CA60FA26EED7}" type="presOf" srcId="{37A90DB0-497D-47E9-A708-B375272E334A}" destId="{8B1B9FA2-5CB7-4103-86CA-9E82545A8E73}" srcOrd="0" destOrd="0" presId="urn:microsoft.com/office/officeart/2005/8/layout/hProcess4"/>
    <dgm:cxn modelId="{56713AEF-E8AA-467F-AB23-B6669AA14D88}" type="presOf" srcId="{CE043168-0C8B-4CD5-BA70-6E52667B45D0}" destId="{8B1B9FA2-5CB7-4103-86CA-9E82545A8E73}" srcOrd="0" destOrd="1" presId="urn:microsoft.com/office/officeart/2005/8/layout/hProcess4"/>
    <dgm:cxn modelId="{1A3ACEF5-679D-4CC5-8F1D-955F6161964C}" type="presOf" srcId="{CE043168-0C8B-4CD5-BA70-6E52667B45D0}" destId="{B9926348-FB2C-4101-9E4E-80A49D02AD65}" srcOrd="1" destOrd="1" presId="urn:microsoft.com/office/officeart/2005/8/layout/hProcess4"/>
    <dgm:cxn modelId="{A8C1D1F5-FD88-4D68-B394-333F1B9C53D8}" type="presOf" srcId="{5BB4CBAA-54AA-4C6E-AD1D-016D77163DB9}" destId="{9BB1CCA5-930D-43E1-83A0-8C8FB308CC5D}" srcOrd="0" destOrd="0" presId="urn:microsoft.com/office/officeart/2005/8/layout/hProcess4"/>
    <dgm:cxn modelId="{F2F649C1-6A08-4ECF-AA47-DF5E15D0BC81}" type="presParOf" srcId="{B6080F46-9F59-4C79-8E3D-333ABEC1AE73}" destId="{0DA3D991-E8B1-4855-9A75-77971ECEAE0B}" srcOrd="0" destOrd="0" presId="urn:microsoft.com/office/officeart/2005/8/layout/hProcess4"/>
    <dgm:cxn modelId="{9BCD4918-3E4F-4580-8289-6A7AF8BA4A9F}" type="presParOf" srcId="{B6080F46-9F59-4C79-8E3D-333ABEC1AE73}" destId="{BC94337B-C755-45E3-8C3E-6F8EA4B738AB}" srcOrd="1" destOrd="0" presId="urn:microsoft.com/office/officeart/2005/8/layout/hProcess4"/>
    <dgm:cxn modelId="{8529784C-A047-4F84-8785-CC71F6A1A0EA}" type="presParOf" srcId="{B6080F46-9F59-4C79-8E3D-333ABEC1AE73}" destId="{9B63859A-B2CD-4A56-BFCA-DCED7C03448F}" srcOrd="2" destOrd="0" presId="urn:microsoft.com/office/officeart/2005/8/layout/hProcess4"/>
    <dgm:cxn modelId="{F13857C7-6731-4F4C-8C8F-E30B62A7CC79}" type="presParOf" srcId="{9B63859A-B2CD-4A56-BFCA-DCED7C03448F}" destId="{841EFE43-5853-403F-B4F1-C16850F9C5BD}" srcOrd="0" destOrd="0" presId="urn:microsoft.com/office/officeart/2005/8/layout/hProcess4"/>
    <dgm:cxn modelId="{FDC07738-90B4-4D67-A139-F22D39157ED7}" type="presParOf" srcId="{841EFE43-5853-403F-B4F1-C16850F9C5BD}" destId="{6643A66B-B785-4EAF-BFD8-D092C1AA00B1}" srcOrd="0" destOrd="0" presId="urn:microsoft.com/office/officeart/2005/8/layout/hProcess4"/>
    <dgm:cxn modelId="{245D3545-9A63-404D-BE29-F627265740BA}" type="presParOf" srcId="{841EFE43-5853-403F-B4F1-C16850F9C5BD}" destId="{3B7AF653-E7CD-48A9-B6E7-5B65AB44875F}" srcOrd="1" destOrd="0" presId="urn:microsoft.com/office/officeart/2005/8/layout/hProcess4"/>
    <dgm:cxn modelId="{954E2E21-889A-4929-A5BA-835ED39496B9}" type="presParOf" srcId="{841EFE43-5853-403F-B4F1-C16850F9C5BD}" destId="{2E9AEE48-DDF2-4C9F-8B43-3D4BEE34C4CE}" srcOrd="2" destOrd="0" presId="urn:microsoft.com/office/officeart/2005/8/layout/hProcess4"/>
    <dgm:cxn modelId="{6ABDD7D6-9433-459B-AA33-94BF508DBEA9}" type="presParOf" srcId="{841EFE43-5853-403F-B4F1-C16850F9C5BD}" destId="{2F09C5F0-810D-4326-93CF-0EEB721A31C8}" srcOrd="3" destOrd="0" presId="urn:microsoft.com/office/officeart/2005/8/layout/hProcess4"/>
    <dgm:cxn modelId="{B2297A0B-92B4-45C6-BE7A-42E60B0E949D}" type="presParOf" srcId="{841EFE43-5853-403F-B4F1-C16850F9C5BD}" destId="{F0C57F70-0E55-492D-8FC5-AA43D7BCF1CA}" srcOrd="4" destOrd="0" presId="urn:microsoft.com/office/officeart/2005/8/layout/hProcess4"/>
    <dgm:cxn modelId="{DCE2CF5B-398A-45AB-A7C2-627980137EA0}" type="presParOf" srcId="{9B63859A-B2CD-4A56-BFCA-DCED7C03448F}" destId="{2EF9F4FA-AD58-4A02-ACD8-472D4CA85DDC}" srcOrd="1" destOrd="0" presId="urn:microsoft.com/office/officeart/2005/8/layout/hProcess4"/>
    <dgm:cxn modelId="{991418FA-BE5F-4FEE-8986-430FA53544A8}" type="presParOf" srcId="{9B63859A-B2CD-4A56-BFCA-DCED7C03448F}" destId="{35F545CB-044C-4584-8DDE-88E492A9B847}" srcOrd="2" destOrd="0" presId="urn:microsoft.com/office/officeart/2005/8/layout/hProcess4"/>
    <dgm:cxn modelId="{62C52649-AD5E-4A2B-BB38-A2608B7D9AE1}" type="presParOf" srcId="{35F545CB-044C-4584-8DDE-88E492A9B847}" destId="{E904016E-3227-463A-927B-466A8BAC2439}" srcOrd="0" destOrd="0" presId="urn:microsoft.com/office/officeart/2005/8/layout/hProcess4"/>
    <dgm:cxn modelId="{4A76F6DD-DD41-4261-BA43-2F08AB25C44D}" type="presParOf" srcId="{35F545CB-044C-4584-8DDE-88E492A9B847}" destId="{9BD00818-2613-4CC9-94CF-77C225EBE4C6}" srcOrd="1" destOrd="0" presId="urn:microsoft.com/office/officeart/2005/8/layout/hProcess4"/>
    <dgm:cxn modelId="{D9179341-C74B-4420-831C-FD03BD9DA440}" type="presParOf" srcId="{35F545CB-044C-4584-8DDE-88E492A9B847}" destId="{FE992B05-F7D0-4350-BC92-456880433A69}" srcOrd="2" destOrd="0" presId="urn:microsoft.com/office/officeart/2005/8/layout/hProcess4"/>
    <dgm:cxn modelId="{97CAAA27-B8C5-40BE-9E2E-9456F9EB9CAE}" type="presParOf" srcId="{35F545CB-044C-4584-8DDE-88E492A9B847}" destId="{18C7135C-113B-43EC-B0EA-B4B4ADEBA28E}" srcOrd="3" destOrd="0" presId="urn:microsoft.com/office/officeart/2005/8/layout/hProcess4"/>
    <dgm:cxn modelId="{F8F1E683-C5A1-4D26-AECB-A200747F2726}" type="presParOf" srcId="{35F545CB-044C-4584-8DDE-88E492A9B847}" destId="{3F4EB8C6-73E6-4D4F-9D28-93FA06630697}" srcOrd="4" destOrd="0" presId="urn:microsoft.com/office/officeart/2005/8/layout/hProcess4"/>
    <dgm:cxn modelId="{7DAA40F1-6C70-4B9C-A09D-6F50C477E897}" type="presParOf" srcId="{9B63859A-B2CD-4A56-BFCA-DCED7C03448F}" destId="{05BA1E44-A75A-4956-A2E8-62E5D50312FE}" srcOrd="3" destOrd="0" presId="urn:microsoft.com/office/officeart/2005/8/layout/hProcess4"/>
    <dgm:cxn modelId="{750C9CA1-175E-4A6F-B754-F01BC4EE87F6}" type="presParOf" srcId="{9B63859A-B2CD-4A56-BFCA-DCED7C03448F}" destId="{3524DF2B-C925-46FB-8594-050D0220B571}" srcOrd="4" destOrd="0" presId="urn:microsoft.com/office/officeart/2005/8/layout/hProcess4"/>
    <dgm:cxn modelId="{0E7DA654-1FA0-41C4-A654-FD7488C72ABE}" type="presParOf" srcId="{3524DF2B-C925-46FB-8594-050D0220B571}" destId="{41C701EC-532C-4611-B888-959DA2D39DE5}" srcOrd="0" destOrd="0" presId="urn:microsoft.com/office/officeart/2005/8/layout/hProcess4"/>
    <dgm:cxn modelId="{04297A93-1225-4705-AC23-C7717BC803E6}" type="presParOf" srcId="{3524DF2B-C925-46FB-8594-050D0220B571}" destId="{8B1B9FA2-5CB7-4103-86CA-9E82545A8E73}" srcOrd="1" destOrd="0" presId="urn:microsoft.com/office/officeart/2005/8/layout/hProcess4"/>
    <dgm:cxn modelId="{F78196DA-026C-4558-AF5F-BE640F446312}" type="presParOf" srcId="{3524DF2B-C925-46FB-8594-050D0220B571}" destId="{B9926348-FB2C-4101-9E4E-80A49D02AD65}" srcOrd="2" destOrd="0" presId="urn:microsoft.com/office/officeart/2005/8/layout/hProcess4"/>
    <dgm:cxn modelId="{3D7295C7-C4DC-446C-B3D1-3144B2859653}" type="presParOf" srcId="{3524DF2B-C925-46FB-8594-050D0220B571}" destId="{9BB1CCA5-930D-43E1-83A0-8C8FB308CC5D}" srcOrd="3" destOrd="0" presId="urn:microsoft.com/office/officeart/2005/8/layout/hProcess4"/>
    <dgm:cxn modelId="{1628681E-0B54-40D9-8C89-917E0D497102}" type="presParOf" srcId="{3524DF2B-C925-46FB-8594-050D0220B571}" destId="{6D8F9D01-7922-4138-8AFA-CA29326EAA73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4F5713-ECC3-420A-9C09-26F763D8E66B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2E9B9372-2C13-4E21-A7FF-A72C73772135}">
      <dgm:prSet/>
      <dgm:spPr/>
      <dgm:t>
        <a:bodyPr/>
        <a:lstStyle/>
        <a:p>
          <a:r>
            <a:rPr lang="en-US" b="1">
              <a:latin typeface="Calibri Light"/>
              <a:cs typeface="Calibri Light"/>
            </a:rPr>
            <a:t>535 Members of Congress</a:t>
          </a:r>
        </a:p>
      </dgm:t>
    </dgm:pt>
    <dgm:pt modelId="{E22DA556-6A19-4412-8AE8-84B07EA56959}" type="parTrans" cxnId="{20C9325D-E09B-478A-B0F3-CCE03C0B522B}">
      <dgm:prSet/>
      <dgm:spPr/>
      <dgm:t>
        <a:bodyPr/>
        <a:lstStyle/>
        <a:p>
          <a:endParaRPr lang="en-US"/>
        </a:p>
      </dgm:t>
    </dgm:pt>
    <dgm:pt modelId="{D5285C1B-94CC-4F86-847B-7532645E4335}" type="sibTrans" cxnId="{20C9325D-E09B-478A-B0F3-CCE03C0B522B}">
      <dgm:prSet/>
      <dgm:spPr/>
      <dgm:t>
        <a:bodyPr/>
        <a:lstStyle/>
        <a:p>
          <a:endParaRPr lang="en-US"/>
        </a:p>
      </dgm:t>
    </dgm:pt>
    <dgm:pt modelId="{5B7A27F0-BF63-4D14-89C8-088BC6524BBD}">
      <dgm:prSet/>
      <dgm:spPr/>
      <dgm:t>
        <a:bodyPr/>
        <a:lstStyle/>
        <a:p>
          <a:r>
            <a:rPr lang="en-US" b="1">
              <a:latin typeface="Calibri Light"/>
              <a:cs typeface="Calibri Light"/>
            </a:rPr>
            <a:t>100 Senators</a:t>
          </a:r>
        </a:p>
      </dgm:t>
    </dgm:pt>
    <dgm:pt modelId="{CBF9788C-AEA5-449D-8EF8-FA1C4DAFFABC}" type="parTrans" cxnId="{C77FF068-ACB3-4A73-BCC4-F1F36A9A1074}">
      <dgm:prSet/>
      <dgm:spPr/>
      <dgm:t>
        <a:bodyPr/>
        <a:lstStyle/>
        <a:p>
          <a:endParaRPr lang="en-US"/>
        </a:p>
      </dgm:t>
    </dgm:pt>
    <dgm:pt modelId="{0C4B382C-CC8D-4AF7-BF39-1EA311ECBCB0}" type="sibTrans" cxnId="{C77FF068-ACB3-4A73-BCC4-F1F36A9A1074}">
      <dgm:prSet/>
      <dgm:spPr/>
      <dgm:t>
        <a:bodyPr/>
        <a:lstStyle/>
        <a:p>
          <a:endParaRPr lang="en-US"/>
        </a:p>
      </dgm:t>
    </dgm:pt>
    <dgm:pt modelId="{8BF96F76-3E1A-4C8A-8ABF-8FFEA11654F9}">
      <dgm:prSet/>
      <dgm:spPr/>
      <dgm:t>
        <a:bodyPr/>
        <a:lstStyle/>
        <a:p>
          <a:r>
            <a:rPr lang="en-US" b="1">
              <a:latin typeface="Calibri Light"/>
              <a:cs typeface="Calibri Light"/>
            </a:rPr>
            <a:t>435 Representatives</a:t>
          </a:r>
        </a:p>
      </dgm:t>
    </dgm:pt>
    <dgm:pt modelId="{E271C1C8-C895-49EA-B4CE-0A8DFF76A464}" type="parTrans" cxnId="{F575A75A-8483-4DFD-996D-96FF2F1B946E}">
      <dgm:prSet/>
      <dgm:spPr/>
      <dgm:t>
        <a:bodyPr/>
        <a:lstStyle/>
        <a:p>
          <a:endParaRPr lang="en-US"/>
        </a:p>
      </dgm:t>
    </dgm:pt>
    <dgm:pt modelId="{89DC3DAD-529D-4603-8E3C-0B18A3321BB2}" type="sibTrans" cxnId="{F575A75A-8483-4DFD-996D-96FF2F1B946E}">
      <dgm:prSet/>
      <dgm:spPr/>
      <dgm:t>
        <a:bodyPr/>
        <a:lstStyle/>
        <a:p>
          <a:endParaRPr lang="en-US"/>
        </a:p>
      </dgm:t>
    </dgm:pt>
    <dgm:pt modelId="{6177425E-9E74-4D3E-A698-0265DDA85D7D}">
      <dgm:prSet/>
      <dgm:spPr/>
      <dgm:t>
        <a:bodyPr/>
        <a:lstStyle/>
        <a:p>
          <a:pPr rtl="0"/>
          <a:r>
            <a:rPr lang="en-US" b="1" dirty="0">
              <a:latin typeface="Calibri Light"/>
              <a:cs typeface="Calibri Light"/>
            </a:rPr>
            <a:t>118</a:t>
          </a:r>
          <a:r>
            <a:rPr lang="en-US" b="1" baseline="30000" dirty="0">
              <a:latin typeface="Calibri Light"/>
              <a:cs typeface="Calibri Light"/>
            </a:rPr>
            <a:t>th</a:t>
          </a:r>
          <a:r>
            <a:rPr lang="en-US" b="1" dirty="0">
              <a:latin typeface="Calibri Light"/>
              <a:cs typeface="Calibri Light"/>
            </a:rPr>
            <a:t> Congress: 2022 – 2024</a:t>
          </a:r>
        </a:p>
      </dgm:t>
    </dgm:pt>
    <dgm:pt modelId="{684EC6B1-02DB-46C1-9CFE-010AE19CA4B2}" type="parTrans" cxnId="{1F44D99F-9211-446F-A6D7-1F7E8CAAE1CA}">
      <dgm:prSet/>
      <dgm:spPr/>
      <dgm:t>
        <a:bodyPr/>
        <a:lstStyle/>
        <a:p>
          <a:endParaRPr lang="en-US"/>
        </a:p>
      </dgm:t>
    </dgm:pt>
    <dgm:pt modelId="{9A5FE8AF-6902-446A-B355-66B0BAACDCF9}" type="sibTrans" cxnId="{1F44D99F-9211-446F-A6D7-1F7E8CAAE1CA}">
      <dgm:prSet/>
      <dgm:spPr/>
      <dgm:t>
        <a:bodyPr/>
        <a:lstStyle/>
        <a:p>
          <a:endParaRPr lang="en-US"/>
        </a:p>
      </dgm:t>
    </dgm:pt>
    <dgm:pt modelId="{F110D8B7-997E-488F-989E-3E22BC71197A}">
      <dgm:prSet/>
      <dgm:spPr/>
      <dgm:t>
        <a:bodyPr/>
        <a:lstStyle/>
        <a:p>
          <a:pPr rtl="0"/>
          <a:r>
            <a:rPr lang="en-US" b="1" dirty="0">
              <a:latin typeface="Calibri Light"/>
              <a:cs typeface="Calibri Light"/>
            </a:rPr>
            <a:t>&gt;4,200 pieces of legislation </a:t>
          </a:r>
          <a:r>
            <a:rPr lang="en-US" b="1" dirty="0">
              <a:latin typeface="Calibri Light"/>
              <a:cs typeface="Calibri"/>
            </a:rPr>
            <a:t>introduced so far</a:t>
          </a:r>
        </a:p>
      </dgm:t>
    </dgm:pt>
    <dgm:pt modelId="{1ACC2677-D6E3-47FF-995D-39C0026B273D}" type="parTrans" cxnId="{6526C9EE-BA29-46F2-8E3E-D2E568F8128A}">
      <dgm:prSet/>
      <dgm:spPr/>
      <dgm:t>
        <a:bodyPr/>
        <a:lstStyle/>
        <a:p>
          <a:endParaRPr lang="en-US"/>
        </a:p>
      </dgm:t>
    </dgm:pt>
    <dgm:pt modelId="{B5769723-2B90-4AE2-BDBB-FDC01C2283FE}" type="sibTrans" cxnId="{6526C9EE-BA29-46F2-8E3E-D2E568F8128A}">
      <dgm:prSet/>
      <dgm:spPr/>
      <dgm:t>
        <a:bodyPr/>
        <a:lstStyle/>
        <a:p>
          <a:endParaRPr lang="en-US"/>
        </a:p>
      </dgm:t>
    </dgm:pt>
    <dgm:pt modelId="{12DA3E7C-EA91-45C4-AF31-6BA1038B82CA}">
      <dgm:prSet/>
      <dgm:spPr/>
      <dgm:t>
        <a:bodyPr/>
        <a:lstStyle/>
        <a:p>
          <a:pPr rtl="0"/>
          <a:r>
            <a:rPr lang="en-US" b="1" dirty="0">
              <a:latin typeface="Calibri Light"/>
              <a:cs typeface="Calibri Light"/>
            </a:rPr>
            <a:t>2 individual bills signed into law so far</a:t>
          </a:r>
        </a:p>
      </dgm:t>
    </dgm:pt>
    <dgm:pt modelId="{734DE7C0-A69D-4513-A449-408543C28AF3}" type="parTrans" cxnId="{85F0090C-8B9E-48A8-8DD0-60309FAD3A27}">
      <dgm:prSet/>
      <dgm:spPr/>
      <dgm:t>
        <a:bodyPr/>
        <a:lstStyle/>
        <a:p>
          <a:endParaRPr lang="en-US"/>
        </a:p>
      </dgm:t>
    </dgm:pt>
    <dgm:pt modelId="{D1FE0387-638F-477A-B6F9-B3DBC016BE1F}" type="sibTrans" cxnId="{85F0090C-8B9E-48A8-8DD0-60309FAD3A27}">
      <dgm:prSet/>
      <dgm:spPr/>
      <dgm:t>
        <a:bodyPr/>
        <a:lstStyle/>
        <a:p>
          <a:endParaRPr lang="en-US"/>
        </a:p>
      </dgm:t>
    </dgm:pt>
    <dgm:pt modelId="{B1C4986E-AA59-437E-9C14-14FFF6F296B5}">
      <dgm:prSet/>
      <dgm:spPr/>
      <dgm:t>
        <a:bodyPr/>
        <a:lstStyle/>
        <a:p>
          <a:pPr rtl="0"/>
          <a:r>
            <a:rPr lang="en-US" b="1" dirty="0">
              <a:latin typeface="Calibri Light"/>
              <a:cs typeface="Calibri Light"/>
            </a:rPr>
            <a:t>In </a:t>
          </a:r>
          <a:r>
            <a:rPr lang="en-US" b="1">
              <a:latin typeface="Calibri Light"/>
              <a:cs typeface="Calibri Light"/>
            </a:rPr>
            <a:t>the 117</a:t>
          </a:r>
          <a:r>
            <a:rPr lang="en-US" b="1" baseline="30000">
              <a:latin typeface="Calibri Light"/>
              <a:cs typeface="Calibri Light"/>
            </a:rPr>
            <a:t>th</a:t>
          </a:r>
          <a:r>
            <a:rPr lang="en-US" b="1">
              <a:latin typeface="Calibri Light"/>
              <a:cs typeface="Calibri Light"/>
            </a:rPr>
            <a:t>: </a:t>
          </a:r>
          <a:r>
            <a:rPr lang="en-US" b="1" dirty="0">
              <a:latin typeface="Calibri Light"/>
              <a:cs typeface="Calibri Light"/>
            </a:rPr>
            <a:t>17,817 bills introduced; 364 laws signed</a:t>
          </a:r>
        </a:p>
      </dgm:t>
    </dgm:pt>
    <dgm:pt modelId="{09743FDA-9D7E-4846-9FA7-A69F18BBC40B}" type="parTrans" cxnId="{E352C8FE-1235-4D3A-A22D-48822AE0A32C}">
      <dgm:prSet/>
      <dgm:spPr/>
      <dgm:t>
        <a:bodyPr/>
        <a:lstStyle/>
        <a:p>
          <a:endParaRPr lang="en-US"/>
        </a:p>
      </dgm:t>
    </dgm:pt>
    <dgm:pt modelId="{C77419AB-049C-48B9-93F4-10BCD12B56BB}" type="sibTrans" cxnId="{E352C8FE-1235-4D3A-A22D-48822AE0A32C}">
      <dgm:prSet/>
      <dgm:spPr/>
      <dgm:t>
        <a:bodyPr/>
        <a:lstStyle/>
        <a:p>
          <a:endParaRPr lang="en-US"/>
        </a:p>
      </dgm:t>
    </dgm:pt>
    <dgm:pt modelId="{27D626C1-241D-4930-AE6A-2721BF6DF22E}" type="pres">
      <dgm:prSet presAssocID="{0B4F5713-ECC3-420A-9C09-26F763D8E66B}" presName="linear" presStyleCnt="0">
        <dgm:presLayoutVars>
          <dgm:animLvl val="lvl"/>
          <dgm:resizeHandles val="exact"/>
        </dgm:presLayoutVars>
      </dgm:prSet>
      <dgm:spPr/>
    </dgm:pt>
    <dgm:pt modelId="{68A34A25-6C0E-400A-AD82-8833CEC3FDDD}" type="pres">
      <dgm:prSet presAssocID="{2E9B9372-2C13-4E21-A7FF-A72C73772135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18271B1F-BE37-4DB1-836D-FB18950E376B}" type="pres">
      <dgm:prSet presAssocID="{D5285C1B-94CC-4F86-847B-7532645E4335}" presName="spacer" presStyleCnt="0"/>
      <dgm:spPr/>
    </dgm:pt>
    <dgm:pt modelId="{EA480EAB-4821-41D7-9C92-6388E4EF7606}" type="pres">
      <dgm:prSet presAssocID="{5B7A27F0-BF63-4D14-89C8-088BC6524BBD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4E4BFA16-D212-49F0-80DC-D72B9A68ABC3}" type="pres">
      <dgm:prSet presAssocID="{0C4B382C-CC8D-4AF7-BF39-1EA311ECBCB0}" presName="spacer" presStyleCnt="0"/>
      <dgm:spPr/>
    </dgm:pt>
    <dgm:pt modelId="{C004F494-52F4-4C94-A148-5E70312012EA}" type="pres">
      <dgm:prSet presAssocID="{8BF96F76-3E1A-4C8A-8ABF-8FFEA11654F9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3AC09F4D-AB2C-4E5E-98E2-55189D5E0C0A}" type="pres">
      <dgm:prSet presAssocID="{89DC3DAD-529D-4603-8E3C-0B18A3321BB2}" presName="spacer" presStyleCnt="0"/>
      <dgm:spPr/>
    </dgm:pt>
    <dgm:pt modelId="{DC330FE2-AB46-4406-AF16-F23B321245F8}" type="pres">
      <dgm:prSet presAssocID="{6177425E-9E74-4D3E-A698-0265DDA85D7D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9B2ADA70-A309-4FCC-9816-2D509F67146B}" type="pres">
      <dgm:prSet presAssocID="{9A5FE8AF-6902-446A-B355-66B0BAACDCF9}" presName="spacer" presStyleCnt="0"/>
      <dgm:spPr/>
    </dgm:pt>
    <dgm:pt modelId="{7314D7E5-B2E4-4D22-BB14-D0C0388DDA9E}" type="pres">
      <dgm:prSet presAssocID="{F110D8B7-997E-488F-989E-3E22BC71197A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BD40EA58-0626-4F61-8CF5-2A7BED50919F}" type="pres">
      <dgm:prSet presAssocID="{B5769723-2B90-4AE2-BDBB-FDC01C2283FE}" presName="spacer" presStyleCnt="0"/>
      <dgm:spPr/>
    </dgm:pt>
    <dgm:pt modelId="{CC42BAF0-AA63-425D-96F9-CF038D522759}" type="pres">
      <dgm:prSet presAssocID="{12DA3E7C-EA91-45C4-AF31-6BA1038B82CA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C4F023C9-6A52-4490-BF1E-AA7A1BF3468C}" type="pres">
      <dgm:prSet presAssocID="{D1FE0387-638F-477A-B6F9-B3DBC016BE1F}" presName="spacer" presStyleCnt="0"/>
      <dgm:spPr/>
    </dgm:pt>
    <dgm:pt modelId="{31EB00E9-5D17-489D-9632-F7DCEA4D2D07}" type="pres">
      <dgm:prSet presAssocID="{B1C4986E-AA59-437E-9C14-14FFF6F296B5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85F0090C-8B9E-48A8-8DD0-60309FAD3A27}" srcId="{0B4F5713-ECC3-420A-9C09-26F763D8E66B}" destId="{12DA3E7C-EA91-45C4-AF31-6BA1038B82CA}" srcOrd="5" destOrd="0" parTransId="{734DE7C0-A69D-4513-A449-408543C28AF3}" sibTransId="{D1FE0387-638F-477A-B6F9-B3DBC016BE1F}"/>
    <dgm:cxn modelId="{18A6BA0E-A549-4720-8FC2-81A91294F2A8}" type="presOf" srcId="{5B7A27F0-BF63-4D14-89C8-088BC6524BBD}" destId="{EA480EAB-4821-41D7-9C92-6388E4EF7606}" srcOrd="0" destOrd="0" presId="urn:microsoft.com/office/officeart/2005/8/layout/vList2"/>
    <dgm:cxn modelId="{20C9325D-E09B-478A-B0F3-CCE03C0B522B}" srcId="{0B4F5713-ECC3-420A-9C09-26F763D8E66B}" destId="{2E9B9372-2C13-4E21-A7FF-A72C73772135}" srcOrd="0" destOrd="0" parTransId="{E22DA556-6A19-4412-8AE8-84B07EA56959}" sibTransId="{D5285C1B-94CC-4F86-847B-7532645E4335}"/>
    <dgm:cxn modelId="{1929C144-4910-4EAD-BD75-4A179D7D3A1F}" type="presOf" srcId="{B1C4986E-AA59-437E-9C14-14FFF6F296B5}" destId="{31EB00E9-5D17-489D-9632-F7DCEA4D2D07}" srcOrd="0" destOrd="0" presId="urn:microsoft.com/office/officeart/2005/8/layout/vList2"/>
    <dgm:cxn modelId="{C77FF068-ACB3-4A73-BCC4-F1F36A9A1074}" srcId="{0B4F5713-ECC3-420A-9C09-26F763D8E66B}" destId="{5B7A27F0-BF63-4D14-89C8-088BC6524BBD}" srcOrd="1" destOrd="0" parTransId="{CBF9788C-AEA5-449D-8EF8-FA1C4DAFFABC}" sibTransId="{0C4B382C-CC8D-4AF7-BF39-1EA311ECBCB0}"/>
    <dgm:cxn modelId="{F575A75A-8483-4DFD-996D-96FF2F1B946E}" srcId="{0B4F5713-ECC3-420A-9C09-26F763D8E66B}" destId="{8BF96F76-3E1A-4C8A-8ABF-8FFEA11654F9}" srcOrd="2" destOrd="0" parTransId="{E271C1C8-C895-49EA-B4CE-0A8DFF76A464}" sibTransId="{89DC3DAD-529D-4603-8E3C-0B18A3321BB2}"/>
    <dgm:cxn modelId="{CECF7598-2F57-47E8-A565-3CF2CB685C24}" type="presOf" srcId="{6177425E-9E74-4D3E-A698-0265DDA85D7D}" destId="{DC330FE2-AB46-4406-AF16-F23B321245F8}" srcOrd="0" destOrd="0" presId="urn:microsoft.com/office/officeart/2005/8/layout/vList2"/>
    <dgm:cxn modelId="{1F44D99F-9211-446F-A6D7-1F7E8CAAE1CA}" srcId="{0B4F5713-ECC3-420A-9C09-26F763D8E66B}" destId="{6177425E-9E74-4D3E-A698-0265DDA85D7D}" srcOrd="3" destOrd="0" parTransId="{684EC6B1-02DB-46C1-9CFE-010AE19CA4B2}" sibTransId="{9A5FE8AF-6902-446A-B355-66B0BAACDCF9}"/>
    <dgm:cxn modelId="{77ED33BA-85A3-43BA-BA08-2854CEC42EFC}" type="presOf" srcId="{0B4F5713-ECC3-420A-9C09-26F763D8E66B}" destId="{27D626C1-241D-4930-AE6A-2721BF6DF22E}" srcOrd="0" destOrd="0" presId="urn:microsoft.com/office/officeart/2005/8/layout/vList2"/>
    <dgm:cxn modelId="{FF634BBE-B3CE-4217-8F87-095A9C542CC3}" type="presOf" srcId="{8BF96F76-3E1A-4C8A-8ABF-8FFEA11654F9}" destId="{C004F494-52F4-4C94-A148-5E70312012EA}" srcOrd="0" destOrd="0" presId="urn:microsoft.com/office/officeart/2005/8/layout/vList2"/>
    <dgm:cxn modelId="{4784B2DB-389F-4AA0-8BF3-CCA3FAC3FFF0}" type="presOf" srcId="{12DA3E7C-EA91-45C4-AF31-6BA1038B82CA}" destId="{CC42BAF0-AA63-425D-96F9-CF038D522759}" srcOrd="0" destOrd="0" presId="urn:microsoft.com/office/officeart/2005/8/layout/vList2"/>
    <dgm:cxn modelId="{71ABE2E9-E4BB-4103-A3AA-8AC58CA7868F}" type="presOf" srcId="{2E9B9372-2C13-4E21-A7FF-A72C73772135}" destId="{68A34A25-6C0E-400A-AD82-8833CEC3FDDD}" srcOrd="0" destOrd="0" presId="urn:microsoft.com/office/officeart/2005/8/layout/vList2"/>
    <dgm:cxn modelId="{6526C9EE-BA29-46F2-8E3E-D2E568F8128A}" srcId="{0B4F5713-ECC3-420A-9C09-26F763D8E66B}" destId="{F110D8B7-997E-488F-989E-3E22BC71197A}" srcOrd="4" destOrd="0" parTransId="{1ACC2677-D6E3-47FF-995D-39C0026B273D}" sibTransId="{B5769723-2B90-4AE2-BDBB-FDC01C2283FE}"/>
    <dgm:cxn modelId="{D95D51FB-9C57-47EB-BA4F-53478F61F8AE}" type="presOf" srcId="{F110D8B7-997E-488F-989E-3E22BC71197A}" destId="{7314D7E5-B2E4-4D22-BB14-D0C0388DDA9E}" srcOrd="0" destOrd="0" presId="urn:microsoft.com/office/officeart/2005/8/layout/vList2"/>
    <dgm:cxn modelId="{E352C8FE-1235-4D3A-A22D-48822AE0A32C}" srcId="{0B4F5713-ECC3-420A-9C09-26F763D8E66B}" destId="{B1C4986E-AA59-437E-9C14-14FFF6F296B5}" srcOrd="6" destOrd="0" parTransId="{09743FDA-9D7E-4846-9FA7-A69F18BBC40B}" sibTransId="{C77419AB-049C-48B9-93F4-10BCD12B56BB}"/>
    <dgm:cxn modelId="{9992CCDD-7B49-4AB4-9B71-264EBFE54558}" type="presParOf" srcId="{27D626C1-241D-4930-AE6A-2721BF6DF22E}" destId="{68A34A25-6C0E-400A-AD82-8833CEC3FDDD}" srcOrd="0" destOrd="0" presId="urn:microsoft.com/office/officeart/2005/8/layout/vList2"/>
    <dgm:cxn modelId="{65E8C841-19F8-4940-9BAE-BB3608AD604D}" type="presParOf" srcId="{27D626C1-241D-4930-AE6A-2721BF6DF22E}" destId="{18271B1F-BE37-4DB1-836D-FB18950E376B}" srcOrd="1" destOrd="0" presId="urn:microsoft.com/office/officeart/2005/8/layout/vList2"/>
    <dgm:cxn modelId="{8A634FCE-78FB-420E-BAE9-C32DBF7AFC5A}" type="presParOf" srcId="{27D626C1-241D-4930-AE6A-2721BF6DF22E}" destId="{EA480EAB-4821-41D7-9C92-6388E4EF7606}" srcOrd="2" destOrd="0" presId="urn:microsoft.com/office/officeart/2005/8/layout/vList2"/>
    <dgm:cxn modelId="{AC65AFC7-7394-4F94-AB07-E95F94801A69}" type="presParOf" srcId="{27D626C1-241D-4930-AE6A-2721BF6DF22E}" destId="{4E4BFA16-D212-49F0-80DC-D72B9A68ABC3}" srcOrd="3" destOrd="0" presId="urn:microsoft.com/office/officeart/2005/8/layout/vList2"/>
    <dgm:cxn modelId="{A93F6335-4983-4553-B464-E623D06FA4C2}" type="presParOf" srcId="{27D626C1-241D-4930-AE6A-2721BF6DF22E}" destId="{C004F494-52F4-4C94-A148-5E70312012EA}" srcOrd="4" destOrd="0" presId="urn:microsoft.com/office/officeart/2005/8/layout/vList2"/>
    <dgm:cxn modelId="{369A2333-7026-41D2-AAA9-CFA698A5B39D}" type="presParOf" srcId="{27D626C1-241D-4930-AE6A-2721BF6DF22E}" destId="{3AC09F4D-AB2C-4E5E-98E2-55189D5E0C0A}" srcOrd="5" destOrd="0" presId="urn:microsoft.com/office/officeart/2005/8/layout/vList2"/>
    <dgm:cxn modelId="{3EFB69CD-A515-4986-A648-4B200BD91B4B}" type="presParOf" srcId="{27D626C1-241D-4930-AE6A-2721BF6DF22E}" destId="{DC330FE2-AB46-4406-AF16-F23B321245F8}" srcOrd="6" destOrd="0" presId="urn:microsoft.com/office/officeart/2005/8/layout/vList2"/>
    <dgm:cxn modelId="{4D5B6500-4A54-4B6E-AE15-E48B1EE034F4}" type="presParOf" srcId="{27D626C1-241D-4930-AE6A-2721BF6DF22E}" destId="{9B2ADA70-A309-4FCC-9816-2D509F67146B}" srcOrd="7" destOrd="0" presId="urn:microsoft.com/office/officeart/2005/8/layout/vList2"/>
    <dgm:cxn modelId="{AAD065C2-8B1C-4FAC-9EFB-DC564A43D75D}" type="presParOf" srcId="{27D626C1-241D-4930-AE6A-2721BF6DF22E}" destId="{7314D7E5-B2E4-4D22-BB14-D0C0388DDA9E}" srcOrd="8" destOrd="0" presId="urn:microsoft.com/office/officeart/2005/8/layout/vList2"/>
    <dgm:cxn modelId="{1EA8F1A5-D2EB-458B-9F63-449529DE9C35}" type="presParOf" srcId="{27D626C1-241D-4930-AE6A-2721BF6DF22E}" destId="{BD40EA58-0626-4F61-8CF5-2A7BED50919F}" srcOrd="9" destOrd="0" presId="urn:microsoft.com/office/officeart/2005/8/layout/vList2"/>
    <dgm:cxn modelId="{D8F0C2AC-B9FD-44CF-85C4-1BE15FDD44CF}" type="presParOf" srcId="{27D626C1-241D-4930-AE6A-2721BF6DF22E}" destId="{CC42BAF0-AA63-425D-96F9-CF038D522759}" srcOrd="10" destOrd="0" presId="urn:microsoft.com/office/officeart/2005/8/layout/vList2"/>
    <dgm:cxn modelId="{A350E004-81A0-4D67-8E84-546FC2A3FC32}" type="presParOf" srcId="{27D626C1-241D-4930-AE6A-2721BF6DF22E}" destId="{C4F023C9-6A52-4490-BF1E-AA7A1BF3468C}" srcOrd="11" destOrd="0" presId="urn:microsoft.com/office/officeart/2005/8/layout/vList2"/>
    <dgm:cxn modelId="{2DD48337-AE16-45B3-8BB8-9EC687424A8C}" type="presParOf" srcId="{27D626C1-241D-4930-AE6A-2721BF6DF22E}" destId="{31EB00E9-5D17-489D-9632-F7DCEA4D2D07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7AF653-E7CD-48A9-B6E7-5B65AB44875F}">
      <dsp:nvSpPr>
        <dsp:cNvPr id="0" name=""/>
        <dsp:cNvSpPr/>
      </dsp:nvSpPr>
      <dsp:spPr>
        <a:xfrm>
          <a:off x="99" y="1738813"/>
          <a:ext cx="3183183" cy="2625460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b="1" kern="1200">
              <a:latin typeface="Calibri"/>
              <a:cs typeface="Calibri"/>
            </a:rPr>
            <a:t>Members introduce bills</a:t>
          </a: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b="1" kern="1200">
              <a:latin typeface="Calibri"/>
              <a:cs typeface="Calibri"/>
            </a:rPr>
            <a:t>They may or may not reach out to NSF for input/assistance</a:t>
          </a: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b="1" kern="1200">
              <a:latin typeface="Calibri"/>
              <a:cs typeface="Calibri"/>
            </a:rPr>
            <a:t>Most bills never move beyond introduction</a:t>
          </a: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b="1" kern="1200">
              <a:latin typeface="Calibri"/>
              <a:cs typeface="Calibri"/>
            </a:rPr>
            <a:t>We need to make </a:t>
          </a:r>
          <a:r>
            <a:rPr lang="en-US" sz="1700" b="1" kern="1200">
              <a:latin typeface="Calibri"/>
              <a:cs typeface="Times New Roman"/>
            </a:rPr>
            <a:t>decisions</a:t>
          </a:r>
          <a:r>
            <a:rPr lang="en-US" sz="1700" b="1" kern="1200">
              <a:latin typeface="Calibri"/>
              <a:cs typeface="Calibri"/>
            </a:rPr>
            <a:t> about what to engage on</a:t>
          </a:r>
        </a:p>
      </dsp:txBody>
      <dsp:txXfrm>
        <a:off x="60518" y="1799232"/>
        <a:ext cx="3062345" cy="1942023"/>
      </dsp:txXfrm>
    </dsp:sp>
    <dsp:sp modelId="{2EF9F4FA-AD58-4A02-ACD8-472D4CA85DDC}">
      <dsp:nvSpPr>
        <dsp:cNvPr id="0" name=""/>
        <dsp:cNvSpPr/>
      </dsp:nvSpPr>
      <dsp:spPr>
        <a:xfrm>
          <a:off x="1794015" y="2382252"/>
          <a:ext cx="3483667" cy="3483667"/>
        </a:xfrm>
        <a:prstGeom prst="leftCircularArrow">
          <a:avLst>
            <a:gd name="adj1" fmla="val 3078"/>
            <a:gd name="adj2" fmla="val 378105"/>
            <a:gd name="adj3" fmla="val 2153616"/>
            <a:gd name="adj4" fmla="val 9024489"/>
            <a:gd name="adj5" fmla="val 3591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09C5F0-810D-4326-93CF-0EEB721A31C8}">
      <dsp:nvSpPr>
        <dsp:cNvPr id="0" name=""/>
        <dsp:cNvSpPr/>
      </dsp:nvSpPr>
      <dsp:spPr>
        <a:xfrm>
          <a:off x="707473" y="3801675"/>
          <a:ext cx="2829496" cy="112519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kern="1200">
              <a:latin typeface="Calibri Light"/>
              <a:cs typeface="Calibri"/>
            </a:rPr>
            <a:t>INTRODUCTION</a:t>
          </a:r>
        </a:p>
      </dsp:txBody>
      <dsp:txXfrm>
        <a:off x="740429" y="3834631"/>
        <a:ext cx="2763584" cy="1059285"/>
      </dsp:txXfrm>
    </dsp:sp>
    <dsp:sp modelId="{9BD00818-2613-4CC9-94CF-77C225EBE4C6}">
      <dsp:nvSpPr>
        <dsp:cNvPr id="0" name=""/>
        <dsp:cNvSpPr/>
      </dsp:nvSpPr>
      <dsp:spPr>
        <a:xfrm>
          <a:off x="4047574" y="1738813"/>
          <a:ext cx="3183183" cy="2625460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b="1" kern="1200">
              <a:latin typeface="Calibri"/>
              <a:cs typeface="Calibri"/>
            </a:rPr>
            <a:t>Committee leadership determine priorities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b="1" kern="1200">
              <a:latin typeface="Calibri"/>
              <a:cs typeface="Calibri"/>
            </a:rPr>
            <a:t>Mark-up legislation and send bills to the floor</a:t>
          </a: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b="1" kern="1200">
              <a:latin typeface="Calibri"/>
              <a:cs typeface="Calibri"/>
            </a:rPr>
            <a:t>Will seek NSF input and feedback on legislation</a:t>
          </a:r>
        </a:p>
      </dsp:txBody>
      <dsp:txXfrm>
        <a:off x="4107993" y="2361831"/>
        <a:ext cx="3062345" cy="1942023"/>
      </dsp:txXfrm>
    </dsp:sp>
    <dsp:sp modelId="{05BA1E44-A75A-4956-A2E8-62E5D50312FE}">
      <dsp:nvSpPr>
        <dsp:cNvPr id="0" name=""/>
        <dsp:cNvSpPr/>
      </dsp:nvSpPr>
      <dsp:spPr>
        <a:xfrm>
          <a:off x="5814963" y="134225"/>
          <a:ext cx="3890408" cy="3890408"/>
        </a:xfrm>
        <a:prstGeom prst="circularArrow">
          <a:avLst>
            <a:gd name="adj1" fmla="val 2756"/>
            <a:gd name="adj2" fmla="val 336029"/>
            <a:gd name="adj3" fmla="val 19488461"/>
            <a:gd name="adj4" fmla="val 12575511"/>
            <a:gd name="adj5" fmla="val 3216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C7135C-113B-43EC-B0EA-B4B4ADEBA28E}">
      <dsp:nvSpPr>
        <dsp:cNvPr id="0" name=""/>
        <dsp:cNvSpPr/>
      </dsp:nvSpPr>
      <dsp:spPr>
        <a:xfrm>
          <a:off x="4754948" y="1176215"/>
          <a:ext cx="2829496" cy="112519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kern="1200">
              <a:latin typeface="Calibri Light"/>
              <a:cs typeface="Calibri"/>
            </a:rPr>
            <a:t>COMMITTEES</a:t>
          </a:r>
        </a:p>
      </dsp:txBody>
      <dsp:txXfrm>
        <a:off x="4787904" y="1209171"/>
        <a:ext cx="2763584" cy="1059285"/>
      </dsp:txXfrm>
    </dsp:sp>
    <dsp:sp modelId="{8B1B9FA2-5CB7-4103-86CA-9E82545A8E73}">
      <dsp:nvSpPr>
        <dsp:cNvPr id="0" name=""/>
        <dsp:cNvSpPr/>
      </dsp:nvSpPr>
      <dsp:spPr>
        <a:xfrm>
          <a:off x="8095049" y="1738813"/>
          <a:ext cx="3183183" cy="2625460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b="1" kern="1200">
              <a:latin typeface="Calibri"/>
              <a:cs typeface="Calibri"/>
            </a:rPr>
            <a:t>Bills need to be non-controversial; widely supported; or leadership priorities</a:t>
          </a: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b="1" kern="1200">
              <a:latin typeface="Calibri"/>
              <a:cs typeface="Calibri"/>
            </a:rPr>
            <a:t>Floor Amendments – will be reviewed and assistance will be provided</a:t>
          </a:r>
        </a:p>
      </dsp:txBody>
      <dsp:txXfrm>
        <a:off x="8155468" y="1799232"/>
        <a:ext cx="3062345" cy="1942023"/>
      </dsp:txXfrm>
    </dsp:sp>
    <dsp:sp modelId="{9BB1CCA5-930D-43E1-83A0-8C8FB308CC5D}">
      <dsp:nvSpPr>
        <dsp:cNvPr id="0" name=""/>
        <dsp:cNvSpPr/>
      </dsp:nvSpPr>
      <dsp:spPr>
        <a:xfrm>
          <a:off x="8802423" y="3801675"/>
          <a:ext cx="2829496" cy="112519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marL="0" lvl="0" indent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kern="1200">
              <a:latin typeface="Calibri Light"/>
              <a:cs typeface="Calibri"/>
            </a:rPr>
            <a:t>FLOOR CONSIDERATION</a:t>
          </a:r>
        </a:p>
      </dsp:txBody>
      <dsp:txXfrm>
        <a:off x="8835379" y="3834631"/>
        <a:ext cx="2763584" cy="10592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A34A25-6C0E-400A-AD82-8833CEC3FDDD}">
      <dsp:nvSpPr>
        <dsp:cNvPr id="0" name=""/>
        <dsp:cNvSpPr/>
      </dsp:nvSpPr>
      <dsp:spPr>
        <a:xfrm>
          <a:off x="0" y="920289"/>
          <a:ext cx="7992356" cy="69556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>
              <a:latin typeface="Calibri Light"/>
              <a:cs typeface="Calibri Light"/>
            </a:rPr>
            <a:t>535 Members of Congress</a:t>
          </a:r>
        </a:p>
      </dsp:txBody>
      <dsp:txXfrm>
        <a:off x="33955" y="954244"/>
        <a:ext cx="7924446" cy="627655"/>
      </dsp:txXfrm>
    </dsp:sp>
    <dsp:sp modelId="{EA480EAB-4821-41D7-9C92-6388E4EF7606}">
      <dsp:nvSpPr>
        <dsp:cNvPr id="0" name=""/>
        <dsp:cNvSpPr/>
      </dsp:nvSpPr>
      <dsp:spPr>
        <a:xfrm>
          <a:off x="0" y="1699374"/>
          <a:ext cx="7992356" cy="695565"/>
        </a:xfrm>
        <a:prstGeom prst="roundRect">
          <a:avLst/>
        </a:prstGeom>
        <a:solidFill>
          <a:schemeClr val="accent5">
            <a:hueOff val="-1225557"/>
            <a:satOff val="-1705"/>
            <a:lumOff val="-6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>
              <a:latin typeface="Calibri Light"/>
              <a:cs typeface="Calibri Light"/>
            </a:rPr>
            <a:t>100 Senators</a:t>
          </a:r>
        </a:p>
      </dsp:txBody>
      <dsp:txXfrm>
        <a:off x="33955" y="1733329"/>
        <a:ext cx="7924446" cy="627655"/>
      </dsp:txXfrm>
    </dsp:sp>
    <dsp:sp modelId="{C004F494-52F4-4C94-A148-5E70312012EA}">
      <dsp:nvSpPr>
        <dsp:cNvPr id="0" name=""/>
        <dsp:cNvSpPr/>
      </dsp:nvSpPr>
      <dsp:spPr>
        <a:xfrm>
          <a:off x="0" y="2478459"/>
          <a:ext cx="7992356" cy="695565"/>
        </a:xfrm>
        <a:prstGeom prst="round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>
              <a:latin typeface="Calibri Light"/>
              <a:cs typeface="Calibri Light"/>
            </a:rPr>
            <a:t>435 Representatives</a:t>
          </a:r>
        </a:p>
      </dsp:txBody>
      <dsp:txXfrm>
        <a:off x="33955" y="2512414"/>
        <a:ext cx="7924446" cy="627655"/>
      </dsp:txXfrm>
    </dsp:sp>
    <dsp:sp modelId="{DC330FE2-AB46-4406-AF16-F23B321245F8}">
      <dsp:nvSpPr>
        <dsp:cNvPr id="0" name=""/>
        <dsp:cNvSpPr/>
      </dsp:nvSpPr>
      <dsp:spPr>
        <a:xfrm>
          <a:off x="0" y="3257544"/>
          <a:ext cx="7992356" cy="695565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 dirty="0">
              <a:latin typeface="Calibri Light"/>
              <a:cs typeface="Calibri Light"/>
            </a:rPr>
            <a:t>118</a:t>
          </a:r>
          <a:r>
            <a:rPr lang="en-US" sz="2900" b="1" kern="1200" baseline="30000" dirty="0">
              <a:latin typeface="Calibri Light"/>
              <a:cs typeface="Calibri Light"/>
            </a:rPr>
            <a:t>th</a:t>
          </a:r>
          <a:r>
            <a:rPr lang="en-US" sz="2900" b="1" kern="1200" dirty="0">
              <a:latin typeface="Calibri Light"/>
              <a:cs typeface="Calibri Light"/>
            </a:rPr>
            <a:t> Congress: 2022 – 2024</a:t>
          </a:r>
        </a:p>
      </dsp:txBody>
      <dsp:txXfrm>
        <a:off x="33955" y="3291499"/>
        <a:ext cx="7924446" cy="627655"/>
      </dsp:txXfrm>
    </dsp:sp>
    <dsp:sp modelId="{7314D7E5-B2E4-4D22-BB14-D0C0388DDA9E}">
      <dsp:nvSpPr>
        <dsp:cNvPr id="0" name=""/>
        <dsp:cNvSpPr/>
      </dsp:nvSpPr>
      <dsp:spPr>
        <a:xfrm>
          <a:off x="0" y="4036630"/>
          <a:ext cx="7992356" cy="695565"/>
        </a:xfrm>
        <a:prstGeom prst="round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 dirty="0">
              <a:latin typeface="Calibri Light"/>
              <a:cs typeface="Calibri Light"/>
            </a:rPr>
            <a:t>&gt;4,200 pieces of legislation </a:t>
          </a:r>
          <a:r>
            <a:rPr lang="en-US" sz="2900" b="1" kern="1200" dirty="0">
              <a:latin typeface="Calibri Light"/>
              <a:cs typeface="Calibri"/>
            </a:rPr>
            <a:t>introduced so far</a:t>
          </a:r>
        </a:p>
      </dsp:txBody>
      <dsp:txXfrm>
        <a:off x="33955" y="4070585"/>
        <a:ext cx="7924446" cy="627655"/>
      </dsp:txXfrm>
    </dsp:sp>
    <dsp:sp modelId="{CC42BAF0-AA63-425D-96F9-CF038D522759}">
      <dsp:nvSpPr>
        <dsp:cNvPr id="0" name=""/>
        <dsp:cNvSpPr/>
      </dsp:nvSpPr>
      <dsp:spPr>
        <a:xfrm>
          <a:off x="0" y="4815715"/>
          <a:ext cx="7992356" cy="695565"/>
        </a:xfrm>
        <a:prstGeom prst="roundRect">
          <a:avLst/>
        </a:prstGeom>
        <a:solidFill>
          <a:schemeClr val="accent5">
            <a:hueOff val="-6127787"/>
            <a:satOff val="-8523"/>
            <a:lumOff val="-32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 dirty="0">
              <a:latin typeface="Calibri Light"/>
              <a:cs typeface="Calibri Light"/>
            </a:rPr>
            <a:t>2 individual bills signed into law so far</a:t>
          </a:r>
        </a:p>
      </dsp:txBody>
      <dsp:txXfrm>
        <a:off x="33955" y="4849670"/>
        <a:ext cx="7924446" cy="627655"/>
      </dsp:txXfrm>
    </dsp:sp>
    <dsp:sp modelId="{31EB00E9-5D17-489D-9632-F7DCEA4D2D07}">
      <dsp:nvSpPr>
        <dsp:cNvPr id="0" name=""/>
        <dsp:cNvSpPr/>
      </dsp:nvSpPr>
      <dsp:spPr>
        <a:xfrm>
          <a:off x="0" y="5594800"/>
          <a:ext cx="7992356" cy="695565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 dirty="0">
              <a:latin typeface="Calibri Light"/>
              <a:cs typeface="Calibri Light"/>
            </a:rPr>
            <a:t>In </a:t>
          </a:r>
          <a:r>
            <a:rPr lang="en-US" sz="2900" b="1" kern="1200">
              <a:latin typeface="Calibri Light"/>
              <a:cs typeface="Calibri Light"/>
            </a:rPr>
            <a:t>the 117</a:t>
          </a:r>
          <a:r>
            <a:rPr lang="en-US" sz="2900" b="1" kern="1200" baseline="30000">
              <a:latin typeface="Calibri Light"/>
              <a:cs typeface="Calibri Light"/>
            </a:rPr>
            <a:t>th</a:t>
          </a:r>
          <a:r>
            <a:rPr lang="en-US" sz="2900" b="1" kern="1200">
              <a:latin typeface="Calibri Light"/>
              <a:cs typeface="Calibri Light"/>
            </a:rPr>
            <a:t>: </a:t>
          </a:r>
          <a:r>
            <a:rPr lang="en-US" sz="2900" b="1" kern="1200" dirty="0">
              <a:latin typeface="Calibri Light"/>
              <a:cs typeface="Calibri Light"/>
            </a:rPr>
            <a:t>17,817 bills introduced; 364 laws signed</a:t>
          </a:r>
        </a:p>
      </dsp:txBody>
      <dsp:txXfrm>
        <a:off x="33955" y="5628755"/>
        <a:ext cx="7924446" cy="6276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423CE8-342E-41DE-BEBB-171A4B48F101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08BBF-064F-4AE0-A4B8-BFD1BBA18F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313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House Committee on Appropriations</a:t>
            </a:r>
            <a:r>
              <a:rPr lang="en-US" dirty="0"/>
              <a:t> </a:t>
            </a:r>
          </a:p>
          <a:p>
            <a:r>
              <a:rPr lang="en-US" dirty="0"/>
              <a:t>Kay Granger (R-TX-12), Chair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Rosa DeLauro (D-CT-03), Ranking Member </a:t>
            </a:r>
          </a:p>
          <a:p>
            <a:endParaRPr lang="en-US" dirty="0"/>
          </a:p>
          <a:p>
            <a:r>
              <a:rPr lang="en-US" b="1" dirty="0"/>
              <a:t>House </a:t>
            </a:r>
            <a:r>
              <a:rPr lang="en-US" b="1" dirty="0" err="1"/>
              <a:t>Approps</a:t>
            </a:r>
            <a:r>
              <a:rPr lang="en-US" b="1" dirty="0"/>
              <a:t> Subcommittee on Commerce, Justice, Science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Hal Rogers (R-AL-05), Chair</a:t>
            </a:r>
          </a:p>
          <a:p>
            <a:r>
              <a:rPr lang="en-US" dirty="0"/>
              <a:t>Matt Cartwright (D-PA-08), Ranking Member</a:t>
            </a:r>
          </a:p>
          <a:p>
            <a:endParaRPr lang="en-US" dirty="0"/>
          </a:p>
          <a:p>
            <a:r>
              <a:rPr lang="en-US" b="1" dirty="0"/>
              <a:t>Senate Committee on Appropriations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Patty Murray (D-WA), Chair </a:t>
            </a:r>
            <a:endParaRPr lang="en-US" dirty="0">
              <a:cs typeface="Calibri"/>
            </a:endParaRPr>
          </a:p>
          <a:p>
            <a:r>
              <a:rPr lang="en-US" dirty="0"/>
              <a:t>Susan Collins (R-ME), Vice Chair </a:t>
            </a:r>
            <a:endParaRPr lang="en-US" dirty="0">
              <a:cs typeface="Calibri"/>
            </a:endParaRPr>
          </a:p>
          <a:p>
            <a:endParaRPr lang="en-US" dirty="0"/>
          </a:p>
          <a:p>
            <a:r>
              <a:rPr lang="en-US" b="1" dirty="0"/>
              <a:t>Senate </a:t>
            </a:r>
            <a:r>
              <a:rPr lang="en-US" b="1" dirty="0" err="1"/>
              <a:t>Approps</a:t>
            </a:r>
            <a:r>
              <a:rPr lang="en-US" b="1" dirty="0"/>
              <a:t> Subcommittee on Commerce, Justice, Science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Jeanne Shaheen (D-NH), Chair </a:t>
            </a:r>
            <a:endParaRPr lang="en-US" dirty="0">
              <a:cs typeface="Calibri"/>
            </a:endParaRPr>
          </a:p>
          <a:p>
            <a:r>
              <a:rPr lang="en-US" dirty="0"/>
              <a:t>Jerry Moran (R-KS), Ranking Member </a:t>
            </a:r>
            <a:endParaRPr lang="en-US" dirty="0">
              <a:cs typeface="Calibri"/>
            </a:endParaRPr>
          </a:p>
          <a:p>
            <a:endParaRPr lang="en-US" dirty="0"/>
          </a:p>
          <a:p>
            <a:r>
              <a:rPr lang="en-US" b="1" dirty="0"/>
              <a:t>House Committee on Science, Space, and Technology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Frank Lucas (R-OK-03), Chair</a:t>
            </a:r>
          </a:p>
          <a:p>
            <a:r>
              <a:rPr lang="en-US" dirty="0"/>
              <a:t>Zoe Lofgren (D-CA-18), Ranking Member </a:t>
            </a:r>
            <a:endParaRPr lang="en-US" dirty="0">
              <a:cs typeface="Calibri"/>
            </a:endParaRPr>
          </a:p>
          <a:p>
            <a:endParaRPr lang="en-US" dirty="0"/>
          </a:p>
          <a:p>
            <a:r>
              <a:rPr lang="en-US" b="1" dirty="0"/>
              <a:t>House Subcommittee on Research and Technology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Mike Collins, (R-GA-10), Chair</a:t>
            </a:r>
          </a:p>
          <a:p>
            <a:r>
              <a:rPr lang="en-US" dirty="0"/>
              <a:t>Haley Stevens (D-MI-11), Ranking Member </a:t>
            </a:r>
            <a:endParaRPr lang="en-US" dirty="0">
              <a:cs typeface="Calibri"/>
            </a:endParaRPr>
          </a:p>
          <a:p>
            <a:endParaRPr lang="en-US" dirty="0"/>
          </a:p>
          <a:p>
            <a:r>
              <a:rPr lang="en-US" b="1" dirty="0"/>
              <a:t>Senate Committee on Commerce, Science, and Transportation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Maria Cantwell (D-WA), Chair </a:t>
            </a:r>
            <a:endParaRPr lang="en-US" dirty="0">
              <a:cs typeface="Calibri"/>
            </a:endParaRPr>
          </a:p>
          <a:p>
            <a:r>
              <a:rPr lang="en-US" dirty="0"/>
              <a:t>Ted Cruz (R-TX), Ranking Member </a:t>
            </a:r>
            <a:endParaRPr lang="en-US" dirty="0">
              <a:cs typeface="Calibri"/>
            </a:endParaRPr>
          </a:p>
          <a:p>
            <a:endParaRPr lang="en-US" dirty="0"/>
          </a:p>
          <a:p>
            <a:r>
              <a:rPr lang="en-US" b="1" dirty="0"/>
              <a:t>Senate Subcommittee on Space and Science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Kyrsten Sinema (D-AZ), Chair </a:t>
            </a:r>
            <a:endParaRPr lang="en-US" dirty="0">
              <a:cs typeface="Calibri"/>
            </a:endParaRPr>
          </a:p>
          <a:p>
            <a:r>
              <a:rPr lang="en-US" dirty="0"/>
              <a:t>Eric Schmitt (R-MO), Ranking Member </a:t>
            </a:r>
            <a:endParaRPr lang="en-US" dirty="0">
              <a:cs typeface="Calibri"/>
            </a:endParaRPr>
          </a:p>
          <a:p>
            <a:endParaRPr lang="en-US" dirty="0"/>
          </a:p>
          <a:p>
            <a:r>
              <a:rPr lang="en-US" b="1" dirty="0"/>
              <a:t>Senate HELP Committee</a:t>
            </a:r>
            <a:endParaRPr lang="en-US" dirty="0"/>
          </a:p>
          <a:p>
            <a:r>
              <a:rPr lang="en-US" dirty="0"/>
              <a:t>Bernie Sanders (I-VT), Chair</a:t>
            </a:r>
            <a:endParaRPr lang="en-US" dirty="0">
              <a:cs typeface="Calibri"/>
            </a:endParaRPr>
          </a:p>
          <a:p>
            <a:r>
              <a:rPr lang="en-US" dirty="0"/>
              <a:t>Bill Cassidy (R-LA), Ranking Member</a:t>
            </a:r>
            <a:endParaRPr lang="en-US" dirty="0">
              <a:cs typeface="Calibri"/>
            </a:endParaRPr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08BBF-064F-4AE0-A4B8-BFD1BBA18F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273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House Committee on Appropriations</a:t>
            </a:r>
            <a:r>
              <a:rPr lang="en-US" dirty="0"/>
              <a:t> </a:t>
            </a:r>
          </a:p>
          <a:p>
            <a:r>
              <a:rPr lang="en-US" dirty="0"/>
              <a:t>Kay Granger (R-TX-12), Chair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Rosa DeLauro (D-CT-03), Ranking Member </a:t>
            </a:r>
          </a:p>
          <a:p>
            <a:endParaRPr lang="en-US" dirty="0"/>
          </a:p>
          <a:p>
            <a:r>
              <a:rPr lang="en-US" b="1" dirty="0"/>
              <a:t>House </a:t>
            </a:r>
            <a:r>
              <a:rPr lang="en-US" b="1" dirty="0" err="1"/>
              <a:t>Approps</a:t>
            </a:r>
            <a:r>
              <a:rPr lang="en-US" b="1" dirty="0"/>
              <a:t> Subcommittee on Commerce, Justice, Science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Hal Rogers (R-KY-05), Chair</a:t>
            </a:r>
          </a:p>
          <a:p>
            <a:r>
              <a:rPr lang="en-US" dirty="0"/>
              <a:t>Matt Cartwright (D-PA-08), Ranking Member</a:t>
            </a:r>
          </a:p>
          <a:p>
            <a:endParaRPr lang="en-US" dirty="0"/>
          </a:p>
          <a:p>
            <a:r>
              <a:rPr lang="en-US" b="1" dirty="0"/>
              <a:t>Senate Committee on Appropriations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Patty Murray (D-WA), Chair </a:t>
            </a:r>
            <a:endParaRPr lang="en-US" dirty="0">
              <a:cs typeface="Calibri"/>
            </a:endParaRPr>
          </a:p>
          <a:p>
            <a:r>
              <a:rPr lang="en-US" dirty="0"/>
              <a:t>Susan Collins (R-ME), Vice Chair </a:t>
            </a:r>
            <a:endParaRPr lang="en-US" dirty="0">
              <a:cs typeface="Calibri"/>
            </a:endParaRPr>
          </a:p>
          <a:p>
            <a:endParaRPr lang="en-US" dirty="0"/>
          </a:p>
          <a:p>
            <a:r>
              <a:rPr lang="en-US" b="1" dirty="0"/>
              <a:t>Senate </a:t>
            </a:r>
            <a:r>
              <a:rPr lang="en-US" b="1" dirty="0" err="1"/>
              <a:t>Approps</a:t>
            </a:r>
            <a:r>
              <a:rPr lang="en-US" b="1" dirty="0"/>
              <a:t> Subcommittee on Commerce, Justice, Science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Jeanne Shaheen (D-NH), Chair </a:t>
            </a:r>
            <a:endParaRPr lang="en-US" dirty="0">
              <a:cs typeface="Calibri"/>
            </a:endParaRPr>
          </a:p>
          <a:p>
            <a:r>
              <a:rPr lang="en-US" dirty="0"/>
              <a:t>Jerry Moran (R-KS), Ranking Member </a:t>
            </a:r>
            <a:endParaRPr lang="en-US" dirty="0">
              <a:cs typeface="Calibri"/>
            </a:endParaRPr>
          </a:p>
          <a:p>
            <a:endParaRPr lang="en-US" dirty="0"/>
          </a:p>
          <a:p>
            <a:r>
              <a:rPr lang="en-US" b="1" dirty="0"/>
              <a:t>House Committee on Science, Space, and Technology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Frank Lucas (R-OK-03), Chair</a:t>
            </a:r>
          </a:p>
          <a:p>
            <a:r>
              <a:rPr lang="en-US" dirty="0"/>
              <a:t>Zoe Lofgren (D-CA-18), Ranking Member </a:t>
            </a:r>
            <a:endParaRPr lang="en-US" dirty="0">
              <a:cs typeface="Calibri"/>
            </a:endParaRPr>
          </a:p>
          <a:p>
            <a:endParaRPr lang="en-US" dirty="0"/>
          </a:p>
          <a:p>
            <a:r>
              <a:rPr lang="en-US" b="1" dirty="0"/>
              <a:t>House Subcommittee on Research and Technology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Mike Collins, (R-GA-10), Chair</a:t>
            </a:r>
          </a:p>
          <a:p>
            <a:r>
              <a:rPr lang="en-US" dirty="0"/>
              <a:t>Haley Stevens (D-MI-11), Ranking Member </a:t>
            </a:r>
            <a:endParaRPr lang="en-US" dirty="0">
              <a:cs typeface="Calibri"/>
            </a:endParaRPr>
          </a:p>
          <a:p>
            <a:endParaRPr lang="en-US" dirty="0"/>
          </a:p>
          <a:p>
            <a:r>
              <a:rPr lang="en-US" b="1" dirty="0"/>
              <a:t>Senate Committee on Commerce, Science, and Transportation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Maria Cantwell (D-WA), Chair </a:t>
            </a:r>
            <a:endParaRPr lang="en-US" dirty="0">
              <a:cs typeface="Calibri"/>
            </a:endParaRPr>
          </a:p>
          <a:p>
            <a:r>
              <a:rPr lang="en-US" dirty="0"/>
              <a:t>Ted Cruz (R-TX), Ranking Member </a:t>
            </a:r>
            <a:endParaRPr lang="en-US" dirty="0">
              <a:cs typeface="Calibri"/>
            </a:endParaRPr>
          </a:p>
          <a:p>
            <a:endParaRPr lang="en-US" dirty="0"/>
          </a:p>
          <a:p>
            <a:r>
              <a:rPr lang="en-US" b="1" dirty="0"/>
              <a:t>Senate Subcommittee on Space and Science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en-US" dirty="0"/>
              <a:t>Kyrsten Sinema (D-AZ), Chair </a:t>
            </a:r>
            <a:endParaRPr lang="en-US" dirty="0">
              <a:cs typeface="Calibri"/>
            </a:endParaRPr>
          </a:p>
          <a:p>
            <a:r>
              <a:rPr lang="en-US" dirty="0"/>
              <a:t>Eric Schmitt (R-MO), Ranking Member </a:t>
            </a:r>
            <a:endParaRPr lang="en-US" dirty="0">
              <a:cs typeface="Calibri"/>
            </a:endParaRPr>
          </a:p>
          <a:p>
            <a:endParaRPr lang="en-US" dirty="0"/>
          </a:p>
          <a:p>
            <a:r>
              <a:rPr lang="en-US" b="1" dirty="0"/>
              <a:t>Senate HELP Committee</a:t>
            </a:r>
            <a:endParaRPr lang="en-US" dirty="0"/>
          </a:p>
          <a:p>
            <a:r>
              <a:rPr lang="en-US" dirty="0"/>
              <a:t>Bernie Sanders (I-VT), Chair</a:t>
            </a:r>
            <a:endParaRPr lang="en-US" dirty="0">
              <a:cs typeface="Calibri"/>
            </a:endParaRPr>
          </a:p>
          <a:p>
            <a:r>
              <a:rPr lang="en-US" dirty="0"/>
              <a:t>Bill Cassidy (R-LA), Ranking Member</a:t>
            </a:r>
            <a:endParaRPr lang="en-US" dirty="0">
              <a:cs typeface="Calibri"/>
            </a:endParaRPr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08BBF-064F-4AE0-A4B8-BFD1BBA18F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365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08BBF-064F-4AE0-A4B8-BFD1BBA18F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652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BACDD8-89FB-574A-8A87-6A752B0B1C9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010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37D2D-FA5E-28FC-8CE8-0E73745FD5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5FBA70-30B8-9BD4-166A-F1273A0B27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89B9B3-88B1-B273-DD5A-AE57AE312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1B473-7744-413F-918B-6EDDB4DFD330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0F5645-380F-E9B7-BEA4-1B1E00408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6D259A-59CE-C98D-FC86-6D51D03AC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AEC2E-BDB7-43EE-AB31-6BBD19F8A5F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hcSlideMaster.Title SlideHeader">
            <a:extLst>
              <a:ext uri="{FF2B5EF4-FFF2-40B4-BE49-F238E27FC236}">
                <a16:creationId xmlns:a16="http://schemas.microsoft.com/office/drawing/2014/main" id="{924BA74B-D780-7F89-BD24-DB8B457057BD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  <p:sp>
        <p:nvSpPr>
          <p:cNvPr id="8" name="hcTitle SlideHeader">
            <a:extLst>
              <a:ext uri="{FF2B5EF4-FFF2-40B4-BE49-F238E27FC236}">
                <a16:creationId xmlns:a16="http://schemas.microsoft.com/office/drawing/2014/main" id="{C24D1850-B082-B215-3516-8D375C4B7857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925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24040-9929-0D5F-1D75-63BDCF868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01C6F0-6CB2-191A-4937-85012B0A80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2CB52-E3D1-20A7-17F7-C790580AE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1B473-7744-413F-918B-6EDDB4DFD330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E69AED-10C2-9BB0-90B1-B5A596FA6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CAEA1D-2032-DD79-99E1-D65913A52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AEC2E-BDB7-43EE-AB31-6BBD19F8A5F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hcSlideMaster.Title and Vertical TextHeader">
            <a:extLst>
              <a:ext uri="{FF2B5EF4-FFF2-40B4-BE49-F238E27FC236}">
                <a16:creationId xmlns:a16="http://schemas.microsoft.com/office/drawing/2014/main" id="{E2B8FDDD-4B5C-7520-50F2-BD397D7CC4CE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960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1CDE8A-CF82-8217-04AF-4B3094F279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7C330D-EC80-ECAE-988A-73624B6797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AF8DBD-F890-1D7E-3AC4-3D8DFCACB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1B473-7744-413F-918B-6EDDB4DFD330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41600-CB01-904F-A0CE-B6940D134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7DCAF7-F83E-577E-E5CA-7867AECAC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AEC2E-BDB7-43EE-AB31-6BBD19F8A5F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hcSlideMaster.Vertical Title and TextHeader">
            <a:extLst>
              <a:ext uri="{FF2B5EF4-FFF2-40B4-BE49-F238E27FC236}">
                <a16:creationId xmlns:a16="http://schemas.microsoft.com/office/drawing/2014/main" id="{581D5F4D-75B5-7BB1-E5DF-AA1DCF9A36A2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1900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D1DBBC-1206-48C7-8423-D3E325256D2D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4BEAD3-91E3-4FFC-B7DC-935959D1748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hcSlideMaster25.Title SlideHeader">
            <a:extLst>
              <a:ext uri="{FF2B5EF4-FFF2-40B4-BE49-F238E27FC236}">
                <a16:creationId xmlns:a16="http://schemas.microsoft.com/office/drawing/2014/main" id="{6A33D7D7-E354-6A0B-9ABA-D5577824DC06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  <p:sp>
        <p:nvSpPr>
          <p:cNvPr id="8" name="hcTitle SlideHeader">
            <a:extLst>
              <a:ext uri="{FF2B5EF4-FFF2-40B4-BE49-F238E27FC236}">
                <a16:creationId xmlns:a16="http://schemas.microsoft.com/office/drawing/2014/main" id="{61C40971-877C-E070-D354-9943A0A0917E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498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D1DBBC-1206-48C7-8423-D3E325256D2D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4BEAD3-91E3-4FFC-B7DC-935959D1748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hcSlideMaster25.Title and ContentHeader">
            <a:extLst>
              <a:ext uri="{FF2B5EF4-FFF2-40B4-BE49-F238E27FC236}">
                <a16:creationId xmlns:a16="http://schemas.microsoft.com/office/drawing/2014/main" id="{BA603B39-5535-46B4-37C1-1D00D6D3256F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250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D1DBBC-1206-48C7-8423-D3E325256D2D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4BEAD3-91E3-4FFC-B7DC-935959D1748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hcSlideMaster25.Section HeaderHeader">
            <a:extLst>
              <a:ext uri="{FF2B5EF4-FFF2-40B4-BE49-F238E27FC236}">
                <a16:creationId xmlns:a16="http://schemas.microsoft.com/office/drawing/2014/main" id="{98363EF5-31E8-F875-5049-115665E7FFBD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1660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D1DBBC-1206-48C7-8423-D3E325256D2D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4BEAD3-91E3-4FFC-B7DC-935959D1748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hcSlideMaster25.Two ContentHeader">
            <a:extLst>
              <a:ext uri="{FF2B5EF4-FFF2-40B4-BE49-F238E27FC236}">
                <a16:creationId xmlns:a16="http://schemas.microsoft.com/office/drawing/2014/main" id="{41740A4C-D58C-C1F8-694B-245F13B5898D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715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D1DBBC-1206-48C7-8423-D3E325256D2D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4BEAD3-91E3-4FFC-B7DC-935959D1748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hcSlideMaster25.ComparisonHeader">
            <a:extLst>
              <a:ext uri="{FF2B5EF4-FFF2-40B4-BE49-F238E27FC236}">
                <a16:creationId xmlns:a16="http://schemas.microsoft.com/office/drawing/2014/main" id="{D005479D-EAE3-4807-1B03-F2F1837BD705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7233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D1DBBC-1206-48C7-8423-D3E325256D2D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4BEAD3-91E3-4FFC-B7DC-935959D17485}" type="slidenum">
              <a:rPr lang="en-US" smtClean="0"/>
              <a:t>‹#›</a:t>
            </a:fld>
            <a:endParaRPr lang="en-US"/>
          </a:p>
        </p:txBody>
      </p:sp>
      <p:sp>
        <p:nvSpPr>
          <p:cNvPr id="6" name="hcSlideMaster25.Title OnlyHeader">
            <a:extLst>
              <a:ext uri="{FF2B5EF4-FFF2-40B4-BE49-F238E27FC236}">
                <a16:creationId xmlns:a16="http://schemas.microsoft.com/office/drawing/2014/main" id="{4120AB9F-4976-093B-CDC8-945F2A98B032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2534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@@TIT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D1DBBC-1206-48C7-8423-D3E325256D2D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4BEAD3-91E3-4FFC-B7DC-935959D17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0623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D1DBBC-1206-48C7-8423-D3E325256D2D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4BEAD3-91E3-4FFC-B7DC-935959D1748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hcSlideMaster25.BlankHeader">
            <a:extLst>
              <a:ext uri="{FF2B5EF4-FFF2-40B4-BE49-F238E27FC236}">
                <a16:creationId xmlns:a16="http://schemas.microsoft.com/office/drawing/2014/main" id="{E6CBB507-2B92-2563-60A4-827900529A09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408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C6674-965C-0330-D40F-5946D2AC4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0F1428-D2FE-F808-9075-6A61243AC2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0534CB-BD7E-3A40-FD38-6358619D1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1B473-7744-413F-918B-6EDDB4DFD330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E504D1-05E7-79C9-7A87-1743E67D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6A9F07-A3E2-2458-B26C-7DA3C0F7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AEC2E-BDB7-43EE-AB31-6BBD19F8A5F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hcSlideMaster.Title and ContentHeader">
            <a:extLst>
              <a:ext uri="{FF2B5EF4-FFF2-40B4-BE49-F238E27FC236}">
                <a16:creationId xmlns:a16="http://schemas.microsoft.com/office/drawing/2014/main" id="{14A2AFB3-8F1D-C9A2-AE23-971ED5003C69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8085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D1DBBC-1206-48C7-8423-D3E325256D2D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4BEAD3-91E3-4FFC-B7DC-935959D1748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hcSlideMaster25.Content with CaptionHeader">
            <a:extLst>
              <a:ext uri="{FF2B5EF4-FFF2-40B4-BE49-F238E27FC236}">
                <a16:creationId xmlns:a16="http://schemas.microsoft.com/office/drawing/2014/main" id="{1888B0FE-7739-CEB0-3F44-CC17010906C6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4743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D1DBBC-1206-48C7-8423-D3E325256D2D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4BEAD3-91E3-4FFC-B7DC-935959D1748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hcSlideMaster25.Picture with CaptionHeader">
            <a:extLst>
              <a:ext uri="{FF2B5EF4-FFF2-40B4-BE49-F238E27FC236}">
                <a16:creationId xmlns:a16="http://schemas.microsoft.com/office/drawing/2014/main" id="{FBDDDC99-5DC1-E7FA-75B4-1A273414BF2A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8916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D1DBBC-1206-48C7-8423-D3E325256D2D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4BEAD3-91E3-4FFC-B7DC-935959D1748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hcSlideMaster25.Title and Vertical TextHeader">
            <a:extLst>
              <a:ext uri="{FF2B5EF4-FFF2-40B4-BE49-F238E27FC236}">
                <a16:creationId xmlns:a16="http://schemas.microsoft.com/office/drawing/2014/main" id="{000CB553-E59D-9E62-937B-BCB290364039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7510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D1DBBC-1206-48C7-8423-D3E325256D2D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4BEAD3-91E3-4FFC-B7DC-935959D1748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hcSlideMaster25.Vertical Title and TextHeader">
            <a:extLst>
              <a:ext uri="{FF2B5EF4-FFF2-40B4-BE49-F238E27FC236}">
                <a16:creationId xmlns:a16="http://schemas.microsoft.com/office/drawing/2014/main" id="{C51C0E88-8BA5-B181-0C86-D45403FE51DA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15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3A177-C2CB-9A98-B5A1-B397C260A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A2A20F-933E-4D44-0BB4-C36AAA0831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58F533-B6BF-D6C8-CDE0-6775B3516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1B473-7744-413F-918B-6EDDB4DFD330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3928CF-BE48-41F8-A6C5-F4CBAA0AD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EEB97E-0C37-3CF6-E49E-008368A88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AEC2E-BDB7-43EE-AB31-6BBD19F8A5F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hcSlideMaster.Section HeaderHeader">
            <a:extLst>
              <a:ext uri="{FF2B5EF4-FFF2-40B4-BE49-F238E27FC236}">
                <a16:creationId xmlns:a16="http://schemas.microsoft.com/office/drawing/2014/main" id="{222BCC00-9642-BFEE-A1E4-C734B736C21C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5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C0E7F-EBA7-B54B-6842-BB143B517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D3A0B7-47EF-EFC0-6BAE-72164E2A3A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D342F1-1539-D8B1-5C22-07B5391B35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0607E2-51F6-F15D-687E-1CF81BCF7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1B473-7744-413F-918B-6EDDB4DFD330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FE2655-D422-06BE-C680-924F445DE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1F69B9-E109-DE21-A28E-DF34448AF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AEC2E-BDB7-43EE-AB31-6BBD19F8A5F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hcSlideMaster.Two ContentHeader">
            <a:extLst>
              <a:ext uri="{FF2B5EF4-FFF2-40B4-BE49-F238E27FC236}">
                <a16:creationId xmlns:a16="http://schemas.microsoft.com/office/drawing/2014/main" id="{DFD97A35-D786-88E1-6E1D-458611BD2856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7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8F214-0079-62AD-DDD9-9841E046D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F53DF5-751C-07F1-5A71-3329AA99C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96176C-BCD6-2C4D-A96D-55D72A4B92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B637BB-1819-E001-6EB3-270D3B2DAC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600055-AA5B-3F43-F877-E0E63FC2C8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CC141D-FCF0-FD87-868D-A9D770545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1B473-7744-413F-918B-6EDDB4DFD330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AC4634-085F-B9E6-063A-3B728322A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25C338-66E6-5A6B-8D8F-AF0113603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AEC2E-BDB7-43EE-AB31-6BBD19F8A5F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hcSlideMaster.ComparisonHeader">
            <a:extLst>
              <a:ext uri="{FF2B5EF4-FFF2-40B4-BE49-F238E27FC236}">
                <a16:creationId xmlns:a16="http://schemas.microsoft.com/office/drawing/2014/main" id="{77F7A0C0-D2F4-C4CF-66D3-0B24D0D96577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8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F49C0-83F7-867A-A713-F940B73A1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8DF9FF-AB1A-8F89-6E0A-8301134EE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1B473-7744-413F-918B-6EDDB4DFD330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0BDA8E-99B8-8960-C6B5-3BDFEA1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A43B19-FB5B-BADB-DD49-AFAEDDF04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AEC2E-BDB7-43EE-AB31-6BBD19F8A5F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hcSlideMaster.Title OnlyHeader">
            <a:extLst>
              <a:ext uri="{FF2B5EF4-FFF2-40B4-BE49-F238E27FC236}">
                <a16:creationId xmlns:a16="http://schemas.microsoft.com/office/drawing/2014/main" id="{49CC187A-2BCB-C790-F3B8-75679C921340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718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203197-0F7C-C436-C6F9-BF31B08E1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1B473-7744-413F-918B-6EDDB4DFD330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A40E07-4084-8DBC-9860-2AD196E62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A16BFC-FD87-C412-571A-883EDD48C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AEC2E-BDB7-43EE-AB31-6BBD19F8A5F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hcSlideMaster.BlankHeader">
            <a:extLst>
              <a:ext uri="{FF2B5EF4-FFF2-40B4-BE49-F238E27FC236}">
                <a16:creationId xmlns:a16="http://schemas.microsoft.com/office/drawing/2014/main" id="{7E59DDDB-3E49-6D62-9939-FDF593110800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940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DB23CF-FC58-0160-74E1-DA76704BE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CDC818-B5DE-4EB1-486D-D8405522F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8F02BF-FE3F-EB6E-A993-BD0494D0C9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B3E8C4-D37F-3100-03D9-A0783EC80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1B473-7744-413F-918B-6EDDB4DFD330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FDC5D4-A6F6-E8C9-F474-B84594E35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A7AD3B-7B19-F920-E6C0-220191829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AEC2E-BDB7-43EE-AB31-6BBD19F8A5F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hcSlideMaster.Content with CaptionHeader">
            <a:extLst>
              <a:ext uri="{FF2B5EF4-FFF2-40B4-BE49-F238E27FC236}">
                <a16:creationId xmlns:a16="http://schemas.microsoft.com/office/drawing/2014/main" id="{35FB9A0A-FA89-7833-A179-6A10D8716470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937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23610-D8E0-674D-4DF3-2B10B1681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23B648-6332-CDF4-099C-398C1A76F7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B76909-52B3-365A-5B50-B3E1AE99B8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1E70AE-88EE-4F8C-2D0F-82B62642F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1B473-7744-413F-918B-6EDDB4DFD330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18DAF9-960B-CF11-37D3-39A075091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D0B555-4F9D-8C04-691C-D1E2E4E28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AEC2E-BDB7-43EE-AB31-6BBD19F8A5F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hcSlideMaster.Picture with CaptionHeader">
            <a:extLst>
              <a:ext uri="{FF2B5EF4-FFF2-40B4-BE49-F238E27FC236}">
                <a16:creationId xmlns:a16="http://schemas.microsoft.com/office/drawing/2014/main" id="{CD366A93-3BD4-E007-682B-0EDC5F9597BA}"/>
              </a:ext>
            </a:extLst>
          </p:cNvPr>
          <p:cNvSpPr txBox="1"/>
          <p:nvPr userDrawn="1"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85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909629-3A44-84FE-B7C8-83EA98D49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D8D34-70E4-46B7-EDD9-86CA83F4FE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220A81-4C1C-E9D8-8508-FB38E683CF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1B473-7744-413F-918B-6EDDB4DFD330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ADC04F-FB30-74BA-212C-690095BE6D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70A818-1ACA-8F9E-026A-23E3F49BDE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AEC2E-BDB7-43EE-AB31-6BBD19F8A5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851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8150" y="12498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4EE496-80F9-4FF5-A92B-3EA3F4C869AC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0" y="6021658"/>
            <a:ext cx="743256" cy="747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333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84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vtrack.us/congress/bills/statistics" TargetMode="Externa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sv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10" Type="http://schemas.openxmlformats.org/officeDocument/2006/relationships/image" Target="../media/image20.sv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2">
            <a:extLst>
              <a:ext uri="{FF2B5EF4-FFF2-40B4-BE49-F238E27FC236}">
                <a16:creationId xmlns:a16="http://schemas.microsoft.com/office/drawing/2014/main" id="{85904EA3-6882-A26A-7220-74C14635CD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125" y="3141709"/>
            <a:ext cx="5336275" cy="1670427"/>
          </a:xfrm>
          <a:prstGeom prst="rect">
            <a:avLst/>
          </a:prstGeom>
        </p:spPr>
      </p:pic>
      <p:pic>
        <p:nvPicPr>
          <p:cNvPr id="12" name="Picture 13">
            <a:extLst>
              <a:ext uri="{FF2B5EF4-FFF2-40B4-BE49-F238E27FC236}">
                <a16:creationId xmlns:a16="http://schemas.microsoft.com/office/drawing/2014/main" id="{42039D2C-15A0-C28B-488D-567B5586F4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33" r="7912" b="730"/>
          <a:stretch/>
        </p:blipFill>
        <p:spPr>
          <a:xfrm>
            <a:off x="1347951" y="5074154"/>
            <a:ext cx="4119018" cy="142399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50BA418-9BD5-C396-C92A-3637E0A244C5}"/>
              </a:ext>
            </a:extLst>
          </p:cNvPr>
          <p:cNvSpPr/>
          <p:nvPr/>
        </p:nvSpPr>
        <p:spPr>
          <a:xfrm>
            <a:off x="1712288" y="91014"/>
            <a:ext cx="9015964" cy="880627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A72DDE-0C34-5B94-E2EF-7AE153F89184}"/>
              </a:ext>
            </a:extLst>
          </p:cNvPr>
          <p:cNvSpPr/>
          <p:nvPr/>
        </p:nvSpPr>
        <p:spPr>
          <a:xfrm>
            <a:off x="1808489" y="156162"/>
            <a:ext cx="8792381" cy="7503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5167B38-2688-744C-A563-A7CA71A8B986}"/>
              </a:ext>
            </a:extLst>
          </p:cNvPr>
          <p:cNvSpPr txBox="1">
            <a:spLocks/>
          </p:cNvSpPr>
          <p:nvPr/>
        </p:nvSpPr>
        <p:spPr>
          <a:xfrm>
            <a:off x="2040213" y="434480"/>
            <a:ext cx="8443490" cy="30907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200" b="1" spc="875" dirty="0">
                <a:latin typeface="Calibri"/>
                <a:cs typeface="Calibri"/>
              </a:rPr>
              <a:t>COMMITTEES </a:t>
            </a:r>
            <a:r>
              <a:rPr lang="en-US" sz="2200" b="1" spc="875" dirty="0">
                <a:latin typeface="Calibri Light"/>
                <a:cs typeface="Calibri"/>
              </a:rPr>
              <a:t>OF</a:t>
            </a:r>
            <a:r>
              <a:rPr lang="en-US" sz="2200" b="1" spc="875" dirty="0">
                <a:latin typeface="Calibri"/>
                <a:cs typeface="Calibri"/>
              </a:rPr>
              <a:t> JURISDICTION</a:t>
            </a:r>
            <a:endParaRPr lang="en-US" sz="2200" b="1" dirty="0">
              <a:latin typeface="Calibri"/>
              <a:cs typeface="Calibri Ligh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F9CA83D-3F22-AAD1-800D-4AF6076728A6}"/>
              </a:ext>
            </a:extLst>
          </p:cNvPr>
          <p:cNvSpPr/>
          <p:nvPr/>
        </p:nvSpPr>
        <p:spPr>
          <a:xfrm>
            <a:off x="1913861" y="279144"/>
            <a:ext cx="8547490" cy="56398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flSlide269Footer" descr="  ">
            <a:extLst>
              <a:ext uri="{FF2B5EF4-FFF2-40B4-BE49-F238E27FC236}">
                <a16:creationId xmlns:a16="http://schemas.microsoft.com/office/drawing/2014/main" id="{F588A0A6-B768-14F0-BB81-34A41F78223F}"/>
              </a:ext>
            </a:extLst>
          </p:cNvPr>
          <p:cNvSpPr txBox="1"/>
          <p:nvPr/>
        </p:nvSpPr>
        <p:spPr>
          <a:xfrm>
            <a:off x="0" y="6537960"/>
            <a:ext cx="242374" cy="22313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sz="850">
                <a:solidFill>
                  <a:srgbClr val="000000"/>
                </a:solidFill>
                <a:latin typeface="Microsoft Sans Serif" panose="020B0604020202020204" pitchFamily="34" charset="0"/>
              </a:rPr>
              <a:t>  </a:t>
            </a:r>
          </a:p>
        </p:txBody>
      </p:sp>
      <p:sp>
        <p:nvSpPr>
          <p:cNvPr id="4" name="hcSlide269Header">
            <a:extLst>
              <a:ext uri="{FF2B5EF4-FFF2-40B4-BE49-F238E27FC236}">
                <a16:creationId xmlns:a16="http://schemas.microsoft.com/office/drawing/2014/main" id="{0E41EDB1-C906-91E6-AEE1-AD908319325A}"/>
              </a:ext>
            </a:extLst>
          </p:cNvPr>
          <p:cNvSpPr txBox="1"/>
          <p:nvPr/>
        </p:nvSpPr>
        <p:spPr>
          <a:xfrm>
            <a:off x="5994400" y="0"/>
            <a:ext cx="184731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4CAD67-F854-E09A-A032-88C7EFB99B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1906" y="1799029"/>
            <a:ext cx="4495800" cy="20478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1791106-673D-F9E8-DC69-3765411407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187" y="1193217"/>
            <a:ext cx="6700320" cy="16864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EFF2F57-F2DA-0E5A-AD1C-BF580CD8E8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1906" y="4237435"/>
            <a:ext cx="4495800" cy="167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0367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:a16="http://schemas.microsoft.com/office/drawing/2014/main" id="{ADDD1C07-FF25-7D93-7B50-DB95E55D4C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789" y="389499"/>
            <a:ext cx="8998423" cy="6067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36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A3BC3-304B-E3FD-9A61-DB9566CEFB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009" y="879753"/>
            <a:ext cx="4535185" cy="141138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36C39BF-E064-0A9F-2F3E-AB11433654A5}"/>
              </a:ext>
            </a:extLst>
          </p:cNvPr>
          <p:cNvSpPr txBox="1">
            <a:spLocks/>
          </p:cNvSpPr>
          <p:nvPr/>
        </p:nvSpPr>
        <p:spPr>
          <a:xfrm>
            <a:off x="565789" y="839129"/>
            <a:ext cx="10598080" cy="49202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b="1" dirty="0"/>
              <a:t>FY 2024 Budget Hearings with Director Panchanathan: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b="1" dirty="0"/>
          </a:p>
          <a:p>
            <a:r>
              <a:rPr lang="en-US" sz="3600" b="1" dirty="0">
                <a:solidFill>
                  <a:srgbClr val="0070C0"/>
                </a:solidFill>
              </a:rPr>
              <a:t>Tuesday, April 18 </a:t>
            </a:r>
            <a:r>
              <a:rPr lang="en-US" sz="3600" b="1" dirty="0"/>
              <a:t>– Senate CJS subcommittee (with NASA Administrator Bill Nelson)</a:t>
            </a:r>
          </a:p>
          <a:p>
            <a:pPr marL="0" indent="0">
              <a:buNone/>
            </a:pPr>
            <a:r>
              <a:rPr lang="en-US" sz="1200" b="1" dirty="0"/>
              <a:t>  </a:t>
            </a:r>
          </a:p>
          <a:p>
            <a:r>
              <a:rPr lang="en-US" sz="3600" b="1" dirty="0">
                <a:solidFill>
                  <a:srgbClr val="0070C0"/>
                </a:solidFill>
              </a:rPr>
              <a:t>Wednesday, April 19 </a:t>
            </a:r>
            <a:r>
              <a:rPr lang="en-US" sz="3600" b="1" dirty="0"/>
              <a:t>– House CJS subcommittee</a:t>
            </a:r>
          </a:p>
          <a:p>
            <a:pPr marL="0" indent="0">
              <a:buNone/>
            </a:pPr>
            <a:r>
              <a:rPr lang="en-US" sz="1200" b="1" dirty="0"/>
              <a:t> </a:t>
            </a:r>
          </a:p>
          <a:p>
            <a:r>
              <a:rPr lang="en-US" sz="3600" b="1" dirty="0">
                <a:solidFill>
                  <a:srgbClr val="0070C0"/>
                </a:solidFill>
              </a:rPr>
              <a:t>Wednesday, April 26 </a:t>
            </a:r>
            <a:r>
              <a:rPr lang="en-US" sz="3600" b="1" dirty="0"/>
              <a:t>– House Science full committee</a:t>
            </a:r>
          </a:p>
          <a:p>
            <a:pPr marL="0" indent="0">
              <a:buNone/>
            </a:pPr>
            <a:r>
              <a:rPr lang="en-US" sz="1200" b="1" dirty="0"/>
              <a:t> </a:t>
            </a:r>
            <a:endParaRPr lang="en-US" sz="9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10FDF63-8912-5819-73BD-49CF1BA0D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6296" l="1048" r="99839">
                        <a14:foregroundMark x1="5641" y1="75926" x2="5641" y2="75926"/>
                        <a14:foregroundMark x1="4110" y1="65432" x2="4110" y2="65432"/>
                        <a14:foregroundMark x1="4110" y1="65432" x2="4110" y2="65432"/>
                        <a14:foregroundMark x1="4110" y1="65432" x2="4110" y2="65432"/>
                        <a14:foregroundMark x1="4432" y1="53086" x2="4432" y2="53086"/>
                        <a14:foregroundMark x1="4432" y1="53086" x2="4432" y2="53086"/>
                        <a14:foregroundMark x1="3384" y1="44444" x2="3384" y2="44444"/>
                        <a14:foregroundMark x1="3868" y1="39506" x2="3868" y2="39506"/>
                        <a14:foregroundMark x1="1612" y1="46914" x2="1612" y2="46914"/>
                        <a14:foregroundMark x1="9911" y1="59877" x2="9911" y2="59877"/>
                        <a14:foregroundMark x1="13215" y1="67901" x2="13215" y2="67901"/>
                        <a14:foregroundMark x1="13296" y1="65432" x2="13296" y2="65432"/>
                        <a14:foregroundMark x1="15471" y1="68519" x2="15471" y2="68519"/>
                        <a14:foregroundMark x1="14585" y1="67284" x2="14585" y2="67284"/>
                        <a14:foregroundMark x1="15552" y1="91358" x2="15552" y2="91358"/>
                        <a14:foregroundMark x1="15552" y1="91358" x2="15552" y2="91358"/>
                        <a14:foregroundMark x1="12893" y1="89506" x2="12893" y2="89506"/>
                        <a14:foregroundMark x1="11201" y1="82716" x2="11201" y2="82716"/>
                        <a14:foregroundMark x1="11201" y1="82716" x2="11201" y2="82716"/>
                        <a14:foregroundMark x1="11201" y1="82716" x2="11201" y2="82716"/>
                        <a14:foregroundMark x1="8219" y1="82716" x2="8219" y2="82716"/>
                        <a14:foregroundMark x1="8219" y1="82716" x2="8219" y2="82716"/>
                        <a14:foregroundMark x1="1289" y1="89506" x2="1289" y2="89506"/>
                        <a14:foregroundMark x1="1048" y1="70370" x2="1048" y2="70370"/>
                        <a14:foregroundMark x1="1048" y1="70370" x2="1048" y2="70370"/>
                        <a14:foregroundMark x1="1048" y1="70370" x2="1048" y2="70370"/>
                        <a14:foregroundMark x1="1048" y1="70370" x2="1048" y2="70370"/>
                        <a14:foregroundMark x1="1048" y1="70370" x2="1048" y2="70370"/>
                        <a14:foregroundMark x1="1048" y1="70370" x2="1048" y2="70370"/>
                        <a14:foregroundMark x1="16841" y1="72840" x2="27075" y2="95062"/>
                        <a14:foregroundMark x1="55439" y1="85185" x2="61644" y2="85802"/>
                        <a14:foregroundMark x1="61644" y1="85802" x2="99517" y2="35802"/>
                        <a14:foregroundMark x1="99517" y1="35802" x2="99839" y2="35802"/>
                        <a14:foregroundMark x1="70991" y1="89506" x2="70991" y2="89506"/>
                        <a14:foregroundMark x1="75745" y1="88889" x2="75745" y2="88889"/>
                        <a14:foregroundMark x1="79210" y1="85185" x2="79210" y2="85185"/>
                        <a14:foregroundMark x1="84367" y1="83333" x2="84367" y2="83333"/>
                        <a14:foregroundMark x1="89444" y1="73457" x2="89444" y2="73457"/>
                        <a14:foregroundMark x1="93876" y1="71605" x2="93876" y2="71605"/>
                        <a14:foregroundMark x1="95407" y1="58025" x2="95407" y2="58025"/>
                        <a14:foregroundMark x1="95407" y1="58025" x2="95407" y2="58025"/>
                        <a14:foregroundMark x1="96696" y1="65432" x2="93634" y2="96296"/>
                        <a14:foregroundMark x1="93634" y1="96296" x2="90411" y2="92593"/>
                        <a14:foregroundMark x1="7655" y1="54321" x2="17566" y2="77778"/>
                        <a14:foregroundMark x1="16035" y1="69753" x2="19662" y2="75926"/>
                        <a14:foregroundMark x1="18211" y1="70988" x2="21434" y2="765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305385"/>
            <a:ext cx="12192000" cy="159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491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EC41083F-CA27-763D-0E7A-7B03ADEF3606}"/>
              </a:ext>
            </a:extLst>
          </p:cNvPr>
          <p:cNvSpPr/>
          <p:nvPr/>
        </p:nvSpPr>
        <p:spPr>
          <a:xfrm>
            <a:off x="2498545" y="3198469"/>
            <a:ext cx="6167282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32" name="Picture 6" descr="Map Of Usa States Wikipedia U S State - Us States Map Svg Clipart (1200x720), Png Download">
            <a:extLst>
              <a:ext uri="{FF2B5EF4-FFF2-40B4-BE49-F238E27FC236}">
                <a16:creationId xmlns:a16="http://schemas.microsoft.com/office/drawing/2014/main" id="{0034591B-9889-E87A-28AC-03D3D56AD0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987" y="512016"/>
            <a:ext cx="9526121" cy="576538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977A9B7-31ED-29E2-D4AD-7BF4B60EDA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77" b="96296" l="1048" r="99839">
                        <a14:foregroundMark x1="5641" y1="75926" x2="5641" y2="75926"/>
                        <a14:foregroundMark x1="4110" y1="65432" x2="4110" y2="65432"/>
                        <a14:foregroundMark x1="4110" y1="65432" x2="4110" y2="65432"/>
                        <a14:foregroundMark x1="4110" y1="65432" x2="4110" y2="65432"/>
                        <a14:foregroundMark x1="4432" y1="53086" x2="4432" y2="53086"/>
                        <a14:foregroundMark x1="4432" y1="53086" x2="4432" y2="53086"/>
                        <a14:foregroundMark x1="3384" y1="44444" x2="3384" y2="44444"/>
                        <a14:foregroundMark x1="3868" y1="39506" x2="3868" y2="39506"/>
                        <a14:foregroundMark x1="1612" y1="46914" x2="1612" y2="46914"/>
                        <a14:foregroundMark x1="9911" y1="59877" x2="9911" y2="59877"/>
                        <a14:foregroundMark x1="13215" y1="67901" x2="13215" y2="67901"/>
                        <a14:foregroundMark x1="13296" y1="65432" x2="13296" y2="65432"/>
                        <a14:foregroundMark x1="15471" y1="68519" x2="15471" y2="68519"/>
                        <a14:foregroundMark x1="14585" y1="67284" x2="14585" y2="67284"/>
                        <a14:foregroundMark x1="15552" y1="91358" x2="15552" y2="91358"/>
                        <a14:foregroundMark x1="15552" y1="91358" x2="15552" y2="91358"/>
                        <a14:foregroundMark x1="12893" y1="89506" x2="12893" y2="89506"/>
                        <a14:foregroundMark x1="11201" y1="82716" x2="11201" y2="82716"/>
                        <a14:foregroundMark x1="11201" y1="82716" x2="11201" y2="82716"/>
                        <a14:foregroundMark x1="11201" y1="82716" x2="11201" y2="82716"/>
                        <a14:foregroundMark x1="8219" y1="82716" x2="8219" y2="82716"/>
                        <a14:foregroundMark x1="8219" y1="82716" x2="8219" y2="82716"/>
                        <a14:foregroundMark x1="1289" y1="89506" x2="1289" y2="89506"/>
                        <a14:foregroundMark x1="1048" y1="70370" x2="1048" y2="70370"/>
                        <a14:foregroundMark x1="1048" y1="70370" x2="1048" y2="70370"/>
                        <a14:foregroundMark x1="1048" y1="70370" x2="1048" y2="70370"/>
                        <a14:foregroundMark x1="1048" y1="70370" x2="1048" y2="70370"/>
                        <a14:foregroundMark x1="1048" y1="70370" x2="1048" y2="70370"/>
                        <a14:foregroundMark x1="1048" y1="70370" x2="1048" y2="70370"/>
                        <a14:foregroundMark x1="16841" y1="72840" x2="27075" y2="95062"/>
                        <a14:foregroundMark x1="55439" y1="85185" x2="61644" y2="85802"/>
                        <a14:foregroundMark x1="61644" y1="85802" x2="99517" y2="35802"/>
                        <a14:foregroundMark x1="99517" y1="35802" x2="99839" y2="35802"/>
                        <a14:foregroundMark x1="70991" y1="89506" x2="70991" y2="89506"/>
                        <a14:foregroundMark x1="75745" y1="88889" x2="75745" y2="88889"/>
                        <a14:foregroundMark x1="79210" y1="85185" x2="79210" y2="85185"/>
                        <a14:foregroundMark x1="84367" y1="83333" x2="84367" y2="83333"/>
                        <a14:foregroundMark x1="89444" y1="73457" x2="89444" y2="73457"/>
                        <a14:foregroundMark x1="93876" y1="71605" x2="93876" y2="71605"/>
                        <a14:foregroundMark x1="95407" y1="58025" x2="95407" y2="58025"/>
                        <a14:foregroundMark x1="95407" y1="58025" x2="95407" y2="58025"/>
                        <a14:foregroundMark x1="96696" y1="65432" x2="93634" y2="96296"/>
                        <a14:foregroundMark x1="93634" y1="96296" x2="90411" y2="92593"/>
                        <a14:foregroundMark x1="7655" y1="54321" x2="17566" y2="77778"/>
                        <a14:foregroundMark x1="16035" y1="69753" x2="19662" y2="75926"/>
                        <a14:foregroundMark x1="18211" y1="70988" x2="21434" y2="765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301081"/>
            <a:ext cx="12192000" cy="1591542"/>
          </a:xfrm>
          <a:prstGeom prst="rect">
            <a:avLst/>
          </a:prstGeom>
        </p:spPr>
      </p:pic>
      <p:sp>
        <p:nvSpPr>
          <p:cNvPr id="33" name="Star: 5 Points 32">
            <a:extLst>
              <a:ext uri="{FF2B5EF4-FFF2-40B4-BE49-F238E27FC236}">
                <a16:creationId xmlns:a16="http://schemas.microsoft.com/office/drawing/2014/main" id="{37376189-2984-BE38-62C8-99F444AC92E4}"/>
              </a:ext>
            </a:extLst>
          </p:cNvPr>
          <p:cNvSpPr/>
          <p:nvPr/>
        </p:nvSpPr>
        <p:spPr>
          <a:xfrm>
            <a:off x="1677576" y="617141"/>
            <a:ext cx="339634" cy="339634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Star: 5 Points 33">
            <a:extLst>
              <a:ext uri="{FF2B5EF4-FFF2-40B4-BE49-F238E27FC236}">
                <a16:creationId xmlns:a16="http://schemas.microsoft.com/office/drawing/2014/main" id="{323C3962-FF49-8909-24A2-EE3AAE9FF038}"/>
              </a:ext>
            </a:extLst>
          </p:cNvPr>
          <p:cNvSpPr/>
          <p:nvPr/>
        </p:nvSpPr>
        <p:spPr>
          <a:xfrm>
            <a:off x="4876665" y="4906648"/>
            <a:ext cx="276999" cy="27699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Star: 5 Points 34">
            <a:extLst>
              <a:ext uri="{FF2B5EF4-FFF2-40B4-BE49-F238E27FC236}">
                <a16:creationId xmlns:a16="http://schemas.microsoft.com/office/drawing/2014/main" id="{92FBEE62-7D67-0A48-39F1-BA527EB6C4FA}"/>
              </a:ext>
            </a:extLst>
          </p:cNvPr>
          <p:cNvSpPr/>
          <p:nvPr/>
        </p:nvSpPr>
        <p:spPr>
          <a:xfrm>
            <a:off x="9488196" y="1022030"/>
            <a:ext cx="276999" cy="27699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Star: 5 Points 35">
            <a:extLst>
              <a:ext uri="{FF2B5EF4-FFF2-40B4-BE49-F238E27FC236}">
                <a16:creationId xmlns:a16="http://schemas.microsoft.com/office/drawing/2014/main" id="{63288A42-A5DE-77D9-E03D-25234306C5FB}"/>
              </a:ext>
            </a:extLst>
          </p:cNvPr>
          <p:cNvSpPr/>
          <p:nvPr/>
        </p:nvSpPr>
        <p:spPr>
          <a:xfrm>
            <a:off x="10376777" y="2460284"/>
            <a:ext cx="339634" cy="339634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Star: 5 Points 36">
            <a:extLst>
              <a:ext uri="{FF2B5EF4-FFF2-40B4-BE49-F238E27FC236}">
                <a16:creationId xmlns:a16="http://schemas.microsoft.com/office/drawing/2014/main" id="{EF34A192-9956-4D02-E0A8-FC9282F678FB}"/>
              </a:ext>
            </a:extLst>
          </p:cNvPr>
          <p:cNvSpPr/>
          <p:nvPr/>
        </p:nvSpPr>
        <p:spPr>
          <a:xfrm>
            <a:off x="1387098" y="2953357"/>
            <a:ext cx="339634" cy="339634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Star: 5 Points 37">
            <a:extLst>
              <a:ext uri="{FF2B5EF4-FFF2-40B4-BE49-F238E27FC236}">
                <a16:creationId xmlns:a16="http://schemas.microsoft.com/office/drawing/2014/main" id="{DC0265DC-6FD4-F3C7-3CE4-7DAFD85359C7}"/>
              </a:ext>
            </a:extLst>
          </p:cNvPr>
          <p:cNvSpPr/>
          <p:nvPr/>
        </p:nvSpPr>
        <p:spPr>
          <a:xfrm>
            <a:off x="5356368" y="3983077"/>
            <a:ext cx="280238" cy="26189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tar: 5 Points 38">
            <a:extLst>
              <a:ext uri="{FF2B5EF4-FFF2-40B4-BE49-F238E27FC236}">
                <a16:creationId xmlns:a16="http://schemas.microsoft.com/office/drawing/2014/main" id="{ACD96621-9456-7B46-0497-8AC967C5D1AF}"/>
              </a:ext>
            </a:extLst>
          </p:cNvPr>
          <p:cNvSpPr/>
          <p:nvPr/>
        </p:nvSpPr>
        <p:spPr>
          <a:xfrm>
            <a:off x="2008045" y="639922"/>
            <a:ext cx="339634" cy="339634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Star: 5 Points 39">
            <a:extLst>
              <a:ext uri="{FF2B5EF4-FFF2-40B4-BE49-F238E27FC236}">
                <a16:creationId xmlns:a16="http://schemas.microsoft.com/office/drawing/2014/main" id="{3A5A7BA9-F831-D019-978E-3AB6FB3976AD}"/>
              </a:ext>
            </a:extLst>
          </p:cNvPr>
          <p:cNvSpPr/>
          <p:nvPr/>
        </p:nvSpPr>
        <p:spPr>
          <a:xfrm>
            <a:off x="6057453" y="4665216"/>
            <a:ext cx="280238" cy="26189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Star: 5 Points 40">
            <a:extLst>
              <a:ext uri="{FF2B5EF4-FFF2-40B4-BE49-F238E27FC236}">
                <a16:creationId xmlns:a16="http://schemas.microsoft.com/office/drawing/2014/main" id="{D8F86EC3-D81C-1A86-43E9-696E9757D4FF}"/>
              </a:ext>
            </a:extLst>
          </p:cNvPr>
          <p:cNvSpPr/>
          <p:nvPr/>
        </p:nvSpPr>
        <p:spPr>
          <a:xfrm>
            <a:off x="9360802" y="4473444"/>
            <a:ext cx="276999" cy="276999"/>
          </a:xfrm>
          <a:prstGeom prst="star5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2C99158-7D29-7C94-2C00-DB0DEAB24D75}"/>
              </a:ext>
            </a:extLst>
          </p:cNvPr>
          <p:cNvSpPr txBox="1"/>
          <p:nvPr/>
        </p:nvSpPr>
        <p:spPr>
          <a:xfrm>
            <a:off x="9653609" y="4434935"/>
            <a:ext cx="1513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Full Committee Chair or Ranking Member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8B2B0F6-EEB3-232B-61A8-7678D6558DD3}"/>
              </a:ext>
            </a:extLst>
          </p:cNvPr>
          <p:cNvSpPr txBox="1"/>
          <p:nvPr/>
        </p:nvSpPr>
        <p:spPr>
          <a:xfrm>
            <a:off x="9679735" y="4839204"/>
            <a:ext cx="1513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Subcommittee Chair or Ranking Member</a:t>
            </a:r>
          </a:p>
        </p:txBody>
      </p:sp>
      <p:sp>
        <p:nvSpPr>
          <p:cNvPr id="44" name="Diamond 43">
            <a:extLst>
              <a:ext uri="{FF2B5EF4-FFF2-40B4-BE49-F238E27FC236}">
                <a16:creationId xmlns:a16="http://schemas.microsoft.com/office/drawing/2014/main" id="{5412FD68-6708-6E1A-3C0B-E812767B8EA5}"/>
              </a:ext>
            </a:extLst>
          </p:cNvPr>
          <p:cNvSpPr/>
          <p:nvPr/>
        </p:nvSpPr>
        <p:spPr>
          <a:xfrm>
            <a:off x="9363547" y="4922168"/>
            <a:ext cx="276999" cy="276999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9BAC4EA-0E1B-CD37-BF68-94986B0A3957}"/>
              </a:ext>
            </a:extLst>
          </p:cNvPr>
          <p:cNvSpPr/>
          <p:nvPr/>
        </p:nvSpPr>
        <p:spPr>
          <a:xfrm>
            <a:off x="9185457" y="4315213"/>
            <a:ext cx="1981464" cy="10493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Diamond 45">
            <a:extLst>
              <a:ext uri="{FF2B5EF4-FFF2-40B4-BE49-F238E27FC236}">
                <a16:creationId xmlns:a16="http://schemas.microsoft.com/office/drawing/2014/main" id="{E5FA051A-9738-1CAD-4194-3E68B74C7CDF}"/>
              </a:ext>
            </a:extLst>
          </p:cNvPr>
          <p:cNvSpPr/>
          <p:nvPr/>
        </p:nvSpPr>
        <p:spPr>
          <a:xfrm>
            <a:off x="8496286" y="2283498"/>
            <a:ext cx="276999" cy="276999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Diamond 46">
            <a:extLst>
              <a:ext uri="{FF2B5EF4-FFF2-40B4-BE49-F238E27FC236}">
                <a16:creationId xmlns:a16="http://schemas.microsoft.com/office/drawing/2014/main" id="{04EACC0C-DFB5-9F73-1D8A-D1821AC99F01}"/>
              </a:ext>
            </a:extLst>
          </p:cNvPr>
          <p:cNvSpPr/>
          <p:nvPr/>
        </p:nvSpPr>
        <p:spPr>
          <a:xfrm>
            <a:off x="7210700" y="1937386"/>
            <a:ext cx="276999" cy="276999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Diamond 47">
            <a:extLst>
              <a:ext uri="{FF2B5EF4-FFF2-40B4-BE49-F238E27FC236}">
                <a16:creationId xmlns:a16="http://schemas.microsoft.com/office/drawing/2014/main" id="{F8D8F5FD-2568-599F-1661-C9B810948302}"/>
              </a:ext>
            </a:extLst>
          </p:cNvPr>
          <p:cNvSpPr/>
          <p:nvPr/>
        </p:nvSpPr>
        <p:spPr>
          <a:xfrm>
            <a:off x="2701341" y="3636645"/>
            <a:ext cx="276999" cy="276999"/>
          </a:xfrm>
          <a:prstGeom prst="diamond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Diamond 48">
            <a:extLst>
              <a:ext uri="{FF2B5EF4-FFF2-40B4-BE49-F238E27FC236}">
                <a16:creationId xmlns:a16="http://schemas.microsoft.com/office/drawing/2014/main" id="{DB48AD8F-5F13-1550-3C41-F73BC8EF01C0}"/>
              </a:ext>
            </a:extLst>
          </p:cNvPr>
          <p:cNvSpPr/>
          <p:nvPr/>
        </p:nvSpPr>
        <p:spPr>
          <a:xfrm>
            <a:off x="7487699" y="742920"/>
            <a:ext cx="276999" cy="276999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Diamond 49">
            <a:extLst>
              <a:ext uri="{FF2B5EF4-FFF2-40B4-BE49-F238E27FC236}">
                <a16:creationId xmlns:a16="http://schemas.microsoft.com/office/drawing/2014/main" id="{0EF9CC5F-CCFE-1B58-9613-5D62DEB01A53}"/>
              </a:ext>
            </a:extLst>
          </p:cNvPr>
          <p:cNvSpPr/>
          <p:nvPr/>
        </p:nvSpPr>
        <p:spPr>
          <a:xfrm>
            <a:off x="7764698" y="4509004"/>
            <a:ext cx="280238" cy="261891"/>
          </a:xfrm>
          <a:prstGeom prst="diamon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Diamond 50">
            <a:extLst>
              <a:ext uri="{FF2B5EF4-FFF2-40B4-BE49-F238E27FC236}">
                <a16:creationId xmlns:a16="http://schemas.microsoft.com/office/drawing/2014/main" id="{3C5CC8FD-E1DD-BBA7-69C9-4320DA0F3E90}"/>
              </a:ext>
            </a:extLst>
          </p:cNvPr>
          <p:cNvSpPr/>
          <p:nvPr/>
        </p:nvSpPr>
        <p:spPr>
          <a:xfrm>
            <a:off x="5344938" y="3285072"/>
            <a:ext cx="280238" cy="261891"/>
          </a:xfrm>
          <a:prstGeom prst="diamon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Diamond 52">
            <a:extLst>
              <a:ext uri="{FF2B5EF4-FFF2-40B4-BE49-F238E27FC236}">
                <a16:creationId xmlns:a16="http://schemas.microsoft.com/office/drawing/2014/main" id="{A9030C8B-54F3-F0A8-EDB2-F735401053F8}"/>
              </a:ext>
            </a:extLst>
          </p:cNvPr>
          <p:cNvSpPr/>
          <p:nvPr/>
        </p:nvSpPr>
        <p:spPr>
          <a:xfrm>
            <a:off x="7357925" y="3175258"/>
            <a:ext cx="276999" cy="276999"/>
          </a:xfrm>
          <a:prstGeom prst="diamon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9F7FD7B-AA13-4555-ABDA-F72386A6724C}"/>
              </a:ext>
            </a:extLst>
          </p:cNvPr>
          <p:cNvSpPr txBox="1"/>
          <p:nvPr/>
        </p:nvSpPr>
        <p:spPr>
          <a:xfrm>
            <a:off x="1813832" y="103409"/>
            <a:ext cx="8583385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 b="1" dirty="0"/>
              <a:t>Chairs and Ranking Members for Committees of Jurisdiction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C5E9392A-5B83-5D51-A746-3DB0FC74030C}"/>
              </a:ext>
            </a:extLst>
          </p:cNvPr>
          <p:cNvSpPr/>
          <p:nvPr/>
        </p:nvSpPr>
        <p:spPr>
          <a:xfrm>
            <a:off x="7916247" y="925105"/>
            <a:ext cx="339634" cy="339634"/>
          </a:xfrm>
          <a:prstGeom prst="star5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tar: 5 Points 28">
            <a:extLst>
              <a:ext uri="{FF2B5EF4-FFF2-40B4-BE49-F238E27FC236}">
                <a16:creationId xmlns:a16="http://schemas.microsoft.com/office/drawing/2014/main" id="{BECDD0F8-3257-4858-0432-BF736693D5A7}"/>
              </a:ext>
            </a:extLst>
          </p:cNvPr>
          <p:cNvSpPr/>
          <p:nvPr/>
        </p:nvSpPr>
        <p:spPr>
          <a:xfrm>
            <a:off x="5204819" y="4798776"/>
            <a:ext cx="280238" cy="26189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Diamond 29">
            <a:extLst>
              <a:ext uri="{FF2B5EF4-FFF2-40B4-BE49-F238E27FC236}">
                <a16:creationId xmlns:a16="http://schemas.microsoft.com/office/drawing/2014/main" id="{9DEDAD66-9DD6-008E-E08B-10A498BAEF45}"/>
              </a:ext>
            </a:extLst>
          </p:cNvPr>
          <p:cNvSpPr/>
          <p:nvPr/>
        </p:nvSpPr>
        <p:spPr>
          <a:xfrm>
            <a:off x="6074955" y="3416017"/>
            <a:ext cx="280238" cy="261891"/>
          </a:xfrm>
          <a:prstGeom prst="diamon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268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EC41083F-CA27-763D-0E7A-7B03ADEF3606}"/>
              </a:ext>
            </a:extLst>
          </p:cNvPr>
          <p:cNvSpPr/>
          <p:nvPr/>
        </p:nvSpPr>
        <p:spPr>
          <a:xfrm>
            <a:off x="2498545" y="3198469"/>
            <a:ext cx="6167282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32" name="Picture 6" descr="Map Of Usa States Wikipedia U S State - Us States Map Svg Clipart (1200x720), Png Download">
            <a:extLst>
              <a:ext uri="{FF2B5EF4-FFF2-40B4-BE49-F238E27FC236}">
                <a16:creationId xmlns:a16="http://schemas.microsoft.com/office/drawing/2014/main" id="{0034591B-9889-E87A-28AC-03D3D56AD0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987" y="512016"/>
            <a:ext cx="9526121" cy="576538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977A9B7-31ED-29E2-D4AD-7BF4B60EDA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77" b="96296" l="1048" r="99839">
                        <a14:foregroundMark x1="5641" y1="75926" x2="5641" y2="75926"/>
                        <a14:foregroundMark x1="4110" y1="65432" x2="4110" y2="65432"/>
                        <a14:foregroundMark x1="4110" y1="65432" x2="4110" y2="65432"/>
                        <a14:foregroundMark x1="4110" y1="65432" x2="4110" y2="65432"/>
                        <a14:foregroundMark x1="4432" y1="53086" x2="4432" y2="53086"/>
                        <a14:foregroundMark x1="4432" y1="53086" x2="4432" y2="53086"/>
                        <a14:foregroundMark x1="3384" y1="44444" x2="3384" y2="44444"/>
                        <a14:foregroundMark x1="3868" y1="39506" x2="3868" y2="39506"/>
                        <a14:foregroundMark x1="1612" y1="46914" x2="1612" y2="46914"/>
                        <a14:foregroundMark x1="9911" y1="59877" x2="9911" y2="59877"/>
                        <a14:foregroundMark x1="13215" y1="67901" x2="13215" y2="67901"/>
                        <a14:foregroundMark x1="13296" y1="65432" x2="13296" y2="65432"/>
                        <a14:foregroundMark x1="15471" y1="68519" x2="15471" y2="68519"/>
                        <a14:foregroundMark x1="14585" y1="67284" x2="14585" y2="67284"/>
                        <a14:foregroundMark x1="15552" y1="91358" x2="15552" y2="91358"/>
                        <a14:foregroundMark x1="15552" y1="91358" x2="15552" y2="91358"/>
                        <a14:foregroundMark x1="12893" y1="89506" x2="12893" y2="89506"/>
                        <a14:foregroundMark x1="11201" y1="82716" x2="11201" y2="82716"/>
                        <a14:foregroundMark x1="11201" y1="82716" x2="11201" y2="82716"/>
                        <a14:foregroundMark x1="11201" y1="82716" x2="11201" y2="82716"/>
                        <a14:foregroundMark x1="8219" y1="82716" x2="8219" y2="82716"/>
                        <a14:foregroundMark x1="8219" y1="82716" x2="8219" y2="82716"/>
                        <a14:foregroundMark x1="1289" y1="89506" x2="1289" y2="89506"/>
                        <a14:foregroundMark x1="1048" y1="70370" x2="1048" y2="70370"/>
                        <a14:foregroundMark x1="1048" y1="70370" x2="1048" y2="70370"/>
                        <a14:foregroundMark x1="1048" y1="70370" x2="1048" y2="70370"/>
                        <a14:foregroundMark x1="1048" y1="70370" x2="1048" y2="70370"/>
                        <a14:foregroundMark x1="1048" y1="70370" x2="1048" y2="70370"/>
                        <a14:foregroundMark x1="1048" y1="70370" x2="1048" y2="70370"/>
                        <a14:foregroundMark x1="16841" y1="72840" x2="27075" y2="95062"/>
                        <a14:foregroundMark x1="55439" y1="85185" x2="61644" y2="85802"/>
                        <a14:foregroundMark x1="61644" y1="85802" x2="99517" y2="35802"/>
                        <a14:foregroundMark x1="99517" y1="35802" x2="99839" y2="35802"/>
                        <a14:foregroundMark x1="70991" y1="89506" x2="70991" y2="89506"/>
                        <a14:foregroundMark x1="75745" y1="88889" x2="75745" y2="88889"/>
                        <a14:foregroundMark x1="79210" y1="85185" x2="79210" y2="85185"/>
                        <a14:foregroundMark x1="84367" y1="83333" x2="84367" y2="83333"/>
                        <a14:foregroundMark x1="89444" y1="73457" x2="89444" y2="73457"/>
                        <a14:foregroundMark x1="93876" y1="71605" x2="93876" y2="71605"/>
                        <a14:foregroundMark x1="95407" y1="58025" x2="95407" y2="58025"/>
                        <a14:foregroundMark x1="95407" y1="58025" x2="95407" y2="58025"/>
                        <a14:foregroundMark x1="96696" y1="65432" x2="93634" y2="96296"/>
                        <a14:foregroundMark x1="93634" y1="96296" x2="90411" y2="92593"/>
                        <a14:foregroundMark x1="7655" y1="54321" x2="17566" y2="77778"/>
                        <a14:foregroundMark x1="16035" y1="69753" x2="19662" y2="75926"/>
                        <a14:foregroundMark x1="18211" y1="70988" x2="21434" y2="765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301081"/>
            <a:ext cx="12192000" cy="1591542"/>
          </a:xfrm>
          <a:prstGeom prst="rect">
            <a:avLst/>
          </a:prstGeom>
        </p:spPr>
      </p:pic>
      <p:sp>
        <p:nvSpPr>
          <p:cNvPr id="33" name="Star: 5 Points 32">
            <a:extLst>
              <a:ext uri="{FF2B5EF4-FFF2-40B4-BE49-F238E27FC236}">
                <a16:creationId xmlns:a16="http://schemas.microsoft.com/office/drawing/2014/main" id="{37376189-2984-BE38-62C8-99F444AC92E4}"/>
              </a:ext>
            </a:extLst>
          </p:cNvPr>
          <p:cNvSpPr/>
          <p:nvPr/>
        </p:nvSpPr>
        <p:spPr>
          <a:xfrm>
            <a:off x="1677576" y="617141"/>
            <a:ext cx="339634" cy="339634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Star: 5 Points 33">
            <a:extLst>
              <a:ext uri="{FF2B5EF4-FFF2-40B4-BE49-F238E27FC236}">
                <a16:creationId xmlns:a16="http://schemas.microsoft.com/office/drawing/2014/main" id="{323C3962-FF49-8909-24A2-EE3AAE9FF038}"/>
              </a:ext>
            </a:extLst>
          </p:cNvPr>
          <p:cNvSpPr/>
          <p:nvPr/>
        </p:nvSpPr>
        <p:spPr>
          <a:xfrm>
            <a:off x="4876665" y="4906648"/>
            <a:ext cx="276999" cy="27699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Star: 5 Points 34">
            <a:extLst>
              <a:ext uri="{FF2B5EF4-FFF2-40B4-BE49-F238E27FC236}">
                <a16:creationId xmlns:a16="http://schemas.microsoft.com/office/drawing/2014/main" id="{92FBEE62-7D67-0A48-39F1-BA527EB6C4FA}"/>
              </a:ext>
            </a:extLst>
          </p:cNvPr>
          <p:cNvSpPr/>
          <p:nvPr/>
        </p:nvSpPr>
        <p:spPr>
          <a:xfrm>
            <a:off x="9488196" y="1022030"/>
            <a:ext cx="276999" cy="27699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Star: 5 Points 35">
            <a:extLst>
              <a:ext uri="{FF2B5EF4-FFF2-40B4-BE49-F238E27FC236}">
                <a16:creationId xmlns:a16="http://schemas.microsoft.com/office/drawing/2014/main" id="{63288A42-A5DE-77D9-E03D-25234306C5FB}"/>
              </a:ext>
            </a:extLst>
          </p:cNvPr>
          <p:cNvSpPr/>
          <p:nvPr/>
        </p:nvSpPr>
        <p:spPr>
          <a:xfrm>
            <a:off x="10376777" y="2460284"/>
            <a:ext cx="339634" cy="339634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Star: 5 Points 36">
            <a:extLst>
              <a:ext uri="{FF2B5EF4-FFF2-40B4-BE49-F238E27FC236}">
                <a16:creationId xmlns:a16="http://schemas.microsoft.com/office/drawing/2014/main" id="{EF34A192-9956-4D02-E0A8-FC9282F678FB}"/>
              </a:ext>
            </a:extLst>
          </p:cNvPr>
          <p:cNvSpPr/>
          <p:nvPr/>
        </p:nvSpPr>
        <p:spPr>
          <a:xfrm>
            <a:off x="1387098" y="2953357"/>
            <a:ext cx="339634" cy="339634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Star: 5 Points 37">
            <a:extLst>
              <a:ext uri="{FF2B5EF4-FFF2-40B4-BE49-F238E27FC236}">
                <a16:creationId xmlns:a16="http://schemas.microsoft.com/office/drawing/2014/main" id="{DC0265DC-6FD4-F3C7-3CE4-7DAFD85359C7}"/>
              </a:ext>
            </a:extLst>
          </p:cNvPr>
          <p:cNvSpPr/>
          <p:nvPr/>
        </p:nvSpPr>
        <p:spPr>
          <a:xfrm>
            <a:off x="5356368" y="3983077"/>
            <a:ext cx="280238" cy="26189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tar: 5 Points 38">
            <a:extLst>
              <a:ext uri="{FF2B5EF4-FFF2-40B4-BE49-F238E27FC236}">
                <a16:creationId xmlns:a16="http://schemas.microsoft.com/office/drawing/2014/main" id="{ACD96621-9456-7B46-0497-8AC967C5D1AF}"/>
              </a:ext>
            </a:extLst>
          </p:cNvPr>
          <p:cNvSpPr/>
          <p:nvPr/>
        </p:nvSpPr>
        <p:spPr>
          <a:xfrm>
            <a:off x="2008045" y="639922"/>
            <a:ext cx="339634" cy="339634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Star: 5 Points 39">
            <a:extLst>
              <a:ext uri="{FF2B5EF4-FFF2-40B4-BE49-F238E27FC236}">
                <a16:creationId xmlns:a16="http://schemas.microsoft.com/office/drawing/2014/main" id="{3A5A7BA9-F831-D019-978E-3AB6FB3976AD}"/>
              </a:ext>
            </a:extLst>
          </p:cNvPr>
          <p:cNvSpPr/>
          <p:nvPr/>
        </p:nvSpPr>
        <p:spPr>
          <a:xfrm>
            <a:off x="6057453" y="4665216"/>
            <a:ext cx="280238" cy="26189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Star: 5 Points 40">
            <a:extLst>
              <a:ext uri="{FF2B5EF4-FFF2-40B4-BE49-F238E27FC236}">
                <a16:creationId xmlns:a16="http://schemas.microsoft.com/office/drawing/2014/main" id="{D8F86EC3-D81C-1A86-43E9-696E9757D4FF}"/>
              </a:ext>
            </a:extLst>
          </p:cNvPr>
          <p:cNvSpPr/>
          <p:nvPr/>
        </p:nvSpPr>
        <p:spPr>
          <a:xfrm>
            <a:off x="9360802" y="4473444"/>
            <a:ext cx="276999" cy="276999"/>
          </a:xfrm>
          <a:prstGeom prst="star5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2C99158-7D29-7C94-2C00-DB0DEAB24D75}"/>
              </a:ext>
            </a:extLst>
          </p:cNvPr>
          <p:cNvSpPr txBox="1"/>
          <p:nvPr/>
        </p:nvSpPr>
        <p:spPr>
          <a:xfrm>
            <a:off x="9653609" y="4434935"/>
            <a:ext cx="1513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Full Committee Chair or Ranking Member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8B2B0F6-EEB3-232B-61A8-7678D6558DD3}"/>
              </a:ext>
            </a:extLst>
          </p:cNvPr>
          <p:cNvSpPr txBox="1"/>
          <p:nvPr/>
        </p:nvSpPr>
        <p:spPr>
          <a:xfrm>
            <a:off x="9679735" y="4839204"/>
            <a:ext cx="1513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Subcommittee Chair or Ranking Member</a:t>
            </a:r>
          </a:p>
        </p:txBody>
      </p:sp>
      <p:sp>
        <p:nvSpPr>
          <p:cNvPr id="44" name="Diamond 43">
            <a:extLst>
              <a:ext uri="{FF2B5EF4-FFF2-40B4-BE49-F238E27FC236}">
                <a16:creationId xmlns:a16="http://schemas.microsoft.com/office/drawing/2014/main" id="{5412FD68-6708-6E1A-3C0B-E812767B8EA5}"/>
              </a:ext>
            </a:extLst>
          </p:cNvPr>
          <p:cNvSpPr/>
          <p:nvPr/>
        </p:nvSpPr>
        <p:spPr>
          <a:xfrm>
            <a:off x="9363547" y="4922168"/>
            <a:ext cx="276999" cy="276999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9BAC4EA-0E1B-CD37-BF68-94986B0A3957}"/>
              </a:ext>
            </a:extLst>
          </p:cNvPr>
          <p:cNvSpPr/>
          <p:nvPr/>
        </p:nvSpPr>
        <p:spPr>
          <a:xfrm>
            <a:off x="9185457" y="4315213"/>
            <a:ext cx="1981464" cy="196219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Diamond 45">
            <a:extLst>
              <a:ext uri="{FF2B5EF4-FFF2-40B4-BE49-F238E27FC236}">
                <a16:creationId xmlns:a16="http://schemas.microsoft.com/office/drawing/2014/main" id="{E5FA051A-9738-1CAD-4194-3E68B74C7CDF}"/>
              </a:ext>
            </a:extLst>
          </p:cNvPr>
          <p:cNvSpPr/>
          <p:nvPr/>
        </p:nvSpPr>
        <p:spPr>
          <a:xfrm>
            <a:off x="8496286" y="2283498"/>
            <a:ext cx="276999" cy="276999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Diamond 46">
            <a:extLst>
              <a:ext uri="{FF2B5EF4-FFF2-40B4-BE49-F238E27FC236}">
                <a16:creationId xmlns:a16="http://schemas.microsoft.com/office/drawing/2014/main" id="{04EACC0C-DFB5-9F73-1D8A-D1821AC99F01}"/>
              </a:ext>
            </a:extLst>
          </p:cNvPr>
          <p:cNvSpPr/>
          <p:nvPr/>
        </p:nvSpPr>
        <p:spPr>
          <a:xfrm>
            <a:off x="7210700" y="1937386"/>
            <a:ext cx="276999" cy="276999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Diamond 47">
            <a:extLst>
              <a:ext uri="{FF2B5EF4-FFF2-40B4-BE49-F238E27FC236}">
                <a16:creationId xmlns:a16="http://schemas.microsoft.com/office/drawing/2014/main" id="{F8D8F5FD-2568-599F-1661-C9B810948302}"/>
              </a:ext>
            </a:extLst>
          </p:cNvPr>
          <p:cNvSpPr/>
          <p:nvPr/>
        </p:nvSpPr>
        <p:spPr>
          <a:xfrm>
            <a:off x="2701341" y="3636645"/>
            <a:ext cx="276999" cy="276999"/>
          </a:xfrm>
          <a:prstGeom prst="diamond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Diamond 48">
            <a:extLst>
              <a:ext uri="{FF2B5EF4-FFF2-40B4-BE49-F238E27FC236}">
                <a16:creationId xmlns:a16="http://schemas.microsoft.com/office/drawing/2014/main" id="{DB48AD8F-5F13-1550-3C41-F73BC8EF01C0}"/>
              </a:ext>
            </a:extLst>
          </p:cNvPr>
          <p:cNvSpPr/>
          <p:nvPr/>
        </p:nvSpPr>
        <p:spPr>
          <a:xfrm>
            <a:off x="7487699" y="742920"/>
            <a:ext cx="276999" cy="276999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Diamond 49">
            <a:extLst>
              <a:ext uri="{FF2B5EF4-FFF2-40B4-BE49-F238E27FC236}">
                <a16:creationId xmlns:a16="http://schemas.microsoft.com/office/drawing/2014/main" id="{0EF9CC5F-CCFE-1B58-9613-5D62DEB01A53}"/>
              </a:ext>
            </a:extLst>
          </p:cNvPr>
          <p:cNvSpPr/>
          <p:nvPr/>
        </p:nvSpPr>
        <p:spPr>
          <a:xfrm>
            <a:off x="7764698" y="4509004"/>
            <a:ext cx="280238" cy="261891"/>
          </a:xfrm>
          <a:prstGeom prst="diamon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Diamond 50">
            <a:extLst>
              <a:ext uri="{FF2B5EF4-FFF2-40B4-BE49-F238E27FC236}">
                <a16:creationId xmlns:a16="http://schemas.microsoft.com/office/drawing/2014/main" id="{3C5CC8FD-E1DD-BBA7-69C9-4320DA0F3E90}"/>
              </a:ext>
            </a:extLst>
          </p:cNvPr>
          <p:cNvSpPr/>
          <p:nvPr/>
        </p:nvSpPr>
        <p:spPr>
          <a:xfrm>
            <a:off x="5344938" y="3285072"/>
            <a:ext cx="280238" cy="261891"/>
          </a:xfrm>
          <a:prstGeom prst="diamon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Diamond 52">
            <a:extLst>
              <a:ext uri="{FF2B5EF4-FFF2-40B4-BE49-F238E27FC236}">
                <a16:creationId xmlns:a16="http://schemas.microsoft.com/office/drawing/2014/main" id="{A9030C8B-54F3-F0A8-EDB2-F735401053F8}"/>
              </a:ext>
            </a:extLst>
          </p:cNvPr>
          <p:cNvSpPr/>
          <p:nvPr/>
        </p:nvSpPr>
        <p:spPr>
          <a:xfrm>
            <a:off x="7383124" y="3131998"/>
            <a:ext cx="276999" cy="276999"/>
          </a:xfrm>
          <a:prstGeom prst="diamon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9F7FD7B-AA13-4555-ABDA-F72386A6724C}"/>
              </a:ext>
            </a:extLst>
          </p:cNvPr>
          <p:cNvSpPr txBox="1"/>
          <p:nvPr/>
        </p:nvSpPr>
        <p:spPr>
          <a:xfrm>
            <a:off x="1813832" y="103409"/>
            <a:ext cx="8583385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 b="1" dirty="0"/>
              <a:t>Director’s Travel with Members of Congress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C5E9392A-5B83-5D51-A746-3DB0FC74030C}"/>
              </a:ext>
            </a:extLst>
          </p:cNvPr>
          <p:cNvSpPr/>
          <p:nvPr/>
        </p:nvSpPr>
        <p:spPr>
          <a:xfrm>
            <a:off x="7916247" y="925105"/>
            <a:ext cx="339634" cy="339634"/>
          </a:xfrm>
          <a:prstGeom prst="star5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tar: 5 Points 28">
            <a:extLst>
              <a:ext uri="{FF2B5EF4-FFF2-40B4-BE49-F238E27FC236}">
                <a16:creationId xmlns:a16="http://schemas.microsoft.com/office/drawing/2014/main" id="{BECDD0F8-3257-4858-0432-BF736693D5A7}"/>
              </a:ext>
            </a:extLst>
          </p:cNvPr>
          <p:cNvSpPr/>
          <p:nvPr/>
        </p:nvSpPr>
        <p:spPr>
          <a:xfrm>
            <a:off x="5204819" y="4798776"/>
            <a:ext cx="280238" cy="26189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Diamond 29">
            <a:extLst>
              <a:ext uri="{FF2B5EF4-FFF2-40B4-BE49-F238E27FC236}">
                <a16:creationId xmlns:a16="http://schemas.microsoft.com/office/drawing/2014/main" id="{9DEDAD66-9DD6-008E-E08B-10A498BAEF45}"/>
              </a:ext>
            </a:extLst>
          </p:cNvPr>
          <p:cNvSpPr/>
          <p:nvPr/>
        </p:nvSpPr>
        <p:spPr>
          <a:xfrm>
            <a:off x="6074955" y="3416017"/>
            <a:ext cx="280238" cy="261891"/>
          </a:xfrm>
          <a:prstGeom prst="diamon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B0A7CE3-FE28-DF5C-E52D-5784A550EF5A}"/>
              </a:ext>
            </a:extLst>
          </p:cNvPr>
          <p:cNvSpPr/>
          <p:nvPr/>
        </p:nvSpPr>
        <p:spPr>
          <a:xfrm>
            <a:off x="1524092" y="831705"/>
            <a:ext cx="186800" cy="186800"/>
          </a:xfrm>
          <a:prstGeom prst="ellipse">
            <a:avLst/>
          </a:prstGeom>
          <a:solidFill>
            <a:srgbClr val="F8F200"/>
          </a:solidFill>
          <a:ln>
            <a:solidFill>
              <a:srgbClr val="F8F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481EA30-40F7-E2D5-B666-4C185EE4B18C}"/>
              </a:ext>
            </a:extLst>
          </p:cNvPr>
          <p:cNvSpPr/>
          <p:nvPr/>
        </p:nvSpPr>
        <p:spPr>
          <a:xfrm>
            <a:off x="5298224" y="3107344"/>
            <a:ext cx="186800" cy="186800"/>
          </a:xfrm>
          <a:prstGeom prst="ellipse">
            <a:avLst/>
          </a:prstGeom>
          <a:solidFill>
            <a:srgbClr val="F8F200"/>
          </a:solidFill>
          <a:ln>
            <a:solidFill>
              <a:srgbClr val="F8F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E493EE1-50F0-1648-3B3C-C883CDAD0AFA}"/>
              </a:ext>
            </a:extLst>
          </p:cNvPr>
          <p:cNvSpPr/>
          <p:nvPr/>
        </p:nvSpPr>
        <p:spPr>
          <a:xfrm>
            <a:off x="5167459" y="4031029"/>
            <a:ext cx="186800" cy="186800"/>
          </a:xfrm>
          <a:prstGeom prst="ellipse">
            <a:avLst/>
          </a:prstGeom>
          <a:solidFill>
            <a:srgbClr val="F8F200"/>
          </a:solidFill>
          <a:ln>
            <a:solidFill>
              <a:srgbClr val="F8F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0A26F70-AA0C-74B6-5018-491D3929D113}"/>
              </a:ext>
            </a:extLst>
          </p:cNvPr>
          <p:cNvSpPr/>
          <p:nvPr/>
        </p:nvSpPr>
        <p:spPr>
          <a:xfrm>
            <a:off x="8848003" y="1859111"/>
            <a:ext cx="186800" cy="186800"/>
          </a:xfrm>
          <a:prstGeom prst="ellipse">
            <a:avLst/>
          </a:prstGeom>
          <a:solidFill>
            <a:srgbClr val="F8F200"/>
          </a:solidFill>
          <a:ln>
            <a:solidFill>
              <a:srgbClr val="F8F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2227BC4-8F32-F7E7-74FC-D201A23BE894}"/>
              </a:ext>
            </a:extLst>
          </p:cNvPr>
          <p:cNvSpPr/>
          <p:nvPr/>
        </p:nvSpPr>
        <p:spPr>
          <a:xfrm>
            <a:off x="8258548" y="2353872"/>
            <a:ext cx="186800" cy="186800"/>
          </a:xfrm>
          <a:prstGeom prst="ellipse">
            <a:avLst/>
          </a:prstGeom>
          <a:solidFill>
            <a:srgbClr val="F8F200"/>
          </a:solidFill>
          <a:ln>
            <a:solidFill>
              <a:srgbClr val="F8F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81EEDE1-C795-57FE-4D74-BAC81CA4B370}"/>
              </a:ext>
            </a:extLst>
          </p:cNvPr>
          <p:cNvSpPr/>
          <p:nvPr/>
        </p:nvSpPr>
        <p:spPr>
          <a:xfrm>
            <a:off x="8226844" y="4203636"/>
            <a:ext cx="186800" cy="186800"/>
          </a:xfrm>
          <a:prstGeom prst="ellipse">
            <a:avLst/>
          </a:prstGeom>
          <a:solidFill>
            <a:srgbClr val="F8F200"/>
          </a:solidFill>
          <a:ln>
            <a:solidFill>
              <a:srgbClr val="F8F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15193ED-F50A-092D-4EBA-409F58A35862}"/>
              </a:ext>
            </a:extLst>
          </p:cNvPr>
          <p:cNvSpPr/>
          <p:nvPr/>
        </p:nvSpPr>
        <p:spPr>
          <a:xfrm>
            <a:off x="8594259" y="3793517"/>
            <a:ext cx="186800" cy="186800"/>
          </a:xfrm>
          <a:prstGeom prst="ellipse">
            <a:avLst/>
          </a:prstGeom>
          <a:solidFill>
            <a:srgbClr val="F8F200"/>
          </a:solidFill>
          <a:ln>
            <a:solidFill>
              <a:srgbClr val="F8F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B2E2912-78ED-92B2-A400-DD140FC82952}"/>
              </a:ext>
            </a:extLst>
          </p:cNvPr>
          <p:cNvSpPr/>
          <p:nvPr/>
        </p:nvSpPr>
        <p:spPr>
          <a:xfrm>
            <a:off x="6010772" y="3054076"/>
            <a:ext cx="186800" cy="1868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5560F83-BB72-EB43-3E21-F6309345EC19}"/>
              </a:ext>
            </a:extLst>
          </p:cNvPr>
          <p:cNvSpPr txBox="1"/>
          <p:nvPr/>
        </p:nvSpPr>
        <p:spPr>
          <a:xfrm>
            <a:off x="9679735" y="5734220"/>
            <a:ext cx="1513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Upcoming Travel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26E7730-E8C6-EE25-F304-E7EF45CF39DF}"/>
              </a:ext>
            </a:extLst>
          </p:cNvPr>
          <p:cNvSpPr txBox="1"/>
          <p:nvPr/>
        </p:nvSpPr>
        <p:spPr>
          <a:xfrm>
            <a:off x="9679735" y="5406264"/>
            <a:ext cx="1513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Past Travel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67CAA07-03D3-4F52-50A6-5DD135F8B9B1}"/>
              </a:ext>
            </a:extLst>
          </p:cNvPr>
          <p:cNvSpPr/>
          <p:nvPr/>
        </p:nvSpPr>
        <p:spPr>
          <a:xfrm>
            <a:off x="9443367" y="5451363"/>
            <a:ext cx="186800" cy="186800"/>
          </a:xfrm>
          <a:prstGeom prst="ellipse">
            <a:avLst/>
          </a:prstGeom>
          <a:solidFill>
            <a:srgbClr val="F8F200"/>
          </a:solidFill>
          <a:ln>
            <a:solidFill>
              <a:srgbClr val="F8F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1707630-8C52-B0C1-654D-821854D0AC88}"/>
              </a:ext>
            </a:extLst>
          </p:cNvPr>
          <p:cNvSpPr/>
          <p:nvPr/>
        </p:nvSpPr>
        <p:spPr>
          <a:xfrm>
            <a:off x="9453906" y="5765913"/>
            <a:ext cx="186800" cy="1868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254E4A6-8E53-F1FE-238C-7A0C27132BBC}"/>
              </a:ext>
            </a:extLst>
          </p:cNvPr>
          <p:cNvSpPr/>
          <p:nvPr/>
        </p:nvSpPr>
        <p:spPr>
          <a:xfrm>
            <a:off x="1291589" y="2804580"/>
            <a:ext cx="186800" cy="1868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C84DAAF-5DA9-7B9B-DBAB-E5E2A34166D3}"/>
              </a:ext>
            </a:extLst>
          </p:cNvPr>
          <p:cNvSpPr/>
          <p:nvPr/>
        </p:nvSpPr>
        <p:spPr>
          <a:xfrm>
            <a:off x="6559334" y="2630101"/>
            <a:ext cx="186800" cy="186800"/>
          </a:xfrm>
          <a:prstGeom prst="ellipse">
            <a:avLst/>
          </a:prstGeom>
          <a:solidFill>
            <a:srgbClr val="F8F200"/>
          </a:solidFill>
          <a:ln>
            <a:solidFill>
              <a:srgbClr val="F8F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B822DF1-23D1-27F3-B582-90EC2902913C}"/>
              </a:ext>
            </a:extLst>
          </p:cNvPr>
          <p:cNvSpPr/>
          <p:nvPr/>
        </p:nvSpPr>
        <p:spPr>
          <a:xfrm>
            <a:off x="8492941" y="3088150"/>
            <a:ext cx="186800" cy="186800"/>
          </a:xfrm>
          <a:prstGeom prst="ellipse">
            <a:avLst/>
          </a:prstGeom>
          <a:solidFill>
            <a:srgbClr val="F8F200"/>
          </a:solidFill>
          <a:ln>
            <a:solidFill>
              <a:srgbClr val="F8F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AA6EECA-B884-E73C-6B8A-107561522D1A}"/>
              </a:ext>
            </a:extLst>
          </p:cNvPr>
          <p:cNvSpPr/>
          <p:nvPr/>
        </p:nvSpPr>
        <p:spPr>
          <a:xfrm>
            <a:off x="6592778" y="4571816"/>
            <a:ext cx="186800" cy="186800"/>
          </a:xfrm>
          <a:prstGeom prst="ellipse">
            <a:avLst/>
          </a:prstGeom>
          <a:solidFill>
            <a:srgbClr val="F8F200"/>
          </a:solidFill>
          <a:ln>
            <a:solidFill>
              <a:srgbClr val="F8F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C67401E-00CE-5E78-7544-1BEDDFD0C93D}"/>
              </a:ext>
            </a:extLst>
          </p:cNvPr>
          <p:cNvSpPr/>
          <p:nvPr/>
        </p:nvSpPr>
        <p:spPr>
          <a:xfrm>
            <a:off x="7441560" y="3643040"/>
            <a:ext cx="186800" cy="1868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E1F9E29-A8A2-F8F0-1D4E-7FFE127ACA1B}"/>
              </a:ext>
            </a:extLst>
          </p:cNvPr>
          <p:cNvSpPr/>
          <p:nvPr/>
        </p:nvSpPr>
        <p:spPr>
          <a:xfrm>
            <a:off x="7615389" y="1277633"/>
            <a:ext cx="186800" cy="186800"/>
          </a:xfrm>
          <a:prstGeom prst="ellipse">
            <a:avLst/>
          </a:prstGeom>
          <a:solidFill>
            <a:srgbClr val="F8F200"/>
          </a:solidFill>
          <a:ln>
            <a:solidFill>
              <a:srgbClr val="F8F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58AFB74-75BB-511C-8C93-D4BB9AEF39D6}"/>
              </a:ext>
            </a:extLst>
          </p:cNvPr>
          <p:cNvSpPr/>
          <p:nvPr/>
        </p:nvSpPr>
        <p:spPr>
          <a:xfrm>
            <a:off x="10716411" y="2552450"/>
            <a:ext cx="186800" cy="186800"/>
          </a:xfrm>
          <a:prstGeom prst="ellipse">
            <a:avLst/>
          </a:prstGeom>
          <a:solidFill>
            <a:srgbClr val="F8F200"/>
          </a:solidFill>
          <a:ln>
            <a:solidFill>
              <a:srgbClr val="F8F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91DF2EB-1473-71CC-84FD-ADE3E5D08FD1}"/>
              </a:ext>
            </a:extLst>
          </p:cNvPr>
          <p:cNvSpPr/>
          <p:nvPr/>
        </p:nvSpPr>
        <p:spPr>
          <a:xfrm>
            <a:off x="8177794" y="5179369"/>
            <a:ext cx="186800" cy="186800"/>
          </a:xfrm>
          <a:prstGeom prst="ellipse">
            <a:avLst/>
          </a:prstGeom>
          <a:solidFill>
            <a:srgbClr val="F8F200"/>
          </a:solidFill>
          <a:ln>
            <a:solidFill>
              <a:srgbClr val="F8F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A2E4E9B-37F3-6244-063E-75EE7A06BD66}"/>
              </a:ext>
            </a:extLst>
          </p:cNvPr>
          <p:cNvSpPr/>
          <p:nvPr/>
        </p:nvSpPr>
        <p:spPr>
          <a:xfrm>
            <a:off x="7255799" y="777791"/>
            <a:ext cx="186800" cy="186800"/>
          </a:xfrm>
          <a:prstGeom prst="ellipse">
            <a:avLst/>
          </a:prstGeom>
          <a:solidFill>
            <a:srgbClr val="F8F200"/>
          </a:solidFill>
          <a:ln>
            <a:solidFill>
              <a:srgbClr val="F8F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9622D65-8860-30AD-85D0-7E88D7D2A99E}"/>
              </a:ext>
            </a:extLst>
          </p:cNvPr>
          <p:cNvSpPr/>
          <p:nvPr/>
        </p:nvSpPr>
        <p:spPr>
          <a:xfrm>
            <a:off x="8605689" y="1914428"/>
            <a:ext cx="186800" cy="186800"/>
          </a:xfrm>
          <a:prstGeom prst="ellipse">
            <a:avLst/>
          </a:prstGeom>
          <a:solidFill>
            <a:srgbClr val="F8F200"/>
          </a:solidFill>
          <a:ln>
            <a:solidFill>
              <a:srgbClr val="F8F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565C3D5-5BF5-42D9-99D7-AFBACAAEFBDB}"/>
              </a:ext>
            </a:extLst>
          </p:cNvPr>
          <p:cNvSpPr/>
          <p:nvPr/>
        </p:nvSpPr>
        <p:spPr>
          <a:xfrm>
            <a:off x="7010850" y="796081"/>
            <a:ext cx="186800" cy="1868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5337575-AE45-AFD8-BEF2-773D89C7397C}"/>
              </a:ext>
            </a:extLst>
          </p:cNvPr>
          <p:cNvSpPr/>
          <p:nvPr/>
        </p:nvSpPr>
        <p:spPr>
          <a:xfrm>
            <a:off x="10446046" y="2257872"/>
            <a:ext cx="186800" cy="1868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02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CDA93-A012-84E4-696D-4CC21D0BB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567" y="-34119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/>
              <a:t>The Legislative Process and NSF</a:t>
            </a:r>
            <a:endParaRPr lang="en-US" sz="3600" b="1">
              <a:cs typeface="Calibri Light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AF8B131-7944-AB52-60DD-7DC8362F77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634464"/>
              </p:ext>
            </p:extLst>
          </p:nvPr>
        </p:nvGraphicFramePr>
        <p:xfrm>
          <a:off x="382771" y="467834"/>
          <a:ext cx="11632019" cy="6103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00280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TextBox 5">
            <a:extLst>
              <a:ext uri="{FF2B5EF4-FFF2-40B4-BE49-F238E27FC236}">
                <a16:creationId xmlns:a16="http://schemas.microsoft.com/office/drawing/2014/main" id="{705C07FD-8146-8FC6-5974-2CD96577FC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1519541"/>
              </p:ext>
            </p:extLst>
          </p:nvPr>
        </p:nvGraphicFramePr>
        <p:xfrm>
          <a:off x="4046747" y="-175726"/>
          <a:ext cx="7992356" cy="72106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23BD7736-BC86-7B9A-390B-A12C108FF492}"/>
              </a:ext>
            </a:extLst>
          </p:cNvPr>
          <p:cNvSpPr txBox="1"/>
          <p:nvPr/>
        </p:nvSpPr>
        <p:spPr>
          <a:xfrm>
            <a:off x="266132" y="1665027"/>
            <a:ext cx="4585647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5000" b="1" dirty="0">
                <a:solidFill>
                  <a:schemeClr val="bg1"/>
                </a:solidFill>
                <a:latin typeface="Calibri Light"/>
                <a:cs typeface="Calibri Light"/>
              </a:rPr>
              <a:t>How</a:t>
            </a:r>
            <a:endParaRPr lang="en-US" sz="5000" b="1" dirty="0">
              <a:solidFill>
                <a:schemeClr val="bg1"/>
              </a:solidFill>
              <a:latin typeface="Calibri" panose="020F0502020204030204"/>
              <a:cs typeface="Calibri" panose="020F0502020204030204"/>
            </a:endParaRPr>
          </a:p>
          <a:p>
            <a:r>
              <a:rPr lang="en-US" sz="5000" b="1" dirty="0">
                <a:solidFill>
                  <a:schemeClr val="bg1"/>
                </a:solidFill>
                <a:latin typeface="Calibri Light"/>
                <a:cs typeface="Calibri Light"/>
              </a:rPr>
              <a:t>many bills</a:t>
            </a:r>
            <a:endParaRPr lang="en-US" sz="5000" b="1" dirty="0">
              <a:solidFill>
                <a:schemeClr val="bg1"/>
              </a:solidFill>
              <a:latin typeface="Calibri" panose="020F0502020204030204"/>
              <a:cs typeface="Calibri" panose="020F0502020204030204"/>
            </a:endParaRPr>
          </a:p>
          <a:p>
            <a:r>
              <a:rPr lang="en-US" sz="5000" b="1" dirty="0">
                <a:solidFill>
                  <a:schemeClr val="bg1"/>
                </a:solidFill>
                <a:latin typeface="Calibri Light"/>
                <a:cs typeface="Calibri Light"/>
              </a:rPr>
              <a:t>actually </a:t>
            </a:r>
            <a:endParaRPr lang="en-US" sz="5000" b="1" dirty="0">
              <a:solidFill>
                <a:schemeClr val="bg1"/>
              </a:solidFill>
              <a:latin typeface="Calibri" panose="020F0502020204030204"/>
              <a:cs typeface="Calibri" panose="020F0502020204030204"/>
            </a:endParaRPr>
          </a:p>
          <a:p>
            <a:r>
              <a:rPr lang="en-US" sz="5000" b="1" dirty="0">
                <a:solidFill>
                  <a:schemeClr val="bg1"/>
                </a:solidFill>
                <a:latin typeface="Calibri Light"/>
                <a:cs typeface="Calibri Light"/>
              </a:rPr>
              <a:t>become law?</a:t>
            </a:r>
            <a:endParaRPr lang="en-US" sz="5000" b="1" dirty="0">
              <a:solidFill>
                <a:schemeClr val="bg1"/>
              </a:solidFill>
              <a:ea typeface="+mn-lt"/>
              <a:cs typeface="+mn-lt"/>
            </a:endParaRPr>
          </a:p>
        </p:txBody>
      </p:sp>
      <p:sp>
        <p:nvSpPr>
          <p:cNvPr id="1107" name="TextBox 1106">
            <a:extLst>
              <a:ext uri="{FF2B5EF4-FFF2-40B4-BE49-F238E27FC236}">
                <a16:creationId xmlns:a16="http://schemas.microsoft.com/office/drawing/2014/main" id="{4346DB91-1FB3-F5AC-858D-6ED454C86FCC}"/>
              </a:ext>
            </a:extLst>
          </p:cNvPr>
          <p:cNvSpPr txBox="1"/>
          <p:nvPr/>
        </p:nvSpPr>
        <p:spPr>
          <a:xfrm>
            <a:off x="7278380" y="6243423"/>
            <a:ext cx="523391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bg1"/>
                </a:solidFill>
                <a:ea typeface="+mn-lt"/>
                <a:cs typeface="+mn-lt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https://www.govtrack.us/congress/bills/statistics</a:t>
            </a:r>
            <a:r>
              <a:rPr lang="en-US" dirty="0">
                <a:solidFill>
                  <a:schemeClr val="bg1"/>
                </a:solidFill>
                <a:ea typeface="+mn-lt"/>
                <a:cs typeface="+mn-lt"/>
              </a:rPr>
              <a:t> </a:t>
            </a:r>
            <a:endParaRPr lang="en-US" dirty="0">
              <a:solidFill>
                <a:schemeClr val="bg1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7134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A519C-38A7-91F3-FBC7-1336BE28F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Open Sans"/>
                <a:ea typeface="Open Sans"/>
                <a:cs typeface="Open Sans"/>
              </a:rPr>
              <a:t>CHIPS and Science Act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2BEB8A-AE26-F4A1-E5EF-1F8BF0BAE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0E8EA-57F6-764C-8914-AEEABF058192}" type="slidenum">
              <a:rPr lang="en-US" smtClean="0"/>
              <a:t>6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B16B2D3-6358-1C05-F324-B772D4ADA986}"/>
              </a:ext>
            </a:extLst>
          </p:cNvPr>
          <p:cNvGrpSpPr/>
          <p:nvPr/>
        </p:nvGrpSpPr>
        <p:grpSpPr>
          <a:xfrm>
            <a:off x="222387" y="2044718"/>
            <a:ext cx="11768179" cy="3290562"/>
            <a:chOff x="551327" y="1782069"/>
            <a:chExt cx="10533399" cy="2945299"/>
          </a:xfrm>
        </p:grpSpPr>
        <p:pic>
          <p:nvPicPr>
            <p:cNvPr id="6" name="Picture 5" descr="A group of people in a court room&#10;&#10;Description automatically generated with medium confidence">
              <a:extLst>
                <a:ext uri="{FF2B5EF4-FFF2-40B4-BE49-F238E27FC236}">
                  <a16:creationId xmlns:a16="http://schemas.microsoft.com/office/drawing/2014/main" id="{4DD923F6-4564-725F-4DD6-EE19B3F1BA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1327" y="1782069"/>
              <a:ext cx="5238511" cy="2945299"/>
            </a:xfrm>
            <a:prstGeom prst="rect">
              <a:avLst/>
            </a:prstGeom>
          </p:spPr>
        </p:pic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4896D68B-5E3B-BFE0-C323-E5EB057969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6215" y="1782069"/>
              <a:ext cx="5238511" cy="29452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217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2685A0D-2318-58E4-80CC-80B6D105F544}"/>
              </a:ext>
            </a:extLst>
          </p:cNvPr>
          <p:cNvCxnSpPr/>
          <p:nvPr/>
        </p:nvCxnSpPr>
        <p:spPr>
          <a:xfrm>
            <a:off x="950400" y="2217600"/>
            <a:ext cx="914400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590A2FA9-68C2-985B-6BFA-9FB13B07F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Legislation Timeline 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404EDEB9-A347-73CD-30ED-B398BA4E7DC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2322425"/>
          <a:ext cx="11277600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9600">
                  <a:extLst>
                    <a:ext uri="{9D8B030D-6E8A-4147-A177-3AD203B41FA5}">
                      <a16:colId xmlns:a16="http://schemas.microsoft.com/office/drawing/2014/main" val="1445566194"/>
                    </a:ext>
                  </a:extLst>
                </a:gridCol>
                <a:gridCol w="1879600">
                  <a:extLst>
                    <a:ext uri="{9D8B030D-6E8A-4147-A177-3AD203B41FA5}">
                      <a16:colId xmlns:a16="http://schemas.microsoft.com/office/drawing/2014/main" val="1799774874"/>
                    </a:ext>
                  </a:extLst>
                </a:gridCol>
                <a:gridCol w="1879600">
                  <a:extLst>
                    <a:ext uri="{9D8B030D-6E8A-4147-A177-3AD203B41FA5}">
                      <a16:colId xmlns:a16="http://schemas.microsoft.com/office/drawing/2014/main" val="4099832339"/>
                    </a:ext>
                  </a:extLst>
                </a:gridCol>
                <a:gridCol w="1879600">
                  <a:extLst>
                    <a:ext uri="{9D8B030D-6E8A-4147-A177-3AD203B41FA5}">
                      <a16:colId xmlns:a16="http://schemas.microsoft.com/office/drawing/2014/main" val="630395084"/>
                    </a:ext>
                  </a:extLst>
                </a:gridCol>
                <a:gridCol w="1879600">
                  <a:extLst>
                    <a:ext uri="{9D8B030D-6E8A-4147-A177-3AD203B41FA5}">
                      <a16:colId xmlns:a16="http://schemas.microsoft.com/office/drawing/2014/main" val="851433649"/>
                    </a:ext>
                  </a:extLst>
                </a:gridCol>
                <a:gridCol w="1879600">
                  <a:extLst>
                    <a:ext uri="{9D8B030D-6E8A-4147-A177-3AD203B41FA5}">
                      <a16:colId xmlns:a16="http://schemas.microsoft.com/office/drawing/2014/main" val="545515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Endless Frontier Act</a:t>
                      </a:r>
                      <a:endParaRPr lang="en-US" sz="1200"/>
                    </a:p>
                  </a:txBody>
                  <a:tcPr marT="320040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/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NSF for the Future Act</a:t>
                      </a:r>
                      <a:endParaRPr lang="en-US" sz="1200"/>
                    </a:p>
                  </a:txBody>
                  <a:tcPr marT="32004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/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U.S. Innovation and Competition Act of 2021 (USICA)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/>
                    </a:p>
                  </a:txBody>
                  <a:tcPr marT="32004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/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America COMPETES Act of 2022</a:t>
                      </a:r>
                    </a:p>
                  </a:txBody>
                  <a:tcPr marT="32004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/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Conference Committee</a:t>
                      </a:r>
                      <a:endParaRPr lang="en-US" sz="1200"/>
                    </a:p>
                  </a:txBody>
                  <a:tcPr marT="32004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/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CHIPS and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Science Act </a:t>
                      </a:r>
                      <a:endParaRPr lang="en-US" sz="1200"/>
                    </a:p>
                  </a:txBody>
                  <a:tcPr marT="32004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/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100927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Publicly proposed in November 2019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Introduced in the Senate on 5/21/20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Introduced in the House on 3/26/21</a:t>
                      </a:r>
                    </a:p>
                    <a:p>
                      <a:pPr marL="0" lvl="0" indent="0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Passed House on 6/28/21 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Passed Senate on 6/08/21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120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Passed House on 2/04/22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120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February – July 2022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Conference between the House-passed America COMPETES Act and the Senate-passed USICA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Passed Senate on 7/27/22 </a:t>
                      </a:r>
                    </a:p>
                    <a:p>
                      <a:pPr marL="0" lvl="0" indent="0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Passed House on 7/28/22</a:t>
                      </a:r>
                    </a:p>
                    <a:p>
                      <a:pPr marL="0" lvl="0" indent="0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Signed into law by President Biden on 8/09/22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98152838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F649AE-938F-7106-E07A-56CA5E32C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0E8EA-57F6-764C-8914-AEEABF05819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FF056A7-6560-AC78-5EDB-A6C1A99B8C51}"/>
              </a:ext>
            </a:extLst>
          </p:cNvPr>
          <p:cNvSpPr>
            <a:spLocks noChangeAspect="1"/>
          </p:cNvSpPr>
          <p:nvPr/>
        </p:nvSpPr>
        <p:spPr>
          <a:xfrm>
            <a:off x="619200" y="2037600"/>
            <a:ext cx="365760" cy="36576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05A1B51-10FF-0EBE-D590-06D7D491D81E}"/>
              </a:ext>
            </a:extLst>
          </p:cNvPr>
          <p:cNvSpPr>
            <a:spLocks noChangeAspect="1"/>
          </p:cNvSpPr>
          <p:nvPr/>
        </p:nvSpPr>
        <p:spPr>
          <a:xfrm>
            <a:off x="2492640" y="2037600"/>
            <a:ext cx="365760" cy="36576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D3EE4D9-9BF7-413E-FBB4-079E287C9B29}"/>
              </a:ext>
            </a:extLst>
          </p:cNvPr>
          <p:cNvSpPr>
            <a:spLocks noChangeAspect="1"/>
          </p:cNvSpPr>
          <p:nvPr/>
        </p:nvSpPr>
        <p:spPr>
          <a:xfrm>
            <a:off x="4366080" y="2037600"/>
            <a:ext cx="365760" cy="36576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A816359-2892-F8A8-4DD8-7669DBA5D3DD}"/>
              </a:ext>
            </a:extLst>
          </p:cNvPr>
          <p:cNvSpPr>
            <a:spLocks noChangeAspect="1"/>
          </p:cNvSpPr>
          <p:nvPr/>
        </p:nvSpPr>
        <p:spPr>
          <a:xfrm>
            <a:off x="6239520" y="2037600"/>
            <a:ext cx="365760" cy="36576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221C3E6-3571-0C22-0845-09C8775F5D0F}"/>
              </a:ext>
            </a:extLst>
          </p:cNvPr>
          <p:cNvSpPr>
            <a:spLocks noChangeAspect="1"/>
          </p:cNvSpPr>
          <p:nvPr/>
        </p:nvSpPr>
        <p:spPr>
          <a:xfrm>
            <a:off x="8112960" y="2037600"/>
            <a:ext cx="365760" cy="36576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A50A174-8774-67BD-1F49-1C78401725FD}"/>
              </a:ext>
            </a:extLst>
          </p:cNvPr>
          <p:cNvSpPr>
            <a:spLocks noChangeAspect="1"/>
          </p:cNvSpPr>
          <p:nvPr/>
        </p:nvSpPr>
        <p:spPr>
          <a:xfrm>
            <a:off x="9986400" y="2037600"/>
            <a:ext cx="365760" cy="36576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54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13236-A4CA-57F8-5417-2607B6971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“CHIPS and Science” for NSF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AA6871-88FD-51D3-3297-159E9872B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0E8EA-57F6-764C-8914-AEEABF058192}" type="slidenum">
              <a:rPr lang="en-US" smtClean="0"/>
              <a:t>8</a:t>
            </a:fld>
            <a:endParaRPr lang="en-US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EB4159DF-9590-0532-C21B-B111D2B3D881}"/>
              </a:ext>
            </a:extLst>
          </p:cNvPr>
          <p:cNvSpPr/>
          <p:nvPr/>
        </p:nvSpPr>
        <p:spPr>
          <a:xfrm>
            <a:off x="492035" y="1426116"/>
            <a:ext cx="3657600" cy="2011680"/>
          </a:xfrm>
          <a:prstGeom prst="roundRect">
            <a:avLst>
              <a:gd name="adj" fmla="val 5173"/>
            </a:avLst>
          </a:prstGeom>
          <a:solidFill>
            <a:schemeClr val="bg1"/>
          </a:solidFill>
          <a:ln w="6350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5F5F08-888C-79B9-8026-BD6A75E5D78E}"/>
              </a:ext>
            </a:extLst>
          </p:cNvPr>
          <p:cNvSpPr/>
          <p:nvPr/>
        </p:nvSpPr>
        <p:spPr>
          <a:xfrm>
            <a:off x="4247606" y="1425888"/>
            <a:ext cx="3657600" cy="2011680"/>
          </a:xfrm>
          <a:prstGeom prst="roundRect">
            <a:avLst>
              <a:gd name="adj" fmla="val 5173"/>
            </a:avLst>
          </a:prstGeom>
          <a:solidFill>
            <a:schemeClr val="bg1"/>
          </a:solidFill>
          <a:ln w="6350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A59FA6C6-B644-F675-738C-FE83BFEF247E}"/>
              </a:ext>
            </a:extLst>
          </p:cNvPr>
          <p:cNvSpPr/>
          <p:nvPr/>
        </p:nvSpPr>
        <p:spPr>
          <a:xfrm>
            <a:off x="8014065" y="1425660"/>
            <a:ext cx="3657600" cy="2011680"/>
          </a:xfrm>
          <a:prstGeom prst="roundRect">
            <a:avLst>
              <a:gd name="adj" fmla="val 5173"/>
            </a:avLst>
          </a:prstGeom>
          <a:solidFill>
            <a:schemeClr val="bg1"/>
          </a:solidFill>
          <a:ln w="6350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81EF00D1-7466-D444-F69A-900D4555A669}"/>
              </a:ext>
            </a:extLst>
          </p:cNvPr>
          <p:cNvSpPr/>
          <p:nvPr/>
        </p:nvSpPr>
        <p:spPr>
          <a:xfrm>
            <a:off x="492035" y="3520831"/>
            <a:ext cx="3657600" cy="2011680"/>
          </a:xfrm>
          <a:prstGeom prst="roundRect">
            <a:avLst>
              <a:gd name="adj" fmla="val 5173"/>
            </a:avLst>
          </a:prstGeom>
          <a:solidFill>
            <a:schemeClr val="bg1"/>
          </a:solidFill>
          <a:ln w="6350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3206CA88-07CC-6FDF-B319-1313F7154154}"/>
              </a:ext>
            </a:extLst>
          </p:cNvPr>
          <p:cNvSpPr/>
          <p:nvPr/>
        </p:nvSpPr>
        <p:spPr>
          <a:xfrm>
            <a:off x="4247606" y="3520603"/>
            <a:ext cx="3657600" cy="2011680"/>
          </a:xfrm>
          <a:prstGeom prst="roundRect">
            <a:avLst>
              <a:gd name="adj" fmla="val 5173"/>
            </a:avLst>
          </a:prstGeom>
          <a:solidFill>
            <a:schemeClr val="bg1"/>
          </a:solidFill>
          <a:ln w="6350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3886104A-CACA-CE06-07CB-924B4D0CC1D5}"/>
              </a:ext>
            </a:extLst>
          </p:cNvPr>
          <p:cNvSpPr/>
          <p:nvPr/>
        </p:nvSpPr>
        <p:spPr>
          <a:xfrm>
            <a:off x="8014065" y="3520375"/>
            <a:ext cx="3657600" cy="2011680"/>
          </a:xfrm>
          <a:prstGeom prst="roundRect">
            <a:avLst>
              <a:gd name="adj" fmla="val 5173"/>
            </a:avLst>
          </a:prstGeom>
          <a:solidFill>
            <a:schemeClr val="bg1"/>
          </a:solidFill>
          <a:ln w="6350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51C8A27E-9F24-F894-4EBA-1C4A7E9B32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60971" y="1055378"/>
            <a:ext cx="2030871" cy="2030871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1D52917C-3D37-9255-4491-98586C7605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60971" y="3496299"/>
            <a:ext cx="2017427" cy="2017427"/>
          </a:xfrm>
          <a:prstGeom prst="rect">
            <a:avLst/>
          </a:prstGeom>
        </p:spPr>
      </p:pic>
      <p:pic>
        <p:nvPicPr>
          <p:cNvPr id="24" name="Picture 23" descr="Application&#10;&#10;Description automatically generated with low confidence">
            <a:extLst>
              <a:ext uri="{FF2B5EF4-FFF2-40B4-BE49-F238E27FC236}">
                <a16:creationId xmlns:a16="http://schemas.microsoft.com/office/drawing/2014/main" id="{154A8221-968B-039C-2B08-A390CF559F5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1758" t="2651" r="8680" b="72844"/>
          <a:stretch/>
        </p:blipFill>
        <p:spPr>
          <a:xfrm>
            <a:off x="9147166" y="1497696"/>
            <a:ext cx="1455816" cy="1129236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A74B0386-AFCC-142E-03BD-34466D9821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93915" y="3534267"/>
            <a:ext cx="1943644" cy="1943644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9824A08D-CD95-47F6-BCCA-01B0857A29A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70478" y="3729290"/>
            <a:ext cx="1593850" cy="15938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09F8202-71AF-CB44-50E0-97632BD1CD45}"/>
              </a:ext>
            </a:extLst>
          </p:cNvPr>
          <p:cNvSpPr/>
          <p:nvPr/>
        </p:nvSpPr>
        <p:spPr>
          <a:xfrm>
            <a:off x="1759065" y="2009594"/>
            <a:ext cx="186655" cy="495242"/>
          </a:xfrm>
          <a:prstGeom prst="rect">
            <a:avLst/>
          </a:prstGeom>
          <a:solidFill>
            <a:schemeClr val="bg1"/>
          </a:solidFill>
          <a:ln w="34925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CE8F9AF-2557-7CDD-FDB8-304136057AC2}"/>
              </a:ext>
            </a:extLst>
          </p:cNvPr>
          <p:cNvSpPr/>
          <p:nvPr/>
        </p:nvSpPr>
        <p:spPr>
          <a:xfrm>
            <a:off x="2036214" y="1903890"/>
            <a:ext cx="186655" cy="600946"/>
          </a:xfrm>
          <a:prstGeom prst="rect">
            <a:avLst/>
          </a:prstGeom>
          <a:solidFill>
            <a:schemeClr val="bg1"/>
          </a:solidFill>
          <a:ln w="34925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A680A69-4195-C051-3BE1-FD707E13CA13}"/>
              </a:ext>
            </a:extLst>
          </p:cNvPr>
          <p:cNvSpPr/>
          <p:nvPr/>
        </p:nvSpPr>
        <p:spPr>
          <a:xfrm>
            <a:off x="2313363" y="1830554"/>
            <a:ext cx="186655" cy="674282"/>
          </a:xfrm>
          <a:prstGeom prst="rect">
            <a:avLst/>
          </a:prstGeom>
          <a:solidFill>
            <a:schemeClr val="bg1"/>
          </a:solidFill>
          <a:ln w="34925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596C198-F3B2-C99F-3341-6036B9442CF5}"/>
              </a:ext>
            </a:extLst>
          </p:cNvPr>
          <p:cNvSpPr/>
          <p:nvPr/>
        </p:nvSpPr>
        <p:spPr>
          <a:xfrm>
            <a:off x="2590512" y="1714065"/>
            <a:ext cx="186655" cy="790771"/>
          </a:xfrm>
          <a:prstGeom prst="rect">
            <a:avLst/>
          </a:prstGeom>
          <a:solidFill>
            <a:schemeClr val="bg1"/>
          </a:solidFill>
          <a:ln w="34925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1" name="Table 5">
            <a:extLst>
              <a:ext uri="{FF2B5EF4-FFF2-40B4-BE49-F238E27FC236}">
                <a16:creationId xmlns:a16="http://schemas.microsoft.com/office/drawing/2014/main" id="{053AEF39-3AEA-7355-9958-0008E225C39B}"/>
              </a:ext>
            </a:extLst>
          </p:cNvPr>
          <p:cNvGraphicFramePr>
            <a:graphicFrameLocks noGrp="1"/>
          </p:cNvGraphicFramePr>
          <p:nvPr/>
        </p:nvGraphicFramePr>
        <p:xfrm>
          <a:off x="397600" y="2616633"/>
          <a:ext cx="11432001" cy="3776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667">
                  <a:extLst>
                    <a:ext uri="{9D8B030D-6E8A-4147-A177-3AD203B41FA5}">
                      <a16:colId xmlns:a16="http://schemas.microsoft.com/office/drawing/2014/main" val="1385659388"/>
                    </a:ext>
                  </a:extLst>
                </a:gridCol>
                <a:gridCol w="3810667">
                  <a:extLst>
                    <a:ext uri="{9D8B030D-6E8A-4147-A177-3AD203B41FA5}">
                      <a16:colId xmlns:a16="http://schemas.microsoft.com/office/drawing/2014/main" val="3753579362"/>
                    </a:ext>
                  </a:extLst>
                </a:gridCol>
                <a:gridCol w="3810667">
                  <a:extLst>
                    <a:ext uri="{9D8B030D-6E8A-4147-A177-3AD203B41FA5}">
                      <a16:colId xmlns:a16="http://schemas.microsoft.com/office/drawing/2014/main" val="1966288735"/>
                    </a:ext>
                  </a:extLst>
                </a:gridCol>
              </a:tblGrid>
              <a:tr h="24896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>
                          <a:solidFill>
                            <a:schemeClr val="tx2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Authorizes a doubling of the NSF budget over 5 years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>
                          <a:solidFill>
                            <a:schemeClr val="tx2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Strengthens fundamental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>
                          <a:solidFill>
                            <a:schemeClr val="tx2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research</a:t>
                      </a:r>
                    </a:p>
                    <a:p>
                      <a:pPr algn="ctr"/>
                      <a:endParaRPr lang="en-US" sz="1600" b="1" i="0">
                        <a:solidFill>
                          <a:schemeClr val="tx2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kern="1200">
                          <a:solidFill>
                            <a:schemeClr val="tx2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Establishes Technology,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kern="1200">
                          <a:solidFill>
                            <a:schemeClr val="tx2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Innovation &amp; Partnerships</a:t>
                      </a:r>
                    </a:p>
                    <a:p>
                      <a:pPr algn="ctr"/>
                      <a:endParaRPr lang="en-US" sz="1600" b="1" i="0">
                        <a:solidFill>
                          <a:schemeClr val="tx2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6973471"/>
                  </a:ext>
                </a:extLst>
              </a:tr>
              <a:tr h="12871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>
                          <a:solidFill>
                            <a:schemeClr val="tx2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Invests in STEM Education</a:t>
                      </a:r>
                    </a:p>
                    <a:p>
                      <a:pPr algn="ctr"/>
                      <a:endParaRPr lang="en-US" sz="1600" b="1" i="0">
                        <a:solidFill>
                          <a:schemeClr val="tx2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kern="1200">
                          <a:solidFill>
                            <a:schemeClr val="tx2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Advances diversity in STEM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kern="1200">
                          <a:solidFill>
                            <a:schemeClr val="tx2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Addresses research security</a:t>
                      </a:r>
                    </a:p>
                    <a:p>
                      <a:pPr algn="ctr"/>
                      <a:endParaRPr lang="en-US" sz="1600" b="1" i="0">
                        <a:solidFill>
                          <a:schemeClr val="tx2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60845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940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84293DAF-842B-78F6-B6AE-A55F1BCAA7A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1188263"/>
              </p:ext>
            </p:extLst>
          </p:nvPr>
        </p:nvGraphicFramePr>
        <p:xfrm>
          <a:off x="457200" y="1286691"/>
          <a:ext cx="8915400" cy="4722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D453D27-CCEE-A2BD-A8DE-64C7B0455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736" y="118623"/>
            <a:ext cx="10515600" cy="1325563"/>
          </a:xfrm>
        </p:spPr>
        <p:txBody>
          <a:bodyPr/>
          <a:lstStyle/>
          <a:p>
            <a:r>
              <a:rPr lang="en-US" dirty="0"/>
              <a:t>Authorizations in CHIPS Legislation for NSF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A732C0-4A01-650B-9F6D-20951C3CA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0E8EA-57F6-764C-8914-AEEABF058192}" type="slidenum">
              <a:rPr lang="en-US" smtClean="0"/>
              <a:t>9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36C4B9-9F19-7602-0040-0C641330BF0E}"/>
              </a:ext>
            </a:extLst>
          </p:cNvPr>
          <p:cNvSpPr txBox="1"/>
          <p:nvPr/>
        </p:nvSpPr>
        <p:spPr>
          <a:xfrm>
            <a:off x="9503229" y="1701532"/>
            <a:ext cx="2523498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FY 2023 final appropriation: </a:t>
            </a:r>
            <a:b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800" baseline="30000" dirty="0">
                <a:solidFill>
                  <a:schemeClr val="accen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$</a:t>
            </a:r>
            <a:r>
              <a:rPr lang="en-US" sz="2800" dirty="0">
                <a:solidFill>
                  <a:schemeClr val="accen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9.876 billion*</a:t>
            </a:r>
          </a:p>
          <a:p>
            <a:pPr>
              <a:spcBef>
                <a:spcPts val="1200"/>
              </a:spcBef>
            </a:pPr>
            <a:r>
              <a:rPr lang="en-US" sz="1200" dirty="0">
                <a:solidFill>
                  <a:schemeClr val="accent1"/>
                </a:solidFill>
              </a:rPr>
              <a:t>*including disaster supplemental</a:t>
            </a:r>
          </a:p>
          <a:p>
            <a:pPr>
              <a:spcBef>
                <a:spcPts val="18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FY 2024 request: </a:t>
            </a:r>
            <a:b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800" baseline="30000" dirty="0">
                <a:solidFill>
                  <a:schemeClr val="accen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$</a:t>
            </a:r>
            <a:r>
              <a:rPr lang="en-US" sz="2800" dirty="0">
                <a:solidFill>
                  <a:schemeClr val="accen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11.314 billion</a:t>
            </a:r>
          </a:p>
          <a:p>
            <a:pPr>
              <a:spcBef>
                <a:spcPts val="6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(released on March 9, 2023)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4BF852D-1EBE-7F1F-54B3-226FF2FF2FF7}"/>
              </a:ext>
            </a:extLst>
          </p:cNvPr>
          <p:cNvCxnSpPr>
            <a:cxnSpLocks/>
          </p:cNvCxnSpPr>
          <p:nvPr/>
        </p:nvCxnSpPr>
        <p:spPr>
          <a:xfrm flipV="1">
            <a:off x="1022736" y="2135569"/>
            <a:ext cx="7784327" cy="3204376"/>
          </a:xfrm>
          <a:prstGeom prst="straightConnector1">
            <a:avLst/>
          </a:prstGeom>
          <a:ln w="57150" cap="rnd">
            <a:solidFill>
              <a:schemeClr val="accent2"/>
            </a:solidFill>
            <a:prstDash val="dash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B9A25C7-83E0-C2E7-DFF6-48EF091FDDCE}"/>
              </a:ext>
            </a:extLst>
          </p:cNvPr>
          <p:cNvGrpSpPr/>
          <p:nvPr/>
        </p:nvGrpSpPr>
        <p:grpSpPr>
          <a:xfrm>
            <a:off x="9676878" y="4690032"/>
            <a:ext cx="2328077" cy="615553"/>
            <a:chOff x="9676878" y="4690032"/>
            <a:chExt cx="2328077" cy="61555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1B7D5AD-EB99-E6B6-4374-E4F24BC2E261}"/>
                </a:ext>
              </a:extLst>
            </p:cNvPr>
            <p:cNvSpPr txBox="1"/>
            <p:nvPr/>
          </p:nvSpPr>
          <p:spPr>
            <a:xfrm>
              <a:off x="9908178" y="4690032"/>
              <a:ext cx="2096777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Final Appropriations</a:t>
              </a:r>
            </a:p>
            <a:p>
              <a:pPr>
                <a:spcBef>
                  <a:spcPts val="1200"/>
                </a:spcBef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CHIPS Authorization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90D27A3-0326-0E8C-C564-31325DACF471}"/>
                </a:ext>
              </a:extLst>
            </p:cNvPr>
            <p:cNvSpPr/>
            <p:nvPr/>
          </p:nvSpPr>
          <p:spPr>
            <a:xfrm>
              <a:off x="9676879" y="4690032"/>
              <a:ext cx="261257" cy="26125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AE14E76-77C8-5235-5AE8-9F150C47E17F}"/>
                </a:ext>
              </a:extLst>
            </p:cNvPr>
            <p:cNvSpPr/>
            <p:nvPr/>
          </p:nvSpPr>
          <p:spPr>
            <a:xfrm>
              <a:off x="9676878" y="5037468"/>
              <a:ext cx="261257" cy="26125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5EDE8A3-EC4C-90EC-5250-6B0597BDA7E0}"/>
              </a:ext>
            </a:extLst>
          </p:cNvPr>
          <p:cNvGrpSpPr/>
          <p:nvPr/>
        </p:nvGrpSpPr>
        <p:grpSpPr>
          <a:xfrm>
            <a:off x="457200" y="1703759"/>
            <a:ext cx="8886330" cy="2385583"/>
            <a:chOff x="457200" y="1703759"/>
            <a:chExt cx="8886330" cy="2385583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EF548FB-C6F8-4C51-8A3A-803E4B681B76}"/>
                </a:ext>
              </a:extLst>
            </p:cNvPr>
            <p:cNvSpPr txBox="1"/>
            <p:nvPr/>
          </p:nvSpPr>
          <p:spPr>
            <a:xfrm>
              <a:off x="457200" y="3750788"/>
              <a:ext cx="13520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accent1"/>
                  </a:solidFill>
                </a:rPr>
                <a:t>$8.278B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6A0803C-670D-2216-20A6-4924131112D8}"/>
                </a:ext>
              </a:extLst>
            </p:cNvPr>
            <p:cNvSpPr txBox="1"/>
            <p:nvPr/>
          </p:nvSpPr>
          <p:spPr>
            <a:xfrm>
              <a:off x="1534035" y="3703976"/>
              <a:ext cx="13520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accent1"/>
                  </a:solidFill>
                </a:rPr>
                <a:t>$8.487B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6F61146-E40E-9934-8257-74421A5D7BAC}"/>
                </a:ext>
              </a:extLst>
            </p:cNvPr>
            <p:cNvSpPr txBox="1"/>
            <p:nvPr/>
          </p:nvSpPr>
          <p:spPr>
            <a:xfrm>
              <a:off x="2604051" y="3635989"/>
              <a:ext cx="13520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1"/>
                  </a:solidFill>
                </a:rPr>
                <a:t>$8.838B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90B36F4-4BBC-5617-C5D9-37557A1148F1}"/>
                </a:ext>
              </a:extLst>
            </p:cNvPr>
            <p:cNvSpPr txBox="1"/>
            <p:nvPr/>
          </p:nvSpPr>
          <p:spPr>
            <a:xfrm>
              <a:off x="3680886" y="3371994"/>
              <a:ext cx="13520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70C0"/>
                  </a:solidFill>
                </a:rPr>
                <a:t>$9.876B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246CE00-4DBB-8951-AF63-FCE14F3CC4AF}"/>
                </a:ext>
              </a:extLst>
            </p:cNvPr>
            <p:cNvSpPr txBox="1"/>
            <p:nvPr/>
          </p:nvSpPr>
          <p:spPr>
            <a:xfrm>
              <a:off x="4757056" y="2315215"/>
              <a:ext cx="13520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tx2"/>
                  </a:solidFill>
                </a:rPr>
                <a:t>$15.647B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4500DF1-8459-2285-ED9D-8767B706F907}"/>
                </a:ext>
              </a:extLst>
            </p:cNvPr>
            <p:cNvSpPr txBox="1"/>
            <p:nvPr/>
          </p:nvSpPr>
          <p:spPr>
            <a:xfrm>
              <a:off x="5835212" y="2115710"/>
              <a:ext cx="13520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tx2"/>
                  </a:solidFill>
                </a:rPr>
                <a:t>$16.707B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9BEB7C1-6E9D-951A-073E-BE47016B8AC0}"/>
                </a:ext>
              </a:extLst>
            </p:cNvPr>
            <p:cNvSpPr txBox="1"/>
            <p:nvPr/>
          </p:nvSpPr>
          <p:spPr>
            <a:xfrm>
              <a:off x="6906837" y="1902131"/>
              <a:ext cx="13520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tx2"/>
                  </a:solidFill>
                </a:rPr>
                <a:t>$17.832B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9B3C8DC-3A0E-E716-00D2-C1D7F8753B89}"/>
                </a:ext>
              </a:extLst>
            </p:cNvPr>
            <p:cNvSpPr txBox="1"/>
            <p:nvPr/>
          </p:nvSpPr>
          <p:spPr>
            <a:xfrm>
              <a:off x="7991524" y="1703759"/>
              <a:ext cx="13520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tx2"/>
                  </a:solidFill>
                </a:rPr>
                <a:t>$18.919B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2CC0B18-7CBE-153C-31E5-344F02C12CC9}"/>
                </a:ext>
              </a:extLst>
            </p:cNvPr>
            <p:cNvSpPr txBox="1"/>
            <p:nvPr/>
          </p:nvSpPr>
          <p:spPr>
            <a:xfrm>
              <a:off x="2556248" y="3231094"/>
              <a:ext cx="26936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FY 24 Budget request: </a:t>
              </a:r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$11.314B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B9AB02A-9F78-24D9-E549-84B092A064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62425" y="2751255"/>
              <a:ext cx="42401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77E19D4-6201-CA34-8B1E-EC9AFA6BF6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55745" y="3369397"/>
              <a:ext cx="91440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2B120825-874E-98C9-0369-EDCAC94C2E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77" b="96296" l="1048" r="99839">
                        <a14:foregroundMark x1="5641" y1="75926" x2="5641" y2="75926"/>
                        <a14:foregroundMark x1="4110" y1="65432" x2="4110" y2="65432"/>
                        <a14:foregroundMark x1="4110" y1="65432" x2="4110" y2="65432"/>
                        <a14:foregroundMark x1="4110" y1="65432" x2="4110" y2="65432"/>
                        <a14:foregroundMark x1="4432" y1="53086" x2="4432" y2="53086"/>
                        <a14:foregroundMark x1="4432" y1="53086" x2="4432" y2="53086"/>
                        <a14:foregroundMark x1="3384" y1="44444" x2="3384" y2="44444"/>
                        <a14:foregroundMark x1="3868" y1="39506" x2="3868" y2="39506"/>
                        <a14:foregroundMark x1="1612" y1="46914" x2="1612" y2="46914"/>
                        <a14:foregroundMark x1="9911" y1="59877" x2="9911" y2="59877"/>
                        <a14:foregroundMark x1="13215" y1="67901" x2="13215" y2="67901"/>
                        <a14:foregroundMark x1="13296" y1="65432" x2="13296" y2="65432"/>
                        <a14:foregroundMark x1="15471" y1="68519" x2="15471" y2="68519"/>
                        <a14:foregroundMark x1="14585" y1="67284" x2="14585" y2="67284"/>
                        <a14:foregroundMark x1="15552" y1="91358" x2="15552" y2="91358"/>
                        <a14:foregroundMark x1="15552" y1="91358" x2="15552" y2="91358"/>
                        <a14:foregroundMark x1="12893" y1="89506" x2="12893" y2="89506"/>
                        <a14:foregroundMark x1="11201" y1="82716" x2="11201" y2="82716"/>
                        <a14:foregroundMark x1="11201" y1="82716" x2="11201" y2="82716"/>
                        <a14:foregroundMark x1="11201" y1="82716" x2="11201" y2="82716"/>
                        <a14:foregroundMark x1="8219" y1="82716" x2="8219" y2="82716"/>
                        <a14:foregroundMark x1="8219" y1="82716" x2="8219" y2="82716"/>
                        <a14:foregroundMark x1="1289" y1="89506" x2="1289" y2="89506"/>
                        <a14:foregroundMark x1="1048" y1="70370" x2="1048" y2="70370"/>
                        <a14:foregroundMark x1="1048" y1="70370" x2="1048" y2="70370"/>
                        <a14:foregroundMark x1="1048" y1="70370" x2="1048" y2="70370"/>
                        <a14:foregroundMark x1="1048" y1="70370" x2="1048" y2="70370"/>
                        <a14:foregroundMark x1="1048" y1="70370" x2="1048" y2="70370"/>
                        <a14:foregroundMark x1="1048" y1="70370" x2="1048" y2="70370"/>
                        <a14:foregroundMark x1="16841" y1="72840" x2="27075" y2="95062"/>
                        <a14:foregroundMark x1="55439" y1="85185" x2="61644" y2="85802"/>
                        <a14:foregroundMark x1="61644" y1="85802" x2="99517" y2="35802"/>
                        <a14:foregroundMark x1="99517" y1="35802" x2="99839" y2="35802"/>
                        <a14:foregroundMark x1="70991" y1="89506" x2="70991" y2="89506"/>
                        <a14:foregroundMark x1="75745" y1="88889" x2="75745" y2="88889"/>
                        <a14:foregroundMark x1="79210" y1="85185" x2="79210" y2="85185"/>
                        <a14:foregroundMark x1="84367" y1="83333" x2="84367" y2="83333"/>
                        <a14:foregroundMark x1="89444" y1="73457" x2="89444" y2="73457"/>
                        <a14:foregroundMark x1="93876" y1="71605" x2="93876" y2="71605"/>
                        <a14:foregroundMark x1="95407" y1="58025" x2="95407" y2="58025"/>
                        <a14:foregroundMark x1="95407" y1="58025" x2="95407" y2="58025"/>
                        <a14:foregroundMark x1="96696" y1="65432" x2="93634" y2="96296"/>
                        <a14:foregroundMark x1="93634" y1="96296" x2="90411" y2="92593"/>
                        <a14:foregroundMark x1="7655" y1="54321" x2="17566" y2="77778"/>
                        <a14:foregroundMark x1="16035" y1="69753" x2="19662" y2="75926"/>
                        <a14:foregroundMark x1="18211" y1="70988" x2="21434" y2="765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305385"/>
            <a:ext cx="12192000" cy="1591542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2137EB3-F9CC-3D31-E75B-991FE7BA884A}"/>
              </a:ext>
            </a:extLst>
          </p:cNvPr>
          <p:cNvCxnSpPr>
            <a:cxnSpLocks/>
          </p:cNvCxnSpPr>
          <p:nvPr/>
        </p:nvCxnSpPr>
        <p:spPr>
          <a:xfrm flipH="1">
            <a:off x="5240723" y="3384659"/>
            <a:ext cx="42401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272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3769</TotalTime>
  <Words>798</Words>
  <Application>Microsoft Office PowerPoint</Application>
  <PresentationFormat>Widescreen</PresentationFormat>
  <Paragraphs>171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Calibri Light</vt:lpstr>
      <vt:lpstr>Microsoft Sans Serif</vt:lpstr>
      <vt:lpstr>Open Sans</vt:lpstr>
      <vt:lpstr>Open Sans Light</vt:lpstr>
      <vt:lpstr>Times New Roman</vt:lpstr>
      <vt:lpstr>Office Theme</vt:lpstr>
      <vt:lpstr>2_Office Theme</vt:lpstr>
      <vt:lpstr>PowerPoint Presentation</vt:lpstr>
      <vt:lpstr>PowerPoint Presentation</vt:lpstr>
      <vt:lpstr>PowerPoint Presentation</vt:lpstr>
      <vt:lpstr>The Legislative Process and NSF</vt:lpstr>
      <vt:lpstr>PowerPoint Presentation</vt:lpstr>
      <vt:lpstr>CHIPS and Science Act</vt:lpstr>
      <vt:lpstr>Legislation Timeline </vt:lpstr>
      <vt:lpstr>“CHIPS and Science” for NSF </vt:lpstr>
      <vt:lpstr>Authorizations in CHIPS Legislation for NSF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COMMITTEES OF JURISDICTION</dc:title>
  <dc:creator>Moller, Robert C.</dc:creator>
  <cp:lastModifiedBy>Moller, Robert C.</cp:lastModifiedBy>
  <cp:revision>8</cp:revision>
  <dcterms:created xsi:type="dcterms:W3CDTF">2022-05-24T19:45:52Z</dcterms:created>
  <dcterms:modified xsi:type="dcterms:W3CDTF">2023-04-27T14:23:58Z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61116adf-d8b0-40bb-bd45-de5abb5119c9</vt:lpwstr>
  </property>
  <property fmtid="{D5CDD505-2E9C-101B-9397-08002B2CF9AE}" pid="3" name="ContainsCUI">
    <vt:lpwstr>No</vt:lpwstr>
  </property>
</Properties>
</file>