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91" r:id="rId2"/>
    <p:sldId id="257" r:id="rId3"/>
    <p:sldId id="258" r:id="rId4"/>
    <p:sldId id="366" r:id="rId5"/>
    <p:sldId id="367" r:id="rId6"/>
    <p:sldId id="351" r:id="rId7"/>
    <p:sldId id="354" r:id="rId8"/>
    <p:sldId id="368" r:id="rId9"/>
    <p:sldId id="349" r:id="rId10"/>
    <p:sldId id="358" r:id="rId11"/>
    <p:sldId id="316" r:id="rId12"/>
    <p:sldId id="369" r:id="rId13"/>
    <p:sldId id="364" r:id="rId14"/>
    <p:sldId id="370" r:id="rId15"/>
    <p:sldId id="362" r:id="rId16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56" userDrawn="1">
          <p15:clr>
            <a:srgbClr val="A4A3A4"/>
          </p15:clr>
        </p15:guide>
        <p15:guide id="2" pos="2236" userDrawn="1">
          <p15:clr>
            <a:srgbClr val="A4A3A4"/>
          </p15:clr>
        </p15:guide>
        <p15:guide id="3" orient="horz" pos="2212">
          <p15:clr>
            <a:srgbClr val="A4A3A4"/>
          </p15:clr>
        </p15:guide>
        <p15:guide id="4" pos="29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>
      <p:cViewPr>
        <p:scale>
          <a:sx n="106" d="100"/>
          <a:sy n="106" d="100"/>
        </p:scale>
        <p:origin x="-10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3126" y="-78"/>
      </p:cViewPr>
      <p:guideLst>
        <p:guide orient="horz" pos="2956"/>
        <p:guide orient="horz" pos="2212"/>
        <p:guide pos="2236"/>
        <p:guide pos="293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.50.16\Home\HarkinsM\Debt%20global%201-2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.50.16\gai-shared\~Lecture%20Notes\Harkins\Budget%20Dilemma\Year%20by%20year%20categories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.50.16\gai-shared\~Lecture%20Notes\Harkins\Budget%20Dilemma\Year%20by%20year%20categori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6.3026864289022697E-2"/>
                  <c:y val="-7.853920603674541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9265091863517057E-3"/>
                  <c:y val="-0.1230427739501312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970202254129999E-4"/>
                  <c:y val="0.1742333087270341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733055426895168E-2"/>
                  <c:y val="0.1334582103018372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0837347537440174E-2"/>
                  <c:y val="0.1510523293963254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8.0845607534352326E-2"/>
                  <c:y val="5.248503116797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4699629458082446E-2"/>
                  <c:y val="9.997375328083989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7384746024394009E-2"/>
                  <c:y val="5.508919783464567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2.3225104214914312E-2"/>
                  <c:y val="0.1587653789370078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1.570171375636869E-3"/>
                  <c:y val="0.159716412401574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2147753589624827E-2"/>
                  <c:y val="0.1601197506561679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1764705882352941E-2"/>
                  <c:y val="0.16665559383202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1.1154855643044619E-2"/>
                  <c:y val="0.1528617125984252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0"/>
                  <c:y val="0.1418829970472441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0"/>
                  <c:y val="-0.1717923638451443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8.0769646441253673E-2"/>
                  <c:y val="-0.2840516322178477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0.11384931295352786"/>
                  <c:y val="-6.638348917322835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'[Debt global 1-23.xlsx]Sheet1'!$A$2:$A$19</c:f>
              <c:strCache>
                <c:ptCount val="17"/>
                <c:pt idx="0">
                  <c:v>Japan</c:v>
                </c:pt>
                <c:pt idx="1">
                  <c:v>China, Mainland</c:v>
                </c:pt>
                <c:pt idx="2">
                  <c:v>United Kingdom</c:v>
                </c:pt>
                <c:pt idx="3">
                  <c:v>Belgium</c:v>
                </c:pt>
                <c:pt idx="4">
                  <c:v>Luxembourg</c:v>
                </c:pt>
                <c:pt idx="5">
                  <c:v>Switzerland</c:v>
                </c:pt>
                <c:pt idx="6">
                  <c:v>Cayman Islands</c:v>
                </c:pt>
                <c:pt idx="7">
                  <c:v>Canada</c:v>
                </c:pt>
                <c:pt idx="8">
                  <c:v>Ireland</c:v>
                </c:pt>
                <c:pt idx="9">
                  <c:v>Taiwan</c:v>
                </c:pt>
                <c:pt idx="10">
                  <c:v>India</c:v>
                </c:pt>
                <c:pt idx="11">
                  <c:v>Hong Kong</c:v>
                </c:pt>
                <c:pt idx="12">
                  <c:v>Brazil</c:v>
                </c:pt>
                <c:pt idx="13">
                  <c:v>Singapore</c:v>
                </c:pt>
                <c:pt idx="14">
                  <c:v>France</c:v>
                </c:pt>
                <c:pt idx="15">
                  <c:v>Saudi Arabia</c:v>
                </c:pt>
                <c:pt idx="16">
                  <c:v>Others</c:v>
                </c:pt>
              </c:strCache>
            </c:strRef>
          </c:cat>
          <c:val>
            <c:numRef>
              <c:f>'[Debt global 1-23.xlsx]Sheet1'!$B$2:$B$19</c:f>
              <c:numCache>
                <c:formatCode>General</c:formatCode>
                <c:ptCount val="17"/>
                <c:pt idx="0">
                  <c:v>1104.4000000000001</c:v>
                </c:pt>
                <c:pt idx="1">
                  <c:v>859.4</c:v>
                </c:pt>
                <c:pt idx="2">
                  <c:v>668.3</c:v>
                </c:pt>
                <c:pt idx="3">
                  <c:v>331.1</c:v>
                </c:pt>
                <c:pt idx="4">
                  <c:v>318.2</c:v>
                </c:pt>
                <c:pt idx="5">
                  <c:v>290.5</c:v>
                </c:pt>
                <c:pt idx="6">
                  <c:v>285.3</c:v>
                </c:pt>
                <c:pt idx="7">
                  <c:v>254.1</c:v>
                </c:pt>
                <c:pt idx="8">
                  <c:v>253.4</c:v>
                </c:pt>
                <c:pt idx="9">
                  <c:v>234.6</c:v>
                </c:pt>
                <c:pt idx="10">
                  <c:v>232</c:v>
                </c:pt>
                <c:pt idx="11">
                  <c:v>226.8</c:v>
                </c:pt>
                <c:pt idx="12">
                  <c:v>214</c:v>
                </c:pt>
                <c:pt idx="13">
                  <c:v>187.6</c:v>
                </c:pt>
                <c:pt idx="14">
                  <c:v>183.9</c:v>
                </c:pt>
                <c:pt idx="15">
                  <c:v>111</c:v>
                </c:pt>
                <c:pt idx="16">
                  <c:v>1647.9399999999996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[hist08z1_fy2023.xlsx]Sheet1!$A$12</c:f>
              <c:strCache>
                <c:ptCount val="1"/>
                <c:pt idx="0">
                  <c:v>2010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[hist08z1_fy2023.xlsx]Sheet1!$C$12,[hist08z1_fy2023.xlsx]Sheet1!$D$12,[hist08z1_fy2023.xlsx]Sheet1!$E$12,[hist08z1_fy2023.xlsx]Sheet1!$F$12,[hist08z1_fy2023.xlsx]Sheet1!$G$12,[hist08z1_fy2023.xlsx]Sheet1!$H$12</c:f>
              <c:numCache>
                <c:formatCode>##,##0.0</c:formatCode>
                <c:ptCount val="6"/>
                <c:pt idx="0">
                  <c:v>688.9</c:v>
                </c:pt>
                <c:pt idx="1">
                  <c:v>658.3</c:v>
                </c:pt>
                <c:pt idx="2">
                  <c:v>700.8</c:v>
                </c:pt>
                <c:pt idx="3">
                  <c:v>446.5</c:v>
                </c:pt>
                <c:pt idx="4">
                  <c:v>272.8</c:v>
                </c:pt>
                <c:pt idx="5">
                  <c:v>196.2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4A-4764-AA28-82B717F56F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[hist08z1_fy2023.xlsx]Sheet1!$A$10</c:f>
              <c:strCache>
                <c:ptCount val="1"/>
                <c:pt idx="0">
                  <c:v>2000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[hist08z1_fy2023.xlsx]Sheet1!$C$10,[hist08z1_fy2023.xlsx]Sheet1!$D$10,[hist08z1_fy2023.xlsx]Sheet1!$E$10,[hist08z1_fy2023.xlsx]Sheet1!$F$10,[hist08z1_fy2023.xlsx]Sheet1!$G$10,[hist08z1_fy2023.xlsx]Sheet1!$H$10</c:f>
              <c:numCache>
                <c:formatCode>##,##0.0</c:formatCode>
                <c:ptCount val="6"/>
                <c:pt idx="0">
                  <c:v>295</c:v>
                </c:pt>
                <c:pt idx="1">
                  <c:v>319.7</c:v>
                </c:pt>
                <c:pt idx="2">
                  <c:v>406</c:v>
                </c:pt>
                <c:pt idx="3">
                  <c:v>194.1</c:v>
                </c:pt>
                <c:pt idx="4">
                  <c:v>117.9</c:v>
                </c:pt>
                <c:pt idx="5">
                  <c:v>222.9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427-430B-A1B9-FF9EE0FE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[hist08z1_fy2023.xlsx]Sheet1!$A$6</c:f>
              <c:strCache>
                <c:ptCount val="1"/>
                <c:pt idx="0">
                  <c:v>1980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[hist08z1_fy2023.xlsx]Sheet1!$C$6,[hist08z1_fy2023.xlsx]Sheet1!$D$6,[hist08z1_fy2023.xlsx]Sheet1!$E$6,[hist08z1_fy2023.xlsx]Sheet1!$F$6,[hist08z1_fy2023.xlsx]Sheet1!$G$6,[hist08z1_fy2023.xlsx]Sheet1!$H$6</c:f>
              <c:numCache>
                <c:formatCode>##,##0.0</c:formatCode>
                <c:ptCount val="6"/>
                <c:pt idx="0">
                  <c:v>134.6</c:v>
                </c:pt>
                <c:pt idx="1">
                  <c:v>141.69999999999999</c:v>
                </c:pt>
                <c:pt idx="2">
                  <c:v>117.1</c:v>
                </c:pt>
                <c:pt idx="3">
                  <c:v>31</c:v>
                </c:pt>
                <c:pt idx="4">
                  <c:v>14</c:v>
                </c:pt>
                <c:pt idx="5">
                  <c:v>52.5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813-4FD9-9A1D-AC9525214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[hist08z1_fy2023.xlsx]Sheet1!$A$3</c:f>
              <c:strCache>
                <c:ptCount val="1"/>
                <c:pt idx="0">
                  <c:v>1965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[hist08z1_fy2023.xlsx]Sheet1!$C$3,[hist08z1_fy2023.xlsx]Sheet1!$D$3,[hist08z1_fy2023.xlsx]Sheet1!$E$3,[hist08z1_fy2023.xlsx]Sheet1!$F$3,[hist08z1_fy2023.xlsx]Sheet1!$G$3,[hist08z1_fy2023.xlsx]Sheet1!$H$3</c:f>
              <c:numCache>
                <c:formatCode>##,##0.0</c:formatCode>
                <c:ptCount val="6"/>
                <c:pt idx="0">
                  <c:v>51</c:v>
                </c:pt>
                <c:pt idx="1">
                  <c:v>26.8</c:v>
                </c:pt>
                <c:pt idx="2">
                  <c:v>17.100000000000001</c:v>
                </c:pt>
                <c:pt idx="3">
                  <c:v>0</c:v>
                </c:pt>
                <c:pt idx="4">
                  <c:v>0.3</c:v>
                </c:pt>
                <c:pt idx="5">
                  <c:v>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1E-4B89-84C1-74F6DF239C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777777777777776E-2"/>
          <c:y val="9.2592592592592587E-2"/>
          <c:w val="0.68044488188976382"/>
          <c:h val="0.89814814814814814"/>
        </c:manualLayout>
      </c:layout>
      <c:pie3DChart>
        <c:varyColors val="1"/>
        <c:ser>
          <c:idx val="0"/>
          <c:order val="0"/>
          <c:explosion val="25"/>
          <c:cat>
            <c:strRef>
              <c:f>'[Year by year categories.xlsx]Sheet1'!$C$1:$H$1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'[Year by year categories.xlsx]Sheet1'!$C$16:$H$16</c:f>
              <c:numCache>
                <c:formatCode>##,##0.0</c:formatCode>
                <c:ptCount val="6"/>
                <c:pt idx="0">
                  <c:v>752.1</c:v>
                </c:pt>
                <c:pt idx="1">
                  <c:v>912.2</c:v>
                </c:pt>
                <c:pt idx="2">
                  <c:v>1212.5</c:v>
                </c:pt>
                <c:pt idx="3">
                  <c:v>747.2</c:v>
                </c:pt>
                <c:pt idx="4">
                  <c:v>591.9</c:v>
                </c:pt>
                <c:pt idx="5">
                  <c:v>475.9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777777777777776E-2"/>
          <c:y val="9.2592592592592587E-2"/>
          <c:w val="0.68044488188976382"/>
          <c:h val="0.89814814814814814"/>
        </c:manualLayout>
      </c:layout>
      <c:pie3DChart>
        <c:varyColors val="1"/>
        <c:ser>
          <c:idx val="0"/>
          <c:order val="0"/>
          <c:explosion val="25"/>
          <c:cat>
            <c:strRef>
              <c:f>'[Year by year categories.xlsx]Sheet1'!$C$1:$H$1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'[Year by year categories.xlsx]Sheet1'!$C$17:$H$17</c:f>
              <c:numCache>
                <c:formatCode>##,##0.0</c:formatCode>
                <c:ptCount val="6"/>
                <c:pt idx="0">
                  <c:v>940.6</c:v>
                </c:pt>
                <c:pt idx="1">
                  <c:v>1023.9</c:v>
                </c:pt>
                <c:pt idx="2">
                  <c:v>1841.7</c:v>
                </c:pt>
                <c:pt idx="3">
                  <c:v>1251.5</c:v>
                </c:pt>
                <c:pt idx="4">
                  <c:v>699.2</c:v>
                </c:pt>
                <c:pt idx="5">
                  <c:v>960.3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4" y="4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4" y="6670505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2218" y="6670505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 anchor="b"/>
          <a:lstStyle>
            <a:lvl1pPr algn="r">
              <a:defRPr sz="1200"/>
            </a:lvl1pPr>
          </a:lstStyle>
          <a:p>
            <a:fld id="{E1ABC810-B9FD-463C-A6F0-5EF127208D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7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1T20:11:38.0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4267 24575,'-2'-103'0,"5"-113"0,0 199 0,1 0 0,1 1 0,1-1 0,0 1 0,1 0 0,14-24 0,5-11 0,93-250 0,-9 67 0,-83 177 0,10-27 0,-32 69 0,4-13 0,10-51 0,-9 31 0,3 1 0,2 1 0,36-80 0,-3 12 0,28-54 0,-22 53 0,-41 80 0,16-64 0,-23 72 0,1 0 0,1 0 0,2 1 0,19-38 0,-9 24 0,-2-1 0,-2-1 0,-2-1 0,15-71 0,5-16 0,-10 20 0,-9 36 0,-13 65 0,9-45 0,3 0 0,2 1 0,36-78 0,44-102 0,-75 171 0,25-64 0,-33 92 0,-1-1 0,10-48 0,13-41 0,-19 85 0,12-40 0,-8 7-57,-10 36-270,0-1 0,-3 0 0,4-38 0,-10 51-6499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5463"/>
            <a:ext cx="4679950" cy="2632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37" tIns="46067" rIns="92137" bIns="46067" rtlCol="0" anchor="ctr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960" y="6670802"/>
            <a:ext cx="4033023" cy="351095"/>
          </a:xfrm>
          <a:prstGeom prst="rect">
            <a:avLst/>
          </a:prstGeom>
        </p:spPr>
        <p:txBody>
          <a:bodyPr vert="horz" lIns="92137" tIns="46067" rIns="92137" bIns="46067" rtlCol="0" anchor="b"/>
          <a:lstStyle>
            <a:lvl1pPr algn="r">
              <a:defRPr sz="1200"/>
            </a:lvl1pPr>
          </a:lstStyle>
          <a:p>
            <a:fld id="{96C56F7E-F8C2-4A1D-BBFB-A6A3FE14817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930069" y="3335495"/>
            <a:ext cx="7448963" cy="3160634"/>
          </a:xfrm>
          <a:prstGeom prst="rect">
            <a:avLst/>
          </a:prstGeom>
        </p:spPr>
        <p:txBody>
          <a:bodyPr vert="horz" lIns="91422" tIns="45710" rIns="91422" bIns="4571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6079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30703" y="3336009"/>
            <a:ext cx="7447705" cy="315985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0471" y="3281320"/>
            <a:ext cx="7285799" cy="3108051"/>
          </a:xfrm>
          <a:prstGeom prst="rect">
            <a:avLst/>
          </a:prstGeom>
        </p:spPr>
        <p:txBody>
          <a:bodyPr/>
          <a:lstStyle/>
          <a:p>
            <a:pPr defTabSz="915770">
              <a:defRPr>
                <a:uFillTx/>
              </a:defRPr>
            </a:pPr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3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930703" y="3336009"/>
            <a:ext cx="7447705" cy="3159852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1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9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79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2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3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9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93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46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21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5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73611-1CE8-458F-8EFD-2B6EDFD4A50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2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chart" Target="../charts/chart3.xml"/><Relationship Id="rId7" Type="http://schemas.openxmlformats.org/officeDocument/2006/relationships/chart" Target="../charts/chart7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Relationship Id="rId9" Type="http://schemas.openxmlformats.org/officeDocument/2006/relationships/chart" Target="../charts/char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838201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Congressional Briefing</a:t>
            </a:r>
            <a:br>
              <a:rPr lang="en-US" dirty="0"/>
            </a:br>
            <a:r>
              <a:rPr lang="en-US" dirty="0"/>
              <a:t>on the Budget Dilemma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Presented by</a:t>
            </a:r>
          </a:p>
          <a:p>
            <a:r>
              <a:rPr lang="en-US" dirty="0"/>
              <a:t>Mark Harkins, Senior Fellow</a:t>
            </a:r>
          </a:p>
          <a:p>
            <a:r>
              <a:rPr lang="en-US" dirty="0"/>
              <a:t>Government Affairs Institute </a:t>
            </a:r>
          </a:p>
          <a:p>
            <a:r>
              <a:rPr lang="en-US" dirty="0"/>
              <a:t>at Georgetown University</a:t>
            </a:r>
          </a:p>
          <a:p>
            <a:r>
              <a:rPr lang="en-US"/>
              <a:t>Mark.Harkins@georgetown.edu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00600" y="2971801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Winter 2023</a:t>
            </a:r>
          </a:p>
        </p:txBody>
      </p:sp>
    </p:spTree>
    <p:extLst>
      <p:ext uri="{BB962C8B-B14F-4D97-AF65-F5344CB8AC3E}">
        <p14:creationId xmlns:p14="http://schemas.microsoft.com/office/powerpoint/2010/main" val="317242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7FFF59-8792-56EB-77D0-5441D7072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9557232" cy="65531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B901665-D336-7CD0-CE9D-D145933E6677}"/>
              </a:ext>
            </a:extLst>
          </p:cNvPr>
          <p:cNvSpPr txBox="1"/>
          <p:nvPr/>
        </p:nvSpPr>
        <p:spPr>
          <a:xfrm>
            <a:off x="9412664" y="1752600"/>
            <a:ext cx="27432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Georgia" panose="02040502050405020303" pitchFamily="18" charset="0"/>
              </a:rPr>
              <a:t>Mandatory spending averaged 12.7% of GDP from 2010-2019 and </a:t>
            </a:r>
            <a:r>
              <a:rPr lang="en-US" sz="2800" dirty="0">
                <a:solidFill>
                  <a:srgbClr val="FF0000"/>
                </a:solidFill>
                <a:latin typeface="Georgia" panose="02040502050405020303" pitchFamily="18" charset="0"/>
              </a:rPr>
              <a:t>10.7% of GDP from 1970-2019</a:t>
            </a:r>
          </a:p>
        </p:txBody>
      </p:sp>
    </p:spTree>
    <p:extLst>
      <p:ext uri="{BB962C8B-B14F-4D97-AF65-F5344CB8AC3E}">
        <p14:creationId xmlns:p14="http://schemas.microsoft.com/office/powerpoint/2010/main" val="375470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16BD51A-60C6-9DB2-8DA4-CA65F8555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81000"/>
            <a:ext cx="9372600" cy="62852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F1495E4-9217-3CA8-AF4B-ACC03AB6E6F8}"/>
              </a:ext>
            </a:extLst>
          </p:cNvPr>
          <p:cNvSpPr txBox="1"/>
          <p:nvPr/>
        </p:nvSpPr>
        <p:spPr>
          <a:xfrm>
            <a:off x="152400" y="1536174"/>
            <a:ext cx="25307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Georgia" panose="02040502050405020303" pitchFamily="18" charset="0"/>
              </a:rPr>
              <a:t>Bumps due to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Great Recession </a:t>
            </a:r>
            <a:r>
              <a:rPr lang="en-US" sz="4000" dirty="0">
                <a:latin typeface="Georgia" panose="02040502050405020303" pitchFamily="18" charset="0"/>
              </a:rPr>
              <a:t>and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COVID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4B5950EC-3A7A-6F1D-559B-173054005431}"/>
              </a:ext>
            </a:extLst>
          </p:cNvPr>
          <p:cNvCxnSpPr/>
          <p:nvPr/>
        </p:nvCxnSpPr>
        <p:spPr>
          <a:xfrm>
            <a:off x="4876800" y="2362200"/>
            <a:ext cx="1905000" cy="5334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35F2E72A-F18C-A867-AB80-EDA495606B7C}"/>
              </a:ext>
            </a:extLst>
          </p:cNvPr>
          <p:cNvCxnSpPr/>
          <p:nvPr/>
        </p:nvCxnSpPr>
        <p:spPr>
          <a:xfrm>
            <a:off x="6324600" y="2133600"/>
            <a:ext cx="1524000" cy="9906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50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Federal Spending by Category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736391"/>
              </p:ext>
            </p:extLst>
          </p:nvPr>
        </p:nvGraphicFramePr>
        <p:xfrm>
          <a:off x="3962400" y="3962400"/>
          <a:ext cx="37338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4083636"/>
              </p:ext>
            </p:extLst>
          </p:nvPr>
        </p:nvGraphicFramePr>
        <p:xfrm>
          <a:off x="7848600" y="3962400"/>
          <a:ext cx="41910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1220842"/>
              </p:ext>
            </p:extLst>
          </p:nvPr>
        </p:nvGraphicFramePr>
        <p:xfrm>
          <a:off x="0" y="3657600"/>
          <a:ext cx="4114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2142104"/>
              </p:ext>
            </p:extLst>
          </p:nvPr>
        </p:nvGraphicFramePr>
        <p:xfrm>
          <a:off x="8077200" y="1371600"/>
          <a:ext cx="39624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9585673"/>
              </p:ext>
            </p:extLst>
          </p:nvPr>
        </p:nvGraphicFramePr>
        <p:xfrm>
          <a:off x="3886200" y="1371600"/>
          <a:ext cx="38862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5273297"/>
              </p:ext>
            </p:extLst>
          </p:nvPr>
        </p:nvGraphicFramePr>
        <p:xfrm>
          <a:off x="152400" y="1219200"/>
          <a:ext cx="32004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6135080"/>
              </p:ext>
            </p:extLst>
          </p:nvPr>
        </p:nvGraphicFramePr>
        <p:xfrm>
          <a:off x="3886200" y="4206226"/>
          <a:ext cx="42672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05400" y="4170367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2022</a:t>
            </a:r>
            <a:endParaRPr lang="en-US" b="1" dirty="0"/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292460"/>
              </p:ext>
            </p:extLst>
          </p:nvPr>
        </p:nvGraphicFramePr>
        <p:xfrm>
          <a:off x="8077200" y="4003631"/>
          <a:ext cx="39624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067800" y="3985701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2028 Est.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93672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1E4EE0-AC50-405B-963F-A02D24F59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Growth potential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575BEDF-3271-6965-A93E-C6C5CD1CF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025181"/>
            <a:ext cx="7829550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194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AB3C02-45B5-4910-9893-9E13B99D4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Revenue?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D39FCFD-4997-4E19-8D25-045A1AF13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516562"/>
            <a:ext cx="10396447" cy="1066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88918F6-418C-48C5-AB1C-C79414E8C9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524000"/>
            <a:ext cx="7446983" cy="41910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469310EC-8817-4CF7-B01D-53C26C8DFAA6}"/>
              </a:ext>
            </a:extLst>
          </p:cNvPr>
          <p:cNvCxnSpPr/>
          <p:nvPr/>
        </p:nvCxnSpPr>
        <p:spPr>
          <a:xfrm>
            <a:off x="1981200" y="6487879"/>
            <a:ext cx="31242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03F9059-56A9-4BC3-9227-797A4FD569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3800" y="2571517"/>
            <a:ext cx="4376870" cy="276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91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458E662-40D1-4BEF-93BE-0C97C65EF0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857" y="0"/>
            <a:ext cx="769828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D96F2FD-C009-43BC-B7BB-5724CBB753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914400"/>
            <a:ext cx="25050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0"/>
            <a:ext cx="9071773" cy="68362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117511F-0875-4325-AB38-42D98DB7838F}"/>
              </a:ext>
            </a:extLst>
          </p:cNvPr>
          <p:cNvSpPr txBox="1"/>
          <p:nvPr/>
        </p:nvSpPr>
        <p:spPr>
          <a:xfrm>
            <a:off x="8991600" y="1371600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Pre-COVID</a:t>
            </a:r>
            <a:r>
              <a:rPr lang="en-US" sz="4000" dirty="0"/>
              <a:t> </a:t>
            </a:r>
            <a:r>
              <a:rPr lang="en-US" sz="4000" dirty="0">
                <a:solidFill>
                  <a:srgbClr val="FF0000"/>
                </a:solidFill>
              </a:rPr>
              <a:t>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D5F4DFC-99DB-4985-BFE8-3278F5DE9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4323" y="182598"/>
            <a:ext cx="6843353" cy="64928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2CEC23-0AE3-41DC-A802-B8FC04BBC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Interest Cost are increasing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38EC312-1AC4-4C85-B015-84B970E2665F}"/>
              </a:ext>
            </a:extLst>
          </p:cNvPr>
          <p:cNvSpPr txBox="1"/>
          <p:nvPr/>
        </p:nvSpPr>
        <p:spPr>
          <a:xfrm>
            <a:off x="-60910" y="838200"/>
            <a:ext cx="2931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As of </a:t>
            </a:r>
            <a:r>
              <a:rPr lang="en-US" dirty="0" smtClean="0"/>
              <a:t>April 12</a:t>
            </a:r>
            <a:r>
              <a:rPr lang="en-US" dirty="0" smtClean="0"/>
              <a:t>, </a:t>
            </a:r>
            <a:r>
              <a:rPr lang="en-US" dirty="0"/>
              <a:t>2023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88894B8-12BC-4861-B436-32F9488033EF}"/>
              </a:ext>
            </a:extLst>
          </p:cNvPr>
          <p:cNvSpPr txBox="1"/>
          <p:nvPr/>
        </p:nvSpPr>
        <p:spPr>
          <a:xfrm>
            <a:off x="3467100" y="6172200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Low point was 0.515% on August 2, 2020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DF7F89B-35F3-42DE-BCD5-DAA77C1E4B62}"/>
              </a:ext>
            </a:extLst>
          </p:cNvPr>
          <p:cNvSpPr txBox="1"/>
          <p:nvPr/>
        </p:nvSpPr>
        <p:spPr>
          <a:xfrm>
            <a:off x="10398306" y="985421"/>
            <a:ext cx="145882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Last time it was this high was </a:t>
            </a:r>
            <a:r>
              <a:rPr lang="en-US" sz="2400" dirty="0" smtClean="0">
                <a:solidFill>
                  <a:srgbClr val="FF0000"/>
                </a:solidFill>
              </a:rPr>
              <a:t>Jan 2011.</a:t>
            </a:r>
            <a:endParaRPr lang="en-US" sz="2400" dirty="0">
              <a:solidFill>
                <a:srgbClr val="FF0000"/>
              </a:solidFill>
            </a:endParaRPr>
          </a:p>
          <a:p>
            <a:endParaRPr lang="en-US" sz="2400" dirty="0"/>
          </a:p>
          <a:p>
            <a:r>
              <a:rPr lang="en-US" sz="2400" dirty="0"/>
              <a:t>However between January 1981 and April 2008 </a:t>
            </a:r>
            <a:r>
              <a:rPr lang="en-US" sz="2400" dirty="0">
                <a:solidFill>
                  <a:srgbClr val="FF0000"/>
                </a:solidFill>
              </a:rPr>
              <a:t>almost always higher.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07085"/>
            <a:ext cx="9553575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413C8ED2-6629-C7F5-A366-7A5F0BFB7B22}"/>
              </a:ext>
            </a:extLst>
          </p:cNvPr>
          <p:cNvCxnSpPr>
            <a:cxnSpLocks/>
          </p:cNvCxnSpPr>
          <p:nvPr/>
        </p:nvCxnSpPr>
        <p:spPr>
          <a:xfrm flipH="1" flipV="1">
            <a:off x="4800600" y="5495400"/>
            <a:ext cx="1333500" cy="7173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9917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3299042-08C5-4B72-9248-4E8344A9AD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766"/>
            <a:ext cx="5385548" cy="6781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EE99A75-F948-49BD-A71A-59FF49010567}"/>
              </a:ext>
            </a:extLst>
          </p:cNvPr>
          <p:cNvSpPr txBox="1"/>
          <p:nvPr/>
        </p:nvSpPr>
        <p:spPr>
          <a:xfrm>
            <a:off x="6705600" y="6019800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https://www.visualcapitalist.com/comparing-the-speed-of-u-s-interest-rate-hikes/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86ED315-A806-4860-A0BF-95DB123F2EC0}"/>
              </a:ext>
            </a:extLst>
          </p:cNvPr>
          <p:cNvSpPr txBox="1"/>
          <p:nvPr/>
        </p:nvSpPr>
        <p:spPr>
          <a:xfrm>
            <a:off x="6349254" y="533400"/>
            <a:ext cx="53855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Interest Rates Growing Historically Fast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191F2D2-A9AD-49CF-F6FD-9191568E3A96}"/>
              </a:ext>
            </a:extLst>
          </p:cNvPr>
          <p:cNvSpPr txBox="1"/>
          <p:nvPr/>
        </p:nvSpPr>
        <p:spPr>
          <a:xfrm>
            <a:off x="6629400" y="2895600"/>
            <a:ext cx="4800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Note the </a:t>
            </a:r>
            <a:r>
              <a:rPr lang="en-US" sz="3200" dirty="0">
                <a:solidFill>
                  <a:srgbClr val="FF0000"/>
                </a:solidFill>
              </a:rPr>
              <a:t>red</a:t>
            </a:r>
            <a:r>
              <a:rPr lang="en-US" sz="3200" dirty="0"/>
              <a:t> line is addition since the original chart was created</a:t>
            </a:r>
            <a:r>
              <a:rPr lang="en-US" sz="3200" dirty="0" smtClean="0"/>
              <a:t>. Change from 0.20 to 4.65 in 12 months.</a:t>
            </a:r>
            <a:endParaRPr lang="en-US" sz="32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xmlns="" id="{F2C77EDD-75F9-4B60-9E23-837774E17D00}"/>
                  </a:ext>
                </a:extLst>
              </p14:cNvPr>
              <p14:cNvContentPartPr/>
              <p14:nvPr/>
            </p14:nvContentPartPr>
            <p14:xfrm>
              <a:off x="1630244" y="2339395"/>
              <a:ext cx="500040" cy="15364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F2C77EDD-75F9-4B60-9E23-837774E17D0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21244" y="2330395"/>
                <a:ext cx="517680" cy="155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8340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7EA3841-05AB-4427-9694-B3CB37B2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38125"/>
            <a:ext cx="10296525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28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7F1DDF4-7A0A-4992-820F-DF0FBDC35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399" y="0"/>
            <a:ext cx="83872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54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889BB18-1506-C09A-C514-420DDF751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Security Trust Fund Empty in 2034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6867D96-CEB0-2709-4046-C742BCB9BD0F}"/>
              </a:ext>
            </a:extLst>
          </p:cNvPr>
          <p:cNvSpPr txBox="1"/>
          <p:nvPr/>
        </p:nvSpPr>
        <p:spPr>
          <a:xfrm>
            <a:off x="685800" y="5731741"/>
            <a:ext cx="1082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 2034, </a:t>
            </a:r>
            <a:r>
              <a:rPr lang="en-US" sz="2800" dirty="0">
                <a:solidFill>
                  <a:srgbClr val="FF0000"/>
                </a:solidFill>
              </a:rPr>
              <a:t>only </a:t>
            </a:r>
            <a:r>
              <a:rPr lang="en-US" sz="2800" dirty="0" smtClean="0">
                <a:solidFill>
                  <a:srgbClr val="FF0000"/>
                </a:solidFill>
              </a:rPr>
              <a:t>80</a:t>
            </a:r>
            <a:r>
              <a:rPr lang="en-US" sz="2800" dirty="0" smtClean="0">
                <a:solidFill>
                  <a:srgbClr val="FF0000"/>
                </a:solidFill>
              </a:rPr>
              <a:t>% </a:t>
            </a:r>
            <a:r>
              <a:rPr lang="en-US" sz="2800" dirty="0"/>
              <a:t>of benefits due can be paid by Social Security revenue.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129241"/>
            <a:ext cx="6252452" cy="4602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3598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B555459-45E4-C2D1-0355-BE60AAABA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434" y="26036"/>
            <a:ext cx="3516098" cy="68319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5879DEC-25F2-5052-355A-6A34E30DDD77}"/>
              </a:ext>
            </a:extLst>
          </p:cNvPr>
          <p:cNvSpPr txBox="1"/>
          <p:nvPr/>
        </p:nvSpPr>
        <p:spPr>
          <a:xfrm>
            <a:off x="914400" y="5638800"/>
            <a:ext cx="6324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Jan. </a:t>
            </a:r>
            <a:r>
              <a:rPr lang="en-US" sz="2800" dirty="0">
                <a:solidFill>
                  <a:srgbClr val="FF0000"/>
                </a:solidFill>
              </a:rPr>
              <a:t>31, </a:t>
            </a:r>
            <a:r>
              <a:rPr lang="en-US" sz="2800" dirty="0" smtClean="0">
                <a:solidFill>
                  <a:srgbClr val="FF0000"/>
                </a:solidFill>
              </a:rPr>
              <a:t>2023, $7.4 </a:t>
            </a:r>
            <a:r>
              <a:rPr lang="en-US" sz="2800" dirty="0">
                <a:solidFill>
                  <a:srgbClr val="FF0000"/>
                </a:solidFill>
              </a:rPr>
              <a:t>Trillion is foreign </a:t>
            </a:r>
            <a:r>
              <a:rPr lang="en-US" sz="2800" dirty="0" smtClean="0">
                <a:solidFill>
                  <a:srgbClr val="FF0000"/>
                </a:solidFill>
              </a:rPr>
              <a:t>held</a:t>
            </a:r>
            <a:endParaRPr lang="en-US" sz="2800" dirty="0" smtClean="0"/>
          </a:p>
          <a:p>
            <a:r>
              <a:rPr lang="en-US" sz="2800" dirty="0" smtClean="0">
                <a:solidFill>
                  <a:srgbClr val="FF0000"/>
                </a:solidFill>
              </a:rPr>
              <a:t>$31.4 trillion </a:t>
            </a:r>
            <a:r>
              <a:rPr lang="en-US" sz="2800" dirty="0">
                <a:solidFill>
                  <a:srgbClr val="FF0000"/>
                </a:solidFill>
              </a:rPr>
              <a:t>in total publicly held </a:t>
            </a:r>
            <a:r>
              <a:rPr lang="en-US" sz="2800" dirty="0" smtClean="0">
                <a:solidFill>
                  <a:srgbClr val="FF0000"/>
                </a:solidFill>
              </a:rPr>
              <a:t>debt</a:t>
            </a:r>
            <a:endParaRPr lang="en-US" sz="2800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4899527"/>
              </p:ext>
            </p:extLst>
          </p:nvPr>
        </p:nvGraphicFramePr>
        <p:xfrm>
          <a:off x="0" y="26036"/>
          <a:ext cx="7467600" cy="5536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926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50565</TotalTime>
  <Words>236</Words>
  <Application>Microsoft Office PowerPoint</Application>
  <PresentationFormat>Custom</PresentationFormat>
  <Paragraphs>51</Paragraphs>
  <Slides>15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Congressional Briefing on the Budget Dilemma</vt:lpstr>
      <vt:lpstr>PowerPoint Presentation</vt:lpstr>
      <vt:lpstr>PowerPoint Presentation</vt:lpstr>
      <vt:lpstr>Interest Cost are increasing</vt:lpstr>
      <vt:lpstr>PowerPoint Presentation</vt:lpstr>
      <vt:lpstr>PowerPoint Presentation</vt:lpstr>
      <vt:lpstr>PowerPoint Presentation</vt:lpstr>
      <vt:lpstr>Social Security Trust Fund Empty in 2034</vt:lpstr>
      <vt:lpstr>PowerPoint Presentation</vt:lpstr>
      <vt:lpstr>PowerPoint Presentation</vt:lpstr>
      <vt:lpstr>PowerPoint Presentation</vt:lpstr>
      <vt:lpstr>Federal Spending by Category</vt:lpstr>
      <vt:lpstr>Growth potential</vt:lpstr>
      <vt:lpstr>What About Revenue?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Federal Budget Dilemma The New Congress for NASA JSC   April 6-7 2015</dc:title>
  <dc:creator>Ken Gold</dc:creator>
  <cp:lastModifiedBy>Mark Harkins</cp:lastModifiedBy>
  <cp:revision>344</cp:revision>
  <cp:lastPrinted>2023-02-01T16:29:34Z</cp:lastPrinted>
  <dcterms:created xsi:type="dcterms:W3CDTF">2015-04-03T12:41:38Z</dcterms:created>
  <dcterms:modified xsi:type="dcterms:W3CDTF">2023-04-12T16:38:00Z</dcterms:modified>
</cp:coreProperties>
</file>