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Roboto"/>
      <p:regular r:id="rId18"/>
      <p:bold r:id="rId19"/>
      <p:italic r:id="rId20"/>
      <p:boldItalic r:id="rId21"/>
    </p:embeddedFont>
    <p:embeddedFont>
      <p:font typeface="Merriweather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22" Type="http://schemas.openxmlformats.org/officeDocument/2006/relationships/font" Target="fonts/Merriweather-regular.fntdata"/><Relationship Id="rId21" Type="http://schemas.openxmlformats.org/officeDocument/2006/relationships/font" Target="fonts/Roboto-boldItalic.fntdata"/><Relationship Id="rId24" Type="http://schemas.openxmlformats.org/officeDocument/2006/relationships/font" Target="fonts/Merriweather-italic.fntdata"/><Relationship Id="rId23" Type="http://schemas.openxmlformats.org/officeDocument/2006/relationships/font" Target="fonts/Merriweather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Merriweath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Roboto-bold.fntdata"/><Relationship Id="rId1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02e5eec1de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102e5eec1de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d7f41598fb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d7f41598fb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a20e2e026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a20e2e026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ab8def16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ab8def16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26e67d8ce0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26e67d8ce0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d7f41598f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d7f41598f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26e67d8ce0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26e67d8ce0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26e67d8ce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26e67d8ce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d7f41598f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d7f41598f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d7f41598fb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d7f41598fb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fc29fb0669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fc29fb0669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2024 Fallout and the 2026 Midterm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41"/>
            <a:ext cx="4242600" cy="137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Kyle Kondik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Managing Editor, Sabato’s Crystal Ball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Virginia Center for Politics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4775" y="1531200"/>
            <a:ext cx="4785648" cy="30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House: Narrow 220-215 GOP Edge, Democrats Enjoy Crossover Advantage </a:t>
            </a:r>
            <a:endParaRPr/>
          </a:p>
        </p:txBody>
      </p:sp>
      <p:sp>
        <p:nvSpPr>
          <p:cNvPr id="134" name="Google Shape;134;p22"/>
          <p:cNvSpPr txBox="1"/>
          <p:nvPr/>
        </p:nvSpPr>
        <p:spPr>
          <a:xfrm>
            <a:off x="165825" y="1413425"/>
            <a:ext cx="397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Few crossover seats, but 13 Ds in Trump seats/3 Rs in Harris seats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History suggests Ds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should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 win House, but nothing guaranteed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Watch OH/WI districts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5" name="Google Shape;13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8125" y="1300275"/>
            <a:ext cx="4600324" cy="36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3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Governors: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Many Open Seats; Significant Turnover?</a:t>
            </a:r>
            <a:endParaRPr/>
          </a:p>
        </p:txBody>
      </p:sp>
      <p:sp>
        <p:nvSpPr>
          <p:cNvPr id="141" name="Google Shape;141;p23"/>
          <p:cNvSpPr txBox="1"/>
          <p:nvPr/>
        </p:nvSpPr>
        <p:spPr>
          <a:xfrm>
            <a:off x="165825" y="1413425"/>
            <a:ext cx="30186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Just VA-NJ in 2025; both parties defending 19 seats next two years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At least 18 of 38 races will be open seats, could be higher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2" name="Google Shape;14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5574" y="1443001"/>
            <a:ext cx="4877825" cy="348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sp>
        <p:nvSpPr>
          <p:cNvPr id="148" name="Google Shape;148;p24"/>
          <p:cNvSpPr txBox="1"/>
          <p:nvPr/>
        </p:nvSpPr>
        <p:spPr>
          <a:xfrm>
            <a:off x="328550" y="1540775"/>
            <a:ext cx="61971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To sign up for Sabato’s Crystal Ball for FREE,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visit centerforpolitics.org/crystalball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Follow me on Twitter @kkondik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Contact me at kylekondik.com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Books: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Long Red Thread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i="1" lang="en" sz="2400">
                <a:latin typeface="Roboto"/>
                <a:ea typeface="Roboto"/>
                <a:cs typeface="Roboto"/>
                <a:sym typeface="Roboto"/>
              </a:rPr>
              <a:t>The Bellwether</a:t>
            </a:r>
            <a:endParaRPr i="1"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9" name="Google Shape;14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250" y="1591563"/>
            <a:ext cx="2313551" cy="3251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Shape of Trump’s Victory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wins popular vote 49.7%-48.2%, improves in every state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–No Elec College bias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Close by historical standards, though not necessarily by recent standards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4" name="Google Shape;7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7975" y="1489875"/>
            <a:ext cx="5139075" cy="33660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Shape of Trump’s Victory</a:t>
            </a:r>
            <a:endParaRPr/>
          </a:p>
        </p:txBody>
      </p:sp>
      <p:sp>
        <p:nvSpPr>
          <p:cNvPr id="80" name="Google Shape;80;p15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Democrats eroded to a significant degree among key voting blocs, such as young men and Latinos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Large shifts in NY-NJ, TX, FL, CA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4572000" y="4856675"/>
            <a:ext cx="437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AP VoteCast data presented by Wall Street Journal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3" name="Google Shape;8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9900" y="1376500"/>
            <a:ext cx="3681313" cy="342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Big Counties vs. the Rest of the Country</a:t>
            </a:r>
            <a:endParaRPr/>
          </a:p>
        </p:txBody>
      </p:sp>
      <p:sp>
        <p:nvSpPr>
          <p:cNvPr id="89" name="Google Shape;89;p16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–About 150 of the nation’s 3,100+ counties cast half the national presidential vote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Gap closed a little in 2024, but it was still 36 points and much bigger than 20 years ago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0" name="Google Shape;9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8700" y="1483325"/>
            <a:ext cx="5429344" cy="328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International Context</a:t>
            </a:r>
            <a:endParaRPr/>
          </a:p>
        </p:txBody>
      </p:sp>
      <p:sp>
        <p:nvSpPr>
          <p:cNvPr id="96" name="Google Shape;96;p17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7" name="Google Shape;97;p17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2024 was a great year to be a challenger party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Similar dynamics: inflation, immigration, rise of right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Biden unpopular starting in mid-2021, never recovered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8" name="Google Shape;9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6100" y="1413425"/>
            <a:ext cx="5139077" cy="367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8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Views of Trump So Far</a:t>
            </a:r>
            <a:endParaRPr/>
          </a:p>
        </p:txBody>
      </p:sp>
      <p:sp>
        <p:nvSpPr>
          <p:cNvPr id="104" name="Google Shape;104;p18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5" name="Google Shape;105;p18"/>
          <p:cNvSpPr txBox="1"/>
          <p:nvPr/>
        </p:nvSpPr>
        <p:spPr>
          <a:xfrm>
            <a:off x="165825" y="1413425"/>
            <a:ext cx="34779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Trump approval now clearly underwater, better than 2017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“Thermostatic” 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public opinion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2028 set to be open on both sides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6" name="Google Shape;106;p18"/>
          <p:cNvSpPr txBox="1"/>
          <p:nvPr/>
        </p:nvSpPr>
        <p:spPr>
          <a:xfrm>
            <a:off x="4240138" y="4614125"/>
            <a:ext cx="4377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Silver Bulletin average of national polls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7" name="Google Shape;10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4650" y="1461775"/>
            <a:ext cx="4428871" cy="315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/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Midterm Dynamic: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White House Party Typically Struggles</a:t>
            </a:r>
            <a:endParaRPr/>
          </a:p>
        </p:txBody>
      </p:sp>
      <p:sp>
        <p:nvSpPr>
          <p:cNvPr id="113" name="Google Shape;113;p19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Midterms: Lower turnout and desire for balance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Presidential party seat loss is a common feature of midterms, but loss more consistent in House than Senate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" name="Google Shape;114;p19"/>
          <p:cNvSpPr txBox="1"/>
          <p:nvPr/>
        </p:nvSpPr>
        <p:spPr>
          <a:xfrm>
            <a:off x="6214575" y="4856675"/>
            <a:ext cx="2735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Source: Vital Statistics on Congress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5" name="Google Shape;11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756863"/>
            <a:ext cx="3996575" cy="246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 txBox="1"/>
          <p:nvPr>
            <p:ph type="title"/>
          </p:nvPr>
        </p:nvSpPr>
        <p:spPr>
          <a:xfrm>
            <a:off x="353750" y="141500"/>
            <a:ext cx="8478600" cy="9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Midterm Dynamic: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Extraordinary vs. Ordinary Circumstances</a:t>
            </a:r>
            <a:endParaRPr/>
          </a:p>
        </p:txBody>
      </p:sp>
      <p:sp>
        <p:nvSpPr>
          <p:cNvPr id="121" name="Google Shape;121;p20"/>
          <p:cNvSpPr txBox="1"/>
          <p:nvPr/>
        </p:nvSpPr>
        <p:spPr>
          <a:xfrm>
            <a:off x="165825" y="1413425"/>
            <a:ext cx="86664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</a:t>
            </a:r>
            <a:r>
              <a:rPr lang="en" sz="2400">
                <a:latin typeface="Roboto"/>
                <a:ea typeface="Roboto"/>
                <a:cs typeface="Roboto"/>
                <a:sym typeface="Roboto"/>
              </a:rPr>
              <a:t>3 times that presidential party has gained seats: 1934, 1998, and 2002 – popular presidents, unusual circumstances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Last 5 midterms: 2006, 2010, 2014, 2018, 2022 – unpopular presidents, somewhat ordinary circumstances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2026: Trump’s eventual popularity, ownership of problems; Ds don’t have long list of great targets; realignment?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/>
          <p:nvPr>
            <p:ph type="title"/>
          </p:nvPr>
        </p:nvSpPr>
        <p:spPr>
          <a:xfrm>
            <a:off x="311700" y="81750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Senate: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Republicans Favored</a:t>
            </a:r>
            <a:endParaRPr/>
          </a:p>
        </p:txBody>
      </p:sp>
      <p:sp>
        <p:nvSpPr>
          <p:cNvPr id="127" name="Google Shape;127;p21"/>
          <p:cNvSpPr txBox="1"/>
          <p:nvPr/>
        </p:nvSpPr>
        <p:spPr>
          <a:xfrm>
            <a:off x="165825" y="1413425"/>
            <a:ext cx="3534300" cy="33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Rs defending 22/35 seats, but few are truly competitive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GA/MI D defense, ME/NC R defense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Roboto"/>
                <a:ea typeface="Roboto"/>
                <a:cs typeface="Roboto"/>
                <a:sym typeface="Roboto"/>
              </a:rPr>
              <a:t>– Ds need at least 2 of FL-IA-OH-TX-AK to win Senate–tough ask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8" name="Google Shape;12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7600" y="1413425"/>
            <a:ext cx="4937928" cy="3730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