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8"/>
  </p:notesMasterIdLst>
  <p:handoutMasterIdLst>
    <p:handoutMasterId r:id="rId19"/>
  </p:handoutMasterIdLst>
  <p:sldIdLst>
    <p:sldId id="293" r:id="rId2"/>
    <p:sldId id="260" r:id="rId3"/>
    <p:sldId id="262" r:id="rId4"/>
    <p:sldId id="263" r:id="rId5"/>
    <p:sldId id="300" r:id="rId6"/>
    <p:sldId id="304" r:id="rId7"/>
    <p:sldId id="308" r:id="rId8"/>
    <p:sldId id="315" r:id="rId9"/>
    <p:sldId id="330" r:id="rId10"/>
    <p:sldId id="316" r:id="rId11"/>
    <p:sldId id="314" r:id="rId12"/>
    <p:sldId id="331" r:id="rId13"/>
    <p:sldId id="312" r:id="rId14"/>
    <p:sldId id="317" r:id="rId15"/>
    <p:sldId id="329" r:id="rId16"/>
    <p:sldId id="328" r:id="rId17"/>
  </p:sldIdLst>
  <p:sldSz cx="12192000" cy="68580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97"/>
    <p:restoredTop sz="66190" autoAdjust="0"/>
  </p:normalViewPr>
  <p:slideViewPr>
    <p:cSldViewPr>
      <p:cViewPr varScale="1">
        <p:scale>
          <a:sx n="59" d="100"/>
          <a:sy n="59" d="100"/>
        </p:scale>
        <p:origin x="72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joshuahuder\Dropbox\Talks\Partisanship\Partisanship%20data%20for%20Talk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Partisan Voting Patterns,</a:t>
            </a:r>
            <a:r>
              <a:rPr lang="en-US" baseline="0">
                <a:solidFill>
                  <a:schemeClr val="tx1"/>
                </a:solidFill>
              </a:rPr>
              <a:t> 1877-2022</a:t>
            </a:r>
            <a:endParaRPr lang="en-US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House</c:v>
          </c:tx>
          <c:spPr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Sheet1!$C$10:$C$82</c:f>
              <c:numCache>
                <c:formatCode>General</c:formatCode>
                <c:ptCount val="73"/>
                <c:pt idx="0">
                  <c:v>0.74145901566787509</c:v>
                </c:pt>
                <c:pt idx="1">
                  <c:v>0.78588250319284703</c:v>
                </c:pt>
                <c:pt idx="2">
                  <c:v>0.78271379023307297</c:v>
                </c:pt>
                <c:pt idx="3">
                  <c:v>0.72440425615763493</c:v>
                </c:pt>
                <c:pt idx="4">
                  <c:v>0.74932126696832502</c:v>
                </c:pt>
                <c:pt idx="5">
                  <c:v>0.76489341999999994</c:v>
                </c:pt>
                <c:pt idx="6">
                  <c:v>0.79527798000000005</c:v>
                </c:pt>
                <c:pt idx="7">
                  <c:v>0.766378838193148</c:v>
                </c:pt>
                <c:pt idx="8">
                  <c:v>0.79133771929824404</c:v>
                </c:pt>
                <c:pt idx="9">
                  <c:v>0.83807260447446108</c:v>
                </c:pt>
                <c:pt idx="10">
                  <c:v>0.81956560891938102</c:v>
                </c:pt>
                <c:pt idx="11">
                  <c:v>0.80170182921334798</c:v>
                </c:pt>
                <c:pt idx="12">
                  <c:v>0.81625807038834908</c:v>
                </c:pt>
                <c:pt idx="13">
                  <c:v>0.81353918861512198</c:v>
                </c:pt>
                <c:pt idx="14">
                  <c:v>0.82451281405629095</c:v>
                </c:pt>
                <c:pt idx="15">
                  <c:v>0.79870124223602401</c:v>
                </c:pt>
                <c:pt idx="16">
                  <c:v>0.7793529115707869</c:v>
                </c:pt>
                <c:pt idx="17">
                  <c:v>0.7390068159688401</c:v>
                </c:pt>
                <c:pt idx="18">
                  <c:v>0.71165821657277606</c:v>
                </c:pt>
                <c:pt idx="19">
                  <c:v>0.72363059829059795</c:v>
                </c:pt>
                <c:pt idx="20">
                  <c:v>0.7156892476332819</c:v>
                </c:pt>
                <c:pt idx="21">
                  <c:v>0.71534803921568602</c:v>
                </c:pt>
                <c:pt idx="22">
                  <c:v>0.70415210401230111</c:v>
                </c:pt>
                <c:pt idx="23">
                  <c:v>0.69569494274242905</c:v>
                </c:pt>
                <c:pt idx="24">
                  <c:v>0.67521491891891694</c:v>
                </c:pt>
                <c:pt idx="25">
                  <c:v>0.66838228760635299</c:v>
                </c:pt>
                <c:pt idx="26">
                  <c:v>0.65252321529183299</c:v>
                </c:pt>
                <c:pt idx="27">
                  <c:v>0.61602442000000002</c:v>
                </c:pt>
                <c:pt idx="28">
                  <c:v>0.58257924430641705</c:v>
                </c:pt>
                <c:pt idx="29">
                  <c:v>0.56069698558322301</c:v>
                </c:pt>
                <c:pt idx="30">
                  <c:v>0.569508222643896</c:v>
                </c:pt>
                <c:pt idx="31">
                  <c:v>0.55728746347285596</c:v>
                </c:pt>
                <c:pt idx="32">
                  <c:v>0.57050854037266996</c:v>
                </c:pt>
                <c:pt idx="33">
                  <c:v>0.55029474488974606</c:v>
                </c:pt>
                <c:pt idx="34">
                  <c:v>0.56806041025640908</c:v>
                </c:pt>
                <c:pt idx="35">
                  <c:v>0.52266861578582702</c:v>
                </c:pt>
                <c:pt idx="36">
                  <c:v>0.55257497020769408</c:v>
                </c:pt>
                <c:pt idx="37">
                  <c:v>0.54235265700483004</c:v>
                </c:pt>
                <c:pt idx="38">
                  <c:v>0.53100169435490396</c:v>
                </c:pt>
                <c:pt idx="39">
                  <c:v>0.55634910386751801</c:v>
                </c:pt>
                <c:pt idx="40">
                  <c:v>0.55099975490196007</c:v>
                </c:pt>
                <c:pt idx="41">
                  <c:v>0.56242773892773801</c:v>
                </c:pt>
                <c:pt idx="42">
                  <c:v>0.53965503246753199</c:v>
                </c:pt>
                <c:pt idx="43">
                  <c:v>0.54806237611235198</c:v>
                </c:pt>
                <c:pt idx="44">
                  <c:v>0.54658929442650195</c:v>
                </c:pt>
                <c:pt idx="45">
                  <c:v>0.53854645502645304</c:v>
                </c:pt>
                <c:pt idx="46">
                  <c:v>0.56439111557788901</c:v>
                </c:pt>
                <c:pt idx="47">
                  <c:v>0.56494826254826103</c:v>
                </c:pt>
                <c:pt idx="48">
                  <c:v>0.58441109000000002</c:v>
                </c:pt>
                <c:pt idx="49">
                  <c:v>0.58028231292516907</c:v>
                </c:pt>
                <c:pt idx="50">
                  <c:v>0.57303401360544104</c:v>
                </c:pt>
                <c:pt idx="51">
                  <c:v>0.59608781857164894</c:v>
                </c:pt>
                <c:pt idx="52">
                  <c:v>0.60689676113360203</c:v>
                </c:pt>
                <c:pt idx="53">
                  <c:v>0.62743714776329607</c:v>
                </c:pt>
                <c:pt idx="54">
                  <c:v>0.64329131568820097</c:v>
                </c:pt>
                <c:pt idx="55">
                  <c:v>0.64462405646296106</c:v>
                </c:pt>
                <c:pt idx="56">
                  <c:v>0.65265262054507289</c:v>
                </c:pt>
                <c:pt idx="57">
                  <c:v>0.65891851851851702</c:v>
                </c:pt>
                <c:pt idx="58">
                  <c:v>0.70484173027989705</c:v>
                </c:pt>
                <c:pt idx="59">
                  <c:v>0.75795493807040404</c:v>
                </c:pt>
                <c:pt idx="60">
                  <c:v>0.77711543330882904</c:v>
                </c:pt>
                <c:pt idx="61">
                  <c:v>0.77687123630672805</c:v>
                </c:pt>
                <c:pt idx="62">
                  <c:v>0.78642453680931201</c:v>
                </c:pt>
                <c:pt idx="63">
                  <c:v>0.79293978937728804</c:v>
                </c:pt>
                <c:pt idx="64">
                  <c:v>0.80994644167277996</c:v>
                </c:pt>
                <c:pt idx="65">
                  <c:v>0.80801610132246493</c:v>
                </c:pt>
                <c:pt idx="66">
                  <c:v>0.80556049077224401</c:v>
                </c:pt>
                <c:pt idx="67">
                  <c:v>0.86093275510204004</c:v>
                </c:pt>
                <c:pt idx="68">
                  <c:v>0.86682499999999907</c:v>
                </c:pt>
                <c:pt idx="69">
                  <c:v>0.87545904801845298</c:v>
                </c:pt>
                <c:pt idx="70">
                  <c:v>0.87909799999999994</c:v>
                </c:pt>
                <c:pt idx="71">
                  <c:v>0.87193878205128095</c:v>
                </c:pt>
                <c:pt idx="72">
                  <c:v>0.8833196420287599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65A-436F-ADA0-AD75FE0A5511}"/>
            </c:ext>
          </c:extLst>
        </c:ser>
        <c:ser>
          <c:idx val="1"/>
          <c:order val="1"/>
          <c:tx>
            <c:v>Senate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Sheet1!$D$10:$D$82</c:f>
              <c:numCache>
                <c:formatCode>General</c:formatCode>
                <c:ptCount val="73"/>
                <c:pt idx="0">
                  <c:v>0.70313708690330401</c:v>
                </c:pt>
                <c:pt idx="1">
                  <c:v>0.74794285714285702</c:v>
                </c:pt>
                <c:pt idx="2">
                  <c:v>0.76357134502923896</c:v>
                </c:pt>
                <c:pt idx="3">
                  <c:v>0.76046944444444398</c:v>
                </c:pt>
                <c:pt idx="4">
                  <c:v>0.74388717948717797</c:v>
                </c:pt>
                <c:pt idx="5">
                  <c:v>0.74741283783783596</c:v>
                </c:pt>
                <c:pt idx="6">
                  <c:v>0.76506852035749606</c:v>
                </c:pt>
                <c:pt idx="7">
                  <c:v>0.7517641723356</c:v>
                </c:pt>
                <c:pt idx="8">
                  <c:v>0.76122916666666596</c:v>
                </c:pt>
                <c:pt idx="9">
                  <c:v>0.76903181818181798</c:v>
                </c:pt>
                <c:pt idx="10">
                  <c:v>0.80716274970622703</c:v>
                </c:pt>
                <c:pt idx="11">
                  <c:v>0.81492857142857</c:v>
                </c:pt>
                <c:pt idx="12">
                  <c:v>0.773166666666665</c:v>
                </c:pt>
                <c:pt idx="13">
                  <c:v>0.79426212121211992</c:v>
                </c:pt>
                <c:pt idx="14">
                  <c:v>0.8030852459016391</c:v>
                </c:pt>
                <c:pt idx="15">
                  <c:v>0.7868799145299139</c:v>
                </c:pt>
                <c:pt idx="16">
                  <c:v>0.77858646616541294</c:v>
                </c:pt>
                <c:pt idx="17">
                  <c:v>0.71706811145510696</c:v>
                </c:pt>
                <c:pt idx="18">
                  <c:v>0.68783279220779092</c:v>
                </c:pt>
                <c:pt idx="19">
                  <c:v>0.70635632183907904</c:v>
                </c:pt>
                <c:pt idx="20">
                  <c:v>0.69724485524938906</c:v>
                </c:pt>
                <c:pt idx="21">
                  <c:v>0.71831843137254803</c:v>
                </c:pt>
                <c:pt idx="22">
                  <c:v>0.70715268065268</c:v>
                </c:pt>
                <c:pt idx="23">
                  <c:v>0.66717737485218609</c:v>
                </c:pt>
                <c:pt idx="24">
                  <c:v>0.66661837590545103</c:v>
                </c:pt>
                <c:pt idx="25">
                  <c:v>0.66517806603773511</c:v>
                </c:pt>
                <c:pt idx="26">
                  <c:v>0.681899147727272</c:v>
                </c:pt>
                <c:pt idx="27">
                  <c:v>0.59451923076922997</c:v>
                </c:pt>
                <c:pt idx="28">
                  <c:v>0.53988440748440603</c:v>
                </c:pt>
                <c:pt idx="29">
                  <c:v>0.50503999999999905</c:v>
                </c:pt>
                <c:pt idx="30">
                  <c:v>0.49452869440459002</c:v>
                </c:pt>
                <c:pt idx="31">
                  <c:v>0.47441907661085603</c:v>
                </c:pt>
                <c:pt idx="32">
                  <c:v>0.47181050228310395</c:v>
                </c:pt>
                <c:pt idx="33">
                  <c:v>0.48687142857142801</c:v>
                </c:pt>
                <c:pt idx="34">
                  <c:v>0.49395238095238103</c:v>
                </c:pt>
                <c:pt idx="35">
                  <c:v>0.48431622861910706</c:v>
                </c:pt>
                <c:pt idx="36">
                  <c:v>0.50592535751656698</c:v>
                </c:pt>
                <c:pt idx="37">
                  <c:v>0.47633333333333305</c:v>
                </c:pt>
                <c:pt idx="38">
                  <c:v>0.47858874912648397</c:v>
                </c:pt>
                <c:pt idx="39">
                  <c:v>0.510724655819774</c:v>
                </c:pt>
                <c:pt idx="40">
                  <c:v>0.50181643081760896</c:v>
                </c:pt>
                <c:pt idx="41">
                  <c:v>0.528392205638473</c:v>
                </c:pt>
                <c:pt idx="42">
                  <c:v>0.54684230769230702</c:v>
                </c:pt>
                <c:pt idx="43">
                  <c:v>0.56959815546772008</c:v>
                </c:pt>
                <c:pt idx="44">
                  <c:v>0.576847186147185</c:v>
                </c:pt>
                <c:pt idx="45">
                  <c:v>0.55190625000000004</c:v>
                </c:pt>
                <c:pt idx="46">
                  <c:v>0.53989263322884007</c:v>
                </c:pt>
                <c:pt idx="47">
                  <c:v>0.51997222222222206</c:v>
                </c:pt>
                <c:pt idx="48">
                  <c:v>0.59067931456548295</c:v>
                </c:pt>
                <c:pt idx="49">
                  <c:v>0.59538308886971403</c:v>
                </c:pt>
                <c:pt idx="50">
                  <c:v>0.58867246963562603</c:v>
                </c:pt>
                <c:pt idx="51">
                  <c:v>0.58949855312112398</c:v>
                </c:pt>
                <c:pt idx="52">
                  <c:v>0.609767310789048</c:v>
                </c:pt>
                <c:pt idx="53">
                  <c:v>0.60861699604743003</c:v>
                </c:pt>
                <c:pt idx="54">
                  <c:v>0.61970685579196205</c:v>
                </c:pt>
                <c:pt idx="55">
                  <c:v>0.608363636363635</c:v>
                </c:pt>
                <c:pt idx="56">
                  <c:v>0.61638509316770096</c:v>
                </c:pt>
                <c:pt idx="57">
                  <c:v>0.61892241379310198</c:v>
                </c:pt>
                <c:pt idx="58">
                  <c:v>0.63381052631578805</c:v>
                </c:pt>
                <c:pt idx="59">
                  <c:v>0.65259621212121099</c:v>
                </c:pt>
                <c:pt idx="60">
                  <c:v>0.684111111111111</c:v>
                </c:pt>
                <c:pt idx="61">
                  <c:v>0.65853649068322806</c:v>
                </c:pt>
                <c:pt idx="62">
                  <c:v>0.66339999999999899</c:v>
                </c:pt>
                <c:pt idx="63">
                  <c:v>0.64958578431372493</c:v>
                </c:pt>
                <c:pt idx="64">
                  <c:v>0.68572727272727096</c:v>
                </c:pt>
                <c:pt idx="65">
                  <c:v>0.68687137254901898</c:v>
                </c:pt>
                <c:pt idx="66">
                  <c:v>0.70556818181818093</c:v>
                </c:pt>
                <c:pt idx="67">
                  <c:v>0.74426768867924498</c:v>
                </c:pt>
                <c:pt idx="68">
                  <c:v>0.79675247902364599</c:v>
                </c:pt>
                <c:pt idx="69">
                  <c:v>0.81131818181818094</c:v>
                </c:pt>
                <c:pt idx="70">
                  <c:v>0.82364166666666594</c:v>
                </c:pt>
                <c:pt idx="71">
                  <c:v>0.840157809983896</c:v>
                </c:pt>
                <c:pt idx="72">
                  <c:v>0.87254541816726594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65A-436F-ADA0-AD75FE0A55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81999391"/>
        <c:axId val="982024575"/>
      </c:lineChart>
      <c:catAx>
        <c:axId val="98199939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2024575"/>
        <c:crosses val="autoZero"/>
        <c:auto val="0"/>
        <c:lblAlgn val="ctr"/>
        <c:lblOffset val="100"/>
        <c:noMultiLvlLbl val="0"/>
      </c:catAx>
      <c:valAx>
        <c:axId val="982024575"/>
        <c:scaling>
          <c:orientation val="minMax"/>
          <c:min val="0.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chemeClr val="tx1"/>
                    </a:solidFill>
                  </a:rPr>
                  <a:t>Distance</a:t>
                </a:r>
                <a:r>
                  <a:rPr lang="en-US" baseline="0">
                    <a:solidFill>
                      <a:schemeClr val="tx1"/>
                    </a:solidFill>
                  </a:rPr>
                  <a:t> Between the Parties</a:t>
                </a:r>
                <a:endParaRPr lang="en-US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1999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487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r">
              <a:defRPr sz="1200"/>
            </a:lvl1pPr>
          </a:lstStyle>
          <a:p>
            <a:fld id="{2542106E-06FC-4C19-9364-2B382BEFB86C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487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r">
              <a:defRPr sz="1200"/>
            </a:lvl1pPr>
          </a:lstStyle>
          <a:p>
            <a:fld id="{F5BD0E6E-E39D-44F7-9EC7-D35F9998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1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E35C58EE-DA52-4946-9034-603DF38F8072}" type="datetimeFigureOut">
              <a:rPr lang="en-US" smtClean="0"/>
              <a:t>5/14/2025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2039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4B7BECA7-C571-40A0-BDE9-405EF4A50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0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 general points. Then House and Senate Dynamics.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Partisanship and polarization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Information explosion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Centralization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Social movements affecting parties</a:t>
            </a:r>
          </a:p>
          <a:p>
            <a:pPr marL="0" indent="0">
              <a:buFont typeface="+mj-lt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House Dynamics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Senate Dynamics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2488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761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355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700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425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376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3115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200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109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441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54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798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437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678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30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990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5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6073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494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7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516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19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5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829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7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223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5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189" indent="0">
              <a:buNone/>
              <a:defRPr sz="19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7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5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189" indent="0">
              <a:buNone/>
              <a:defRPr sz="19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286223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467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08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30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4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51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9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6001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20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5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42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6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7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1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3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241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/>
  <p:txStyles>
    <p:titleStyle>
      <a:lvl1pPr algn="ctr" defTabSz="914377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189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783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377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2971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30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276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09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28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9.png"/><Relationship Id="rId7" Type="http://schemas.openxmlformats.org/officeDocument/2006/relationships/image" Target="../media/image1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tiff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Relationship Id="rId9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f"/><Relationship Id="rId13" Type="http://schemas.openxmlformats.org/officeDocument/2006/relationships/image" Target="../media/image13.jpeg"/><Relationship Id="rId3" Type="http://schemas.openxmlformats.org/officeDocument/2006/relationships/image" Target="../media/image1.tiff"/><Relationship Id="rId7" Type="http://schemas.openxmlformats.org/officeDocument/2006/relationships/image" Target="../media/image7.tiff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11" Type="http://schemas.openxmlformats.org/officeDocument/2006/relationships/image" Target="../media/image11.jpeg"/><Relationship Id="rId5" Type="http://schemas.openxmlformats.org/officeDocument/2006/relationships/image" Target="../media/image5.tiff"/><Relationship Id="rId10" Type="http://schemas.openxmlformats.org/officeDocument/2006/relationships/image" Target="../media/image10.jpeg"/><Relationship Id="rId4" Type="http://schemas.openxmlformats.org/officeDocument/2006/relationships/image" Target="../media/image4.tiff"/><Relationship Id="rId9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3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12" Type="http://schemas.openxmlformats.org/officeDocument/2006/relationships/image" Target="../media/image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tiff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1100" y="1371600"/>
            <a:ext cx="9829800" cy="1470025"/>
          </a:xfrm>
        </p:spPr>
        <p:txBody>
          <a:bodyPr>
            <a:normAutofit/>
          </a:bodyPr>
          <a:lstStyle/>
          <a:p>
            <a:r>
              <a:rPr lang="en-US" dirty="0"/>
              <a:t>Political Dynamics of </a:t>
            </a:r>
            <a:br>
              <a:rPr lang="en-US" dirty="0"/>
            </a:br>
            <a:r>
              <a:rPr lang="en-US" dirty="0"/>
              <a:t>the 119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2"/>
                </a:solidFill>
              </a:rPr>
              <a:t>Josh Huder, Ph.D.</a:t>
            </a:r>
          </a:p>
          <a:p>
            <a:r>
              <a:rPr lang="en-US" dirty="0">
                <a:solidFill>
                  <a:schemeClr val="tx2"/>
                </a:solidFill>
              </a:rPr>
              <a:t>Senior Fellow</a:t>
            </a:r>
          </a:p>
          <a:p>
            <a:r>
              <a:rPr lang="en-US" dirty="0">
                <a:solidFill>
                  <a:schemeClr val="tx2"/>
                </a:solidFill>
              </a:rPr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2481303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9FD22-A960-8E33-F2DA-97AC8B908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9174" y="501674"/>
            <a:ext cx="7053652" cy="1188720"/>
          </a:xfrm>
        </p:spPr>
        <p:txBody>
          <a:bodyPr/>
          <a:lstStyle/>
          <a:p>
            <a:r>
              <a:rPr lang="en-US" dirty="0"/>
              <a:t>House dynamics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D303E1-F6D3-381E-C32B-B0CE8E4F8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548" y="1974758"/>
            <a:ext cx="3298506" cy="22924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0D57E3-CCB1-AA5D-E964-EA6F11720E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7166" y="4394966"/>
            <a:ext cx="3128057" cy="16736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831442-BB92-3FF0-3F81-867BCE26C5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5223" y="1832576"/>
            <a:ext cx="2343669" cy="22924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081F73-3437-E756-61B5-46D16EE739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4533" y="4267200"/>
            <a:ext cx="2549870" cy="24943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4B8004-08D8-1474-BB97-D4334E7A89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  <p:pic>
        <p:nvPicPr>
          <p:cNvPr id="8" name="Picture 2" descr="Glimpse Of The Great War Shaped A Young Gingrich : NPR">
            <a:extLst>
              <a:ext uri="{FF2B5EF4-FFF2-40B4-BE49-F238E27FC236}">
                <a16:creationId xmlns:a16="http://schemas.microsoft.com/office/drawing/2014/main" id="{DEF2BC64-5073-9E54-3C98-2B9F6C95E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71" y="3886200"/>
            <a:ext cx="3130821" cy="1762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691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FE664-BA6C-BC21-69D8-1ADDE12DF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77505"/>
            <a:ext cx="7729728" cy="1188720"/>
          </a:xfrm>
        </p:spPr>
        <p:txBody>
          <a:bodyPr/>
          <a:lstStyle/>
          <a:p>
            <a:r>
              <a:rPr lang="en-US" dirty="0"/>
              <a:t>House Republicans problems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C38476-6AB3-AEE5-9829-8D56D47F6D06}"/>
              </a:ext>
            </a:extLst>
          </p:cNvPr>
          <p:cNvSpPr txBox="1"/>
          <p:nvPr/>
        </p:nvSpPr>
        <p:spPr>
          <a:xfrm>
            <a:off x="1405243" y="2667001"/>
            <a:ext cx="457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House GOP Problems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Structural, not personal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HFC opposition has two major consequences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Procedural and policy problems for rest of GOP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Self-inflicted crises/dysfunction</a:t>
            </a:r>
          </a:p>
        </p:txBody>
      </p:sp>
      <p:pic>
        <p:nvPicPr>
          <p:cNvPr id="1026" name="Picture 2" descr="What is the House Freedom Caucus?">
            <a:extLst>
              <a:ext uri="{FF2B5EF4-FFF2-40B4-BE49-F238E27FC236}">
                <a16:creationId xmlns:a16="http://schemas.microsoft.com/office/drawing/2014/main" id="{1E7719E2-156A-2B31-14C9-429109143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959" y="2368146"/>
            <a:ext cx="3352800" cy="188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rew Angerer/Getty Images">
            <a:extLst>
              <a:ext uri="{FF2B5EF4-FFF2-40B4-BE49-F238E27FC236}">
                <a16:creationId xmlns:a16="http://schemas.microsoft.com/office/drawing/2014/main" id="{9EF8DE83-4851-9926-0DE2-6023B4034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595" y="4589464"/>
            <a:ext cx="3352800" cy="223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C780BF4-4E33-547D-71A4-E2DD0228D1B6}"/>
              </a:ext>
            </a:extLst>
          </p:cNvPr>
          <p:cNvSpPr txBox="1"/>
          <p:nvPr/>
        </p:nvSpPr>
        <p:spPr>
          <a:xfrm>
            <a:off x="9773655" y="4254098"/>
            <a:ext cx="8931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/>
              <a:t>The Economist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1E60FB-8811-9E69-BB2C-F01402715E5A}"/>
              </a:ext>
            </a:extLst>
          </p:cNvPr>
          <p:cNvSpPr txBox="1"/>
          <p:nvPr/>
        </p:nvSpPr>
        <p:spPr>
          <a:xfrm>
            <a:off x="5982784" y="6577862"/>
            <a:ext cx="13324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Angerer</a:t>
            </a:r>
            <a:r>
              <a:rPr lang="en-US" sz="1000" dirty="0"/>
              <a:t>/Getty Images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F68D74-973B-4335-1066-271214099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608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5FC36-AFB4-A0B9-F336-EB606D57D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258708"/>
            <a:ext cx="7729728" cy="1188720"/>
          </a:xfrm>
        </p:spPr>
        <p:txBody>
          <a:bodyPr/>
          <a:lstStyle/>
          <a:p>
            <a:r>
              <a:rPr lang="en-US" dirty="0"/>
              <a:t>The Senate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88A68D-5DEB-3194-113F-7E79DCD848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269229" y="4648334"/>
            <a:ext cx="2753747" cy="323968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Punchbowl News</a:t>
            </a:r>
          </a:p>
        </p:txBody>
      </p:sp>
      <p:pic>
        <p:nvPicPr>
          <p:cNvPr id="2050" name="Picture 2" descr="The Senate and House pick their leaders for the 119th">
            <a:extLst>
              <a:ext uri="{FF2B5EF4-FFF2-40B4-BE49-F238E27FC236}">
                <a16:creationId xmlns:a16="http://schemas.microsoft.com/office/drawing/2014/main" id="{D6E02ABD-97A1-C10D-E477-55F395C6B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894" y="1751990"/>
            <a:ext cx="4342396" cy="28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A80D1B-4CFB-C60A-B2C1-B48A398C0DDB}"/>
              </a:ext>
            </a:extLst>
          </p:cNvPr>
          <p:cNvSpPr txBox="1"/>
          <p:nvPr/>
        </p:nvSpPr>
        <p:spPr>
          <a:xfrm>
            <a:off x="762000" y="2026682"/>
            <a:ext cx="739140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Senate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/>
              <a:t>53 Republicans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/>
              <a:t>45 Democrats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/>
              <a:t>2 Independents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lvl="0"/>
            <a:r>
              <a:rPr lang="en-US" sz="2000" dirty="0"/>
              <a:t>Leadership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Majority Leader John Thune (R-SD)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Majority Whip John Barrasso (R-WY)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Republican Conference Chair Tom Cotton (R-AR)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Minority Leader Chuck Schumer (D-NY)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Minority Whip Dick Durbin (D-IL)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Steering and Policy Chair Amy Klobuchar (D-MN)</a:t>
            </a:r>
          </a:p>
          <a:p>
            <a:endParaRPr lang="en-US" dirty="0"/>
          </a:p>
        </p:txBody>
      </p:sp>
      <p:pic>
        <p:nvPicPr>
          <p:cNvPr id="2052" name="Picture 4" descr="Senate Democrats elect new leadership team amid a slim GOP majority in  Congress">
            <a:extLst>
              <a:ext uri="{FF2B5EF4-FFF2-40B4-BE49-F238E27FC236}">
                <a16:creationId xmlns:a16="http://schemas.microsoft.com/office/drawing/2014/main" id="{C867DEFC-1F14-D91B-9F4E-5D4CF21F4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894" y="4717995"/>
            <a:ext cx="2971800" cy="198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E1ED83D-1C41-1427-E12C-75A4D688E200}"/>
              </a:ext>
            </a:extLst>
          </p:cNvPr>
          <p:cNvSpPr txBox="1"/>
          <p:nvPr/>
        </p:nvSpPr>
        <p:spPr>
          <a:xfrm>
            <a:off x="10717694" y="6455450"/>
            <a:ext cx="5212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Yahoo</a:t>
            </a:r>
          </a:p>
        </p:txBody>
      </p:sp>
    </p:spTree>
    <p:extLst>
      <p:ext uri="{BB962C8B-B14F-4D97-AF65-F5344CB8AC3E}">
        <p14:creationId xmlns:p14="http://schemas.microsoft.com/office/powerpoint/2010/main" val="995725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99C75-47C4-6507-6347-A6C1EFF9B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2200" y="523612"/>
            <a:ext cx="7467600" cy="1188720"/>
          </a:xfrm>
        </p:spPr>
        <p:txBody>
          <a:bodyPr/>
          <a:lstStyle/>
          <a:p>
            <a:r>
              <a:rPr lang="en-US" dirty="0"/>
              <a:t>Senate dynamics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35EA70-780C-3DC7-5F85-974611C0D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2440" y="4410757"/>
            <a:ext cx="2438399" cy="1371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10E6ED-86B7-DDC2-2D6B-293709AF2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6850" y="1872007"/>
            <a:ext cx="3091243" cy="2320493"/>
          </a:xfrm>
          <a:prstGeom prst="rect">
            <a:avLst/>
          </a:prstGeom>
        </p:spPr>
      </p:pic>
      <p:pic>
        <p:nvPicPr>
          <p:cNvPr id="2050" name="Picture 2" descr="Can John Thune rise in Trump's GOP? | AP News">
            <a:extLst>
              <a:ext uri="{FF2B5EF4-FFF2-40B4-BE49-F238E27FC236}">
                <a16:creationId xmlns:a16="http://schemas.microsoft.com/office/drawing/2014/main" id="{17B8BD56-2FF4-2490-8CA7-D4D13ADAC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854776"/>
            <a:ext cx="3675681" cy="244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ick Scott drops tax increase proposal from revised 'Rescue America' plan |  CNN Politics">
            <a:extLst>
              <a:ext uri="{FF2B5EF4-FFF2-40B4-BE49-F238E27FC236}">
                <a16:creationId xmlns:a16="http://schemas.microsoft.com/office/drawing/2014/main" id="{24093944-3EDE-1026-507A-6D9B8AB205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524" y="4054538"/>
            <a:ext cx="205686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and Paul lights into McConnell over 'secret' judicial deal - POLITICO">
            <a:extLst>
              <a:ext uri="{FF2B5EF4-FFF2-40B4-BE49-F238E27FC236}">
                <a16:creationId xmlns:a16="http://schemas.microsoft.com/office/drawing/2014/main" id="{FC6E191C-08BE-CFB8-FABE-6D1CEAE854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559" y="5486756"/>
            <a:ext cx="2056866" cy="137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D9BF2F-7D50-240C-34B3-F13366C823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07322" y="4309642"/>
            <a:ext cx="3240771" cy="23879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90F0F00-FAFA-9347-ACE8-D5888DBAF0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1577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6E825-EB61-D47C-D0CC-6026FDD07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387747"/>
            <a:ext cx="7729728" cy="1188720"/>
          </a:xfrm>
        </p:spPr>
        <p:txBody>
          <a:bodyPr/>
          <a:lstStyle/>
          <a:p>
            <a:r>
              <a:rPr lang="en-US" dirty="0"/>
              <a:t>NASA congressional dynamics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923DE-F787-E67C-5C41-B761AF14A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057399"/>
            <a:ext cx="5334000" cy="4662349"/>
          </a:xfrm>
        </p:spPr>
        <p:txBody>
          <a:bodyPr>
            <a:normAutofit fontScale="85000" lnSpcReduction="20000"/>
          </a:bodyPr>
          <a:lstStyle/>
          <a:p>
            <a:pPr>
              <a:buClrTx/>
            </a:pPr>
            <a:r>
              <a:rPr lang="en-US" dirty="0"/>
              <a:t>House Science, Space, and Technology (15 new, 6 R,  9 Ds)</a:t>
            </a:r>
          </a:p>
          <a:p>
            <a:pPr lvl="1">
              <a:buClrTx/>
            </a:pPr>
            <a:r>
              <a:rPr lang="en-US" dirty="0"/>
              <a:t>New Chair, Rep. Brian Babin (TX-36). Represents Johnson Space Center</a:t>
            </a:r>
          </a:p>
          <a:p>
            <a:pPr lvl="2">
              <a:buClrTx/>
            </a:pPr>
            <a:r>
              <a:rPr lang="en-US" dirty="0"/>
              <a:t>Returning to Moon before China “top priority”</a:t>
            </a:r>
          </a:p>
          <a:p>
            <a:pPr lvl="1">
              <a:buClrTx/>
            </a:pPr>
            <a:r>
              <a:rPr lang="en-US" dirty="0"/>
              <a:t>Ranking Member, Rep. Zoe Lofgren (CA-18)</a:t>
            </a:r>
          </a:p>
          <a:p>
            <a:pPr lvl="2">
              <a:buClrTx/>
            </a:pPr>
            <a:r>
              <a:rPr lang="en-US" dirty="0"/>
              <a:t>Chair and RM sought GAO inquiry on implementation of Part 450 regulations for commercial space launches.</a:t>
            </a:r>
          </a:p>
          <a:p>
            <a:pPr lvl="2">
              <a:buClrTx/>
            </a:pPr>
            <a:r>
              <a:rPr lang="en-US" dirty="0"/>
              <a:t>Bipartisan NASA reauthorization a priority</a:t>
            </a:r>
          </a:p>
          <a:p>
            <a:pPr lvl="1">
              <a:buClrTx/>
            </a:pPr>
            <a:endParaRPr lang="en-US" dirty="0"/>
          </a:p>
          <a:p>
            <a:pPr lvl="1">
              <a:buClrTx/>
            </a:pPr>
            <a:r>
              <a:rPr lang="en-US" dirty="0"/>
              <a:t>New Science and Aeronautics Subcommittee Chair</a:t>
            </a:r>
          </a:p>
          <a:p>
            <a:pPr lvl="2">
              <a:buClrTx/>
            </a:pPr>
            <a:r>
              <a:rPr lang="en-US" dirty="0"/>
              <a:t>Rep. Mike Haridopolos (FL-8). 1st term member. Represents Kennedy Space Center</a:t>
            </a:r>
          </a:p>
          <a:p>
            <a:pPr lvl="3">
              <a:buClrTx/>
            </a:pPr>
            <a:r>
              <a:rPr lang="en-US" dirty="0"/>
              <a:t>Fully behind current Moon-then-Mars plan.</a:t>
            </a:r>
          </a:p>
          <a:p>
            <a:pPr lvl="4">
              <a:buClrTx/>
            </a:pPr>
            <a:r>
              <a:rPr lang="en-US" dirty="0"/>
              <a:t>Bipartisan support from Democratic committee staff.</a:t>
            </a:r>
          </a:p>
          <a:p>
            <a:pPr lvl="3">
              <a:buClrTx/>
            </a:pPr>
            <a:r>
              <a:rPr lang="en-US" dirty="0"/>
              <a:t>Said it is the “golden age for Space”</a:t>
            </a:r>
          </a:p>
          <a:p>
            <a:pPr lvl="3">
              <a:buClrTx/>
            </a:pPr>
            <a:r>
              <a:rPr lang="en-US" dirty="0"/>
              <a:t>Commercial space advocate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1E032F8-923B-7D59-1A06-2798B23F49E5}"/>
              </a:ext>
            </a:extLst>
          </p:cNvPr>
          <p:cNvSpPr txBox="1">
            <a:spLocks/>
          </p:cNvSpPr>
          <p:nvPr/>
        </p:nvSpPr>
        <p:spPr>
          <a:xfrm>
            <a:off x="6096000" y="2057400"/>
            <a:ext cx="5334000" cy="46623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594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783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377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2971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30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276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09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28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dirty="0"/>
              <a:t>Senate Commerce, Science, and Transportation (5 New, 3 R, 2 D)</a:t>
            </a:r>
          </a:p>
          <a:p>
            <a:pPr lvl="1">
              <a:buClrTx/>
            </a:pPr>
            <a:r>
              <a:rPr lang="en-US" dirty="0"/>
              <a:t>Chair, Senator Ted Cruz (R-TX)</a:t>
            </a:r>
          </a:p>
          <a:p>
            <a:pPr lvl="1">
              <a:buClrTx/>
            </a:pPr>
            <a:r>
              <a:rPr lang="en-US" dirty="0"/>
              <a:t>Ranking Member, Senator Maria Cantwell (D-WA)</a:t>
            </a:r>
          </a:p>
          <a:p>
            <a:pPr lvl="1">
              <a:buClrTx/>
            </a:pPr>
            <a:r>
              <a:rPr lang="en-US" dirty="0"/>
              <a:t>Committee leadership want to prioritize NASA reauthorization.</a:t>
            </a:r>
          </a:p>
          <a:p>
            <a:pPr lvl="1">
              <a:buClrTx/>
            </a:pPr>
            <a:endParaRPr lang="en-US" dirty="0"/>
          </a:p>
          <a:p>
            <a:pPr>
              <a:buClrTx/>
            </a:pPr>
            <a:r>
              <a:rPr lang="en-US" dirty="0"/>
              <a:t>Appropriations</a:t>
            </a:r>
          </a:p>
          <a:p>
            <a:pPr lvl="1">
              <a:buClrTx/>
            </a:pPr>
            <a:r>
              <a:rPr lang="en-US" dirty="0"/>
              <a:t>House: Chair Tom Cole (R-OK)</a:t>
            </a:r>
          </a:p>
          <a:p>
            <a:pPr lvl="2">
              <a:buClrTx/>
            </a:pPr>
            <a:r>
              <a:rPr lang="en-US" dirty="0"/>
              <a:t>CJS: Chair Hal Rogers (R-KY); RM Grace Meng (D-NY)</a:t>
            </a:r>
          </a:p>
          <a:p>
            <a:pPr lvl="1">
              <a:buClrTx/>
            </a:pPr>
            <a:r>
              <a:rPr lang="en-US" dirty="0"/>
              <a:t>Senate:  Chair Susan Collins (R-ME); RM Patty Murray (D-WA)</a:t>
            </a:r>
          </a:p>
          <a:p>
            <a:pPr lvl="2">
              <a:buClrTx/>
            </a:pPr>
            <a:r>
              <a:rPr lang="en-US" dirty="0"/>
              <a:t>CJS: Chair Jerry Moran (R-KS); RM Chris Van Hollen (D-MD)</a:t>
            </a:r>
          </a:p>
          <a:p>
            <a:pPr lvl="2">
              <a:buClrTx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DF424C-BF8E-2846-4161-B44B68375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1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DB991-F8C3-7E55-6918-D43C9B047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88187"/>
            <a:ext cx="7729728" cy="1188720"/>
          </a:xfrm>
        </p:spPr>
        <p:txBody>
          <a:bodyPr/>
          <a:lstStyle/>
          <a:p>
            <a:r>
              <a:rPr lang="en-US" dirty="0"/>
              <a:t>NASA in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ABE42-C31A-680A-6E6A-02C20799D0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2209800"/>
            <a:ext cx="9982200" cy="4029016"/>
          </a:xfrm>
        </p:spPr>
        <p:txBody>
          <a:bodyPr>
            <a:normAutofit fontScale="92500" lnSpcReduction="10000"/>
          </a:bodyPr>
          <a:lstStyle/>
          <a:p>
            <a:pPr>
              <a:buClrTx/>
            </a:pPr>
            <a:r>
              <a:rPr lang="en-US" dirty="0"/>
              <a:t>House NASA reauthorization passed in September 2024 with big bipartisan majority</a:t>
            </a:r>
          </a:p>
          <a:p>
            <a:pPr lvl="1">
              <a:buClrTx/>
            </a:pPr>
            <a:r>
              <a:rPr lang="en-US" dirty="0"/>
              <a:t>366-21.</a:t>
            </a:r>
          </a:p>
          <a:p>
            <a:pPr>
              <a:buClrTx/>
            </a:pPr>
            <a:r>
              <a:rPr lang="en-US" dirty="0"/>
              <a:t>NASA authorization expires September 30, 2025.</a:t>
            </a:r>
          </a:p>
          <a:p>
            <a:pPr lvl="1">
              <a:buClrTx/>
            </a:pPr>
            <a:r>
              <a:rPr lang="en-US" dirty="0"/>
              <a:t>Reauthorization bill introduced by Senators Cruz (R-TX), Cantwell (D-WA), Moran (R-KS), Peters (D-MI), Duckworth (D-IL), Schmidt (R-MO), and Lujan (D-NM).</a:t>
            </a:r>
          </a:p>
          <a:p>
            <a:pPr lvl="2">
              <a:buClrTx/>
            </a:pPr>
            <a:r>
              <a:rPr lang="en-US" dirty="0"/>
              <a:t>Very similar to bill introduced by Cantwell in Dec. 2024.</a:t>
            </a:r>
          </a:p>
          <a:p>
            <a:pPr lvl="2">
              <a:buClrTx/>
            </a:pPr>
            <a:r>
              <a:rPr lang="en-US" dirty="0"/>
              <a:t>The bill: “advances American leadership in deep space exploration, prevents a gap in low Earth orbit leadership and capability, and upholds scientific ingenuity.” </a:t>
            </a:r>
          </a:p>
          <a:p>
            <a:pPr lvl="1">
              <a:buClrTx/>
            </a:pPr>
            <a:r>
              <a:rPr lang="en-US" dirty="0"/>
              <a:t>Authorizes $25.478b for FY2025. (President Trump’s budget requests $18.8b).</a:t>
            </a:r>
          </a:p>
          <a:p>
            <a:pPr>
              <a:buClrTx/>
            </a:pPr>
            <a:endParaRPr lang="en-US" dirty="0"/>
          </a:p>
          <a:p>
            <a:pPr>
              <a:buClrTx/>
            </a:pPr>
            <a:r>
              <a:rPr lang="en-US" dirty="0"/>
              <a:t>Chair Babin’s statement on President’s budget request: “For over two decades, Congress has charted a bipartisan, sustainable path for space exploration… This proposal marks the beginning of the budget process – not a final decision.”</a:t>
            </a:r>
          </a:p>
        </p:txBody>
      </p:sp>
    </p:spTree>
    <p:extLst>
      <p:ext uri="{BB962C8B-B14F-4D97-AF65-F5344CB8AC3E}">
        <p14:creationId xmlns:p14="http://schemas.microsoft.com/office/powerpoint/2010/main" val="207924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25BB6-761F-EA94-5433-D27DD41AE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123" y="457200"/>
            <a:ext cx="5937755" cy="1188720"/>
          </a:xfrm>
        </p:spPr>
        <p:txBody>
          <a:bodyPr/>
          <a:lstStyle/>
          <a:p>
            <a:r>
              <a:rPr lang="en-US" dirty="0"/>
              <a:t>Appropriations: funding the federal government</a:t>
            </a:r>
          </a:p>
        </p:txBody>
      </p:sp>
      <p:pic>
        <p:nvPicPr>
          <p:cNvPr id="4098" name="Picture 2" descr="Donald Trump">
            <a:extLst>
              <a:ext uri="{FF2B5EF4-FFF2-40B4-BE49-F238E27FC236}">
                <a16:creationId xmlns:a16="http://schemas.microsoft.com/office/drawing/2014/main" id="{2ED8AE94-4EEF-A4E0-C183-1464C756C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615" y="2114947"/>
            <a:ext cx="2402522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Mike Johnson wins GOP nomination to remain House speaker, with full vote to  come next year | PBS News">
            <a:extLst>
              <a:ext uri="{FF2B5EF4-FFF2-40B4-BE49-F238E27FC236}">
                <a16:creationId xmlns:a16="http://schemas.microsoft.com/office/drawing/2014/main" id="{C0B94060-FAC8-81CF-D2EA-7394156DD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864" y="2819400"/>
            <a:ext cx="2306809" cy="1538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Senate GOP initiates Thune-engineered slowdown as Schumer looks to stack  judicial votes | Fox News">
            <a:extLst>
              <a:ext uri="{FF2B5EF4-FFF2-40B4-BE49-F238E27FC236}">
                <a16:creationId xmlns:a16="http://schemas.microsoft.com/office/drawing/2014/main" id="{263C76F4-0994-7AE5-C1A0-9A5B93CC4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717" y="2810670"/>
            <a:ext cx="2724855" cy="153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3EEC69-EF71-DF09-D283-BDD0F6D769E5}"/>
              </a:ext>
            </a:extLst>
          </p:cNvPr>
          <p:cNvSpPr txBox="1"/>
          <p:nvPr/>
        </p:nvSpPr>
        <p:spPr>
          <a:xfrm>
            <a:off x="2319095" y="4381958"/>
            <a:ext cx="1093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218 votes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1B9EEE-8DE3-FA90-2C08-51CF95D2FBEA}"/>
              </a:ext>
            </a:extLst>
          </p:cNvPr>
          <p:cNvSpPr txBox="1"/>
          <p:nvPr/>
        </p:nvSpPr>
        <p:spPr>
          <a:xfrm>
            <a:off x="5594229" y="4381958"/>
            <a:ext cx="978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votes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E22B95-8892-A617-241F-326923E92EE7}"/>
              </a:ext>
            </a:extLst>
          </p:cNvPr>
          <p:cNvSpPr txBox="1"/>
          <p:nvPr/>
        </p:nvSpPr>
        <p:spPr>
          <a:xfrm>
            <a:off x="8254298" y="5369938"/>
            <a:ext cx="2163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Presidential signature</a:t>
            </a:r>
          </a:p>
        </p:txBody>
      </p:sp>
      <p:sp>
        <p:nvSpPr>
          <p:cNvPr id="7" name="Plus 6">
            <a:extLst>
              <a:ext uri="{FF2B5EF4-FFF2-40B4-BE49-F238E27FC236}">
                <a16:creationId xmlns:a16="http://schemas.microsoft.com/office/drawing/2014/main" id="{BB02955B-3700-C71A-4CC6-81C2858EE0B7}"/>
              </a:ext>
            </a:extLst>
          </p:cNvPr>
          <p:cNvSpPr/>
          <p:nvPr/>
        </p:nvSpPr>
        <p:spPr>
          <a:xfrm>
            <a:off x="4054151" y="3271925"/>
            <a:ext cx="609600" cy="633624"/>
          </a:xfrm>
          <a:prstGeom prst="mathPlus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lus 7">
            <a:extLst>
              <a:ext uri="{FF2B5EF4-FFF2-40B4-BE49-F238E27FC236}">
                <a16:creationId xmlns:a16="http://schemas.microsoft.com/office/drawing/2014/main" id="{87D04744-9DED-3F2B-C466-FA2423E4D0A6}"/>
              </a:ext>
            </a:extLst>
          </p:cNvPr>
          <p:cNvSpPr/>
          <p:nvPr/>
        </p:nvSpPr>
        <p:spPr>
          <a:xfrm>
            <a:off x="7432536" y="3260222"/>
            <a:ext cx="609600" cy="633624"/>
          </a:xfrm>
          <a:prstGeom prst="mathPlus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4" name="Picture 8" descr="Freedom Caucus member Chip Roy's rant highlights the far-right's  cluelessness">
            <a:extLst>
              <a:ext uri="{FF2B5EF4-FFF2-40B4-BE49-F238E27FC236}">
                <a16:creationId xmlns:a16="http://schemas.microsoft.com/office/drawing/2014/main" id="{B35B2E32-224D-7770-74F8-693BA2B13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116110"/>
            <a:ext cx="1800486" cy="94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&quot;No&quot; Symbol 8">
            <a:extLst>
              <a:ext uri="{FF2B5EF4-FFF2-40B4-BE49-F238E27FC236}">
                <a16:creationId xmlns:a16="http://schemas.microsoft.com/office/drawing/2014/main" id="{3E463308-2339-A852-144A-077536FC5827}"/>
              </a:ext>
            </a:extLst>
          </p:cNvPr>
          <p:cNvSpPr/>
          <p:nvPr/>
        </p:nvSpPr>
        <p:spPr>
          <a:xfrm>
            <a:off x="2514600" y="4358074"/>
            <a:ext cx="628326" cy="393216"/>
          </a:xfrm>
          <a:prstGeom prst="noSmoking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id="{CFB926DA-9326-AC75-63C4-6927C1EE95B2}"/>
              </a:ext>
            </a:extLst>
          </p:cNvPr>
          <p:cNvSpPr/>
          <p:nvPr/>
        </p:nvSpPr>
        <p:spPr>
          <a:xfrm>
            <a:off x="2688393" y="4821643"/>
            <a:ext cx="280741" cy="61864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6" name="Picture 10" descr="Johnson, Jeffries head down the stretch">
            <a:extLst>
              <a:ext uri="{FF2B5EF4-FFF2-40B4-BE49-F238E27FC236}">
                <a16:creationId xmlns:a16="http://schemas.microsoft.com/office/drawing/2014/main" id="{670528BA-7824-41E9-223E-B66C6471C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1" y="5440291"/>
            <a:ext cx="1783583" cy="122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own Arrow 10">
            <a:extLst>
              <a:ext uri="{FF2B5EF4-FFF2-40B4-BE49-F238E27FC236}">
                <a16:creationId xmlns:a16="http://schemas.microsoft.com/office/drawing/2014/main" id="{AEFFC0E9-857B-5EAB-E2BD-5220E541C7F6}"/>
              </a:ext>
            </a:extLst>
          </p:cNvPr>
          <p:cNvSpPr/>
          <p:nvPr/>
        </p:nvSpPr>
        <p:spPr>
          <a:xfrm rot="13662847">
            <a:off x="3976527" y="4217633"/>
            <a:ext cx="273620" cy="146589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8" name="Picture 12" descr="How Mike Johnson Went from Relative Obscurity to Speaker of the House | The  New Yorker">
            <a:extLst>
              <a:ext uri="{FF2B5EF4-FFF2-40B4-BE49-F238E27FC236}">
                <a16:creationId xmlns:a16="http://schemas.microsoft.com/office/drawing/2014/main" id="{75A10F9F-E91F-AF24-650A-1B353EF62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579" y="493207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own Arrow 11">
            <a:extLst>
              <a:ext uri="{FF2B5EF4-FFF2-40B4-BE49-F238E27FC236}">
                <a16:creationId xmlns:a16="http://schemas.microsoft.com/office/drawing/2014/main" id="{C297F430-B6A4-3539-5023-809204319AF3}"/>
              </a:ext>
            </a:extLst>
          </p:cNvPr>
          <p:cNvSpPr/>
          <p:nvPr/>
        </p:nvSpPr>
        <p:spPr>
          <a:xfrm>
            <a:off x="9186126" y="4925985"/>
            <a:ext cx="299500" cy="61895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8" descr="Freedom Caucus member Chip Roy's rant highlights the far-right's  cluelessness">
            <a:extLst>
              <a:ext uri="{FF2B5EF4-FFF2-40B4-BE49-F238E27FC236}">
                <a16:creationId xmlns:a16="http://schemas.microsoft.com/office/drawing/2014/main" id="{555B9131-78F0-C017-6F34-0B3691DD8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633" y="5599531"/>
            <a:ext cx="1800486" cy="94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own Arrow 13">
            <a:extLst>
              <a:ext uri="{FF2B5EF4-FFF2-40B4-BE49-F238E27FC236}">
                <a16:creationId xmlns:a16="http://schemas.microsoft.com/office/drawing/2014/main" id="{DC78975C-825F-9434-6485-7CA05456582F}"/>
              </a:ext>
            </a:extLst>
          </p:cNvPr>
          <p:cNvSpPr/>
          <p:nvPr/>
        </p:nvSpPr>
        <p:spPr>
          <a:xfrm rot="5400000">
            <a:off x="7737969" y="5504988"/>
            <a:ext cx="247799" cy="109682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83F95B-173E-61B5-CC2D-162CD1D00D1A}"/>
              </a:ext>
            </a:extLst>
          </p:cNvPr>
          <p:cNvSpPr txBox="1"/>
          <p:nvPr/>
        </p:nvSpPr>
        <p:spPr>
          <a:xfrm>
            <a:off x="6288575" y="5215800"/>
            <a:ext cx="5886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5687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31136" y="182881"/>
            <a:ext cx="7729728" cy="1188720"/>
          </a:xfrm>
        </p:spPr>
        <p:txBody>
          <a:bodyPr/>
          <a:lstStyle/>
          <a:p>
            <a:r>
              <a:rPr lang="en-US" dirty="0"/>
              <a:t>House and Senate Partisan Voting Difference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D3B539-2160-443D-ABF7-DAAE31ABC8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5175" y="210504"/>
            <a:ext cx="1028700" cy="1133475"/>
          </a:xfrm>
          <a:prstGeom prst="rect">
            <a:avLst/>
          </a:prstGeom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36A994B-FFA0-C0D3-1B32-E1AAD8AECB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0490773"/>
              </p:ext>
            </p:extLst>
          </p:nvPr>
        </p:nvGraphicFramePr>
        <p:xfrm>
          <a:off x="2286000" y="1606608"/>
          <a:ext cx="7619999" cy="4794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83088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457200"/>
            <a:ext cx="8229600" cy="1143000"/>
          </a:xfrm>
        </p:spPr>
        <p:txBody>
          <a:bodyPr/>
          <a:lstStyle/>
          <a:p>
            <a:r>
              <a:rPr lang="en-US" dirty="0"/>
              <a:t>1976 Presidential Election</a:t>
            </a:r>
          </a:p>
        </p:txBody>
      </p:sp>
      <p:pic>
        <p:nvPicPr>
          <p:cNvPr id="1026" name="Picture 2" descr="https://upload.wikimedia.org/wikipedia/commons/thumb/6/6f/1976nationwidecountymapshadedbyvoteshare.svg/500px-1976nationwidecountymapshadedbyvoteshare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133601"/>
            <a:ext cx="6553200" cy="415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2B00CE-CE7B-4C45-899E-55BE333587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1801" y="45720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78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199" y="457200"/>
            <a:ext cx="8229600" cy="1143000"/>
          </a:xfrm>
        </p:spPr>
        <p:txBody>
          <a:bodyPr/>
          <a:lstStyle/>
          <a:p>
            <a:r>
              <a:rPr lang="en-US" dirty="0"/>
              <a:t>2024 Presidential Election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9340E3-D9C5-416A-A43F-ABAF3FE7B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1801" y="466725"/>
            <a:ext cx="1028700" cy="1133475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B677A1CE-F7FB-2FAD-D7BE-B7256ADB8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0" y="2133600"/>
            <a:ext cx="6553656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98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0A5FE-C233-403B-8804-B74680BF6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02041"/>
            <a:ext cx="7729728" cy="1188720"/>
          </a:xfrm>
        </p:spPr>
        <p:txBody>
          <a:bodyPr/>
          <a:lstStyle/>
          <a:p>
            <a:r>
              <a:rPr lang="en-US" dirty="0"/>
              <a:t>Information environment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A9BDA1-11CE-4402-91B3-789A6C5259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61F1C52-4319-43EC-828F-8B2E8E2D26B1}"/>
              </a:ext>
            </a:extLst>
          </p:cNvPr>
          <p:cNvSpPr txBox="1"/>
          <p:nvPr/>
        </p:nvSpPr>
        <p:spPr>
          <a:xfrm>
            <a:off x="838200" y="2057402"/>
            <a:ext cx="10287000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Media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Broadcast media.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1950s:  ABC, CBS, NBC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Today: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Internet &amp; Social Media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AD6DDD-053C-4732-9B84-50F4C333C2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0359" y="2127890"/>
            <a:ext cx="1371600" cy="6814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396C5E-DBDC-4BD1-8B8F-EEB35CA379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2759" y="3028223"/>
            <a:ext cx="1422400" cy="1422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3D2048-E03F-4865-8991-53B67DED85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1773" y="1999979"/>
            <a:ext cx="1701800" cy="1193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314DA4-A7E9-4589-9213-3353FEDFFD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31773" y="3299918"/>
            <a:ext cx="2480811" cy="7576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9F1D40D-867F-4185-B55C-4994CBBB99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16659" y="3053623"/>
            <a:ext cx="2933700" cy="685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9CB464-A3EE-4E66-858A-10FEB277DA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86068" y="1767640"/>
            <a:ext cx="1176565" cy="1176565"/>
          </a:xfrm>
          <a:prstGeom prst="rect">
            <a:avLst/>
          </a:prstGeom>
        </p:spPr>
      </p:pic>
      <p:pic>
        <p:nvPicPr>
          <p:cNvPr id="1036" name="Picture 12" descr="Facebook - Wikipedia">
            <a:extLst>
              <a:ext uri="{FF2B5EF4-FFF2-40B4-BE49-F238E27FC236}">
                <a16:creationId xmlns:a16="http://schemas.microsoft.com/office/drawing/2014/main" id="{EA09BCEB-15D6-474A-8E8E-CFC0D470C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633" y="4981534"/>
            <a:ext cx="1287412" cy="12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YouTube is getting a new logo every week this month – here's why | Creative  Bloq">
            <a:extLst>
              <a:ext uri="{FF2B5EF4-FFF2-40B4-BE49-F238E27FC236}">
                <a16:creationId xmlns:a16="http://schemas.microsoft.com/office/drawing/2014/main" id="{544B70D4-7C29-473F-A382-A513E0BD0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266" y="4981534"/>
            <a:ext cx="2504188" cy="140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9957327-6766-B2F6-D630-855D3C4E4D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118" y="4982059"/>
            <a:ext cx="1300295" cy="130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nstagram - Wikipedia">
            <a:extLst>
              <a:ext uri="{FF2B5EF4-FFF2-40B4-BE49-F238E27FC236}">
                <a16:creationId xmlns:a16="http://schemas.microsoft.com/office/drawing/2014/main" id="{C5715C25-02AB-BD80-563C-41FB40160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719" y="4981534"/>
            <a:ext cx="1479481" cy="147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8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3BB00-05DD-F7D7-FB5C-2E068AB24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124" y="366559"/>
            <a:ext cx="5937755" cy="1188720"/>
          </a:xfrm>
        </p:spPr>
        <p:txBody>
          <a:bodyPr/>
          <a:lstStyle/>
          <a:p>
            <a:r>
              <a:rPr lang="en-US" dirty="0"/>
              <a:t>Centralization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3E1FE2-FDEA-F309-9ADA-C303B624185E}"/>
              </a:ext>
            </a:extLst>
          </p:cNvPr>
          <p:cNvSpPr txBox="1"/>
          <p:nvPr/>
        </p:nvSpPr>
        <p:spPr>
          <a:xfrm>
            <a:off x="1031588" y="1674422"/>
            <a:ext cx="815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/>
              <a:t>Powerful Party Leaders, Weak Committees</a:t>
            </a:r>
          </a:p>
        </p:txBody>
      </p:sp>
      <p:pic>
        <p:nvPicPr>
          <p:cNvPr id="1028" name="Picture 4" descr="Newt Gingrich decries negative politics in OC book tour talk – Orange  County Register">
            <a:extLst>
              <a:ext uri="{FF2B5EF4-FFF2-40B4-BE49-F238E27FC236}">
                <a16:creationId xmlns:a16="http://schemas.microsoft.com/office/drawing/2014/main" id="{00FF395D-C7DA-DD86-9578-6667DD207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204030"/>
            <a:ext cx="3394834" cy="244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arry Reid, who led Senate Democrats for 12 years, dies at 82 | Nevada |  The Guardian">
            <a:extLst>
              <a:ext uri="{FF2B5EF4-FFF2-40B4-BE49-F238E27FC236}">
                <a16:creationId xmlns:a16="http://schemas.microsoft.com/office/drawing/2014/main" id="{ED96F42E-AA5F-DBA2-4F8B-65E59D1FC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130" y="1834699"/>
            <a:ext cx="2819271" cy="2819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itch McConnell's freezes: The real reason there won't be any mutiny  against the Senate Republican leader.">
            <a:extLst>
              <a:ext uri="{FF2B5EF4-FFF2-40B4-BE49-F238E27FC236}">
                <a16:creationId xmlns:a16="http://schemas.microsoft.com/office/drawing/2014/main" id="{E17DAC95-5FB8-A3E3-B2FF-551F188CF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0083" y="4490031"/>
            <a:ext cx="3441917" cy="229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Nancy Pelosi | Biography, Book, Age, &amp; Facts | Britannica">
            <a:extLst>
              <a:ext uri="{FF2B5EF4-FFF2-40B4-BE49-F238E27FC236}">
                <a16:creationId xmlns:a16="http://schemas.microsoft.com/office/drawing/2014/main" id="{BA61BBA6-91E5-B34E-278C-FC1128326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23" y="4174427"/>
            <a:ext cx="3167666" cy="238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4250ED3B-D5F3-AA7D-3B84-91D7856D4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75651"/>
            <a:ext cx="1885840" cy="141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rom MAGA flamethrower to powerful committee chair: Jim Jordan's effort to  rebrand draws skepticism on Capitol Hill | CNN Politics">
            <a:extLst>
              <a:ext uri="{FF2B5EF4-FFF2-40B4-BE49-F238E27FC236}">
                <a16:creationId xmlns:a16="http://schemas.microsoft.com/office/drawing/2014/main" id="{46D5DFE3-B408-748D-476F-BE74775FA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351" y="3904492"/>
            <a:ext cx="1207737" cy="67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175416FF-888D-AA34-E6AF-5A4334430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301" y="4196830"/>
            <a:ext cx="1573662" cy="104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With Democrats in Charge, House Science Committee Talks About Climate  Science - Inside Climate News">
            <a:extLst>
              <a:ext uri="{FF2B5EF4-FFF2-40B4-BE49-F238E27FC236}">
                <a16:creationId xmlns:a16="http://schemas.microsoft.com/office/drawing/2014/main" id="{429C277B-01C5-4171-EFDF-47FF6E7F7E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5" y="2717831"/>
            <a:ext cx="1447799" cy="96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4188F306-B7B4-F2FC-AB19-97BB2340C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009" y="4575931"/>
            <a:ext cx="2057400" cy="115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11F896-A744-31D5-9D63-5AC0F971383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  <p:pic>
        <p:nvPicPr>
          <p:cNvPr id="2050" name="Picture 2" descr="Tom Cole">
            <a:extLst>
              <a:ext uri="{FF2B5EF4-FFF2-40B4-BE49-F238E27FC236}">
                <a16:creationId xmlns:a16="http://schemas.microsoft.com/office/drawing/2014/main" id="{F46B11E5-F54A-6D1B-DDC5-484F76E68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110" y="5104970"/>
            <a:ext cx="1466960" cy="97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688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F612F-7729-D78E-B913-B6113EA30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124" y="457200"/>
            <a:ext cx="5937755" cy="1188720"/>
          </a:xfrm>
        </p:spPr>
        <p:txBody>
          <a:bodyPr/>
          <a:lstStyle/>
          <a:p>
            <a:r>
              <a:rPr lang="en-US" dirty="0"/>
              <a:t>Polarization now: Parties’ internal friction</a:t>
            </a:r>
          </a:p>
        </p:txBody>
      </p:sp>
      <p:pic>
        <p:nvPicPr>
          <p:cNvPr id="4" name="Picture 8" descr="R for Political Data Science Week 1: Polarization in the 115th ...">
            <a:extLst>
              <a:ext uri="{FF2B5EF4-FFF2-40B4-BE49-F238E27FC236}">
                <a16:creationId xmlns:a16="http://schemas.microsoft.com/office/drawing/2014/main" id="{39EB72E4-C4DE-F401-F616-BACEDAC3C2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399" y="1933871"/>
            <a:ext cx="6553200" cy="468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E28F56-D192-B5EF-825A-85EB2CB0DC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607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E0861-F92A-9673-BCBC-238AEF70B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123" y="533400"/>
            <a:ext cx="5937755" cy="1188720"/>
          </a:xfrm>
        </p:spPr>
        <p:txBody>
          <a:bodyPr/>
          <a:lstStyle/>
          <a:p>
            <a:r>
              <a:rPr lang="en-US" dirty="0"/>
              <a:t>Dems in disarray? Republicans wrangling?</a:t>
            </a:r>
          </a:p>
        </p:txBody>
      </p:sp>
      <p:pic>
        <p:nvPicPr>
          <p:cNvPr id="2050" name="Picture 2" descr="Why Democrats are always in disarray - The Washington Post">
            <a:extLst>
              <a:ext uri="{FF2B5EF4-FFF2-40B4-BE49-F238E27FC236}">
                <a16:creationId xmlns:a16="http://schemas.microsoft.com/office/drawing/2014/main" id="{93434696-73A3-C909-71BD-F1BE14C36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475" y="2556633"/>
            <a:ext cx="3886201" cy="30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he Hollow Parties' Review: Fractured Factions - WSJ">
            <a:extLst>
              <a:ext uri="{FF2B5EF4-FFF2-40B4-BE49-F238E27FC236}">
                <a16:creationId xmlns:a16="http://schemas.microsoft.com/office/drawing/2014/main" id="{1089E950-3F0C-331E-677D-611D4F3719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92941"/>
            <a:ext cx="3886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E06E02-A74E-2988-E0E1-DE9F2C3DE001}"/>
              </a:ext>
            </a:extLst>
          </p:cNvPr>
          <p:cNvSpPr txBox="1"/>
          <p:nvPr/>
        </p:nvSpPr>
        <p:spPr>
          <a:xfrm>
            <a:off x="3106341" y="5794475"/>
            <a:ext cx="197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The Washington Post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A9AEFC-586D-E2C1-1F2C-2B1B819E28C5}"/>
              </a:ext>
            </a:extLst>
          </p:cNvPr>
          <p:cNvSpPr txBox="1"/>
          <p:nvPr/>
        </p:nvSpPr>
        <p:spPr>
          <a:xfrm>
            <a:off x="7335925" y="6139934"/>
            <a:ext cx="21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The Wall Street Journal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C3B2B7-7C58-0580-DEDD-DC27203312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35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8358A-14E2-491C-78A7-02A5C0BBA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83198"/>
            <a:ext cx="7729728" cy="1188720"/>
          </a:xfrm>
        </p:spPr>
        <p:txBody>
          <a:bodyPr/>
          <a:lstStyle/>
          <a:p>
            <a:r>
              <a:rPr lang="en-US" dirty="0"/>
              <a:t>The House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814923-F12A-BBD9-C1E9-590C303D1179}"/>
              </a:ext>
            </a:extLst>
          </p:cNvPr>
          <p:cNvSpPr txBox="1"/>
          <p:nvPr/>
        </p:nvSpPr>
        <p:spPr>
          <a:xfrm>
            <a:off x="716895" y="2144215"/>
            <a:ext cx="74480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Republican House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220 Republicans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213 Democrats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2 Vacancies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US" sz="2000" dirty="0"/>
              <a:t>Leadership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Speaker Mike Johnson (R-LA)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Majority Leader Steve Scalise (R-LA)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Majority Whip Tom Emmer (R-NC)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Conference Chair Elise Stefanik (R-NY)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Minority Leader Hakeem Jeffries (D-NY)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Minority Whip Katherine Clark (D-MA)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Caucus Chair Pete Aguilar (D-CA)</a:t>
            </a:r>
          </a:p>
        </p:txBody>
      </p:sp>
      <p:pic>
        <p:nvPicPr>
          <p:cNvPr id="1028" name="Picture 4" descr="Scoop: House Republicans set leadership elections for Nov. 13">
            <a:extLst>
              <a:ext uri="{FF2B5EF4-FFF2-40B4-BE49-F238E27FC236}">
                <a16:creationId xmlns:a16="http://schemas.microsoft.com/office/drawing/2014/main" id="{A1BA32BB-6766-784C-B56F-12391B8D8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064" y="2059900"/>
            <a:ext cx="44196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540C07-276A-F597-AC91-E62EDAB4B121}"/>
              </a:ext>
            </a:extLst>
          </p:cNvPr>
          <p:cNvSpPr txBox="1"/>
          <p:nvPr/>
        </p:nvSpPr>
        <p:spPr>
          <a:xfrm>
            <a:off x="11448379" y="4499759"/>
            <a:ext cx="45397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Axios</a:t>
            </a:r>
          </a:p>
        </p:txBody>
      </p:sp>
      <p:pic>
        <p:nvPicPr>
          <p:cNvPr id="1030" name="Picture 6" descr="There Won't Be Any White Men in House Democratic Leadership | TIME">
            <a:extLst>
              <a:ext uri="{FF2B5EF4-FFF2-40B4-BE49-F238E27FC236}">
                <a16:creationId xmlns:a16="http://schemas.microsoft.com/office/drawing/2014/main" id="{24218FE9-4A9B-86CC-EB97-8FDA9492F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364" y="4915257"/>
            <a:ext cx="3429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A1C6060-ABA8-827A-AFBA-CAD3236966CB}"/>
              </a:ext>
            </a:extLst>
          </p:cNvPr>
          <p:cNvSpPr txBox="1"/>
          <p:nvPr/>
        </p:nvSpPr>
        <p:spPr>
          <a:xfrm>
            <a:off x="11148871" y="6629757"/>
            <a:ext cx="4235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3917802030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19498</TotalTime>
  <Words>672</Words>
  <Application>Microsoft Office PowerPoint</Application>
  <PresentationFormat>Widescreen</PresentationFormat>
  <Paragraphs>133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Gill Sans MT</vt:lpstr>
      <vt:lpstr>Parcel</vt:lpstr>
      <vt:lpstr>Political Dynamics of  the 119th Congress</vt:lpstr>
      <vt:lpstr>House and Senate Partisan Voting Difference</vt:lpstr>
      <vt:lpstr>1976 Presidential Election</vt:lpstr>
      <vt:lpstr>2024 Presidential Election</vt:lpstr>
      <vt:lpstr>Information environment</vt:lpstr>
      <vt:lpstr>Centralization</vt:lpstr>
      <vt:lpstr>Polarization now: Parties’ internal friction</vt:lpstr>
      <vt:lpstr>Dems in disarray? Republicans wrangling?</vt:lpstr>
      <vt:lpstr>The House</vt:lpstr>
      <vt:lpstr>House dynamics</vt:lpstr>
      <vt:lpstr>House Republicans problems</vt:lpstr>
      <vt:lpstr>The Senate</vt:lpstr>
      <vt:lpstr>Senate dynamics</vt:lpstr>
      <vt:lpstr>NASA congressional dynamics</vt:lpstr>
      <vt:lpstr>NASA in Congress</vt:lpstr>
      <vt:lpstr>Appropriations: funding the federal government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Partisan Polarization</dc:title>
  <dc:creator>Marian Currinder</dc:creator>
  <cp:lastModifiedBy>Josh Huder</cp:lastModifiedBy>
  <cp:revision>188</cp:revision>
  <cp:lastPrinted>2025-02-18T19:17:23Z</cp:lastPrinted>
  <dcterms:created xsi:type="dcterms:W3CDTF">2012-09-26T19:02:53Z</dcterms:created>
  <dcterms:modified xsi:type="dcterms:W3CDTF">2025-05-14T13:21:09Z</dcterms:modified>
</cp:coreProperties>
</file>