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5" r:id="rId2"/>
  </p:sldMasterIdLst>
  <p:notesMasterIdLst>
    <p:notesMasterId r:id="rId9"/>
  </p:notesMasterIdLst>
  <p:sldIdLst>
    <p:sldId id="257" r:id="rId3"/>
    <p:sldId id="415" r:id="rId4"/>
    <p:sldId id="417" r:id="rId5"/>
    <p:sldId id="408" r:id="rId6"/>
    <p:sldId id="409" r:id="rId7"/>
    <p:sldId id="418" r:id="rId8"/>
  </p:sldIdLst>
  <p:sldSz cx="9144000" cy="6858000" type="overhead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94615" autoAdjust="0"/>
  </p:normalViewPr>
  <p:slideViewPr>
    <p:cSldViewPr snapToGrid="0">
      <p:cViewPr varScale="1">
        <p:scale>
          <a:sx n="58" d="100"/>
          <a:sy n="58" d="100"/>
        </p:scale>
        <p:origin x="67" y="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5760"/>
          </a:xfrm>
          <a:prstGeom prst="rect">
            <a:avLst/>
          </a:prstGeom>
        </p:spPr>
        <p:txBody>
          <a:bodyPr vert="horz" lIns="96958" tIns="48479" rIns="96958" bIns="48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1"/>
            <a:ext cx="4160520" cy="365760"/>
          </a:xfrm>
          <a:prstGeom prst="rect">
            <a:avLst/>
          </a:prstGeom>
        </p:spPr>
        <p:txBody>
          <a:bodyPr vert="horz" lIns="96958" tIns="48479" rIns="96958" bIns="48479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58" tIns="48479" rIns="96958" bIns="48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958" tIns="48479" rIns="96958" bIns="48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5760"/>
          </a:xfrm>
          <a:prstGeom prst="rect">
            <a:avLst/>
          </a:prstGeom>
        </p:spPr>
        <p:txBody>
          <a:bodyPr vert="horz" lIns="96958" tIns="48479" rIns="96958" bIns="48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2"/>
            <a:ext cx="4160520" cy="365760"/>
          </a:xfrm>
          <a:prstGeom prst="rect">
            <a:avLst/>
          </a:prstGeom>
        </p:spPr>
        <p:txBody>
          <a:bodyPr vert="horz" lIns="96958" tIns="48479" rIns="96958" bIns="48479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1EBEADF4-6A08-437C-862C-5A4A9EDF522C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85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" y="152400"/>
            <a:ext cx="8839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defRPr/>
            </a:lvl2pPr>
            <a:lvl3pPr>
              <a:defRPr sz="1600"/>
            </a:lvl3pPr>
            <a:lvl4pPr>
              <a:defRPr b="1"/>
            </a:lvl4pPr>
            <a:lvl5pPr marL="1133078" indent="-178991">
              <a:buFont typeface="Arial" panose="020B0604020202020204" pitchFamily="34" charset="0"/>
              <a:buChar char="•"/>
              <a:defRPr baseline="0"/>
            </a:lvl5pPr>
          </a:lstStyle>
          <a:p>
            <a:pPr lvl="0"/>
            <a:r>
              <a:rPr lang="en-US" dirty="0"/>
              <a:t>Title of this slide: Arial Narrow 22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76200" y="7620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500" b="1"/>
            </a:lvl4pPr>
            <a:lvl5pPr marL="1133078" indent="-178991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 bullet: Arial Narrow, 20 pt. bold</a:t>
            </a:r>
          </a:p>
          <a:p>
            <a:pPr lvl="1"/>
            <a:r>
              <a:rPr lang="en-US" dirty="0"/>
              <a:t>Second level bullet: Arial Narrow, 20 </a:t>
            </a:r>
            <a:r>
              <a:rPr lang="en-US" dirty="0" err="1"/>
              <a:t>pt</a:t>
            </a:r>
            <a:r>
              <a:rPr lang="en-US" dirty="0"/>
              <a:t> plain</a:t>
            </a:r>
          </a:p>
          <a:p>
            <a:pPr lvl="2"/>
            <a:r>
              <a:rPr lang="en-US" dirty="0"/>
              <a:t>Third level bullet: Arial Narrow, 16 </a:t>
            </a:r>
            <a:r>
              <a:rPr lang="en-US" dirty="0" err="1"/>
              <a:t>pt</a:t>
            </a:r>
            <a:r>
              <a:rPr lang="en-US" dirty="0"/>
              <a:t> italic </a:t>
            </a:r>
          </a:p>
          <a:p>
            <a:pPr lvl="3"/>
            <a:r>
              <a:rPr lang="en-US" dirty="0"/>
              <a:t>Fourth level: Arial Narrow, 15 pt. bold</a:t>
            </a:r>
          </a:p>
          <a:p>
            <a:pPr lvl="4"/>
            <a:r>
              <a:rPr lang="en-US" dirty="0"/>
              <a:t>Fifth level: Arial Narrow, 12 </a:t>
            </a:r>
            <a:r>
              <a:rPr lang="en-US" dirty="0" err="1"/>
              <a:t>pt</a:t>
            </a:r>
            <a:r>
              <a:rPr lang="en-US" dirty="0"/>
              <a:t> italic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60187" y="6423025"/>
            <a:ext cx="521887" cy="365125"/>
          </a:xfrm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617F26D-3E8A-4A48-AB6C-AFACB3065D6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038225"/>
            <a:ext cx="798195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6128B-9BA5-4B78-A878-A2E8B4E1DD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www.srs.gov</a:t>
            </a:r>
            <a:r>
              <a:rPr lang="en-US" altLang="en-US" b="1" i="0"/>
              <a:t>    </a:t>
            </a:r>
            <a:fld id="{11964014-BE65-4912-9ACA-AFFB55E67C5F}" type="slidenum">
              <a:rPr lang="en-US" altLang="en-US" b="1" i="0" smtClean="0"/>
              <a:pPr>
                <a:defRPr/>
              </a:pPr>
              <a:t>‹#›</a:t>
            </a:fld>
            <a:endParaRPr lang="en-US" altLang="en-US" b="1" i="0"/>
          </a:p>
        </p:txBody>
      </p:sp>
    </p:spTree>
    <p:extLst>
      <p:ext uri="{BB962C8B-B14F-4D97-AF65-F5344CB8AC3E}">
        <p14:creationId xmlns:p14="http://schemas.microsoft.com/office/powerpoint/2010/main" val="36765459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0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574"/>
            <a:ext cx="9144000" cy="6148426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5DD79-9A0B-473A-8A93-79E4583AA92F}"/>
              </a:ext>
            </a:extLst>
          </p:cNvPr>
          <p:cNvSpPr/>
          <p:nvPr userDrawn="1"/>
        </p:nvSpPr>
        <p:spPr>
          <a:xfrm>
            <a:off x="0" y="559746"/>
            <a:ext cx="9144000" cy="279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147612-9AC1-48CC-B0AB-6CCBCFD6A641}"/>
              </a:ext>
            </a:extLst>
          </p:cNvPr>
          <p:cNvCxnSpPr>
            <a:cxnSpLocks/>
          </p:cNvCxnSpPr>
          <p:nvPr userDrawn="1"/>
        </p:nvCxnSpPr>
        <p:spPr>
          <a:xfrm flipV="1">
            <a:off x="396240" y="324540"/>
            <a:ext cx="8337857" cy="1144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9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59"/>
            <a:ext cx="8077200" cy="37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Savannah River Nuclear Solutions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7391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Stuart MacVean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President and CEO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65667" y="5837064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Arial Narrow" pitchFamily="34" charset="0"/>
              </a:rPr>
              <a:t>September 12,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2019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99204F4-B11D-45A6-9934-A3CC353D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0065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solidFill>
                  <a:schemeClr val="tx1"/>
                </a:solidFill>
                <a:latin typeface="Arial Narrow" pitchFamily="34" charset="0"/>
              </a:rPr>
              <a:t>National Cleanup Workshop</a:t>
            </a:r>
          </a:p>
        </p:txBody>
      </p:sp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255D36-E249-4029-8F09-6D8DCA81A7C5}"/>
              </a:ext>
            </a:extLst>
          </p:cNvPr>
          <p:cNvSpPr/>
          <p:nvPr/>
        </p:nvSpPr>
        <p:spPr>
          <a:xfrm>
            <a:off x="0" y="2035885"/>
            <a:ext cx="9144000" cy="1998823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</p:spPr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34" name="Picture 3" descr="X:\NNSA-NA-APM\413.7 Construction Management\413.7.1  Construction Oversight\Pictures\FY14\Dec13\18DEC13, AERIALs\51351009.jpg">
            <a:extLst>
              <a:ext uri="{FF2B5EF4-FFF2-40B4-BE49-F238E27FC236}">
                <a16:creationId xmlns:a16="http://schemas.microsoft.com/office/drawing/2014/main" id="{EC512271-11C7-4DFB-8AF6-79C9E4903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0" t="32497" r="34885" b="27359"/>
          <a:stretch/>
        </p:blipFill>
        <p:spPr bwMode="auto">
          <a:xfrm>
            <a:off x="2382236" y="1188720"/>
            <a:ext cx="2145915" cy="1771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\\MSD01\PROJ_Active Workflow\PRESENTATIONS\Stuart MacVean\SC Nuclear Advisory Council_Oct 2016\1101492018_with shadow.jpg">
            <a:extLst>
              <a:ext uri="{FF2B5EF4-FFF2-40B4-BE49-F238E27FC236}">
                <a16:creationId xmlns:a16="http://schemas.microsoft.com/office/drawing/2014/main" id="{4258B563-0FCF-4A10-8F84-46417BB8C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3" t="26609" r="25200" b="7392"/>
          <a:stretch/>
        </p:blipFill>
        <p:spPr bwMode="auto">
          <a:xfrm>
            <a:off x="4635500" y="1202262"/>
            <a:ext cx="2138363" cy="17575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\\MSD01\PROJ_Active Workflow\PRESENTATIONS\Stuart MacVean\SC Nuclear Advisory Council_Oct 2016\H_Canyon_with shadow.jpg">
            <a:extLst>
              <a:ext uri="{FF2B5EF4-FFF2-40B4-BE49-F238E27FC236}">
                <a16:creationId xmlns:a16="http://schemas.microsoft.com/office/drawing/2014/main" id="{FE2A869D-A6E3-47D4-9ED3-63F4293D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 t="29811" b="6249"/>
          <a:stretch/>
        </p:blipFill>
        <p:spPr bwMode="auto">
          <a:xfrm>
            <a:off x="6890353" y="1202262"/>
            <a:ext cx="2112962" cy="17575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\\msd01\AA_Customer OUT\000_CORPORATE COMMUNICATIONS\Corporate Communications Related Images\D Ash Basin 6-17-16\D Ash Basin 6-17-16 014.jpg">
            <a:extLst>
              <a:ext uri="{FF2B5EF4-FFF2-40B4-BE49-F238E27FC236}">
                <a16:creationId xmlns:a16="http://schemas.microsoft.com/office/drawing/2014/main" id="{0FE2D50C-525F-4AD9-83B7-2D87155C3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2" t="30484" r="16479" b="10671"/>
          <a:stretch/>
        </p:blipFill>
        <p:spPr bwMode="auto">
          <a:xfrm>
            <a:off x="134938" y="1192737"/>
            <a:ext cx="2139950" cy="1771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BC6799E8-FC76-4CED-8F97-58049B0ACEBE}"/>
              </a:ext>
            </a:extLst>
          </p:cNvPr>
          <p:cNvSpPr txBox="1">
            <a:spLocks/>
          </p:cNvSpPr>
          <p:nvPr/>
        </p:nvSpPr>
        <p:spPr bwMode="auto">
          <a:xfrm>
            <a:off x="131763" y="3024834"/>
            <a:ext cx="21431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Environmental</a:t>
            </a:r>
            <a:b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Stewardship </a:t>
            </a:r>
            <a:b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 Narrow" pitchFamily="34" charset="0"/>
              </a:rPr>
              <a:t>for soil, water and facilities</a:t>
            </a:r>
            <a:endParaRPr lang="en-US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8D57C2F4-B4C3-4948-9F8A-7663E431642E}"/>
              </a:ext>
            </a:extLst>
          </p:cNvPr>
          <p:cNvSpPr txBox="1">
            <a:spLocks/>
          </p:cNvSpPr>
          <p:nvPr/>
        </p:nvSpPr>
        <p:spPr bwMode="auto">
          <a:xfrm>
            <a:off x="2397125" y="3024834"/>
            <a:ext cx="21431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Nuclear Materials </a:t>
            </a:r>
            <a:b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for National Security</a:t>
            </a:r>
            <a:br>
              <a:rPr lang="en-US" alt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 Narrow" pitchFamily="34" charset="0"/>
              </a:rPr>
              <a:t>nuclear weapons deterrent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FE863F80-DEA8-48C4-B9B8-CD21C0CB35E8}"/>
              </a:ext>
            </a:extLst>
          </p:cNvPr>
          <p:cNvSpPr txBox="1">
            <a:spLocks/>
          </p:cNvSpPr>
          <p:nvPr/>
        </p:nvSpPr>
        <p:spPr bwMode="auto">
          <a:xfrm>
            <a:off x="4635500" y="3024834"/>
            <a:ext cx="21431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Securing</a:t>
            </a:r>
            <a:b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Nuclear Materials</a:t>
            </a:r>
            <a:b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 Narrow" pitchFamily="34" charset="0"/>
              </a:rPr>
              <a:t>to prevent unwanted proliferation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1A700C9D-9688-45EA-BE35-E35B4DC1CDCF}"/>
              </a:ext>
            </a:extLst>
          </p:cNvPr>
          <p:cNvSpPr txBox="1">
            <a:spLocks/>
          </p:cNvSpPr>
          <p:nvPr/>
        </p:nvSpPr>
        <p:spPr bwMode="auto">
          <a:xfrm>
            <a:off x="6890354" y="3024834"/>
            <a:ext cx="21129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Transforming</a:t>
            </a:r>
            <a:b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 Narrow" pitchFamily="34" charset="0"/>
              </a:rPr>
              <a:t>Nuclear Materials </a:t>
            </a:r>
            <a:b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 Narrow" pitchFamily="34" charset="0"/>
              </a:rPr>
              <a:t>into assets and stable </a:t>
            </a:r>
            <a:r>
              <a:rPr lang="en-US" altLang="en-US" sz="1200" dirty="0" err="1">
                <a:solidFill>
                  <a:schemeClr val="bg1"/>
                </a:solidFill>
                <a:latin typeface="Arial Narrow" pitchFamily="34" charset="0"/>
              </a:rPr>
              <a:t>wasteforms</a:t>
            </a:r>
            <a:endParaRPr lang="en-US" alt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3" name="Picture 2" descr="\\MSD01\PROJ_Active Workflow\PRESENTATIONS\Stuart MacVean\SC Nuclear Advisory Council_Oct 2016\1501051008_glass pour SRNL research_with shadow.jpg">
            <a:extLst>
              <a:ext uri="{FF2B5EF4-FFF2-40B4-BE49-F238E27FC236}">
                <a16:creationId xmlns:a16="http://schemas.microsoft.com/office/drawing/2014/main" id="{0755B9D0-E8E7-4D7E-A418-9888CE032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50689" r="27673" b="20822"/>
          <a:stretch/>
        </p:blipFill>
        <p:spPr bwMode="auto">
          <a:xfrm>
            <a:off x="140684" y="4193057"/>
            <a:ext cx="2144713" cy="8925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E09970B6-E10F-40D3-A1D3-4F71C0BA65AC}"/>
              </a:ext>
            </a:extLst>
          </p:cNvPr>
          <p:cNvSpPr txBox="1">
            <a:spLocks/>
          </p:cNvSpPr>
          <p:nvPr/>
        </p:nvSpPr>
        <p:spPr bwMode="auto">
          <a:xfrm>
            <a:off x="2323790" y="4175320"/>
            <a:ext cx="4707618" cy="8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Savannah River</a:t>
            </a:r>
            <a:b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National Laboratory</a:t>
            </a:r>
            <a:b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putting science to work</a:t>
            </a:r>
          </a:p>
        </p:txBody>
      </p:sp>
      <p:pic>
        <p:nvPicPr>
          <p:cNvPr id="45" name="Picture 25">
            <a:extLst>
              <a:ext uri="{FF2B5EF4-FFF2-40B4-BE49-F238E27FC236}">
                <a16:creationId xmlns:a16="http://schemas.microsoft.com/office/drawing/2014/main" id="{B09539B2-929D-4E54-ABCD-03BCF23A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8599"/>
          <a:stretch>
            <a:fillRect/>
          </a:stretch>
        </p:blipFill>
        <p:spPr bwMode="auto">
          <a:xfrm>
            <a:off x="142272" y="5185621"/>
            <a:ext cx="2143126" cy="929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E28B266A-0EBB-43FB-8FDA-D8920E1D0F42}"/>
              </a:ext>
            </a:extLst>
          </p:cNvPr>
          <p:cNvSpPr txBox="1">
            <a:spLocks/>
          </p:cNvSpPr>
          <p:nvPr/>
        </p:nvSpPr>
        <p:spPr bwMode="auto">
          <a:xfrm>
            <a:off x="2335299" y="5217769"/>
            <a:ext cx="4707618" cy="8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46088" indent="-207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74688" indent="-1492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3288" indent="-158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31888" indent="-177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5890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462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034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60688" indent="-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Support Services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Emergency Services  •  Water  •  Electrical </a:t>
            </a:r>
            <a:b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Cyber/IT  •  Roads  •  Construction •  Maintenance  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E7318B-7349-463E-A35B-F936967B42D7}"/>
              </a:ext>
            </a:extLst>
          </p:cNvPr>
          <p:cNvGrpSpPr/>
          <p:nvPr/>
        </p:nvGrpSpPr>
        <p:grpSpPr>
          <a:xfrm>
            <a:off x="6932213" y="4265661"/>
            <a:ext cx="2112962" cy="1748428"/>
            <a:chOff x="6662807" y="4223685"/>
            <a:chExt cx="2112962" cy="1748428"/>
          </a:xfrm>
          <a:effectLst>
            <a:outerShdw blurRad="76200" dist="38100" dir="2700000" algn="tl" rotWithShape="0">
              <a:prstClr val="black">
                <a:alpha val="59000"/>
              </a:prstClr>
            </a:outerShdw>
          </a:effectLst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5145477-8749-437F-8533-C5C0C4A421EA}"/>
                </a:ext>
              </a:extLst>
            </p:cNvPr>
            <p:cNvSpPr/>
            <p:nvPr/>
          </p:nvSpPr>
          <p:spPr>
            <a:xfrm>
              <a:off x="6845074" y="4223685"/>
              <a:ext cx="1748428" cy="1748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B2CCD5B6-78B9-4B98-A2CE-0699B8D863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62807" y="4406986"/>
              <a:ext cx="2112962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46088" indent="-2079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74688" indent="-1492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03288" indent="-158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31888" indent="-1778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890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462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5034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606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World-class </a:t>
              </a:r>
              <a:b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safety culture</a:t>
              </a:r>
              <a:endParaRPr lang="en-US" altLang="en-US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6984FD1E-AFF6-49DF-A580-9E26DF0635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62807" y="5082519"/>
              <a:ext cx="2112962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46088" indent="-2079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74688" indent="-1492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03288" indent="-158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31888" indent="-1778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890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462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5034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606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Strong community support </a:t>
              </a:r>
              <a:endParaRPr lang="en-US" altLang="en-US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984F105-3FEF-4BC2-B98E-1919A66FB933}"/>
                </a:ext>
              </a:extLst>
            </p:cNvPr>
            <p:cNvSpPr/>
            <p:nvPr/>
          </p:nvSpPr>
          <p:spPr>
            <a:xfrm>
              <a:off x="7641029" y="4976129"/>
              <a:ext cx="156518" cy="156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FE02AF-1286-4F7B-8F42-B83CF59D65B1}"/>
              </a:ext>
            </a:extLst>
          </p:cNvPr>
          <p:cNvGrpSpPr/>
          <p:nvPr/>
        </p:nvGrpSpPr>
        <p:grpSpPr>
          <a:xfrm>
            <a:off x="5295488" y="4265661"/>
            <a:ext cx="2112962" cy="1748428"/>
            <a:chOff x="9140827" y="1970812"/>
            <a:chExt cx="2112962" cy="1748428"/>
          </a:xfrm>
          <a:effectLst>
            <a:outerShdw blurRad="76200" dist="38100" dir="2700000" algn="tl" rotWithShape="0">
              <a:prstClr val="black">
                <a:alpha val="59000"/>
              </a:prstClr>
            </a:outerShdw>
          </a:effectLst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EE0B46-841E-4958-9146-80F6EEC71070}"/>
                </a:ext>
              </a:extLst>
            </p:cNvPr>
            <p:cNvSpPr/>
            <p:nvPr/>
          </p:nvSpPr>
          <p:spPr>
            <a:xfrm>
              <a:off x="9308614" y="1970812"/>
              <a:ext cx="1748428" cy="1748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 Placeholder 1">
              <a:extLst>
                <a:ext uri="{FF2B5EF4-FFF2-40B4-BE49-F238E27FC236}">
                  <a16:creationId xmlns:a16="http://schemas.microsoft.com/office/drawing/2014/main" id="{9E833BF8-E0F2-4D74-801A-5F5CE3B279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40827" y="2106122"/>
              <a:ext cx="2112962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46088" indent="-2079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74688" indent="-1492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903288" indent="-158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31888" indent="-1778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890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462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5034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60688" indent="-177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3600" b="1" dirty="0">
                  <a:solidFill>
                    <a:schemeClr val="bg1"/>
                  </a:solidFill>
                  <a:latin typeface="Arial Narrow" pitchFamily="34" charset="0"/>
                </a:rPr>
                <a:t>6,600</a:t>
              </a:r>
              <a:b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Employees</a:t>
              </a:r>
              <a:b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“Making the</a:t>
              </a:r>
              <a:b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World Safer”</a:t>
              </a:r>
              <a:endParaRPr lang="en-US" altLang="en-US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9" name="Text Placeholder 17"/>
          <p:cNvSpPr txBox="1">
            <a:spLocks/>
          </p:cNvSpPr>
          <p:nvPr/>
        </p:nvSpPr>
        <p:spPr>
          <a:xfrm>
            <a:off x="107729" y="530828"/>
            <a:ext cx="892711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600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SRNS: Our four mission areas supply solutions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764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5A899A-032B-4204-9171-7B669AE71E06}"/>
              </a:ext>
            </a:extLst>
          </p:cNvPr>
          <p:cNvSpPr/>
          <p:nvPr/>
        </p:nvSpPr>
        <p:spPr>
          <a:xfrm>
            <a:off x="0" y="1137755"/>
            <a:ext cx="9144000" cy="5000994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22336B-5517-4DF4-BBC8-DFFBA5B4D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228" y="347606"/>
            <a:ext cx="8839200" cy="4572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Changing Customer Landscape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9B555-C1F0-40B4-A0A0-4F11C6B79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7FB06-7C49-4124-BD2B-045A2319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b="12955"/>
          <a:stretch/>
        </p:blipFill>
        <p:spPr>
          <a:xfrm>
            <a:off x="75479" y="1385692"/>
            <a:ext cx="8875058" cy="44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77531F-5F02-462D-B41D-80950DCA1198}"/>
              </a:ext>
            </a:extLst>
          </p:cNvPr>
          <p:cNvSpPr/>
          <p:nvPr/>
        </p:nvSpPr>
        <p:spPr>
          <a:xfrm>
            <a:off x="-1" y="1503681"/>
            <a:ext cx="9143999" cy="4635068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9630-F928-426C-8468-0D9F6324D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08" y="1317585"/>
            <a:ext cx="5912495" cy="4026232"/>
          </a:xfrm>
          <a:prstGeom prst="rect">
            <a:avLst/>
          </a:prstGeom>
          <a:effectLst>
            <a:outerShdw blurRad="101600" dist="38100" dir="2700000" algn="tl" rotWithShape="0">
              <a:prstClr val="black"/>
            </a:outerShdw>
          </a:effectLst>
        </p:spPr>
      </p:pic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4BDD-047D-4E1E-9A5D-7547A5CAD704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 Placeholder 17"/>
          <p:cNvSpPr txBox="1">
            <a:spLocks/>
          </p:cNvSpPr>
          <p:nvPr/>
        </p:nvSpPr>
        <p:spPr>
          <a:xfrm>
            <a:off x="274711" y="327058"/>
            <a:ext cx="88392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Changing Workforce Landscape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D9255-1F00-4FCC-8BA6-2E7BAE2952CF}"/>
              </a:ext>
            </a:extLst>
          </p:cNvPr>
          <p:cNvSpPr txBox="1"/>
          <p:nvPr/>
        </p:nvSpPr>
        <p:spPr>
          <a:xfrm>
            <a:off x="3659893" y="2329224"/>
            <a:ext cx="282414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50% employees &lt; 6 years experience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Hundreds of applications per opening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E9CD1-DC1B-4DB8-B74B-4448593A8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9121" r="53982" b="48705"/>
          <a:stretch/>
        </p:blipFill>
        <p:spPr>
          <a:xfrm>
            <a:off x="688471" y="892585"/>
            <a:ext cx="1624110" cy="1795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DA2DDD-720B-4615-B111-470C6BA1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3" t="7557" r="19845" b="50269"/>
          <a:stretch/>
        </p:blipFill>
        <p:spPr>
          <a:xfrm>
            <a:off x="608980" y="2531551"/>
            <a:ext cx="1624110" cy="1795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B45636-E405-4417-AA6F-0457B88A5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6" t="47607" r="32162" b="8427"/>
          <a:stretch/>
        </p:blipFill>
        <p:spPr>
          <a:xfrm>
            <a:off x="705683" y="4147685"/>
            <a:ext cx="1624110" cy="1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E50AFEF-C7A5-4A85-A9C7-B69719C5EFA9}"/>
              </a:ext>
            </a:extLst>
          </p:cNvPr>
          <p:cNvSpPr/>
          <p:nvPr/>
        </p:nvSpPr>
        <p:spPr>
          <a:xfrm>
            <a:off x="0" y="1097724"/>
            <a:ext cx="9149983" cy="3847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AB051-8BFF-4849-A08B-1952506685C2}"/>
              </a:ext>
            </a:extLst>
          </p:cNvPr>
          <p:cNvSpPr/>
          <p:nvPr/>
        </p:nvSpPr>
        <p:spPr>
          <a:xfrm>
            <a:off x="-5983" y="5046652"/>
            <a:ext cx="9149983" cy="9814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8C4E8-CBB6-4DCC-8E05-D78D1F4AE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7F26D-3E8A-4A48-AB6C-AFACB3065D6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2D207-F770-47E6-9197-56B2A6C7EEF7}"/>
              </a:ext>
            </a:extLst>
          </p:cNvPr>
          <p:cNvSpPr txBox="1"/>
          <p:nvPr/>
        </p:nvSpPr>
        <p:spPr>
          <a:xfrm>
            <a:off x="543774" y="5169506"/>
            <a:ext cx="8042787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Agile and Responsive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Onboarding • Offices and Parking • Knowledge Transfer</a:t>
            </a:r>
          </a:p>
          <a:p>
            <a:pPr algn="ctr"/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3379DCA-2F70-4BD1-9D67-7AA3DA8F64E0}"/>
              </a:ext>
            </a:extLst>
          </p:cNvPr>
          <p:cNvSpPr txBox="1">
            <a:spLocks/>
          </p:cNvSpPr>
          <p:nvPr/>
        </p:nvSpPr>
        <p:spPr>
          <a:xfrm>
            <a:off x="277059" y="336915"/>
            <a:ext cx="8839200" cy="457200"/>
          </a:xfrm>
          <a:prstGeom prst="rect">
            <a:avLst/>
          </a:prstGeom>
        </p:spPr>
        <p:txBody>
          <a:bodyPr/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New Missions and Hiring Impacts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4805A-131E-47DC-8DB9-D92FB8CE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1" b="5261"/>
          <a:stretch/>
        </p:blipFill>
        <p:spPr>
          <a:xfrm>
            <a:off x="4226683" y="1107996"/>
            <a:ext cx="4933112" cy="202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89CB2-4CF7-4637-A54A-06E887786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29442" r="3510" b="5582"/>
          <a:stretch/>
        </p:blipFill>
        <p:spPr>
          <a:xfrm>
            <a:off x="-1" y="1106986"/>
            <a:ext cx="4345969" cy="2016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E90D8-1D8C-4219-9FB2-B6DA71A7EF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2253" r="-139" b="14819"/>
          <a:stretch/>
        </p:blipFill>
        <p:spPr>
          <a:xfrm>
            <a:off x="4835042" y="3137484"/>
            <a:ext cx="4308958" cy="1807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0A130-A59C-4F6E-B843-38DC01CBCD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19875" b="27029"/>
          <a:stretch/>
        </p:blipFill>
        <p:spPr>
          <a:xfrm>
            <a:off x="-11969" y="3133835"/>
            <a:ext cx="4847010" cy="18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MSD01\PROJ_Active Workflow\16CC00075_Managers meeting_December 2016\dark blue clouds_iStock_000072341007XXXLarge.jpg">
            <a:extLst>
              <a:ext uri="{FF2B5EF4-FFF2-40B4-BE49-F238E27FC236}">
                <a16:creationId xmlns:a16="http://schemas.microsoft.com/office/drawing/2014/main" id="{A3C9BD4E-B11B-4452-8FD2-C099E2007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" b="-441"/>
          <a:stretch/>
        </p:blipFill>
        <p:spPr bwMode="auto">
          <a:xfrm>
            <a:off x="7090" y="0"/>
            <a:ext cx="9144000" cy="69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MSD01\PROJ_Active Workflow\16CC00075_Managers meeting_December 2016\world.png">
            <a:extLst>
              <a:ext uri="{FF2B5EF4-FFF2-40B4-BE49-F238E27FC236}">
                <a16:creationId xmlns:a16="http://schemas.microsoft.com/office/drawing/2014/main" id="{3D603FE5-D812-43E2-B525-CED67FF2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9"/>
          <a:stretch/>
        </p:blipFill>
        <p:spPr bwMode="auto">
          <a:xfrm>
            <a:off x="3726944" y="150447"/>
            <a:ext cx="5416148" cy="46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89CD5BB-B0C2-4D36-B0BC-D49B4050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9749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SRNS: We make the world safer.</a:t>
            </a:r>
          </a:p>
        </p:txBody>
      </p:sp>
    </p:spTree>
    <p:extLst>
      <p:ext uri="{BB962C8B-B14F-4D97-AF65-F5344CB8AC3E}">
        <p14:creationId xmlns:p14="http://schemas.microsoft.com/office/powerpoint/2010/main" val="25268310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Office Theme">
  <a:themeElements>
    <a:clrScheme name="SRNS 2014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12985</TotalTime>
  <Words>95</Words>
  <Application>Microsoft Office PowerPoint</Application>
  <PresentationFormat>Overhead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PETTY, KATHY R</dc:creator>
  <cp:lastModifiedBy>Christine Frei</cp:lastModifiedBy>
  <cp:revision>373</cp:revision>
  <cp:lastPrinted>2019-08-22T16:22:34Z</cp:lastPrinted>
  <dcterms:created xsi:type="dcterms:W3CDTF">2013-02-27T19:43:20Z</dcterms:created>
  <dcterms:modified xsi:type="dcterms:W3CDTF">2019-09-11T11:37:26Z</dcterms:modified>
</cp:coreProperties>
</file>