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91" r:id="rId20"/>
    <p:sldId id="274" r:id="rId21"/>
    <p:sldId id="275" r:id="rId22"/>
    <p:sldId id="276" r:id="rId23"/>
    <p:sldId id="282" r:id="rId24"/>
    <p:sldId id="283" r:id="rId25"/>
    <p:sldId id="285" r:id="rId26"/>
    <p:sldId id="284" r:id="rId27"/>
    <p:sldId id="286" r:id="rId28"/>
    <p:sldId id="287" r:id="rId29"/>
    <p:sldId id="290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hart>
    <c:plotArea>
      <c:layout>
        <c:manualLayout>
          <c:layoutTarget val="inner"/>
          <c:xMode val="edge"/>
          <c:yMode val="edge"/>
          <c:x val="0.14967105263157887"/>
          <c:y val="5.9907834101382618E-2"/>
          <c:w val="0.83552631578947367"/>
          <c:h val="0.74654377880184331"/>
        </c:manualLayout>
      </c:layout>
      <c:lineChart>
        <c:grouping val="standard"/>
        <c:ser>
          <c:idx val="0"/>
          <c:order val="0"/>
          <c:tx>
            <c:strRef>
              <c:f>'Mean N on Current'!$B$1</c:f>
              <c:strCache>
                <c:ptCount val="1"/>
                <c:pt idx="0">
                  <c:v>N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plus>
              <c:numRef>
                <c:f>'Mean N on Current'!$C$2:$C$52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6.83</c:v>
                  </c:pt>
                  <c:pt idx="2">
                    <c:v>8.77</c:v>
                  </c:pt>
                  <c:pt idx="3">
                    <c:v>10.52</c:v>
                  </c:pt>
                  <c:pt idx="4">
                    <c:v>11.32</c:v>
                  </c:pt>
                  <c:pt idx="5">
                    <c:v>11.88</c:v>
                  </c:pt>
                  <c:pt idx="6">
                    <c:v>12.07</c:v>
                  </c:pt>
                  <c:pt idx="7">
                    <c:v>11.93</c:v>
                  </c:pt>
                  <c:pt idx="8">
                    <c:v>11.81</c:v>
                  </c:pt>
                  <c:pt idx="9">
                    <c:v>11.26</c:v>
                  </c:pt>
                  <c:pt idx="10">
                    <c:v>10.61</c:v>
                  </c:pt>
                  <c:pt idx="11">
                    <c:v>9.81</c:v>
                  </c:pt>
                  <c:pt idx="12">
                    <c:v>8.9600000000000026</c:v>
                  </c:pt>
                  <c:pt idx="13">
                    <c:v>8.3500000000000068</c:v>
                  </c:pt>
                  <c:pt idx="14">
                    <c:v>7.83</c:v>
                  </c:pt>
                  <c:pt idx="15">
                    <c:v>7.3199999999999985</c:v>
                  </c:pt>
                  <c:pt idx="16">
                    <c:v>6.6599999999999975</c:v>
                  </c:pt>
                  <c:pt idx="17">
                    <c:v>6.23</c:v>
                  </c:pt>
                  <c:pt idx="18">
                    <c:v>5.55</c:v>
                  </c:pt>
                  <c:pt idx="19">
                    <c:v>5.23</c:v>
                  </c:pt>
                  <c:pt idx="20">
                    <c:v>4.8599999999999985</c:v>
                  </c:pt>
                  <c:pt idx="21">
                    <c:v>4.5599999999999996</c:v>
                  </c:pt>
                  <c:pt idx="22">
                    <c:v>4.17</c:v>
                  </c:pt>
                  <c:pt idx="23">
                    <c:v>3.8099999999999987</c:v>
                  </c:pt>
                  <c:pt idx="24">
                    <c:v>3.4499999999999997</c:v>
                  </c:pt>
                  <c:pt idx="25">
                    <c:v>3.18</c:v>
                  </c:pt>
                  <c:pt idx="26">
                    <c:v>2.8499999999999988</c:v>
                  </c:pt>
                  <c:pt idx="27">
                    <c:v>2.5299999999999998</c:v>
                  </c:pt>
                  <c:pt idx="28">
                    <c:v>2.2200000000000002</c:v>
                  </c:pt>
                  <c:pt idx="29">
                    <c:v>1.9600000000000002</c:v>
                  </c:pt>
                  <c:pt idx="30">
                    <c:v>1.7800000000000025</c:v>
                  </c:pt>
                  <c:pt idx="31">
                    <c:v>1.53</c:v>
                  </c:pt>
                  <c:pt idx="32">
                    <c:v>1.33</c:v>
                  </c:pt>
                  <c:pt idx="33">
                    <c:v>1.1900000000000022</c:v>
                  </c:pt>
                  <c:pt idx="34">
                    <c:v>1.08</c:v>
                  </c:pt>
                  <c:pt idx="35">
                    <c:v>0.95000000000000062</c:v>
                  </c:pt>
                  <c:pt idx="36">
                    <c:v>0.85000000000000064</c:v>
                  </c:pt>
                  <c:pt idx="37">
                    <c:v>0.7400000000000011</c:v>
                  </c:pt>
                  <c:pt idx="38">
                    <c:v>0.64000000000000123</c:v>
                  </c:pt>
                  <c:pt idx="39">
                    <c:v>0.54</c:v>
                  </c:pt>
                  <c:pt idx="40">
                    <c:v>0.46</c:v>
                  </c:pt>
                  <c:pt idx="41">
                    <c:v>0.42000000000000032</c:v>
                  </c:pt>
                  <c:pt idx="42">
                    <c:v>0.38000000000000062</c:v>
                  </c:pt>
                  <c:pt idx="43">
                    <c:v>0.31000000000000055</c:v>
                  </c:pt>
                  <c:pt idx="44">
                    <c:v>0.27</c:v>
                  </c:pt>
                  <c:pt idx="45">
                    <c:v>0.23</c:v>
                  </c:pt>
                  <c:pt idx="46">
                    <c:v>0.18000000000000024</c:v>
                  </c:pt>
                  <c:pt idx="47">
                    <c:v>0.15000000000000024</c:v>
                  </c:pt>
                  <c:pt idx="48">
                    <c:v>0.13</c:v>
                  </c:pt>
                  <c:pt idx="49">
                    <c:v>0.12000000000000002</c:v>
                  </c:pt>
                  <c:pt idx="50">
                    <c:v>8.0000000000000182E-2</c:v>
                  </c:pt>
                </c:numCache>
              </c:numRef>
            </c:plus>
            <c:minus>
              <c:numRef>
                <c:f>'Mean N on Current'!$C$2:$C$52</c:f>
                <c:numCache>
                  <c:formatCode>General</c:formatCode>
                  <c:ptCount val="51"/>
                  <c:pt idx="0">
                    <c:v>0</c:v>
                  </c:pt>
                  <c:pt idx="1">
                    <c:v>6.83</c:v>
                  </c:pt>
                  <c:pt idx="2">
                    <c:v>8.77</c:v>
                  </c:pt>
                  <c:pt idx="3">
                    <c:v>10.52</c:v>
                  </c:pt>
                  <c:pt idx="4">
                    <c:v>11.32</c:v>
                  </c:pt>
                  <c:pt idx="5">
                    <c:v>11.88</c:v>
                  </c:pt>
                  <c:pt idx="6">
                    <c:v>12.07</c:v>
                  </c:pt>
                  <c:pt idx="7">
                    <c:v>11.93</c:v>
                  </c:pt>
                  <c:pt idx="8">
                    <c:v>11.81</c:v>
                  </c:pt>
                  <c:pt idx="9">
                    <c:v>11.26</c:v>
                  </c:pt>
                  <c:pt idx="10">
                    <c:v>10.61</c:v>
                  </c:pt>
                  <c:pt idx="11">
                    <c:v>9.81</c:v>
                  </c:pt>
                  <c:pt idx="12">
                    <c:v>8.9600000000000026</c:v>
                  </c:pt>
                  <c:pt idx="13">
                    <c:v>8.3500000000000068</c:v>
                  </c:pt>
                  <c:pt idx="14">
                    <c:v>7.83</c:v>
                  </c:pt>
                  <c:pt idx="15">
                    <c:v>7.3199999999999985</c:v>
                  </c:pt>
                  <c:pt idx="16">
                    <c:v>6.6599999999999975</c:v>
                  </c:pt>
                  <c:pt idx="17">
                    <c:v>6.23</c:v>
                  </c:pt>
                  <c:pt idx="18">
                    <c:v>5.55</c:v>
                  </c:pt>
                  <c:pt idx="19">
                    <c:v>5.23</c:v>
                  </c:pt>
                  <c:pt idx="20">
                    <c:v>4.8599999999999985</c:v>
                  </c:pt>
                  <c:pt idx="21">
                    <c:v>4.5599999999999996</c:v>
                  </c:pt>
                  <c:pt idx="22">
                    <c:v>4.17</c:v>
                  </c:pt>
                  <c:pt idx="23">
                    <c:v>3.8099999999999987</c:v>
                  </c:pt>
                  <c:pt idx="24">
                    <c:v>3.4499999999999997</c:v>
                  </c:pt>
                  <c:pt idx="25">
                    <c:v>3.18</c:v>
                  </c:pt>
                  <c:pt idx="26">
                    <c:v>2.8499999999999988</c:v>
                  </c:pt>
                  <c:pt idx="27">
                    <c:v>2.5299999999999998</c:v>
                  </c:pt>
                  <c:pt idx="28">
                    <c:v>2.2200000000000002</c:v>
                  </c:pt>
                  <c:pt idx="29">
                    <c:v>1.9600000000000002</c:v>
                  </c:pt>
                  <c:pt idx="30">
                    <c:v>1.7800000000000025</c:v>
                  </c:pt>
                  <c:pt idx="31">
                    <c:v>1.53</c:v>
                  </c:pt>
                  <c:pt idx="32">
                    <c:v>1.33</c:v>
                  </c:pt>
                  <c:pt idx="33">
                    <c:v>1.1900000000000022</c:v>
                  </c:pt>
                  <c:pt idx="34">
                    <c:v>1.08</c:v>
                  </c:pt>
                  <c:pt idx="35">
                    <c:v>0.95000000000000062</c:v>
                  </c:pt>
                  <c:pt idx="36">
                    <c:v>0.85000000000000064</c:v>
                  </c:pt>
                  <c:pt idx="37">
                    <c:v>0.7400000000000011</c:v>
                  </c:pt>
                  <c:pt idx="38">
                    <c:v>0.64000000000000123</c:v>
                  </c:pt>
                  <c:pt idx="39">
                    <c:v>0.54</c:v>
                  </c:pt>
                  <c:pt idx="40">
                    <c:v>0.46</c:v>
                  </c:pt>
                  <c:pt idx="41">
                    <c:v>0.42000000000000032</c:v>
                  </c:pt>
                  <c:pt idx="42">
                    <c:v>0.38000000000000062</c:v>
                  </c:pt>
                  <c:pt idx="43">
                    <c:v>0.31000000000000055</c:v>
                  </c:pt>
                  <c:pt idx="44">
                    <c:v>0.27</c:v>
                  </c:pt>
                  <c:pt idx="45">
                    <c:v>0.23</c:v>
                  </c:pt>
                  <c:pt idx="46">
                    <c:v>0.18000000000000024</c:v>
                  </c:pt>
                  <c:pt idx="47">
                    <c:v>0.15000000000000024</c:v>
                  </c:pt>
                  <c:pt idx="48">
                    <c:v>0.13</c:v>
                  </c:pt>
                  <c:pt idx="49">
                    <c:v>0.12000000000000002</c:v>
                  </c:pt>
                  <c:pt idx="50">
                    <c:v>8.0000000000000182E-2</c:v>
                  </c:pt>
                </c:numCache>
              </c:numRef>
            </c:minus>
          </c:errBars>
          <c:cat>
            <c:numRef>
              <c:f>'Mean N on Current'!$A$2:$A$52</c:f>
              <c:numCache>
                <c:formatCode>General</c:formatCode>
                <c:ptCount val="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</c:numCache>
            </c:numRef>
          </c:cat>
          <c:val>
            <c:numRef>
              <c:f>'Mean N on Current'!$B$2:$B$52</c:f>
              <c:numCache>
                <c:formatCode>General</c:formatCode>
                <c:ptCount val="51"/>
                <c:pt idx="0">
                  <c:v>143</c:v>
                </c:pt>
                <c:pt idx="1">
                  <c:v>132.75</c:v>
                </c:pt>
                <c:pt idx="2">
                  <c:v>125.81</c:v>
                </c:pt>
                <c:pt idx="3">
                  <c:v>118.24000000000002</c:v>
                </c:pt>
                <c:pt idx="4">
                  <c:v>108.64999999999999</c:v>
                </c:pt>
                <c:pt idx="5">
                  <c:v>101.36999999999999</c:v>
                </c:pt>
                <c:pt idx="6">
                  <c:v>94.240000000000023</c:v>
                </c:pt>
                <c:pt idx="7">
                  <c:v>86.1</c:v>
                </c:pt>
                <c:pt idx="8">
                  <c:v>78.98</c:v>
                </c:pt>
                <c:pt idx="9">
                  <c:v>69.819999999999993</c:v>
                </c:pt>
                <c:pt idx="10">
                  <c:v>59.47</c:v>
                </c:pt>
                <c:pt idx="11">
                  <c:v>50.71</c:v>
                </c:pt>
                <c:pt idx="12">
                  <c:v>41.63</c:v>
                </c:pt>
                <c:pt idx="13">
                  <c:v>36.07</c:v>
                </c:pt>
                <c:pt idx="14">
                  <c:v>31.07</c:v>
                </c:pt>
                <c:pt idx="15">
                  <c:v>26.8</c:v>
                </c:pt>
                <c:pt idx="16">
                  <c:v>22.74</c:v>
                </c:pt>
                <c:pt idx="17">
                  <c:v>20.190000000000001</c:v>
                </c:pt>
                <c:pt idx="18">
                  <c:v>16.14</c:v>
                </c:pt>
                <c:pt idx="19">
                  <c:v>13.78</c:v>
                </c:pt>
                <c:pt idx="20">
                  <c:v>11.8</c:v>
                </c:pt>
                <c:pt idx="21">
                  <c:v>9.7900000000000009</c:v>
                </c:pt>
                <c:pt idx="22">
                  <c:v>8.2199999999999989</c:v>
                </c:pt>
                <c:pt idx="23">
                  <c:v>6.87</c:v>
                </c:pt>
                <c:pt idx="24">
                  <c:v>5.6</c:v>
                </c:pt>
                <c:pt idx="25">
                  <c:v>4.78</c:v>
                </c:pt>
                <c:pt idx="26">
                  <c:v>4</c:v>
                </c:pt>
                <c:pt idx="27">
                  <c:v>3.19</c:v>
                </c:pt>
                <c:pt idx="28">
                  <c:v>2.61</c:v>
                </c:pt>
                <c:pt idx="29">
                  <c:v>2.08</c:v>
                </c:pt>
                <c:pt idx="30">
                  <c:v>1.6500000000000001</c:v>
                </c:pt>
                <c:pt idx="31">
                  <c:v>1.3</c:v>
                </c:pt>
                <c:pt idx="32">
                  <c:v>1.03</c:v>
                </c:pt>
                <c:pt idx="33">
                  <c:v>0.82000000000000062</c:v>
                </c:pt>
                <c:pt idx="34">
                  <c:v>0.67000000000000148</c:v>
                </c:pt>
                <c:pt idx="35">
                  <c:v>0.53</c:v>
                </c:pt>
                <c:pt idx="36">
                  <c:v>0.4400000000000005</c:v>
                </c:pt>
                <c:pt idx="37">
                  <c:v>0.34000000000000064</c:v>
                </c:pt>
                <c:pt idx="38">
                  <c:v>0.26</c:v>
                </c:pt>
                <c:pt idx="39">
                  <c:v>0.19000000000000028</c:v>
                </c:pt>
                <c:pt idx="40">
                  <c:v>0.16000000000000028</c:v>
                </c:pt>
                <c:pt idx="41">
                  <c:v>0.13</c:v>
                </c:pt>
                <c:pt idx="42">
                  <c:v>0.11000000000000013</c:v>
                </c:pt>
                <c:pt idx="43">
                  <c:v>8.0000000000000182E-2</c:v>
                </c:pt>
                <c:pt idx="44">
                  <c:v>6.0000000000000116E-2</c:v>
                </c:pt>
                <c:pt idx="45">
                  <c:v>4.0000000000000091E-2</c:v>
                </c:pt>
                <c:pt idx="46">
                  <c:v>3.0000000000000058E-2</c:v>
                </c:pt>
                <c:pt idx="47">
                  <c:v>2.0000000000000046E-2</c:v>
                </c:pt>
                <c:pt idx="48">
                  <c:v>1.0000000000000024E-2</c:v>
                </c:pt>
                <c:pt idx="49">
                  <c:v>1.0000000000000024E-2</c:v>
                </c:pt>
                <c:pt idx="50">
                  <c:v>1.0000000000000024E-2</c:v>
                </c:pt>
              </c:numCache>
            </c:numRef>
          </c:val>
          <c:smooth val="1"/>
        </c:ser>
        <c:ser>
          <c:idx val="1"/>
          <c:order val="1"/>
          <c:tx>
            <c:v>Current</c:v>
          </c:tx>
          <c:val>
            <c:numRef>
              <c:f>'Mean N on Current'!$D$2:$D$52</c:f>
              <c:numCache>
                <c:formatCode>General</c:formatCode>
                <c:ptCount val="51"/>
                <c:pt idx="1">
                  <c:v>137</c:v>
                </c:pt>
              </c:numCache>
            </c:numRef>
          </c:val>
          <c:smooth val="1"/>
        </c:ser>
        <c:marker val="1"/>
        <c:axId val="82880000"/>
        <c:axId val="82881920"/>
      </c:lineChart>
      <c:catAx>
        <c:axId val="82880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51973684210526316"/>
              <c:y val="0.90322580645161399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2881920"/>
        <c:crosses val="autoZero"/>
        <c:auto val="1"/>
        <c:lblAlgn val="ctr"/>
        <c:lblOffset val="100"/>
        <c:tickLblSkip val="10"/>
        <c:tickMarkSkip val="5"/>
      </c:catAx>
      <c:valAx>
        <c:axId val="82881920"/>
        <c:scaling>
          <c:orientation val="minMax"/>
          <c:max val="15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Population size</a:t>
                </a:r>
              </a:p>
            </c:rich>
          </c:tx>
          <c:layout>
            <c:manualLayout>
              <c:xMode val="edge"/>
              <c:yMode val="edge"/>
              <c:x val="1.8092105263157961E-2"/>
              <c:y val="0.2718894009216598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2880000"/>
        <c:crosses val="autoZero"/>
        <c:crossBetween val="between"/>
        <c:majorUnit val="25"/>
      </c:valAx>
    </c:plotArea>
    <c:plotVisOnly val="1"/>
    <c:dispBlanksAs val="gap"/>
  </c:chart>
  <c:spPr>
    <a:solidFill>
      <a:schemeClr val="accent2"/>
    </a:solidFill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67E37-06F3-4689-B66D-8D8195B3509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9730C-6BB9-43CF-9CC4-3AD23E338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11A0C0-6576-4CB6-96A4-6D70B4C07B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515A22-D762-4144-9AB2-0CAA679B91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60BAC8-2D34-4F9D-A648-5FDF312FB0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6255-18C1-47C8-A1C6-BDC395966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2032-393F-434A-9F1F-E9C1DF3C9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8B6106-ADEC-48E6-AF08-3F47ADB0CAA9}" type="datetimeFigureOut">
              <a:rPr lang="en-US" smtClean="0"/>
              <a:pPr/>
              <a:t>10/27/2011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F5ABD7-CFD2-4656-B855-77A8DC5C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Jay F. Kirkpatrick</a:t>
            </a:r>
          </a:p>
          <a:p>
            <a:r>
              <a:rPr lang="en-US" dirty="0" smtClean="0"/>
              <a:t>Kimberly M. Frank</a:t>
            </a:r>
          </a:p>
          <a:p>
            <a:r>
              <a:rPr lang="en-US" dirty="0" smtClean="0"/>
              <a:t>Robin O. Lyda</a:t>
            </a:r>
          </a:p>
          <a:p>
            <a:r>
              <a:rPr lang="en-US" dirty="0" smtClean="0"/>
              <a:t>The Science and Conservation Center, Billings  MT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Fertility Control and the Management of the Wild Horses:  Compared to What?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G:\Horses\Horses\Kimdar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95338"/>
            <a:ext cx="4117975" cy="3089645"/>
          </a:xfrm>
          <a:prstGeom prst="rect">
            <a:avLst/>
          </a:prstGeom>
          <a:noFill/>
        </p:spPr>
      </p:pic>
      <p:pic>
        <p:nvPicPr>
          <p:cNvPr id="25605" name="Picture 5" descr="G:\Horses\Horses\JayDar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6" y="3200400"/>
            <a:ext cx="4565730" cy="312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Gather/Removal Costs for Pryor Mountain Wild Horses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783080"/>
                <a:gridCol w="15087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Removal</a:t>
                      </a:r>
                      <a:r>
                        <a:rPr lang="en-US" baseline="0" dirty="0" smtClean="0"/>
                        <a:t> Cost/horse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Preparation &amp; Holding/horse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Adoption /horse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Compliance</a:t>
                      </a:r>
                      <a:r>
                        <a:rPr lang="en-US" baseline="0" dirty="0" smtClean="0"/>
                        <a:t> Check/horse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Total/horse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$2,165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39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CONTRACEPTIVE COSTS FOR PRYOR MOUNTAIN HORSESS</a:t>
            </a:r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 </a:t>
            </a:r>
          </a:p>
          <a:p>
            <a:r>
              <a:rPr lang="en-US" dirty="0">
                <a:latin typeface="Book Antiqua" pitchFamily="18" charset="0"/>
              </a:rPr>
              <a:t>Application of a one-year PZP vaccine via remote darting/horse = $106</a:t>
            </a:r>
          </a:p>
          <a:p>
            <a:r>
              <a:rPr lang="en-US" dirty="0">
                <a:latin typeface="Book Antiqua" pitchFamily="18" charset="0"/>
              </a:rPr>
              <a:t> </a:t>
            </a:r>
          </a:p>
          <a:p>
            <a:r>
              <a:rPr lang="en-US" dirty="0" smtClean="0">
                <a:latin typeface="Book Antiqua" pitchFamily="18" charset="0"/>
              </a:rPr>
              <a:t>(</a:t>
            </a:r>
            <a:r>
              <a:rPr lang="en-US" dirty="0" err="1">
                <a:latin typeface="Book Antiqua" pitchFamily="18" charset="0"/>
              </a:rPr>
              <a:t>Bartholow</a:t>
            </a:r>
            <a:r>
              <a:rPr lang="en-US" dirty="0">
                <a:latin typeface="Book Antiqua" pitchFamily="18" charset="0"/>
              </a:rPr>
              <a:t> J.  2007. Economic benefits of fertility control in wild horse populations. </a:t>
            </a:r>
            <a:r>
              <a:rPr lang="en-US" i="1" dirty="0">
                <a:latin typeface="Book Antiqua" pitchFamily="18" charset="0"/>
              </a:rPr>
              <a:t>J. Wildlife Management</a:t>
            </a:r>
            <a:r>
              <a:rPr lang="en-US" dirty="0">
                <a:latin typeface="Book Antiqua" pitchFamily="18" charset="0"/>
              </a:rPr>
              <a:t> 71:2811-2819)</a:t>
            </a:r>
          </a:p>
          <a:p>
            <a:r>
              <a:rPr lang="en-US" dirty="0">
                <a:latin typeface="Book Antiqua" pitchFamily="18" charset="0"/>
              </a:rPr>
              <a:t> </a:t>
            </a:r>
          </a:p>
          <a:p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CONTRACEPTIVE EFFICACY ON ASSATEAGUE: 1994-2006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2133600"/>
            <a:ext cx="91821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latin typeface="Book Antiqua" pitchFamily="18" charset="0"/>
              </a:rPr>
              <a:t>		 MARES 	         FOALS BORN TO:		</a:t>
            </a:r>
            <a:endParaRPr lang="en-US">
              <a:latin typeface="Book Antiqua" pitchFamily="18" charset="0"/>
            </a:endParaRPr>
          </a:p>
          <a:p>
            <a:r>
              <a:rPr lang="en-US" b="1" u="sng">
                <a:latin typeface="Book Antiqua" pitchFamily="18" charset="0"/>
              </a:rPr>
              <a:t>YEAR 		TREATED	TREATED	UNTREATED	EFFICACY (%)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1994		    76		      0		       22              	    100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1995		    68		      1		         9	      	      99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1996		    72	             	      2		         3	      	      97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1997		    54		      2		         5	      	      97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1998		    49		      1		         2	      	      98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1999		    48		      3		         4	      	      94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2000		    64		      1		       10	      	      98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2001		    75		      0		         5	    	    100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2002		    66		      5		         2	      	      93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2003		    66		      4		         1	      	      94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2004		    74	   	      3		         2	      	      95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2005		    69		      5		         4 	      	      93</a:t>
            </a:r>
            <a:endParaRPr lang="en-US">
              <a:latin typeface="Book Antiqua" pitchFamily="18" charset="0"/>
            </a:endParaRPr>
          </a:p>
          <a:p>
            <a:r>
              <a:rPr lang="en-US" b="1">
                <a:latin typeface="Book Antiqua" pitchFamily="18" charset="0"/>
              </a:rPr>
              <a:t>2006		    65		      3		         1		      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Growth &amp; Foal Production 1968 -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261938" y="1778000"/>
          <a:ext cx="8772525" cy="4471988"/>
        </p:xfrm>
        <a:graphic>
          <a:graphicData uri="http://schemas.openxmlformats.org/presentationml/2006/ole">
            <p:oleObj spid="_x0000_s20482" name="Worksheet" r:id="rId3" imgW="9286776" imgH="47338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/>
              <a:t>CBSG MODELING OF ASIS POPULATION</a:t>
            </a:r>
            <a:endParaRPr lang="en-US" cap="none" dirty="0"/>
          </a:p>
        </p:txBody>
      </p:sp>
      <p:graphicFrame>
        <p:nvGraphicFramePr>
          <p:cNvPr id="7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1041400" y="1422400"/>
          <a:ext cx="6985000" cy="498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64886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Ballou</a:t>
            </a:r>
            <a:r>
              <a:rPr lang="en-US" dirty="0" smtClean="0"/>
              <a:t> et. Al. 2008. </a:t>
            </a:r>
            <a:r>
              <a:rPr lang="en-US" dirty="0" err="1" smtClean="0"/>
              <a:t>Wildl</a:t>
            </a:r>
            <a:r>
              <a:rPr lang="en-US" dirty="0" smtClean="0"/>
              <a:t>. Res. 35:502-512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G:\Horses\Horses\bookclif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32431" cy="575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35798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FOALING AND GATHER Data from the Little Book Cliff Wild Horse Range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381000"/>
          <a:ext cx="79248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Horses</a:t>
                      </a:r>
                      <a:r>
                        <a:rPr lang="en-US" baseline="0" dirty="0" smtClean="0"/>
                        <a:t> Removed</a:t>
                      </a:r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1997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5835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rses.blogcarnival.com/sm/rc.php?c=http%3A%2F%2Fhorses.blogcarnival.com%2F&amp;b=35&amp;e=21778&amp;w=200&amp;i=http%3A%2F%2Fwww.brianfray.com%2Fillustrations%2Fcommercial%2Fmagazines%2Fimages%2FResearch-sickhor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990600"/>
            <a:ext cx="4147499" cy="541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smm.org/heart/Images/he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1814513" cy="2895600"/>
          </a:xfrm>
          <a:prstGeom prst="rect">
            <a:avLst/>
          </a:prstGeom>
          <a:noFill/>
        </p:spPr>
      </p:pic>
      <p:pic>
        <p:nvPicPr>
          <p:cNvPr id="14345" name="Picture 9" descr="http://www.biochem.wisc.edu/medialab/clipart/li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3009900" cy="2003425"/>
          </a:xfrm>
          <a:prstGeom prst="rect">
            <a:avLst/>
          </a:prstGeom>
          <a:noFill/>
        </p:spPr>
      </p:pic>
      <p:pic>
        <p:nvPicPr>
          <p:cNvPr id="14349" name="Picture 13" descr="http://www.arthursclipart.com/medical/reprocol/Testes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447800"/>
            <a:ext cx="2014538" cy="2524125"/>
          </a:xfrm>
          <a:prstGeom prst="rect">
            <a:avLst/>
          </a:prstGeom>
          <a:noFill/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 rot="903847">
            <a:off x="6309695" y="2165698"/>
            <a:ext cx="99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 rot="-1295942">
            <a:off x="2362200" y="2438400"/>
            <a:ext cx="8969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Y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 rot="-1514205">
            <a:off x="7696200" y="5410200"/>
            <a:ext cx="8969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 rot="1619842">
            <a:off x="2807658" y="4499492"/>
            <a:ext cx="9731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14354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Antibodies </a:t>
            </a:r>
            <a:r>
              <a:rPr lang="en-US" sz="3600" dirty="0"/>
              <a:t>Against Zona Proteins </a:t>
            </a:r>
            <a:r>
              <a:rPr lang="en-US" sz="3600" dirty="0" smtClean="0"/>
              <a:t>Are </a:t>
            </a:r>
            <a:r>
              <a:rPr lang="en-US" sz="3600" dirty="0"/>
              <a:t>Tissue-specific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2590800" y="1828800"/>
            <a:ext cx="914400" cy="609600"/>
          </a:xfrm>
          <a:prstGeom prst="wedgeEllipseCallout">
            <a:avLst>
              <a:gd name="adj1" fmla="val -61234"/>
              <a:gd name="adj2" fmla="val 1009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/>
              <a:t>yuk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6629400" y="2514600"/>
            <a:ext cx="1143000" cy="609600"/>
          </a:xfrm>
          <a:prstGeom prst="wedgeEllipseCallout">
            <a:avLst>
              <a:gd name="adj1" fmla="val -48345"/>
              <a:gd name="adj2" fmla="val -735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/>
              <a:t>gag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3505200" y="4724400"/>
            <a:ext cx="1752600" cy="609600"/>
          </a:xfrm>
          <a:prstGeom prst="wedgeEllipseCallout">
            <a:avLst>
              <a:gd name="adj1" fmla="val -63676"/>
              <a:gd name="adj2" fmla="val -6434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/>
              <a:t>Yummy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6705600" y="6096000"/>
            <a:ext cx="1524000" cy="609600"/>
          </a:xfrm>
          <a:prstGeom prst="wedgeEllipseCallout">
            <a:avLst>
              <a:gd name="adj1" fmla="val 12908"/>
              <a:gd name="adj2" fmla="val -984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/>
              <a:t>ugh</a:t>
            </a:r>
          </a:p>
        </p:txBody>
      </p:sp>
      <p:pic>
        <p:nvPicPr>
          <p:cNvPr id="15" name="Picture 2" descr="http://bhavanajagat.files.wordpress.com/2010/09/human-egg-ce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2" t="5263" r="22957" b="1754"/>
          <a:stretch>
            <a:fillRect/>
          </a:stretch>
        </p:blipFill>
        <p:spPr bwMode="auto">
          <a:xfrm>
            <a:off x="762000" y="4038600"/>
            <a:ext cx="2590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emalerepro_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29200"/>
            <a:ext cx="13049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chemical-structure-estrogen-800x8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257800"/>
            <a:ext cx="1984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pituitary_diagram2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63" y="1247775"/>
            <a:ext cx="240823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857625" y="1576388"/>
            <a:ext cx="1277938" cy="134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685631" y="3458369"/>
            <a:ext cx="2497138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048000" y="5791200"/>
            <a:ext cx="3108325" cy="42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105400" y="4419600"/>
            <a:ext cx="1074738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104107" y="3618706"/>
            <a:ext cx="3268662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598230" y="204357"/>
            <a:ext cx="7385387" cy="80885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Reproductive “Stream”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8139" name="TextBox 41"/>
          <p:cNvSpPr txBox="1">
            <a:spLocks noChangeArrowheads="1"/>
          </p:cNvSpPr>
          <p:nvPr/>
        </p:nvSpPr>
        <p:spPr bwMode="auto">
          <a:xfrm>
            <a:off x="6467475" y="2530475"/>
            <a:ext cx="89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FSH</a:t>
            </a:r>
          </a:p>
        </p:txBody>
      </p:sp>
      <p:sp>
        <p:nvSpPr>
          <p:cNvPr id="48140" name="TextBox 42"/>
          <p:cNvSpPr txBox="1">
            <a:spLocks noChangeArrowheads="1"/>
          </p:cNvSpPr>
          <p:nvPr/>
        </p:nvSpPr>
        <p:spPr bwMode="auto">
          <a:xfrm>
            <a:off x="5751513" y="2530475"/>
            <a:ext cx="715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LH</a:t>
            </a:r>
          </a:p>
        </p:txBody>
      </p:sp>
      <p:sp>
        <p:nvSpPr>
          <p:cNvPr id="48141" name="TextBox 43"/>
          <p:cNvSpPr txBox="1">
            <a:spLocks noChangeArrowheads="1"/>
          </p:cNvSpPr>
          <p:nvPr/>
        </p:nvSpPr>
        <p:spPr bwMode="auto">
          <a:xfrm>
            <a:off x="2362200" y="61722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Book Antiqua" pitchFamily="18" charset="0"/>
              </a:rPr>
              <a:t>Estradiol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1513" y="763588"/>
            <a:ext cx="35083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/>
                </a:solidFill>
                <a:latin typeface="+mn-lt"/>
                <a:ea typeface="+mj-ea"/>
                <a:cs typeface="+mj-cs"/>
              </a:rPr>
              <a:t>GnRH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273800" y="1296988"/>
            <a:ext cx="3889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4" name="TextBox 22"/>
          <p:cNvSpPr txBox="1">
            <a:spLocks noChangeArrowheads="1"/>
          </p:cNvSpPr>
          <p:nvPr/>
        </p:nvSpPr>
        <p:spPr bwMode="auto">
          <a:xfrm>
            <a:off x="3749675" y="1093788"/>
            <a:ext cx="324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Neural signal</a:t>
            </a:r>
          </a:p>
        </p:txBody>
      </p:sp>
      <p:sp>
        <p:nvSpPr>
          <p:cNvPr id="48145" name="TextBox 23"/>
          <p:cNvSpPr txBox="1">
            <a:spLocks noChangeArrowheads="1"/>
          </p:cNvSpPr>
          <p:nvPr/>
        </p:nvSpPr>
        <p:spPr bwMode="auto">
          <a:xfrm>
            <a:off x="4724400" y="1878013"/>
            <a:ext cx="14509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Book Antiqua" pitchFamily="18" charset="0"/>
              </a:rPr>
              <a:t>Hypothalamus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799138" y="1292225"/>
            <a:ext cx="3984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7" name="TextBox 33"/>
          <p:cNvSpPr txBox="1">
            <a:spLocks noChangeArrowheads="1"/>
          </p:cNvSpPr>
          <p:nvPr/>
        </p:nvSpPr>
        <p:spPr bwMode="auto">
          <a:xfrm>
            <a:off x="7543800" y="1828800"/>
            <a:ext cx="1284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Book Antiqua" pitchFamily="18" charset="0"/>
              </a:rPr>
              <a:t>Ant. Pituitary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V="1">
            <a:off x="3161506" y="2258219"/>
            <a:ext cx="1204913" cy="663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9" name="TextBox 24"/>
          <p:cNvSpPr txBox="1">
            <a:spLocks noChangeArrowheads="1"/>
          </p:cNvSpPr>
          <p:nvPr/>
        </p:nvSpPr>
        <p:spPr bwMode="auto">
          <a:xfrm>
            <a:off x="1012825" y="865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48150" name="Picture 25" descr="Unknown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8213" y="865188"/>
            <a:ext cx="15414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26" descr="Unknown-1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488" y="1576388"/>
            <a:ext cx="13160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rot="10800000" flipV="1">
            <a:off x="1914525" y="1492250"/>
            <a:ext cx="293688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153" name="Picture 28" descr="Unknown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363" y="2832100"/>
            <a:ext cx="17208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rot="5400000">
            <a:off x="1576388" y="1914525"/>
            <a:ext cx="1255712" cy="579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55" name="TextBox 32"/>
          <p:cNvSpPr txBox="1">
            <a:spLocks noChangeArrowheads="1"/>
          </p:cNvSpPr>
          <p:nvPr/>
        </p:nvSpPr>
        <p:spPr bwMode="auto">
          <a:xfrm>
            <a:off x="487363" y="2322513"/>
            <a:ext cx="2092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Estrous Behavior</a:t>
            </a:r>
          </a:p>
        </p:txBody>
      </p:sp>
      <p:sp>
        <p:nvSpPr>
          <p:cNvPr id="48156" name="TextBox 35"/>
          <p:cNvSpPr txBox="1">
            <a:spLocks noChangeArrowheads="1"/>
          </p:cNvSpPr>
          <p:nvPr/>
        </p:nvSpPr>
        <p:spPr bwMode="auto">
          <a:xfrm>
            <a:off x="381000" y="4191000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Maternal Behavior</a:t>
            </a:r>
          </a:p>
        </p:txBody>
      </p:sp>
      <p:pic>
        <p:nvPicPr>
          <p:cNvPr id="48157" name="Picture 2" descr="http://www.jyoungpharm.in/articles/2009/1/4/images/JYoungPharmacists_2009_1_4_371_59330_f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200400"/>
            <a:ext cx="17399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8" name="TextBox 44"/>
          <p:cNvSpPr txBox="1">
            <a:spLocks noChangeArrowheads="1"/>
          </p:cNvSpPr>
          <p:nvPr/>
        </p:nvSpPr>
        <p:spPr bwMode="auto">
          <a:xfrm>
            <a:off x="3063875" y="4040188"/>
            <a:ext cx="166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Progesterone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G:\Horses\Horses\M6MS-G, M6MS, M6MSY, N6BIR-B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64563" cy="571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Condition Scores for Assateague Horses, 1989 and 1999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85800" y="2057400"/>
          <a:ext cx="7772400" cy="4100513"/>
        </p:xfrm>
        <a:graphic>
          <a:graphicData uri="http://schemas.openxmlformats.org/presentationml/2006/ole">
            <p:oleObj spid="_x0000_s34818" name="Chart" r:id="rId4" imgW="8753373" imgH="4105150" progId="MSGraph.Chart.8">
              <p:embed followColorScheme="full"/>
            </p:oleObj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10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Turner, A, and Kirkpatrick. 2002. Reproduction (Suppl. 60):187-195.</a:t>
            </a:r>
            <a:r>
              <a:rPr lang="en-US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 Among the Assateague Horses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85800" y="1981200"/>
          <a:ext cx="7770813" cy="4114800"/>
        </p:xfrm>
        <a:graphic>
          <a:graphicData uri="http://schemas.openxmlformats.org/presentationml/2006/ole">
            <p:oleObj spid="_x0000_s37890" name="Chart" r:id="rId3" imgW="7772408" imgH="4114867" progId="MSGraph.Chart.8">
              <p:embed followColorScheme="full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6172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Turner, A &amp; Kirkpatrick, J.F. 2002. </a:t>
            </a:r>
            <a:r>
              <a:rPr lang="en-US" dirty="0" err="1" smtClean="0"/>
              <a:t>Reprod</a:t>
            </a:r>
            <a:r>
              <a:rPr lang="en-US" dirty="0" smtClean="0"/>
              <a:t>. 60:187-195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AGE AT DEATH FOR ASIS HORSES AS A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LENGTH OF PZP TREATMENT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76400"/>
          <a:ext cx="8229600" cy="427482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736725"/>
                <a:gridCol w="1554163"/>
                <a:gridCol w="1646237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Stallions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Untreated Mares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Mares Treated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3yrs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Mares Treated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3yrs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(N)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Age at Death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914400" y="6324600"/>
            <a:ext cx="6615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Kirkpatrick, J. F. and A. Turner. 2007. </a:t>
            </a:r>
            <a:r>
              <a:rPr lang="en-US" b="1">
                <a:latin typeface="Book Antiqua" pitchFamily="18" charset="0"/>
              </a:rPr>
              <a:t>Zoo </a:t>
            </a:r>
            <a:r>
              <a:rPr lang="en-US" b="1" smtClean="0">
                <a:latin typeface="Book Antiqua" pitchFamily="18" charset="0"/>
              </a:rPr>
              <a:t>Biology. </a:t>
            </a:r>
            <a:r>
              <a:rPr lang="en-US" b="1" dirty="0" smtClean="0">
                <a:latin typeface="Book Antiqua" pitchFamily="18" charset="0"/>
              </a:rPr>
              <a:t>26:237-244</a:t>
            </a:r>
            <a:r>
              <a:rPr lang="en-US" dirty="0" smtClean="0">
                <a:latin typeface="Book Antiqua" pitchFamily="18" charset="0"/>
              </a:rPr>
              <a:t> 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 descr="C:\Users\Kimberly\Pictures\injury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4591050" cy="3086100"/>
          </a:xfrm>
          <a:prstGeom prst="rect">
            <a:avLst/>
          </a:prstGeom>
          <a:noFill/>
        </p:spPr>
      </p:pic>
      <p:pic>
        <p:nvPicPr>
          <p:cNvPr id="64522" name="Picture 10" descr="C:\Users\Kimberly\Pictures\injury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28800"/>
            <a:ext cx="5476875" cy="3390900"/>
          </a:xfrm>
          <a:prstGeom prst="rect">
            <a:avLst/>
          </a:prstGeom>
          <a:noFill/>
        </p:spPr>
      </p:pic>
      <p:pic>
        <p:nvPicPr>
          <p:cNvPr id="64519" name="Picture 7" descr="C:\Users\Kimberly\Pictures\injury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876800" cy="310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Kimberly\Pictures\injury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781550" cy="3352800"/>
          </a:xfrm>
          <a:prstGeom prst="rect">
            <a:avLst/>
          </a:prstGeom>
          <a:noFill/>
        </p:spPr>
      </p:pic>
      <p:pic>
        <p:nvPicPr>
          <p:cNvPr id="65538" name="Picture 2" descr="C:\Users\Kimberly\Pictures\injury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4238625" cy="409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Mortality and wild horse gathers </a:t>
            </a:r>
            <a:br>
              <a:rPr lang="en-US" dirty="0" smtClean="0"/>
            </a:br>
            <a:r>
              <a:rPr lang="en-US" dirty="0" smtClean="0"/>
              <a:t>(fiscal 2010)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706630"/>
          <a:ext cx="8686800" cy="164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91541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Horses Gathered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Gather-related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“None-gather</a:t>
                      </a:r>
                      <a:r>
                        <a:rPr lang="en-US" baseline="0" dirty="0" smtClean="0"/>
                        <a:t> Related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09375">
                <a:tc>
                  <a:txBody>
                    <a:bodyPr/>
                    <a:lstStyle/>
                    <a:p>
                      <a:r>
                        <a:rPr lang="en-US" dirty="0" smtClean="0"/>
                        <a:t>1132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</a:p>
                  </a:txBody>
                  <a:tcPr/>
                </a:tc>
              </a:tr>
              <a:tr h="309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181600"/>
            <a:ext cx="212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BLM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Reversibility Data For Pryor Mountain PZP-Treated Wild Horses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Consecutive Years Treated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Reversal No/Reversal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Reversed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Yrs to Reversal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49530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Horses Removed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Non-breeding Horses Removed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Horses Removed That </a:t>
                      </a:r>
                      <a:r>
                        <a:rPr lang="en-US" baseline="0" dirty="0" smtClean="0"/>
                        <a:t> Will Never Breed in the </a:t>
                      </a:r>
                      <a:r>
                        <a:rPr lang="en-US" baseline="0" dirty="0" err="1" smtClean="0"/>
                        <a:t>Pryors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8100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Reversibility Data For Horses in the 2009 Pryor Gather Removal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s4.mm.bing.net/images/thumbnail.aspx?q=1012922453819&amp;id=14c12461b0f86ba82a27b7bac5a048b5&amp;url=http%3a%2f%2fkristenjensen.com%2fblog%2fwp-content%2fuploads%2f2010%2f03%2fhorse-face-copy_web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0" y="381000"/>
            <a:ext cx="2362200" cy="3296093"/>
          </a:xfrm>
          <a:prstGeom prst="rect">
            <a:avLst/>
          </a:prstGeom>
          <a:noFill/>
        </p:spPr>
      </p:pic>
      <p:pic>
        <p:nvPicPr>
          <p:cNvPr id="66564" name="Picture 4" descr="http://ts4.mm.bing.net/images/thumbnail.aspx?q=1080707059103&amp;id=1df4109860576b3518ccfb9d3672642f&amp;url=http%3a%2f%2fwww.lilytherese.com%2fDeer_Face_beautiful_Photo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943600" y="381000"/>
            <a:ext cx="2979839" cy="2362200"/>
          </a:xfrm>
          <a:prstGeom prst="rect">
            <a:avLst/>
          </a:prstGeom>
          <a:noFill/>
        </p:spPr>
      </p:pic>
      <p:pic>
        <p:nvPicPr>
          <p:cNvPr id="66568" name="Picture 8" descr="http://ts1.mm.bing.net/images/thumbnail.aspx?q=1156470087020&amp;id=e10b8ccb618d220e9b555fcd13c374b9&amp;url=http%3a%2f%2fimages.northrup.org%2fpicture%2fxl%2fcrap%2fanimals%2fgiraffe-closeup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8600" y="4648200"/>
            <a:ext cx="2857500" cy="1943101"/>
          </a:xfrm>
          <a:prstGeom prst="rect">
            <a:avLst/>
          </a:prstGeom>
          <a:noFill/>
        </p:spPr>
      </p:pic>
      <p:pic>
        <p:nvPicPr>
          <p:cNvPr id="66570" name="Picture 10" descr="http://prime.peta.org/wp-content/uploads/2008/09/martindale_elephant_face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15000" y="3429000"/>
            <a:ext cx="3136900" cy="2828111"/>
          </a:xfrm>
          <a:prstGeom prst="rect">
            <a:avLst/>
          </a:prstGeom>
          <a:noFill/>
        </p:spPr>
      </p:pic>
      <p:pic>
        <p:nvPicPr>
          <p:cNvPr id="66572" name="Picture 12" descr="http://racphoto.com/Parks/WY/Yellowstone/Bison/IMG_4699_1152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971800" y="685800"/>
            <a:ext cx="26797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Kimberly\Pictures\Horses\new_stal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28" y="609600"/>
            <a:ext cx="8692707" cy="584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mare exchanges on </a:t>
            </a:r>
            <a:r>
              <a:rPr lang="en-US" dirty="0" err="1" smtClean="0"/>
              <a:t>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March 1990-march 1994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4384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 Exchanges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PZP</a:t>
                      </a:r>
                      <a:r>
                        <a:rPr lang="en-US" baseline="0" dirty="0" smtClean="0"/>
                        <a:t> Treated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Treatment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048000" y="3581400"/>
            <a:ext cx="838200" cy="609600"/>
          </a:xfrm>
          <a:prstGeom prst="wedgeRoundRectCallout">
            <a:avLst>
              <a:gd name="adj1" fmla="val -59734"/>
              <a:gd name="adj2" fmla="val 1098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 am out of here!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danasdoodles.files.wordpress.com/2009/02/310.jpg?w=350&amp;h=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114800"/>
            <a:ext cx="3866166" cy="2352838"/>
          </a:xfrm>
          <a:prstGeom prst="wedgeRoundRectCallou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Kimberly\Pictures\horsefenc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59800" cy="641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G:\Elephants\Waves, Smelly Calf,Squiffy April 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79573" cy="621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Kimberly\Pictures\Horses\P0602100007crop2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Kimberly\Pictures\calicopen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snt142.mail.live.com/att/GetInline.aspx?messageid=253a5a5c-9ce2-11e0-9abe-00215ad7bd84&amp;attindex=0&amp;cp=-1&amp;attdepth=0&amp;imgsrc=cid%3a642BEE17-822A-4C60-AB28-3D6E0D2E25EF%40usacommunications.tv&amp;shared=1&amp;hm__login=sccpzp&amp;hm__domain=hotmail.com&amp;ip=10.13.214.8&amp;d=d5247&amp;mf=0&amp;hm__ts=Mon%2c%2008%20Aug%202011%2019%3a34%3a29%20GMT&amp;st=sccpzp&amp;hm__ha=01_cd63167a8e1c887d9bfcd5cf62e1e167d6ec5044f6e4501fac18ec9dccbae7e2&amp;oneredir=1"/>
          <p:cNvSpPr>
            <a:spLocks noChangeAspect="1" noChangeArrowheads="1"/>
          </p:cNvSpPr>
          <p:nvPr/>
        </p:nvSpPr>
        <p:spPr bwMode="auto">
          <a:xfrm>
            <a:off x="131763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https://snt142.mail.live.com/att/GetInline.aspx?messageid=253a5a5c-9ce2-11e0-9abe-00215ad7bd84&amp;attindex=0&amp;cp=-1&amp;attdepth=0&amp;imgsrc=cid%3a642BEE17-822A-4C60-AB28-3D6E0D2E25EF%40usacommunications.tv&amp;shared=1&amp;hm__login=sccpzp&amp;hm__domain=hotmail.com&amp;ip=10.13.214.8&amp;d=d5247&amp;mf=0&amp;hm__ts=Mon%2c%2008%20Aug%202011%2019%3a34%3a29%20GMT&amp;st=sccpzp&amp;hm__ha=01_cd63167a8e1c887d9bfcd5cf62e1e167d6ec5044f6e4501fac18ec9dccbae7e2&amp;oneredir=1"/>
          <p:cNvSpPr>
            <a:spLocks noChangeAspect="1" noChangeArrowheads="1"/>
          </p:cNvSpPr>
          <p:nvPr/>
        </p:nvSpPr>
        <p:spPr bwMode="auto">
          <a:xfrm>
            <a:off x="131763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https://snt142.mail.live.com/att/GetInline.aspx?messageid=253a5a5c-9ce2-11e0-9abe-00215ad7bd84&amp;attindex=0&amp;cp=-1&amp;attdepth=0&amp;imgsrc=cid%3a642BEE17-822A-4C60-AB28-3D6E0D2E25EF%40usacommunications.tv&amp;shared=1&amp;hm__login=sccpzp&amp;hm__domain=hotmail.com&amp;ip=10.13.214.8&amp;d=d5247&amp;mf=0&amp;hm__ts=Mon%2c%2008%20Aug%202011%2019%3a34%3a29%20GMT&amp;st=sccpzp&amp;hm__ha=01_cd63167a8e1c887d9bfcd5cf62e1e167d6ec5044f6e4501fac18ec9dccbae7e2&amp;oneredir=1"/>
          <p:cNvSpPr>
            <a:spLocks noChangeAspect="1" noChangeArrowheads="1"/>
          </p:cNvSpPr>
          <p:nvPr/>
        </p:nvSpPr>
        <p:spPr bwMode="auto">
          <a:xfrm>
            <a:off x="1600200" y="914400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https://snt142.mail.live.com/att/GetInline.aspx?messageid=253a5a5c-9ce2-11e0-9abe-00215ad7bd84&amp;attindex=0&amp;cp=-1&amp;attdepth=0&amp;imgsrc=cid%3a642BEE17-822A-4C60-AB28-3D6E0D2E25EF%40usacommunications.tv&amp;shared=1&amp;hm__login=sccpzp&amp;hm__domain=hotmail.com&amp;ip=10.13.214.8&amp;d=d5247&amp;mf=0&amp;hm__ts=Mon%2c%2008%20Aug%202011%2019%3a34%3a29%20GMT&amp;st=sccpzp&amp;hm__ha=01_cd63167a8e1c887d9bfcd5cf62e1e167d6ec5044f6e4501fac18ec9dccbae7e2&amp;oneredir=1"/>
          <p:cNvSpPr>
            <a:spLocks noChangeAspect="1" noChangeArrowheads="1"/>
          </p:cNvSpPr>
          <p:nvPr/>
        </p:nvSpPr>
        <p:spPr bwMode="auto">
          <a:xfrm>
            <a:off x="131763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https://snt142.mail.live.com/att/GetInline.aspx?messageid=253a5a5c-9ce2-11e0-9abe-00215ad7bd84&amp;attindex=0&amp;cp=-1&amp;attdepth=0&amp;imgsrc=cid%3a642BEE17-822A-4C60-AB28-3D6E0D2E25EF%40usacommunications.tv&amp;shared=1&amp;hm__login=sccpzp&amp;hm__domain=hotmail.com&amp;ip=10.13.214.8&amp;d=d5247&amp;mf=0&amp;hm__ts=Mon%2c%2008%20Aug%202011%2019%3a34%3a29%20GMT&amp;st=sccpzp&amp;hm__ha=01_cd63167a8e1c887d9bfcd5cf62e1e167d6ec5044f6e4501fac18ec9dccbae7e2&amp;oneredir=1"/>
          <p:cNvSpPr>
            <a:spLocks noChangeAspect="1" noChangeArrowheads="1"/>
          </p:cNvSpPr>
          <p:nvPr/>
        </p:nvSpPr>
        <p:spPr bwMode="auto">
          <a:xfrm>
            <a:off x="131763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2" descr="https://snt142.mail.live.com/att/GetInline.aspx?messageid=13fc61e2-9ce2-11e0-b4b1-00215ad6e23e&amp;attindex=2&amp;cp=-1&amp;attdepth=2&amp;imgsrc=cid%3a31C3A966-EB57-403D-993E-1C91FB3F20CA%40usacommunications.tv&amp;shared=1&amp;hm__login=sccpzp&amp;hm__domain=hotmail.com&amp;ip=10.13.214.8&amp;d=d5247&amp;mf=0&amp;hm__ts=Mon%2c%2008%20Aug%202011%2019%3a41%3a30%20GMT&amp;st=sccpzp&amp;hm__ha=01_9adb2894689aa2f7c42c554f428601e24d7464706dafa42c95b081f6c3a8abc3&amp;oneredir=1"/>
          <p:cNvSpPr>
            <a:spLocks noChangeAspect="1" noChangeArrowheads="1"/>
          </p:cNvSpPr>
          <p:nvPr/>
        </p:nvSpPr>
        <p:spPr bwMode="auto">
          <a:xfrm>
            <a:off x="131763" y="-2057400"/>
            <a:ext cx="5715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4" descr="https://snt142.mail.live.com/att/GetInline.aspx?messageid=13fc61e2-9ce2-11e0-b4b1-00215ad6e23e&amp;attindex=2&amp;cp=-1&amp;attdepth=2&amp;imgsrc=cid%3a31C3A966-EB57-403D-993E-1C91FB3F20CA%40usacommunications.tv&amp;shared=1&amp;hm__login=sccpzp&amp;hm__domain=hotmail.com&amp;ip=10.13.214.8&amp;d=d5247&amp;mf=0&amp;hm__ts=Mon%2c%2008%20Aug%202011%2019%3a41%3a30%20GMT&amp;st=sccpzp&amp;hm__ha=01_9adb2894689aa2f7c42c554f428601e24d7464706dafa42c95b081f6c3a8abc3&amp;oneredir=1"/>
          <p:cNvSpPr>
            <a:spLocks noChangeAspect="1" noChangeArrowheads="1"/>
          </p:cNvSpPr>
          <p:nvPr/>
        </p:nvSpPr>
        <p:spPr bwMode="auto">
          <a:xfrm>
            <a:off x="131763" y="-2057400"/>
            <a:ext cx="57150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6" descr="https://snt142.mail.live.com/att/GetInline.aspx?messageid=fece4a05-9ce1-11e0-86df-00215ad8ac56&amp;attindex=0&amp;cp=-1&amp;attdepth=0&amp;imgsrc=cid%3aA07DEB9D-3A58-4938-99BE-248737E3C8CA%40usacommunications.tv&amp;shared=1&amp;hm__login=sccpzp&amp;hm__domain=hotmail.com&amp;ip=10.13.214.8&amp;d=d5247&amp;mf=0&amp;hm__ts=Mon%2c%2008%20Aug%202011%2019%3a37%3a39%20GMT&amp;st=sccpzp&amp;hm__ha=01_953da9108fdc8a48ddb58cdd9717e343d9815e773e2affe403fa3030376ca524&amp;oneredir=1"/>
          <p:cNvSpPr>
            <a:spLocks noChangeAspect="1" noChangeArrowheads="1"/>
          </p:cNvSpPr>
          <p:nvPr/>
        </p:nvSpPr>
        <p:spPr bwMode="auto">
          <a:xfrm>
            <a:off x="63500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2" name="Picture 18" descr="http://uyenvu.com/wp-content/uploads/2009/03/ying-y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210300" cy="6086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39662" y="2514600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AR BLANCA" pitchFamily="2" charset="0"/>
              </a:rPr>
              <a:t>Gather/Removal</a:t>
            </a:r>
            <a:endParaRPr lang="en-US" sz="2000" dirty="0">
              <a:latin typeface="AR BLANC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343400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 BLANCA" pitchFamily="2" charset="0"/>
              </a:rPr>
              <a:t>Fertility Control</a:t>
            </a:r>
            <a:endParaRPr lang="en-US" sz="2000" dirty="0">
              <a:solidFill>
                <a:schemeClr val="bg1"/>
              </a:solidFill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ec.europa.eu/research/headlines/news/images/09_11_10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81000"/>
            <a:ext cx="611505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/>
          </p:nvPr>
        </p:nvGraphicFramePr>
        <p:xfrm>
          <a:off x="609600" y="1066800"/>
          <a:ext cx="7613650" cy="5430838"/>
        </p:xfrm>
        <a:graphic>
          <a:graphicData uri="http://schemas.openxmlformats.org/presentationml/2006/ole">
            <p:oleObj spid="_x0000_s18434" name="Picture" r:id="rId3" imgW="2743200" imgH="1828800" progId="Word.Picture.8">
              <p:embed/>
            </p:oleObj>
          </a:graphicData>
        </a:graphic>
      </p:graphicFrame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1962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Successful Fertilization</a:t>
            </a:r>
          </a:p>
        </p:txBody>
      </p:sp>
      <p:pic>
        <p:nvPicPr>
          <p:cNvPr id="9220" name="Picture 4" descr="MCj04238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29162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MCj042382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667000"/>
            <a:ext cx="5127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/>
          </p:nvPr>
        </p:nvGraphicFramePr>
        <p:xfrm>
          <a:off x="635000" y="1335088"/>
          <a:ext cx="7102475" cy="4598987"/>
        </p:xfrm>
        <a:graphic>
          <a:graphicData uri="http://schemas.openxmlformats.org/presentationml/2006/ole">
            <p:oleObj spid="_x0000_s19458" name="Picture" r:id="rId3" imgW="2743200" imgH="1828800" progId="Word.Picture.8">
              <p:embed/>
            </p:oleObj>
          </a:graphicData>
        </a:graphic>
      </p:graphicFrame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27050" y="127000"/>
            <a:ext cx="78724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I Do Not Think So!!</a:t>
            </a:r>
          </a:p>
        </p:txBody>
      </p:sp>
      <p:pic>
        <p:nvPicPr>
          <p:cNvPr id="10244" name="Picture 4" descr="MCj042580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25908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Cj042576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667000"/>
            <a:ext cx="449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emalerepro_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29200"/>
            <a:ext cx="13049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chemical-structure-estrogen-800x8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257800"/>
            <a:ext cx="1984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pituitary_diagram2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563" y="1247775"/>
            <a:ext cx="2408237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857625" y="1576388"/>
            <a:ext cx="1277938" cy="134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685631" y="3458369"/>
            <a:ext cx="2497138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048000" y="5791200"/>
            <a:ext cx="3108325" cy="42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105400" y="4419600"/>
            <a:ext cx="1074738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104107" y="3618706"/>
            <a:ext cx="3268662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598230" y="204357"/>
            <a:ext cx="7385387" cy="80885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Reproductive “Stream”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8139" name="TextBox 41"/>
          <p:cNvSpPr txBox="1">
            <a:spLocks noChangeArrowheads="1"/>
          </p:cNvSpPr>
          <p:nvPr/>
        </p:nvSpPr>
        <p:spPr bwMode="auto">
          <a:xfrm>
            <a:off x="6467475" y="2530475"/>
            <a:ext cx="89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FSH</a:t>
            </a:r>
          </a:p>
        </p:txBody>
      </p:sp>
      <p:sp>
        <p:nvSpPr>
          <p:cNvPr id="48140" name="TextBox 42"/>
          <p:cNvSpPr txBox="1">
            <a:spLocks noChangeArrowheads="1"/>
          </p:cNvSpPr>
          <p:nvPr/>
        </p:nvSpPr>
        <p:spPr bwMode="auto">
          <a:xfrm>
            <a:off x="5751513" y="2530475"/>
            <a:ext cx="715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LH</a:t>
            </a:r>
          </a:p>
        </p:txBody>
      </p:sp>
      <p:sp>
        <p:nvSpPr>
          <p:cNvPr id="48141" name="TextBox 43"/>
          <p:cNvSpPr txBox="1">
            <a:spLocks noChangeArrowheads="1"/>
          </p:cNvSpPr>
          <p:nvPr/>
        </p:nvSpPr>
        <p:spPr bwMode="auto">
          <a:xfrm>
            <a:off x="2362200" y="61722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Book Antiqua" pitchFamily="18" charset="0"/>
              </a:rPr>
              <a:t>Estradiol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51513" y="763588"/>
            <a:ext cx="35083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black"/>
                </a:solidFill>
                <a:latin typeface="+mn-lt"/>
                <a:ea typeface="+mj-ea"/>
                <a:cs typeface="+mj-cs"/>
              </a:rPr>
              <a:t>GnRH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273800" y="1296988"/>
            <a:ext cx="3889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4" name="TextBox 22"/>
          <p:cNvSpPr txBox="1">
            <a:spLocks noChangeArrowheads="1"/>
          </p:cNvSpPr>
          <p:nvPr/>
        </p:nvSpPr>
        <p:spPr bwMode="auto">
          <a:xfrm>
            <a:off x="3749675" y="1093788"/>
            <a:ext cx="324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Neural signal</a:t>
            </a:r>
          </a:p>
        </p:txBody>
      </p:sp>
      <p:sp>
        <p:nvSpPr>
          <p:cNvPr id="48145" name="TextBox 23"/>
          <p:cNvSpPr txBox="1">
            <a:spLocks noChangeArrowheads="1"/>
          </p:cNvSpPr>
          <p:nvPr/>
        </p:nvSpPr>
        <p:spPr bwMode="auto">
          <a:xfrm>
            <a:off x="4724400" y="1878013"/>
            <a:ext cx="14509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Book Antiqua" pitchFamily="18" charset="0"/>
              </a:rPr>
              <a:t>Hypothalamus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799138" y="1292225"/>
            <a:ext cx="3984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7" name="TextBox 33"/>
          <p:cNvSpPr txBox="1">
            <a:spLocks noChangeArrowheads="1"/>
          </p:cNvSpPr>
          <p:nvPr/>
        </p:nvSpPr>
        <p:spPr bwMode="auto">
          <a:xfrm>
            <a:off x="7543800" y="1828800"/>
            <a:ext cx="1284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Book Antiqua" pitchFamily="18" charset="0"/>
              </a:rPr>
              <a:t>Ant. Pituitary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V="1">
            <a:off x="3161506" y="2258219"/>
            <a:ext cx="1204913" cy="663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49" name="TextBox 24"/>
          <p:cNvSpPr txBox="1">
            <a:spLocks noChangeArrowheads="1"/>
          </p:cNvSpPr>
          <p:nvPr/>
        </p:nvSpPr>
        <p:spPr bwMode="auto">
          <a:xfrm>
            <a:off x="1012825" y="865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pic>
        <p:nvPicPr>
          <p:cNvPr id="48150" name="Picture 25" descr="Unknown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8213" y="865188"/>
            <a:ext cx="15414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26" descr="Unknown-1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488" y="1576388"/>
            <a:ext cx="13160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rot="10800000" flipV="1">
            <a:off x="1914525" y="1492250"/>
            <a:ext cx="293688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153" name="Picture 28" descr="Unknown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363" y="2832100"/>
            <a:ext cx="17208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Arrow Connector 31"/>
          <p:cNvCxnSpPr/>
          <p:nvPr/>
        </p:nvCxnSpPr>
        <p:spPr>
          <a:xfrm rot="5400000">
            <a:off x="1576388" y="1914525"/>
            <a:ext cx="1255712" cy="579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55" name="TextBox 32"/>
          <p:cNvSpPr txBox="1">
            <a:spLocks noChangeArrowheads="1"/>
          </p:cNvSpPr>
          <p:nvPr/>
        </p:nvSpPr>
        <p:spPr bwMode="auto">
          <a:xfrm>
            <a:off x="487363" y="2322513"/>
            <a:ext cx="2092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Estrous Behavior</a:t>
            </a:r>
          </a:p>
        </p:txBody>
      </p:sp>
      <p:sp>
        <p:nvSpPr>
          <p:cNvPr id="48156" name="TextBox 35"/>
          <p:cNvSpPr txBox="1">
            <a:spLocks noChangeArrowheads="1"/>
          </p:cNvSpPr>
          <p:nvPr/>
        </p:nvSpPr>
        <p:spPr bwMode="auto">
          <a:xfrm>
            <a:off x="381000" y="4191000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Maternal Behavior</a:t>
            </a:r>
          </a:p>
        </p:txBody>
      </p:sp>
      <p:pic>
        <p:nvPicPr>
          <p:cNvPr id="48157" name="Picture 2" descr="http://www.jyoungpharm.in/articles/2009/1/4/images/JYoungPharmacists_2009_1_4_371_59330_f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200400"/>
            <a:ext cx="17399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8" name="TextBox 44"/>
          <p:cNvSpPr txBox="1">
            <a:spLocks noChangeArrowheads="1"/>
          </p:cNvSpPr>
          <p:nvPr/>
        </p:nvSpPr>
        <p:spPr bwMode="auto">
          <a:xfrm>
            <a:off x="3063875" y="4040188"/>
            <a:ext cx="166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Progesterone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8C8C8C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8C8C8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659</TotalTime>
  <Words>438</Words>
  <Application>Microsoft Office PowerPoint</Application>
  <PresentationFormat>On-screen Show (4:3)</PresentationFormat>
  <Paragraphs>200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Trek</vt:lpstr>
      <vt:lpstr>Picture</vt:lpstr>
      <vt:lpstr>Worksheet</vt:lpstr>
      <vt:lpstr>Chart</vt:lpstr>
      <vt:lpstr>Fertility Control and the Management of the Wild Horses:  Compared to What?</vt:lpstr>
      <vt:lpstr>Slide 2</vt:lpstr>
      <vt:lpstr>Slide 3</vt:lpstr>
      <vt:lpstr>Slide 4</vt:lpstr>
      <vt:lpstr>Slide 5</vt:lpstr>
      <vt:lpstr>Slide 6</vt:lpstr>
      <vt:lpstr>Slide 7</vt:lpstr>
      <vt:lpstr>Slide 8</vt:lpstr>
      <vt:lpstr>Reproductive “Stream”  </vt:lpstr>
      <vt:lpstr>Slide 10</vt:lpstr>
      <vt:lpstr>Gather/Removal Costs for Pryor Mountain Wild Horses</vt:lpstr>
      <vt:lpstr>CONTRACEPTIVE EFFICACY ON ASSATEAGUE: 1994-2006 </vt:lpstr>
      <vt:lpstr>Population Growth &amp; Foal Production 1968 -2010</vt:lpstr>
      <vt:lpstr>CBSG MODELING OF ASIS POPULATION</vt:lpstr>
      <vt:lpstr>Slide 15</vt:lpstr>
      <vt:lpstr>FOALING AND GATHER Data from the Little Book Cliff Wild Horse Range</vt:lpstr>
      <vt:lpstr>Slide 17</vt:lpstr>
      <vt:lpstr>Antibodies Against Zona Proteins Are Tissue-specific</vt:lpstr>
      <vt:lpstr>Reproductive “Stream”  </vt:lpstr>
      <vt:lpstr>Body Condition Scores for Assateague Horses, 1989 and 1999</vt:lpstr>
      <vt:lpstr>Mortality Among the Assateague Horses </vt:lpstr>
      <vt:lpstr>MEAN AGE AT DEATH FOR ASIS HORSES AS A  FUNCTION OF LENGTH OF PZP TREATMENT </vt:lpstr>
      <vt:lpstr>Slide 23</vt:lpstr>
      <vt:lpstr>Slide 24</vt:lpstr>
      <vt:lpstr>Mortality and wild horse gathers  (fiscal 2010)</vt:lpstr>
      <vt:lpstr>Reversibility Data For Pryor Mountain PZP-Treated Wild Horses</vt:lpstr>
      <vt:lpstr>Slide 27</vt:lpstr>
      <vt:lpstr>Slide 28</vt:lpstr>
      <vt:lpstr>Adult mare exchanges on asis March 1990-march 1994</vt:lpstr>
      <vt:lpstr>Slide 30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 Control and the Management of the Wild Horses:  Compared to What?</dc:title>
  <dc:creator>Kimberly</dc:creator>
  <cp:lastModifiedBy>vicki tobin</cp:lastModifiedBy>
  <cp:revision>49</cp:revision>
  <dcterms:created xsi:type="dcterms:W3CDTF">2011-08-08T18:51:54Z</dcterms:created>
  <dcterms:modified xsi:type="dcterms:W3CDTF">2011-10-27T06:06:00Z</dcterms:modified>
</cp:coreProperties>
</file>