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0"/>
  </p:notesMasterIdLst>
  <p:sldIdLst>
    <p:sldId id="292" r:id="rId5"/>
    <p:sldId id="256" r:id="rId6"/>
    <p:sldId id="282" r:id="rId7"/>
    <p:sldId id="263" r:id="rId8"/>
    <p:sldId id="260" r:id="rId9"/>
    <p:sldId id="395" r:id="rId10"/>
    <p:sldId id="390" r:id="rId11"/>
    <p:sldId id="392" r:id="rId12"/>
    <p:sldId id="391" r:id="rId13"/>
    <p:sldId id="273" r:id="rId14"/>
    <p:sldId id="266" r:id="rId15"/>
    <p:sldId id="393" r:id="rId16"/>
    <p:sldId id="394" r:id="rId17"/>
    <p:sldId id="270" r:id="rId18"/>
    <p:sldId id="389" r:id="rId19"/>
    <p:sldId id="388" r:id="rId20"/>
    <p:sldId id="271" r:id="rId21"/>
    <p:sldId id="276" r:id="rId22"/>
    <p:sldId id="387" r:id="rId23"/>
    <p:sldId id="277" r:id="rId24"/>
    <p:sldId id="287" r:id="rId25"/>
    <p:sldId id="289" r:id="rId26"/>
    <p:sldId id="290" r:id="rId27"/>
    <p:sldId id="279" r:id="rId28"/>
    <p:sldId id="281" r:id="rId29"/>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4" d="100"/>
          <a:sy n="104" d="100"/>
        </p:scale>
        <p:origin x="1824"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9AB7FBD8-90B6-43BB-8A19-088BEA1AD7C1}" type="datetimeFigureOut">
              <a:rPr lang="en-US" smtClean="0"/>
              <a:t>4/29/2024</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E196B665-1545-4D48-B526-CEC566B56EA0}" type="slidenum">
              <a:rPr lang="en-US" smtClean="0"/>
              <a:t>‹#›</a:t>
            </a:fld>
            <a:endParaRPr lang="en-US"/>
          </a:p>
        </p:txBody>
      </p:sp>
    </p:spTree>
    <p:extLst>
      <p:ext uri="{BB962C8B-B14F-4D97-AF65-F5344CB8AC3E}">
        <p14:creationId xmlns:p14="http://schemas.microsoft.com/office/powerpoint/2010/main" val="34762036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PEOPLE WERE EVACUATED, THE OFFICIALS DIDN’T WANT UNTRAINED AND UNSAFE PEOPLE IN THE FIRE AREA, THE FIREFIGHTERS WERE TRYING</a:t>
            </a:r>
            <a:r>
              <a:rPr lang="en-US" baseline="0"/>
              <a:t> TO MEET THEIR PRIORITIES. </a:t>
            </a:r>
            <a:endParaRPr lang="en-US"/>
          </a:p>
        </p:txBody>
      </p:sp>
      <p:sp>
        <p:nvSpPr>
          <p:cNvPr id="4" name="Slide Number Placeholder 3"/>
          <p:cNvSpPr>
            <a:spLocks noGrp="1"/>
          </p:cNvSpPr>
          <p:nvPr>
            <p:ph type="sldNum" sz="quarter" idx="10"/>
          </p:nvPr>
        </p:nvSpPr>
        <p:spPr/>
        <p:txBody>
          <a:bodyPr/>
          <a:lstStyle/>
          <a:p>
            <a:fld id="{E196B665-1545-4D48-B526-CEC566B56EA0}" type="slidenum">
              <a:rPr lang="en-US" smtClean="0"/>
              <a:t>10</a:t>
            </a:fld>
            <a:endParaRPr lang="en-US"/>
          </a:p>
        </p:txBody>
      </p:sp>
    </p:spTree>
    <p:extLst>
      <p:ext uri="{BB962C8B-B14F-4D97-AF65-F5344CB8AC3E}">
        <p14:creationId xmlns:p14="http://schemas.microsoft.com/office/powerpoint/2010/main" val="38554204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96B665-1545-4D48-B526-CEC566B56EA0}" type="slidenum">
              <a:rPr lang="en-US" smtClean="0"/>
              <a:t>16</a:t>
            </a:fld>
            <a:endParaRPr lang="en-US"/>
          </a:p>
        </p:txBody>
      </p:sp>
    </p:spTree>
    <p:extLst>
      <p:ext uri="{BB962C8B-B14F-4D97-AF65-F5344CB8AC3E}">
        <p14:creationId xmlns:p14="http://schemas.microsoft.com/office/powerpoint/2010/main" val="19111542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717C4D4-DAF0-4832-945D-471455DEBC7A}" type="datetimeFigureOut">
              <a:rPr lang="en-US" smtClean="0"/>
              <a:t>4/29/2024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57B7DC-B5DA-4AE2-BE2E-620E642AE11B}" type="slidenum">
              <a:rPr lang="en-US" smtClean="0"/>
              <a:t>‹#›</a:t>
            </a:fld>
            <a:endParaRPr lang="en-US"/>
          </a:p>
        </p:txBody>
      </p:sp>
    </p:spTree>
    <p:extLst>
      <p:ext uri="{BB962C8B-B14F-4D97-AF65-F5344CB8AC3E}">
        <p14:creationId xmlns:p14="http://schemas.microsoft.com/office/powerpoint/2010/main" val="38896091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17C4D4-DAF0-4832-945D-471455DEBC7A}" type="datetimeFigureOut">
              <a:rPr lang="en-US" smtClean="0"/>
              <a:t>4/29/2024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57B7DC-B5DA-4AE2-BE2E-620E642AE11B}" type="slidenum">
              <a:rPr lang="en-US" smtClean="0"/>
              <a:t>‹#›</a:t>
            </a:fld>
            <a:endParaRPr lang="en-US"/>
          </a:p>
        </p:txBody>
      </p:sp>
    </p:spTree>
    <p:extLst>
      <p:ext uri="{BB962C8B-B14F-4D97-AF65-F5344CB8AC3E}">
        <p14:creationId xmlns:p14="http://schemas.microsoft.com/office/powerpoint/2010/main" val="28461475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17C4D4-DAF0-4832-945D-471455DEBC7A}" type="datetimeFigureOut">
              <a:rPr lang="en-US" smtClean="0"/>
              <a:t>4/29/2024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57B7DC-B5DA-4AE2-BE2E-620E642AE11B}" type="slidenum">
              <a:rPr lang="en-US" smtClean="0"/>
              <a:t>‹#›</a:t>
            </a:fld>
            <a:endParaRPr lang="en-US"/>
          </a:p>
        </p:txBody>
      </p:sp>
    </p:spTree>
    <p:extLst>
      <p:ext uri="{BB962C8B-B14F-4D97-AF65-F5344CB8AC3E}">
        <p14:creationId xmlns:p14="http://schemas.microsoft.com/office/powerpoint/2010/main" val="35863844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17C4D4-DAF0-4832-945D-471455DEBC7A}" type="datetimeFigureOut">
              <a:rPr lang="en-US" smtClean="0"/>
              <a:t>4/29/2024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57B7DC-B5DA-4AE2-BE2E-620E642AE11B}" type="slidenum">
              <a:rPr lang="en-US" smtClean="0"/>
              <a:t>‹#›</a:t>
            </a:fld>
            <a:endParaRPr lang="en-US"/>
          </a:p>
        </p:txBody>
      </p:sp>
    </p:spTree>
    <p:extLst>
      <p:ext uri="{BB962C8B-B14F-4D97-AF65-F5344CB8AC3E}">
        <p14:creationId xmlns:p14="http://schemas.microsoft.com/office/powerpoint/2010/main" val="11298514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717C4D4-DAF0-4832-945D-471455DEBC7A}" type="datetimeFigureOut">
              <a:rPr lang="en-US" smtClean="0"/>
              <a:t>4/29/2024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57B7DC-B5DA-4AE2-BE2E-620E642AE11B}" type="slidenum">
              <a:rPr lang="en-US" smtClean="0"/>
              <a:t>‹#›</a:t>
            </a:fld>
            <a:endParaRPr lang="en-US"/>
          </a:p>
        </p:txBody>
      </p:sp>
    </p:spTree>
    <p:extLst>
      <p:ext uri="{BB962C8B-B14F-4D97-AF65-F5344CB8AC3E}">
        <p14:creationId xmlns:p14="http://schemas.microsoft.com/office/powerpoint/2010/main" val="10913927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717C4D4-DAF0-4832-945D-471455DEBC7A}" type="datetimeFigureOut">
              <a:rPr lang="en-US" smtClean="0"/>
              <a:t>4/29/2024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57B7DC-B5DA-4AE2-BE2E-620E642AE11B}" type="slidenum">
              <a:rPr lang="en-US" smtClean="0"/>
              <a:t>‹#›</a:t>
            </a:fld>
            <a:endParaRPr lang="en-US"/>
          </a:p>
        </p:txBody>
      </p:sp>
    </p:spTree>
    <p:extLst>
      <p:ext uri="{BB962C8B-B14F-4D97-AF65-F5344CB8AC3E}">
        <p14:creationId xmlns:p14="http://schemas.microsoft.com/office/powerpoint/2010/main" val="29382161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717C4D4-DAF0-4832-945D-471455DEBC7A}" type="datetimeFigureOut">
              <a:rPr lang="en-US" smtClean="0"/>
              <a:t>4/29/2024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157B7DC-B5DA-4AE2-BE2E-620E642AE11B}" type="slidenum">
              <a:rPr lang="en-US" smtClean="0"/>
              <a:t>‹#›</a:t>
            </a:fld>
            <a:endParaRPr lang="en-US"/>
          </a:p>
        </p:txBody>
      </p:sp>
    </p:spTree>
    <p:extLst>
      <p:ext uri="{BB962C8B-B14F-4D97-AF65-F5344CB8AC3E}">
        <p14:creationId xmlns:p14="http://schemas.microsoft.com/office/powerpoint/2010/main" val="35030929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717C4D4-DAF0-4832-945D-471455DEBC7A}" type="datetimeFigureOut">
              <a:rPr lang="en-US" smtClean="0"/>
              <a:t>4/29/2024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157B7DC-B5DA-4AE2-BE2E-620E642AE11B}" type="slidenum">
              <a:rPr lang="en-US" smtClean="0"/>
              <a:t>‹#›</a:t>
            </a:fld>
            <a:endParaRPr lang="en-US"/>
          </a:p>
        </p:txBody>
      </p:sp>
    </p:spTree>
    <p:extLst>
      <p:ext uri="{BB962C8B-B14F-4D97-AF65-F5344CB8AC3E}">
        <p14:creationId xmlns:p14="http://schemas.microsoft.com/office/powerpoint/2010/main" val="41710595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17C4D4-DAF0-4832-945D-471455DEBC7A}" type="datetimeFigureOut">
              <a:rPr lang="en-US" smtClean="0"/>
              <a:t>4/29/2024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157B7DC-B5DA-4AE2-BE2E-620E642AE11B}" type="slidenum">
              <a:rPr lang="en-US" smtClean="0"/>
              <a:t>‹#›</a:t>
            </a:fld>
            <a:endParaRPr lang="en-US"/>
          </a:p>
        </p:txBody>
      </p:sp>
    </p:spTree>
    <p:extLst>
      <p:ext uri="{BB962C8B-B14F-4D97-AF65-F5344CB8AC3E}">
        <p14:creationId xmlns:p14="http://schemas.microsoft.com/office/powerpoint/2010/main" val="35685831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717C4D4-DAF0-4832-945D-471455DEBC7A}" type="datetimeFigureOut">
              <a:rPr lang="en-US" smtClean="0"/>
              <a:t>4/29/2024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57B7DC-B5DA-4AE2-BE2E-620E642AE11B}" type="slidenum">
              <a:rPr lang="en-US" smtClean="0"/>
              <a:t>‹#›</a:t>
            </a:fld>
            <a:endParaRPr lang="en-US"/>
          </a:p>
        </p:txBody>
      </p:sp>
    </p:spTree>
    <p:extLst>
      <p:ext uri="{BB962C8B-B14F-4D97-AF65-F5344CB8AC3E}">
        <p14:creationId xmlns:p14="http://schemas.microsoft.com/office/powerpoint/2010/main" val="25972543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717C4D4-DAF0-4832-945D-471455DEBC7A}" type="datetimeFigureOut">
              <a:rPr lang="en-US" smtClean="0"/>
              <a:t>4/29/2024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57B7DC-B5DA-4AE2-BE2E-620E642AE11B}" type="slidenum">
              <a:rPr lang="en-US" smtClean="0"/>
              <a:t>‹#›</a:t>
            </a:fld>
            <a:endParaRPr lang="en-US"/>
          </a:p>
        </p:txBody>
      </p:sp>
    </p:spTree>
    <p:extLst>
      <p:ext uri="{BB962C8B-B14F-4D97-AF65-F5344CB8AC3E}">
        <p14:creationId xmlns:p14="http://schemas.microsoft.com/office/powerpoint/2010/main" val="32253585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17C4D4-DAF0-4832-945D-471455DEBC7A}" type="datetimeFigureOut">
              <a:rPr lang="en-US" smtClean="0"/>
              <a:t>4/29/2024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57B7DC-B5DA-4AE2-BE2E-620E642AE11B}" type="slidenum">
              <a:rPr lang="en-US" smtClean="0"/>
              <a:t>‹#›</a:t>
            </a:fld>
            <a:endParaRPr lang="en-US"/>
          </a:p>
        </p:txBody>
      </p:sp>
    </p:spTree>
    <p:extLst>
      <p:ext uri="{BB962C8B-B14F-4D97-AF65-F5344CB8AC3E}">
        <p14:creationId xmlns:p14="http://schemas.microsoft.com/office/powerpoint/2010/main" val="13255486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www.firewise.org/" TargetMode="External"/><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hyperlink" Target="https://www.elbertcounty-co.gov/177/Public-Emergency-Notifications-CodeRED" TargetMode="External"/><Relationship Id="rId5" Type="http://schemas.openxmlformats.org/officeDocument/2006/relationships/hyperlink" Target="https://dcsheriff.net/codered/" TargetMode="External"/><Relationship Id="rId4" Type="http://schemas.openxmlformats.org/officeDocument/2006/relationships/hyperlink" Target="http://www.wildlandfirersg.org/"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DE7E33A-DCF3-B208-3639-743983FA6AD7}"/>
              </a:ext>
            </a:extLst>
          </p:cNvPr>
          <p:cNvPicPr>
            <a:picLocks noChangeAspect="1"/>
          </p:cNvPicPr>
          <p:nvPr/>
        </p:nvPicPr>
        <p:blipFill rotWithShape="1">
          <a:blip r:embed="rId2"/>
          <a:srcRect l="4834" r="4832" b="-1"/>
          <a:stretch/>
        </p:blipFill>
        <p:spPr>
          <a:xfrm>
            <a:off x="0" y="10"/>
            <a:ext cx="9143980" cy="6857990"/>
          </a:xfrm>
          <a:prstGeom prst="rect">
            <a:avLst/>
          </a:prstGeom>
        </p:spPr>
      </p:pic>
      <p:sp>
        <p:nvSpPr>
          <p:cNvPr id="31" name="Rectangle 3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85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392906" y="425950"/>
            <a:ext cx="8408194"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100" b="1" cap="none" spc="0" dirty="0">
                <a:ln w="0"/>
                <a:solidFill>
                  <a:schemeClr val="tx1">
                    <a:lumMod val="85000"/>
                    <a:lumOff val="15000"/>
                  </a:schemeClr>
                </a:solidFill>
                <a:effectLst>
                  <a:outerShdw blurRad="38100" dist="19050" dir="2700000" algn="tl" rotWithShape="0">
                    <a:schemeClr val="dk1">
                      <a:alpha val="40000"/>
                    </a:schemeClr>
                  </a:outerShdw>
                </a:effectLst>
                <a:latin typeface="Arial" panose="020B0604020202020204" pitchFamily="34" charset="0"/>
                <a:ea typeface="+mj-ea"/>
                <a:cs typeface="Arial" panose="020B0604020202020204" pitchFamily="34" charset="0"/>
              </a:rPr>
              <a:t>DECHC</a:t>
            </a:r>
            <a:r>
              <a:rPr lang="en-US" sz="3100" b="1" dirty="0">
                <a:ln w="0"/>
                <a:solidFill>
                  <a:schemeClr val="tx1">
                    <a:lumMod val="85000"/>
                    <a:lumOff val="15000"/>
                  </a:schemeClr>
                </a:solidFill>
                <a:effectLst>
                  <a:outerShdw blurRad="38100" dist="19050" dir="2700000" algn="tl" rotWithShape="0">
                    <a:schemeClr val="dk1">
                      <a:alpha val="40000"/>
                    </a:schemeClr>
                  </a:outerShdw>
                </a:effectLst>
                <a:latin typeface="Arial" panose="020B0604020202020204" pitchFamily="34" charset="0"/>
                <a:ea typeface="+mj-ea"/>
                <a:cs typeface="Arial" panose="020B0604020202020204" pitchFamily="34" charset="0"/>
              </a:rPr>
              <a:t> 2024</a:t>
            </a:r>
            <a:endParaRPr lang="en-US" sz="3100" b="1" cap="none" spc="0" dirty="0">
              <a:ln w="0"/>
              <a:solidFill>
                <a:schemeClr val="tx1">
                  <a:lumMod val="85000"/>
                  <a:lumOff val="15000"/>
                </a:schemeClr>
              </a:solidFill>
              <a:effectLst>
                <a:outerShdw blurRad="38100" dist="19050" dir="2700000" algn="tl" rotWithShape="0">
                  <a:schemeClr val="dk1">
                    <a:alpha val="40000"/>
                  </a:schemeClr>
                </a:outerShdw>
              </a:effectLst>
              <a:latin typeface="Arial" panose="020B0604020202020204" pitchFamily="34" charset="0"/>
              <a:ea typeface="+mj-ea"/>
              <a:cs typeface="Arial" panose="020B0604020202020204" pitchFamily="34" charset="0"/>
            </a:endParaRPr>
          </a:p>
        </p:txBody>
      </p:sp>
      <p:cxnSp>
        <p:nvCxnSpPr>
          <p:cNvPr id="33" name="Straight Connector 3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5069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24356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4408960" y="1202055"/>
            <a:ext cx="184731" cy="923330"/>
          </a:xfrm>
          <a:prstGeom prst="rect">
            <a:avLst/>
          </a:prstGeom>
          <a:noFill/>
        </p:spPr>
        <p:txBody>
          <a:bodyPr wrap="none" lIns="91440" tIns="45720" rIns="91440" bIns="45720" anchor="t">
            <a:spAutoFit/>
          </a:bodyPr>
          <a:lstStyle/>
          <a:p>
            <a:pPr algn="ctr"/>
            <a:endParaRPr lang="en-US" sz="5400" b="0" cap="none" spc="0">
              <a:ln w="0"/>
              <a:solidFill>
                <a:schemeClr val="tx1"/>
              </a:solidFill>
              <a:effectLst>
                <a:outerShdw blurRad="38100" dist="19050" dir="2700000" algn="tl" rotWithShape="0">
                  <a:prstClr val="black">
                    <a:alpha val="40000"/>
                  </a:prstClr>
                </a:outerShdw>
              </a:effectLst>
              <a:cs typeface="Calibri"/>
            </a:endParaRPr>
          </a:p>
        </p:txBody>
      </p:sp>
    </p:spTree>
    <p:extLst>
      <p:ext uri="{BB962C8B-B14F-4D97-AF65-F5344CB8AC3E}">
        <p14:creationId xmlns:p14="http://schemas.microsoft.com/office/powerpoint/2010/main" val="32598332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609FF9A-4FCE-468E-A86A-C9AB525EAE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021E12D4-3A88-428D-8E5E-AF1AFD923D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B0FE21E9-D2B9-AC84-68A4-C8DB8E3E488C}"/>
              </a:ext>
            </a:extLst>
          </p:cNvPr>
          <p:cNvPicPr>
            <a:picLocks noChangeAspect="1"/>
          </p:cNvPicPr>
          <p:nvPr/>
        </p:nvPicPr>
        <p:blipFill rotWithShape="1">
          <a:blip r:embed="rId3">
            <a:alphaModFix amt="60000"/>
          </a:blip>
          <a:srcRect l="14262" r="5738"/>
          <a:stretch/>
        </p:blipFill>
        <p:spPr>
          <a:xfrm>
            <a:off x="20" y="10"/>
            <a:ext cx="9143980" cy="6857990"/>
          </a:xfrm>
          <a:prstGeom prst="rect">
            <a:avLst/>
          </a:prstGeom>
        </p:spPr>
      </p:pic>
      <p:sp>
        <p:nvSpPr>
          <p:cNvPr id="2" name="TextBox 1"/>
          <p:cNvSpPr txBox="1"/>
          <p:nvPr/>
        </p:nvSpPr>
        <p:spPr>
          <a:xfrm>
            <a:off x="628650" y="914402"/>
            <a:ext cx="7886700" cy="2985923"/>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500" b="1">
                <a:solidFill>
                  <a:srgbClr val="FFFFFF"/>
                </a:solidFill>
                <a:latin typeface="+mj-lt"/>
                <a:ea typeface="+mj-ea"/>
                <a:cs typeface="+mj-cs"/>
              </a:rPr>
              <a:t>EVACUATION CONCERNS</a:t>
            </a:r>
          </a:p>
        </p:txBody>
      </p:sp>
      <p:sp>
        <p:nvSpPr>
          <p:cNvPr id="3" name="Rectangle 2"/>
          <p:cNvSpPr/>
          <p:nvPr/>
        </p:nvSpPr>
        <p:spPr>
          <a:xfrm>
            <a:off x="628650" y="4072040"/>
            <a:ext cx="7886700" cy="1384310"/>
          </a:xfrm>
          <a:prstGeom prst="rect">
            <a:avLst/>
          </a:prstGeom>
        </p:spPr>
        <p:txBody>
          <a:bodyPr vert="horz" lIns="91440" tIns="45720" rIns="91440" bIns="45720" rtlCol="0">
            <a:normAutofit/>
          </a:bodyPr>
          <a:lstStyle/>
          <a:p>
            <a:pPr algn="ctr">
              <a:lnSpc>
                <a:spcPct val="90000"/>
              </a:lnSpc>
              <a:spcBef>
                <a:spcPts val="1000"/>
              </a:spcBef>
            </a:pPr>
            <a:r>
              <a:rPr lang="en-US" sz="2400" b="1" dirty="0">
                <a:ln w="13462">
                  <a:solidFill>
                    <a:schemeClr val="bg1"/>
                  </a:solidFill>
                  <a:prstDash val="solid"/>
                </a:ln>
                <a:solidFill>
                  <a:srgbClr val="FFFFFF"/>
                </a:solidFill>
                <a:effectLst>
                  <a:outerShdw dist="38100" dir="2700000" algn="bl" rotWithShape="0">
                    <a:schemeClr val="accent5"/>
                  </a:outerShdw>
                </a:effectLst>
              </a:rPr>
              <a:t>Knowing When To Go</a:t>
            </a:r>
            <a:endParaRPr lang="en-US" sz="2400" b="1" cap="none" spc="0" dirty="0">
              <a:ln w="13462">
                <a:solidFill>
                  <a:schemeClr val="bg1"/>
                </a:solidFill>
                <a:prstDash val="solid"/>
              </a:ln>
              <a:solidFill>
                <a:srgbClr val="FFFFFF"/>
              </a:solidFill>
              <a:effectLst>
                <a:outerShdw dist="38100" dir="2700000" algn="bl" rotWithShape="0">
                  <a:schemeClr val="accent5"/>
                </a:outerShdw>
              </a:effectLst>
            </a:endParaRPr>
          </a:p>
        </p:txBody>
      </p:sp>
    </p:spTree>
    <p:extLst>
      <p:ext uri="{BB962C8B-B14F-4D97-AF65-F5344CB8AC3E}">
        <p14:creationId xmlns:p14="http://schemas.microsoft.com/office/powerpoint/2010/main" val="669666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40000"/>
                <a:lumOff val="60000"/>
              </a:schemeClr>
            </a:gs>
            <a:gs pos="55000">
              <a:schemeClr val="accent1">
                <a:lumMod val="95000"/>
                <a:lumOff val="5000"/>
              </a:schemeClr>
            </a:gs>
            <a:gs pos="100000">
              <a:schemeClr val="accent1">
                <a:lumMod val="60000"/>
              </a:schemeClr>
            </a:gs>
          </a:gsLst>
          <a:lin ang="2700000" scaled="1"/>
          <a:tileRect/>
        </a:gradFill>
        <a:effectLst/>
      </p:bgPr>
    </p:bg>
    <p:spTree>
      <p:nvGrpSpPr>
        <p:cNvPr id="1" name=""/>
        <p:cNvGrpSpPr/>
        <p:nvPr/>
      </p:nvGrpSpPr>
      <p:grpSpPr>
        <a:xfrm>
          <a:off x="0" y="0"/>
          <a:ext cx="0" cy="0"/>
          <a:chOff x="0" y="0"/>
          <a:chExt cx="0" cy="0"/>
        </a:xfrm>
      </p:grpSpPr>
      <p:sp>
        <p:nvSpPr>
          <p:cNvPr id="2" name="Rectangle 1"/>
          <p:cNvSpPr/>
          <p:nvPr/>
        </p:nvSpPr>
        <p:spPr>
          <a:xfrm>
            <a:off x="0" y="328151"/>
            <a:ext cx="9144000" cy="923330"/>
          </a:xfrm>
          <a:prstGeom prst="rect">
            <a:avLst/>
          </a:prstGeom>
        </p:spPr>
        <p:txBody>
          <a:bodyPr wrap="square">
            <a:spAutoFit/>
          </a:bodyPr>
          <a:lstStyle/>
          <a:p>
            <a:br>
              <a:rPr lang="en-US" b="0">
                <a:effectLst/>
              </a:rPr>
            </a:br>
            <a:br>
              <a:rPr lang="en-US" b="0">
                <a:effectLst/>
              </a:rPr>
            </a:br>
            <a:endParaRPr lang="en-US"/>
          </a:p>
        </p:txBody>
      </p:sp>
      <p:sp>
        <p:nvSpPr>
          <p:cNvPr id="3" name="Rectangle 2"/>
          <p:cNvSpPr/>
          <p:nvPr/>
        </p:nvSpPr>
        <p:spPr>
          <a:xfrm>
            <a:off x="177084" y="1159737"/>
            <a:ext cx="8789831" cy="4216539"/>
          </a:xfrm>
          <a:prstGeom prst="rect">
            <a:avLst/>
          </a:prstGeom>
        </p:spPr>
        <p:txBody>
          <a:bodyPr wrap="square">
            <a:spAutoFit/>
          </a:bodyPr>
          <a:lstStyle/>
          <a:p>
            <a:pPr marL="457200" indent="-457200">
              <a:spcBef>
                <a:spcPts val="640"/>
              </a:spcBef>
              <a:buFont typeface="Arial" panose="020B0604020202020204" pitchFamily="34" charset="0"/>
              <a:buChar char="•"/>
            </a:pPr>
            <a:r>
              <a:rPr lang="en-US" sz="2400" b="1" dirty="0">
                <a:solidFill>
                  <a:srgbClr val="000000"/>
                </a:solidFill>
                <a:effectLst/>
                <a:latin typeface="Arial" panose="020B0604020202020204" pitchFamily="34" charset="0"/>
              </a:rPr>
              <a:t>Roadways were narrow and not maintained. </a:t>
            </a:r>
          </a:p>
          <a:p>
            <a:pPr marL="457200" indent="-457200">
              <a:spcBef>
                <a:spcPts val="640"/>
              </a:spcBef>
              <a:buFont typeface="Arial" panose="020B0604020202020204" pitchFamily="34" charset="0"/>
              <a:buChar char="•"/>
            </a:pPr>
            <a:r>
              <a:rPr lang="en-US" sz="2400" b="1" dirty="0">
                <a:solidFill>
                  <a:srgbClr val="000000"/>
                </a:solidFill>
                <a:latin typeface="Arial" panose="020B0604020202020204" pitchFamily="34" charset="0"/>
              </a:rPr>
              <a:t>Winds and smoke caused zero visibility</a:t>
            </a:r>
          </a:p>
          <a:p>
            <a:pPr marL="457200" indent="-457200">
              <a:spcBef>
                <a:spcPts val="640"/>
              </a:spcBef>
              <a:buFont typeface="Arial" panose="020B0604020202020204" pitchFamily="34" charset="0"/>
              <a:buChar char="•"/>
            </a:pPr>
            <a:r>
              <a:rPr lang="en-US" sz="2400" b="1" dirty="0">
                <a:solidFill>
                  <a:srgbClr val="000000"/>
                </a:solidFill>
                <a:latin typeface="Arial" panose="020B0604020202020204" pitchFamily="34" charset="0"/>
              </a:rPr>
              <a:t>Cars, Poles, Trees, Debris closed exit routes</a:t>
            </a:r>
          </a:p>
          <a:p>
            <a:pPr marL="457200" indent="-457200">
              <a:spcBef>
                <a:spcPts val="640"/>
              </a:spcBef>
              <a:buFont typeface="Arial" panose="020B0604020202020204" pitchFamily="34" charset="0"/>
              <a:buChar char="•"/>
            </a:pPr>
            <a:r>
              <a:rPr lang="en-US" sz="2400" b="1" dirty="0">
                <a:solidFill>
                  <a:srgbClr val="000000"/>
                </a:solidFill>
                <a:latin typeface="Arial" panose="020B0604020202020204" pitchFamily="34" charset="0"/>
              </a:rPr>
              <a:t>Additional Growth allowed without WUI Enforcements</a:t>
            </a:r>
          </a:p>
          <a:p>
            <a:pPr marL="457200" indent="-457200">
              <a:spcBef>
                <a:spcPts val="640"/>
              </a:spcBef>
              <a:buFont typeface="Arial" panose="020B0604020202020204" pitchFamily="34" charset="0"/>
              <a:buChar char="•"/>
            </a:pPr>
            <a:r>
              <a:rPr lang="en-US" sz="2400" b="1" dirty="0">
                <a:solidFill>
                  <a:srgbClr val="000000"/>
                </a:solidFill>
                <a:latin typeface="Arial" panose="020B0604020202020204" pitchFamily="34" charset="0"/>
              </a:rPr>
              <a:t>Citizens waited around to see if it was bad enough to leave</a:t>
            </a:r>
          </a:p>
          <a:p>
            <a:pPr marL="457200" indent="-457200">
              <a:spcBef>
                <a:spcPts val="640"/>
              </a:spcBef>
              <a:buFont typeface="Arial" panose="020B0604020202020204" pitchFamily="34" charset="0"/>
              <a:buChar char="•"/>
            </a:pPr>
            <a:r>
              <a:rPr lang="en-US" sz="2400" b="1" dirty="0">
                <a:solidFill>
                  <a:srgbClr val="000000"/>
                </a:solidFill>
                <a:latin typeface="Arial" panose="020B0604020202020204" pitchFamily="34" charset="0"/>
              </a:rPr>
              <a:t>Evac notifications failed</a:t>
            </a:r>
          </a:p>
          <a:p>
            <a:pPr>
              <a:spcBef>
                <a:spcPts val="640"/>
              </a:spcBef>
            </a:pPr>
            <a:br>
              <a:rPr lang="en-US" sz="1600" b="0" dirty="0">
                <a:effectLst/>
              </a:rPr>
            </a:br>
            <a:br>
              <a:rPr lang="en-US" b="1" dirty="0">
                <a:effectLst/>
              </a:rPr>
            </a:br>
            <a:br>
              <a:rPr lang="en-US" b="0" dirty="0">
                <a:effectLst/>
              </a:rPr>
            </a:br>
            <a:endParaRPr lang="en-US" dirty="0"/>
          </a:p>
        </p:txBody>
      </p:sp>
      <p:sp>
        <p:nvSpPr>
          <p:cNvPr id="4" name="Rectangle 3"/>
          <p:cNvSpPr/>
          <p:nvPr/>
        </p:nvSpPr>
        <p:spPr>
          <a:xfrm>
            <a:off x="1510836" y="0"/>
            <a:ext cx="5441811"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What Went Wrong</a:t>
            </a:r>
            <a:endParaRPr lang="en-US" sz="5400" b="0" cap="none" spc="0" dirty="0">
              <a:ln w="0"/>
              <a:solidFill>
                <a:schemeClr val="tx1"/>
              </a:solidFill>
              <a:effectLst>
                <a:outerShdw blurRad="38100" dist="19050" dir="2700000" algn="tl" rotWithShape="0">
                  <a:schemeClr val="dk1">
                    <a:alpha val="40000"/>
                  </a:schemeClr>
                </a:outerShdw>
              </a:effectLst>
            </a:endParaRPr>
          </a:p>
        </p:txBody>
      </p:sp>
      <p:pic>
        <p:nvPicPr>
          <p:cNvPr id="6" name="Picture 5">
            <a:extLst>
              <a:ext uri="{FF2B5EF4-FFF2-40B4-BE49-F238E27FC236}">
                <a16:creationId xmlns:a16="http://schemas.microsoft.com/office/drawing/2014/main" id="{09007BB6-B152-A69A-01A9-B00AA449731C}"/>
              </a:ext>
            </a:extLst>
          </p:cNvPr>
          <p:cNvPicPr>
            <a:picLocks noChangeAspect="1"/>
          </p:cNvPicPr>
          <p:nvPr/>
        </p:nvPicPr>
        <p:blipFill>
          <a:blip r:embed="rId2"/>
          <a:stretch>
            <a:fillRect/>
          </a:stretch>
        </p:blipFill>
        <p:spPr>
          <a:xfrm>
            <a:off x="5013010" y="3754945"/>
            <a:ext cx="3879273" cy="2909455"/>
          </a:xfrm>
          <a:prstGeom prst="rect">
            <a:avLst/>
          </a:prstGeom>
        </p:spPr>
      </p:pic>
    </p:spTree>
    <p:extLst>
      <p:ext uri="{BB962C8B-B14F-4D97-AF65-F5344CB8AC3E}">
        <p14:creationId xmlns:p14="http://schemas.microsoft.com/office/powerpoint/2010/main" val="20545192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0960E96-F9D6-AAAA-E0DE-7B4CBF986C22}"/>
              </a:ext>
            </a:extLst>
          </p:cNvPr>
          <p:cNvSpPr txBox="1"/>
          <p:nvPr/>
        </p:nvSpPr>
        <p:spPr>
          <a:xfrm>
            <a:off x="438728" y="1089890"/>
            <a:ext cx="8266544" cy="5078313"/>
          </a:xfrm>
          <a:prstGeom prst="rect">
            <a:avLst/>
          </a:prstGeom>
          <a:noFill/>
        </p:spPr>
        <p:txBody>
          <a:bodyPr wrap="square">
            <a:spAutoFit/>
          </a:bodyPr>
          <a:lstStyle/>
          <a:p>
            <a:r>
              <a:rPr lang="en-US" sz="3600" b="0" i="0" dirty="0">
                <a:solidFill>
                  <a:srgbClr val="202122"/>
                </a:solidFill>
                <a:effectLst/>
                <a:highlight>
                  <a:srgbClr val="FFFFFF"/>
                </a:highlight>
                <a:latin typeface="Arial" panose="020B0604020202020204" pitchFamily="34" charset="0"/>
              </a:rPr>
              <a:t>A subsequent Cal Fire report noted, "When the fire reached the town of Paradise, an urban firestorm began to spread from building to building, independent of vegetation." It was compared to the July 27, 1943, Royal Air Force bombing that caused the </a:t>
            </a:r>
            <a:r>
              <a:rPr lang="en-US" sz="3600" b="0" i="0" u="none" strike="noStrike" dirty="0">
                <a:effectLst/>
                <a:highlight>
                  <a:srgbClr val="FFFFFF"/>
                </a:highlight>
                <a:latin typeface="Arial" panose="020B0604020202020204" pitchFamily="34" charset="0"/>
              </a:rPr>
              <a:t>firestorm that consumed Hamburg, Germany.</a:t>
            </a:r>
            <a:endParaRPr lang="en-US" sz="3600" dirty="0"/>
          </a:p>
        </p:txBody>
      </p:sp>
    </p:spTree>
    <p:extLst>
      <p:ext uri="{BB962C8B-B14F-4D97-AF65-F5344CB8AC3E}">
        <p14:creationId xmlns:p14="http://schemas.microsoft.com/office/powerpoint/2010/main" val="40033083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99D2C73-08B0-4F6B-A8E9-4651E6BDBE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68DB88C-7EF2-487C-85D1-848F61F13E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8181638C-5099-6072-5183-02D01ACE2B32}"/>
              </a:ext>
            </a:extLst>
          </p:cNvPr>
          <p:cNvPicPr>
            <a:picLocks noChangeAspect="1"/>
          </p:cNvPicPr>
          <p:nvPr/>
        </p:nvPicPr>
        <p:blipFill rotWithShape="1">
          <a:blip r:embed="rId2"/>
          <a:srcRect l="23156" r="28569" b="-2"/>
          <a:stretch/>
        </p:blipFill>
        <p:spPr>
          <a:xfrm>
            <a:off x="482600" y="643467"/>
            <a:ext cx="4029074" cy="5571066"/>
          </a:xfrm>
          <a:prstGeom prst="rect">
            <a:avLst/>
          </a:prstGeom>
        </p:spPr>
      </p:pic>
      <p:pic>
        <p:nvPicPr>
          <p:cNvPr id="2" name="Picture 1">
            <a:extLst>
              <a:ext uri="{FF2B5EF4-FFF2-40B4-BE49-F238E27FC236}">
                <a16:creationId xmlns:a16="http://schemas.microsoft.com/office/drawing/2014/main" id="{A2C36612-1CBC-D062-CF1F-F06B5ACA4076}"/>
              </a:ext>
            </a:extLst>
          </p:cNvPr>
          <p:cNvPicPr>
            <a:picLocks noChangeAspect="1"/>
          </p:cNvPicPr>
          <p:nvPr/>
        </p:nvPicPr>
        <p:blipFill rotWithShape="1">
          <a:blip r:embed="rId3"/>
          <a:srcRect l="32640" r="33731"/>
          <a:stretch/>
        </p:blipFill>
        <p:spPr>
          <a:xfrm>
            <a:off x="4632324" y="643467"/>
            <a:ext cx="4029075" cy="5571066"/>
          </a:xfrm>
          <a:prstGeom prst="rect">
            <a:avLst/>
          </a:prstGeom>
        </p:spPr>
      </p:pic>
    </p:spTree>
    <p:extLst>
      <p:ext uri="{BB962C8B-B14F-4D97-AF65-F5344CB8AC3E}">
        <p14:creationId xmlns:p14="http://schemas.microsoft.com/office/powerpoint/2010/main" val="5278392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7" name="Rectangle 8">
            <a:extLst>
              <a:ext uri="{FF2B5EF4-FFF2-40B4-BE49-F238E27FC236}">
                <a16:creationId xmlns:a16="http://schemas.microsoft.com/office/drawing/2014/main" id="{B0792D4F-247E-46FE-85FC-881DEFA41D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4" name="Picture 4" descr="A picture containing text, grass, mountain, outdoor&#10;&#10;Description automatically generated">
            <a:extLst>
              <a:ext uri="{FF2B5EF4-FFF2-40B4-BE49-F238E27FC236}">
                <a16:creationId xmlns:a16="http://schemas.microsoft.com/office/drawing/2014/main" id="{8B78BE1D-5A1B-21B3-486E-CCB7433AD7C3}"/>
              </a:ext>
            </a:extLst>
          </p:cNvPr>
          <p:cNvPicPr>
            <a:picLocks noChangeAspect="1"/>
          </p:cNvPicPr>
          <p:nvPr/>
        </p:nvPicPr>
        <p:blipFill>
          <a:blip r:embed="rId2"/>
          <a:stretch>
            <a:fillRect/>
          </a:stretch>
        </p:blipFill>
        <p:spPr>
          <a:xfrm>
            <a:off x="1504074" y="320040"/>
            <a:ext cx="6133565" cy="4305291"/>
          </a:xfrm>
          <a:prstGeom prst="rect">
            <a:avLst/>
          </a:prstGeom>
        </p:spPr>
      </p:pic>
      <p:sp>
        <p:nvSpPr>
          <p:cNvPr id="8" name="Rectangle 10">
            <a:extLst>
              <a:ext uri="{FF2B5EF4-FFF2-40B4-BE49-F238E27FC236}">
                <a16:creationId xmlns:a16="http://schemas.microsoft.com/office/drawing/2014/main" id="{FA3CD3A3-D3C1-4567-BEC0-3A50E9A3A6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4782312"/>
            <a:ext cx="8661654" cy="1755648"/>
          </a:xfrm>
          <a:prstGeom prst="rect">
            <a:avLst/>
          </a:prstGeom>
          <a:solidFill>
            <a:schemeClr val="tx1">
              <a:alpha val="93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630936" y="5010912"/>
            <a:ext cx="2167128" cy="1344168"/>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2300" b="1" kern="1200">
                <a:solidFill>
                  <a:schemeClr val="bg1"/>
                </a:solidFill>
                <a:latin typeface="+mj-lt"/>
                <a:ea typeface="+mj-ea"/>
                <a:cs typeface="+mj-cs"/>
              </a:rPr>
              <a:t>Mitigation</a:t>
            </a:r>
          </a:p>
        </p:txBody>
      </p:sp>
      <p:cxnSp>
        <p:nvCxnSpPr>
          <p:cNvPr id="10" name="Straight Connector 12">
            <a:extLst>
              <a:ext uri="{FF2B5EF4-FFF2-40B4-BE49-F238E27FC236}">
                <a16:creationId xmlns:a16="http://schemas.microsoft.com/office/drawing/2014/main" id="{B56D13EF-D431-4D0F-BFFC-1B5A686FF9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3044952" y="5237979"/>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3284982" y="5048083"/>
            <a:ext cx="5232654" cy="1483558"/>
          </a:xfrm>
          <a:prstGeom prst="rect">
            <a:avLst/>
          </a:prstGeom>
        </p:spPr>
        <p:txBody>
          <a:bodyPr vert="horz" lIns="91440" tIns="45720" rIns="91440" bIns="45720" rtlCol="0" anchor="ctr">
            <a:normAutofit fontScale="85000" lnSpcReduction="20000"/>
          </a:bodyPr>
          <a:lstStyle/>
          <a:p>
            <a:pPr indent="-228600" fontAlgn="base">
              <a:lnSpc>
                <a:spcPct val="90000"/>
              </a:lnSpc>
              <a:spcBef>
                <a:spcPts val="640"/>
              </a:spcBef>
              <a:buFont typeface="Arial" panose="020B0604020202020204" pitchFamily="34" charset="0"/>
              <a:buChar char="•"/>
            </a:pPr>
            <a:r>
              <a:rPr lang="en-US" sz="2000" b="1">
                <a:solidFill>
                  <a:schemeClr val="bg1"/>
                </a:solidFill>
                <a:cs typeface="Calibri"/>
              </a:rPr>
              <a:t>Unmanaged and overgrown vegetation between and around homes increases the risk of wildland fire spreading.</a:t>
            </a:r>
          </a:p>
          <a:p>
            <a:pPr indent="-228600" fontAlgn="base">
              <a:lnSpc>
                <a:spcPct val="90000"/>
              </a:lnSpc>
              <a:spcBef>
                <a:spcPts val="640"/>
              </a:spcBef>
              <a:buFont typeface="Arial" panose="020B0604020202020204" pitchFamily="34" charset="0"/>
              <a:buChar char="•"/>
            </a:pPr>
            <a:endParaRPr lang="en-US" sz="2000" b="1">
              <a:solidFill>
                <a:schemeClr val="bg1"/>
              </a:solidFill>
              <a:cs typeface="Calibri"/>
            </a:endParaRPr>
          </a:p>
          <a:p>
            <a:pPr indent="-228600" fontAlgn="base">
              <a:lnSpc>
                <a:spcPct val="90000"/>
              </a:lnSpc>
              <a:buFont typeface="Arial" panose="020B0604020202020204" pitchFamily="34" charset="0"/>
              <a:buChar char="•"/>
            </a:pPr>
            <a:r>
              <a:rPr lang="en-US" sz="2000" b="1">
                <a:solidFill>
                  <a:schemeClr val="bg1"/>
                </a:solidFill>
                <a:cs typeface="Calibri"/>
              </a:rPr>
              <a:t>Embers are light enough to travel long distances and are the primary reason homes ignite, often far from the actual flame front</a:t>
            </a:r>
          </a:p>
          <a:p>
            <a:pPr indent="-228600" fontAlgn="base">
              <a:lnSpc>
                <a:spcPct val="90000"/>
              </a:lnSpc>
              <a:buFont typeface="Arial" panose="020B0604020202020204" pitchFamily="34" charset="0"/>
              <a:buChar char="•"/>
            </a:pPr>
            <a:endParaRPr lang="en-US" sz="2000" b="1">
              <a:solidFill>
                <a:schemeClr val="bg1"/>
              </a:solidFill>
              <a:cs typeface="Calibri"/>
            </a:endParaRPr>
          </a:p>
          <a:p>
            <a:pPr fontAlgn="base">
              <a:lnSpc>
                <a:spcPct val="90000"/>
              </a:lnSpc>
            </a:pPr>
            <a:endParaRPr lang="en-US" b="1">
              <a:solidFill>
                <a:schemeClr val="bg1"/>
              </a:solidFill>
              <a:cs typeface="Calibri"/>
            </a:endParaRPr>
          </a:p>
        </p:txBody>
      </p:sp>
      <p:pic>
        <p:nvPicPr>
          <p:cNvPr id="5" name="Picture 4">
            <a:extLst>
              <a:ext uri="{FF2B5EF4-FFF2-40B4-BE49-F238E27FC236}">
                <a16:creationId xmlns:a16="http://schemas.microsoft.com/office/drawing/2014/main" id="{ED7145C2-4DFE-104B-2F18-A6908ABEAA15}"/>
              </a:ext>
            </a:extLst>
          </p:cNvPr>
          <p:cNvPicPr>
            <a:picLocks noChangeAspect="1"/>
          </p:cNvPicPr>
          <p:nvPr/>
        </p:nvPicPr>
        <p:blipFill>
          <a:blip r:embed="rId3"/>
          <a:stretch>
            <a:fillRect/>
          </a:stretch>
        </p:blipFill>
        <p:spPr>
          <a:xfrm>
            <a:off x="323273" y="326359"/>
            <a:ext cx="3288491" cy="5307823"/>
          </a:xfrm>
          <a:prstGeom prst="rect">
            <a:avLst/>
          </a:prstGeom>
        </p:spPr>
      </p:pic>
    </p:spTree>
    <p:extLst>
      <p:ext uri="{BB962C8B-B14F-4D97-AF65-F5344CB8AC3E}">
        <p14:creationId xmlns:p14="http://schemas.microsoft.com/office/powerpoint/2010/main" val="387694996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F2B3A68-E132-42BE-7F74-6ED9C612DFBF}"/>
              </a:ext>
            </a:extLst>
          </p:cNvPr>
          <p:cNvSpPr txBox="1"/>
          <p:nvPr/>
        </p:nvSpPr>
        <p:spPr>
          <a:xfrm>
            <a:off x="480060" y="5576887"/>
            <a:ext cx="8183880" cy="640081"/>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gn="ctr">
              <a:lnSpc>
                <a:spcPct val="90000"/>
              </a:lnSpc>
              <a:spcBef>
                <a:spcPct val="0"/>
              </a:spcBef>
              <a:spcAft>
                <a:spcPts val="600"/>
              </a:spcAft>
            </a:pPr>
            <a:r>
              <a:rPr lang="en-US" sz="2800">
                <a:latin typeface="+mj-lt"/>
                <a:ea typeface="+mj-ea"/>
                <a:cs typeface="+mj-cs"/>
              </a:rPr>
              <a:t>Defensible Space Zones 1, 2, and 3</a:t>
            </a:r>
          </a:p>
        </p:txBody>
      </p:sp>
      <p:pic>
        <p:nvPicPr>
          <p:cNvPr id="2" name="Picture 2" descr="Diagram&#10;&#10;Description automatically generated">
            <a:extLst>
              <a:ext uri="{FF2B5EF4-FFF2-40B4-BE49-F238E27FC236}">
                <a16:creationId xmlns:a16="http://schemas.microsoft.com/office/drawing/2014/main" id="{8388AAD9-88C8-78B9-2B78-3421524B1F8E}"/>
              </a:ext>
            </a:extLst>
          </p:cNvPr>
          <p:cNvPicPr>
            <a:picLocks noChangeAspect="1"/>
          </p:cNvPicPr>
          <p:nvPr/>
        </p:nvPicPr>
        <p:blipFill rotWithShape="1">
          <a:blip r:embed="rId2"/>
          <a:srcRect t="4804" r="2" b="7447"/>
          <a:stretch/>
        </p:blipFill>
        <p:spPr>
          <a:xfrm>
            <a:off x="480060" y="640080"/>
            <a:ext cx="8183880" cy="4836795"/>
          </a:xfrm>
          <a:prstGeom prst="rect">
            <a:avLst/>
          </a:prstGeom>
          <a:ln w="19050">
            <a:solidFill>
              <a:schemeClr val="tx1"/>
            </a:solidFill>
            <a:miter lim="800000"/>
          </a:ln>
        </p:spPr>
      </p:pic>
    </p:spTree>
    <p:extLst>
      <p:ext uri="{BB962C8B-B14F-4D97-AF65-F5344CB8AC3E}">
        <p14:creationId xmlns:p14="http://schemas.microsoft.com/office/powerpoint/2010/main" val="2600007690"/>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C96C8BAF-68F3-4B78-B238-35DF5D8656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oup 41">
            <a:extLst>
              <a:ext uri="{FF2B5EF4-FFF2-40B4-BE49-F238E27FC236}">
                <a16:creationId xmlns:a16="http://schemas.microsoft.com/office/drawing/2014/main" id="{4F4CD6D0-5A87-4BA2-A13A-0E40511C3CF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1080" y="699565"/>
            <a:ext cx="2664849" cy="5156200"/>
            <a:chOff x="7807230" y="2012810"/>
            <a:chExt cx="3251252" cy="3459865"/>
          </a:xfrm>
        </p:grpSpPr>
        <p:sp>
          <p:nvSpPr>
            <p:cNvPr id="43" name="Rectangle 42">
              <a:extLst>
                <a:ext uri="{FF2B5EF4-FFF2-40B4-BE49-F238E27FC236}">
                  <a16:creationId xmlns:a16="http://schemas.microsoft.com/office/drawing/2014/main" id="{5877EAC0-2063-444D-8EE9-72FED2E03B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2C155BF8-661A-4F4A-B4EC-923105C692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3" name="Picture 3">
            <a:extLst>
              <a:ext uri="{FF2B5EF4-FFF2-40B4-BE49-F238E27FC236}">
                <a16:creationId xmlns:a16="http://schemas.microsoft.com/office/drawing/2014/main" id="{BD1DC550-0C8A-D3FF-9C22-4F65F0FA4AFC}"/>
              </a:ext>
            </a:extLst>
          </p:cNvPr>
          <p:cNvPicPr>
            <a:picLocks noChangeAspect="1"/>
          </p:cNvPicPr>
          <p:nvPr/>
        </p:nvPicPr>
        <p:blipFill>
          <a:blip r:embed="rId3"/>
          <a:stretch>
            <a:fillRect/>
          </a:stretch>
        </p:blipFill>
        <p:spPr>
          <a:xfrm>
            <a:off x="629629" y="872792"/>
            <a:ext cx="2208864" cy="4812169"/>
          </a:xfrm>
          <a:prstGeom prst="rect">
            <a:avLst/>
          </a:prstGeom>
        </p:spPr>
      </p:pic>
      <p:grpSp>
        <p:nvGrpSpPr>
          <p:cNvPr id="46" name="Group 45">
            <a:extLst>
              <a:ext uri="{FF2B5EF4-FFF2-40B4-BE49-F238E27FC236}">
                <a16:creationId xmlns:a16="http://schemas.microsoft.com/office/drawing/2014/main" id="{E9537076-EF48-4F72-9164-FD8260D550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39575" y="699565"/>
            <a:ext cx="2664849" cy="5156200"/>
            <a:chOff x="7807230" y="2012810"/>
            <a:chExt cx="3251252" cy="3459865"/>
          </a:xfrm>
        </p:grpSpPr>
        <p:sp>
          <p:nvSpPr>
            <p:cNvPr id="47" name="Rectangle 46">
              <a:extLst>
                <a:ext uri="{FF2B5EF4-FFF2-40B4-BE49-F238E27FC236}">
                  <a16:creationId xmlns:a16="http://schemas.microsoft.com/office/drawing/2014/main" id="{689673CB-C48B-4D05-B6E4-B88CD5BAA0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96C31A20-B341-476E-8C04-A26C87E14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0" name="Group 49">
            <a:extLst>
              <a:ext uri="{FF2B5EF4-FFF2-40B4-BE49-F238E27FC236}">
                <a16:creationId xmlns:a16="http://schemas.microsoft.com/office/drawing/2014/main" id="{6EFC3492-86BD-4D75-B5B4-C2DBFE0BD1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78069" y="699565"/>
            <a:ext cx="2664849" cy="5156200"/>
            <a:chOff x="7807230" y="2012810"/>
            <a:chExt cx="3251252" cy="3459865"/>
          </a:xfrm>
        </p:grpSpPr>
        <p:sp>
          <p:nvSpPr>
            <p:cNvPr id="51" name="Rectangle 50">
              <a:extLst>
                <a:ext uri="{FF2B5EF4-FFF2-40B4-BE49-F238E27FC236}">
                  <a16:creationId xmlns:a16="http://schemas.microsoft.com/office/drawing/2014/main" id="{F72E5074-2516-4705-BFF1-F508394A0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02259E4C-F24C-4180-AEC3-76255D535E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4" name="Picture 4" descr="Text&#10;&#10;Description automatically generated">
            <a:extLst>
              <a:ext uri="{FF2B5EF4-FFF2-40B4-BE49-F238E27FC236}">
                <a16:creationId xmlns:a16="http://schemas.microsoft.com/office/drawing/2014/main" id="{CCA44BF9-8E47-B77B-FAD3-FF5ED98E3815}"/>
              </a:ext>
            </a:extLst>
          </p:cNvPr>
          <p:cNvPicPr>
            <a:picLocks noChangeAspect="1"/>
          </p:cNvPicPr>
          <p:nvPr/>
        </p:nvPicPr>
        <p:blipFill>
          <a:blip r:embed="rId4"/>
          <a:stretch>
            <a:fillRect/>
          </a:stretch>
        </p:blipFill>
        <p:spPr>
          <a:xfrm>
            <a:off x="3435148" y="872791"/>
            <a:ext cx="2222161" cy="4809745"/>
          </a:xfrm>
          <a:prstGeom prst="rect">
            <a:avLst/>
          </a:prstGeom>
        </p:spPr>
      </p:pic>
      <p:pic>
        <p:nvPicPr>
          <p:cNvPr id="5" name="Picture 5" descr="Text&#10;&#10;Description automatically generated">
            <a:extLst>
              <a:ext uri="{FF2B5EF4-FFF2-40B4-BE49-F238E27FC236}">
                <a16:creationId xmlns:a16="http://schemas.microsoft.com/office/drawing/2014/main" id="{11AAC417-4E49-C3FE-061F-9161CA2428A4}"/>
              </a:ext>
            </a:extLst>
          </p:cNvPr>
          <p:cNvPicPr>
            <a:picLocks noChangeAspect="1"/>
          </p:cNvPicPr>
          <p:nvPr/>
        </p:nvPicPr>
        <p:blipFill>
          <a:blip r:embed="rId5"/>
          <a:stretch>
            <a:fillRect/>
          </a:stretch>
        </p:blipFill>
        <p:spPr>
          <a:xfrm>
            <a:off x="6271491" y="852858"/>
            <a:ext cx="2242880" cy="4876263"/>
          </a:xfrm>
          <a:prstGeom prst="rect">
            <a:avLst/>
          </a:prstGeom>
        </p:spPr>
      </p:pic>
      <p:sp>
        <p:nvSpPr>
          <p:cNvPr id="2" name="TextBox 1">
            <a:extLst>
              <a:ext uri="{FF2B5EF4-FFF2-40B4-BE49-F238E27FC236}">
                <a16:creationId xmlns:a16="http://schemas.microsoft.com/office/drawing/2014/main" id="{56F044C4-4429-CB1B-8CC6-0C76BA884B5C}"/>
              </a:ext>
            </a:extLst>
          </p:cNvPr>
          <p:cNvSpPr txBox="1"/>
          <p:nvPr/>
        </p:nvSpPr>
        <p:spPr>
          <a:xfrm>
            <a:off x="2146724" y="31663"/>
            <a:ext cx="4747491" cy="584775"/>
          </a:xfrm>
          <a:prstGeom prst="rect">
            <a:avLst/>
          </a:prstGeom>
          <a:noFill/>
        </p:spPr>
        <p:txBody>
          <a:bodyPr wrap="square" rtlCol="0">
            <a:spAutoFit/>
          </a:bodyPr>
          <a:lstStyle/>
          <a:p>
            <a:r>
              <a:rPr lang="en-US" sz="3200" b="1" dirty="0"/>
              <a:t>Defensible Space Zones</a:t>
            </a:r>
          </a:p>
        </p:txBody>
      </p:sp>
    </p:spTree>
    <p:extLst>
      <p:ext uri="{BB962C8B-B14F-4D97-AF65-F5344CB8AC3E}">
        <p14:creationId xmlns:p14="http://schemas.microsoft.com/office/powerpoint/2010/main" val="35325106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rgbClr val="533D44">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393192" y="4767072"/>
            <a:ext cx="4945641" cy="1625210"/>
          </a:xfrm>
          <a:prstGeom prst="rect">
            <a:avLst/>
          </a:prstGeom>
        </p:spPr>
        <p:txBody>
          <a:bodyPr vert="horz" lIns="91440" tIns="45720" rIns="91440" bIns="45720" rtlCol="0" anchor="ctr">
            <a:normAutofit/>
          </a:bodyPr>
          <a:lstStyle/>
          <a:p>
            <a:pPr algn="r">
              <a:lnSpc>
                <a:spcPct val="90000"/>
              </a:lnSpc>
              <a:spcBef>
                <a:spcPct val="0"/>
              </a:spcBef>
              <a:spcAft>
                <a:spcPts val="600"/>
              </a:spcAft>
            </a:pPr>
            <a:r>
              <a:rPr lang="en-US" sz="3400" b="1" i="1">
                <a:solidFill>
                  <a:srgbClr val="FFFFFF"/>
                </a:solidFill>
                <a:latin typeface="+mj-lt"/>
                <a:ea typeface="+mj-ea"/>
                <a:cs typeface="+mj-cs"/>
              </a:rPr>
              <a:t>Preparedness</a:t>
            </a:r>
          </a:p>
          <a:p>
            <a:pPr algn="r">
              <a:lnSpc>
                <a:spcPct val="90000"/>
              </a:lnSpc>
              <a:spcBef>
                <a:spcPct val="0"/>
              </a:spcBef>
              <a:spcAft>
                <a:spcPts val="600"/>
              </a:spcAft>
            </a:pPr>
            <a:br>
              <a:rPr lang="en-US" sz="3400" b="1" i="1">
                <a:solidFill>
                  <a:srgbClr val="FFFFFF"/>
                </a:solidFill>
                <a:latin typeface="+mj-lt"/>
                <a:ea typeface="+mj-ea"/>
                <a:cs typeface="+mj-cs"/>
              </a:rPr>
            </a:br>
            <a:endParaRPr lang="en-US" sz="3400" b="1" i="1">
              <a:solidFill>
                <a:srgbClr val="FFFFFF"/>
              </a:solidFill>
              <a:latin typeface="+mj-lt"/>
              <a:ea typeface="+mj-ea"/>
              <a:cs typeface="+mj-cs"/>
            </a:endParaRPr>
          </a:p>
        </p:txBody>
      </p:sp>
      <p:sp>
        <p:nvSpPr>
          <p:cNvPr id="73" name="Rectangle 7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p:cNvSpPr/>
          <p:nvPr/>
        </p:nvSpPr>
        <p:spPr>
          <a:xfrm>
            <a:off x="5805619" y="917725"/>
            <a:ext cx="2897812" cy="4852362"/>
          </a:xfrm>
          <a:prstGeom prst="rect">
            <a:avLst/>
          </a:prstGeom>
        </p:spPr>
        <p:txBody>
          <a:bodyPr vert="horz" lIns="91440" tIns="45720" rIns="91440" bIns="45720" rtlCol="0" anchor="ctr">
            <a:normAutofit/>
          </a:bodyPr>
          <a:lstStyle/>
          <a:p>
            <a:pPr indent="-228600" fontAlgn="base">
              <a:lnSpc>
                <a:spcPct val="90000"/>
              </a:lnSpc>
              <a:spcBef>
                <a:spcPts val="640"/>
              </a:spcBef>
              <a:buFont typeface="Arial" panose="020B0604020202020204" pitchFamily="34" charset="0"/>
              <a:buChar char="•"/>
            </a:pPr>
            <a:r>
              <a:rPr lang="en-US" sz="1600" b="1">
                <a:solidFill>
                  <a:srgbClr val="FFFFFF"/>
                </a:solidFill>
              </a:rPr>
              <a:t>Get familiar with early season changes and how these reflect to your surroundings. </a:t>
            </a:r>
            <a:endParaRPr lang="en-US" sz="1600">
              <a:solidFill>
                <a:srgbClr val="FFFFFF"/>
              </a:solidFill>
              <a:cs typeface="Calibri"/>
            </a:endParaRPr>
          </a:p>
          <a:p>
            <a:pPr indent="-228600">
              <a:lnSpc>
                <a:spcPct val="90000"/>
              </a:lnSpc>
              <a:spcBef>
                <a:spcPts val="640"/>
              </a:spcBef>
              <a:buFont typeface="Arial" panose="020B0604020202020204" pitchFamily="34" charset="0"/>
              <a:buChar char="•"/>
            </a:pPr>
            <a:endParaRPr lang="en-US" sz="1600" b="1">
              <a:solidFill>
                <a:srgbClr val="FFFFFF"/>
              </a:solidFill>
              <a:cs typeface="Calibri"/>
            </a:endParaRPr>
          </a:p>
          <a:p>
            <a:pPr indent="-228600">
              <a:lnSpc>
                <a:spcPct val="90000"/>
              </a:lnSpc>
              <a:spcBef>
                <a:spcPts val="640"/>
              </a:spcBef>
              <a:buFont typeface="Arial" panose="020B0604020202020204" pitchFamily="34" charset="0"/>
              <a:buChar char="•"/>
            </a:pPr>
            <a:r>
              <a:rPr lang="en-US" sz="1600" b="1">
                <a:solidFill>
                  <a:srgbClr val="FFFFFF"/>
                </a:solidFill>
              </a:rPr>
              <a:t>Get plugged into warning systems and alert systems. Get in touch with local OEM </a:t>
            </a:r>
            <a:endParaRPr lang="en-US" sz="1600">
              <a:solidFill>
                <a:srgbClr val="FFFFFF"/>
              </a:solidFill>
              <a:cs typeface="Calibri"/>
            </a:endParaRPr>
          </a:p>
          <a:p>
            <a:pPr indent="-228600" fontAlgn="base">
              <a:lnSpc>
                <a:spcPct val="90000"/>
              </a:lnSpc>
              <a:spcBef>
                <a:spcPts val="640"/>
              </a:spcBef>
              <a:buFont typeface="Arial" panose="020B0604020202020204" pitchFamily="34" charset="0"/>
              <a:buChar char="•"/>
            </a:pPr>
            <a:endParaRPr lang="en-US" sz="1600" b="1">
              <a:solidFill>
                <a:srgbClr val="FFFFFF"/>
              </a:solidFill>
              <a:cs typeface="Calibri"/>
            </a:endParaRPr>
          </a:p>
          <a:p>
            <a:pPr indent="-228600" fontAlgn="base">
              <a:lnSpc>
                <a:spcPct val="90000"/>
              </a:lnSpc>
              <a:buFont typeface="Arial" panose="020B0604020202020204" pitchFamily="34" charset="0"/>
              <a:buChar char="•"/>
            </a:pPr>
            <a:r>
              <a:rPr lang="en-US" sz="1600" b="1">
                <a:solidFill>
                  <a:srgbClr val="FFFFFF"/>
                </a:solidFill>
              </a:rPr>
              <a:t>Understand that our pets are our own responsibility, and we must plan for their care </a:t>
            </a:r>
            <a:endParaRPr lang="en-US" sz="1600" b="1">
              <a:solidFill>
                <a:srgbClr val="FFFFFF"/>
              </a:solidFill>
              <a:cs typeface="Calibri"/>
            </a:endParaRPr>
          </a:p>
          <a:p>
            <a:pPr indent="-228600" fontAlgn="base">
              <a:lnSpc>
                <a:spcPct val="90000"/>
              </a:lnSpc>
              <a:buFont typeface="Arial" panose="020B0604020202020204" pitchFamily="34" charset="0"/>
              <a:buChar char="•"/>
            </a:pPr>
            <a:endParaRPr lang="en-US" sz="1600" b="1">
              <a:solidFill>
                <a:srgbClr val="FFFFFF"/>
              </a:solidFill>
              <a:cs typeface="Calibri"/>
            </a:endParaRPr>
          </a:p>
          <a:p>
            <a:pPr indent="-228600" fontAlgn="base">
              <a:lnSpc>
                <a:spcPct val="90000"/>
              </a:lnSpc>
              <a:buFont typeface="Arial" panose="020B0604020202020204" pitchFamily="34" charset="0"/>
              <a:buChar char="•"/>
            </a:pPr>
            <a:r>
              <a:rPr lang="en-US" sz="1600" b="1">
                <a:solidFill>
                  <a:srgbClr val="FFFFFF"/>
                </a:solidFill>
              </a:rPr>
              <a:t>Have fun and put together a Go Bag for you, your family, and your animals</a:t>
            </a:r>
            <a:endParaRPr lang="en-US" sz="1600" b="1">
              <a:solidFill>
                <a:srgbClr val="FFFFFF"/>
              </a:solidFill>
              <a:cs typeface="Calibri"/>
            </a:endParaRPr>
          </a:p>
          <a:p>
            <a:pPr indent="-228600" fontAlgn="base">
              <a:lnSpc>
                <a:spcPct val="90000"/>
              </a:lnSpc>
              <a:buFont typeface="Arial" panose="020B0604020202020204" pitchFamily="34" charset="0"/>
              <a:buChar char="•"/>
            </a:pPr>
            <a:endParaRPr lang="en-US" sz="1600" b="1">
              <a:solidFill>
                <a:srgbClr val="FFFFFF"/>
              </a:solidFill>
              <a:cs typeface="Calibri"/>
            </a:endParaRPr>
          </a:p>
          <a:p>
            <a:pPr indent="-228600" fontAlgn="base">
              <a:lnSpc>
                <a:spcPct val="90000"/>
              </a:lnSpc>
              <a:buFont typeface="Arial" panose="020B0604020202020204" pitchFamily="34" charset="0"/>
              <a:buChar char="•"/>
            </a:pPr>
            <a:r>
              <a:rPr lang="en-US" sz="1600" b="1">
                <a:solidFill>
                  <a:srgbClr val="FFFFFF"/>
                </a:solidFill>
              </a:rPr>
              <a:t>Get involved in organizations that spend time focusing on emergency preparedness and response. </a:t>
            </a:r>
            <a:endParaRPr lang="en-US" sz="1600" b="1" i="0" u="none" strike="noStrike">
              <a:solidFill>
                <a:srgbClr val="FFFFFF"/>
              </a:solidFill>
              <a:effectLst/>
              <a:cs typeface="Calibri"/>
            </a:endParaRPr>
          </a:p>
        </p:txBody>
      </p:sp>
      <p:pic>
        <p:nvPicPr>
          <p:cNvPr id="4" name="Picture 3">
            <a:extLst>
              <a:ext uri="{FF2B5EF4-FFF2-40B4-BE49-F238E27FC236}">
                <a16:creationId xmlns:a16="http://schemas.microsoft.com/office/drawing/2014/main" id="{2ECFE857-98C1-CF71-5411-326E864C40A2}"/>
              </a:ext>
            </a:extLst>
          </p:cNvPr>
          <p:cNvPicPr>
            <a:picLocks noChangeAspect="1"/>
          </p:cNvPicPr>
          <p:nvPr/>
        </p:nvPicPr>
        <p:blipFill>
          <a:blip r:embed="rId2"/>
          <a:stretch>
            <a:fillRect/>
          </a:stretch>
        </p:blipFill>
        <p:spPr>
          <a:xfrm>
            <a:off x="339534" y="750261"/>
            <a:ext cx="4999299" cy="3266209"/>
          </a:xfrm>
          <a:prstGeom prst="rect">
            <a:avLst/>
          </a:prstGeom>
        </p:spPr>
      </p:pic>
    </p:spTree>
    <p:extLst>
      <p:ext uri="{BB962C8B-B14F-4D97-AF65-F5344CB8AC3E}">
        <p14:creationId xmlns:p14="http://schemas.microsoft.com/office/powerpoint/2010/main" val="1955691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77393" y="193962"/>
            <a:ext cx="5948218" cy="1091963"/>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500" b="1" kern="1200" dirty="0">
                <a:solidFill>
                  <a:schemeClr val="tx1"/>
                </a:solidFill>
                <a:latin typeface="+mj-lt"/>
                <a:ea typeface="+mj-ea"/>
                <a:cs typeface="+mj-cs"/>
              </a:rPr>
              <a:t>Key Factors to Consider in Preparing</a:t>
            </a:r>
            <a:r>
              <a:rPr lang="en-US" sz="3500" b="1" dirty="0">
                <a:latin typeface="+mj-lt"/>
                <a:ea typeface="+mj-ea"/>
                <a:cs typeface="+mj-cs"/>
              </a:rPr>
              <a:t>:</a:t>
            </a:r>
            <a:endParaRPr lang="en-US" sz="3500" b="1" kern="1200" dirty="0">
              <a:solidFill>
                <a:schemeClr val="tx1"/>
              </a:solidFill>
              <a:latin typeface="+mj-lt"/>
              <a:ea typeface="+mj-ea"/>
              <a:cs typeface="+mj-cs"/>
            </a:endParaRPr>
          </a:p>
        </p:txBody>
      </p:sp>
      <p:sp>
        <p:nvSpPr>
          <p:cNvPr id="2" name="Rectangle 1"/>
          <p:cNvSpPr/>
          <p:nvPr/>
        </p:nvSpPr>
        <p:spPr>
          <a:xfrm>
            <a:off x="184825" y="1330230"/>
            <a:ext cx="5840786" cy="5070138"/>
          </a:xfrm>
          <a:prstGeom prst="rect">
            <a:avLst/>
          </a:prstGeom>
        </p:spPr>
        <p:txBody>
          <a:bodyPr vert="horz" lIns="91440" tIns="45720" rIns="91440" bIns="45720" rtlCol="0" anchor="t">
            <a:noAutofit/>
          </a:bodyPr>
          <a:lstStyle/>
          <a:p>
            <a:pPr marL="457200" indent="-342900">
              <a:lnSpc>
                <a:spcPct val="90000"/>
              </a:lnSpc>
              <a:spcBef>
                <a:spcPts val="640"/>
              </a:spcBef>
              <a:buFont typeface="Arial" panose="020B0604020202020204" pitchFamily="34" charset="0"/>
              <a:buChar char="•"/>
            </a:pPr>
            <a:r>
              <a:rPr lang="en-US" sz="2200" b="1" dirty="0"/>
              <a:t>Have a go bag! Can you go for 3 days?</a:t>
            </a:r>
          </a:p>
          <a:p>
            <a:pPr marL="457200" indent="-342900">
              <a:lnSpc>
                <a:spcPct val="90000"/>
              </a:lnSpc>
              <a:spcBef>
                <a:spcPts val="640"/>
              </a:spcBef>
              <a:buFont typeface="Arial" panose="020B0604020202020204" pitchFamily="34" charset="0"/>
              <a:buChar char="•"/>
            </a:pPr>
            <a:r>
              <a:rPr lang="en-US" sz="2200" b="1" dirty="0"/>
              <a:t>Do you have a good neighborhood network?</a:t>
            </a:r>
          </a:p>
          <a:p>
            <a:pPr marL="457200" indent="-342900">
              <a:lnSpc>
                <a:spcPct val="90000"/>
              </a:lnSpc>
              <a:spcBef>
                <a:spcPts val="640"/>
              </a:spcBef>
              <a:buFont typeface="Arial" panose="020B0604020202020204" pitchFamily="34" charset="0"/>
              <a:buChar char="•"/>
            </a:pPr>
            <a:r>
              <a:rPr lang="en-US" sz="2200" b="1" dirty="0"/>
              <a:t>Have you developed a comprehensive documentation packet and veterinary contact list?</a:t>
            </a:r>
          </a:p>
          <a:p>
            <a:pPr marL="457200" indent="-342900">
              <a:lnSpc>
                <a:spcPct val="90000"/>
              </a:lnSpc>
              <a:spcBef>
                <a:spcPts val="640"/>
              </a:spcBef>
              <a:buFont typeface="Arial" panose="020B0604020202020204" pitchFamily="34" charset="0"/>
              <a:buChar char="•"/>
            </a:pPr>
            <a:r>
              <a:rPr lang="en-US" sz="2200" b="1" dirty="0"/>
              <a:t>Have you identified a good communications plan and do people know where you will be?</a:t>
            </a:r>
          </a:p>
          <a:p>
            <a:pPr marL="914400" lvl="1" indent="-342900">
              <a:lnSpc>
                <a:spcPct val="90000"/>
              </a:lnSpc>
              <a:spcBef>
                <a:spcPts val="640"/>
              </a:spcBef>
              <a:buFont typeface="Arial" panose="020B0604020202020204" pitchFamily="34" charset="0"/>
              <a:buChar char="•"/>
            </a:pPr>
            <a:r>
              <a:rPr lang="en-US" sz="2200" b="1" dirty="0"/>
              <a:t>Telegram and Signal</a:t>
            </a:r>
          </a:p>
          <a:p>
            <a:pPr marL="457200" indent="-342900">
              <a:lnSpc>
                <a:spcPct val="90000"/>
              </a:lnSpc>
              <a:spcBef>
                <a:spcPts val="640"/>
              </a:spcBef>
              <a:buFont typeface="Arial" panose="020B0604020202020204" pitchFamily="34" charset="0"/>
              <a:buChar char="•"/>
            </a:pPr>
            <a:r>
              <a:rPr lang="en-US" sz="2200" b="1" dirty="0"/>
              <a:t>Have you made your equipment road worthy and ready for the possibility of evacuation?</a:t>
            </a:r>
          </a:p>
          <a:p>
            <a:pPr marL="457200" indent="-342900">
              <a:lnSpc>
                <a:spcPct val="90000"/>
              </a:lnSpc>
              <a:spcBef>
                <a:spcPts val="640"/>
              </a:spcBef>
              <a:buFont typeface="Arial" panose="020B0604020202020204" pitchFamily="34" charset="0"/>
              <a:buChar char="•"/>
            </a:pPr>
            <a:r>
              <a:rPr lang="en-US" sz="2200" b="1" dirty="0"/>
              <a:t>Have you trained your animals to load under stress</a:t>
            </a:r>
          </a:p>
          <a:p>
            <a:pPr marL="457200" indent="-342900">
              <a:lnSpc>
                <a:spcPct val="90000"/>
              </a:lnSpc>
              <a:spcBef>
                <a:spcPts val="640"/>
              </a:spcBef>
              <a:buFont typeface="Arial" panose="020B0604020202020204" pitchFamily="34" charset="0"/>
              <a:buChar char="•"/>
            </a:pPr>
            <a:r>
              <a:rPr lang="en-US" sz="2200" b="1" dirty="0"/>
              <a:t>Is your insurance coverage up to date?</a:t>
            </a:r>
          </a:p>
          <a:p>
            <a:pPr marL="457200" indent="-342900">
              <a:lnSpc>
                <a:spcPct val="90000"/>
              </a:lnSpc>
              <a:spcBef>
                <a:spcPts val="640"/>
              </a:spcBef>
              <a:buFont typeface="Arial" panose="020B0604020202020204" pitchFamily="34" charset="0"/>
              <a:buChar char="•"/>
            </a:pPr>
            <a:r>
              <a:rPr lang="en-US" sz="2200" b="1" dirty="0"/>
              <a:t>Learn shelter locations early, get to know them.  </a:t>
            </a:r>
            <a:endParaRPr lang="en-US" sz="2200" dirty="0"/>
          </a:p>
        </p:txBody>
      </p:sp>
      <p:sp>
        <p:nvSpPr>
          <p:cNvPr id="11" name="Rectangle 10">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5"/>
            <a:ext cx="306939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2"/>
            <a:ext cx="306939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22"/>
            <a:ext cx="3051501"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10"/>
            <a:ext cx="2708601"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4" descr="A picture containing text&#10;&#10;Description automatically generated">
            <a:extLst>
              <a:ext uri="{FF2B5EF4-FFF2-40B4-BE49-F238E27FC236}">
                <a16:creationId xmlns:a16="http://schemas.microsoft.com/office/drawing/2014/main" id="{785894F2-5393-C318-CE45-C92CB2D9DFA5}"/>
              </a:ext>
            </a:extLst>
          </p:cNvPr>
          <p:cNvPicPr>
            <a:picLocks noChangeAspect="1"/>
          </p:cNvPicPr>
          <p:nvPr/>
        </p:nvPicPr>
        <p:blipFill>
          <a:blip r:embed="rId2"/>
          <a:stretch>
            <a:fillRect/>
          </a:stretch>
        </p:blipFill>
        <p:spPr>
          <a:xfrm>
            <a:off x="6525615" y="5256584"/>
            <a:ext cx="2342373" cy="1220142"/>
          </a:xfrm>
          <a:prstGeom prst="rect">
            <a:avLst/>
          </a:prstGeom>
        </p:spPr>
      </p:pic>
      <p:pic>
        <p:nvPicPr>
          <p:cNvPr id="5" name="Picture 4">
            <a:extLst>
              <a:ext uri="{FF2B5EF4-FFF2-40B4-BE49-F238E27FC236}">
                <a16:creationId xmlns:a16="http://schemas.microsoft.com/office/drawing/2014/main" id="{92381B96-642A-33E0-6061-3CD3BA3CA3CC}"/>
              </a:ext>
            </a:extLst>
          </p:cNvPr>
          <p:cNvPicPr>
            <a:picLocks noChangeAspect="1"/>
          </p:cNvPicPr>
          <p:nvPr/>
        </p:nvPicPr>
        <p:blipFill>
          <a:blip r:embed="rId3"/>
          <a:stretch>
            <a:fillRect/>
          </a:stretch>
        </p:blipFill>
        <p:spPr>
          <a:xfrm>
            <a:off x="6015106" y="193962"/>
            <a:ext cx="3051501" cy="1716469"/>
          </a:xfrm>
          <a:prstGeom prst="rect">
            <a:avLst/>
          </a:prstGeom>
        </p:spPr>
      </p:pic>
    </p:spTree>
    <p:extLst>
      <p:ext uri="{BB962C8B-B14F-4D97-AF65-F5344CB8AC3E}">
        <p14:creationId xmlns:p14="http://schemas.microsoft.com/office/powerpoint/2010/main" val="31323984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7383B190-6BFB-422F-B667-06B7B25F09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531267" y="3509963"/>
            <a:ext cx="5319162"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1249AD6-A4AF-23FC-9406-CEBF2CA3D438}"/>
              </a:ext>
            </a:extLst>
          </p:cNvPr>
          <p:cNvSpPr>
            <a:spLocks noGrp="1"/>
          </p:cNvSpPr>
          <p:nvPr>
            <p:ph type="title"/>
          </p:nvPr>
        </p:nvSpPr>
        <p:spPr>
          <a:xfrm>
            <a:off x="3766365" y="3812954"/>
            <a:ext cx="4848966" cy="1516014"/>
          </a:xfrm>
        </p:spPr>
        <p:txBody>
          <a:bodyPr vert="horz" lIns="91440" tIns="45720" rIns="91440" bIns="45720" rtlCol="0" anchor="b">
            <a:normAutofit/>
          </a:bodyPr>
          <a:lstStyle/>
          <a:p>
            <a:r>
              <a:rPr lang="en-US" sz="4200" b="1" kern="1200">
                <a:solidFill>
                  <a:srgbClr val="FFFFFF"/>
                </a:solidFill>
                <a:latin typeface="+mj-lt"/>
                <a:ea typeface="+mj-ea"/>
                <a:cs typeface="+mj-cs"/>
              </a:rPr>
              <a:t>RESPONSE</a:t>
            </a:r>
          </a:p>
        </p:txBody>
      </p:sp>
      <p:pic>
        <p:nvPicPr>
          <p:cNvPr id="4" name="Picture 4" descr="A picture containing sky, outdoor, mammal, tied&#10;&#10;Description automatically generated">
            <a:extLst>
              <a:ext uri="{FF2B5EF4-FFF2-40B4-BE49-F238E27FC236}">
                <a16:creationId xmlns:a16="http://schemas.microsoft.com/office/drawing/2014/main" id="{409090AE-FBCE-BD9B-8858-DAB57AB923F7}"/>
              </a:ext>
            </a:extLst>
          </p:cNvPr>
          <p:cNvPicPr>
            <a:picLocks noGrp="1" noChangeAspect="1"/>
          </p:cNvPicPr>
          <p:nvPr>
            <p:ph idx="1"/>
          </p:nvPr>
        </p:nvPicPr>
        <p:blipFill rotWithShape="1">
          <a:blip r:embed="rId2"/>
          <a:srcRect l="21243" r="10705" b="-2"/>
          <a:stretch/>
        </p:blipFill>
        <p:spPr>
          <a:xfrm>
            <a:off x="238226" y="299363"/>
            <a:ext cx="3120339" cy="3049204"/>
          </a:xfrm>
          <a:prstGeom prst="rect">
            <a:avLst/>
          </a:prstGeom>
        </p:spPr>
      </p:pic>
      <p:pic>
        <p:nvPicPr>
          <p:cNvPr id="5" name="Picture 5" descr="A picture containing grass, outdoor, sky, field&#10;&#10;Description automatically generated">
            <a:extLst>
              <a:ext uri="{FF2B5EF4-FFF2-40B4-BE49-F238E27FC236}">
                <a16:creationId xmlns:a16="http://schemas.microsoft.com/office/drawing/2014/main" id="{DBDDF806-CB82-5A30-87C1-F9209E90B102}"/>
              </a:ext>
            </a:extLst>
          </p:cNvPr>
          <p:cNvPicPr>
            <a:picLocks noChangeAspect="1"/>
          </p:cNvPicPr>
          <p:nvPr/>
        </p:nvPicPr>
        <p:blipFill rotWithShape="1">
          <a:blip r:embed="rId3"/>
          <a:srcRect t="16428"/>
          <a:stretch/>
        </p:blipFill>
        <p:spPr>
          <a:xfrm>
            <a:off x="3490722" y="299363"/>
            <a:ext cx="5412813" cy="3008188"/>
          </a:xfrm>
          <a:prstGeom prst="rect">
            <a:avLst/>
          </a:prstGeom>
        </p:spPr>
      </p:pic>
      <p:cxnSp>
        <p:nvCxnSpPr>
          <p:cNvPr id="47" name="Straight Connector 46">
            <a:extLst>
              <a:ext uri="{FF2B5EF4-FFF2-40B4-BE49-F238E27FC236}">
                <a16:creationId xmlns:a16="http://schemas.microsoft.com/office/drawing/2014/main" id="{ED28E597-4AF8-4D69-A9AB-A1EDC6156B0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53715" y="5443086"/>
            <a:ext cx="48006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3" name="Picture 6">
            <a:extLst>
              <a:ext uri="{FF2B5EF4-FFF2-40B4-BE49-F238E27FC236}">
                <a16:creationId xmlns:a16="http://schemas.microsoft.com/office/drawing/2014/main" id="{28810ECD-5FF9-83E9-B6C8-A2AE93DC86D1}"/>
              </a:ext>
            </a:extLst>
          </p:cNvPr>
          <p:cNvPicPr>
            <a:picLocks noChangeAspect="1"/>
          </p:cNvPicPr>
          <p:nvPr/>
        </p:nvPicPr>
        <p:blipFill rotWithShape="1">
          <a:blip r:embed="rId4"/>
          <a:srcRect l="31211" r="10543"/>
          <a:stretch/>
        </p:blipFill>
        <p:spPr>
          <a:xfrm>
            <a:off x="238226" y="3509433"/>
            <a:ext cx="3120339" cy="3026833"/>
          </a:xfrm>
          <a:prstGeom prst="rect">
            <a:avLst/>
          </a:prstGeom>
        </p:spPr>
      </p:pic>
    </p:spTree>
    <p:extLst>
      <p:ext uri="{BB962C8B-B14F-4D97-AF65-F5344CB8AC3E}">
        <p14:creationId xmlns:p14="http://schemas.microsoft.com/office/powerpoint/2010/main" val="12757126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226900" y="6211669"/>
            <a:ext cx="8690199" cy="646331"/>
          </a:xfrm>
          <a:prstGeom prst="rect">
            <a:avLst/>
          </a:prstGeom>
          <a:noFill/>
        </p:spPr>
        <p:txBody>
          <a:bodyPr wrap="none" rtlCol="0">
            <a:spAutoFit/>
          </a:bodyPr>
          <a:lstStyle/>
          <a:p>
            <a:pPr algn="ctr"/>
            <a:r>
              <a:rPr lang="en-US" sz="3600" b="1" dirty="0">
                <a:solidFill>
                  <a:schemeClr val="accent4"/>
                </a:solidFill>
                <a:latin typeface="Bookman Old Style" panose="02050604050505020204" pitchFamily="18" charset="0"/>
              </a:rPr>
              <a:t>How You Can Succeed in a Disaster</a:t>
            </a:r>
          </a:p>
        </p:txBody>
      </p:sp>
      <p:sp>
        <p:nvSpPr>
          <p:cNvPr id="5" name="TextBox 4"/>
          <p:cNvSpPr txBox="1"/>
          <p:nvPr/>
        </p:nvSpPr>
        <p:spPr>
          <a:xfrm>
            <a:off x="-3656" y="0"/>
            <a:ext cx="9121319" cy="646331"/>
          </a:xfrm>
          <a:prstGeom prst="rect">
            <a:avLst/>
          </a:prstGeom>
          <a:noFill/>
        </p:spPr>
        <p:txBody>
          <a:bodyPr wrap="square" lIns="91440" tIns="45720" rIns="91440" bIns="45720" rtlCol="0" anchor="t">
            <a:spAutoFit/>
          </a:bodyPr>
          <a:lstStyle/>
          <a:p>
            <a:pPr algn="ctr"/>
            <a:r>
              <a:rPr lang="en-US" sz="3600" b="1" dirty="0">
                <a:solidFill>
                  <a:srgbClr val="FFFF00"/>
                </a:solidFill>
                <a:latin typeface="Arial Black"/>
              </a:rPr>
              <a:t>Prevention, Evacuation, Recovery</a:t>
            </a:r>
          </a:p>
        </p:txBody>
      </p:sp>
      <p:pic>
        <p:nvPicPr>
          <p:cNvPr id="3" name="Picture 2">
            <a:extLst>
              <a:ext uri="{FF2B5EF4-FFF2-40B4-BE49-F238E27FC236}">
                <a16:creationId xmlns:a16="http://schemas.microsoft.com/office/drawing/2014/main" id="{24FED6A3-57F9-126A-70B3-2490962E185C}"/>
              </a:ext>
            </a:extLst>
          </p:cNvPr>
          <p:cNvPicPr>
            <a:picLocks noChangeAspect="1"/>
          </p:cNvPicPr>
          <p:nvPr/>
        </p:nvPicPr>
        <p:blipFill>
          <a:blip r:embed="rId2"/>
          <a:stretch>
            <a:fillRect/>
          </a:stretch>
        </p:blipFill>
        <p:spPr>
          <a:xfrm>
            <a:off x="1104900" y="828675"/>
            <a:ext cx="6934200" cy="5200650"/>
          </a:xfrm>
          <a:prstGeom prst="rect">
            <a:avLst/>
          </a:prstGeom>
        </p:spPr>
      </p:pic>
    </p:spTree>
    <p:extLst>
      <p:ext uri="{BB962C8B-B14F-4D97-AF65-F5344CB8AC3E}">
        <p14:creationId xmlns:p14="http://schemas.microsoft.com/office/powerpoint/2010/main" val="34354912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2" name="Rectangle 1"/>
          <p:cNvSpPr/>
          <p:nvPr/>
        </p:nvSpPr>
        <p:spPr>
          <a:xfrm>
            <a:off x="0" y="115"/>
            <a:ext cx="4567985" cy="1886729"/>
          </a:xfrm>
          <a:prstGeom prst="rect">
            <a:avLst/>
          </a:prstGeom>
        </p:spPr>
        <p:txBody>
          <a:bodyPr wrap="square" lIns="91440" tIns="45720" rIns="91440" bIns="45720" anchor="t">
            <a:spAutoFit/>
          </a:bodyPr>
          <a:lstStyle/>
          <a:p>
            <a:pPr algn="ctr"/>
            <a:r>
              <a:rPr lang="en-US" sz="4000" b="1" dirty="0">
                <a:latin typeface="Arial Black"/>
              </a:rPr>
              <a:t>Getting Ready to Evacuate</a:t>
            </a:r>
            <a:endParaRPr lang="en-US" sz="4000" b="1" dirty="0">
              <a:latin typeface="Arial Black" panose="020B0A04020102020204" pitchFamily="34" charset="0"/>
            </a:endParaRPr>
          </a:p>
          <a:p>
            <a:pPr algn="ctr"/>
            <a:br>
              <a:rPr lang="en-US" dirty="0"/>
            </a:br>
            <a:endParaRPr lang="en-US" dirty="0"/>
          </a:p>
        </p:txBody>
      </p:sp>
      <p:sp>
        <p:nvSpPr>
          <p:cNvPr id="3" name="Rectangle 2"/>
          <p:cNvSpPr/>
          <p:nvPr/>
        </p:nvSpPr>
        <p:spPr>
          <a:xfrm>
            <a:off x="75816" y="1359726"/>
            <a:ext cx="4099879" cy="5493812"/>
          </a:xfrm>
          <a:prstGeom prst="rect">
            <a:avLst/>
          </a:prstGeom>
        </p:spPr>
        <p:txBody>
          <a:bodyPr wrap="square" lIns="91440" tIns="45720" rIns="91440" bIns="45720" anchor="t">
            <a:spAutoFit/>
          </a:bodyPr>
          <a:lstStyle/>
          <a:p>
            <a:pPr marL="342900" indent="-342900" fontAlgn="base">
              <a:spcBef>
                <a:spcPts val="640"/>
              </a:spcBef>
              <a:buFont typeface="Arial"/>
              <a:buChar char="•"/>
            </a:pPr>
            <a:r>
              <a:rPr lang="en-US" sz="2400" b="1" dirty="0">
                <a:solidFill>
                  <a:srgbClr val="000000"/>
                </a:solidFill>
                <a:latin typeface="Arial"/>
                <a:cs typeface="Arial"/>
              </a:rPr>
              <a:t>Shut all windows and doors and turn lights on</a:t>
            </a:r>
            <a:endParaRPr lang="en-US" sz="2400" b="1" dirty="0">
              <a:solidFill>
                <a:srgbClr val="000000"/>
              </a:solidFill>
              <a:latin typeface="Arial" panose="020B0604020202020204" pitchFamily="34" charset="0"/>
              <a:cs typeface="Arial"/>
            </a:endParaRPr>
          </a:p>
          <a:p>
            <a:pPr marL="342900" indent="-342900">
              <a:spcBef>
                <a:spcPts val="640"/>
              </a:spcBef>
              <a:buFont typeface="Arial"/>
              <a:buChar char="•"/>
            </a:pPr>
            <a:r>
              <a:rPr lang="en-US" sz="2400" b="1" dirty="0">
                <a:solidFill>
                  <a:srgbClr val="000000"/>
                </a:solidFill>
                <a:latin typeface="Arial"/>
                <a:cs typeface="Arial"/>
              </a:rPr>
              <a:t>Shut off Propane Tanks</a:t>
            </a:r>
          </a:p>
          <a:p>
            <a:pPr marL="342900" indent="-342900">
              <a:spcBef>
                <a:spcPts val="640"/>
              </a:spcBef>
              <a:buFont typeface="Arial"/>
              <a:buChar char="•"/>
            </a:pPr>
            <a:r>
              <a:rPr lang="en-US" sz="2400" b="1" dirty="0">
                <a:solidFill>
                  <a:srgbClr val="000000"/>
                </a:solidFill>
                <a:latin typeface="Arial"/>
                <a:cs typeface="Arial"/>
              </a:rPr>
              <a:t>Turn on irrigation</a:t>
            </a:r>
          </a:p>
          <a:p>
            <a:pPr marL="342900" indent="-342900">
              <a:spcBef>
                <a:spcPts val="640"/>
              </a:spcBef>
              <a:buFont typeface="Arial"/>
              <a:buChar char="•"/>
            </a:pPr>
            <a:r>
              <a:rPr lang="en-US" sz="2400" b="1" dirty="0">
                <a:solidFill>
                  <a:srgbClr val="000000"/>
                </a:solidFill>
                <a:latin typeface="Arial"/>
                <a:cs typeface="Arial"/>
              </a:rPr>
              <a:t>Know 2 ways out and practice them!</a:t>
            </a:r>
            <a:endParaRPr lang="en-US" sz="2400" b="1" dirty="0">
              <a:solidFill>
                <a:srgbClr val="000000"/>
              </a:solidFill>
              <a:latin typeface="Arial" panose="020B0604020202020204" pitchFamily="34" charset="0"/>
              <a:cs typeface="Arial"/>
            </a:endParaRPr>
          </a:p>
          <a:p>
            <a:pPr marL="342900" indent="-342900" fontAlgn="base">
              <a:buFont typeface="Arial"/>
              <a:buChar char="•"/>
            </a:pPr>
            <a:r>
              <a:rPr lang="en-US" sz="2400" b="1" dirty="0">
                <a:solidFill>
                  <a:srgbClr val="000000"/>
                </a:solidFill>
                <a:latin typeface="Arial"/>
                <a:cs typeface="Arial"/>
              </a:rPr>
              <a:t>Signs “Animals are Gone” - "Evacuated"</a:t>
            </a:r>
            <a:endParaRPr lang="en-US" sz="2400" b="1" dirty="0">
              <a:solidFill>
                <a:srgbClr val="000000"/>
              </a:solidFill>
              <a:latin typeface="Arial" panose="020B0604020202020204" pitchFamily="34" charset="0"/>
              <a:cs typeface="Arial"/>
            </a:endParaRPr>
          </a:p>
          <a:p>
            <a:pPr marL="342900" indent="-342900" fontAlgn="base">
              <a:buFont typeface="Arial"/>
              <a:buChar char="•"/>
            </a:pPr>
            <a:r>
              <a:rPr lang="en-US" sz="2400" b="1" dirty="0">
                <a:solidFill>
                  <a:srgbClr val="000000"/>
                </a:solidFill>
                <a:latin typeface="Arial"/>
                <a:cs typeface="Arial"/>
              </a:rPr>
              <a:t>Leave Shovels, Rakes, Hoses and Ladders Accessible</a:t>
            </a:r>
          </a:p>
          <a:p>
            <a:pPr marL="342900" indent="-342900">
              <a:buFont typeface="Arial"/>
              <a:buChar char="•"/>
            </a:pPr>
            <a:r>
              <a:rPr lang="en-US" sz="2400" b="1" dirty="0">
                <a:solidFill>
                  <a:srgbClr val="000000"/>
                </a:solidFill>
                <a:latin typeface="Arial"/>
                <a:cs typeface="Arial"/>
              </a:rPr>
              <a:t>Leave gates open for firefighter access</a:t>
            </a:r>
          </a:p>
          <a:p>
            <a:pPr fontAlgn="base"/>
            <a:endParaRPr lang="en-US" sz="2400" b="1" dirty="0">
              <a:solidFill>
                <a:srgbClr val="000000"/>
              </a:solidFill>
              <a:latin typeface="Calibri" panose="020F0502020204030204" pitchFamily="34" charset="0"/>
              <a:cs typeface="Calibri" panose="020F0502020204030204" pitchFamily="34" charset="0"/>
            </a:endParaRPr>
          </a:p>
        </p:txBody>
      </p:sp>
      <p:pic>
        <p:nvPicPr>
          <p:cNvPr id="4" name="Picture 4">
            <a:extLst>
              <a:ext uri="{FF2B5EF4-FFF2-40B4-BE49-F238E27FC236}">
                <a16:creationId xmlns:a16="http://schemas.microsoft.com/office/drawing/2014/main" id="{B189C5F7-0B11-112F-33A3-07F2A9A61E82}"/>
              </a:ext>
            </a:extLst>
          </p:cNvPr>
          <p:cNvPicPr>
            <a:picLocks noChangeAspect="1"/>
          </p:cNvPicPr>
          <p:nvPr/>
        </p:nvPicPr>
        <p:blipFill>
          <a:blip r:embed="rId2"/>
          <a:stretch>
            <a:fillRect/>
          </a:stretch>
        </p:blipFill>
        <p:spPr>
          <a:xfrm>
            <a:off x="4426587" y="72833"/>
            <a:ext cx="4641597" cy="3131283"/>
          </a:xfrm>
          <a:prstGeom prst="rect">
            <a:avLst/>
          </a:prstGeom>
        </p:spPr>
      </p:pic>
      <p:sp>
        <p:nvSpPr>
          <p:cNvPr id="5" name="Rectangle 4">
            <a:extLst>
              <a:ext uri="{FF2B5EF4-FFF2-40B4-BE49-F238E27FC236}">
                <a16:creationId xmlns:a16="http://schemas.microsoft.com/office/drawing/2014/main" id="{60B16717-4DA5-056A-675A-2DFE780871BB}"/>
              </a:ext>
            </a:extLst>
          </p:cNvPr>
          <p:cNvSpPr/>
          <p:nvPr/>
        </p:nvSpPr>
        <p:spPr>
          <a:xfrm>
            <a:off x="4729974" y="2973773"/>
            <a:ext cx="4326376" cy="954107"/>
          </a:xfrm>
          <a:prstGeom prst="rect">
            <a:avLst/>
          </a:prstGeom>
        </p:spPr>
        <p:txBody>
          <a:bodyPr wrap="square" lIns="91440" tIns="45720" rIns="91440" bIns="45720" anchor="t">
            <a:spAutoFit/>
          </a:bodyPr>
          <a:lstStyle/>
          <a:p>
            <a:endParaRPr lang="en-US" sz="2000" b="1" dirty="0">
              <a:latin typeface="Arial Black"/>
            </a:endParaRPr>
          </a:p>
          <a:p>
            <a:pPr algn="ctr"/>
            <a:br>
              <a:rPr lang="en-US" dirty="0"/>
            </a:br>
            <a:endParaRPr lang="en-US" dirty="0"/>
          </a:p>
        </p:txBody>
      </p:sp>
      <p:pic>
        <p:nvPicPr>
          <p:cNvPr id="6" name="Picture 5">
            <a:extLst>
              <a:ext uri="{FF2B5EF4-FFF2-40B4-BE49-F238E27FC236}">
                <a16:creationId xmlns:a16="http://schemas.microsoft.com/office/drawing/2014/main" id="{E0D33E72-6442-6067-0AA1-1E5119E14BF9}"/>
              </a:ext>
            </a:extLst>
          </p:cNvPr>
          <p:cNvPicPr>
            <a:picLocks noChangeAspect="1"/>
          </p:cNvPicPr>
          <p:nvPr/>
        </p:nvPicPr>
        <p:blipFill>
          <a:blip r:embed="rId3"/>
          <a:stretch>
            <a:fillRect/>
          </a:stretch>
        </p:blipFill>
        <p:spPr>
          <a:xfrm>
            <a:off x="4251511" y="3574473"/>
            <a:ext cx="4696926" cy="3131283"/>
          </a:xfrm>
          <a:prstGeom prst="rect">
            <a:avLst/>
          </a:prstGeom>
        </p:spPr>
      </p:pic>
    </p:spTree>
    <p:extLst>
      <p:ext uri="{BB962C8B-B14F-4D97-AF65-F5344CB8AC3E}">
        <p14:creationId xmlns:p14="http://schemas.microsoft.com/office/powerpoint/2010/main" val="30840909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3">
            <a:extLst>
              <a:ext uri="{FF2B5EF4-FFF2-40B4-BE49-F238E27FC236}">
                <a16:creationId xmlns:a16="http://schemas.microsoft.com/office/drawing/2014/main" id="{7611090B-9411-0B29-F2E9-6E55BB2E82B8}"/>
              </a:ext>
            </a:extLst>
          </p:cNvPr>
          <p:cNvPicPr>
            <a:picLocks noChangeAspect="1"/>
          </p:cNvPicPr>
          <p:nvPr/>
        </p:nvPicPr>
        <p:blipFill rotWithShape="1">
          <a:blip r:embed="rId2"/>
          <a:srcRect l="10344" r="10344"/>
          <a:stretch/>
        </p:blipFill>
        <p:spPr>
          <a:xfrm rot="21600000">
            <a:off x="20" y="10"/>
            <a:ext cx="7252212" cy="6857990"/>
          </a:xfrm>
          <a:prstGeom prst="rect">
            <a:avLst/>
          </a:prstGeom>
        </p:spPr>
      </p:pic>
      <p:sp>
        <p:nvSpPr>
          <p:cNvPr id="28" name="Rectangle 2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43764" y="0"/>
            <a:ext cx="530023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B3B28483-A5BA-F45A-4509-48F6041B816F}"/>
              </a:ext>
            </a:extLst>
          </p:cNvPr>
          <p:cNvSpPr txBox="1"/>
          <p:nvPr/>
        </p:nvSpPr>
        <p:spPr>
          <a:xfrm>
            <a:off x="5820054" y="1104164"/>
            <a:ext cx="2866642" cy="3742762"/>
          </a:xfrm>
          <a:prstGeom prst="rect">
            <a:avLst/>
          </a:prstGeom>
        </p:spPr>
        <p:txBody>
          <a:bodyPr vert="horz" lIns="91440" tIns="45720" rIns="91440" bIns="45720" rtlCol="0">
            <a:noAutofit/>
          </a:bodyPr>
          <a:lstStyle/>
          <a:p>
            <a:pPr marL="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4800" b="1" i="0" u="none" strike="noStrike" cap="none" spc="0" normalizeH="0" baseline="0" noProof="0" dirty="0">
                <a:ln>
                  <a:noFill/>
                </a:ln>
                <a:effectLst/>
                <a:uLnTx/>
                <a:uFillTx/>
              </a:rPr>
              <a:t>Evacuate</a:t>
            </a:r>
          </a:p>
          <a:p>
            <a:pPr marL="57150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2800" b="1" i="0" u="none" strike="noStrike" cap="none" spc="0" normalizeH="0" baseline="0" noProof="0" dirty="0">
                <a:ln>
                  <a:noFill/>
                </a:ln>
                <a:effectLst/>
                <a:uLnTx/>
                <a:uFillTx/>
              </a:rPr>
              <a:t>Go Early</a:t>
            </a:r>
          </a:p>
          <a:p>
            <a:pPr marL="57150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2800" b="1" i="0" u="none" strike="noStrike" cap="none" spc="0" normalizeH="0" baseline="0" noProof="0" dirty="0">
                <a:ln>
                  <a:noFill/>
                </a:ln>
                <a:effectLst/>
                <a:uLnTx/>
                <a:uFillTx/>
              </a:rPr>
              <a:t>Stay Informed!</a:t>
            </a:r>
            <a:endParaRPr kumimoji="0" lang="en-US" sz="2800" b="0" i="0" u="none" strike="noStrike" cap="none" spc="0" normalizeH="0" baseline="0" noProof="0" dirty="0">
              <a:ln>
                <a:noFill/>
              </a:ln>
              <a:effectLst/>
              <a:uLnTx/>
              <a:uFillTx/>
            </a:endParaRPr>
          </a:p>
          <a:p>
            <a:pPr marL="57150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2800" b="1" i="0" u="none" strike="noStrike" cap="none" spc="0" normalizeH="0" baseline="0" noProof="0" dirty="0">
                <a:ln>
                  <a:noFill/>
                </a:ln>
                <a:effectLst/>
                <a:uLnTx/>
                <a:uFillTx/>
              </a:rPr>
              <a:t>Do not go back </a:t>
            </a:r>
            <a:r>
              <a:rPr lang="en-US" sz="2800" b="1" dirty="0"/>
              <a:t>in</a:t>
            </a:r>
          </a:p>
          <a:p>
            <a:pPr marL="57150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2800" b="1" i="0" u="none" strike="noStrike" cap="none" spc="0" normalizeH="0" baseline="0" noProof="0" dirty="0">
                <a:ln>
                  <a:noFill/>
                </a:ln>
                <a:effectLst/>
                <a:uLnTx/>
                <a:uFillTx/>
              </a:rPr>
              <a:t>Know 2 (or 3) ways out.</a:t>
            </a:r>
          </a:p>
          <a:p>
            <a:pPr marL="571500" marR="0" lvl="0" indent="-228600" fontAlgn="auto">
              <a:lnSpc>
                <a:spcPct val="90000"/>
              </a:lnSpc>
              <a:spcBef>
                <a:spcPts val="0"/>
              </a:spcBef>
              <a:spcAft>
                <a:spcPts val="600"/>
              </a:spcAft>
              <a:buClrTx/>
              <a:buSzTx/>
              <a:buFont typeface="Arial" panose="020B0604020202020204" pitchFamily="34" charset="0"/>
              <a:buChar char="•"/>
              <a:tabLst/>
              <a:defRPr/>
            </a:pPr>
            <a:r>
              <a:rPr lang="en-US" sz="2800" b="1" dirty="0"/>
              <a:t>Don’t rely only on Apps</a:t>
            </a:r>
          </a:p>
          <a:p>
            <a:pPr marL="57150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2800" b="1" i="0" u="none" strike="noStrike" cap="none" spc="0" normalizeH="0" baseline="0" noProof="0" dirty="0">
                <a:ln>
                  <a:noFill/>
                </a:ln>
                <a:effectLst/>
                <a:uLnTx/>
                <a:uFillTx/>
              </a:rPr>
              <a:t>Go Early!</a:t>
            </a:r>
          </a:p>
        </p:txBody>
      </p:sp>
    </p:spTree>
    <p:extLst>
      <p:ext uri="{BB962C8B-B14F-4D97-AF65-F5344CB8AC3E}">
        <p14:creationId xmlns:p14="http://schemas.microsoft.com/office/powerpoint/2010/main" val="12921369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latin typeface="Franklin Gothic Demi" panose="020B0703020102020204" pitchFamily="34" charset="0"/>
                <a:cs typeface="Aharoni" panose="02010803020104030203" pitchFamily="2" charset="-79"/>
              </a:rPr>
              <a:t>Go Bag Basics - Humans</a:t>
            </a:r>
          </a:p>
        </p:txBody>
      </p:sp>
      <p:sp>
        <p:nvSpPr>
          <p:cNvPr id="3" name="Content Placeholder 2"/>
          <p:cNvSpPr>
            <a:spLocks noGrp="1"/>
          </p:cNvSpPr>
          <p:nvPr>
            <p:ph idx="1"/>
          </p:nvPr>
        </p:nvSpPr>
        <p:spPr/>
        <p:txBody>
          <a:bodyPr>
            <a:normAutofit lnSpcReduction="10000"/>
          </a:bodyPr>
          <a:lstStyle/>
          <a:p>
            <a:r>
              <a:rPr lang="en-US" b="1"/>
              <a:t>Medications</a:t>
            </a:r>
          </a:p>
          <a:p>
            <a:r>
              <a:rPr lang="en-US" b="1"/>
              <a:t>Toiletries </a:t>
            </a:r>
          </a:p>
          <a:p>
            <a:r>
              <a:rPr lang="en-US" b="1"/>
              <a:t>Visa Gift Card – non expiring</a:t>
            </a:r>
          </a:p>
          <a:p>
            <a:r>
              <a:rPr lang="en-US" b="1"/>
              <a:t>Cell Phone Chargers</a:t>
            </a:r>
          </a:p>
          <a:p>
            <a:r>
              <a:rPr lang="en-US" b="1"/>
              <a:t>Emergency Contact List</a:t>
            </a:r>
          </a:p>
          <a:p>
            <a:r>
              <a:rPr lang="en-US" b="1"/>
              <a:t>Snacks</a:t>
            </a:r>
          </a:p>
          <a:p>
            <a:r>
              <a:rPr lang="en-US" b="1"/>
              <a:t>Eye Glasses/Contacts</a:t>
            </a:r>
          </a:p>
          <a:p>
            <a:r>
              <a:rPr lang="en-US" b="1"/>
              <a:t>Socks, Underwear</a:t>
            </a:r>
          </a:p>
          <a:p>
            <a:r>
              <a:rPr lang="en-US" b="1"/>
              <a:t>Insurance Cards</a:t>
            </a:r>
          </a:p>
          <a:p>
            <a:endParaRPr lang="en-US"/>
          </a:p>
        </p:txBody>
      </p:sp>
      <p:sp>
        <p:nvSpPr>
          <p:cNvPr id="4" name="Rectangle 3"/>
          <p:cNvSpPr/>
          <p:nvPr/>
        </p:nvSpPr>
        <p:spPr>
          <a:xfrm rot="18379769">
            <a:off x="5077099" y="3684896"/>
            <a:ext cx="3507342" cy="923330"/>
          </a:xfrm>
          <a:prstGeom prst="rect">
            <a:avLst/>
          </a:prstGeom>
          <a:noFill/>
        </p:spPr>
        <p:txBody>
          <a:bodyPr wrap="square" lIns="91440" tIns="45720" rIns="91440" bIns="45720">
            <a:spAutoFit/>
          </a:bodyPr>
          <a:lstStyle/>
          <a:p>
            <a:pPr algn="ctr"/>
            <a:r>
              <a:rPr lang="en-US" sz="5400" b="1" cap="none" spc="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72 HOURS</a:t>
            </a:r>
          </a:p>
        </p:txBody>
      </p:sp>
    </p:spTree>
    <p:extLst>
      <p:ext uri="{BB962C8B-B14F-4D97-AF65-F5344CB8AC3E}">
        <p14:creationId xmlns:p14="http://schemas.microsoft.com/office/powerpoint/2010/main" val="15872833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latin typeface="Franklin Gothic Demi" panose="020B0703020102020204" pitchFamily="34" charset="0"/>
                <a:cs typeface="Aharoni" panose="02010803020104030203" pitchFamily="2" charset="-79"/>
              </a:rPr>
              <a:t>Go Bag Basics - Animals</a:t>
            </a:r>
          </a:p>
        </p:txBody>
      </p:sp>
      <p:sp>
        <p:nvSpPr>
          <p:cNvPr id="3" name="Content Placeholder 2"/>
          <p:cNvSpPr>
            <a:spLocks noGrp="1"/>
          </p:cNvSpPr>
          <p:nvPr>
            <p:ph idx="1"/>
          </p:nvPr>
        </p:nvSpPr>
        <p:spPr/>
        <p:txBody>
          <a:bodyPr>
            <a:normAutofit lnSpcReduction="10000"/>
          </a:bodyPr>
          <a:lstStyle/>
          <a:p>
            <a:r>
              <a:rPr lang="en-US" b="1"/>
              <a:t>Animal Medications</a:t>
            </a:r>
          </a:p>
          <a:p>
            <a:r>
              <a:rPr lang="en-US" b="1"/>
              <a:t>Specialty Feeds</a:t>
            </a:r>
          </a:p>
          <a:p>
            <a:r>
              <a:rPr lang="en-US" b="1"/>
              <a:t>Signage – Gone? Where?</a:t>
            </a:r>
          </a:p>
          <a:p>
            <a:r>
              <a:rPr lang="en-US" b="1"/>
              <a:t>Medical History Documentation</a:t>
            </a:r>
          </a:p>
          <a:p>
            <a:r>
              <a:rPr lang="en-US" b="1"/>
              <a:t>Bridals, Lead Ropes, Protective Equipment</a:t>
            </a:r>
          </a:p>
          <a:p>
            <a:r>
              <a:rPr lang="en-US" b="1"/>
              <a:t>Insurance Cards</a:t>
            </a:r>
          </a:p>
          <a:p>
            <a:r>
              <a:rPr lang="en-US" b="1"/>
              <a:t>Branding, Ownership Copies</a:t>
            </a:r>
          </a:p>
          <a:p>
            <a:r>
              <a:rPr lang="en-US" b="1"/>
              <a:t>PICTURES</a:t>
            </a:r>
          </a:p>
          <a:p>
            <a:r>
              <a:rPr lang="en-US" b="1"/>
              <a:t>Cloud Access (Google Drive, One Drive, Drop Box)</a:t>
            </a:r>
          </a:p>
        </p:txBody>
      </p:sp>
      <p:sp>
        <p:nvSpPr>
          <p:cNvPr id="4" name="Rectangle 3"/>
          <p:cNvSpPr/>
          <p:nvPr/>
        </p:nvSpPr>
        <p:spPr>
          <a:xfrm rot="2617404">
            <a:off x="5582840" y="2773103"/>
            <a:ext cx="3507342" cy="923330"/>
          </a:xfrm>
          <a:prstGeom prst="rect">
            <a:avLst/>
          </a:prstGeom>
          <a:noFill/>
        </p:spPr>
        <p:txBody>
          <a:bodyPr wrap="square" lIns="91440" tIns="45720" rIns="91440" bIns="45720">
            <a:spAutoFit/>
          </a:bodyPr>
          <a:lstStyle/>
          <a:p>
            <a:pPr algn="ctr"/>
            <a:r>
              <a:rPr lang="en-US" sz="5400" b="1" cap="none" spc="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72 HOURS</a:t>
            </a:r>
          </a:p>
        </p:txBody>
      </p:sp>
    </p:spTree>
    <p:extLst>
      <p:ext uri="{BB962C8B-B14F-4D97-AF65-F5344CB8AC3E}">
        <p14:creationId xmlns:p14="http://schemas.microsoft.com/office/powerpoint/2010/main" val="1609784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16868" y="803325"/>
            <a:ext cx="3944780" cy="1325563"/>
          </a:xfrm>
        </p:spPr>
        <p:txBody>
          <a:bodyPr>
            <a:normAutofit/>
          </a:bodyPr>
          <a:lstStyle/>
          <a:p>
            <a:r>
              <a:rPr lang="en-US" b="1"/>
              <a:t>Recovery Considerations</a:t>
            </a:r>
          </a:p>
        </p:txBody>
      </p:sp>
      <p:sp>
        <p:nvSpPr>
          <p:cNvPr id="71" name="Freeform: Shape 70">
            <a:extLst>
              <a:ext uri="{FF2B5EF4-FFF2-40B4-BE49-F238E27FC236}">
                <a16:creationId xmlns:a16="http://schemas.microsoft.com/office/drawing/2014/main" id="{357DD0D3-F869-46D0-944C-6EC60E19E3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02612" cy="5254922"/>
          </a:xfrm>
          <a:custGeom>
            <a:avLst/>
            <a:gdLst>
              <a:gd name="connsiteX0" fmla="*/ 0 w 6136816"/>
              <a:gd name="connsiteY0" fmla="*/ 0 h 5254922"/>
              <a:gd name="connsiteX1" fmla="*/ 6136816 w 6136816"/>
              <a:gd name="connsiteY1" fmla="*/ 0 h 5254922"/>
              <a:gd name="connsiteX2" fmla="*/ 6134892 w 6136816"/>
              <a:gd name="connsiteY2" fmla="*/ 111520 h 5254922"/>
              <a:gd name="connsiteX3" fmla="*/ 6066513 w 6136816"/>
              <a:gd name="connsiteY3" fmla="*/ 752995 h 5254922"/>
              <a:gd name="connsiteX4" fmla="*/ 140712 w 6136816"/>
              <a:gd name="connsiteY4" fmla="*/ 5219363 h 5254922"/>
              <a:gd name="connsiteX5" fmla="*/ 0 w 6136816"/>
              <a:gd name="connsiteY5" fmla="*/ 5199534 h 5254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36816" h="5254922">
                <a:moveTo>
                  <a:pt x="0" y="0"/>
                </a:moveTo>
                <a:lnTo>
                  <a:pt x="6136816" y="0"/>
                </a:lnTo>
                <a:lnTo>
                  <a:pt x="6134892" y="111520"/>
                </a:lnTo>
                <a:cubicBezTo>
                  <a:pt x="6124961" y="323936"/>
                  <a:pt x="6102367" y="538040"/>
                  <a:pt x="6066513" y="752995"/>
                </a:cubicBezTo>
                <a:cubicBezTo>
                  <a:pt x="5592281" y="3596146"/>
                  <a:pt x="2972232" y="5545369"/>
                  <a:pt x="140712" y="5219363"/>
                </a:cubicBezTo>
                <a:lnTo>
                  <a:pt x="0" y="5199534"/>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050" name="Picture 2" descr="Image result for black forest fire disaster recovery center"/>
          <p:cNvPicPr>
            <a:picLocks noChangeAspect="1" noChangeArrowheads="1"/>
          </p:cNvPicPr>
          <p:nvPr/>
        </p:nvPicPr>
        <p:blipFill rotWithShape="1">
          <a:blip r:embed="rId2">
            <a:extLst>
              <a:ext uri="{28A0092B-C50C-407E-A947-70E740481C1C}">
                <a14:useLocalDpi xmlns:a14="http://schemas.microsoft.com/office/drawing/2010/main" val="0"/>
              </a:ext>
            </a:extLst>
          </a:blip>
          <a:srcRect l="10873" r="23044" b="-2"/>
          <a:stretch/>
        </p:blipFill>
        <p:spPr bwMode="auto">
          <a:xfrm>
            <a:off x="20" y="2"/>
            <a:ext cx="4397771" cy="4984915"/>
          </a:xfrm>
          <a:custGeom>
            <a:avLst/>
            <a:gdLst/>
            <a:ahLst/>
            <a:cxnLst/>
            <a:rect l="l" t="t" r="r" b="b"/>
            <a:pathLst>
              <a:path w="5863721" h="4984915">
                <a:moveTo>
                  <a:pt x="0" y="0"/>
                </a:moveTo>
                <a:lnTo>
                  <a:pt x="5863721" y="0"/>
                </a:lnTo>
                <a:lnTo>
                  <a:pt x="5844576" y="326138"/>
                </a:lnTo>
                <a:cubicBezTo>
                  <a:pt x="5833049" y="448313"/>
                  <a:pt x="5817094" y="570952"/>
                  <a:pt x="5796589" y="693884"/>
                </a:cubicBezTo>
                <a:cubicBezTo>
                  <a:pt x="5344573" y="3403845"/>
                  <a:pt x="2847261" y="5261756"/>
                  <a:pt x="148386" y="4951022"/>
                </a:cubicBezTo>
                <a:lnTo>
                  <a:pt x="0" y="4930112"/>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4716868" y="2692943"/>
            <a:ext cx="3944786" cy="3620513"/>
          </a:xfrm>
        </p:spPr>
        <p:txBody>
          <a:bodyPr anchor="t">
            <a:normAutofit/>
          </a:bodyPr>
          <a:lstStyle/>
          <a:p>
            <a:r>
              <a:rPr lang="en-US" sz="2400" b="1"/>
              <a:t>Insurance</a:t>
            </a:r>
            <a:endParaRPr lang="en-US" sz="2400" b="1">
              <a:cs typeface="Calibri"/>
            </a:endParaRPr>
          </a:p>
          <a:p>
            <a:r>
              <a:rPr lang="en-US" sz="2400" b="1"/>
              <a:t>Relocation</a:t>
            </a:r>
            <a:endParaRPr lang="en-US" sz="2400" b="1">
              <a:cs typeface="Calibri"/>
            </a:endParaRPr>
          </a:p>
          <a:p>
            <a:r>
              <a:rPr lang="en-US" sz="2400" b="1"/>
              <a:t>Long Term Feed and Care</a:t>
            </a:r>
            <a:endParaRPr lang="en-US" sz="2400" b="1">
              <a:cs typeface="Calibri"/>
            </a:endParaRPr>
          </a:p>
          <a:p>
            <a:r>
              <a:rPr lang="en-US" sz="2400" b="1"/>
              <a:t>Well Water? Electricity?</a:t>
            </a:r>
            <a:endParaRPr lang="en-US" sz="2400" b="1">
              <a:cs typeface="Calibri"/>
            </a:endParaRPr>
          </a:p>
          <a:p>
            <a:r>
              <a:rPr lang="en-US" sz="2400" b="1"/>
              <a:t>Alternative Internet / Phone</a:t>
            </a:r>
            <a:endParaRPr lang="en-US" sz="2400" b="1">
              <a:cs typeface="Calibri"/>
            </a:endParaRPr>
          </a:p>
          <a:p>
            <a:r>
              <a:rPr lang="en-US" sz="2400" b="1"/>
              <a:t>What If Your Home or Ranch Is gone?</a:t>
            </a:r>
            <a:endParaRPr lang="en-US" sz="2400" b="1">
              <a:cs typeface="Calibri"/>
            </a:endParaRPr>
          </a:p>
        </p:txBody>
      </p:sp>
    </p:spTree>
    <p:extLst>
      <p:ext uri="{BB962C8B-B14F-4D97-AF65-F5344CB8AC3E}">
        <p14:creationId xmlns:p14="http://schemas.microsoft.com/office/powerpoint/2010/main" val="897602096"/>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37B2035-1FCB-439A-B421-095E136C7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76D6CDF-C512-4739-B158-55EE955EF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27" y="-1"/>
            <a:ext cx="9143999"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221674" y="411941"/>
            <a:ext cx="3512491" cy="2148841"/>
          </a:xfrm>
          <a:prstGeom prst="rect">
            <a:avLst/>
          </a:prstGeom>
        </p:spPr>
        <p:txBody>
          <a:bodyPr vert="horz" lIns="91440" tIns="45720" rIns="91440" bIns="45720" rtlCol="0" anchor="t">
            <a:normAutofit lnSpcReduction="10000"/>
          </a:bodyPr>
          <a:lstStyle/>
          <a:p>
            <a:pPr>
              <a:lnSpc>
                <a:spcPct val="90000"/>
              </a:lnSpc>
              <a:spcBef>
                <a:spcPct val="0"/>
              </a:spcBef>
              <a:spcAft>
                <a:spcPts val="600"/>
              </a:spcAft>
            </a:pPr>
            <a:r>
              <a:rPr lang="en-US" sz="4000" b="1" dirty="0">
                <a:latin typeface="+mj-lt"/>
                <a:ea typeface="+mj-ea"/>
                <a:cs typeface="+mj-cs"/>
              </a:rPr>
              <a:t>Have a Fire Safe Summer </a:t>
            </a:r>
          </a:p>
          <a:p>
            <a:pPr>
              <a:lnSpc>
                <a:spcPct val="90000"/>
              </a:lnSpc>
              <a:spcBef>
                <a:spcPct val="0"/>
              </a:spcBef>
              <a:spcAft>
                <a:spcPts val="600"/>
              </a:spcAft>
            </a:pPr>
            <a:br>
              <a:rPr lang="en-US" sz="3400" b="1" dirty="0">
                <a:latin typeface="+mj-lt"/>
                <a:ea typeface="+mj-ea"/>
                <a:cs typeface="+mj-cs"/>
              </a:rPr>
            </a:br>
            <a:endParaRPr lang="en-US" sz="3400" b="1" dirty="0">
              <a:latin typeface="+mj-lt"/>
              <a:ea typeface="+mj-ea"/>
              <a:cs typeface="+mj-cs"/>
            </a:endParaRPr>
          </a:p>
        </p:txBody>
      </p:sp>
      <p:pic>
        <p:nvPicPr>
          <p:cNvPr id="4" name="Picture 3"/>
          <p:cNvPicPr>
            <a:picLocks noChangeAspect="1"/>
          </p:cNvPicPr>
          <p:nvPr/>
        </p:nvPicPr>
        <p:blipFill rotWithShape="1">
          <a:blip r:embed="rId2"/>
          <a:srcRect l="10958" r="2817"/>
          <a:stretch/>
        </p:blipFill>
        <p:spPr>
          <a:xfrm>
            <a:off x="20" y="3105151"/>
            <a:ext cx="4836298" cy="3752849"/>
          </a:xfrm>
          <a:custGeom>
            <a:avLst/>
            <a:gdLst/>
            <a:ahLst/>
            <a:cxnLst/>
            <a:rect l="l" t="t" r="r" b="b"/>
            <a:pathLst>
              <a:path w="6448424" h="3752849">
                <a:moveTo>
                  <a:pt x="0" y="0"/>
                </a:moveTo>
                <a:lnTo>
                  <a:pt x="137978" y="22215"/>
                </a:lnTo>
                <a:cubicBezTo>
                  <a:pt x="196046" y="32277"/>
                  <a:pt x="252469" y="42437"/>
                  <a:pt x="295660" y="49771"/>
                </a:cubicBezTo>
                <a:cubicBezTo>
                  <a:pt x="364885" y="66610"/>
                  <a:pt x="403214" y="32071"/>
                  <a:pt x="456941" y="65635"/>
                </a:cubicBezTo>
                <a:cubicBezTo>
                  <a:pt x="529612" y="69090"/>
                  <a:pt x="662508" y="71245"/>
                  <a:pt x="731691" y="70501"/>
                </a:cubicBezTo>
                <a:cubicBezTo>
                  <a:pt x="768741" y="62400"/>
                  <a:pt x="808263" y="64633"/>
                  <a:pt x="841820" y="61171"/>
                </a:cubicBezTo>
                <a:cubicBezTo>
                  <a:pt x="958973" y="43639"/>
                  <a:pt x="1009730" y="45863"/>
                  <a:pt x="1068219" y="39136"/>
                </a:cubicBezTo>
                <a:cubicBezTo>
                  <a:pt x="1104329" y="33447"/>
                  <a:pt x="1156536" y="44203"/>
                  <a:pt x="1174190" y="38808"/>
                </a:cubicBezTo>
                <a:cubicBezTo>
                  <a:pt x="1188943" y="36385"/>
                  <a:pt x="1213832" y="14880"/>
                  <a:pt x="1225923" y="34507"/>
                </a:cubicBezTo>
                <a:cubicBezTo>
                  <a:pt x="1305283" y="8501"/>
                  <a:pt x="1319617" y="30839"/>
                  <a:pt x="1385617" y="18003"/>
                </a:cubicBezTo>
                <a:cubicBezTo>
                  <a:pt x="1461876" y="-26747"/>
                  <a:pt x="1519510" y="56342"/>
                  <a:pt x="1563967" y="4638"/>
                </a:cubicBezTo>
                <a:lnTo>
                  <a:pt x="1676634" y="10582"/>
                </a:lnTo>
                <a:lnTo>
                  <a:pt x="1769429" y="20265"/>
                </a:lnTo>
                <a:cubicBezTo>
                  <a:pt x="1790625" y="23534"/>
                  <a:pt x="1880369" y="18448"/>
                  <a:pt x="1900584" y="27732"/>
                </a:cubicBezTo>
                <a:cubicBezTo>
                  <a:pt x="2072430" y="22762"/>
                  <a:pt x="2014935" y="5831"/>
                  <a:pt x="2127041" y="22101"/>
                </a:cubicBezTo>
                <a:cubicBezTo>
                  <a:pt x="2168847" y="65820"/>
                  <a:pt x="2153052" y="28773"/>
                  <a:pt x="2211644" y="44507"/>
                </a:cubicBezTo>
                <a:cubicBezTo>
                  <a:pt x="2211201" y="9921"/>
                  <a:pt x="2277596" y="73686"/>
                  <a:pt x="2299605" y="38004"/>
                </a:cubicBezTo>
                <a:cubicBezTo>
                  <a:pt x="2309570" y="41997"/>
                  <a:pt x="2318531" y="46991"/>
                  <a:pt x="2327359" y="52270"/>
                </a:cubicBezTo>
                <a:lnTo>
                  <a:pt x="2331995" y="55017"/>
                </a:lnTo>
                <a:lnTo>
                  <a:pt x="2353777" y="59755"/>
                </a:lnTo>
                <a:lnTo>
                  <a:pt x="2355893" y="68914"/>
                </a:lnTo>
                <a:lnTo>
                  <a:pt x="2385794" y="81650"/>
                </a:lnTo>
                <a:cubicBezTo>
                  <a:pt x="2397613" y="85211"/>
                  <a:pt x="2411061" y="87627"/>
                  <a:pt x="2427010" y="88184"/>
                </a:cubicBezTo>
                <a:cubicBezTo>
                  <a:pt x="2486314" y="76422"/>
                  <a:pt x="2553170" y="126870"/>
                  <a:pt x="2627153" y="110451"/>
                </a:cubicBezTo>
                <a:cubicBezTo>
                  <a:pt x="2653722" y="107383"/>
                  <a:pt x="2732043" y="116068"/>
                  <a:pt x="2744462" y="128780"/>
                </a:cubicBezTo>
                <a:cubicBezTo>
                  <a:pt x="2760299" y="132873"/>
                  <a:pt x="2780248" y="130843"/>
                  <a:pt x="2785202" y="143610"/>
                </a:cubicBezTo>
                <a:cubicBezTo>
                  <a:pt x="2794558" y="159316"/>
                  <a:pt x="2856498" y="142821"/>
                  <a:pt x="2844667" y="159029"/>
                </a:cubicBezTo>
                <a:cubicBezTo>
                  <a:pt x="2888530" y="147871"/>
                  <a:pt x="2914187" y="181391"/>
                  <a:pt x="2946649" y="192330"/>
                </a:cubicBezTo>
                <a:cubicBezTo>
                  <a:pt x="2981872" y="180417"/>
                  <a:pt x="3015239" y="215115"/>
                  <a:pt x="3088812" y="226485"/>
                </a:cubicBezTo>
                <a:cubicBezTo>
                  <a:pt x="3127734" y="212524"/>
                  <a:pt x="3138301" y="234381"/>
                  <a:pt x="3208669" y="217774"/>
                </a:cubicBezTo>
                <a:cubicBezTo>
                  <a:pt x="3242208" y="219284"/>
                  <a:pt x="3229623" y="233297"/>
                  <a:pt x="3290045" y="235553"/>
                </a:cubicBezTo>
                <a:cubicBezTo>
                  <a:pt x="3399655" y="215239"/>
                  <a:pt x="3444518" y="245862"/>
                  <a:pt x="3529335" y="249571"/>
                </a:cubicBezTo>
                <a:cubicBezTo>
                  <a:pt x="3623697" y="257405"/>
                  <a:pt x="3587652" y="268832"/>
                  <a:pt x="3716766" y="252690"/>
                </a:cubicBezTo>
                <a:cubicBezTo>
                  <a:pt x="3723469" y="267318"/>
                  <a:pt x="3737863" y="269842"/>
                  <a:pt x="3765333" y="266823"/>
                </a:cubicBezTo>
                <a:cubicBezTo>
                  <a:pt x="3810754" y="271601"/>
                  <a:pt x="3792745" y="303866"/>
                  <a:pt x="3846897" y="290090"/>
                </a:cubicBezTo>
                <a:cubicBezTo>
                  <a:pt x="3830941" y="306608"/>
                  <a:pt x="3929114" y="308026"/>
                  <a:pt x="3900217" y="323590"/>
                </a:cubicBezTo>
                <a:cubicBezTo>
                  <a:pt x="3922367" y="343425"/>
                  <a:pt x="3948574" y="318948"/>
                  <a:pt x="3971444" y="336662"/>
                </a:cubicBezTo>
                <a:cubicBezTo>
                  <a:pt x="4002781" y="344193"/>
                  <a:pt x="3960997" y="315419"/>
                  <a:pt x="3997868" y="318867"/>
                </a:cubicBezTo>
                <a:cubicBezTo>
                  <a:pt x="4041159" y="326219"/>
                  <a:pt x="4055435" y="293981"/>
                  <a:pt x="4070852" y="339615"/>
                </a:cubicBezTo>
                <a:cubicBezTo>
                  <a:pt x="4121286" y="335828"/>
                  <a:pt x="4121920" y="355506"/>
                  <a:pt x="4180483" y="373369"/>
                </a:cubicBezTo>
                <a:cubicBezTo>
                  <a:pt x="4211379" y="366707"/>
                  <a:pt x="4230171" y="374664"/>
                  <a:pt x="4246264" y="387458"/>
                </a:cubicBezTo>
                <a:cubicBezTo>
                  <a:pt x="4308508" y="393310"/>
                  <a:pt x="4357326" y="416142"/>
                  <a:pt x="4423169" y="431783"/>
                </a:cubicBezTo>
                <a:lnTo>
                  <a:pt x="4446752" y="435383"/>
                </a:lnTo>
                <a:lnTo>
                  <a:pt x="4446954" y="435566"/>
                </a:lnTo>
                <a:cubicBezTo>
                  <a:pt x="4508528" y="480137"/>
                  <a:pt x="4617740" y="529869"/>
                  <a:pt x="4662523" y="553169"/>
                </a:cubicBezTo>
                <a:cubicBezTo>
                  <a:pt x="4720320" y="547046"/>
                  <a:pt x="4678644" y="560102"/>
                  <a:pt x="4715641" y="575354"/>
                </a:cubicBezTo>
                <a:cubicBezTo>
                  <a:pt x="4682056" y="593278"/>
                  <a:pt x="4768370" y="586520"/>
                  <a:pt x="4742071" y="614016"/>
                </a:cubicBezTo>
                <a:cubicBezTo>
                  <a:pt x="4749637" y="615922"/>
                  <a:pt x="4757797" y="616899"/>
                  <a:pt x="4766183" y="617675"/>
                </a:cubicBezTo>
                <a:lnTo>
                  <a:pt x="4770562" y="618094"/>
                </a:lnTo>
                <a:lnTo>
                  <a:pt x="4783240" y="624350"/>
                </a:lnTo>
                <a:lnTo>
                  <a:pt x="4792882" y="620401"/>
                </a:lnTo>
                <a:lnTo>
                  <a:pt x="4816310" y="625721"/>
                </a:lnTo>
                <a:cubicBezTo>
                  <a:pt x="4824144" y="628595"/>
                  <a:pt x="4831482" y="632720"/>
                  <a:pt x="4837953" y="638824"/>
                </a:cubicBezTo>
                <a:cubicBezTo>
                  <a:pt x="4848645" y="668753"/>
                  <a:pt x="4922266" y="669148"/>
                  <a:pt x="4933914" y="707398"/>
                </a:cubicBezTo>
                <a:cubicBezTo>
                  <a:pt x="4940833" y="719653"/>
                  <a:pt x="4978358" y="746502"/>
                  <a:pt x="4995259" y="744825"/>
                </a:cubicBezTo>
                <a:cubicBezTo>
                  <a:pt x="5005107" y="749034"/>
                  <a:pt x="5010567" y="758092"/>
                  <a:pt x="5024744" y="753396"/>
                </a:cubicBezTo>
                <a:cubicBezTo>
                  <a:pt x="5047511" y="761361"/>
                  <a:pt x="5109162" y="783016"/>
                  <a:pt x="5131877" y="792613"/>
                </a:cubicBezTo>
                <a:cubicBezTo>
                  <a:pt x="5132671" y="802792"/>
                  <a:pt x="5144554" y="806683"/>
                  <a:pt x="5161031" y="810975"/>
                </a:cubicBezTo>
                <a:lnTo>
                  <a:pt x="5176815" y="815342"/>
                </a:lnTo>
                <a:lnTo>
                  <a:pt x="5180064" y="831233"/>
                </a:lnTo>
                <a:cubicBezTo>
                  <a:pt x="5202966" y="819270"/>
                  <a:pt x="5188976" y="863361"/>
                  <a:pt x="5215059" y="865080"/>
                </a:cubicBezTo>
                <a:cubicBezTo>
                  <a:pt x="5235765" y="864786"/>
                  <a:pt x="5236347" y="878098"/>
                  <a:pt x="5245643" y="887119"/>
                </a:cubicBezTo>
                <a:cubicBezTo>
                  <a:pt x="5267660" y="891609"/>
                  <a:pt x="5295742" y="939348"/>
                  <a:pt x="5295952" y="957174"/>
                </a:cubicBezTo>
                <a:cubicBezTo>
                  <a:pt x="5284322" y="1008946"/>
                  <a:pt x="5374979" y="1038019"/>
                  <a:pt x="5367826" y="1079140"/>
                </a:cubicBezTo>
                <a:cubicBezTo>
                  <a:pt x="5371668" y="1089190"/>
                  <a:pt x="5377921" y="1097135"/>
                  <a:pt x="5385646" y="1103730"/>
                </a:cubicBezTo>
                <a:lnTo>
                  <a:pt x="5410965" y="1119397"/>
                </a:lnTo>
                <a:lnTo>
                  <a:pt x="5436960" y="1130910"/>
                </a:lnTo>
                <a:lnTo>
                  <a:pt x="5442083" y="1133134"/>
                </a:lnTo>
                <a:cubicBezTo>
                  <a:pt x="5451910" y="1137346"/>
                  <a:pt x="5457170" y="1169188"/>
                  <a:pt x="5465219" y="1174479"/>
                </a:cubicBezTo>
                <a:cubicBezTo>
                  <a:pt x="5488744" y="1195184"/>
                  <a:pt x="5467141" y="1223401"/>
                  <a:pt x="5488171" y="1238604"/>
                </a:cubicBezTo>
                <a:cubicBezTo>
                  <a:pt x="5523491" y="1271811"/>
                  <a:pt x="5486623" y="1305961"/>
                  <a:pt x="5562172" y="1320840"/>
                </a:cubicBezTo>
                <a:cubicBezTo>
                  <a:pt x="5601634" y="1385316"/>
                  <a:pt x="5636528" y="1453139"/>
                  <a:pt x="5686905" y="1512529"/>
                </a:cubicBezTo>
                <a:cubicBezTo>
                  <a:pt x="5729049" y="1575678"/>
                  <a:pt x="5699691" y="1553768"/>
                  <a:pt x="5748726" y="1623716"/>
                </a:cubicBezTo>
                <a:cubicBezTo>
                  <a:pt x="5783098" y="1689734"/>
                  <a:pt x="5789710" y="1639740"/>
                  <a:pt x="5842593" y="1726595"/>
                </a:cubicBezTo>
                <a:cubicBezTo>
                  <a:pt x="5837824" y="1733043"/>
                  <a:pt x="5862023" y="1845188"/>
                  <a:pt x="5861042" y="1851837"/>
                </a:cubicBezTo>
                <a:cubicBezTo>
                  <a:pt x="5874156" y="1887981"/>
                  <a:pt x="5901790" y="1919218"/>
                  <a:pt x="5921290" y="1943460"/>
                </a:cubicBezTo>
                <a:lnTo>
                  <a:pt x="5978046" y="1997284"/>
                </a:lnTo>
                <a:lnTo>
                  <a:pt x="5992479" y="2056720"/>
                </a:lnTo>
                <a:cubicBezTo>
                  <a:pt x="6011078" y="2079033"/>
                  <a:pt x="6072687" y="2117397"/>
                  <a:pt x="6089639" y="2131171"/>
                </a:cubicBezTo>
                <a:lnTo>
                  <a:pt x="6094199" y="2139379"/>
                </a:lnTo>
                <a:lnTo>
                  <a:pt x="6094822" y="2139386"/>
                </a:lnTo>
                <a:cubicBezTo>
                  <a:pt x="6096947" y="2140841"/>
                  <a:pt x="6098876" y="2143416"/>
                  <a:pt x="6100692" y="2147736"/>
                </a:cubicBezTo>
                <a:lnTo>
                  <a:pt x="6102516" y="2154343"/>
                </a:lnTo>
                <a:lnTo>
                  <a:pt x="6111361" y="2170264"/>
                </a:lnTo>
                <a:lnTo>
                  <a:pt x="6215475" y="2270153"/>
                </a:lnTo>
                <a:lnTo>
                  <a:pt x="6255966" y="2335401"/>
                </a:lnTo>
                <a:lnTo>
                  <a:pt x="6272711" y="2385144"/>
                </a:lnTo>
                <a:cubicBezTo>
                  <a:pt x="6282320" y="2406495"/>
                  <a:pt x="6299066" y="2405139"/>
                  <a:pt x="6304347" y="2439388"/>
                </a:cubicBezTo>
                <a:cubicBezTo>
                  <a:pt x="6297131" y="2486231"/>
                  <a:pt x="6325530" y="2500962"/>
                  <a:pt x="6326729" y="2549400"/>
                </a:cubicBezTo>
                <a:cubicBezTo>
                  <a:pt x="6325926" y="2572066"/>
                  <a:pt x="6339111" y="2599957"/>
                  <a:pt x="6344663" y="2628839"/>
                </a:cubicBezTo>
                <a:lnTo>
                  <a:pt x="6375811" y="2639204"/>
                </a:lnTo>
                <a:cubicBezTo>
                  <a:pt x="6375427" y="2643533"/>
                  <a:pt x="6375041" y="2647863"/>
                  <a:pt x="6374657" y="2652193"/>
                </a:cubicBezTo>
                <a:cubicBezTo>
                  <a:pt x="6373555" y="2658134"/>
                  <a:pt x="6371943" y="2662665"/>
                  <a:pt x="6369740" y="2664642"/>
                </a:cubicBezTo>
                <a:cubicBezTo>
                  <a:pt x="6368032" y="2674540"/>
                  <a:pt x="6371528" y="2686899"/>
                  <a:pt x="6361964" y="2690172"/>
                </a:cubicBezTo>
                <a:cubicBezTo>
                  <a:pt x="6350507" y="2696218"/>
                  <a:pt x="6369375" y="2734440"/>
                  <a:pt x="6355511" y="2727335"/>
                </a:cubicBezTo>
                <a:cubicBezTo>
                  <a:pt x="6358746" y="2734104"/>
                  <a:pt x="6360434" y="2742096"/>
                  <a:pt x="6361058" y="2750592"/>
                </a:cubicBezTo>
                <a:cubicBezTo>
                  <a:pt x="6361013" y="2751998"/>
                  <a:pt x="6360970" y="2753408"/>
                  <a:pt x="6360926" y="2754814"/>
                </a:cubicBezTo>
                <a:lnTo>
                  <a:pt x="6339285" y="2810353"/>
                </a:lnTo>
                <a:cubicBezTo>
                  <a:pt x="6360091" y="2854187"/>
                  <a:pt x="6313103" y="2870086"/>
                  <a:pt x="6325672" y="2908809"/>
                </a:cubicBezTo>
                <a:cubicBezTo>
                  <a:pt x="6341563" y="2966972"/>
                  <a:pt x="6291836" y="2935388"/>
                  <a:pt x="6333498" y="3009772"/>
                </a:cubicBezTo>
                <a:cubicBezTo>
                  <a:pt x="6345476" y="3039254"/>
                  <a:pt x="6345955" y="3068963"/>
                  <a:pt x="6334947" y="3095405"/>
                </a:cubicBezTo>
                <a:lnTo>
                  <a:pt x="6344768" y="3155941"/>
                </a:lnTo>
                <a:cubicBezTo>
                  <a:pt x="6348643" y="3153663"/>
                  <a:pt x="6311793" y="3186588"/>
                  <a:pt x="6314754" y="3197987"/>
                </a:cubicBezTo>
                <a:cubicBezTo>
                  <a:pt x="6318695" y="3221971"/>
                  <a:pt x="6319257" y="3226752"/>
                  <a:pt x="6304230" y="3239690"/>
                </a:cubicBezTo>
                <a:cubicBezTo>
                  <a:pt x="6306321" y="3248567"/>
                  <a:pt x="6307305" y="3254005"/>
                  <a:pt x="6308837" y="3264003"/>
                </a:cubicBezTo>
                <a:cubicBezTo>
                  <a:pt x="6301812" y="3288243"/>
                  <a:pt x="6298529" y="3302527"/>
                  <a:pt x="6309285" y="3324103"/>
                </a:cubicBezTo>
                <a:cubicBezTo>
                  <a:pt x="6301188" y="3343007"/>
                  <a:pt x="6329285" y="3359307"/>
                  <a:pt x="6342503" y="3405661"/>
                </a:cubicBezTo>
                <a:cubicBezTo>
                  <a:pt x="6338012" y="3447477"/>
                  <a:pt x="6408325" y="3505721"/>
                  <a:pt x="6401531" y="3550593"/>
                </a:cubicBezTo>
                <a:cubicBezTo>
                  <a:pt x="6395655" y="3579549"/>
                  <a:pt x="6423437" y="3594758"/>
                  <a:pt x="6427705" y="3624684"/>
                </a:cubicBezTo>
                <a:cubicBezTo>
                  <a:pt x="6416402" y="3629199"/>
                  <a:pt x="6435787" y="3639516"/>
                  <a:pt x="6448424" y="3657106"/>
                </a:cubicBezTo>
                <a:lnTo>
                  <a:pt x="6444014" y="3752742"/>
                </a:lnTo>
                <a:cubicBezTo>
                  <a:pt x="6443990" y="3752777"/>
                  <a:pt x="6443967" y="3752813"/>
                  <a:pt x="6443946" y="3752849"/>
                </a:cubicBezTo>
                <a:lnTo>
                  <a:pt x="0" y="3752849"/>
                </a:lnTo>
                <a:close/>
              </a:path>
            </a:pathLst>
          </a:custGeom>
        </p:spPr>
      </p:pic>
      <p:sp>
        <p:nvSpPr>
          <p:cNvPr id="3" name="Rectangle 2"/>
          <p:cNvSpPr/>
          <p:nvPr/>
        </p:nvSpPr>
        <p:spPr>
          <a:xfrm>
            <a:off x="4692073" y="670559"/>
            <a:ext cx="4230253" cy="5445076"/>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1700" b="1" dirty="0"/>
              <a:t>T.J. Steck - </a:t>
            </a:r>
            <a:r>
              <a:rPr lang="en-US" sz="1700" b="1" u="sng" dirty="0"/>
              <a:t>tjs@elizabethfire.org</a:t>
            </a:r>
          </a:p>
          <a:p>
            <a:pPr>
              <a:lnSpc>
                <a:spcPct val="90000"/>
              </a:lnSpc>
              <a:spcAft>
                <a:spcPts val="600"/>
              </a:spcAft>
            </a:pPr>
            <a:endParaRPr lang="en-US" sz="1700" dirty="0"/>
          </a:p>
          <a:p>
            <a:pPr>
              <a:lnSpc>
                <a:spcPct val="90000"/>
              </a:lnSpc>
              <a:spcAft>
                <a:spcPts val="600"/>
              </a:spcAft>
            </a:pPr>
            <a:endParaRPr lang="en-US" sz="1700" dirty="0"/>
          </a:p>
          <a:p>
            <a:pPr>
              <a:lnSpc>
                <a:spcPct val="90000"/>
              </a:lnSpc>
              <a:spcAft>
                <a:spcPts val="600"/>
              </a:spcAft>
            </a:pPr>
            <a:endParaRPr lang="en-US" sz="1700" dirty="0"/>
          </a:p>
          <a:p>
            <a:pPr>
              <a:lnSpc>
                <a:spcPct val="90000"/>
              </a:lnSpc>
              <a:spcAft>
                <a:spcPts val="600"/>
              </a:spcAft>
            </a:pPr>
            <a:endParaRPr lang="en-US" sz="1700" dirty="0"/>
          </a:p>
          <a:p>
            <a:pPr indent="-228600">
              <a:lnSpc>
                <a:spcPct val="90000"/>
              </a:lnSpc>
              <a:spcAft>
                <a:spcPts val="600"/>
              </a:spcAft>
              <a:buFont typeface="Arial" panose="020B0604020202020204" pitchFamily="34" charset="0"/>
              <a:buChar char="•"/>
            </a:pPr>
            <a:r>
              <a:rPr lang="en-US" sz="1700" b="1" u="sng" dirty="0">
                <a:hlinkClick r:id="rId3"/>
              </a:rPr>
              <a:t>www.firewise.org</a:t>
            </a:r>
            <a:endParaRPr lang="en-US" sz="1700" b="1" u="sng" dirty="0"/>
          </a:p>
          <a:p>
            <a:pPr indent="-228600">
              <a:lnSpc>
                <a:spcPct val="90000"/>
              </a:lnSpc>
              <a:spcAft>
                <a:spcPts val="600"/>
              </a:spcAft>
              <a:buFont typeface="Arial" panose="020B0604020202020204" pitchFamily="34" charset="0"/>
              <a:buChar char="•"/>
            </a:pPr>
            <a:r>
              <a:rPr lang="en-US" sz="1700" b="1" u="sng" dirty="0"/>
              <a:t>www.ready.gov</a:t>
            </a:r>
            <a:endParaRPr lang="en-US" sz="1700" dirty="0"/>
          </a:p>
          <a:p>
            <a:pPr indent="-228600">
              <a:lnSpc>
                <a:spcPct val="90000"/>
              </a:lnSpc>
              <a:spcAft>
                <a:spcPts val="600"/>
              </a:spcAft>
              <a:buFont typeface="Arial" panose="020B0604020202020204" pitchFamily="34" charset="0"/>
              <a:buChar char="•"/>
            </a:pPr>
            <a:r>
              <a:rPr lang="en-US" sz="1700" dirty="0">
                <a:hlinkClick r:id="rId4"/>
              </a:rPr>
              <a:t>www.wildlandfirersg.org</a:t>
            </a:r>
            <a:r>
              <a:rPr lang="en-US" sz="1700" dirty="0"/>
              <a:t> </a:t>
            </a:r>
          </a:p>
          <a:p>
            <a:pPr indent="-228600">
              <a:lnSpc>
                <a:spcPct val="90000"/>
              </a:lnSpc>
              <a:spcAft>
                <a:spcPts val="600"/>
              </a:spcAft>
              <a:buFont typeface="Arial" panose="020B0604020202020204" pitchFamily="34" charset="0"/>
              <a:buChar char="•"/>
            </a:pPr>
            <a:r>
              <a:rPr lang="en-US" sz="1700" dirty="0">
                <a:hlinkClick r:id="rId5"/>
              </a:rPr>
              <a:t>https://dcsheriff.net/codered/</a:t>
            </a:r>
            <a:r>
              <a:rPr lang="en-US" sz="1700" dirty="0"/>
              <a:t> </a:t>
            </a:r>
          </a:p>
          <a:p>
            <a:pPr indent="-228600">
              <a:lnSpc>
                <a:spcPct val="90000"/>
              </a:lnSpc>
              <a:spcAft>
                <a:spcPts val="600"/>
              </a:spcAft>
              <a:buFont typeface="Arial" panose="020B0604020202020204" pitchFamily="34" charset="0"/>
              <a:buChar char="•"/>
            </a:pPr>
            <a:r>
              <a:rPr lang="en-US" sz="1700" dirty="0">
                <a:hlinkClick r:id="rId6"/>
              </a:rPr>
              <a:t>https://www.elbertcounty-co.gov/177/Public-Emergency-Notifications-CodeRED</a:t>
            </a:r>
            <a:r>
              <a:rPr lang="en-US" sz="1700" dirty="0"/>
              <a:t> </a:t>
            </a:r>
          </a:p>
          <a:p>
            <a:pPr indent="-228600">
              <a:lnSpc>
                <a:spcPct val="90000"/>
              </a:lnSpc>
              <a:spcAft>
                <a:spcPts val="600"/>
              </a:spcAft>
              <a:buFont typeface="Arial" panose="020B0604020202020204" pitchFamily="34" charset="0"/>
              <a:buChar char="•"/>
            </a:pPr>
            <a:r>
              <a:rPr lang="en-US" sz="1700" dirty="0"/>
              <a:t>You Tube</a:t>
            </a:r>
          </a:p>
          <a:p>
            <a:pPr lvl="1" indent="-228600">
              <a:lnSpc>
                <a:spcPct val="90000"/>
              </a:lnSpc>
              <a:spcAft>
                <a:spcPts val="600"/>
              </a:spcAft>
              <a:buFont typeface="Arial" panose="020B0604020202020204" pitchFamily="34" charset="0"/>
              <a:buChar char="•"/>
            </a:pPr>
            <a:r>
              <a:rPr lang="en-US" sz="1700" dirty="0"/>
              <a:t>Canberra Bush Fires</a:t>
            </a:r>
          </a:p>
          <a:p>
            <a:pPr lvl="1" indent="-228600">
              <a:lnSpc>
                <a:spcPct val="90000"/>
              </a:lnSpc>
              <a:spcAft>
                <a:spcPts val="600"/>
              </a:spcAft>
              <a:buFont typeface="Arial" panose="020B0604020202020204" pitchFamily="34" charset="0"/>
              <a:buChar char="•"/>
            </a:pPr>
            <a:r>
              <a:rPr lang="en-US" sz="1700" dirty="0"/>
              <a:t>Fire in Paradise</a:t>
            </a:r>
            <a:br>
              <a:rPr lang="en-US" sz="1700" dirty="0"/>
            </a:br>
            <a:endParaRPr lang="en-US" sz="1700" dirty="0"/>
          </a:p>
        </p:txBody>
      </p:sp>
    </p:spTree>
    <p:extLst>
      <p:ext uri="{BB962C8B-B14F-4D97-AF65-F5344CB8AC3E}">
        <p14:creationId xmlns:p14="http://schemas.microsoft.com/office/powerpoint/2010/main" val="19121585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3" name="Rectangle 2"/>
          <p:cNvSpPr/>
          <p:nvPr/>
        </p:nvSpPr>
        <p:spPr>
          <a:xfrm>
            <a:off x="1434006" y="292373"/>
            <a:ext cx="6166816" cy="923330"/>
          </a:xfrm>
          <a:prstGeom prst="rect">
            <a:avLst/>
          </a:prstGeom>
          <a:noFill/>
          <a:ln>
            <a:solidFill>
              <a:schemeClr val="accent1">
                <a:shade val="50000"/>
              </a:schemeClr>
            </a:solidFill>
          </a:ln>
        </p:spPr>
        <p:txBody>
          <a:bodyPr wrap="none" lIns="91440" tIns="45720" rIns="91440" bIns="45720">
            <a:spAutoFit/>
          </a:bodyPr>
          <a:lstStyle/>
          <a:p>
            <a:pPr algn="ctr"/>
            <a:r>
              <a:rPr lang="en-US" sz="5400" b="1" cap="none" spc="0">
                <a:ln w="12700" cmpd="sng">
                  <a:solidFill>
                    <a:schemeClr val="accent4"/>
                  </a:solidFill>
                  <a:prstDash val="solid"/>
                </a:ln>
                <a:solidFill>
                  <a:srgbClr val="002060"/>
                </a:solidFill>
                <a:effectLst/>
              </a:rPr>
              <a:t>TODAY’S OBJECTIVES</a:t>
            </a:r>
          </a:p>
        </p:txBody>
      </p:sp>
      <p:sp>
        <p:nvSpPr>
          <p:cNvPr id="4" name="Rectangle 3"/>
          <p:cNvSpPr/>
          <p:nvPr/>
        </p:nvSpPr>
        <p:spPr>
          <a:xfrm>
            <a:off x="380676" y="1602559"/>
            <a:ext cx="8273483" cy="4647426"/>
          </a:xfrm>
          <a:prstGeom prst="rect">
            <a:avLst/>
          </a:prstGeom>
          <a:noFill/>
        </p:spPr>
        <p:txBody>
          <a:bodyPr wrap="none" lIns="91440" tIns="45720" rIns="91440" bIns="45720" anchor="t">
            <a:spAutoFit/>
            <a:scene3d>
              <a:camera prst="orthographicFront"/>
              <a:lightRig rig="soft" dir="t">
                <a:rot lat="0" lon="0" rev="15600000"/>
              </a:lightRig>
            </a:scene3d>
            <a:sp3d extrusionH="57150" prstMaterial="softEdge">
              <a:bevelT w="25400" h="38100"/>
            </a:sp3d>
          </a:bodyPr>
          <a:lstStyle/>
          <a:p>
            <a:pPr algn="ctr"/>
            <a:endParaRPr lang="en-US" sz="5400" b="1" dirty="0">
              <a:ln/>
              <a:solidFill>
                <a:srgbClr val="002060"/>
              </a:solidFill>
              <a:cs typeface="Calibri"/>
            </a:endParaRPr>
          </a:p>
          <a:p>
            <a:pPr marL="685800" indent="-685800">
              <a:buFontTx/>
              <a:buChar char="-"/>
            </a:pPr>
            <a:r>
              <a:rPr lang="en-US" sz="2800" b="1" dirty="0">
                <a:ln/>
                <a:solidFill>
                  <a:srgbClr val="002060"/>
                </a:solidFill>
                <a:cs typeface="Calibri"/>
              </a:rPr>
              <a:t>Wind and the WUI, Our Newest Enemy</a:t>
            </a:r>
          </a:p>
          <a:p>
            <a:pPr marL="685800" indent="-685800">
              <a:buFontTx/>
              <a:buChar char="-"/>
            </a:pPr>
            <a:r>
              <a:rPr lang="en-US" sz="2800" b="1" dirty="0">
                <a:ln/>
                <a:solidFill>
                  <a:srgbClr val="002060"/>
                </a:solidFill>
                <a:cs typeface="Calibri"/>
              </a:rPr>
              <a:t>Building Defensible Spaces for the Worst Scenario</a:t>
            </a:r>
          </a:p>
          <a:p>
            <a:pPr marL="685800" indent="-685800">
              <a:buFontTx/>
              <a:buChar char="-"/>
            </a:pPr>
            <a:r>
              <a:rPr lang="en-US" sz="2800" b="1" dirty="0">
                <a:ln/>
                <a:solidFill>
                  <a:srgbClr val="002060"/>
                </a:solidFill>
                <a:cs typeface="Calibri"/>
              </a:rPr>
              <a:t>Get out!</a:t>
            </a:r>
          </a:p>
          <a:p>
            <a:pPr marL="685800" indent="-685800">
              <a:buFontTx/>
              <a:buChar char="-"/>
            </a:pPr>
            <a:endParaRPr lang="en-US" sz="2800" b="1" dirty="0">
              <a:ln/>
              <a:solidFill>
                <a:srgbClr val="002060"/>
              </a:solidFill>
              <a:cs typeface="Calibri"/>
            </a:endParaRPr>
          </a:p>
          <a:p>
            <a:pPr marL="685800" indent="-685800">
              <a:buFontTx/>
              <a:buChar char="-"/>
            </a:pPr>
            <a:endParaRPr lang="en-US" sz="2800" b="1" dirty="0">
              <a:ln/>
              <a:solidFill>
                <a:srgbClr val="002060"/>
              </a:solidFill>
              <a:cs typeface="Calibri"/>
            </a:endParaRPr>
          </a:p>
          <a:p>
            <a:pPr marL="685800" indent="-685800">
              <a:buFontTx/>
              <a:buChar char="-"/>
            </a:pPr>
            <a:endParaRPr lang="en-US" sz="2800" b="1" dirty="0">
              <a:ln/>
              <a:solidFill>
                <a:srgbClr val="002060"/>
              </a:solidFill>
              <a:cs typeface="Calibri"/>
            </a:endParaRPr>
          </a:p>
          <a:p>
            <a:pPr marL="685800" indent="-685800">
              <a:buFontTx/>
              <a:buChar char="-"/>
            </a:pPr>
            <a:endParaRPr lang="en-US" sz="2800" b="1" dirty="0">
              <a:ln/>
              <a:solidFill>
                <a:srgbClr val="002060"/>
              </a:solidFill>
              <a:cs typeface="Calibri"/>
            </a:endParaRPr>
          </a:p>
          <a:p>
            <a:pPr lvl="1"/>
            <a:endParaRPr lang="en-US" sz="2800" b="1" dirty="0">
              <a:ln/>
              <a:solidFill>
                <a:srgbClr val="002060"/>
              </a:solidFill>
            </a:endParaRPr>
          </a:p>
          <a:p>
            <a:pPr marL="685800" indent="-685800">
              <a:buFontTx/>
              <a:buChar char="-"/>
            </a:pPr>
            <a:endParaRPr lang="en-US" dirty="0">
              <a:cs typeface="Calibri"/>
            </a:endParaRPr>
          </a:p>
        </p:txBody>
      </p:sp>
    </p:spTree>
    <p:extLst>
      <p:ext uri="{BB962C8B-B14F-4D97-AF65-F5344CB8AC3E}">
        <p14:creationId xmlns:p14="http://schemas.microsoft.com/office/powerpoint/2010/main" val="36674426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0">
            <a:extLst>
              <a:ext uri="{FF2B5EF4-FFF2-40B4-BE49-F238E27FC236}">
                <a16:creationId xmlns:a16="http://schemas.microsoft.com/office/drawing/2014/main" id="{848F64AA-5BE2-4280-BEFA-DC288118FC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A picture containing ground, outdoor, grate&#10;&#10;Description automatically generated">
            <a:extLst>
              <a:ext uri="{FF2B5EF4-FFF2-40B4-BE49-F238E27FC236}">
                <a16:creationId xmlns:a16="http://schemas.microsoft.com/office/drawing/2014/main" id="{412BA453-CA4C-6E3F-0EF7-63979A426636}"/>
              </a:ext>
            </a:extLst>
          </p:cNvPr>
          <p:cNvPicPr>
            <a:picLocks noChangeAspect="1"/>
          </p:cNvPicPr>
          <p:nvPr/>
        </p:nvPicPr>
        <p:blipFill rotWithShape="1">
          <a:blip r:embed="rId2"/>
          <a:srcRect l="2993" r="7138" b="-3"/>
          <a:stretch/>
        </p:blipFill>
        <p:spPr>
          <a:xfrm>
            <a:off x="20" y="2"/>
            <a:ext cx="5650960" cy="4197368"/>
          </a:xfrm>
          <a:custGeom>
            <a:avLst/>
            <a:gdLst/>
            <a:ahLst/>
            <a:cxnLst/>
            <a:rect l="l" t="t" r="r" b="b"/>
            <a:pathLst>
              <a:path w="7534640" h="4197368">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509063" y="4095753"/>
                  <a:pt x="4453918" y="4128339"/>
                  <a:pt x="4430941" y="4172622"/>
                </a:cubicBezTo>
                <a:lnTo>
                  <a:pt x="4423415" y="4197368"/>
                </a:lnTo>
                <a:lnTo>
                  <a:pt x="0" y="4197368"/>
                </a:lnTo>
                <a:close/>
              </a:path>
            </a:pathLst>
          </a:custGeom>
        </p:spPr>
      </p:pic>
      <p:pic>
        <p:nvPicPr>
          <p:cNvPr id="4" name="Picture 4" descr="A picture containing smoke, outdoor, tree, nature&#10;&#10;Description automatically generated">
            <a:extLst>
              <a:ext uri="{FF2B5EF4-FFF2-40B4-BE49-F238E27FC236}">
                <a16:creationId xmlns:a16="http://schemas.microsoft.com/office/drawing/2014/main" id="{6E1A1635-CEA9-3CCE-CF17-1AAE3C96E35E}"/>
              </a:ext>
            </a:extLst>
          </p:cNvPr>
          <p:cNvPicPr>
            <a:picLocks noChangeAspect="1"/>
          </p:cNvPicPr>
          <p:nvPr/>
        </p:nvPicPr>
        <p:blipFill rotWithShape="1">
          <a:blip r:embed="rId3"/>
          <a:srcRect l="45043" r="11061" b="-1"/>
          <a:stretch/>
        </p:blipFill>
        <p:spPr>
          <a:xfrm>
            <a:off x="5740152" y="1"/>
            <a:ext cx="3403847"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pic>
        <p:nvPicPr>
          <p:cNvPr id="3" name="Picture 3">
            <a:extLst>
              <a:ext uri="{FF2B5EF4-FFF2-40B4-BE49-F238E27FC236}">
                <a16:creationId xmlns:a16="http://schemas.microsoft.com/office/drawing/2014/main" id="{76CF724F-3971-08C8-A300-F6241912BBAC}"/>
              </a:ext>
            </a:extLst>
          </p:cNvPr>
          <p:cNvPicPr>
            <a:picLocks noChangeAspect="1"/>
          </p:cNvPicPr>
          <p:nvPr/>
        </p:nvPicPr>
        <p:blipFill rotWithShape="1">
          <a:blip r:embed="rId4"/>
          <a:srcRect t="712" b="24747"/>
          <a:stretch/>
        </p:blipFill>
        <p:spPr>
          <a:xfrm>
            <a:off x="20" y="4316255"/>
            <a:ext cx="5127618" cy="2541737"/>
          </a:xfrm>
          <a:custGeom>
            <a:avLst/>
            <a:gdLst/>
            <a:ahLst/>
            <a:cxnLst/>
            <a:rect l="l" t="t" r="r" b="b"/>
            <a:pathLst>
              <a:path w="6836850" h="2541737">
                <a:moveTo>
                  <a:pt x="0" y="0"/>
                </a:moveTo>
                <a:lnTo>
                  <a:pt x="4460098" y="0"/>
                </a:lnTo>
                <a:lnTo>
                  <a:pt x="4483996" y="31836"/>
                </a:lnTo>
                <a:cubicBezTo>
                  <a:pt x="4644419" y="28495"/>
                  <a:pt x="4627708" y="282495"/>
                  <a:pt x="4788129" y="245732"/>
                </a:cubicBezTo>
                <a:cubicBezTo>
                  <a:pt x="4754709" y="362707"/>
                  <a:pt x="4641076" y="302548"/>
                  <a:pt x="4600971" y="389443"/>
                </a:cubicBezTo>
                <a:cubicBezTo>
                  <a:pt x="4684524" y="462970"/>
                  <a:pt x="4844945" y="409497"/>
                  <a:pt x="4871683" y="563233"/>
                </a:cubicBezTo>
                <a:cubicBezTo>
                  <a:pt x="4838262" y="723655"/>
                  <a:pt x="4945210" y="703602"/>
                  <a:pt x="5032105" y="713629"/>
                </a:cubicBezTo>
                <a:cubicBezTo>
                  <a:pt x="5239317" y="733683"/>
                  <a:pt x="5439843" y="747050"/>
                  <a:pt x="5643713" y="780472"/>
                </a:cubicBezTo>
                <a:cubicBezTo>
                  <a:pt x="5693844" y="790498"/>
                  <a:pt x="5810819" y="767103"/>
                  <a:pt x="5800794" y="870709"/>
                </a:cubicBezTo>
                <a:cubicBezTo>
                  <a:pt x="5790767" y="954261"/>
                  <a:pt x="5700529" y="924184"/>
                  <a:pt x="5643713" y="927525"/>
                </a:cubicBezTo>
                <a:cubicBezTo>
                  <a:pt x="5329553" y="967632"/>
                  <a:pt x="5012052" y="904131"/>
                  <a:pt x="4701235" y="907472"/>
                </a:cubicBezTo>
                <a:cubicBezTo>
                  <a:pt x="4664472" y="907472"/>
                  <a:pt x="4657787" y="1017762"/>
                  <a:pt x="4577576" y="980999"/>
                </a:cubicBezTo>
                <a:cubicBezTo>
                  <a:pt x="4788129" y="1081263"/>
                  <a:pt x="5767372" y="1108001"/>
                  <a:pt x="6094900" y="1161474"/>
                </a:cubicBezTo>
                <a:cubicBezTo>
                  <a:pt x="5754004" y="1542477"/>
                  <a:pt x="5429817" y="1311870"/>
                  <a:pt x="5159105" y="1525765"/>
                </a:cubicBezTo>
                <a:cubicBezTo>
                  <a:pt x="5159105" y="1525765"/>
                  <a:pt x="5212580" y="1525765"/>
                  <a:pt x="5443187" y="1595950"/>
                </a:cubicBezTo>
                <a:cubicBezTo>
                  <a:pt x="5627002" y="1652765"/>
                  <a:pt x="5536765" y="1732976"/>
                  <a:pt x="6001321" y="1886715"/>
                </a:cubicBezTo>
                <a:cubicBezTo>
                  <a:pt x="5824188" y="1936846"/>
                  <a:pt x="5593581" y="1839925"/>
                  <a:pt x="5506685" y="2100610"/>
                </a:cubicBezTo>
                <a:cubicBezTo>
                  <a:pt x="5643713" y="2147401"/>
                  <a:pt x="5807477" y="2103953"/>
                  <a:pt x="5904398" y="2227611"/>
                </a:cubicBezTo>
                <a:cubicBezTo>
                  <a:pt x="5934478" y="2264375"/>
                  <a:pt x="5964557" y="2287770"/>
                  <a:pt x="6001321" y="2307821"/>
                </a:cubicBezTo>
                <a:cubicBezTo>
                  <a:pt x="5984612" y="2314507"/>
                  <a:pt x="5964557" y="2321190"/>
                  <a:pt x="5951188" y="2327874"/>
                </a:cubicBezTo>
                <a:cubicBezTo>
                  <a:pt x="5977925" y="2351271"/>
                  <a:pt x="6663060" y="2478270"/>
                  <a:pt x="6836850" y="2481613"/>
                </a:cubicBezTo>
                <a:cubicBezTo>
                  <a:pt x="6761652" y="2506679"/>
                  <a:pt x="6636845" y="2527828"/>
                  <a:pt x="6553814" y="2540165"/>
                </a:cubicBezTo>
                <a:lnTo>
                  <a:pt x="6542822" y="2541737"/>
                </a:lnTo>
                <a:lnTo>
                  <a:pt x="0" y="2541737"/>
                </a:lnTo>
                <a:close/>
              </a:path>
            </a:pathLst>
          </a:custGeom>
        </p:spPr>
      </p:pic>
      <p:sp>
        <p:nvSpPr>
          <p:cNvPr id="5" name="TextBox 4">
            <a:extLst>
              <a:ext uri="{FF2B5EF4-FFF2-40B4-BE49-F238E27FC236}">
                <a16:creationId xmlns:a16="http://schemas.microsoft.com/office/drawing/2014/main" id="{F0184471-FF2E-B999-E8D1-DE1BE587789B}"/>
              </a:ext>
            </a:extLst>
          </p:cNvPr>
          <p:cNvSpPr txBox="1"/>
          <p:nvPr/>
        </p:nvSpPr>
        <p:spPr>
          <a:xfrm>
            <a:off x="4691886" y="4438278"/>
            <a:ext cx="4129361" cy="1576910"/>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nSpc>
                <a:spcPct val="90000"/>
              </a:lnSpc>
              <a:spcBef>
                <a:spcPct val="0"/>
              </a:spcBef>
              <a:spcAft>
                <a:spcPts val="600"/>
              </a:spcAft>
            </a:pPr>
            <a:r>
              <a:rPr lang="en-US" sz="4400" b="1" dirty="0">
                <a:latin typeface="+mj-lt"/>
                <a:ea typeface="+mj-ea"/>
                <a:cs typeface="Calibri Light"/>
              </a:rPr>
              <a:t>WHAT ARE WE FIGHTING?</a:t>
            </a:r>
            <a:endParaRPr lang="en-US" sz="3800" kern="1200" dirty="0">
              <a:latin typeface="+mj-lt"/>
              <a:ea typeface="+mj-ea"/>
              <a:cs typeface="Calibri Light"/>
            </a:endParaRPr>
          </a:p>
        </p:txBody>
      </p:sp>
    </p:spTree>
    <p:extLst>
      <p:ext uri="{BB962C8B-B14F-4D97-AF65-F5344CB8AC3E}">
        <p14:creationId xmlns:p14="http://schemas.microsoft.com/office/powerpoint/2010/main" val="16371277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Title 2">
            <a:extLst>
              <a:ext uri="{FF2B5EF4-FFF2-40B4-BE49-F238E27FC236}">
                <a16:creationId xmlns:a16="http://schemas.microsoft.com/office/drawing/2014/main" id="{B6E95944-B151-B27B-661A-6F9C55B5DBD9}"/>
              </a:ext>
            </a:extLst>
          </p:cNvPr>
          <p:cNvSpPr>
            <a:spLocks noGrp="1"/>
          </p:cNvSpPr>
          <p:nvPr>
            <p:ph type="title"/>
          </p:nvPr>
        </p:nvSpPr>
        <p:spPr>
          <a:xfrm>
            <a:off x="628650" y="448721"/>
            <a:ext cx="3530753" cy="1225650"/>
          </a:xfrm>
        </p:spPr>
        <p:txBody>
          <a:bodyPr vert="horz" lIns="91440" tIns="45720" rIns="91440" bIns="45720" rtlCol="0" anchor="b">
            <a:normAutofit/>
          </a:bodyPr>
          <a:lstStyle/>
          <a:p>
            <a:pPr marL="0" marR="0" lvl="0" indent="0" fontAlgn="auto">
              <a:spcAft>
                <a:spcPts val="0"/>
              </a:spcAft>
              <a:tabLst/>
              <a:defRPr/>
            </a:pPr>
            <a:r>
              <a:rPr kumimoji="0" lang="en-US" sz="3600" b="1" i="0" u="none" strike="noStrike" cap="none" spc="0" normalizeH="0" baseline="0" noProof="0" dirty="0">
                <a:ln>
                  <a:noFill/>
                </a:ln>
                <a:solidFill>
                  <a:schemeClr val="bg1"/>
                </a:solidFill>
                <a:effectLst/>
                <a:uLnTx/>
                <a:uFillTx/>
              </a:rPr>
              <a:t>Wind Driven Fires:</a:t>
            </a:r>
            <a:endParaRPr lang="en-US" sz="3600" b="1" dirty="0">
              <a:solidFill>
                <a:schemeClr val="bg1"/>
              </a:solidFill>
            </a:endParaRPr>
          </a:p>
        </p:txBody>
      </p:sp>
      <p:cxnSp>
        <p:nvCxnSpPr>
          <p:cNvPr id="15" name="Straight Connector 14">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23904" y="1749756"/>
            <a:ext cx="3538728"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8806AD09-3080-4078-B2BD-FECC62B64E53}"/>
              </a:ext>
            </a:extLst>
          </p:cNvPr>
          <p:cNvSpPr>
            <a:spLocks noGrp="1"/>
          </p:cNvSpPr>
          <p:nvPr>
            <p:ph sz="half" idx="1"/>
          </p:nvPr>
        </p:nvSpPr>
        <p:spPr>
          <a:xfrm>
            <a:off x="332509" y="1909191"/>
            <a:ext cx="4008581" cy="3946659"/>
          </a:xfrm>
        </p:spPr>
        <p:txBody>
          <a:bodyPr vert="horz" lIns="91440" tIns="45720" rIns="91440" bIns="45720" rtlCol="0">
            <a:normAutofit/>
          </a:bodyPr>
          <a:lstStyle/>
          <a:p>
            <a:r>
              <a:rPr lang="en-US" dirty="0">
                <a:solidFill>
                  <a:schemeClr val="bg1"/>
                </a:solidFill>
              </a:rPr>
              <a:t>Increased Fire Behavior Concerns</a:t>
            </a:r>
          </a:p>
          <a:p>
            <a:r>
              <a:rPr lang="en-US" dirty="0">
                <a:solidFill>
                  <a:schemeClr val="bg1"/>
                </a:solidFill>
              </a:rPr>
              <a:t>Decreased SA</a:t>
            </a:r>
          </a:p>
          <a:p>
            <a:r>
              <a:rPr lang="en-US" dirty="0">
                <a:solidFill>
                  <a:schemeClr val="bg1"/>
                </a:solidFill>
              </a:rPr>
              <a:t>Spot Fires and Embers</a:t>
            </a:r>
          </a:p>
          <a:p>
            <a:r>
              <a:rPr lang="en-US" dirty="0">
                <a:solidFill>
                  <a:schemeClr val="bg1"/>
                </a:solidFill>
              </a:rPr>
              <a:t>Infrastructure Damage</a:t>
            </a:r>
          </a:p>
          <a:p>
            <a:r>
              <a:rPr lang="en-US" dirty="0">
                <a:solidFill>
                  <a:schemeClr val="bg1"/>
                </a:solidFill>
              </a:rPr>
              <a:t>Blocked Exit Routes</a:t>
            </a:r>
          </a:p>
          <a:p>
            <a:r>
              <a:rPr lang="en-US" dirty="0">
                <a:solidFill>
                  <a:schemeClr val="bg1"/>
                </a:solidFill>
              </a:rPr>
              <a:t>Visibility</a:t>
            </a:r>
          </a:p>
          <a:p>
            <a:endParaRPr lang="en-US" sz="1700" dirty="0">
              <a:solidFill>
                <a:schemeClr val="bg1"/>
              </a:solidFill>
            </a:endParaRPr>
          </a:p>
          <a:p>
            <a:endParaRPr lang="en-US" sz="1700" dirty="0">
              <a:solidFill>
                <a:schemeClr val="bg1"/>
              </a:solidFill>
            </a:endParaRPr>
          </a:p>
        </p:txBody>
      </p:sp>
      <p:cxnSp>
        <p:nvCxnSpPr>
          <p:cNvPr id="17" name="Straight Connector 16">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25520" y="5707672"/>
            <a:ext cx="3535498"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8" name="Content Placeholder 7">
            <a:extLst>
              <a:ext uri="{FF2B5EF4-FFF2-40B4-BE49-F238E27FC236}">
                <a16:creationId xmlns:a16="http://schemas.microsoft.com/office/drawing/2014/main" id="{AA58BA38-70FD-C1CE-C4A8-8D9786574337}"/>
              </a:ext>
            </a:extLst>
          </p:cNvPr>
          <p:cNvPicPr>
            <a:picLocks noGrp="1" noChangeAspect="1"/>
          </p:cNvPicPr>
          <p:nvPr>
            <p:ph sz="half" idx="2"/>
          </p:nvPr>
        </p:nvPicPr>
        <p:blipFill rotWithShape="1">
          <a:blip r:embed="rId2"/>
          <a:srcRect l="23802" r="29720"/>
          <a:stretch/>
        </p:blipFill>
        <p:spPr>
          <a:xfrm>
            <a:off x="4894089" y="10"/>
            <a:ext cx="4249911" cy="6857990"/>
          </a:xfrm>
          <a:prstGeom prst="rect">
            <a:avLst/>
          </a:prstGeom>
        </p:spPr>
      </p:pic>
    </p:spTree>
    <p:extLst>
      <p:ext uri="{BB962C8B-B14F-4D97-AF65-F5344CB8AC3E}">
        <p14:creationId xmlns:p14="http://schemas.microsoft.com/office/powerpoint/2010/main" val="21493991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114C78B5-EC6B-4A39-8860-705100867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6D0553F0-D131-D62A-18F4-53C83DB5736A}"/>
              </a:ext>
            </a:extLst>
          </p:cNvPr>
          <p:cNvSpPr>
            <a:spLocks noGrp="1"/>
          </p:cNvSpPr>
          <p:nvPr>
            <p:ph type="title"/>
          </p:nvPr>
        </p:nvSpPr>
        <p:spPr>
          <a:xfrm>
            <a:off x="328613" y="4669978"/>
            <a:ext cx="3293268" cy="1173700"/>
          </a:xfrm>
        </p:spPr>
        <p:txBody>
          <a:bodyPr vert="horz" lIns="91440" tIns="45720" rIns="91440" bIns="45720" rtlCol="0" anchor="t">
            <a:normAutofit fontScale="90000"/>
          </a:bodyPr>
          <a:lstStyle/>
          <a:p>
            <a:r>
              <a:rPr lang="en-US" sz="3500" b="1" kern="1200" dirty="0">
                <a:solidFill>
                  <a:schemeClr val="bg1"/>
                </a:solidFill>
                <a:latin typeface="+mj-lt"/>
                <a:ea typeface="+mj-ea"/>
                <a:cs typeface="+mj-cs"/>
              </a:rPr>
              <a:t>THE WUI:</a:t>
            </a:r>
            <a:br>
              <a:rPr lang="en-US" sz="3500" b="1" kern="1200" dirty="0">
                <a:solidFill>
                  <a:schemeClr val="bg1"/>
                </a:solidFill>
                <a:latin typeface="+mj-lt"/>
                <a:ea typeface="+mj-ea"/>
                <a:cs typeface="+mj-cs"/>
              </a:rPr>
            </a:br>
            <a:r>
              <a:rPr lang="en-US" sz="3600" b="1" dirty="0">
                <a:solidFill>
                  <a:schemeClr val="bg1">
                    <a:alpha val="80000"/>
                  </a:schemeClr>
                </a:solidFill>
              </a:rPr>
              <a:t>Wildland Urban Interface</a:t>
            </a:r>
            <a:br>
              <a:rPr lang="en-US" sz="3600" b="1" dirty="0">
                <a:solidFill>
                  <a:schemeClr val="bg1">
                    <a:alpha val="80000"/>
                  </a:schemeClr>
                </a:solidFill>
              </a:rPr>
            </a:br>
            <a:endParaRPr lang="en-US" sz="3500" b="1" kern="1200" dirty="0">
              <a:solidFill>
                <a:schemeClr val="bg1"/>
              </a:solidFill>
              <a:latin typeface="+mj-lt"/>
              <a:ea typeface="+mj-ea"/>
              <a:cs typeface="+mj-cs"/>
            </a:endParaRPr>
          </a:p>
        </p:txBody>
      </p:sp>
      <p:pic>
        <p:nvPicPr>
          <p:cNvPr id="8" name="Picture 7">
            <a:extLst>
              <a:ext uri="{FF2B5EF4-FFF2-40B4-BE49-F238E27FC236}">
                <a16:creationId xmlns:a16="http://schemas.microsoft.com/office/drawing/2014/main" id="{29C5EB5C-4059-0B0D-9FF8-0021D990AC03}"/>
              </a:ext>
            </a:extLst>
          </p:cNvPr>
          <p:cNvPicPr>
            <a:picLocks noChangeAspect="1"/>
          </p:cNvPicPr>
          <p:nvPr/>
        </p:nvPicPr>
        <p:blipFill rotWithShape="1">
          <a:blip r:embed="rId2"/>
          <a:srcRect l="20475" r="29197" b="-1"/>
          <a:stretch/>
        </p:blipFill>
        <p:spPr>
          <a:xfrm>
            <a:off x="20" y="10"/>
            <a:ext cx="3000355" cy="3904882"/>
          </a:xfrm>
          <a:custGeom>
            <a:avLst/>
            <a:gdLst/>
            <a:ahLst/>
            <a:cxnLst/>
            <a:rect l="l" t="t" r="r" b="b"/>
            <a:pathLst>
              <a:path w="4000500" h="3413410">
                <a:moveTo>
                  <a:pt x="0" y="0"/>
                </a:moveTo>
                <a:lnTo>
                  <a:pt x="4000500" y="0"/>
                </a:lnTo>
                <a:lnTo>
                  <a:pt x="4000500" y="3330603"/>
                </a:lnTo>
                <a:lnTo>
                  <a:pt x="416174" y="3413410"/>
                </a:lnTo>
                <a:lnTo>
                  <a:pt x="0" y="3408169"/>
                </a:lnTo>
                <a:close/>
              </a:path>
            </a:pathLst>
          </a:custGeom>
        </p:spPr>
      </p:pic>
      <p:pic>
        <p:nvPicPr>
          <p:cNvPr id="6" name="Content Placeholder 5">
            <a:extLst>
              <a:ext uri="{FF2B5EF4-FFF2-40B4-BE49-F238E27FC236}">
                <a16:creationId xmlns:a16="http://schemas.microsoft.com/office/drawing/2014/main" id="{69FF5951-D54D-B891-7A06-560038E3A909}"/>
              </a:ext>
            </a:extLst>
          </p:cNvPr>
          <p:cNvPicPr>
            <a:picLocks noGrp="1" noChangeAspect="1"/>
          </p:cNvPicPr>
          <p:nvPr>
            <p:ph sz="half" idx="2"/>
          </p:nvPr>
        </p:nvPicPr>
        <p:blipFill rotWithShape="1">
          <a:blip r:embed="rId3"/>
          <a:srcRect l="23094" r="41780"/>
          <a:stretch/>
        </p:blipFill>
        <p:spPr>
          <a:xfrm>
            <a:off x="3143251" y="10"/>
            <a:ext cx="2857499" cy="3904881"/>
          </a:xfrm>
          <a:custGeom>
            <a:avLst/>
            <a:gdLst/>
            <a:ahLst/>
            <a:cxnLst/>
            <a:rect l="l" t="t" r="r" b="b"/>
            <a:pathLst>
              <a:path w="3809998" h="3361533">
                <a:moveTo>
                  <a:pt x="0" y="0"/>
                </a:moveTo>
                <a:lnTo>
                  <a:pt x="3809998" y="0"/>
                </a:lnTo>
                <a:lnTo>
                  <a:pt x="3809998" y="3353206"/>
                </a:lnTo>
                <a:lnTo>
                  <a:pt x="1781628" y="3181423"/>
                </a:lnTo>
                <a:lnTo>
                  <a:pt x="0" y="3361533"/>
                </a:lnTo>
                <a:close/>
              </a:path>
            </a:pathLst>
          </a:custGeom>
        </p:spPr>
      </p:pic>
      <p:pic>
        <p:nvPicPr>
          <p:cNvPr id="7" name="Picture 6">
            <a:extLst>
              <a:ext uri="{FF2B5EF4-FFF2-40B4-BE49-F238E27FC236}">
                <a16:creationId xmlns:a16="http://schemas.microsoft.com/office/drawing/2014/main" id="{B372D189-5382-2DCD-714E-A09F969E8551}"/>
              </a:ext>
            </a:extLst>
          </p:cNvPr>
          <p:cNvPicPr>
            <a:picLocks noChangeAspect="1"/>
          </p:cNvPicPr>
          <p:nvPr/>
        </p:nvPicPr>
        <p:blipFill rotWithShape="1">
          <a:blip r:embed="rId4"/>
          <a:srcRect l="21701" r="28336" b="2"/>
          <a:stretch/>
        </p:blipFill>
        <p:spPr>
          <a:xfrm>
            <a:off x="6143625" y="-1"/>
            <a:ext cx="3000375" cy="4008409"/>
          </a:xfrm>
          <a:custGeom>
            <a:avLst/>
            <a:gdLst/>
            <a:ahLst/>
            <a:cxnLst/>
            <a:rect l="l" t="t" r="r" b="b"/>
            <a:pathLst>
              <a:path w="4000500" h="3403026">
                <a:moveTo>
                  <a:pt x="0" y="0"/>
                </a:moveTo>
                <a:lnTo>
                  <a:pt x="4000500" y="0"/>
                </a:lnTo>
                <a:lnTo>
                  <a:pt x="4000500" y="3403026"/>
                </a:lnTo>
                <a:lnTo>
                  <a:pt x="9072" y="3370108"/>
                </a:lnTo>
                <a:lnTo>
                  <a:pt x="0" y="3369340"/>
                </a:lnTo>
                <a:close/>
              </a:path>
            </a:pathLst>
          </a:custGeom>
        </p:spPr>
      </p:pic>
      <p:grpSp>
        <p:nvGrpSpPr>
          <p:cNvPr id="15" name="Group 14">
            <a:extLst>
              <a:ext uri="{FF2B5EF4-FFF2-40B4-BE49-F238E27FC236}">
                <a16:creationId xmlns:a16="http://schemas.microsoft.com/office/drawing/2014/main" id="{A50943B0-FDF7-4C2C-B784-9208C945A8C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9144000" cy="757168"/>
            <a:chOff x="0" y="2959818"/>
            <a:chExt cx="12192000" cy="757168"/>
          </a:xfrm>
        </p:grpSpPr>
        <p:sp>
          <p:nvSpPr>
            <p:cNvPr id="16" name="Freeform: Shape 15">
              <a:extLst>
                <a:ext uri="{FF2B5EF4-FFF2-40B4-BE49-F238E27FC236}">
                  <a16:creationId xmlns:a16="http://schemas.microsoft.com/office/drawing/2014/main" id="{64021FAB-FA86-49DE-8FC9-585A1729B7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7B58B526-A432-4EB5-AA70-2BB897257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5">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 name="Content Placeholder 3">
            <a:extLst>
              <a:ext uri="{FF2B5EF4-FFF2-40B4-BE49-F238E27FC236}">
                <a16:creationId xmlns:a16="http://schemas.microsoft.com/office/drawing/2014/main" id="{7FB3CB4F-1B7C-5FF4-684F-BCA3994FC8BB}"/>
              </a:ext>
            </a:extLst>
          </p:cNvPr>
          <p:cNvSpPr>
            <a:spLocks noGrp="1"/>
          </p:cNvSpPr>
          <p:nvPr>
            <p:ph sz="half" idx="1"/>
          </p:nvPr>
        </p:nvSpPr>
        <p:spPr>
          <a:xfrm>
            <a:off x="4048846" y="4295513"/>
            <a:ext cx="4766541" cy="1997630"/>
          </a:xfrm>
        </p:spPr>
        <p:txBody>
          <a:bodyPr vert="horz" lIns="91440" tIns="45720" rIns="91440" bIns="45720" rtlCol="0">
            <a:noAutofit/>
          </a:bodyPr>
          <a:lstStyle/>
          <a:p>
            <a:r>
              <a:rPr lang="en-US" sz="2000" b="1" dirty="0">
                <a:solidFill>
                  <a:schemeClr val="bg1">
                    <a:alpha val="80000"/>
                  </a:schemeClr>
                </a:solidFill>
              </a:rPr>
              <a:t>Transition between wilderness and Development</a:t>
            </a:r>
          </a:p>
          <a:p>
            <a:r>
              <a:rPr lang="en-US" sz="2000" b="1" dirty="0">
                <a:solidFill>
                  <a:schemeClr val="bg1">
                    <a:alpha val="80000"/>
                  </a:schemeClr>
                </a:solidFill>
              </a:rPr>
              <a:t>We are building homes in areas that weren’t considered accessible before. </a:t>
            </a:r>
          </a:p>
          <a:p>
            <a:r>
              <a:rPr lang="en-US" sz="2000" b="1" dirty="0">
                <a:solidFill>
                  <a:schemeClr val="bg1">
                    <a:alpha val="80000"/>
                  </a:schemeClr>
                </a:solidFill>
              </a:rPr>
              <a:t>Nature used to clean these areas for us. </a:t>
            </a:r>
          </a:p>
          <a:p>
            <a:r>
              <a:rPr lang="en-US" sz="2000" b="1" dirty="0">
                <a:solidFill>
                  <a:schemeClr val="bg1">
                    <a:alpha val="80000"/>
                  </a:schemeClr>
                </a:solidFill>
              </a:rPr>
              <a:t>We now have to stop nature from cleaning.</a:t>
            </a:r>
          </a:p>
        </p:txBody>
      </p:sp>
    </p:spTree>
    <p:extLst>
      <p:ext uri="{BB962C8B-B14F-4D97-AF65-F5344CB8AC3E}">
        <p14:creationId xmlns:p14="http://schemas.microsoft.com/office/powerpoint/2010/main" val="26633229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A397E3E-B90C-4D82-BAAA-36F7AC6A45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9" name="Group 18">
            <a:extLst>
              <a:ext uri="{FF2B5EF4-FFF2-40B4-BE49-F238E27FC236}">
                <a16:creationId xmlns:a16="http://schemas.microsoft.com/office/drawing/2014/main" id="{0F0C2E5D-B08F-4A99-9D15-59D33148FE0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47167"/>
            <a:ext cx="1396390" cy="717514"/>
            <a:chOff x="0" y="238499"/>
            <a:chExt cx="1861854" cy="717514"/>
          </a:xfrm>
          <a:solidFill>
            <a:schemeClr val="bg1"/>
          </a:solidFill>
        </p:grpSpPr>
        <p:grpSp>
          <p:nvGrpSpPr>
            <p:cNvPr id="20" name="Group 19">
              <a:extLst>
                <a:ext uri="{FF2B5EF4-FFF2-40B4-BE49-F238E27FC236}">
                  <a16:creationId xmlns:a16="http://schemas.microsoft.com/office/drawing/2014/main" id="{07B8F35D-FB89-4C40-8A99-E46DDA021326}"/>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238499"/>
              <a:ext cx="1861854" cy="717514"/>
              <a:chOff x="0" y="604259"/>
              <a:chExt cx="1861854" cy="717514"/>
            </a:xfrm>
            <a:grpFill/>
          </p:grpSpPr>
          <p:sp>
            <p:nvSpPr>
              <p:cNvPr id="24" name="Freeform: Shape 23">
                <a:extLst>
                  <a:ext uri="{FF2B5EF4-FFF2-40B4-BE49-F238E27FC236}">
                    <a16:creationId xmlns:a16="http://schemas.microsoft.com/office/drawing/2014/main" id="{E16C8D8F-10E9-4498-ABDB-0F923F8B68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604259"/>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25" name="Freeform: Shape 24">
                <a:extLst>
                  <a:ext uri="{FF2B5EF4-FFF2-40B4-BE49-F238E27FC236}">
                    <a16:creationId xmlns:a16="http://schemas.microsoft.com/office/drawing/2014/main" id="{1E5A83E3-8A11-4492-BB6E-F5F2240316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1043994"/>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a:p>
            </p:txBody>
          </p:sp>
        </p:grpSp>
        <p:grpSp>
          <p:nvGrpSpPr>
            <p:cNvPr id="21" name="Group 20">
              <a:extLst>
                <a:ext uri="{FF2B5EF4-FFF2-40B4-BE49-F238E27FC236}">
                  <a16:creationId xmlns:a16="http://schemas.microsoft.com/office/drawing/2014/main" id="{55FC669C-CD13-4F4A-AFFF-4029D34F2DB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238499"/>
              <a:ext cx="1861854" cy="717514"/>
              <a:chOff x="0" y="604259"/>
              <a:chExt cx="1861854" cy="717514"/>
            </a:xfrm>
            <a:grpFill/>
          </p:grpSpPr>
          <p:sp>
            <p:nvSpPr>
              <p:cNvPr id="22" name="Freeform: Shape 21">
                <a:extLst>
                  <a:ext uri="{FF2B5EF4-FFF2-40B4-BE49-F238E27FC236}">
                    <a16:creationId xmlns:a16="http://schemas.microsoft.com/office/drawing/2014/main" id="{6617B5AA-8A0D-41D3-B2EF-8BC53E3B7D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604259"/>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23" name="Freeform: Shape 22">
                <a:extLst>
                  <a:ext uri="{FF2B5EF4-FFF2-40B4-BE49-F238E27FC236}">
                    <a16:creationId xmlns:a16="http://schemas.microsoft.com/office/drawing/2014/main" id="{572EB308-9A4E-4332-A908-22F2978D75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1043994"/>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a:p>
            </p:txBody>
          </p:sp>
        </p:grpSp>
      </p:grpSp>
      <p:grpSp>
        <p:nvGrpSpPr>
          <p:cNvPr id="27" name="Group 26">
            <a:extLst>
              <a:ext uri="{FF2B5EF4-FFF2-40B4-BE49-F238E27FC236}">
                <a16:creationId xmlns:a16="http://schemas.microsoft.com/office/drawing/2014/main" id="{5499343D-E927-41D0-B997-E44A300C68D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4793" y="1119591"/>
            <a:ext cx="3724401" cy="4598497"/>
            <a:chOff x="579725" y="1119591"/>
            <a:chExt cx="4965868" cy="4598497"/>
          </a:xfrm>
        </p:grpSpPr>
        <p:sp>
          <p:nvSpPr>
            <p:cNvPr id="28" name="Rectangle 27">
              <a:extLst>
                <a:ext uri="{FF2B5EF4-FFF2-40B4-BE49-F238E27FC236}">
                  <a16:creationId xmlns:a16="http://schemas.microsoft.com/office/drawing/2014/main" id="{2C1D3151-5F97-4860-B56C-C98BD62CC2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725" y="1119591"/>
              <a:ext cx="4965868" cy="4598497"/>
            </a:xfrm>
            <a:prstGeom prst="rect">
              <a:avLst/>
            </a:prstGeom>
            <a:solidFill>
              <a:srgbClr val="FFFFFF"/>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DAD33695-C117-4AEE-9AF5-65F13C6CC3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725" y="1119591"/>
              <a:ext cx="4965868" cy="4598497"/>
            </a:xfrm>
            <a:prstGeom prst="rect">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Rectangle 30">
            <a:extLst>
              <a:ext uri="{FF2B5EF4-FFF2-40B4-BE49-F238E27FC236}">
                <a16:creationId xmlns:a16="http://schemas.microsoft.com/office/drawing/2014/main" id="{90A7F83A-9728-4030-8E45-9ECF1ABCCC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529" y="1073782"/>
            <a:ext cx="3645192" cy="4529266"/>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DA2094F4-1F16-32FF-B15A-BC9D4647542B}"/>
              </a:ext>
            </a:extLst>
          </p:cNvPr>
          <p:cNvSpPr>
            <a:spLocks noGrp="1"/>
          </p:cNvSpPr>
          <p:nvPr>
            <p:ph type="title"/>
          </p:nvPr>
        </p:nvSpPr>
        <p:spPr>
          <a:xfrm>
            <a:off x="628650" y="1254952"/>
            <a:ext cx="3243481" cy="2939655"/>
          </a:xfrm>
        </p:spPr>
        <p:txBody>
          <a:bodyPr vert="horz" lIns="91440" tIns="45720" rIns="91440" bIns="45720" rtlCol="0" anchor="b">
            <a:normAutofit/>
          </a:bodyPr>
          <a:lstStyle/>
          <a:p>
            <a:pPr algn="ctr"/>
            <a:r>
              <a:rPr lang="en-US" sz="4700" b="1">
                <a:solidFill>
                  <a:schemeClr val="bg1"/>
                </a:solidFill>
              </a:rPr>
              <a:t>Camp Fire, Paradise California</a:t>
            </a:r>
          </a:p>
        </p:txBody>
      </p:sp>
      <p:pic>
        <p:nvPicPr>
          <p:cNvPr id="2" name="Picture 1" descr="A aerial view of a forest&#10;&#10;Description automatically generated">
            <a:extLst>
              <a:ext uri="{FF2B5EF4-FFF2-40B4-BE49-F238E27FC236}">
                <a16:creationId xmlns:a16="http://schemas.microsoft.com/office/drawing/2014/main" id="{D333D8DD-E752-BD77-1330-D5B84894E278}"/>
              </a:ext>
            </a:extLst>
          </p:cNvPr>
          <p:cNvPicPr>
            <a:picLocks noChangeAspect="1"/>
          </p:cNvPicPr>
          <p:nvPr/>
        </p:nvPicPr>
        <p:blipFill rotWithShape="1">
          <a:blip r:embed="rId2"/>
          <a:srcRect l="12330" r="33525"/>
          <a:stretch/>
        </p:blipFill>
        <p:spPr>
          <a:xfrm>
            <a:off x="4570585" y="1321031"/>
            <a:ext cx="4071458" cy="4210940"/>
          </a:xfrm>
          <a:prstGeom prst="rect">
            <a:avLst/>
          </a:prstGeom>
          <a:ln w="28575">
            <a:noFill/>
          </a:ln>
        </p:spPr>
      </p:pic>
      <p:sp>
        <p:nvSpPr>
          <p:cNvPr id="33" name="Freeform: Shape 32">
            <a:extLst>
              <a:ext uri="{FF2B5EF4-FFF2-40B4-BE49-F238E27FC236}">
                <a16:creationId xmlns:a16="http://schemas.microsoft.com/office/drawing/2014/main" id="{A2B5CBEA-F125-49B6-8335-227C325B11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092589" y="0"/>
            <a:ext cx="1051411" cy="1345036"/>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5" name="Freeform: Shape 34">
            <a:extLst>
              <a:ext uri="{FF2B5EF4-FFF2-40B4-BE49-F238E27FC236}">
                <a16:creationId xmlns:a16="http://schemas.microsoft.com/office/drawing/2014/main" id="{FEA9761C-7BB2-45E5-A5DB-A0B353624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092589" y="0"/>
            <a:ext cx="1051411" cy="1345036"/>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2">
              <a:alpha val="3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7" name="Oval 36">
            <a:extLst>
              <a:ext uri="{FF2B5EF4-FFF2-40B4-BE49-F238E27FC236}">
                <a16:creationId xmlns:a16="http://schemas.microsoft.com/office/drawing/2014/main" id="{4D1A5E71-B6B6-486A-8CDC-C7ABD9B90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5725" y="4727300"/>
            <a:ext cx="239956" cy="319941"/>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Oval 38">
            <a:extLst>
              <a:ext uri="{FF2B5EF4-FFF2-40B4-BE49-F238E27FC236}">
                <a16:creationId xmlns:a16="http://schemas.microsoft.com/office/drawing/2014/main" id="{8E44D629-6B8E-4D88-A77E-149C0ED034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5725" y="4727300"/>
            <a:ext cx="239956" cy="319941"/>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41" name="Graphic 185">
            <a:extLst>
              <a:ext uri="{FF2B5EF4-FFF2-40B4-BE49-F238E27FC236}">
                <a16:creationId xmlns:a16="http://schemas.microsoft.com/office/drawing/2014/main" id="{FB9739EB-7F66-433D-841F-AB3CD18700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77925" y="5801515"/>
            <a:ext cx="790849" cy="469689"/>
            <a:chOff x="9841624" y="4115729"/>
            <a:chExt cx="602169" cy="268223"/>
          </a:xfrm>
          <a:solidFill>
            <a:srgbClr val="FFFFFF"/>
          </a:solidFill>
        </p:grpSpPr>
        <p:sp>
          <p:nvSpPr>
            <p:cNvPr id="42" name="Freeform: Shape 41">
              <a:extLst>
                <a:ext uri="{FF2B5EF4-FFF2-40B4-BE49-F238E27FC236}">
                  <a16:creationId xmlns:a16="http://schemas.microsoft.com/office/drawing/2014/main" id="{104F2BBD-A005-4DCB-9566-F2351050BE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8B00DEC7-198B-49D1-98FD-018F3ECFCF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F14DFC82-B3B3-468E-91B3-1302CFC684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D3250EFE-214E-4B8E-AF96-036A514FFB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AD058EBE-D4A5-4C43-B170-6A451F87A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grpSp>
        <p:nvGrpSpPr>
          <p:cNvPr id="48" name="Graphic 185">
            <a:extLst>
              <a:ext uri="{FF2B5EF4-FFF2-40B4-BE49-F238E27FC236}">
                <a16:creationId xmlns:a16="http://schemas.microsoft.com/office/drawing/2014/main" id="{8B6BCBAB-41A5-4D6D-8C9B-55E3AA6FCC2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77925" y="5801515"/>
            <a:ext cx="790849" cy="469689"/>
            <a:chOff x="9841624" y="4115729"/>
            <a:chExt cx="602169" cy="268223"/>
          </a:xfrm>
          <a:solidFill>
            <a:schemeClr val="bg1"/>
          </a:solidFill>
        </p:grpSpPr>
        <p:sp>
          <p:nvSpPr>
            <p:cNvPr id="49" name="Freeform: Shape 48">
              <a:extLst>
                <a:ext uri="{FF2B5EF4-FFF2-40B4-BE49-F238E27FC236}">
                  <a16:creationId xmlns:a16="http://schemas.microsoft.com/office/drawing/2014/main" id="{755217F1-B506-4443-A399-CFFA441CD6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CB8C0F31-7A0C-4630-A379-0B4719A1F7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12D43873-56D9-4AC1-AB59-A1E78D6797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1B2197D5-22E1-47CC-83CF-9E64CCD57C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05DC5D97-506B-47F6-B9A7-D8FA26C885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4997769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99AAC707-BBA1-23ED-46BD-2A60EAF09FD6}"/>
              </a:ext>
            </a:extLst>
          </p:cNvPr>
          <p:cNvSpPr>
            <a:spLocks noGrp="1"/>
          </p:cNvSpPr>
          <p:nvPr>
            <p:ph type="title"/>
          </p:nvPr>
        </p:nvSpPr>
        <p:spPr>
          <a:xfrm>
            <a:off x="971550" y="669925"/>
            <a:ext cx="3600450" cy="1325563"/>
          </a:xfrm>
        </p:spPr>
        <p:txBody>
          <a:bodyPr anchor="b">
            <a:normAutofit/>
          </a:bodyPr>
          <a:lstStyle/>
          <a:p>
            <a:r>
              <a:rPr lang="en-US" i="1">
                <a:solidFill>
                  <a:schemeClr val="bg1"/>
                </a:solidFill>
                <a:latin typeface="Eras Bold ITC" panose="020B0907030504020204" pitchFamily="34" charset="0"/>
              </a:rPr>
              <a:t>November 18</a:t>
            </a:r>
            <a:r>
              <a:rPr lang="en-US" i="1" baseline="30000">
                <a:solidFill>
                  <a:schemeClr val="bg1"/>
                </a:solidFill>
                <a:latin typeface="Eras Bold ITC" panose="020B0907030504020204" pitchFamily="34" charset="0"/>
              </a:rPr>
              <a:t>th</a:t>
            </a:r>
            <a:r>
              <a:rPr lang="en-US" i="1">
                <a:solidFill>
                  <a:schemeClr val="bg1"/>
                </a:solidFill>
                <a:latin typeface="Eras Bold ITC" panose="020B0907030504020204" pitchFamily="34" charset="0"/>
              </a:rPr>
              <a:t>, 2018</a:t>
            </a:r>
          </a:p>
        </p:txBody>
      </p:sp>
      <p:cxnSp>
        <p:nvCxnSpPr>
          <p:cNvPr id="37" name="Straight Connector 36">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2026340"/>
            <a:ext cx="45720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6" name="Content Placeholder 5">
            <a:extLst>
              <a:ext uri="{FF2B5EF4-FFF2-40B4-BE49-F238E27FC236}">
                <a16:creationId xmlns:a16="http://schemas.microsoft.com/office/drawing/2014/main" id="{B2DB7E39-FB5D-6285-D5C3-88602D73CC14}"/>
              </a:ext>
            </a:extLst>
          </p:cNvPr>
          <p:cNvPicPr>
            <a:picLocks noGrp="1" noChangeAspect="1"/>
          </p:cNvPicPr>
          <p:nvPr>
            <p:ph idx="1"/>
          </p:nvPr>
        </p:nvPicPr>
        <p:blipFill>
          <a:blip r:embed="rId2"/>
          <a:stretch>
            <a:fillRect/>
          </a:stretch>
        </p:blipFill>
        <p:spPr>
          <a:xfrm>
            <a:off x="505624" y="2543216"/>
            <a:ext cx="4435837" cy="2957224"/>
          </a:xfrm>
          <a:prstGeom prst="rect">
            <a:avLst/>
          </a:prstGeom>
        </p:spPr>
      </p:pic>
      <p:pic>
        <p:nvPicPr>
          <p:cNvPr id="5" name="Content Placeholder 4">
            <a:extLst>
              <a:ext uri="{FF2B5EF4-FFF2-40B4-BE49-F238E27FC236}">
                <a16:creationId xmlns:a16="http://schemas.microsoft.com/office/drawing/2014/main" id="{78B97742-A8D1-C44E-4C3C-45FA32D8342D}"/>
              </a:ext>
            </a:extLst>
          </p:cNvPr>
          <p:cNvPicPr>
            <a:picLocks noChangeAspect="1"/>
          </p:cNvPicPr>
          <p:nvPr/>
        </p:nvPicPr>
        <p:blipFill>
          <a:blip r:embed="rId3"/>
          <a:stretch>
            <a:fillRect/>
          </a:stretch>
        </p:blipFill>
        <p:spPr>
          <a:xfrm>
            <a:off x="5450092" y="936752"/>
            <a:ext cx="3421697" cy="5063652"/>
          </a:xfrm>
          <a:prstGeom prst="rect">
            <a:avLst/>
          </a:prstGeom>
        </p:spPr>
      </p:pic>
      <p:cxnSp>
        <p:nvCxnSpPr>
          <p:cNvPr id="38" name="Straight Connector 37">
            <a:extLst>
              <a:ext uri="{FF2B5EF4-FFF2-40B4-BE49-F238E27FC236}">
                <a16:creationId xmlns:a16="http://schemas.microsoft.com/office/drawing/2014/main" id="{B7188D9B-1674-419B-A379-D1632A7EC3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871789" y="0"/>
            <a:ext cx="0" cy="6858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55465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54EB2-4179-0B1F-A2FA-691659D696C4}"/>
              </a:ext>
            </a:extLst>
          </p:cNvPr>
          <p:cNvSpPr>
            <a:spLocks noGrp="1"/>
          </p:cNvSpPr>
          <p:nvPr>
            <p:ph type="title"/>
          </p:nvPr>
        </p:nvSpPr>
        <p:spPr>
          <a:xfrm>
            <a:off x="628650" y="365126"/>
            <a:ext cx="7886700" cy="5666219"/>
          </a:xfrm>
        </p:spPr>
        <p:txBody>
          <a:bodyPr>
            <a:noAutofit/>
          </a:bodyPr>
          <a:lstStyle/>
          <a:p>
            <a:r>
              <a:rPr lang="en-US" sz="2800" dirty="0">
                <a:solidFill>
                  <a:srgbClr val="222222"/>
                </a:solidFill>
                <a:highlight>
                  <a:srgbClr val="FFFFFF"/>
                </a:highlight>
                <a:latin typeface="Fira Sans" panose="020B0503050000020004" pitchFamily="34" charset="0"/>
              </a:rPr>
              <a:t>“</a:t>
            </a:r>
            <a:r>
              <a:rPr lang="en-US" sz="2800" b="0" i="0" dirty="0">
                <a:solidFill>
                  <a:srgbClr val="222222"/>
                </a:solidFill>
                <a:effectLst/>
                <a:highlight>
                  <a:srgbClr val="FFFFFF"/>
                </a:highlight>
                <a:latin typeface="Fira Sans" panose="020B0503050000020004" pitchFamily="34" charset="0"/>
              </a:rPr>
              <a:t>Battalion Chief Dan Rogers said recently that when evacuation orders are given, about half of residents heed advice and pack up. The other half stay in an effort to ride out the fire. As the flames get closer to those homes, the visibility and air quality decline quickly, and people panic and decide to evacuate. This is not a good time to begin evacuations.”</a:t>
            </a:r>
            <a:endParaRPr lang="en-US" sz="2800" dirty="0"/>
          </a:p>
        </p:txBody>
      </p:sp>
    </p:spTree>
    <p:extLst>
      <p:ext uri="{BB962C8B-B14F-4D97-AF65-F5344CB8AC3E}">
        <p14:creationId xmlns:p14="http://schemas.microsoft.com/office/powerpoint/2010/main" val="277754594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46F9A055678A74E821B7B7B97DC0178" ma:contentTypeVersion="4" ma:contentTypeDescription="Create a new document." ma:contentTypeScope="" ma:versionID="373bcd32027d061e707bb884843ca360">
  <xsd:schema xmlns:xsd="http://www.w3.org/2001/XMLSchema" xmlns:xs="http://www.w3.org/2001/XMLSchema" xmlns:p="http://schemas.microsoft.com/office/2006/metadata/properties" xmlns:ns2="03d0369e-154b-4d56-b223-91687109de6f" xmlns:ns3="a8b87483-491d-41e9-a332-49b4caae5efe" targetNamespace="http://schemas.microsoft.com/office/2006/metadata/properties" ma:root="true" ma:fieldsID="fca39f969d91651cc75f64b454630276" ns2:_="" ns3:_="">
    <xsd:import namespace="03d0369e-154b-4d56-b223-91687109de6f"/>
    <xsd:import namespace="a8b87483-491d-41e9-a332-49b4caae5efe"/>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3d0369e-154b-4d56-b223-91687109de6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8b87483-491d-41e9-a332-49b4caae5efe"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a8b87483-491d-41e9-a332-49b4caae5efe">
      <UserInfo>
        <DisplayName>Kara Gerczysnki</DisplayName>
        <AccountId>20</AccountId>
        <AccountType/>
      </UserInfo>
    </SharedWithUsers>
  </documentManagement>
</p:properties>
</file>

<file path=customXml/itemProps1.xml><?xml version="1.0" encoding="utf-8"?>
<ds:datastoreItem xmlns:ds="http://schemas.openxmlformats.org/officeDocument/2006/customXml" ds:itemID="{9AACAFD2-7466-4BE4-A412-1AA4DBECB74F}">
  <ds:schemaRefs>
    <ds:schemaRef ds:uri="03d0369e-154b-4d56-b223-91687109de6f"/>
    <ds:schemaRef ds:uri="a8b87483-491d-41e9-a332-49b4caae5ef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85E48BB-B8C6-4576-8C7F-9D82EDEA15B6}">
  <ds:schemaRefs>
    <ds:schemaRef ds:uri="http://schemas.microsoft.com/sharepoint/v3/contenttype/forms"/>
  </ds:schemaRefs>
</ds:datastoreItem>
</file>

<file path=customXml/itemProps3.xml><?xml version="1.0" encoding="utf-8"?>
<ds:datastoreItem xmlns:ds="http://schemas.openxmlformats.org/officeDocument/2006/customXml" ds:itemID="{40B7CE3B-C6D1-4E05-B5AC-B11D129A3BD4}">
  <ds:schemaRefs>
    <ds:schemaRef ds:uri="http://schemas.openxmlformats.org/package/2006/metadata/core-properties"/>
    <ds:schemaRef ds:uri="http://purl.org/dc/elements/1.1/"/>
    <ds:schemaRef ds:uri="http://www.w3.org/XML/1998/namespace"/>
    <ds:schemaRef ds:uri="http://schemas.microsoft.com/office/infopath/2007/PartnerControls"/>
    <ds:schemaRef ds:uri="http://schemas.microsoft.com/office/2006/metadata/properties"/>
    <ds:schemaRef ds:uri="http://purl.org/dc/terms/"/>
    <ds:schemaRef ds:uri="http://purl.org/dc/dcmitype/"/>
    <ds:schemaRef ds:uri="http://schemas.microsoft.com/office/2006/documentManagement/types"/>
    <ds:schemaRef ds:uri="a8b87483-491d-41e9-a332-49b4caae5efe"/>
    <ds:schemaRef ds:uri="03d0369e-154b-4d56-b223-91687109de6f"/>
  </ds:schemaRefs>
</ds:datastoreItem>
</file>

<file path=docProps/app.xml><?xml version="1.0" encoding="utf-8"?>
<Properties xmlns="http://schemas.openxmlformats.org/officeDocument/2006/extended-properties" xmlns:vt="http://schemas.openxmlformats.org/officeDocument/2006/docPropsVTypes">
  <Template>TM04033927[[fn=Main Event]]</Template>
  <TotalTime>1514</TotalTime>
  <Words>804</Words>
  <Application>Microsoft Office PowerPoint</Application>
  <PresentationFormat>On-screen Show (4:3)</PresentationFormat>
  <Paragraphs>133</Paragraphs>
  <Slides>25</Slides>
  <Notes>2</Notes>
  <HiddenSlides>1</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25</vt:i4>
      </vt:variant>
    </vt:vector>
  </HeadingPairs>
  <TitlesOfParts>
    <vt:vector size="35" baseType="lpstr">
      <vt:lpstr>Arial</vt:lpstr>
      <vt:lpstr>Arial Black</vt:lpstr>
      <vt:lpstr>Bookman Old Style</vt:lpstr>
      <vt:lpstr>Calibri</vt:lpstr>
      <vt:lpstr>Calibri Light</vt:lpstr>
      <vt:lpstr>Eras Bold ITC</vt:lpstr>
      <vt:lpstr>Fira Sans</vt:lpstr>
      <vt:lpstr>Franklin Gothic Demi</vt:lpstr>
      <vt:lpstr>Tw Cen MT</vt:lpstr>
      <vt:lpstr>Office Theme</vt:lpstr>
      <vt:lpstr>PowerPoint Presentation</vt:lpstr>
      <vt:lpstr>PowerPoint Presentation</vt:lpstr>
      <vt:lpstr>PowerPoint Presentation</vt:lpstr>
      <vt:lpstr>PowerPoint Presentation</vt:lpstr>
      <vt:lpstr>Wind Driven Fires:</vt:lpstr>
      <vt:lpstr>THE WUI: Wildland Urban Interface </vt:lpstr>
      <vt:lpstr>Camp Fire, Paradise California</vt:lpstr>
      <vt:lpstr>November 18th, 2018</vt:lpstr>
      <vt:lpstr>“Battalion Chief Dan Rogers said recently that when evacuation orders are given, about half of residents heed advice and pack up. The other half stay in an effort to ride out the fire. As the flames get closer to those homes, the visibility and air quality decline quickly, and people panic and decide to evacuate. This is not a good time to begin evacuations.”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RESPONSE</vt:lpstr>
      <vt:lpstr>PowerPoint Presentation</vt:lpstr>
      <vt:lpstr>PowerPoint Presentation</vt:lpstr>
      <vt:lpstr>Go Bag Basics - Humans</vt:lpstr>
      <vt:lpstr>Go Bag Basics - Animals</vt:lpstr>
      <vt:lpstr>Recovery Considerations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TJ Steck</dc:creator>
  <cp:lastModifiedBy>TJ Steck</cp:lastModifiedBy>
  <cp:revision>41</cp:revision>
  <cp:lastPrinted>2024-04-25T19:20:23Z</cp:lastPrinted>
  <dcterms:created xsi:type="dcterms:W3CDTF">2015-01-31T17:23:04Z</dcterms:created>
  <dcterms:modified xsi:type="dcterms:W3CDTF">2024-04-29T21:49:00Z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0x010100546F9A055678A74E821B7B7B97DC0178</vt:lpwstr>
  </property>
</Properties>
</file>