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ebp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5248" r:id="rId1"/>
  </p:sldMasterIdLst>
  <p:notesMasterIdLst>
    <p:notesMasterId r:id="rId77"/>
  </p:notesMasterIdLst>
  <p:handoutMasterIdLst>
    <p:handoutMasterId r:id="rId78"/>
  </p:handoutMasterIdLst>
  <p:sldIdLst>
    <p:sldId id="1259" r:id="rId2"/>
    <p:sldId id="1255" r:id="rId3"/>
    <p:sldId id="1257" r:id="rId4"/>
    <p:sldId id="1090" r:id="rId5"/>
    <p:sldId id="1164" r:id="rId6"/>
    <p:sldId id="1292" r:id="rId7"/>
    <p:sldId id="1273" r:id="rId8"/>
    <p:sldId id="1275" r:id="rId9"/>
    <p:sldId id="1269" r:id="rId10"/>
    <p:sldId id="1270" r:id="rId11"/>
    <p:sldId id="1315" r:id="rId12"/>
    <p:sldId id="1293" r:id="rId13"/>
    <p:sldId id="1159" r:id="rId14"/>
    <p:sldId id="1096" r:id="rId15"/>
    <p:sldId id="1283" r:id="rId16"/>
    <p:sldId id="1276" r:id="rId17"/>
    <p:sldId id="1324" r:id="rId18"/>
    <p:sldId id="1284" r:id="rId19"/>
    <p:sldId id="1231" r:id="rId20"/>
    <p:sldId id="1286" r:id="rId21"/>
    <p:sldId id="1091" r:id="rId22"/>
    <p:sldId id="1098" r:id="rId23"/>
    <p:sldId id="1099" r:id="rId24"/>
    <p:sldId id="1100" r:id="rId25"/>
    <p:sldId id="1318" r:id="rId26"/>
    <p:sldId id="1166" r:id="rId27"/>
    <p:sldId id="1285" r:id="rId28"/>
    <p:sldId id="1295" r:id="rId29"/>
    <p:sldId id="1296" r:id="rId30"/>
    <p:sldId id="1157" r:id="rId31"/>
    <p:sldId id="1297" r:id="rId32"/>
    <p:sldId id="1092" r:id="rId33"/>
    <p:sldId id="1102" r:id="rId34"/>
    <p:sldId id="1320" r:id="rId35"/>
    <p:sldId id="1319" r:id="rId36"/>
    <p:sldId id="1103" r:id="rId37"/>
    <p:sldId id="1271" r:id="rId38"/>
    <p:sldId id="1306" r:id="rId39"/>
    <p:sldId id="1325" r:id="rId40"/>
    <p:sldId id="1105" r:id="rId41"/>
    <p:sldId id="1195" r:id="rId42"/>
    <p:sldId id="1289" r:id="rId43"/>
    <p:sldId id="1290" r:id="rId44"/>
    <p:sldId id="1291" r:id="rId45"/>
    <p:sldId id="1307" r:id="rId46"/>
    <p:sldId id="1216" r:id="rId47"/>
    <p:sldId id="1301" r:id="rId48"/>
    <p:sldId id="1114" r:id="rId49"/>
    <p:sldId id="1235" r:id="rId50"/>
    <p:sldId id="1217" r:id="rId51"/>
    <p:sldId id="1232" r:id="rId52"/>
    <p:sldId id="1170" r:id="rId53"/>
    <p:sldId id="1236" r:id="rId54"/>
    <p:sldId id="1187" r:id="rId55"/>
    <p:sldId id="1248" r:id="rId56"/>
    <p:sldId id="1311" r:id="rId57"/>
    <p:sldId id="1182" r:id="rId58"/>
    <p:sldId id="1179" r:id="rId59"/>
    <p:sldId id="1053" r:id="rId60"/>
    <p:sldId id="1202" r:id="rId61"/>
    <p:sldId id="1312" r:id="rId62"/>
    <p:sldId id="1184" r:id="rId63"/>
    <p:sldId id="1193" r:id="rId64"/>
    <p:sldId id="1280" r:id="rId65"/>
    <p:sldId id="1323" r:id="rId66"/>
    <p:sldId id="1304" r:id="rId67"/>
    <p:sldId id="1302" r:id="rId68"/>
    <p:sldId id="1309" r:id="rId69"/>
    <p:sldId id="1321" r:id="rId70"/>
    <p:sldId id="1253" r:id="rId71"/>
    <p:sldId id="1313" r:id="rId72"/>
    <p:sldId id="1247" r:id="rId73"/>
    <p:sldId id="1088" r:id="rId74"/>
    <p:sldId id="1305" r:id="rId75"/>
    <p:sldId id="1281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6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ggiano, Mary M" initials="BMM" lastIdx="0" clrIdx="0">
    <p:extLst>
      <p:ext uri="{19B8F6BF-5375-455C-9EA6-DF929625EA0E}">
        <p15:presenceInfo xmlns:p15="http://schemas.microsoft.com/office/powerpoint/2012/main" userId="S-1-5-21-484763869-1637723038-1801674531-46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C66FF"/>
    <a:srgbClr val="242D3C"/>
    <a:srgbClr val="FF9933"/>
    <a:srgbClr val="2A3546"/>
    <a:srgbClr val="3B4C64"/>
    <a:srgbClr val="FF7C80"/>
    <a:srgbClr val="F3F373"/>
    <a:srgbClr val="FF99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9486" autoAdjust="0"/>
  </p:normalViewPr>
  <p:slideViewPr>
    <p:cSldViewPr>
      <p:cViewPr varScale="1">
        <p:scale>
          <a:sx n="102" d="100"/>
          <a:sy n="102" d="100"/>
        </p:scale>
        <p:origin x="72" y="96"/>
      </p:cViewPr>
      <p:guideLst>
        <p:guide orient="horz"/>
        <p:guide pos="6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898"/>
    </p:cViewPr>
  </p:sorterViewPr>
  <p:notesViewPr>
    <p:cSldViewPr>
      <p:cViewPr varScale="1">
        <p:scale>
          <a:sx n="35" d="100"/>
          <a:sy n="35" d="100"/>
        </p:scale>
        <p:origin x="-152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6AAE0-A960-48A2-B718-AA8A3DC41BDF}" type="doc">
      <dgm:prSet loTypeId="urn:microsoft.com/office/officeart/2016/7/layout/BasicLinearProcessNumbered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608C70-26EA-4FC7-ADDE-7DFE18A30B7B}">
      <dgm:prSet custT="1"/>
      <dgm:spPr/>
      <dgm:t>
        <a:bodyPr/>
        <a:lstStyle/>
        <a:p>
          <a:pPr algn="ctr"/>
          <a:r>
            <a:rPr lang="en-US" sz="3200" b="1" dirty="0" smtClean="0"/>
            <a:t>BINGE-EATING DISORDER </a:t>
          </a:r>
          <a:endParaRPr lang="en-US" sz="3200" dirty="0"/>
        </a:p>
      </dgm:t>
    </dgm:pt>
    <dgm:pt modelId="{024A07A6-0856-4A1A-9670-4E8CA7ADD23F}" type="sibTrans" cxnId="{7DAF075F-D5F5-48A5-BAF9-F9D8A95DB2E0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A42E873F-AD33-443A-B878-7604A4CD9EEB}" type="parTrans" cxnId="{7DAF075F-D5F5-48A5-BAF9-F9D8A95DB2E0}">
      <dgm:prSet/>
      <dgm:spPr/>
      <dgm:t>
        <a:bodyPr/>
        <a:lstStyle/>
        <a:p>
          <a:endParaRPr lang="en-US"/>
        </a:p>
      </dgm:t>
    </dgm:pt>
    <dgm:pt modelId="{92A75E41-23C4-43C8-A9EB-886834BCF68C}">
      <dgm:prSet custT="1"/>
      <dgm:spPr/>
      <dgm:t>
        <a:bodyPr/>
        <a:lstStyle/>
        <a:p>
          <a:pPr algn="ctr">
            <a:buNone/>
          </a:pPr>
          <a:r>
            <a:rPr lang="en-US" sz="3200" b="1" dirty="0" smtClean="0"/>
            <a:t>BULIMIA  NERVOSA</a:t>
          </a:r>
          <a:endParaRPr lang="en-US" sz="3200" b="1" dirty="0"/>
        </a:p>
      </dgm:t>
    </dgm:pt>
    <dgm:pt modelId="{6D31B265-B49A-42D0-9119-16D52C64D642}" type="sibTrans" cxnId="{DF5839F7-52A5-4D32-9632-E3F29D6F6E4B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380AAE62-9677-417B-AB18-16EB546EC81C}" type="parTrans" cxnId="{DF5839F7-52A5-4D32-9632-E3F29D6F6E4B}">
      <dgm:prSet/>
      <dgm:spPr/>
      <dgm:t>
        <a:bodyPr/>
        <a:lstStyle/>
        <a:p>
          <a:endParaRPr lang="en-US"/>
        </a:p>
      </dgm:t>
    </dgm:pt>
    <dgm:pt modelId="{6DBBFAD8-9347-45E6-B3AD-E05414531F3E}">
      <dgm:prSet custT="1"/>
      <dgm:spPr/>
      <dgm:t>
        <a:bodyPr/>
        <a:lstStyle/>
        <a:p>
          <a:pPr algn="ctr">
            <a:buNone/>
          </a:pPr>
          <a:r>
            <a:rPr lang="en-US" sz="3200" b="1" dirty="0" smtClean="0"/>
            <a:t>ANOREXIA NERVOSA</a:t>
          </a:r>
          <a:endParaRPr lang="en-US" sz="3200" b="1" dirty="0"/>
        </a:p>
      </dgm:t>
    </dgm:pt>
    <dgm:pt modelId="{113D000A-C41B-40E8-85DC-98C1018AE7F4}" type="sibTrans" cxnId="{938FA568-631C-4E3E-A56F-C79B5730BF66}">
      <dgm:prSet phldrT="1" phldr="0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3D08984B-06D1-4C72-9E4B-E607F05DF00F}" type="parTrans" cxnId="{938FA568-631C-4E3E-A56F-C79B5730BF66}">
      <dgm:prSet/>
      <dgm:spPr/>
      <dgm:t>
        <a:bodyPr/>
        <a:lstStyle/>
        <a:p>
          <a:endParaRPr lang="en-US"/>
        </a:p>
      </dgm:t>
    </dgm:pt>
    <dgm:pt modelId="{A0E95206-4AEE-400E-84E2-50BB3400D13A}" type="pres">
      <dgm:prSet presAssocID="{30B6AAE0-A960-48A2-B718-AA8A3DC41BDF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84DA02-A8C8-4085-A37F-40AFBD2B9453}" type="pres">
      <dgm:prSet presAssocID="{6DBBFAD8-9347-45E6-B3AD-E05414531F3E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F9669-7D1E-431B-B2E6-7D0298AB0C5F}" type="pres">
      <dgm:prSet presAssocID="{6DBBFAD8-9347-45E6-B3AD-E05414531F3E}" presName="bgRect" presStyleLbl="bgAccFollowNode1" presStyleIdx="0" presStyleCnt="3" custLinFactNeighborX="5481" custLinFactNeighborY="11677"/>
      <dgm:spPr/>
      <dgm:t>
        <a:bodyPr/>
        <a:lstStyle/>
        <a:p>
          <a:endParaRPr lang="en-US"/>
        </a:p>
      </dgm:t>
    </dgm:pt>
    <dgm:pt modelId="{6C7C1D7F-EA4C-4951-B704-708FEE64D53F}" type="pres">
      <dgm:prSet presAssocID="{113D000A-C41B-40E8-85DC-98C1018AE7F4}" presName="sibTransNodeCircle" presStyleLbl="alignNode1" presStyleIdx="0" presStyleCnt="6" custLinFactNeighborX="-489" custLinFactNeighborY="559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8A12CF3-7503-4853-B9AB-B275982C7EE9}" type="pres">
      <dgm:prSet presAssocID="{6DBBFAD8-9347-45E6-B3AD-E05414531F3E}" presName="bottomLine" presStyleLbl="alignNode1" presStyleIdx="1" presStyleCnt="6">
        <dgm:presLayoutVars/>
      </dgm:prSet>
      <dgm:spPr/>
      <dgm:t>
        <a:bodyPr/>
        <a:lstStyle/>
        <a:p>
          <a:endParaRPr lang="en-US"/>
        </a:p>
      </dgm:t>
    </dgm:pt>
    <dgm:pt modelId="{A07ECF10-F3A5-4EC6-A19D-DED1A3252D86}" type="pres">
      <dgm:prSet presAssocID="{6DBBFAD8-9347-45E6-B3AD-E05414531F3E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233D8-DCE6-409A-85D3-1B8D3C41B357}" type="pres">
      <dgm:prSet presAssocID="{113D000A-C41B-40E8-85DC-98C1018AE7F4}" presName="sibTrans" presStyleCnt="0"/>
      <dgm:spPr/>
      <dgm:t>
        <a:bodyPr/>
        <a:lstStyle/>
        <a:p>
          <a:endParaRPr lang="en-US"/>
        </a:p>
      </dgm:t>
    </dgm:pt>
    <dgm:pt modelId="{D2407943-1EBB-445D-9CB1-793DD0151BD1}" type="pres">
      <dgm:prSet presAssocID="{92A75E41-23C4-43C8-A9EB-886834BCF68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1CC5E-0EFD-444B-B4B1-F7615F26223B}" type="pres">
      <dgm:prSet presAssocID="{92A75E41-23C4-43C8-A9EB-886834BCF68C}" presName="bgRect" presStyleLbl="bgAccFollowNode1" presStyleIdx="1" presStyleCnt="3" custLinFactNeighborX="2747" custLinFactNeighborY="-558"/>
      <dgm:spPr/>
      <dgm:t>
        <a:bodyPr/>
        <a:lstStyle/>
        <a:p>
          <a:endParaRPr lang="en-US"/>
        </a:p>
      </dgm:t>
    </dgm:pt>
    <dgm:pt modelId="{D27D3E48-6763-4AAC-B1FA-BF643CAF407B}" type="pres">
      <dgm:prSet presAssocID="{6D31B265-B49A-42D0-9119-16D52C64D642}" presName="sibTransNodeCircle" presStyleLbl="alignNode1" presStyleIdx="2" presStyleCnt="6" custLinFactNeighborX="4843" custLinFactNeighborY="559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7CD1DA8-1930-4541-AED6-D9245781ACA1}" type="pres">
      <dgm:prSet presAssocID="{92A75E41-23C4-43C8-A9EB-886834BCF68C}" presName="bottomLine" presStyleLbl="alignNode1" presStyleIdx="3" presStyleCnt="6">
        <dgm:presLayoutVars/>
      </dgm:prSet>
      <dgm:spPr/>
      <dgm:t>
        <a:bodyPr/>
        <a:lstStyle/>
        <a:p>
          <a:endParaRPr lang="en-US"/>
        </a:p>
      </dgm:t>
    </dgm:pt>
    <dgm:pt modelId="{A7B1665B-61E7-4F0C-A554-8D1E14B9DB72}" type="pres">
      <dgm:prSet presAssocID="{92A75E41-23C4-43C8-A9EB-886834BCF68C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975B55-07D1-4DCF-94B8-B843AEBAE4DE}" type="pres">
      <dgm:prSet presAssocID="{6D31B265-B49A-42D0-9119-16D52C64D642}" presName="sibTrans" presStyleCnt="0"/>
      <dgm:spPr/>
      <dgm:t>
        <a:bodyPr/>
        <a:lstStyle/>
        <a:p>
          <a:endParaRPr lang="en-US"/>
        </a:p>
      </dgm:t>
    </dgm:pt>
    <dgm:pt modelId="{DCCFD7AB-315E-4565-90D0-B5CB62CB9A46}" type="pres">
      <dgm:prSet presAssocID="{D9608C70-26EA-4FC7-ADDE-7DFE18A30B7B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3AEFAC-14D9-4A34-A2DF-FDAB152ABED0}" type="pres">
      <dgm:prSet presAssocID="{D9608C70-26EA-4FC7-ADDE-7DFE18A30B7B}" presName="bgRect" presStyleLbl="bgAccFollowNode1" presStyleIdx="2" presStyleCnt="3" custLinFactNeighborX="-431" custLinFactNeighborY="11677"/>
      <dgm:spPr/>
      <dgm:t>
        <a:bodyPr/>
        <a:lstStyle/>
        <a:p>
          <a:endParaRPr lang="en-US"/>
        </a:p>
      </dgm:t>
    </dgm:pt>
    <dgm:pt modelId="{969F0388-4E37-43C2-A176-D472657AA5E1}" type="pres">
      <dgm:prSet presAssocID="{024A07A6-0856-4A1A-9670-4E8CA7ADD23F}" presName="sibTransNodeCircle" presStyleLbl="alignNode1" presStyleIdx="4" presStyleCnt="6" custLinFactNeighborX="1268" custLinFactNeighborY="559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4EB5B66-2685-45DA-84B0-BC31E3F7F5A4}" type="pres">
      <dgm:prSet presAssocID="{D9608C70-26EA-4FC7-ADDE-7DFE18A30B7B}" presName="bottomLine" presStyleLbl="alignNode1" presStyleIdx="5" presStyleCnt="6">
        <dgm:presLayoutVars/>
      </dgm:prSet>
      <dgm:spPr/>
      <dgm:t>
        <a:bodyPr/>
        <a:lstStyle/>
        <a:p>
          <a:endParaRPr lang="en-US"/>
        </a:p>
      </dgm:t>
    </dgm:pt>
    <dgm:pt modelId="{FE24C60E-2CE1-4952-BB5E-BA5640290CF7}" type="pres">
      <dgm:prSet presAssocID="{D9608C70-26EA-4FC7-ADDE-7DFE18A30B7B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A5EEB3-D4EE-452B-9111-39E5318BC2F2}" type="presOf" srcId="{30B6AAE0-A960-48A2-B718-AA8A3DC41BDF}" destId="{A0E95206-4AEE-400E-84E2-50BB3400D13A}" srcOrd="0" destOrd="0" presId="urn:microsoft.com/office/officeart/2016/7/layout/BasicLinearProcessNumbered"/>
    <dgm:cxn modelId="{0F0D98EA-6CBF-4BF4-8908-FAD36F57F832}" type="presOf" srcId="{D9608C70-26EA-4FC7-ADDE-7DFE18A30B7B}" destId="{373AEFAC-14D9-4A34-A2DF-FDAB152ABED0}" srcOrd="0" destOrd="0" presId="urn:microsoft.com/office/officeart/2016/7/layout/BasicLinearProcessNumbered"/>
    <dgm:cxn modelId="{DF5839F7-52A5-4D32-9632-E3F29D6F6E4B}" srcId="{30B6AAE0-A960-48A2-B718-AA8A3DC41BDF}" destId="{92A75E41-23C4-43C8-A9EB-886834BCF68C}" srcOrd="1" destOrd="0" parTransId="{380AAE62-9677-417B-AB18-16EB546EC81C}" sibTransId="{6D31B265-B49A-42D0-9119-16D52C64D642}"/>
    <dgm:cxn modelId="{76DA55F5-4867-4251-ADCA-E42F3AA1C9BA}" type="presOf" srcId="{6DBBFAD8-9347-45E6-B3AD-E05414531F3E}" destId="{A07ECF10-F3A5-4EC6-A19D-DED1A3252D86}" srcOrd="1" destOrd="0" presId="urn:microsoft.com/office/officeart/2016/7/layout/BasicLinearProcessNumbered"/>
    <dgm:cxn modelId="{938FA568-631C-4E3E-A56F-C79B5730BF66}" srcId="{30B6AAE0-A960-48A2-B718-AA8A3DC41BDF}" destId="{6DBBFAD8-9347-45E6-B3AD-E05414531F3E}" srcOrd="0" destOrd="0" parTransId="{3D08984B-06D1-4C72-9E4B-E607F05DF00F}" sibTransId="{113D000A-C41B-40E8-85DC-98C1018AE7F4}"/>
    <dgm:cxn modelId="{D17557B1-F65A-47B1-92A6-B5D384BCC46A}" type="presOf" srcId="{92A75E41-23C4-43C8-A9EB-886834BCF68C}" destId="{A7B1665B-61E7-4F0C-A554-8D1E14B9DB72}" srcOrd="1" destOrd="0" presId="urn:microsoft.com/office/officeart/2016/7/layout/BasicLinearProcessNumbered"/>
    <dgm:cxn modelId="{42A873AD-C83B-4FD5-BE72-2A80D4DCA52E}" type="presOf" srcId="{113D000A-C41B-40E8-85DC-98C1018AE7F4}" destId="{6C7C1D7F-EA4C-4951-B704-708FEE64D53F}" srcOrd="0" destOrd="0" presId="urn:microsoft.com/office/officeart/2016/7/layout/BasicLinearProcessNumbered"/>
    <dgm:cxn modelId="{17721905-0212-469A-8FD5-312D9EB28542}" type="presOf" srcId="{6D31B265-B49A-42D0-9119-16D52C64D642}" destId="{D27D3E48-6763-4AAC-B1FA-BF643CAF407B}" srcOrd="0" destOrd="0" presId="urn:microsoft.com/office/officeart/2016/7/layout/BasicLinearProcessNumbered"/>
    <dgm:cxn modelId="{7DAF075F-D5F5-48A5-BAF9-F9D8A95DB2E0}" srcId="{30B6AAE0-A960-48A2-B718-AA8A3DC41BDF}" destId="{D9608C70-26EA-4FC7-ADDE-7DFE18A30B7B}" srcOrd="2" destOrd="0" parTransId="{A42E873F-AD33-443A-B878-7604A4CD9EEB}" sibTransId="{024A07A6-0856-4A1A-9670-4E8CA7ADD23F}"/>
    <dgm:cxn modelId="{9F9D9DB8-2621-4CD8-AAC7-59BFC11245B1}" type="presOf" srcId="{6DBBFAD8-9347-45E6-B3AD-E05414531F3E}" destId="{DFBF9669-7D1E-431B-B2E6-7D0298AB0C5F}" srcOrd="0" destOrd="0" presId="urn:microsoft.com/office/officeart/2016/7/layout/BasicLinearProcessNumbered"/>
    <dgm:cxn modelId="{202B5B8E-36CB-4D6C-99F5-239DEBC2D3DD}" type="presOf" srcId="{92A75E41-23C4-43C8-A9EB-886834BCF68C}" destId="{D521CC5E-0EFD-444B-B4B1-F7615F26223B}" srcOrd="0" destOrd="0" presId="urn:microsoft.com/office/officeart/2016/7/layout/BasicLinearProcessNumbered"/>
    <dgm:cxn modelId="{24AE7955-56B3-4253-A3E0-912B80024344}" type="presOf" srcId="{024A07A6-0856-4A1A-9670-4E8CA7ADD23F}" destId="{969F0388-4E37-43C2-A176-D472657AA5E1}" srcOrd="0" destOrd="0" presId="urn:microsoft.com/office/officeart/2016/7/layout/BasicLinearProcessNumbered"/>
    <dgm:cxn modelId="{0B9E7209-E4BC-473F-B9E7-6B63C2E403E1}" type="presOf" srcId="{D9608C70-26EA-4FC7-ADDE-7DFE18A30B7B}" destId="{FE24C60E-2CE1-4952-BB5E-BA5640290CF7}" srcOrd="1" destOrd="0" presId="urn:microsoft.com/office/officeart/2016/7/layout/BasicLinearProcessNumbered"/>
    <dgm:cxn modelId="{D6A045B4-BCA4-44DC-9C59-CE6522576108}" type="presParOf" srcId="{A0E95206-4AEE-400E-84E2-50BB3400D13A}" destId="{FC84DA02-A8C8-4085-A37F-40AFBD2B9453}" srcOrd="0" destOrd="0" presId="urn:microsoft.com/office/officeart/2016/7/layout/BasicLinearProcessNumbered"/>
    <dgm:cxn modelId="{4F522AAB-9069-455C-9A0F-7719DC016936}" type="presParOf" srcId="{FC84DA02-A8C8-4085-A37F-40AFBD2B9453}" destId="{DFBF9669-7D1E-431B-B2E6-7D0298AB0C5F}" srcOrd="0" destOrd="0" presId="urn:microsoft.com/office/officeart/2016/7/layout/BasicLinearProcessNumbered"/>
    <dgm:cxn modelId="{451D8403-4943-4616-B81B-BADF9782BD34}" type="presParOf" srcId="{FC84DA02-A8C8-4085-A37F-40AFBD2B9453}" destId="{6C7C1D7F-EA4C-4951-B704-708FEE64D53F}" srcOrd="1" destOrd="0" presId="urn:microsoft.com/office/officeart/2016/7/layout/BasicLinearProcessNumbered"/>
    <dgm:cxn modelId="{3A4328BC-619A-4BAE-BD00-2E65E5901724}" type="presParOf" srcId="{FC84DA02-A8C8-4085-A37F-40AFBD2B9453}" destId="{08A12CF3-7503-4853-B9AB-B275982C7EE9}" srcOrd="2" destOrd="0" presId="urn:microsoft.com/office/officeart/2016/7/layout/BasicLinearProcessNumbered"/>
    <dgm:cxn modelId="{0F249968-C3AB-4F7B-9DBB-2C3F63C99A22}" type="presParOf" srcId="{FC84DA02-A8C8-4085-A37F-40AFBD2B9453}" destId="{A07ECF10-F3A5-4EC6-A19D-DED1A3252D86}" srcOrd="3" destOrd="0" presId="urn:microsoft.com/office/officeart/2016/7/layout/BasicLinearProcessNumbered"/>
    <dgm:cxn modelId="{796D0AE2-44EA-4BB1-9851-3A71246520AD}" type="presParOf" srcId="{A0E95206-4AEE-400E-84E2-50BB3400D13A}" destId="{12A233D8-DCE6-409A-85D3-1B8D3C41B357}" srcOrd="1" destOrd="0" presId="urn:microsoft.com/office/officeart/2016/7/layout/BasicLinearProcessNumbered"/>
    <dgm:cxn modelId="{E35EE85C-0626-4383-9273-CE5BC9778863}" type="presParOf" srcId="{A0E95206-4AEE-400E-84E2-50BB3400D13A}" destId="{D2407943-1EBB-445D-9CB1-793DD0151BD1}" srcOrd="2" destOrd="0" presId="urn:microsoft.com/office/officeart/2016/7/layout/BasicLinearProcessNumbered"/>
    <dgm:cxn modelId="{1FE6C67A-669C-42E0-93A8-6C8BD548E85E}" type="presParOf" srcId="{D2407943-1EBB-445D-9CB1-793DD0151BD1}" destId="{D521CC5E-0EFD-444B-B4B1-F7615F26223B}" srcOrd="0" destOrd="0" presId="urn:microsoft.com/office/officeart/2016/7/layout/BasicLinearProcessNumbered"/>
    <dgm:cxn modelId="{8D2BCF6F-F53D-45CD-873D-E3C322986389}" type="presParOf" srcId="{D2407943-1EBB-445D-9CB1-793DD0151BD1}" destId="{D27D3E48-6763-4AAC-B1FA-BF643CAF407B}" srcOrd="1" destOrd="0" presId="urn:microsoft.com/office/officeart/2016/7/layout/BasicLinearProcessNumbered"/>
    <dgm:cxn modelId="{A27C74A3-3085-440A-8EFF-6A70904B22DD}" type="presParOf" srcId="{D2407943-1EBB-445D-9CB1-793DD0151BD1}" destId="{B7CD1DA8-1930-4541-AED6-D9245781ACA1}" srcOrd="2" destOrd="0" presId="urn:microsoft.com/office/officeart/2016/7/layout/BasicLinearProcessNumbered"/>
    <dgm:cxn modelId="{842FE26F-7BFB-490A-900A-4058B9169A01}" type="presParOf" srcId="{D2407943-1EBB-445D-9CB1-793DD0151BD1}" destId="{A7B1665B-61E7-4F0C-A554-8D1E14B9DB72}" srcOrd="3" destOrd="0" presId="urn:microsoft.com/office/officeart/2016/7/layout/BasicLinearProcessNumbered"/>
    <dgm:cxn modelId="{3650C9EA-2D40-4079-89CC-6EEF5A529704}" type="presParOf" srcId="{A0E95206-4AEE-400E-84E2-50BB3400D13A}" destId="{F9975B55-07D1-4DCF-94B8-B843AEBAE4DE}" srcOrd="3" destOrd="0" presId="urn:microsoft.com/office/officeart/2016/7/layout/BasicLinearProcessNumbered"/>
    <dgm:cxn modelId="{4D3F9F0E-42DA-4251-9276-40650DEC3DE4}" type="presParOf" srcId="{A0E95206-4AEE-400E-84E2-50BB3400D13A}" destId="{DCCFD7AB-315E-4565-90D0-B5CB62CB9A46}" srcOrd="4" destOrd="0" presId="urn:microsoft.com/office/officeart/2016/7/layout/BasicLinearProcessNumbered"/>
    <dgm:cxn modelId="{7E6FB014-C9F0-41A3-8324-BBB39ACD1375}" type="presParOf" srcId="{DCCFD7AB-315E-4565-90D0-B5CB62CB9A46}" destId="{373AEFAC-14D9-4A34-A2DF-FDAB152ABED0}" srcOrd="0" destOrd="0" presId="urn:microsoft.com/office/officeart/2016/7/layout/BasicLinearProcessNumbered"/>
    <dgm:cxn modelId="{A68D5EE1-F28C-4CCE-9C47-996125731CA5}" type="presParOf" srcId="{DCCFD7AB-315E-4565-90D0-B5CB62CB9A46}" destId="{969F0388-4E37-43C2-A176-D472657AA5E1}" srcOrd="1" destOrd="0" presId="urn:microsoft.com/office/officeart/2016/7/layout/BasicLinearProcessNumbered"/>
    <dgm:cxn modelId="{A071D69F-EF69-4737-8497-128EB7775209}" type="presParOf" srcId="{DCCFD7AB-315E-4565-90D0-B5CB62CB9A46}" destId="{74EB5B66-2685-45DA-84B0-BC31E3F7F5A4}" srcOrd="2" destOrd="0" presId="urn:microsoft.com/office/officeart/2016/7/layout/BasicLinearProcessNumbered"/>
    <dgm:cxn modelId="{D50A9861-27ED-4554-9F2F-D56DDB10792E}" type="presParOf" srcId="{DCCFD7AB-315E-4565-90D0-B5CB62CB9A46}" destId="{FE24C60E-2CE1-4952-BB5E-BA5640290CF7}" srcOrd="3" destOrd="0" presId="urn:microsoft.com/office/officeart/2016/7/layout/BasicLinearProcessNumbered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66EB8-8349-477C-B2AB-CC292A0ECB1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F0462D-7491-4F4F-AB43-75496C59BB39}">
      <dgm:prSet phldrT="[Text]" custT="1"/>
      <dgm:spPr/>
      <dgm:t>
        <a:bodyPr/>
        <a:lstStyle/>
        <a:p>
          <a:r>
            <a:rPr lang="en-US" sz="2000" b="1" dirty="0" smtClean="0"/>
            <a:t>Strict dieting</a:t>
          </a:r>
          <a:endParaRPr lang="en-US" sz="2000" b="1" dirty="0"/>
        </a:p>
      </dgm:t>
    </dgm:pt>
    <dgm:pt modelId="{094FB730-294D-42E8-8B1C-A96F3ECF2EB3}" type="parTrans" cxnId="{19E90B61-FE61-4DA8-9916-1B15E1E7BBD8}">
      <dgm:prSet/>
      <dgm:spPr/>
      <dgm:t>
        <a:bodyPr/>
        <a:lstStyle/>
        <a:p>
          <a:endParaRPr lang="en-US"/>
        </a:p>
      </dgm:t>
    </dgm:pt>
    <dgm:pt modelId="{4BFE7261-6D28-4FFD-BC38-EF831B6785EF}" type="sibTrans" cxnId="{19E90B61-FE61-4DA8-9916-1B15E1E7BBD8}">
      <dgm:prSet/>
      <dgm:spPr/>
      <dgm:t>
        <a:bodyPr/>
        <a:lstStyle/>
        <a:p>
          <a:endParaRPr lang="en-US"/>
        </a:p>
      </dgm:t>
    </dgm:pt>
    <dgm:pt modelId="{90F0E0A5-19DA-472B-A6BB-E65934380983}">
      <dgm:prSet phldrT="[Text]" custT="1"/>
      <dgm:spPr/>
      <dgm:t>
        <a:bodyPr/>
        <a:lstStyle/>
        <a:p>
          <a:r>
            <a:rPr lang="en-US" sz="2000" b="1" dirty="0" smtClean="0"/>
            <a:t>Tension hunger &amp; cravings</a:t>
          </a:r>
          <a:endParaRPr lang="en-US" sz="2000" b="1" dirty="0"/>
        </a:p>
      </dgm:t>
    </dgm:pt>
    <dgm:pt modelId="{B33A03D8-FA1B-4E27-84CA-2399BFD7AA32}" type="parTrans" cxnId="{06291ED7-E031-4069-A01E-8803DFFE1946}">
      <dgm:prSet/>
      <dgm:spPr/>
      <dgm:t>
        <a:bodyPr/>
        <a:lstStyle/>
        <a:p>
          <a:endParaRPr lang="en-US"/>
        </a:p>
      </dgm:t>
    </dgm:pt>
    <dgm:pt modelId="{9A1C7F8C-13F1-4191-985D-91585037BA95}" type="sibTrans" cxnId="{06291ED7-E031-4069-A01E-8803DFFE1946}">
      <dgm:prSet/>
      <dgm:spPr/>
      <dgm:t>
        <a:bodyPr/>
        <a:lstStyle/>
        <a:p>
          <a:endParaRPr lang="en-US"/>
        </a:p>
      </dgm:t>
    </dgm:pt>
    <dgm:pt modelId="{D84988CC-A85A-40BD-848A-749145C32DE4}">
      <dgm:prSet phldrT="[Text]" custT="1"/>
      <dgm:spPr/>
      <dgm:t>
        <a:bodyPr/>
        <a:lstStyle/>
        <a:p>
          <a:r>
            <a:rPr lang="en-US" sz="2000" b="1" dirty="0" smtClean="0"/>
            <a:t>Binge eating</a:t>
          </a:r>
          <a:endParaRPr lang="en-US" sz="2000" b="1" dirty="0"/>
        </a:p>
      </dgm:t>
    </dgm:pt>
    <dgm:pt modelId="{23222D27-7A0D-4FF4-AA92-EB887E1D3D0E}" type="parTrans" cxnId="{F078FDCF-F230-42BD-95E2-BF6EC4E04DC7}">
      <dgm:prSet/>
      <dgm:spPr/>
      <dgm:t>
        <a:bodyPr/>
        <a:lstStyle/>
        <a:p>
          <a:endParaRPr lang="en-US"/>
        </a:p>
      </dgm:t>
    </dgm:pt>
    <dgm:pt modelId="{0B9D17F3-047D-42C5-B48F-25C34B9D3E62}" type="sibTrans" cxnId="{F078FDCF-F230-42BD-95E2-BF6EC4E04DC7}">
      <dgm:prSet/>
      <dgm:spPr/>
      <dgm:t>
        <a:bodyPr/>
        <a:lstStyle/>
        <a:p>
          <a:endParaRPr lang="en-US"/>
        </a:p>
      </dgm:t>
    </dgm:pt>
    <dgm:pt modelId="{659E6E39-FB8C-48C8-972E-50C5D6F058B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/>
            <a:t>Purging;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/>
            <a:t>disgust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/>
            <a:t>shame</a:t>
          </a:r>
          <a:endParaRPr lang="en-US" sz="2000" b="1" dirty="0"/>
        </a:p>
      </dgm:t>
    </dgm:pt>
    <dgm:pt modelId="{92E6B8DA-A26E-49A9-B3FF-79C37443FB3B}" type="parTrans" cxnId="{5332082A-CAED-40A9-9022-B167C7EBBB90}">
      <dgm:prSet/>
      <dgm:spPr/>
      <dgm:t>
        <a:bodyPr/>
        <a:lstStyle/>
        <a:p>
          <a:endParaRPr lang="en-US"/>
        </a:p>
      </dgm:t>
    </dgm:pt>
    <dgm:pt modelId="{11209794-95DD-4930-A922-93AA2A1C33D6}" type="sibTrans" cxnId="{5332082A-CAED-40A9-9022-B167C7EBBB90}">
      <dgm:prSet/>
      <dgm:spPr/>
      <dgm:t>
        <a:bodyPr/>
        <a:lstStyle/>
        <a:p>
          <a:endParaRPr lang="en-US"/>
        </a:p>
      </dgm:t>
    </dgm:pt>
    <dgm:pt modelId="{2D9E03CE-EC25-435A-B5CC-257405C3813E}">
      <dgm:prSet phldrT="[Text]" custT="1"/>
      <dgm:spPr/>
      <dgm:t>
        <a:bodyPr/>
        <a:lstStyle/>
        <a:p>
          <a:r>
            <a:rPr lang="en-US" sz="2000" b="1" dirty="0" smtClean="0"/>
            <a:t>Continued   obsession to lose weight</a:t>
          </a:r>
          <a:endParaRPr lang="en-US" sz="2000" b="1" dirty="0"/>
        </a:p>
      </dgm:t>
    </dgm:pt>
    <dgm:pt modelId="{DB68FF83-4337-4F65-A0AA-8A94D46A7662}" type="parTrans" cxnId="{4C6AC5F4-046B-4F4B-B4C1-5BAE33689905}">
      <dgm:prSet/>
      <dgm:spPr/>
      <dgm:t>
        <a:bodyPr/>
        <a:lstStyle/>
        <a:p>
          <a:endParaRPr lang="en-US"/>
        </a:p>
      </dgm:t>
    </dgm:pt>
    <dgm:pt modelId="{9A8D6D50-D685-4DDF-BADF-B8F83AB11F01}" type="sibTrans" cxnId="{4C6AC5F4-046B-4F4B-B4C1-5BAE33689905}">
      <dgm:prSet/>
      <dgm:spPr/>
      <dgm:t>
        <a:bodyPr/>
        <a:lstStyle/>
        <a:p>
          <a:endParaRPr lang="en-US"/>
        </a:p>
      </dgm:t>
    </dgm:pt>
    <dgm:pt modelId="{1B39F46F-B336-4DE2-8E32-EB26223D1448}" type="pres">
      <dgm:prSet presAssocID="{00F66EB8-8349-477C-B2AB-CC292A0ECB1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16C455-DB96-437F-B80D-138E77DD80BF}" type="pres">
      <dgm:prSet presAssocID="{31F0462D-7491-4F4F-AB43-75496C59BB3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3401B-D89C-4695-98B6-BCA65F82C958}" type="pres">
      <dgm:prSet presAssocID="{4BFE7261-6D28-4FFD-BC38-EF831B6785EF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B9BEDE5-D1CF-4C5B-940C-D240F0AEE7C0}" type="pres">
      <dgm:prSet presAssocID="{4BFE7261-6D28-4FFD-BC38-EF831B6785E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F20498FF-59A7-4981-803E-7B7BBF71103C}" type="pres">
      <dgm:prSet presAssocID="{90F0E0A5-19DA-472B-A6BB-E6593438098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5505E-775F-4305-9921-F2FEFA5E4485}" type="pres">
      <dgm:prSet presAssocID="{9A1C7F8C-13F1-4191-985D-91585037BA9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91A8F9C-7BD5-413B-BFE0-5945A397D231}" type="pres">
      <dgm:prSet presAssocID="{9A1C7F8C-13F1-4191-985D-91585037BA9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0EEA3A28-0B03-4E8F-824B-DECAF9CF89B1}" type="pres">
      <dgm:prSet presAssocID="{D84988CC-A85A-40BD-848A-749145C32DE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E680E-3652-482C-A0C6-FAC24F8EFF25}" type="pres">
      <dgm:prSet presAssocID="{0B9D17F3-047D-42C5-B48F-25C34B9D3E6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4C5F5BB-29F7-4C0A-9A03-3038B6659D34}" type="pres">
      <dgm:prSet presAssocID="{0B9D17F3-047D-42C5-B48F-25C34B9D3E6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17585C1-3C7A-47F2-A68A-7D73AC7F556D}" type="pres">
      <dgm:prSet presAssocID="{659E6E39-FB8C-48C8-972E-50C5D6F058B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A487D-65CE-4FB9-BF26-2D10744F721B}" type="pres">
      <dgm:prSet presAssocID="{11209794-95DD-4930-A922-93AA2A1C33D6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F6F4B3E-296D-4C01-B31B-545E192567B7}" type="pres">
      <dgm:prSet presAssocID="{11209794-95DD-4930-A922-93AA2A1C33D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2386245-732D-4FBE-95D4-018160FD0836}" type="pres">
      <dgm:prSet presAssocID="{2D9E03CE-EC25-435A-B5CC-257405C3813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3DD62-55D9-44BA-B368-DE2E7759A491}" type="pres">
      <dgm:prSet presAssocID="{9A8D6D50-D685-4DDF-BADF-B8F83AB11F01}" presName="sibTrans" presStyleLbl="sibTrans2D1" presStyleIdx="4" presStyleCnt="5"/>
      <dgm:spPr/>
      <dgm:t>
        <a:bodyPr/>
        <a:lstStyle/>
        <a:p>
          <a:endParaRPr lang="en-US"/>
        </a:p>
      </dgm:t>
    </dgm:pt>
    <dgm:pt modelId="{8B3A58FF-9A07-467F-B539-8C049E95885A}" type="pres">
      <dgm:prSet presAssocID="{9A8D6D50-D685-4DDF-BADF-B8F83AB11F01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548EA24-2797-470B-A171-D1792AB7562C}" type="presOf" srcId="{9A1C7F8C-13F1-4191-985D-91585037BA95}" destId="{D91A8F9C-7BD5-413B-BFE0-5945A397D231}" srcOrd="1" destOrd="0" presId="urn:microsoft.com/office/officeart/2005/8/layout/cycle2"/>
    <dgm:cxn modelId="{C9447876-875E-4968-A528-B2F2DA77AB46}" type="presOf" srcId="{0B9D17F3-047D-42C5-B48F-25C34B9D3E62}" destId="{24CE680E-3652-482C-A0C6-FAC24F8EFF25}" srcOrd="0" destOrd="0" presId="urn:microsoft.com/office/officeart/2005/8/layout/cycle2"/>
    <dgm:cxn modelId="{42F78FAE-5265-4804-AB3B-1760E12DDA7A}" type="presOf" srcId="{4BFE7261-6D28-4FFD-BC38-EF831B6785EF}" destId="{FB9BEDE5-D1CF-4C5B-940C-D240F0AEE7C0}" srcOrd="1" destOrd="0" presId="urn:microsoft.com/office/officeart/2005/8/layout/cycle2"/>
    <dgm:cxn modelId="{B5770759-171A-47F5-9410-D723F005F8FB}" type="presOf" srcId="{31F0462D-7491-4F4F-AB43-75496C59BB39}" destId="{B016C455-DB96-437F-B80D-138E77DD80BF}" srcOrd="0" destOrd="0" presId="urn:microsoft.com/office/officeart/2005/8/layout/cycle2"/>
    <dgm:cxn modelId="{0FDE879A-BB5E-4E2C-AAD8-A47DAF36C070}" type="presOf" srcId="{9A8D6D50-D685-4DDF-BADF-B8F83AB11F01}" destId="{CD83DD62-55D9-44BA-B368-DE2E7759A491}" srcOrd="0" destOrd="0" presId="urn:microsoft.com/office/officeart/2005/8/layout/cycle2"/>
    <dgm:cxn modelId="{4C6AC5F4-046B-4F4B-B4C1-5BAE33689905}" srcId="{00F66EB8-8349-477C-B2AB-CC292A0ECB1F}" destId="{2D9E03CE-EC25-435A-B5CC-257405C3813E}" srcOrd="4" destOrd="0" parTransId="{DB68FF83-4337-4F65-A0AA-8A94D46A7662}" sibTransId="{9A8D6D50-D685-4DDF-BADF-B8F83AB11F01}"/>
    <dgm:cxn modelId="{81EA9C1F-0EE6-4C8F-9D66-C82E7EC6F7A0}" type="presOf" srcId="{2D9E03CE-EC25-435A-B5CC-257405C3813E}" destId="{92386245-732D-4FBE-95D4-018160FD0836}" srcOrd="0" destOrd="0" presId="urn:microsoft.com/office/officeart/2005/8/layout/cycle2"/>
    <dgm:cxn modelId="{06291ED7-E031-4069-A01E-8803DFFE1946}" srcId="{00F66EB8-8349-477C-B2AB-CC292A0ECB1F}" destId="{90F0E0A5-19DA-472B-A6BB-E65934380983}" srcOrd="1" destOrd="0" parTransId="{B33A03D8-FA1B-4E27-84CA-2399BFD7AA32}" sibTransId="{9A1C7F8C-13F1-4191-985D-91585037BA95}"/>
    <dgm:cxn modelId="{646D3893-D172-4A2D-A65F-ADED379BC1B0}" type="presOf" srcId="{00F66EB8-8349-477C-B2AB-CC292A0ECB1F}" destId="{1B39F46F-B336-4DE2-8E32-EB26223D1448}" srcOrd="0" destOrd="0" presId="urn:microsoft.com/office/officeart/2005/8/layout/cycle2"/>
    <dgm:cxn modelId="{E3F47392-AFBC-48D7-A206-88AE1601DBB0}" type="presOf" srcId="{4BFE7261-6D28-4FFD-BC38-EF831B6785EF}" destId="{5A83401B-D89C-4695-98B6-BCA65F82C958}" srcOrd="0" destOrd="0" presId="urn:microsoft.com/office/officeart/2005/8/layout/cycle2"/>
    <dgm:cxn modelId="{BE98C4A7-3486-47FB-AD0A-862D7EB7DED6}" type="presOf" srcId="{659E6E39-FB8C-48C8-972E-50C5D6F058B0}" destId="{D17585C1-3C7A-47F2-A68A-7D73AC7F556D}" srcOrd="0" destOrd="0" presId="urn:microsoft.com/office/officeart/2005/8/layout/cycle2"/>
    <dgm:cxn modelId="{F078FDCF-F230-42BD-95E2-BF6EC4E04DC7}" srcId="{00F66EB8-8349-477C-B2AB-CC292A0ECB1F}" destId="{D84988CC-A85A-40BD-848A-749145C32DE4}" srcOrd="2" destOrd="0" parTransId="{23222D27-7A0D-4FF4-AA92-EB887E1D3D0E}" sibTransId="{0B9D17F3-047D-42C5-B48F-25C34B9D3E62}"/>
    <dgm:cxn modelId="{218B5E89-B683-4CA1-80AD-2930DACBC213}" type="presOf" srcId="{11209794-95DD-4930-A922-93AA2A1C33D6}" destId="{9C6A487D-65CE-4FB9-BF26-2D10744F721B}" srcOrd="0" destOrd="0" presId="urn:microsoft.com/office/officeart/2005/8/layout/cycle2"/>
    <dgm:cxn modelId="{41A614B5-9BE8-489A-AF8B-CDD723D65272}" type="presOf" srcId="{90F0E0A5-19DA-472B-A6BB-E65934380983}" destId="{F20498FF-59A7-4981-803E-7B7BBF71103C}" srcOrd="0" destOrd="0" presId="urn:microsoft.com/office/officeart/2005/8/layout/cycle2"/>
    <dgm:cxn modelId="{9504C430-B9B2-4839-A6A2-7B9D78DBA08F}" type="presOf" srcId="{11209794-95DD-4930-A922-93AA2A1C33D6}" destId="{7F6F4B3E-296D-4C01-B31B-545E192567B7}" srcOrd="1" destOrd="0" presId="urn:microsoft.com/office/officeart/2005/8/layout/cycle2"/>
    <dgm:cxn modelId="{19E90B61-FE61-4DA8-9916-1B15E1E7BBD8}" srcId="{00F66EB8-8349-477C-B2AB-CC292A0ECB1F}" destId="{31F0462D-7491-4F4F-AB43-75496C59BB39}" srcOrd="0" destOrd="0" parTransId="{094FB730-294D-42E8-8B1C-A96F3ECF2EB3}" sibTransId="{4BFE7261-6D28-4FFD-BC38-EF831B6785EF}"/>
    <dgm:cxn modelId="{3B54F942-7001-42D7-B9B4-2B71A39E7BFA}" type="presOf" srcId="{D84988CC-A85A-40BD-848A-749145C32DE4}" destId="{0EEA3A28-0B03-4E8F-824B-DECAF9CF89B1}" srcOrd="0" destOrd="0" presId="urn:microsoft.com/office/officeart/2005/8/layout/cycle2"/>
    <dgm:cxn modelId="{5332082A-CAED-40A9-9022-B167C7EBBB90}" srcId="{00F66EB8-8349-477C-B2AB-CC292A0ECB1F}" destId="{659E6E39-FB8C-48C8-972E-50C5D6F058B0}" srcOrd="3" destOrd="0" parTransId="{92E6B8DA-A26E-49A9-B3FF-79C37443FB3B}" sibTransId="{11209794-95DD-4930-A922-93AA2A1C33D6}"/>
    <dgm:cxn modelId="{0FDD4084-9511-464E-B8E4-52C56CB78B84}" type="presOf" srcId="{9A1C7F8C-13F1-4191-985D-91585037BA95}" destId="{C455505E-775F-4305-9921-F2FEFA5E4485}" srcOrd="0" destOrd="0" presId="urn:microsoft.com/office/officeart/2005/8/layout/cycle2"/>
    <dgm:cxn modelId="{8B18A406-C4A3-48C5-937F-3259579CDF9A}" type="presOf" srcId="{9A8D6D50-D685-4DDF-BADF-B8F83AB11F01}" destId="{8B3A58FF-9A07-467F-B539-8C049E95885A}" srcOrd="1" destOrd="0" presId="urn:microsoft.com/office/officeart/2005/8/layout/cycle2"/>
    <dgm:cxn modelId="{C878FF4F-C165-4F16-9E89-228668E98887}" type="presOf" srcId="{0B9D17F3-047D-42C5-B48F-25C34B9D3E62}" destId="{74C5F5BB-29F7-4C0A-9A03-3038B6659D34}" srcOrd="1" destOrd="0" presId="urn:microsoft.com/office/officeart/2005/8/layout/cycle2"/>
    <dgm:cxn modelId="{D29A02B6-9301-4D0F-A6EC-79FF7B427616}" type="presParOf" srcId="{1B39F46F-B336-4DE2-8E32-EB26223D1448}" destId="{B016C455-DB96-437F-B80D-138E77DD80BF}" srcOrd="0" destOrd="0" presId="urn:microsoft.com/office/officeart/2005/8/layout/cycle2"/>
    <dgm:cxn modelId="{0A258032-4363-4419-8B9F-4411373F0A3B}" type="presParOf" srcId="{1B39F46F-B336-4DE2-8E32-EB26223D1448}" destId="{5A83401B-D89C-4695-98B6-BCA65F82C958}" srcOrd="1" destOrd="0" presId="urn:microsoft.com/office/officeart/2005/8/layout/cycle2"/>
    <dgm:cxn modelId="{C3A5418C-CCEC-44AD-ABC6-EF751CE1DA33}" type="presParOf" srcId="{5A83401B-D89C-4695-98B6-BCA65F82C958}" destId="{FB9BEDE5-D1CF-4C5B-940C-D240F0AEE7C0}" srcOrd="0" destOrd="0" presId="urn:microsoft.com/office/officeart/2005/8/layout/cycle2"/>
    <dgm:cxn modelId="{D5968218-788C-4396-BB1D-2A0F3EF61E6E}" type="presParOf" srcId="{1B39F46F-B336-4DE2-8E32-EB26223D1448}" destId="{F20498FF-59A7-4981-803E-7B7BBF71103C}" srcOrd="2" destOrd="0" presId="urn:microsoft.com/office/officeart/2005/8/layout/cycle2"/>
    <dgm:cxn modelId="{842451B8-A6A9-45EB-8A93-7821E2406F54}" type="presParOf" srcId="{1B39F46F-B336-4DE2-8E32-EB26223D1448}" destId="{C455505E-775F-4305-9921-F2FEFA5E4485}" srcOrd="3" destOrd="0" presId="urn:microsoft.com/office/officeart/2005/8/layout/cycle2"/>
    <dgm:cxn modelId="{C382EADC-38A4-4C44-964C-0198677A023B}" type="presParOf" srcId="{C455505E-775F-4305-9921-F2FEFA5E4485}" destId="{D91A8F9C-7BD5-413B-BFE0-5945A397D231}" srcOrd="0" destOrd="0" presId="urn:microsoft.com/office/officeart/2005/8/layout/cycle2"/>
    <dgm:cxn modelId="{55C57EC9-A08D-4114-AFCA-C72BDF400682}" type="presParOf" srcId="{1B39F46F-B336-4DE2-8E32-EB26223D1448}" destId="{0EEA3A28-0B03-4E8F-824B-DECAF9CF89B1}" srcOrd="4" destOrd="0" presId="urn:microsoft.com/office/officeart/2005/8/layout/cycle2"/>
    <dgm:cxn modelId="{483AF0A2-6E25-4CDD-AAEB-E96B80E62EFA}" type="presParOf" srcId="{1B39F46F-B336-4DE2-8E32-EB26223D1448}" destId="{24CE680E-3652-482C-A0C6-FAC24F8EFF25}" srcOrd="5" destOrd="0" presId="urn:microsoft.com/office/officeart/2005/8/layout/cycle2"/>
    <dgm:cxn modelId="{807319B4-0DCE-4009-82D2-8C2B27183C2F}" type="presParOf" srcId="{24CE680E-3652-482C-A0C6-FAC24F8EFF25}" destId="{74C5F5BB-29F7-4C0A-9A03-3038B6659D34}" srcOrd="0" destOrd="0" presId="urn:microsoft.com/office/officeart/2005/8/layout/cycle2"/>
    <dgm:cxn modelId="{FF7A6AFD-1AF2-4C7D-9D81-AFD1E51AE3D1}" type="presParOf" srcId="{1B39F46F-B336-4DE2-8E32-EB26223D1448}" destId="{D17585C1-3C7A-47F2-A68A-7D73AC7F556D}" srcOrd="6" destOrd="0" presId="urn:microsoft.com/office/officeart/2005/8/layout/cycle2"/>
    <dgm:cxn modelId="{61877C4E-28E7-448F-9FB7-14E1BD64D9E5}" type="presParOf" srcId="{1B39F46F-B336-4DE2-8E32-EB26223D1448}" destId="{9C6A487D-65CE-4FB9-BF26-2D10744F721B}" srcOrd="7" destOrd="0" presId="urn:microsoft.com/office/officeart/2005/8/layout/cycle2"/>
    <dgm:cxn modelId="{2CC73D4A-9E72-4208-90E0-1664802D03D6}" type="presParOf" srcId="{9C6A487D-65CE-4FB9-BF26-2D10744F721B}" destId="{7F6F4B3E-296D-4C01-B31B-545E192567B7}" srcOrd="0" destOrd="0" presId="urn:microsoft.com/office/officeart/2005/8/layout/cycle2"/>
    <dgm:cxn modelId="{A1097635-F2B9-4EDF-88C5-EC747926CFDA}" type="presParOf" srcId="{1B39F46F-B336-4DE2-8E32-EB26223D1448}" destId="{92386245-732D-4FBE-95D4-018160FD0836}" srcOrd="8" destOrd="0" presId="urn:microsoft.com/office/officeart/2005/8/layout/cycle2"/>
    <dgm:cxn modelId="{CA685D1F-B1D8-4561-A2C7-C1B5B96D8957}" type="presParOf" srcId="{1B39F46F-B336-4DE2-8E32-EB26223D1448}" destId="{CD83DD62-55D9-44BA-B368-DE2E7759A491}" srcOrd="9" destOrd="0" presId="urn:microsoft.com/office/officeart/2005/8/layout/cycle2"/>
    <dgm:cxn modelId="{027CEF56-1F26-48A2-B530-B5C61D6681B2}" type="presParOf" srcId="{CD83DD62-55D9-44BA-B368-DE2E7759A491}" destId="{8B3A58FF-9A07-467F-B539-8C049E95885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61A492-8D25-4FD4-BFBA-45F0FC57356A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777BF7-6498-4E86-B78B-BF61452A1ED6}" type="pres">
      <dgm:prSet presAssocID="{E461A492-8D25-4FD4-BFBA-45F0FC57356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A50B9565-E976-4F77-9E26-2BFD2095B8AC}" type="presOf" srcId="{E461A492-8D25-4FD4-BFBA-45F0FC57356A}" destId="{97777BF7-6498-4E86-B78B-BF61452A1ED6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7DC7DE-B528-4968-A80B-76195652F45C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94B49C7F-6271-4B9F-86EF-9AE8FF581B3E}">
      <dgm:prSet phldrT="[Text]" custT="1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0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GENES</a:t>
          </a:r>
          <a:endParaRPr lang="en-US" sz="40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2DAC9DFB-E23E-488F-982A-1F0211114B96}" type="parTrans" cxnId="{7B30C465-C48A-4F8A-A27D-66DEA56D414A}">
      <dgm:prSet/>
      <dgm:spPr/>
      <dgm:t>
        <a:bodyPr/>
        <a:lstStyle/>
        <a:p>
          <a:endParaRPr lang="en-US"/>
        </a:p>
      </dgm:t>
    </dgm:pt>
    <dgm:pt modelId="{16FBD027-F550-4C32-B52F-64B06F97715F}" type="sibTrans" cxnId="{7B30C465-C48A-4F8A-A27D-66DEA56D414A}">
      <dgm:prSet/>
      <dgm:spPr>
        <a:noFill/>
      </dgm:spPr>
      <dgm:t>
        <a:bodyPr/>
        <a:lstStyle/>
        <a:p>
          <a:endParaRPr lang="en-US"/>
        </a:p>
      </dgm:t>
    </dgm:pt>
    <dgm:pt modelId="{DD2DA8E2-70E6-4D1E-8233-2D6E4F52E2C5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3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ENVIRONMENT</a:t>
          </a:r>
          <a:endParaRPr lang="en-US" sz="13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A90579E0-3C97-432D-A0AB-9758E74811FD}" type="parTrans" cxnId="{D684360B-CB4A-4931-8C22-5BB87C9719FB}">
      <dgm:prSet/>
      <dgm:spPr/>
      <dgm:t>
        <a:bodyPr/>
        <a:lstStyle/>
        <a:p>
          <a:endParaRPr lang="en-US"/>
        </a:p>
      </dgm:t>
    </dgm:pt>
    <dgm:pt modelId="{6807EB60-0336-438E-910A-023C9E2E0570}" type="sibTrans" cxnId="{D684360B-CB4A-4931-8C22-5BB87C9719FB}">
      <dgm:prSet/>
      <dgm:spPr>
        <a:noFill/>
      </dgm:spPr>
      <dgm:t>
        <a:bodyPr/>
        <a:lstStyle/>
        <a:p>
          <a:endParaRPr lang="en-US"/>
        </a:p>
      </dgm:t>
    </dgm:pt>
    <dgm:pt modelId="{94F393CE-E471-4069-A6DF-60CEEF39AE37}">
      <dgm:prSet phldrT="[Text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RISKY BEHAVIORS</a:t>
          </a:r>
          <a:endParaRPr lang="en-US" sz="18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2ED8EF5D-1C7B-4535-8D24-2E5293378252}" type="parTrans" cxnId="{42E470FA-FEF3-404A-8B09-F5BDE2BD4B45}">
      <dgm:prSet/>
      <dgm:spPr/>
      <dgm:t>
        <a:bodyPr/>
        <a:lstStyle/>
        <a:p>
          <a:endParaRPr lang="en-US"/>
        </a:p>
      </dgm:t>
    </dgm:pt>
    <dgm:pt modelId="{2FE91F3E-5FD8-4C6A-A6D6-D16BC25EDAB0}" type="sibTrans" cxnId="{42E470FA-FEF3-404A-8B09-F5BDE2BD4B45}">
      <dgm:prSet/>
      <dgm:spPr>
        <a:noFill/>
      </dgm:spPr>
      <dgm:t>
        <a:bodyPr/>
        <a:lstStyle/>
        <a:p>
          <a:endParaRPr lang="en-US"/>
        </a:p>
      </dgm:t>
    </dgm:pt>
    <dgm:pt modelId="{A3BC2C93-6611-4FDD-B176-10B66797B6EB}" type="pres">
      <dgm:prSet presAssocID="{5B7DC7DE-B528-4968-A80B-76195652F45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99AC2D2-8E6F-4FD9-B48D-832EE3E7AA0A}" type="pres">
      <dgm:prSet presAssocID="{94B49C7F-6271-4B9F-86EF-9AE8FF581B3E}" presName="gear1" presStyleLbl="node1" presStyleIdx="0" presStyleCnt="3" custScaleX="119926" custScaleY="125468" custLinFactNeighborX="-93026" custLinFactNeighborY="-564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AA212-4F86-423E-95A3-D865994E0DDF}" type="pres">
      <dgm:prSet presAssocID="{94B49C7F-6271-4B9F-86EF-9AE8FF581B3E}" presName="gear1srcNode" presStyleLbl="node1" presStyleIdx="0" presStyleCnt="3"/>
      <dgm:spPr/>
      <dgm:t>
        <a:bodyPr/>
        <a:lstStyle/>
        <a:p>
          <a:endParaRPr lang="en-US"/>
        </a:p>
      </dgm:t>
    </dgm:pt>
    <dgm:pt modelId="{9225F20E-7BB4-4D88-BDC0-7360FA5F8BEC}" type="pres">
      <dgm:prSet presAssocID="{94B49C7F-6271-4B9F-86EF-9AE8FF581B3E}" presName="gear1dstNode" presStyleLbl="node1" presStyleIdx="0" presStyleCnt="3"/>
      <dgm:spPr/>
      <dgm:t>
        <a:bodyPr/>
        <a:lstStyle/>
        <a:p>
          <a:endParaRPr lang="en-US"/>
        </a:p>
      </dgm:t>
    </dgm:pt>
    <dgm:pt modelId="{1E49FB6D-C659-463B-AB1C-0EAD7C7D9534}" type="pres">
      <dgm:prSet presAssocID="{DD2DA8E2-70E6-4D1E-8233-2D6E4F52E2C5}" presName="gear2" presStyleLbl="node1" presStyleIdx="1" presStyleCnt="3" custAng="20739743" custScaleX="62355" custScaleY="66522" custLinFactNeighborX="27380" custLinFactNeighborY="403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B49A3-C093-424A-A0B8-CDB17CB153A6}" type="pres">
      <dgm:prSet presAssocID="{DD2DA8E2-70E6-4D1E-8233-2D6E4F52E2C5}" presName="gear2srcNode" presStyleLbl="node1" presStyleIdx="1" presStyleCnt="3"/>
      <dgm:spPr/>
      <dgm:t>
        <a:bodyPr/>
        <a:lstStyle/>
        <a:p>
          <a:endParaRPr lang="en-US"/>
        </a:p>
      </dgm:t>
    </dgm:pt>
    <dgm:pt modelId="{47B0027F-CEC3-475B-868A-1788BB9D37FF}" type="pres">
      <dgm:prSet presAssocID="{DD2DA8E2-70E6-4D1E-8233-2D6E4F52E2C5}" presName="gear2dstNode" presStyleLbl="node1" presStyleIdx="1" presStyleCnt="3"/>
      <dgm:spPr/>
      <dgm:t>
        <a:bodyPr/>
        <a:lstStyle/>
        <a:p>
          <a:endParaRPr lang="en-US"/>
        </a:p>
      </dgm:t>
    </dgm:pt>
    <dgm:pt modelId="{1F038068-C32B-4718-BA95-6632EE86FEBF}" type="pres">
      <dgm:prSet presAssocID="{94F393CE-E471-4069-A6DF-60CEEF39AE37}" presName="gear3" presStyleLbl="node1" presStyleIdx="2" presStyleCnt="3" custLinFactNeighborX="5280" custLinFactNeighborY="22831"/>
      <dgm:spPr/>
      <dgm:t>
        <a:bodyPr/>
        <a:lstStyle/>
        <a:p>
          <a:endParaRPr lang="en-US"/>
        </a:p>
      </dgm:t>
    </dgm:pt>
    <dgm:pt modelId="{6C12A5D9-44A1-4BAD-97BD-2BE647AA1D6F}" type="pres">
      <dgm:prSet presAssocID="{94F393CE-E471-4069-A6DF-60CEEF39AE3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A944B-7F4B-40A8-9D0D-65CD56D09E8B}" type="pres">
      <dgm:prSet presAssocID="{94F393CE-E471-4069-A6DF-60CEEF39AE37}" presName="gear3srcNode" presStyleLbl="node1" presStyleIdx="2" presStyleCnt="3"/>
      <dgm:spPr/>
      <dgm:t>
        <a:bodyPr/>
        <a:lstStyle/>
        <a:p>
          <a:endParaRPr lang="en-US"/>
        </a:p>
      </dgm:t>
    </dgm:pt>
    <dgm:pt modelId="{FBB11AA1-E984-4D8E-84DB-F2E17480568F}" type="pres">
      <dgm:prSet presAssocID="{94F393CE-E471-4069-A6DF-60CEEF39AE37}" presName="gear3dstNode" presStyleLbl="node1" presStyleIdx="2" presStyleCnt="3"/>
      <dgm:spPr/>
      <dgm:t>
        <a:bodyPr/>
        <a:lstStyle/>
        <a:p>
          <a:endParaRPr lang="en-US"/>
        </a:p>
      </dgm:t>
    </dgm:pt>
    <dgm:pt modelId="{71311E27-367B-45C3-A225-D37AE24EF29D}" type="pres">
      <dgm:prSet presAssocID="{16FBD027-F550-4C32-B52F-64B06F97715F}" presName="connector1" presStyleLbl="sibTrans2D1" presStyleIdx="0" presStyleCnt="3" custScaleX="18275" custLinFactNeighborX="37252" custLinFactNeighborY="-24666"/>
      <dgm:spPr/>
      <dgm:t>
        <a:bodyPr/>
        <a:lstStyle/>
        <a:p>
          <a:endParaRPr lang="en-US"/>
        </a:p>
      </dgm:t>
    </dgm:pt>
    <dgm:pt modelId="{73025016-BD93-4C4B-8F27-B0A4AC0D014C}" type="pres">
      <dgm:prSet presAssocID="{6807EB60-0336-438E-910A-023C9E2E0570}" presName="connector2" presStyleLbl="sibTrans2D1" presStyleIdx="1" presStyleCnt="3" custLinFactNeighborX="-15583" custLinFactNeighborY="-7558"/>
      <dgm:spPr/>
      <dgm:t>
        <a:bodyPr/>
        <a:lstStyle/>
        <a:p>
          <a:endParaRPr lang="en-US"/>
        </a:p>
      </dgm:t>
    </dgm:pt>
    <dgm:pt modelId="{99E937E0-A3DA-4103-B4FD-4B7FA067D8BA}" type="pres">
      <dgm:prSet presAssocID="{2FE91F3E-5FD8-4C6A-A6D6-D16BC25EDAB0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D2E1A33-9A37-4B17-94EA-E010F8373FDB}" type="presOf" srcId="{DD2DA8E2-70E6-4D1E-8233-2D6E4F52E2C5}" destId="{47B0027F-CEC3-475B-868A-1788BB9D37FF}" srcOrd="2" destOrd="0" presId="urn:microsoft.com/office/officeart/2005/8/layout/gear1"/>
    <dgm:cxn modelId="{22B2CB62-99AB-43D7-92E4-E483553D7563}" type="presOf" srcId="{94B49C7F-6271-4B9F-86EF-9AE8FF581B3E}" destId="{B99AC2D2-8E6F-4FD9-B48D-832EE3E7AA0A}" srcOrd="0" destOrd="0" presId="urn:microsoft.com/office/officeart/2005/8/layout/gear1"/>
    <dgm:cxn modelId="{A617712E-B065-4535-98C4-43813C390E78}" type="presOf" srcId="{DD2DA8E2-70E6-4D1E-8233-2D6E4F52E2C5}" destId="{19FB49A3-C093-424A-A0B8-CDB17CB153A6}" srcOrd="1" destOrd="0" presId="urn:microsoft.com/office/officeart/2005/8/layout/gear1"/>
    <dgm:cxn modelId="{D684360B-CB4A-4931-8C22-5BB87C9719FB}" srcId="{5B7DC7DE-B528-4968-A80B-76195652F45C}" destId="{DD2DA8E2-70E6-4D1E-8233-2D6E4F52E2C5}" srcOrd="1" destOrd="0" parTransId="{A90579E0-3C97-432D-A0AB-9758E74811FD}" sibTransId="{6807EB60-0336-438E-910A-023C9E2E0570}"/>
    <dgm:cxn modelId="{4F15D930-1549-4CD2-9094-D4718F82E16B}" type="presOf" srcId="{94F393CE-E471-4069-A6DF-60CEEF39AE37}" destId="{6C12A5D9-44A1-4BAD-97BD-2BE647AA1D6F}" srcOrd="1" destOrd="0" presId="urn:microsoft.com/office/officeart/2005/8/layout/gear1"/>
    <dgm:cxn modelId="{B8C022EA-1348-4C99-BDD1-4EFC115AB2A2}" type="presOf" srcId="{2FE91F3E-5FD8-4C6A-A6D6-D16BC25EDAB0}" destId="{99E937E0-A3DA-4103-B4FD-4B7FA067D8BA}" srcOrd="0" destOrd="0" presId="urn:microsoft.com/office/officeart/2005/8/layout/gear1"/>
    <dgm:cxn modelId="{42E470FA-FEF3-404A-8B09-F5BDE2BD4B45}" srcId="{5B7DC7DE-B528-4968-A80B-76195652F45C}" destId="{94F393CE-E471-4069-A6DF-60CEEF39AE37}" srcOrd="2" destOrd="0" parTransId="{2ED8EF5D-1C7B-4535-8D24-2E5293378252}" sibTransId="{2FE91F3E-5FD8-4C6A-A6D6-D16BC25EDAB0}"/>
    <dgm:cxn modelId="{637C00C1-89E4-4FF3-B468-93E54FD8859A}" type="presOf" srcId="{94F393CE-E471-4069-A6DF-60CEEF39AE37}" destId="{FBB11AA1-E984-4D8E-84DB-F2E17480568F}" srcOrd="3" destOrd="0" presId="urn:microsoft.com/office/officeart/2005/8/layout/gear1"/>
    <dgm:cxn modelId="{041DF32E-41F7-4D03-862B-1144B4800D79}" type="presOf" srcId="{94F393CE-E471-4069-A6DF-60CEEF39AE37}" destId="{1F038068-C32B-4718-BA95-6632EE86FEBF}" srcOrd="0" destOrd="0" presId="urn:microsoft.com/office/officeart/2005/8/layout/gear1"/>
    <dgm:cxn modelId="{8AE1C240-4252-462E-8AA4-FEE06C88BAD5}" type="presOf" srcId="{94B49C7F-6271-4B9F-86EF-9AE8FF581B3E}" destId="{9225F20E-7BB4-4D88-BDC0-7360FA5F8BEC}" srcOrd="2" destOrd="0" presId="urn:microsoft.com/office/officeart/2005/8/layout/gear1"/>
    <dgm:cxn modelId="{DC0E5AF1-A4E3-4B07-BD60-D70E17193DCB}" type="presOf" srcId="{94F393CE-E471-4069-A6DF-60CEEF39AE37}" destId="{379A944B-7F4B-40A8-9D0D-65CD56D09E8B}" srcOrd="2" destOrd="0" presId="urn:microsoft.com/office/officeart/2005/8/layout/gear1"/>
    <dgm:cxn modelId="{7B30C465-C48A-4F8A-A27D-66DEA56D414A}" srcId="{5B7DC7DE-B528-4968-A80B-76195652F45C}" destId="{94B49C7F-6271-4B9F-86EF-9AE8FF581B3E}" srcOrd="0" destOrd="0" parTransId="{2DAC9DFB-E23E-488F-982A-1F0211114B96}" sibTransId="{16FBD027-F550-4C32-B52F-64B06F97715F}"/>
    <dgm:cxn modelId="{F911B5AE-D2F1-4583-801B-CC8EDC4809D6}" type="presOf" srcId="{DD2DA8E2-70E6-4D1E-8233-2D6E4F52E2C5}" destId="{1E49FB6D-C659-463B-AB1C-0EAD7C7D9534}" srcOrd="0" destOrd="0" presId="urn:microsoft.com/office/officeart/2005/8/layout/gear1"/>
    <dgm:cxn modelId="{D49CF2B0-1805-4AE1-9E2C-E7CFF4C68A33}" type="presOf" srcId="{94B49C7F-6271-4B9F-86EF-9AE8FF581B3E}" destId="{FC9AA212-4F86-423E-95A3-D865994E0DDF}" srcOrd="1" destOrd="0" presId="urn:microsoft.com/office/officeart/2005/8/layout/gear1"/>
    <dgm:cxn modelId="{D365FC98-A06D-4313-841A-EEA13836B4C0}" type="presOf" srcId="{16FBD027-F550-4C32-B52F-64B06F97715F}" destId="{71311E27-367B-45C3-A225-D37AE24EF29D}" srcOrd="0" destOrd="0" presId="urn:microsoft.com/office/officeart/2005/8/layout/gear1"/>
    <dgm:cxn modelId="{B6B4F310-8142-4CFD-8CD7-036A63A90F17}" type="presOf" srcId="{5B7DC7DE-B528-4968-A80B-76195652F45C}" destId="{A3BC2C93-6611-4FDD-B176-10B66797B6EB}" srcOrd="0" destOrd="0" presId="urn:microsoft.com/office/officeart/2005/8/layout/gear1"/>
    <dgm:cxn modelId="{A9D1ECD4-7DF5-4AFA-A941-96B50541AEDE}" type="presOf" srcId="{6807EB60-0336-438E-910A-023C9E2E0570}" destId="{73025016-BD93-4C4B-8F27-B0A4AC0D014C}" srcOrd="0" destOrd="0" presId="urn:microsoft.com/office/officeart/2005/8/layout/gear1"/>
    <dgm:cxn modelId="{51CAB12E-6A87-4879-9B1B-4461A8B29C3C}" type="presParOf" srcId="{A3BC2C93-6611-4FDD-B176-10B66797B6EB}" destId="{B99AC2D2-8E6F-4FD9-B48D-832EE3E7AA0A}" srcOrd="0" destOrd="0" presId="urn:microsoft.com/office/officeart/2005/8/layout/gear1"/>
    <dgm:cxn modelId="{703016C5-55B8-4D0C-87D0-73C9CB4E089B}" type="presParOf" srcId="{A3BC2C93-6611-4FDD-B176-10B66797B6EB}" destId="{FC9AA212-4F86-423E-95A3-D865994E0DDF}" srcOrd="1" destOrd="0" presId="urn:microsoft.com/office/officeart/2005/8/layout/gear1"/>
    <dgm:cxn modelId="{01625BDF-8158-4F66-A8CD-313595EE5EAF}" type="presParOf" srcId="{A3BC2C93-6611-4FDD-B176-10B66797B6EB}" destId="{9225F20E-7BB4-4D88-BDC0-7360FA5F8BEC}" srcOrd="2" destOrd="0" presId="urn:microsoft.com/office/officeart/2005/8/layout/gear1"/>
    <dgm:cxn modelId="{A163888F-F6E8-4E8E-B873-D186D5FCCF7E}" type="presParOf" srcId="{A3BC2C93-6611-4FDD-B176-10B66797B6EB}" destId="{1E49FB6D-C659-463B-AB1C-0EAD7C7D9534}" srcOrd="3" destOrd="0" presId="urn:microsoft.com/office/officeart/2005/8/layout/gear1"/>
    <dgm:cxn modelId="{DDD59E7A-9F6F-4620-82D4-8E1862155478}" type="presParOf" srcId="{A3BC2C93-6611-4FDD-B176-10B66797B6EB}" destId="{19FB49A3-C093-424A-A0B8-CDB17CB153A6}" srcOrd="4" destOrd="0" presId="urn:microsoft.com/office/officeart/2005/8/layout/gear1"/>
    <dgm:cxn modelId="{701B53D2-9ABC-47BD-B04C-0BEA1C5350A6}" type="presParOf" srcId="{A3BC2C93-6611-4FDD-B176-10B66797B6EB}" destId="{47B0027F-CEC3-475B-868A-1788BB9D37FF}" srcOrd="5" destOrd="0" presId="urn:microsoft.com/office/officeart/2005/8/layout/gear1"/>
    <dgm:cxn modelId="{4F936DA3-70EC-4FF6-8AF4-EC79E95BB872}" type="presParOf" srcId="{A3BC2C93-6611-4FDD-B176-10B66797B6EB}" destId="{1F038068-C32B-4718-BA95-6632EE86FEBF}" srcOrd="6" destOrd="0" presId="urn:microsoft.com/office/officeart/2005/8/layout/gear1"/>
    <dgm:cxn modelId="{CD29AD53-AC7C-4A9B-BC12-83E263FA0EE4}" type="presParOf" srcId="{A3BC2C93-6611-4FDD-B176-10B66797B6EB}" destId="{6C12A5D9-44A1-4BAD-97BD-2BE647AA1D6F}" srcOrd="7" destOrd="0" presId="urn:microsoft.com/office/officeart/2005/8/layout/gear1"/>
    <dgm:cxn modelId="{E0762F30-F4F4-4B01-8C72-816F11EA4F65}" type="presParOf" srcId="{A3BC2C93-6611-4FDD-B176-10B66797B6EB}" destId="{379A944B-7F4B-40A8-9D0D-65CD56D09E8B}" srcOrd="8" destOrd="0" presId="urn:microsoft.com/office/officeart/2005/8/layout/gear1"/>
    <dgm:cxn modelId="{C2047549-B149-419F-86FC-026E15F0A9F5}" type="presParOf" srcId="{A3BC2C93-6611-4FDD-B176-10B66797B6EB}" destId="{FBB11AA1-E984-4D8E-84DB-F2E17480568F}" srcOrd="9" destOrd="0" presId="urn:microsoft.com/office/officeart/2005/8/layout/gear1"/>
    <dgm:cxn modelId="{D970B34F-B8E9-4648-AB9B-BB3F9F4E8A72}" type="presParOf" srcId="{A3BC2C93-6611-4FDD-B176-10B66797B6EB}" destId="{71311E27-367B-45C3-A225-D37AE24EF29D}" srcOrd="10" destOrd="0" presId="urn:microsoft.com/office/officeart/2005/8/layout/gear1"/>
    <dgm:cxn modelId="{2EA9160D-F768-4682-9402-D5A5DF93E9BC}" type="presParOf" srcId="{A3BC2C93-6611-4FDD-B176-10B66797B6EB}" destId="{73025016-BD93-4C4B-8F27-B0A4AC0D014C}" srcOrd="11" destOrd="0" presId="urn:microsoft.com/office/officeart/2005/8/layout/gear1"/>
    <dgm:cxn modelId="{8F3D3E78-221A-4FC9-AE2A-618052D2735B}" type="presParOf" srcId="{A3BC2C93-6611-4FDD-B176-10B66797B6EB}" destId="{99E937E0-A3DA-4103-B4FD-4B7FA067D8B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7DC7DE-B528-4968-A80B-76195652F45C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94B49C7F-6271-4B9F-86EF-9AE8FF581B3E}">
      <dgm:prSet phldrT="[Text]" custT="1"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000" b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b="0" dirty="0" smtClean="0">
              <a:solidFill>
                <a:schemeClr val="bg1">
                  <a:lumMod val="65000"/>
                </a:schemeClr>
              </a:solidFill>
              <a:latin typeface="+mn-lt"/>
              <a:cs typeface="Arial" pitchFamily="34" charset="0"/>
            </a:rPr>
            <a:t>GENES</a:t>
          </a:r>
          <a:endParaRPr lang="en-US" sz="3200" b="0" dirty="0">
            <a:solidFill>
              <a:schemeClr val="bg1">
                <a:lumMod val="65000"/>
              </a:schemeClr>
            </a:solidFill>
            <a:latin typeface="+mn-lt"/>
            <a:cs typeface="Arial" pitchFamily="34" charset="0"/>
          </a:endParaRPr>
        </a:p>
      </dgm:t>
    </dgm:pt>
    <dgm:pt modelId="{2DAC9DFB-E23E-488F-982A-1F0211114B96}" type="parTrans" cxnId="{7B30C465-C48A-4F8A-A27D-66DEA56D414A}">
      <dgm:prSet/>
      <dgm:spPr/>
      <dgm:t>
        <a:bodyPr/>
        <a:lstStyle/>
        <a:p>
          <a:endParaRPr lang="en-US"/>
        </a:p>
      </dgm:t>
    </dgm:pt>
    <dgm:pt modelId="{16FBD027-F550-4C32-B52F-64B06F97715F}" type="sibTrans" cxnId="{7B30C465-C48A-4F8A-A27D-66DEA56D414A}">
      <dgm:prSet/>
      <dgm:spPr>
        <a:noFill/>
      </dgm:spPr>
      <dgm:t>
        <a:bodyPr/>
        <a:lstStyle/>
        <a:p>
          <a:endParaRPr lang="en-US"/>
        </a:p>
      </dgm:t>
    </dgm:pt>
    <dgm:pt modelId="{DD2DA8E2-70E6-4D1E-8233-2D6E4F52E2C5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ENVIRONMENT</a:t>
          </a:r>
          <a:endParaRPr lang="en-US" sz="12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A90579E0-3C97-432D-A0AB-9758E74811FD}" type="parTrans" cxnId="{D684360B-CB4A-4931-8C22-5BB87C9719FB}">
      <dgm:prSet/>
      <dgm:spPr/>
      <dgm:t>
        <a:bodyPr/>
        <a:lstStyle/>
        <a:p>
          <a:endParaRPr lang="en-US"/>
        </a:p>
      </dgm:t>
    </dgm:pt>
    <dgm:pt modelId="{6807EB60-0336-438E-910A-023C9E2E0570}" type="sibTrans" cxnId="{D684360B-CB4A-4931-8C22-5BB87C9719FB}">
      <dgm:prSet/>
      <dgm:spPr>
        <a:noFill/>
      </dgm:spPr>
      <dgm:t>
        <a:bodyPr/>
        <a:lstStyle/>
        <a:p>
          <a:endParaRPr lang="en-US"/>
        </a:p>
      </dgm:t>
    </dgm:pt>
    <dgm:pt modelId="{94F393CE-E471-4069-A6DF-60CEEF39AE37}">
      <dgm:prSet phldrT="[Text]" custT="1"/>
      <dgm:spPr>
        <a:solidFill>
          <a:schemeClr val="bg1">
            <a:lumMod val="7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/>
          <a:r>
            <a:rPr lang="en-US" sz="1400" b="1" dirty="0" smtClean="0">
              <a:solidFill>
                <a:schemeClr val="bg1">
                  <a:lumMod val="50000"/>
                </a:schemeClr>
              </a:solidFill>
              <a:latin typeface="+mn-lt"/>
              <a:cs typeface="Arial" pitchFamily="34" charset="0"/>
            </a:rPr>
            <a:t>RISKY BEHAVIOR</a:t>
          </a:r>
          <a:endParaRPr lang="en-US" sz="1400" b="1" dirty="0">
            <a:solidFill>
              <a:schemeClr val="bg1">
                <a:lumMod val="50000"/>
              </a:schemeClr>
            </a:solidFill>
            <a:latin typeface="+mn-lt"/>
            <a:cs typeface="Arial" pitchFamily="34" charset="0"/>
          </a:endParaRPr>
        </a:p>
      </dgm:t>
    </dgm:pt>
    <dgm:pt modelId="{2ED8EF5D-1C7B-4535-8D24-2E5293378252}" type="parTrans" cxnId="{42E470FA-FEF3-404A-8B09-F5BDE2BD4B45}">
      <dgm:prSet/>
      <dgm:spPr/>
      <dgm:t>
        <a:bodyPr/>
        <a:lstStyle/>
        <a:p>
          <a:endParaRPr lang="en-US"/>
        </a:p>
      </dgm:t>
    </dgm:pt>
    <dgm:pt modelId="{2FE91F3E-5FD8-4C6A-A6D6-D16BC25EDAB0}" type="sibTrans" cxnId="{42E470FA-FEF3-404A-8B09-F5BDE2BD4B45}">
      <dgm:prSet/>
      <dgm:spPr>
        <a:noFill/>
      </dgm:spPr>
      <dgm:t>
        <a:bodyPr/>
        <a:lstStyle/>
        <a:p>
          <a:endParaRPr lang="en-US"/>
        </a:p>
      </dgm:t>
    </dgm:pt>
    <dgm:pt modelId="{A3BC2C93-6611-4FDD-B176-10B66797B6EB}" type="pres">
      <dgm:prSet presAssocID="{5B7DC7DE-B528-4968-A80B-76195652F45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99AC2D2-8E6F-4FD9-B48D-832EE3E7AA0A}" type="pres">
      <dgm:prSet presAssocID="{94B49C7F-6271-4B9F-86EF-9AE8FF581B3E}" presName="gear1" presStyleLbl="node1" presStyleIdx="0" presStyleCnt="3" custScaleX="119926" custScaleY="125468" custLinFactNeighborX="-94688" custLinFactNeighborY="-7037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AA212-4F86-423E-95A3-D865994E0DDF}" type="pres">
      <dgm:prSet presAssocID="{94B49C7F-6271-4B9F-86EF-9AE8FF581B3E}" presName="gear1srcNode" presStyleLbl="node1" presStyleIdx="0" presStyleCnt="3"/>
      <dgm:spPr/>
      <dgm:t>
        <a:bodyPr/>
        <a:lstStyle/>
        <a:p>
          <a:endParaRPr lang="en-US"/>
        </a:p>
      </dgm:t>
    </dgm:pt>
    <dgm:pt modelId="{9225F20E-7BB4-4D88-BDC0-7360FA5F8BEC}" type="pres">
      <dgm:prSet presAssocID="{94B49C7F-6271-4B9F-86EF-9AE8FF581B3E}" presName="gear1dstNode" presStyleLbl="node1" presStyleIdx="0" presStyleCnt="3"/>
      <dgm:spPr/>
      <dgm:t>
        <a:bodyPr/>
        <a:lstStyle/>
        <a:p>
          <a:endParaRPr lang="en-US"/>
        </a:p>
      </dgm:t>
    </dgm:pt>
    <dgm:pt modelId="{1E49FB6D-C659-463B-AB1C-0EAD7C7D9534}" type="pres">
      <dgm:prSet presAssocID="{DD2DA8E2-70E6-4D1E-8233-2D6E4F52E2C5}" presName="gear2" presStyleLbl="node1" presStyleIdx="1" presStyleCnt="3" custAng="20739743" custScaleX="86360" custScaleY="90012" custLinFactNeighborX="27380" custLinFactNeighborY="403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B49A3-C093-424A-A0B8-CDB17CB153A6}" type="pres">
      <dgm:prSet presAssocID="{DD2DA8E2-70E6-4D1E-8233-2D6E4F52E2C5}" presName="gear2srcNode" presStyleLbl="node1" presStyleIdx="1" presStyleCnt="3"/>
      <dgm:spPr/>
      <dgm:t>
        <a:bodyPr/>
        <a:lstStyle/>
        <a:p>
          <a:endParaRPr lang="en-US"/>
        </a:p>
      </dgm:t>
    </dgm:pt>
    <dgm:pt modelId="{47B0027F-CEC3-475B-868A-1788BB9D37FF}" type="pres">
      <dgm:prSet presAssocID="{DD2DA8E2-70E6-4D1E-8233-2D6E4F52E2C5}" presName="gear2dstNode" presStyleLbl="node1" presStyleIdx="1" presStyleCnt="3"/>
      <dgm:spPr/>
      <dgm:t>
        <a:bodyPr/>
        <a:lstStyle/>
        <a:p>
          <a:endParaRPr lang="en-US"/>
        </a:p>
      </dgm:t>
    </dgm:pt>
    <dgm:pt modelId="{1F038068-C32B-4718-BA95-6632EE86FEBF}" type="pres">
      <dgm:prSet presAssocID="{94F393CE-E471-4069-A6DF-60CEEF39AE37}" presName="gear3" presStyleLbl="node1" presStyleIdx="2" presStyleCnt="3" custScaleX="103894" custLinFactNeighborX="3223" custLinFactNeighborY="22593"/>
      <dgm:spPr/>
      <dgm:t>
        <a:bodyPr/>
        <a:lstStyle/>
        <a:p>
          <a:endParaRPr lang="en-US"/>
        </a:p>
      </dgm:t>
    </dgm:pt>
    <dgm:pt modelId="{6C12A5D9-44A1-4BAD-97BD-2BE647AA1D6F}" type="pres">
      <dgm:prSet presAssocID="{94F393CE-E471-4069-A6DF-60CEEF39AE3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A944B-7F4B-40A8-9D0D-65CD56D09E8B}" type="pres">
      <dgm:prSet presAssocID="{94F393CE-E471-4069-A6DF-60CEEF39AE37}" presName="gear3srcNode" presStyleLbl="node1" presStyleIdx="2" presStyleCnt="3"/>
      <dgm:spPr/>
      <dgm:t>
        <a:bodyPr/>
        <a:lstStyle/>
        <a:p>
          <a:endParaRPr lang="en-US"/>
        </a:p>
      </dgm:t>
    </dgm:pt>
    <dgm:pt modelId="{FBB11AA1-E984-4D8E-84DB-F2E17480568F}" type="pres">
      <dgm:prSet presAssocID="{94F393CE-E471-4069-A6DF-60CEEF39AE37}" presName="gear3dstNode" presStyleLbl="node1" presStyleIdx="2" presStyleCnt="3"/>
      <dgm:spPr/>
      <dgm:t>
        <a:bodyPr/>
        <a:lstStyle/>
        <a:p>
          <a:endParaRPr lang="en-US"/>
        </a:p>
      </dgm:t>
    </dgm:pt>
    <dgm:pt modelId="{71311E27-367B-45C3-A225-D37AE24EF29D}" type="pres">
      <dgm:prSet presAssocID="{16FBD027-F550-4C32-B52F-64B06F97715F}" presName="connector1" presStyleLbl="sibTrans2D1" presStyleIdx="0" presStyleCnt="3" custScaleX="18275" custLinFactNeighborX="37252" custLinFactNeighborY="-24666"/>
      <dgm:spPr/>
      <dgm:t>
        <a:bodyPr/>
        <a:lstStyle/>
        <a:p>
          <a:endParaRPr lang="en-US"/>
        </a:p>
      </dgm:t>
    </dgm:pt>
    <dgm:pt modelId="{73025016-BD93-4C4B-8F27-B0A4AC0D014C}" type="pres">
      <dgm:prSet presAssocID="{6807EB60-0336-438E-910A-023C9E2E0570}" presName="connector2" presStyleLbl="sibTrans2D1" presStyleIdx="1" presStyleCnt="3" custLinFactNeighborX="-15583" custLinFactNeighborY="-7558"/>
      <dgm:spPr/>
      <dgm:t>
        <a:bodyPr/>
        <a:lstStyle/>
        <a:p>
          <a:endParaRPr lang="en-US"/>
        </a:p>
      </dgm:t>
    </dgm:pt>
    <dgm:pt modelId="{99E937E0-A3DA-4103-B4FD-4B7FA067D8BA}" type="pres">
      <dgm:prSet presAssocID="{2FE91F3E-5FD8-4C6A-A6D6-D16BC25EDAB0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D2E1A33-9A37-4B17-94EA-E010F8373FDB}" type="presOf" srcId="{DD2DA8E2-70E6-4D1E-8233-2D6E4F52E2C5}" destId="{47B0027F-CEC3-475B-868A-1788BB9D37FF}" srcOrd="2" destOrd="0" presId="urn:microsoft.com/office/officeart/2005/8/layout/gear1"/>
    <dgm:cxn modelId="{22B2CB62-99AB-43D7-92E4-E483553D7563}" type="presOf" srcId="{94B49C7F-6271-4B9F-86EF-9AE8FF581B3E}" destId="{B99AC2D2-8E6F-4FD9-B48D-832EE3E7AA0A}" srcOrd="0" destOrd="0" presId="urn:microsoft.com/office/officeart/2005/8/layout/gear1"/>
    <dgm:cxn modelId="{A617712E-B065-4535-98C4-43813C390E78}" type="presOf" srcId="{DD2DA8E2-70E6-4D1E-8233-2D6E4F52E2C5}" destId="{19FB49A3-C093-424A-A0B8-CDB17CB153A6}" srcOrd="1" destOrd="0" presId="urn:microsoft.com/office/officeart/2005/8/layout/gear1"/>
    <dgm:cxn modelId="{D684360B-CB4A-4931-8C22-5BB87C9719FB}" srcId="{5B7DC7DE-B528-4968-A80B-76195652F45C}" destId="{DD2DA8E2-70E6-4D1E-8233-2D6E4F52E2C5}" srcOrd="1" destOrd="0" parTransId="{A90579E0-3C97-432D-A0AB-9758E74811FD}" sibTransId="{6807EB60-0336-438E-910A-023C9E2E0570}"/>
    <dgm:cxn modelId="{4F15D930-1549-4CD2-9094-D4718F82E16B}" type="presOf" srcId="{94F393CE-E471-4069-A6DF-60CEEF39AE37}" destId="{6C12A5D9-44A1-4BAD-97BD-2BE647AA1D6F}" srcOrd="1" destOrd="0" presId="urn:microsoft.com/office/officeart/2005/8/layout/gear1"/>
    <dgm:cxn modelId="{B8C022EA-1348-4C99-BDD1-4EFC115AB2A2}" type="presOf" srcId="{2FE91F3E-5FD8-4C6A-A6D6-D16BC25EDAB0}" destId="{99E937E0-A3DA-4103-B4FD-4B7FA067D8BA}" srcOrd="0" destOrd="0" presId="urn:microsoft.com/office/officeart/2005/8/layout/gear1"/>
    <dgm:cxn modelId="{42E470FA-FEF3-404A-8B09-F5BDE2BD4B45}" srcId="{5B7DC7DE-B528-4968-A80B-76195652F45C}" destId="{94F393CE-E471-4069-A6DF-60CEEF39AE37}" srcOrd="2" destOrd="0" parTransId="{2ED8EF5D-1C7B-4535-8D24-2E5293378252}" sibTransId="{2FE91F3E-5FD8-4C6A-A6D6-D16BC25EDAB0}"/>
    <dgm:cxn modelId="{637C00C1-89E4-4FF3-B468-93E54FD8859A}" type="presOf" srcId="{94F393CE-E471-4069-A6DF-60CEEF39AE37}" destId="{FBB11AA1-E984-4D8E-84DB-F2E17480568F}" srcOrd="3" destOrd="0" presId="urn:microsoft.com/office/officeart/2005/8/layout/gear1"/>
    <dgm:cxn modelId="{041DF32E-41F7-4D03-862B-1144B4800D79}" type="presOf" srcId="{94F393CE-E471-4069-A6DF-60CEEF39AE37}" destId="{1F038068-C32B-4718-BA95-6632EE86FEBF}" srcOrd="0" destOrd="0" presId="urn:microsoft.com/office/officeart/2005/8/layout/gear1"/>
    <dgm:cxn modelId="{8AE1C240-4252-462E-8AA4-FEE06C88BAD5}" type="presOf" srcId="{94B49C7F-6271-4B9F-86EF-9AE8FF581B3E}" destId="{9225F20E-7BB4-4D88-BDC0-7360FA5F8BEC}" srcOrd="2" destOrd="0" presId="urn:microsoft.com/office/officeart/2005/8/layout/gear1"/>
    <dgm:cxn modelId="{DC0E5AF1-A4E3-4B07-BD60-D70E17193DCB}" type="presOf" srcId="{94F393CE-E471-4069-A6DF-60CEEF39AE37}" destId="{379A944B-7F4B-40A8-9D0D-65CD56D09E8B}" srcOrd="2" destOrd="0" presId="urn:microsoft.com/office/officeart/2005/8/layout/gear1"/>
    <dgm:cxn modelId="{7B30C465-C48A-4F8A-A27D-66DEA56D414A}" srcId="{5B7DC7DE-B528-4968-A80B-76195652F45C}" destId="{94B49C7F-6271-4B9F-86EF-9AE8FF581B3E}" srcOrd="0" destOrd="0" parTransId="{2DAC9DFB-E23E-488F-982A-1F0211114B96}" sibTransId="{16FBD027-F550-4C32-B52F-64B06F97715F}"/>
    <dgm:cxn modelId="{F911B5AE-D2F1-4583-801B-CC8EDC4809D6}" type="presOf" srcId="{DD2DA8E2-70E6-4D1E-8233-2D6E4F52E2C5}" destId="{1E49FB6D-C659-463B-AB1C-0EAD7C7D9534}" srcOrd="0" destOrd="0" presId="urn:microsoft.com/office/officeart/2005/8/layout/gear1"/>
    <dgm:cxn modelId="{D49CF2B0-1805-4AE1-9E2C-E7CFF4C68A33}" type="presOf" srcId="{94B49C7F-6271-4B9F-86EF-9AE8FF581B3E}" destId="{FC9AA212-4F86-423E-95A3-D865994E0DDF}" srcOrd="1" destOrd="0" presId="urn:microsoft.com/office/officeart/2005/8/layout/gear1"/>
    <dgm:cxn modelId="{D365FC98-A06D-4313-841A-EEA13836B4C0}" type="presOf" srcId="{16FBD027-F550-4C32-B52F-64B06F97715F}" destId="{71311E27-367B-45C3-A225-D37AE24EF29D}" srcOrd="0" destOrd="0" presId="urn:microsoft.com/office/officeart/2005/8/layout/gear1"/>
    <dgm:cxn modelId="{B6B4F310-8142-4CFD-8CD7-036A63A90F17}" type="presOf" srcId="{5B7DC7DE-B528-4968-A80B-76195652F45C}" destId="{A3BC2C93-6611-4FDD-B176-10B66797B6EB}" srcOrd="0" destOrd="0" presId="urn:microsoft.com/office/officeart/2005/8/layout/gear1"/>
    <dgm:cxn modelId="{A9D1ECD4-7DF5-4AFA-A941-96B50541AEDE}" type="presOf" srcId="{6807EB60-0336-438E-910A-023C9E2E0570}" destId="{73025016-BD93-4C4B-8F27-B0A4AC0D014C}" srcOrd="0" destOrd="0" presId="urn:microsoft.com/office/officeart/2005/8/layout/gear1"/>
    <dgm:cxn modelId="{51CAB12E-6A87-4879-9B1B-4461A8B29C3C}" type="presParOf" srcId="{A3BC2C93-6611-4FDD-B176-10B66797B6EB}" destId="{B99AC2D2-8E6F-4FD9-B48D-832EE3E7AA0A}" srcOrd="0" destOrd="0" presId="urn:microsoft.com/office/officeart/2005/8/layout/gear1"/>
    <dgm:cxn modelId="{703016C5-55B8-4D0C-87D0-73C9CB4E089B}" type="presParOf" srcId="{A3BC2C93-6611-4FDD-B176-10B66797B6EB}" destId="{FC9AA212-4F86-423E-95A3-D865994E0DDF}" srcOrd="1" destOrd="0" presId="urn:microsoft.com/office/officeart/2005/8/layout/gear1"/>
    <dgm:cxn modelId="{01625BDF-8158-4F66-A8CD-313595EE5EAF}" type="presParOf" srcId="{A3BC2C93-6611-4FDD-B176-10B66797B6EB}" destId="{9225F20E-7BB4-4D88-BDC0-7360FA5F8BEC}" srcOrd="2" destOrd="0" presId="urn:microsoft.com/office/officeart/2005/8/layout/gear1"/>
    <dgm:cxn modelId="{A163888F-F6E8-4E8E-B873-D186D5FCCF7E}" type="presParOf" srcId="{A3BC2C93-6611-4FDD-B176-10B66797B6EB}" destId="{1E49FB6D-C659-463B-AB1C-0EAD7C7D9534}" srcOrd="3" destOrd="0" presId="urn:microsoft.com/office/officeart/2005/8/layout/gear1"/>
    <dgm:cxn modelId="{DDD59E7A-9F6F-4620-82D4-8E1862155478}" type="presParOf" srcId="{A3BC2C93-6611-4FDD-B176-10B66797B6EB}" destId="{19FB49A3-C093-424A-A0B8-CDB17CB153A6}" srcOrd="4" destOrd="0" presId="urn:microsoft.com/office/officeart/2005/8/layout/gear1"/>
    <dgm:cxn modelId="{701B53D2-9ABC-47BD-B04C-0BEA1C5350A6}" type="presParOf" srcId="{A3BC2C93-6611-4FDD-B176-10B66797B6EB}" destId="{47B0027F-CEC3-475B-868A-1788BB9D37FF}" srcOrd="5" destOrd="0" presId="urn:microsoft.com/office/officeart/2005/8/layout/gear1"/>
    <dgm:cxn modelId="{4F936DA3-70EC-4FF6-8AF4-EC79E95BB872}" type="presParOf" srcId="{A3BC2C93-6611-4FDD-B176-10B66797B6EB}" destId="{1F038068-C32B-4718-BA95-6632EE86FEBF}" srcOrd="6" destOrd="0" presId="urn:microsoft.com/office/officeart/2005/8/layout/gear1"/>
    <dgm:cxn modelId="{CD29AD53-AC7C-4A9B-BC12-83E263FA0EE4}" type="presParOf" srcId="{A3BC2C93-6611-4FDD-B176-10B66797B6EB}" destId="{6C12A5D9-44A1-4BAD-97BD-2BE647AA1D6F}" srcOrd="7" destOrd="0" presId="urn:microsoft.com/office/officeart/2005/8/layout/gear1"/>
    <dgm:cxn modelId="{E0762F30-F4F4-4B01-8C72-816F11EA4F65}" type="presParOf" srcId="{A3BC2C93-6611-4FDD-B176-10B66797B6EB}" destId="{379A944B-7F4B-40A8-9D0D-65CD56D09E8B}" srcOrd="8" destOrd="0" presId="urn:microsoft.com/office/officeart/2005/8/layout/gear1"/>
    <dgm:cxn modelId="{C2047549-B149-419F-86FC-026E15F0A9F5}" type="presParOf" srcId="{A3BC2C93-6611-4FDD-B176-10B66797B6EB}" destId="{FBB11AA1-E984-4D8E-84DB-F2E17480568F}" srcOrd="9" destOrd="0" presId="urn:microsoft.com/office/officeart/2005/8/layout/gear1"/>
    <dgm:cxn modelId="{D970B34F-B8E9-4648-AB9B-BB3F9F4E8A72}" type="presParOf" srcId="{A3BC2C93-6611-4FDD-B176-10B66797B6EB}" destId="{71311E27-367B-45C3-A225-D37AE24EF29D}" srcOrd="10" destOrd="0" presId="urn:microsoft.com/office/officeart/2005/8/layout/gear1"/>
    <dgm:cxn modelId="{2EA9160D-F768-4682-9402-D5A5DF93E9BC}" type="presParOf" srcId="{A3BC2C93-6611-4FDD-B176-10B66797B6EB}" destId="{73025016-BD93-4C4B-8F27-B0A4AC0D014C}" srcOrd="11" destOrd="0" presId="urn:microsoft.com/office/officeart/2005/8/layout/gear1"/>
    <dgm:cxn modelId="{8F3D3E78-221A-4FC9-AE2A-618052D2735B}" type="presParOf" srcId="{A3BC2C93-6611-4FDD-B176-10B66797B6EB}" destId="{99E937E0-A3DA-4103-B4FD-4B7FA067D8B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61A492-8D25-4FD4-BFBA-45F0FC57356A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777BF7-6498-4E86-B78B-BF61452A1ED6}" type="pres">
      <dgm:prSet presAssocID="{E461A492-8D25-4FD4-BFBA-45F0FC57356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A50B9565-E976-4F77-9E26-2BFD2095B8AC}" type="presOf" srcId="{E461A492-8D25-4FD4-BFBA-45F0FC57356A}" destId="{97777BF7-6498-4E86-B78B-BF61452A1ED6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7DC7DE-B528-4968-A80B-76195652F45C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94B49C7F-6271-4B9F-86EF-9AE8FF581B3E}">
      <dgm:prSet phldrT="[Text]" custT="1"/>
      <dgm:spPr>
        <a:solidFill>
          <a:srgbClr val="FF6600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0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GENES</a:t>
          </a:r>
          <a:endParaRPr lang="en-US" sz="40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2DAC9DFB-E23E-488F-982A-1F0211114B96}" type="parTrans" cxnId="{7B30C465-C48A-4F8A-A27D-66DEA56D414A}">
      <dgm:prSet/>
      <dgm:spPr/>
      <dgm:t>
        <a:bodyPr/>
        <a:lstStyle/>
        <a:p>
          <a:endParaRPr lang="en-US"/>
        </a:p>
      </dgm:t>
    </dgm:pt>
    <dgm:pt modelId="{16FBD027-F550-4C32-B52F-64B06F97715F}" type="sibTrans" cxnId="{7B30C465-C48A-4F8A-A27D-66DEA56D414A}">
      <dgm:prSet/>
      <dgm:spPr>
        <a:noFill/>
      </dgm:spPr>
      <dgm:t>
        <a:bodyPr/>
        <a:lstStyle/>
        <a:p>
          <a:endParaRPr lang="en-US"/>
        </a:p>
      </dgm:t>
    </dgm:pt>
    <dgm:pt modelId="{DD2DA8E2-70E6-4D1E-8233-2D6E4F52E2C5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3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ENVIRONMENT</a:t>
          </a:r>
          <a:endParaRPr lang="en-US" sz="13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A90579E0-3C97-432D-A0AB-9758E74811FD}" type="parTrans" cxnId="{D684360B-CB4A-4931-8C22-5BB87C9719FB}">
      <dgm:prSet/>
      <dgm:spPr/>
      <dgm:t>
        <a:bodyPr/>
        <a:lstStyle/>
        <a:p>
          <a:endParaRPr lang="en-US"/>
        </a:p>
      </dgm:t>
    </dgm:pt>
    <dgm:pt modelId="{6807EB60-0336-438E-910A-023C9E2E0570}" type="sibTrans" cxnId="{D684360B-CB4A-4931-8C22-5BB87C9719FB}">
      <dgm:prSet/>
      <dgm:spPr>
        <a:noFill/>
      </dgm:spPr>
      <dgm:t>
        <a:bodyPr/>
        <a:lstStyle/>
        <a:p>
          <a:endParaRPr lang="en-US"/>
        </a:p>
      </dgm:t>
    </dgm:pt>
    <dgm:pt modelId="{94F393CE-E471-4069-A6DF-60CEEF39AE37}">
      <dgm:prSet phldrT="[Text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itchFamily="34" charset="0"/>
            </a:rPr>
            <a:t>RISKY BEHAVIORS</a:t>
          </a:r>
          <a:endParaRPr lang="en-US" sz="1800" b="1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2ED8EF5D-1C7B-4535-8D24-2E5293378252}" type="parTrans" cxnId="{42E470FA-FEF3-404A-8B09-F5BDE2BD4B45}">
      <dgm:prSet/>
      <dgm:spPr/>
      <dgm:t>
        <a:bodyPr/>
        <a:lstStyle/>
        <a:p>
          <a:endParaRPr lang="en-US"/>
        </a:p>
      </dgm:t>
    </dgm:pt>
    <dgm:pt modelId="{2FE91F3E-5FD8-4C6A-A6D6-D16BC25EDAB0}" type="sibTrans" cxnId="{42E470FA-FEF3-404A-8B09-F5BDE2BD4B45}">
      <dgm:prSet/>
      <dgm:spPr>
        <a:noFill/>
      </dgm:spPr>
      <dgm:t>
        <a:bodyPr/>
        <a:lstStyle/>
        <a:p>
          <a:endParaRPr lang="en-US"/>
        </a:p>
      </dgm:t>
    </dgm:pt>
    <dgm:pt modelId="{A3BC2C93-6611-4FDD-B176-10B66797B6EB}" type="pres">
      <dgm:prSet presAssocID="{5B7DC7DE-B528-4968-A80B-76195652F45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99AC2D2-8E6F-4FD9-B48D-832EE3E7AA0A}" type="pres">
      <dgm:prSet presAssocID="{94B49C7F-6271-4B9F-86EF-9AE8FF581B3E}" presName="gear1" presStyleLbl="node1" presStyleIdx="0" presStyleCnt="3" custScaleX="119926" custScaleY="125468" custLinFactNeighborX="-93026" custLinFactNeighborY="-564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AA212-4F86-423E-95A3-D865994E0DDF}" type="pres">
      <dgm:prSet presAssocID="{94B49C7F-6271-4B9F-86EF-9AE8FF581B3E}" presName="gear1srcNode" presStyleLbl="node1" presStyleIdx="0" presStyleCnt="3"/>
      <dgm:spPr/>
      <dgm:t>
        <a:bodyPr/>
        <a:lstStyle/>
        <a:p>
          <a:endParaRPr lang="en-US"/>
        </a:p>
      </dgm:t>
    </dgm:pt>
    <dgm:pt modelId="{9225F20E-7BB4-4D88-BDC0-7360FA5F8BEC}" type="pres">
      <dgm:prSet presAssocID="{94B49C7F-6271-4B9F-86EF-9AE8FF581B3E}" presName="gear1dstNode" presStyleLbl="node1" presStyleIdx="0" presStyleCnt="3"/>
      <dgm:spPr/>
      <dgm:t>
        <a:bodyPr/>
        <a:lstStyle/>
        <a:p>
          <a:endParaRPr lang="en-US"/>
        </a:p>
      </dgm:t>
    </dgm:pt>
    <dgm:pt modelId="{1E49FB6D-C659-463B-AB1C-0EAD7C7D9534}" type="pres">
      <dgm:prSet presAssocID="{DD2DA8E2-70E6-4D1E-8233-2D6E4F52E2C5}" presName="gear2" presStyleLbl="node1" presStyleIdx="1" presStyleCnt="3" custAng="20739743" custScaleX="62355" custScaleY="66522" custLinFactNeighborX="27380" custLinFactNeighborY="403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B49A3-C093-424A-A0B8-CDB17CB153A6}" type="pres">
      <dgm:prSet presAssocID="{DD2DA8E2-70E6-4D1E-8233-2D6E4F52E2C5}" presName="gear2srcNode" presStyleLbl="node1" presStyleIdx="1" presStyleCnt="3"/>
      <dgm:spPr/>
      <dgm:t>
        <a:bodyPr/>
        <a:lstStyle/>
        <a:p>
          <a:endParaRPr lang="en-US"/>
        </a:p>
      </dgm:t>
    </dgm:pt>
    <dgm:pt modelId="{47B0027F-CEC3-475B-868A-1788BB9D37FF}" type="pres">
      <dgm:prSet presAssocID="{DD2DA8E2-70E6-4D1E-8233-2D6E4F52E2C5}" presName="gear2dstNode" presStyleLbl="node1" presStyleIdx="1" presStyleCnt="3"/>
      <dgm:spPr/>
      <dgm:t>
        <a:bodyPr/>
        <a:lstStyle/>
        <a:p>
          <a:endParaRPr lang="en-US"/>
        </a:p>
      </dgm:t>
    </dgm:pt>
    <dgm:pt modelId="{1F038068-C32B-4718-BA95-6632EE86FEBF}" type="pres">
      <dgm:prSet presAssocID="{94F393CE-E471-4069-A6DF-60CEEF39AE37}" presName="gear3" presStyleLbl="node1" presStyleIdx="2" presStyleCnt="3" custLinFactNeighborX="5280" custLinFactNeighborY="22831"/>
      <dgm:spPr/>
      <dgm:t>
        <a:bodyPr/>
        <a:lstStyle/>
        <a:p>
          <a:endParaRPr lang="en-US"/>
        </a:p>
      </dgm:t>
    </dgm:pt>
    <dgm:pt modelId="{6C12A5D9-44A1-4BAD-97BD-2BE647AA1D6F}" type="pres">
      <dgm:prSet presAssocID="{94F393CE-E471-4069-A6DF-60CEEF39AE3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A944B-7F4B-40A8-9D0D-65CD56D09E8B}" type="pres">
      <dgm:prSet presAssocID="{94F393CE-E471-4069-A6DF-60CEEF39AE37}" presName="gear3srcNode" presStyleLbl="node1" presStyleIdx="2" presStyleCnt="3"/>
      <dgm:spPr/>
      <dgm:t>
        <a:bodyPr/>
        <a:lstStyle/>
        <a:p>
          <a:endParaRPr lang="en-US"/>
        </a:p>
      </dgm:t>
    </dgm:pt>
    <dgm:pt modelId="{FBB11AA1-E984-4D8E-84DB-F2E17480568F}" type="pres">
      <dgm:prSet presAssocID="{94F393CE-E471-4069-A6DF-60CEEF39AE37}" presName="gear3dstNode" presStyleLbl="node1" presStyleIdx="2" presStyleCnt="3"/>
      <dgm:spPr/>
      <dgm:t>
        <a:bodyPr/>
        <a:lstStyle/>
        <a:p>
          <a:endParaRPr lang="en-US"/>
        </a:p>
      </dgm:t>
    </dgm:pt>
    <dgm:pt modelId="{71311E27-367B-45C3-A225-D37AE24EF29D}" type="pres">
      <dgm:prSet presAssocID="{16FBD027-F550-4C32-B52F-64B06F97715F}" presName="connector1" presStyleLbl="sibTrans2D1" presStyleIdx="0" presStyleCnt="3" custScaleX="18275" custLinFactNeighborX="37252" custLinFactNeighborY="-24666"/>
      <dgm:spPr/>
      <dgm:t>
        <a:bodyPr/>
        <a:lstStyle/>
        <a:p>
          <a:endParaRPr lang="en-US"/>
        </a:p>
      </dgm:t>
    </dgm:pt>
    <dgm:pt modelId="{73025016-BD93-4C4B-8F27-B0A4AC0D014C}" type="pres">
      <dgm:prSet presAssocID="{6807EB60-0336-438E-910A-023C9E2E0570}" presName="connector2" presStyleLbl="sibTrans2D1" presStyleIdx="1" presStyleCnt="3" custLinFactNeighborX="-15583" custLinFactNeighborY="-7558"/>
      <dgm:spPr/>
      <dgm:t>
        <a:bodyPr/>
        <a:lstStyle/>
        <a:p>
          <a:endParaRPr lang="en-US"/>
        </a:p>
      </dgm:t>
    </dgm:pt>
    <dgm:pt modelId="{99E937E0-A3DA-4103-B4FD-4B7FA067D8BA}" type="pres">
      <dgm:prSet presAssocID="{2FE91F3E-5FD8-4C6A-A6D6-D16BC25EDAB0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D2E1A33-9A37-4B17-94EA-E010F8373FDB}" type="presOf" srcId="{DD2DA8E2-70E6-4D1E-8233-2D6E4F52E2C5}" destId="{47B0027F-CEC3-475B-868A-1788BB9D37FF}" srcOrd="2" destOrd="0" presId="urn:microsoft.com/office/officeart/2005/8/layout/gear1"/>
    <dgm:cxn modelId="{22B2CB62-99AB-43D7-92E4-E483553D7563}" type="presOf" srcId="{94B49C7F-6271-4B9F-86EF-9AE8FF581B3E}" destId="{B99AC2D2-8E6F-4FD9-B48D-832EE3E7AA0A}" srcOrd="0" destOrd="0" presId="urn:microsoft.com/office/officeart/2005/8/layout/gear1"/>
    <dgm:cxn modelId="{A617712E-B065-4535-98C4-43813C390E78}" type="presOf" srcId="{DD2DA8E2-70E6-4D1E-8233-2D6E4F52E2C5}" destId="{19FB49A3-C093-424A-A0B8-CDB17CB153A6}" srcOrd="1" destOrd="0" presId="urn:microsoft.com/office/officeart/2005/8/layout/gear1"/>
    <dgm:cxn modelId="{D684360B-CB4A-4931-8C22-5BB87C9719FB}" srcId="{5B7DC7DE-B528-4968-A80B-76195652F45C}" destId="{DD2DA8E2-70E6-4D1E-8233-2D6E4F52E2C5}" srcOrd="1" destOrd="0" parTransId="{A90579E0-3C97-432D-A0AB-9758E74811FD}" sibTransId="{6807EB60-0336-438E-910A-023C9E2E0570}"/>
    <dgm:cxn modelId="{4F15D930-1549-4CD2-9094-D4718F82E16B}" type="presOf" srcId="{94F393CE-E471-4069-A6DF-60CEEF39AE37}" destId="{6C12A5D9-44A1-4BAD-97BD-2BE647AA1D6F}" srcOrd="1" destOrd="0" presId="urn:microsoft.com/office/officeart/2005/8/layout/gear1"/>
    <dgm:cxn modelId="{B8C022EA-1348-4C99-BDD1-4EFC115AB2A2}" type="presOf" srcId="{2FE91F3E-5FD8-4C6A-A6D6-D16BC25EDAB0}" destId="{99E937E0-A3DA-4103-B4FD-4B7FA067D8BA}" srcOrd="0" destOrd="0" presId="urn:microsoft.com/office/officeart/2005/8/layout/gear1"/>
    <dgm:cxn modelId="{42E470FA-FEF3-404A-8B09-F5BDE2BD4B45}" srcId="{5B7DC7DE-B528-4968-A80B-76195652F45C}" destId="{94F393CE-E471-4069-A6DF-60CEEF39AE37}" srcOrd="2" destOrd="0" parTransId="{2ED8EF5D-1C7B-4535-8D24-2E5293378252}" sibTransId="{2FE91F3E-5FD8-4C6A-A6D6-D16BC25EDAB0}"/>
    <dgm:cxn modelId="{637C00C1-89E4-4FF3-B468-93E54FD8859A}" type="presOf" srcId="{94F393CE-E471-4069-A6DF-60CEEF39AE37}" destId="{FBB11AA1-E984-4D8E-84DB-F2E17480568F}" srcOrd="3" destOrd="0" presId="urn:microsoft.com/office/officeart/2005/8/layout/gear1"/>
    <dgm:cxn modelId="{041DF32E-41F7-4D03-862B-1144B4800D79}" type="presOf" srcId="{94F393CE-E471-4069-A6DF-60CEEF39AE37}" destId="{1F038068-C32B-4718-BA95-6632EE86FEBF}" srcOrd="0" destOrd="0" presId="urn:microsoft.com/office/officeart/2005/8/layout/gear1"/>
    <dgm:cxn modelId="{8AE1C240-4252-462E-8AA4-FEE06C88BAD5}" type="presOf" srcId="{94B49C7F-6271-4B9F-86EF-9AE8FF581B3E}" destId="{9225F20E-7BB4-4D88-BDC0-7360FA5F8BEC}" srcOrd="2" destOrd="0" presId="urn:microsoft.com/office/officeart/2005/8/layout/gear1"/>
    <dgm:cxn modelId="{DC0E5AF1-A4E3-4B07-BD60-D70E17193DCB}" type="presOf" srcId="{94F393CE-E471-4069-A6DF-60CEEF39AE37}" destId="{379A944B-7F4B-40A8-9D0D-65CD56D09E8B}" srcOrd="2" destOrd="0" presId="urn:microsoft.com/office/officeart/2005/8/layout/gear1"/>
    <dgm:cxn modelId="{7B30C465-C48A-4F8A-A27D-66DEA56D414A}" srcId="{5B7DC7DE-B528-4968-A80B-76195652F45C}" destId="{94B49C7F-6271-4B9F-86EF-9AE8FF581B3E}" srcOrd="0" destOrd="0" parTransId="{2DAC9DFB-E23E-488F-982A-1F0211114B96}" sibTransId="{16FBD027-F550-4C32-B52F-64B06F97715F}"/>
    <dgm:cxn modelId="{F911B5AE-D2F1-4583-801B-CC8EDC4809D6}" type="presOf" srcId="{DD2DA8E2-70E6-4D1E-8233-2D6E4F52E2C5}" destId="{1E49FB6D-C659-463B-AB1C-0EAD7C7D9534}" srcOrd="0" destOrd="0" presId="urn:microsoft.com/office/officeart/2005/8/layout/gear1"/>
    <dgm:cxn modelId="{D49CF2B0-1805-4AE1-9E2C-E7CFF4C68A33}" type="presOf" srcId="{94B49C7F-6271-4B9F-86EF-9AE8FF581B3E}" destId="{FC9AA212-4F86-423E-95A3-D865994E0DDF}" srcOrd="1" destOrd="0" presId="urn:microsoft.com/office/officeart/2005/8/layout/gear1"/>
    <dgm:cxn modelId="{D365FC98-A06D-4313-841A-EEA13836B4C0}" type="presOf" srcId="{16FBD027-F550-4C32-B52F-64B06F97715F}" destId="{71311E27-367B-45C3-A225-D37AE24EF29D}" srcOrd="0" destOrd="0" presId="urn:microsoft.com/office/officeart/2005/8/layout/gear1"/>
    <dgm:cxn modelId="{B6B4F310-8142-4CFD-8CD7-036A63A90F17}" type="presOf" srcId="{5B7DC7DE-B528-4968-A80B-76195652F45C}" destId="{A3BC2C93-6611-4FDD-B176-10B66797B6EB}" srcOrd="0" destOrd="0" presId="urn:microsoft.com/office/officeart/2005/8/layout/gear1"/>
    <dgm:cxn modelId="{A9D1ECD4-7DF5-4AFA-A941-96B50541AEDE}" type="presOf" srcId="{6807EB60-0336-438E-910A-023C9E2E0570}" destId="{73025016-BD93-4C4B-8F27-B0A4AC0D014C}" srcOrd="0" destOrd="0" presId="urn:microsoft.com/office/officeart/2005/8/layout/gear1"/>
    <dgm:cxn modelId="{51CAB12E-6A87-4879-9B1B-4461A8B29C3C}" type="presParOf" srcId="{A3BC2C93-6611-4FDD-B176-10B66797B6EB}" destId="{B99AC2D2-8E6F-4FD9-B48D-832EE3E7AA0A}" srcOrd="0" destOrd="0" presId="urn:microsoft.com/office/officeart/2005/8/layout/gear1"/>
    <dgm:cxn modelId="{703016C5-55B8-4D0C-87D0-73C9CB4E089B}" type="presParOf" srcId="{A3BC2C93-6611-4FDD-B176-10B66797B6EB}" destId="{FC9AA212-4F86-423E-95A3-D865994E0DDF}" srcOrd="1" destOrd="0" presId="urn:microsoft.com/office/officeart/2005/8/layout/gear1"/>
    <dgm:cxn modelId="{01625BDF-8158-4F66-A8CD-313595EE5EAF}" type="presParOf" srcId="{A3BC2C93-6611-4FDD-B176-10B66797B6EB}" destId="{9225F20E-7BB4-4D88-BDC0-7360FA5F8BEC}" srcOrd="2" destOrd="0" presId="urn:microsoft.com/office/officeart/2005/8/layout/gear1"/>
    <dgm:cxn modelId="{A163888F-F6E8-4E8E-B873-D186D5FCCF7E}" type="presParOf" srcId="{A3BC2C93-6611-4FDD-B176-10B66797B6EB}" destId="{1E49FB6D-C659-463B-AB1C-0EAD7C7D9534}" srcOrd="3" destOrd="0" presId="urn:microsoft.com/office/officeart/2005/8/layout/gear1"/>
    <dgm:cxn modelId="{DDD59E7A-9F6F-4620-82D4-8E1862155478}" type="presParOf" srcId="{A3BC2C93-6611-4FDD-B176-10B66797B6EB}" destId="{19FB49A3-C093-424A-A0B8-CDB17CB153A6}" srcOrd="4" destOrd="0" presId="urn:microsoft.com/office/officeart/2005/8/layout/gear1"/>
    <dgm:cxn modelId="{701B53D2-9ABC-47BD-B04C-0BEA1C5350A6}" type="presParOf" srcId="{A3BC2C93-6611-4FDD-B176-10B66797B6EB}" destId="{47B0027F-CEC3-475B-868A-1788BB9D37FF}" srcOrd="5" destOrd="0" presId="urn:microsoft.com/office/officeart/2005/8/layout/gear1"/>
    <dgm:cxn modelId="{4F936DA3-70EC-4FF6-8AF4-EC79E95BB872}" type="presParOf" srcId="{A3BC2C93-6611-4FDD-B176-10B66797B6EB}" destId="{1F038068-C32B-4718-BA95-6632EE86FEBF}" srcOrd="6" destOrd="0" presId="urn:microsoft.com/office/officeart/2005/8/layout/gear1"/>
    <dgm:cxn modelId="{CD29AD53-AC7C-4A9B-BC12-83E263FA0EE4}" type="presParOf" srcId="{A3BC2C93-6611-4FDD-B176-10B66797B6EB}" destId="{6C12A5D9-44A1-4BAD-97BD-2BE647AA1D6F}" srcOrd="7" destOrd="0" presId="urn:microsoft.com/office/officeart/2005/8/layout/gear1"/>
    <dgm:cxn modelId="{E0762F30-F4F4-4B01-8C72-816F11EA4F65}" type="presParOf" srcId="{A3BC2C93-6611-4FDD-B176-10B66797B6EB}" destId="{379A944B-7F4B-40A8-9D0D-65CD56D09E8B}" srcOrd="8" destOrd="0" presId="urn:microsoft.com/office/officeart/2005/8/layout/gear1"/>
    <dgm:cxn modelId="{C2047549-B149-419F-86FC-026E15F0A9F5}" type="presParOf" srcId="{A3BC2C93-6611-4FDD-B176-10B66797B6EB}" destId="{FBB11AA1-E984-4D8E-84DB-F2E17480568F}" srcOrd="9" destOrd="0" presId="urn:microsoft.com/office/officeart/2005/8/layout/gear1"/>
    <dgm:cxn modelId="{D970B34F-B8E9-4648-AB9B-BB3F9F4E8A72}" type="presParOf" srcId="{A3BC2C93-6611-4FDD-B176-10B66797B6EB}" destId="{71311E27-367B-45C3-A225-D37AE24EF29D}" srcOrd="10" destOrd="0" presId="urn:microsoft.com/office/officeart/2005/8/layout/gear1"/>
    <dgm:cxn modelId="{2EA9160D-F768-4682-9402-D5A5DF93E9BC}" type="presParOf" srcId="{A3BC2C93-6611-4FDD-B176-10B66797B6EB}" destId="{73025016-BD93-4C4B-8F27-B0A4AC0D014C}" srcOrd="11" destOrd="0" presId="urn:microsoft.com/office/officeart/2005/8/layout/gear1"/>
    <dgm:cxn modelId="{8F3D3E78-221A-4FC9-AE2A-618052D2735B}" type="presParOf" srcId="{A3BC2C93-6611-4FDD-B176-10B66797B6EB}" destId="{99E937E0-A3DA-4103-B4FD-4B7FA067D8B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F9669-7D1E-431B-B2E6-7D0298AB0C5F}">
      <dsp:nvSpPr>
        <dsp:cNvPr id="0" name=""/>
        <dsp:cNvSpPr/>
      </dsp:nvSpPr>
      <dsp:spPr>
        <a:xfrm>
          <a:off x="159858" y="0"/>
          <a:ext cx="2916590" cy="39397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89" tIns="330200" rIns="227389" bIns="33020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smtClean="0"/>
            <a:t>ANOREXIA NERVOSA</a:t>
          </a:r>
          <a:endParaRPr lang="en-US" sz="3200" b="1" kern="1200" dirty="0"/>
        </a:p>
      </dsp:txBody>
      <dsp:txXfrm>
        <a:off x="159858" y="1497101"/>
        <a:ext cx="2916590" cy="2363844"/>
      </dsp:txXfrm>
    </dsp:sp>
    <dsp:sp modelId="{6C7C1D7F-EA4C-4951-B704-708FEE64D53F}">
      <dsp:nvSpPr>
        <dsp:cNvPr id="0" name=""/>
        <dsp:cNvSpPr/>
      </dsp:nvSpPr>
      <dsp:spPr>
        <a:xfrm>
          <a:off x="861554" y="460043"/>
          <a:ext cx="1181922" cy="1181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147" tIns="12700" rIns="92147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1</a:t>
          </a:r>
          <a:endParaRPr lang="en-US" sz="4800" kern="1200" dirty="0"/>
        </a:p>
      </dsp:txBody>
      <dsp:txXfrm>
        <a:off x="1034642" y="633131"/>
        <a:ext cx="835746" cy="835746"/>
      </dsp:txXfrm>
    </dsp:sp>
    <dsp:sp modelId="{08A12CF3-7503-4853-B9AB-B275982C7EE9}">
      <dsp:nvSpPr>
        <dsp:cNvPr id="0" name=""/>
        <dsp:cNvSpPr/>
      </dsp:nvSpPr>
      <dsp:spPr>
        <a:xfrm>
          <a:off x="0" y="3939668"/>
          <a:ext cx="29165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521CC5E-0EFD-444B-B4B1-F7615F26223B}">
      <dsp:nvSpPr>
        <dsp:cNvPr id="0" name=""/>
        <dsp:cNvSpPr/>
      </dsp:nvSpPr>
      <dsp:spPr>
        <a:xfrm>
          <a:off x="3288368" y="0"/>
          <a:ext cx="2916590" cy="39397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89" tIns="330200" rIns="227389" bIns="33020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smtClean="0"/>
            <a:t>BULIMIA  NERVOSA</a:t>
          </a:r>
          <a:endParaRPr lang="en-US" sz="3200" b="1" kern="1200" dirty="0"/>
        </a:p>
      </dsp:txBody>
      <dsp:txXfrm>
        <a:off x="3288368" y="1497101"/>
        <a:ext cx="2916590" cy="2363844"/>
      </dsp:txXfrm>
    </dsp:sp>
    <dsp:sp modelId="{D27D3E48-6763-4AAC-B1FA-BF643CAF407B}">
      <dsp:nvSpPr>
        <dsp:cNvPr id="0" name=""/>
        <dsp:cNvSpPr/>
      </dsp:nvSpPr>
      <dsp:spPr>
        <a:xfrm>
          <a:off x="4132823" y="460043"/>
          <a:ext cx="1181922" cy="1181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147" tIns="12700" rIns="92147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2</a:t>
          </a:r>
        </a:p>
      </dsp:txBody>
      <dsp:txXfrm>
        <a:off x="4305911" y="633131"/>
        <a:ext cx="835746" cy="835746"/>
      </dsp:txXfrm>
    </dsp:sp>
    <dsp:sp modelId="{B7CD1DA8-1930-4541-AED6-D9245781ACA1}">
      <dsp:nvSpPr>
        <dsp:cNvPr id="0" name=""/>
        <dsp:cNvSpPr/>
      </dsp:nvSpPr>
      <dsp:spPr>
        <a:xfrm>
          <a:off x="3208249" y="3939668"/>
          <a:ext cx="29165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73AEFAC-14D9-4A34-A2DF-FDAB152ABED0}">
      <dsp:nvSpPr>
        <dsp:cNvPr id="0" name=""/>
        <dsp:cNvSpPr/>
      </dsp:nvSpPr>
      <dsp:spPr>
        <a:xfrm>
          <a:off x="6403928" y="0"/>
          <a:ext cx="2916590" cy="39397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89" tIns="330200" rIns="227389" bIns="33020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BINGE-EATING DISORDER </a:t>
          </a:r>
          <a:endParaRPr lang="en-US" sz="3200" kern="1200" dirty="0"/>
        </a:p>
      </dsp:txBody>
      <dsp:txXfrm>
        <a:off x="6403928" y="1497101"/>
        <a:ext cx="2916590" cy="2363844"/>
      </dsp:txXfrm>
    </dsp:sp>
    <dsp:sp modelId="{969F0388-4E37-43C2-A176-D472657AA5E1}">
      <dsp:nvSpPr>
        <dsp:cNvPr id="0" name=""/>
        <dsp:cNvSpPr/>
      </dsp:nvSpPr>
      <dsp:spPr>
        <a:xfrm>
          <a:off x="7298819" y="460043"/>
          <a:ext cx="1181922" cy="1181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147" tIns="12700" rIns="92147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3</a:t>
          </a:r>
        </a:p>
      </dsp:txBody>
      <dsp:txXfrm>
        <a:off x="7471907" y="633131"/>
        <a:ext cx="835746" cy="835746"/>
      </dsp:txXfrm>
    </dsp:sp>
    <dsp:sp modelId="{74EB5B66-2685-45DA-84B0-BC31E3F7F5A4}">
      <dsp:nvSpPr>
        <dsp:cNvPr id="0" name=""/>
        <dsp:cNvSpPr/>
      </dsp:nvSpPr>
      <dsp:spPr>
        <a:xfrm>
          <a:off x="6416498" y="3939668"/>
          <a:ext cx="29165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6C455-DB96-437F-B80D-138E77DD80BF}">
      <dsp:nvSpPr>
        <dsp:cNvPr id="0" name=""/>
        <dsp:cNvSpPr/>
      </dsp:nvSpPr>
      <dsp:spPr>
        <a:xfrm>
          <a:off x="1997533" y="136532"/>
          <a:ext cx="1643732" cy="164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Strict dieting</a:t>
          </a:r>
          <a:endParaRPr lang="en-US" sz="2000" b="1" kern="1200" dirty="0"/>
        </a:p>
      </dsp:txBody>
      <dsp:txXfrm>
        <a:off x="2238252" y="377251"/>
        <a:ext cx="1162294" cy="1162294"/>
      </dsp:txXfrm>
    </dsp:sp>
    <dsp:sp modelId="{5A83401B-D89C-4695-98B6-BCA65F82C958}">
      <dsp:nvSpPr>
        <dsp:cNvPr id="0" name=""/>
        <dsp:cNvSpPr/>
      </dsp:nvSpPr>
      <dsp:spPr>
        <a:xfrm rot="2160000">
          <a:off x="3589321" y="1399141"/>
          <a:ext cx="436979" cy="5547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3601839" y="1471565"/>
        <a:ext cx="305885" cy="332855"/>
      </dsp:txXfrm>
    </dsp:sp>
    <dsp:sp modelId="{F20498FF-59A7-4981-803E-7B7BBF71103C}">
      <dsp:nvSpPr>
        <dsp:cNvPr id="0" name=""/>
        <dsp:cNvSpPr/>
      </dsp:nvSpPr>
      <dsp:spPr>
        <a:xfrm>
          <a:off x="3994366" y="1587316"/>
          <a:ext cx="1643732" cy="164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Tension hunger &amp; cravings</a:t>
          </a:r>
          <a:endParaRPr lang="en-US" sz="2000" b="1" kern="1200" dirty="0"/>
        </a:p>
      </dsp:txBody>
      <dsp:txXfrm>
        <a:off x="4235085" y="1828035"/>
        <a:ext cx="1162294" cy="1162294"/>
      </dsp:txXfrm>
    </dsp:sp>
    <dsp:sp modelId="{C455505E-775F-4305-9921-F2FEFA5E4485}">
      <dsp:nvSpPr>
        <dsp:cNvPr id="0" name=""/>
        <dsp:cNvSpPr/>
      </dsp:nvSpPr>
      <dsp:spPr>
        <a:xfrm rot="6480000">
          <a:off x="4220203" y="3293750"/>
          <a:ext cx="436979" cy="5547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4306005" y="3342363"/>
        <a:ext cx="305885" cy="332855"/>
      </dsp:txXfrm>
    </dsp:sp>
    <dsp:sp modelId="{0EEA3A28-0B03-4E8F-824B-DECAF9CF89B1}">
      <dsp:nvSpPr>
        <dsp:cNvPr id="0" name=""/>
        <dsp:cNvSpPr/>
      </dsp:nvSpPr>
      <dsp:spPr>
        <a:xfrm>
          <a:off x="3231644" y="3934734"/>
          <a:ext cx="1643732" cy="164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Binge eating</a:t>
          </a:r>
          <a:endParaRPr lang="en-US" sz="2000" b="1" kern="1200" dirty="0"/>
        </a:p>
      </dsp:txBody>
      <dsp:txXfrm>
        <a:off x="3472363" y="4175453"/>
        <a:ext cx="1162294" cy="1162294"/>
      </dsp:txXfrm>
    </dsp:sp>
    <dsp:sp modelId="{24CE680E-3652-482C-A0C6-FAC24F8EFF25}">
      <dsp:nvSpPr>
        <dsp:cNvPr id="0" name=""/>
        <dsp:cNvSpPr/>
      </dsp:nvSpPr>
      <dsp:spPr>
        <a:xfrm rot="10800000">
          <a:off x="2613277" y="4479221"/>
          <a:ext cx="436979" cy="5547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2744371" y="4590173"/>
        <a:ext cx="305885" cy="332855"/>
      </dsp:txXfrm>
    </dsp:sp>
    <dsp:sp modelId="{D17585C1-3C7A-47F2-A68A-7D73AC7F556D}">
      <dsp:nvSpPr>
        <dsp:cNvPr id="0" name=""/>
        <dsp:cNvSpPr/>
      </dsp:nvSpPr>
      <dsp:spPr>
        <a:xfrm>
          <a:off x="763423" y="3934734"/>
          <a:ext cx="1643732" cy="164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/>
            <a:t>Purging;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/>
            <a:t>disgust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 smtClean="0"/>
            <a:t>shame</a:t>
          </a:r>
          <a:endParaRPr lang="en-US" sz="2000" b="1" kern="1200" dirty="0"/>
        </a:p>
      </dsp:txBody>
      <dsp:txXfrm>
        <a:off x="1004142" y="4175453"/>
        <a:ext cx="1162294" cy="1162294"/>
      </dsp:txXfrm>
    </dsp:sp>
    <dsp:sp modelId="{9C6A487D-65CE-4FB9-BF26-2D10744F721B}">
      <dsp:nvSpPr>
        <dsp:cNvPr id="0" name=""/>
        <dsp:cNvSpPr/>
      </dsp:nvSpPr>
      <dsp:spPr>
        <a:xfrm rot="15120000">
          <a:off x="989260" y="3317274"/>
          <a:ext cx="436979" cy="5547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1075062" y="3490565"/>
        <a:ext cx="305885" cy="332855"/>
      </dsp:txXfrm>
    </dsp:sp>
    <dsp:sp modelId="{92386245-732D-4FBE-95D4-018160FD0836}">
      <dsp:nvSpPr>
        <dsp:cNvPr id="0" name=""/>
        <dsp:cNvSpPr/>
      </dsp:nvSpPr>
      <dsp:spPr>
        <a:xfrm>
          <a:off x="700" y="1587316"/>
          <a:ext cx="1643732" cy="1643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Continued   obsession to lose weight</a:t>
          </a:r>
          <a:endParaRPr lang="en-US" sz="2000" b="1" kern="1200" dirty="0"/>
        </a:p>
      </dsp:txBody>
      <dsp:txXfrm>
        <a:off x="241419" y="1828035"/>
        <a:ext cx="1162294" cy="1162294"/>
      </dsp:txXfrm>
    </dsp:sp>
    <dsp:sp modelId="{CD83DD62-55D9-44BA-B368-DE2E7759A491}">
      <dsp:nvSpPr>
        <dsp:cNvPr id="0" name=""/>
        <dsp:cNvSpPr/>
      </dsp:nvSpPr>
      <dsp:spPr>
        <a:xfrm rot="19440000">
          <a:off x="1592488" y="1413680"/>
          <a:ext cx="436979" cy="5547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1605006" y="1563160"/>
        <a:ext cx="305885" cy="3328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C2D2-8E6F-4FD9-B48D-832EE3E7AA0A}">
      <dsp:nvSpPr>
        <dsp:cNvPr id="0" name=""/>
        <dsp:cNvSpPr/>
      </dsp:nvSpPr>
      <dsp:spPr>
        <a:xfrm>
          <a:off x="228588" y="192413"/>
          <a:ext cx="3669052" cy="3838605"/>
        </a:xfrm>
        <a:prstGeom prst="gear9">
          <a:avLst/>
        </a:prstGeom>
        <a:solidFill>
          <a:srgbClr val="FF66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GENES</a:t>
          </a:r>
          <a:endParaRPr lang="en-US" sz="40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>
        <a:off x="966231" y="1080323"/>
        <a:ext cx="2193766" cy="1994911"/>
      </dsp:txXfrm>
    </dsp:sp>
    <dsp:sp modelId="{1E49FB6D-C659-463B-AB1C-0EAD7C7D9534}">
      <dsp:nvSpPr>
        <dsp:cNvPr id="0" name=""/>
        <dsp:cNvSpPr/>
      </dsp:nvSpPr>
      <dsp:spPr>
        <a:xfrm rot="20739743">
          <a:off x="2627456" y="2855758"/>
          <a:ext cx="1387423" cy="1480141"/>
        </a:xfrm>
        <a:prstGeom prst="gear6">
          <a:avLst/>
        </a:prstGeom>
        <a:solidFill>
          <a:srgbClr val="00B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ENVIRONMENT</a:t>
          </a:r>
          <a:endParaRPr lang="en-US" sz="13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>
        <a:off x="2976744" y="3220836"/>
        <a:ext cx="688847" cy="749985"/>
      </dsp:txXfrm>
    </dsp:sp>
    <dsp:sp modelId="{1F038068-C32B-4718-BA95-6632EE86FEBF}">
      <dsp:nvSpPr>
        <dsp:cNvPr id="0" name=""/>
        <dsp:cNvSpPr/>
      </dsp:nvSpPr>
      <dsp:spPr>
        <a:xfrm rot="20700000">
          <a:off x="2986660" y="659786"/>
          <a:ext cx="2180085" cy="2180085"/>
        </a:xfrm>
        <a:prstGeom prst="gear6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RISKY BEHAVIORS</a:t>
          </a:r>
          <a:endParaRPr lang="en-US" sz="18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 rot="-20700000">
        <a:off x="3464817" y="1137942"/>
        <a:ext cx="1223772" cy="1223772"/>
      </dsp:txXfrm>
    </dsp:sp>
    <dsp:sp modelId="{71311E27-367B-45C3-A225-D37AE24EF29D}">
      <dsp:nvSpPr>
        <dsp:cNvPr id="0" name=""/>
        <dsp:cNvSpPr/>
      </dsp:nvSpPr>
      <dsp:spPr>
        <a:xfrm>
          <a:off x="6218542" y="872017"/>
          <a:ext cx="715661" cy="3916070"/>
        </a:xfrm>
        <a:prstGeom prst="circularArrow">
          <a:avLst>
            <a:gd name="adj1" fmla="val 4687"/>
            <a:gd name="adj2" fmla="val 299029"/>
            <a:gd name="adj3" fmla="val 2541405"/>
            <a:gd name="adj4" fmla="val 15807939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25016-BD93-4C4B-8F27-B0A4AC0D014C}">
      <dsp:nvSpPr>
        <dsp:cNvPr id="0" name=""/>
        <dsp:cNvSpPr/>
      </dsp:nvSpPr>
      <dsp:spPr>
        <a:xfrm>
          <a:off x="762003" y="872003"/>
          <a:ext cx="2845269" cy="28452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937E0-A3DA-4103-B4FD-4B7FA067D8BA}">
      <dsp:nvSpPr>
        <dsp:cNvPr id="0" name=""/>
        <dsp:cNvSpPr/>
      </dsp:nvSpPr>
      <dsp:spPr>
        <a:xfrm>
          <a:off x="2341405" y="-433205"/>
          <a:ext cx="3067773" cy="30677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C2D2-8E6F-4FD9-B48D-832EE3E7AA0A}">
      <dsp:nvSpPr>
        <dsp:cNvPr id="0" name=""/>
        <dsp:cNvSpPr/>
      </dsp:nvSpPr>
      <dsp:spPr>
        <a:xfrm>
          <a:off x="0" y="0"/>
          <a:ext cx="2386127" cy="2496395"/>
        </a:xfrm>
        <a:prstGeom prst="gear9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b="0" kern="1200" dirty="0" smtClean="0">
              <a:solidFill>
                <a:schemeClr val="bg1">
                  <a:lumMod val="65000"/>
                </a:schemeClr>
              </a:solidFill>
              <a:latin typeface="+mn-lt"/>
              <a:cs typeface="Arial" pitchFamily="34" charset="0"/>
            </a:rPr>
            <a:t>GENES</a:t>
          </a:r>
          <a:endParaRPr lang="en-US" sz="3200" b="0" kern="1200" dirty="0">
            <a:solidFill>
              <a:schemeClr val="bg1">
                <a:lumMod val="65000"/>
              </a:schemeClr>
            </a:solidFill>
            <a:latin typeface="+mn-lt"/>
            <a:cs typeface="Arial" pitchFamily="34" charset="0"/>
          </a:endParaRPr>
        </a:p>
      </dsp:txBody>
      <dsp:txXfrm>
        <a:off x="479718" y="577443"/>
        <a:ext cx="1426691" cy="1297368"/>
      </dsp:txXfrm>
    </dsp:sp>
    <dsp:sp modelId="{1E49FB6D-C659-463B-AB1C-0EAD7C7D9534}">
      <dsp:nvSpPr>
        <dsp:cNvPr id="0" name=""/>
        <dsp:cNvSpPr/>
      </dsp:nvSpPr>
      <dsp:spPr>
        <a:xfrm rot="20739743">
          <a:off x="1267066" y="1687257"/>
          <a:ext cx="1249655" cy="1302501"/>
        </a:xfrm>
        <a:prstGeom prst="gear6">
          <a:avLst/>
        </a:prstGeom>
        <a:solidFill>
          <a:srgbClr val="00B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ENVIRONMENT</a:t>
          </a:r>
          <a:endParaRPr lang="en-US" sz="12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>
        <a:off x="1581670" y="2011559"/>
        <a:ext cx="620447" cy="653897"/>
      </dsp:txXfrm>
    </dsp:sp>
    <dsp:sp modelId="{1F038068-C32B-4718-BA95-6632EE86FEBF}">
      <dsp:nvSpPr>
        <dsp:cNvPr id="0" name=""/>
        <dsp:cNvSpPr/>
      </dsp:nvSpPr>
      <dsp:spPr>
        <a:xfrm rot="20700000">
          <a:off x="1600923" y="435055"/>
          <a:ext cx="1493211" cy="1397586"/>
        </a:xfrm>
        <a:prstGeom prst="gear6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>
                  <a:lumMod val="50000"/>
                </a:schemeClr>
              </a:solidFill>
              <a:latin typeface="+mn-lt"/>
              <a:cs typeface="Arial" pitchFamily="34" charset="0"/>
            </a:rPr>
            <a:t>RISKY BEHAVIOR</a:t>
          </a:r>
          <a:endParaRPr lang="en-US" sz="1400" b="1" kern="1200" dirty="0">
            <a:solidFill>
              <a:schemeClr val="bg1">
                <a:lumMod val="50000"/>
              </a:schemeClr>
            </a:solidFill>
            <a:latin typeface="+mn-lt"/>
            <a:cs typeface="Arial" pitchFamily="34" charset="0"/>
          </a:endParaRPr>
        </a:p>
      </dsp:txBody>
      <dsp:txXfrm rot="-20700000">
        <a:off x="1934100" y="735915"/>
        <a:ext cx="826857" cy="795866"/>
      </dsp:txXfrm>
    </dsp:sp>
    <dsp:sp modelId="{71311E27-367B-45C3-A225-D37AE24EF29D}">
      <dsp:nvSpPr>
        <dsp:cNvPr id="0" name=""/>
        <dsp:cNvSpPr/>
      </dsp:nvSpPr>
      <dsp:spPr>
        <a:xfrm>
          <a:off x="3759985" y="576328"/>
          <a:ext cx="465422" cy="2546773"/>
        </a:xfrm>
        <a:prstGeom prst="circularArrow">
          <a:avLst>
            <a:gd name="adj1" fmla="val 4688"/>
            <a:gd name="adj2" fmla="val 299029"/>
            <a:gd name="adj3" fmla="val 2500774"/>
            <a:gd name="adj4" fmla="val 15894841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25016-BD93-4C4B-8F27-B0A4AC0D014C}">
      <dsp:nvSpPr>
        <dsp:cNvPr id="0" name=""/>
        <dsp:cNvSpPr/>
      </dsp:nvSpPr>
      <dsp:spPr>
        <a:xfrm>
          <a:off x="227569" y="573391"/>
          <a:ext cx="1850390" cy="185039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937E0-A3DA-4103-B4FD-4B7FA067D8BA}">
      <dsp:nvSpPr>
        <dsp:cNvPr id="0" name=""/>
        <dsp:cNvSpPr/>
      </dsp:nvSpPr>
      <dsp:spPr>
        <a:xfrm>
          <a:off x="1254715" y="-275436"/>
          <a:ext cx="1995093" cy="19950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C2D2-8E6F-4FD9-B48D-832EE3E7AA0A}">
      <dsp:nvSpPr>
        <dsp:cNvPr id="0" name=""/>
        <dsp:cNvSpPr/>
      </dsp:nvSpPr>
      <dsp:spPr>
        <a:xfrm>
          <a:off x="228588" y="192413"/>
          <a:ext cx="3669052" cy="3838605"/>
        </a:xfrm>
        <a:prstGeom prst="gear9">
          <a:avLst/>
        </a:prstGeom>
        <a:solidFill>
          <a:srgbClr val="FF66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GENES</a:t>
          </a:r>
          <a:endParaRPr lang="en-US" sz="40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>
        <a:off x="966231" y="1080323"/>
        <a:ext cx="2193766" cy="1994911"/>
      </dsp:txXfrm>
    </dsp:sp>
    <dsp:sp modelId="{1E49FB6D-C659-463B-AB1C-0EAD7C7D9534}">
      <dsp:nvSpPr>
        <dsp:cNvPr id="0" name=""/>
        <dsp:cNvSpPr/>
      </dsp:nvSpPr>
      <dsp:spPr>
        <a:xfrm rot="20739743">
          <a:off x="2627456" y="2855758"/>
          <a:ext cx="1387423" cy="1480141"/>
        </a:xfrm>
        <a:prstGeom prst="gear6">
          <a:avLst/>
        </a:prstGeom>
        <a:solidFill>
          <a:srgbClr val="00B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ENVIRONMENT</a:t>
          </a:r>
          <a:endParaRPr lang="en-US" sz="13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>
        <a:off x="2976744" y="3220836"/>
        <a:ext cx="688847" cy="749985"/>
      </dsp:txXfrm>
    </dsp:sp>
    <dsp:sp modelId="{1F038068-C32B-4718-BA95-6632EE86FEBF}">
      <dsp:nvSpPr>
        <dsp:cNvPr id="0" name=""/>
        <dsp:cNvSpPr/>
      </dsp:nvSpPr>
      <dsp:spPr>
        <a:xfrm rot="20700000">
          <a:off x="2986660" y="659786"/>
          <a:ext cx="2180085" cy="2180085"/>
        </a:xfrm>
        <a:prstGeom prst="gear6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itchFamily="34" charset="0"/>
            </a:rPr>
            <a:t>RISKY BEHAVIORS</a:t>
          </a:r>
          <a:endParaRPr lang="en-US" sz="1800" b="1" kern="120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 rot="-20700000">
        <a:off x="3464817" y="1137942"/>
        <a:ext cx="1223772" cy="1223772"/>
      </dsp:txXfrm>
    </dsp:sp>
    <dsp:sp modelId="{71311E27-367B-45C3-A225-D37AE24EF29D}">
      <dsp:nvSpPr>
        <dsp:cNvPr id="0" name=""/>
        <dsp:cNvSpPr/>
      </dsp:nvSpPr>
      <dsp:spPr>
        <a:xfrm>
          <a:off x="6218542" y="872017"/>
          <a:ext cx="715661" cy="3916070"/>
        </a:xfrm>
        <a:prstGeom prst="circularArrow">
          <a:avLst>
            <a:gd name="adj1" fmla="val 4687"/>
            <a:gd name="adj2" fmla="val 299029"/>
            <a:gd name="adj3" fmla="val 2541405"/>
            <a:gd name="adj4" fmla="val 15807939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25016-BD93-4C4B-8F27-B0A4AC0D014C}">
      <dsp:nvSpPr>
        <dsp:cNvPr id="0" name=""/>
        <dsp:cNvSpPr/>
      </dsp:nvSpPr>
      <dsp:spPr>
        <a:xfrm>
          <a:off x="762003" y="872003"/>
          <a:ext cx="2845269" cy="28452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937E0-A3DA-4103-B4FD-4B7FA067D8BA}">
      <dsp:nvSpPr>
        <dsp:cNvPr id="0" name=""/>
        <dsp:cNvSpPr/>
      </dsp:nvSpPr>
      <dsp:spPr>
        <a:xfrm>
          <a:off x="2341405" y="-433205"/>
          <a:ext cx="3067773" cy="30677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0488"/>
            <a:ext cx="2971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 sz="12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0488"/>
            <a:ext cx="2971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0"/>
              </a:spcBef>
              <a:defRPr sz="12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1588"/>
            <a:ext cx="2971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 sz="12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91588"/>
            <a:ext cx="2971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0"/>
              </a:spcBef>
              <a:defRPr sz="12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AD40616-2A0C-427E-8D81-250454B7A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66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003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>
              <a:defRPr sz="2800"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rgbClr val="FF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3187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8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 smtClean="0"/>
              <a:t>Nineteenth century drawing of young woman with anorexia nervosa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0736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rgbClr val="FF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9pPr>
          </a:lstStyle>
          <a:p>
            <a:fld id="{BB81DCEC-7302-4F64-AAA6-0DDDAF8C5AD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426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rgbClr val="FF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6600"/>
                </a:solidFill>
                <a:latin typeface="Arial" charset="0"/>
              </a:defRPr>
            </a:lvl9pPr>
          </a:lstStyle>
          <a:p>
            <a:fld id="{14F39816-21CE-4C44-93E7-68EF1E113B71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071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740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A0363-5E0D-4F02-AF1A-1562F6E8C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B2BC7-15D1-4BC6-B9CE-0CE4AA0B0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37E58-74CB-439B-A961-3623B9FC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1B71A-354C-45B6-B0D9-ACE4FCEC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D8F2-BC91-4A21-90B7-FF7EA538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A898EF-5DA2-43D5-B82F-DC45445228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2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B07B-5A25-44C2-8678-B3E58799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FC55E-0DBE-45ED-8D75-1B80D764A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65222-D41C-46C6-A00B-D0F09CA8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E7078-EF34-4BB4-9D64-4A100EEA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CC66A-210A-4FB4-849A-49BA8D02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92729-FF48-4FCF-B2A6-5DDA05653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9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29240-41EF-4DAE-9CA3-F2BCE041E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7A147-707B-4F18-BE8A-5DE6344AB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D945-D901-4F55-B6AD-ADC8A882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D16B-F3F7-4709-9E3F-2FB2E8D8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C722B-9A79-4713-824A-B800E2A2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CF9FA-F03F-4583-BE4E-45AA276E26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0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63FA-D25D-44B6-806E-F2F4DFF7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8C59B-0F73-4884-8D58-65B025160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C74E1-4D81-44F1-A010-FA708B8C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909B-C515-4C9E-AF65-5780A1C5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45A4C-3B83-4860-BAEE-6774B898A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611D3-7884-4426-8826-48DD677723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6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46BA-6A1F-4F09-A938-6983768E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95025-4D78-40FE-A946-D7B8F8D3D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E3480-9F62-408E-A3AF-1E4FA9C0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046D5-503F-4EC4-979B-18ECE8EF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6BBE2-36B6-4B51-BB21-449C0824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7DDB22-684D-4AD3-B681-056F59E47B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8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F092-4924-4CBF-A90E-A60FA54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C6A5E-D25F-4BCA-BA6B-B29E7DF5C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E0C0-7579-4A8F-8B4F-8ABE519FD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9CF64-B7F1-4D5D-BEE3-916071A9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53A00-59EB-4BDB-ACC7-188EDFCF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DB88D-57D4-486A-95CB-95DDBFAE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C5579-63D1-487D-A9F6-B2DD64678A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3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9A81-3C54-41A0-A171-F607EB45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79492-A568-42C0-A26A-E3A4AAD00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CE5E-A46C-41A3-9954-D52E1E10A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DC661-99DD-47B4-AE22-890EB5874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F16F3-FB83-40EA-9039-F4EA7D6ED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338D0-3B65-43F8-9731-B7F179D3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EC131-8081-42BD-BF97-1A050CB4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53367-3155-4E9D-837D-8BCD1C3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06451-AE39-4C3D-9539-DE8EC08DB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4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A019F-976C-4161-B42A-021DC72F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479C4-E1C6-480A-A73F-EF4F8D6E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F3606-E31E-4219-9EA8-BF66BF7B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1878C-68DE-406A-9126-A0D49358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B98B0-5BFE-404C-AF5A-5354C28BB5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6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DC559-2732-4800-9E86-3D4F8A56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C919C-522A-47D4-9912-8FC6F01A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4DBDC-C291-4E06-A98C-231B09E0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84A7C-86BF-403F-997E-4B6CAD54E6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8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882C-99FD-4888-96D0-AC4D0931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1951F-DDBC-4C95-AD27-1D986AC87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2481E-B226-4C01-AA91-EBABB41A6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E42C3-A4FE-4A3E-B4EA-A17B9A75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82998-6919-4DBC-B185-4E5768DB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597BD-ABE4-4DBA-82B3-A5628DCE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90493-48CF-42B8-8B52-F17F98BB89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2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87B7-5B93-40BD-9DD6-9C566C95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593AC4-7337-40E9-914D-2072F51D2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F80B8-4E9F-4809-83AA-CC8EF4B1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71E7B-2BC8-495E-9567-E12ADA32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EF9AB-748C-4BED-B300-6C9D2325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43753-017B-4ED0-88D2-792D779C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927B3-CA04-44E3-B27B-E557A3EC0A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A3546"/>
            </a:gs>
            <a:gs pos="1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23000">
              <a:srgbClr val="242D3C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3B720-882F-452D-8E3D-9A21B2CC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1E8C8-FEC4-46DB-BDA0-36C6B514D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BF9D-05FD-4C02-962D-2F498EA7A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E8310-D780-4A6E-B738-B94AE3A6B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EDDA-50B9-47E4-92B4-B79870910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AC5579-63D1-487D-A9F6-B2DD64678A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dpo.uab.ed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file:///C:\Documents%20and%20Settings\Mary%20Hagan\My%20Documents\My%20Pictures\anorexgirls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po.uab.edu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mbio.com/pilot?ZURL=/Eating%2BDisorder%2BRecovery/articles/18/ANOREXIA%2BBULIMIA%2BTRAGIC%2BLIFE%2BAIMEE%2BMOORE%2BUPDATED&amp;URL=http://bp0.blogger.com/_10yYjoTIYE0/SDdzUYayNsI/AAAAAAAABII/A8x71HhbZys/s1600-h/aimee%2Bmoore1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hyperlink" Target="http://wizbangblog.com/images/2005/lohan_richie01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oleObject" Target="../embeddings/oleObject8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o.uab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webp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710"/>
                    </a14:imgEffect>
                    <a14:imgEffect>
                      <a14:saturation sat="3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1" r="19356" b="14222"/>
          <a:stretch/>
        </p:blipFill>
        <p:spPr>
          <a:xfrm>
            <a:off x="2761427" y="1828800"/>
            <a:ext cx="3692951" cy="39189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D8B406-35E0-4E38-BCD1-2FABC86616D6}"/>
              </a:ext>
            </a:extLst>
          </p:cNvPr>
          <p:cNvSpPr txBox="1">
            <a:spLocks/>
          </p:cNvSpPr>
          <p:nvPr/>
        </p:nvSpPr>
        <p:spPr>
          <a:xfrm>
            <a:off x="0" y="869109"/>
            <a:ext cx="9144000" cy="10358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EATING DISORDERS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 Understanding, Detection, and Treatment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  <a:r>
              <a:rPr lang="en-US" sz="4000" dirty="0" smtClean="0">
                <a:solidFill>
                  <a:schemeClr val="bg1"/>
                </a:solidFill>
              </a:rPr>
              <a:t>  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b="1" dirty="0" smtClean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C9BA59-7A2F-4796-808E-953F40F57261}"/>
              </a:ext>
            </a:extLst>
          </p:cNvPr>
          <p:cNvSpPr txBox="1">
            <a:spLocks/>
          </p:cNvSpPr>
          <p:nvPr/>
        </p:nvSpPr>
        <p:spPr>
          <a:xfrm>
            <a:off x="1143000" y="5410200"/>
            <a:ext cx="6858000" cy="176450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 i="1" dirty="0" smtClean="0">
                <a:solidFill>
                  <a:schemeClr val="accent2"/>
                </a:solidFill>
              </a:rPr>
              <a:t>Mary M. Boggiano,  Ph.D.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Associate  Professor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Behavioral Neuroscience Division, Dept. of Psychology, UAB</a:t>
            </a:r>
          </a:p>
        </p:txBody>
      </p:sp>
      <p:pic>
        <p:nvPicPr>
          <p:cNvPr id="6" name="Picture 2" descr="panel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 bwMode="auto">
          <a:xfrm>
            <a:off x="0" y="568"/>
            <a:ext cx="2590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9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512" y="152400"/>
            <a:ext cx="9269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39725">
              <a:spcBef>
                <a:spcPts val="0"/>
              </a:spcBef>
              <a:buClrTx/>
              <a:buSzTx/>
              <a:buFontTx/>
              <a:buAutoNum type="alphaUcPeriod" startAt="3"/>
            </a:pP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a) Disturbance 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 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how weight or 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shape is </a:t>
            </a:r>
            <a:r>
              <a:rPr lang="en-US" altLang="en-US" sz="2400" b="0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experienced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;</a:t>
            </a:r>
            <a:r>
              <a:rPr lang="en-US" altLang="en-US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endParaRPr lang="en-US" altLang="en-US" sz="2400" b="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  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b) undue 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influence of 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b.w./shape 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on self-evaluation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; or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altLang="en-US" sz="24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c) persistent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failure to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recognize seriousness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low weight</a:t>
            </a:r>
            <a:r>
              <a:rPr lang="en-US" altLang="en-US" sz="24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endParaRPr lang="en-US" altLang="en-US" sz="2400" b="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856015"/>
              </p:ext>
            </p:extLst>
          </p:nvPr>
        </p:nvGraphicFramePr>
        <p:xfrm>
          <a:off x="304800" y="1664270"/>
          <a:ext cx="4206240" cy="3224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0" name="Image Document" r:id="rId3" imgW="3870101" imgH="1558344" progId="">
                  <p:embed/>
                </p:oleObj>
              </mc:Choice>
              <mc:Fallback>
                <p:oleObj name="Image Document" r:id="rId3" imgW="3870101" imgH="1558344" progId="">
                  <p:embed/>
                  <p:pic>
                    <p:nvPicPr>
                      <p:cNvPr id="2355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64270"/>
                        <a:ext cx="4206240" cy="3224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342259"/>
              </p:ext>
            </p:extLst>
          </p:nvPr>
        </p:nvGraphicFramePr>
        <p:xfrm>
          <a:off x="4661456" y="1629634"/>
          <a:ext cx="3339885" cy="207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1" name="Image Document" r:id="rId5" imgW="3314880" imgH="2305080" progId="">
                  <p:embed/>
                </p:oleObj>
              </mc:Choice>
              <mc:Fallback>
                <p:oleObj name="Image Document" r:id="rId5" imgW="3314880" imgH="2305080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1456" y="1629634"/>
                        <a:ext cx="3339885" cy="2073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214231"/>
              </p:ext>
            </p:extLst>
          </p:nvPr>
        </p:nvGraphicFramePr>
        <p:xfrm>
          <a:off x="5867400" y="3954171"/>
          <a:ext cx="1573613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2" name="Image Document" r:id="rId7" imgW="1609560" imgH="2305080" progId="">
                  <p:embed/>
                </p:oleObj>
              </mc:Choice>
              <mc:Fallback>
                <p:oleObj name="Image Document" r:id="rId7" imgW="1609560" imgH="2305080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954171"/>
                        <a:ext cx="1573613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31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228600"/>
            <a:ext cx="926988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7475" indent="0">
              <a:spcBef>
                <a:spcPts val="0"/>
              </a:spcBef>
              <a:buClrTx/>
              <a:buSzTx/>
              <a:buNone/>
            </a:pPr>
            <a:r>
              <a:rPr lang="en-US" altLang="en-US" sz="2800" b="1" dirty="0" smtClean="0">
                <a:solidFill>
                  <a:srgbClr val="00B0F0"/>
                </a:solidFill>
                <a:latin typeface="+mn-lt"/>
              </a:rPr>
              <a:t>Subtypes of AN </a:t>
            </a:r>
          </a:p>
          <a:p>
            <a:pPr marL="117475" indent="0">
              <a:spcBef>
                <a:spcPts val="0"/>
              </a:spcBef>
              <a:buClrTx/>
              <a:buSzTx/>
              <a:buNone/>
            </a:pPr>
            <a:endParaRPr lang="en-US" altLang="en-US" sz="2400" dirty="0" smtClean="0">
              <a:solidFill>
                <a:schemeClr val="bg1"/>
              </a:solidFill>
              <a:latin typeface="+mn-lt"/>
            </a:endParaRPr>
          </a:p>
          <a:p>
            <a:pPr marL="460375" indent="-342900">
              <a:spcBef>
                <a:spcPts val="0"/>
              </a:spcBef>
              <a:buClr>
                <a:schemeClr val="bg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Binge-eating purging type</a:t>
            </a:r>
          </a:p>
          <a:p>
            <a:pPr marL="117475" indent="0">
              <a:spcBef>
                <a:spcPts val="0"/>
              </a:spcBef>
              <a:buClr>
                <a:schemeClr val="bg1"/>
              </a:buClr>
              <a:buSzTx/>
              <a:buNone/>
            </a:pPr>
            <a:endParaRPr lang="en-US" altLang="en-US" sz="2400" b="0" dirty="0">
              <a:solidFill>
                <a:schemeClr val="bg1"/>
              </a:solidFill>
              <a:latin typeface="+mn-lt"/>
            </a:endParaRPr>
          </a:p>
          <a:p>
            <a:pPr marL="460375" indent="-342900">
              <a:spcBef>
                <a:spcPts val="0"/>
              </a:spcBef>
              <a:buClr>
                <a:schemeClr val="bg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Restricting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 type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en-US" altLang="en-US" sz="2400" b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1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2844" y="381000"/>
            <a:ext cx="4724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MORTALITY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 flipH="1">
            <a:off x="426155" y="12954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rgbClr val="FF6600"/>
                </a:solidFill>
                <a:latin typeface="+mn-lt"/>
              </a:rPr>
              <a:t> Highest of </a:t>
            </a:r>
            <a:r>
              <a:rPr lang="en-US" altLang="en-US" sz="2800" b="1" u="sng" dirty="0">
                <a:solidFill>
                  <a:srgbClr val="FF6600"/>
                </a:solidFill>
                <a:latin typeface="+mn-lt"/>
              </a:rPr>
              <a:t>any</a:t>
            </a:r>
            <a:r>
              <a:rPr lang="en-US" altLang="en-US" sz="2800" b="1" dirty="0">
                <a:solidFill>
                  <a:srgbClr val="FF6600"/>
                </a:solidFill>
                <a:latin typeface="+mn-lt"/>
              </a:rPr>
              <a:t> mental </a:t>
            </a:r>
            <a:r>
              <a:rPr lang="en-US" altLang="en-US" sz="2800" b="1" dirty="0" smtClean="0">
                <a:solidFill>
                  <a:srgbClr val="FF6600"/>
                </a:solidFill>
                <a:latin typeface="+mn-lt"/>
              </a:rPr>
              <a:t>disorder  (up to 10</a:t>
            </a:r>
            <a:r>
              <a:rPr lang="en-US" altLang="en-US" sz="2800" dirty="0" smtClean="0">
                <a:solidFill>
                  <a:srgbClr val="FF6600"/>
                </a:solidFill>
                <a:latin typeface="+mn-lt"/>
              </a:rPr>
              <a:t>%</a:t>
            </a: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)</a:t>
            </a:r>
            <a:endParaRPr lang="en-US" altLang="en-US" sz="24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0400" y="6581001"/>
            <a:ext cx="6781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Arcelius et al., ArchGenPsych 2011; Harris &amp; Barraclough, BJP 1998; Fichter et al., IJED 2016 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2173645"/>
            <a:ext cx="29080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Circulatory 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Cachexia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Organ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Suicide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385888" y="-595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FF6600"/>
              </a:solidFill>
            </a:endParaRPr>
          </a:p>
        </p:txBody>
      </p:sp>
      <p:pic>
        <p:nvPicPr>
          <p:cNvPr id="29699" name="Picture 2" descr="C:\Documents and Settings\Mary Hagan\My Documents\My Pictures\anorexgirls.jpg"/>
          <p:cNvPicPr>
            <a:picLocks noChangeAspect="1" noChangeArrowheads="1"/>
          </p:cNvPicPr>
          <p:nvPr/>
        </p:nvPicPr>
        <p:blipFill>
          <a:blip r:embed="rId3" r:link="rId4"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141" r="4688" b="2446"/>
          <a:stretch>
            <a:fillRect/>
          </a:stretch>
        </p:blipFill>
        <p:spPr bwMode="auto">
          <a:xfrm>
            <a:off x="228600" y="152400"/>
            <a:ext cx="5002212" cy="66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0"/>
          <a:stretch>
            <a:fillRect/>
          </a:stretch>
        </p:blipFill>
        <p:spPr bwMode="auto">
          <a:xfrm>
            <a:off x="5638800" y="685800"/>
            <a:ext cx="268287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6178034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Deceased shortly post photos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 flipH="1">
            <a:off x="457200" y="1219200"/>
            <a:ext cx="8839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6600"/>
                </a:solidFill>
                <a:latin typeface="+mn-lt"/>
              </a:rPr>
              <a:t>O</a:t>
            </a: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nset age:  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18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Onset trigger: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a stressful life event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altLang="en-US" sz="24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Sex ratio: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10 : 1 F/M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Prevalence</a:t>
            </a:r>
            <a:r>
              <a:rPr lang="en-US" altLang="en-US" sz="2400" dirty="0">
                <a:solidFill>
                  <a:srgbClr val="FF6600"/>
                </a:solidFill>
                <a:latin typeface="+mn-lt"/>
              </a:rPr>
              <a:t>:  </a:t>
            </a: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0.6% </a:t>
            </a:r>
            <a:endParaRPr lang="en-US" alt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>
                <a:tab pos="396875" algn="l"/>
              </a:tabLst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Course</a:t>
            </a:r>
            <a:r>
              <a:rPr lang="en-US" altLang="en-US" sz="2400" dirty="0">
                <a:solidFill>
                  <a:srgbClr val="FF6600"/>
                </a:solidFill>
                <a:latin typeface="+mn-lt"/>
              </a:rPr>
              <a:t>:  </a:t>
            </a: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     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5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years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>
                <a:tab pos="396875" algn="l"/>
              </a:tabLst>
            </a:pPr>
            <a:endParaRPr lang="en-US" altLang="en-US" sz="2400" dirty="0" smtClean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en-US" sz="2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EPIDEMIOLOGY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457200" y="329669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  </a:t>
            </a:r>
            <a:r>
              <a:rPr lang="en-US" sz="2400" dirty="0" smtClean="0">
                <a:solidFill>
                  <a:srgbClr val="FF6600"/>
                </a:solidFill>
              </a:rPr>
              <a:t>Ethnicity &amp; SES:    </a:t>
            </a:r>
            <a:r>
              <a:rPr lang="en-US" sz="2400" dirty="0" smtClean="0">
                <a:solidFill>
                  <a:schemeClr val="bg1"/>
                </a:solidFill>
              </a:rPr>
              <a:t>All (for all EDs) 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 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436011"/>
            <a:ext cx="5582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Hudson et al., BP 2007; DSM-5 2013; Becker et al., IJED 2003;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Cachelin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et al.,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JED 2001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914400"/>
            <a:ext cx="86106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Behavioral </a:t>
            </a:r>
          </a:p>
          <a:p>
            <a:endParaRPr lang="en-US" sz="2000" dirty="0" smtClean="0">
              <a:solidFill>
                <a:srgbClr val="FF6600"/>
              </a:solidFill>
            </a:endParaRP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Skipping meals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Excuses </a:t>
            </a:r>
            <a:r>
              <a:rPr lang="en-US" sz="2200" dirty="0">
                <a:solidFill>
                  <a:schemeClr val="bg1"/>
                </a:solidFill>
              </a:rPr>
              <a:t>to avoid food situations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Food rituals (to avoid eating)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Food obsession 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Social withdrawal 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Irritability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Restrained expression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Feeling of ineffectiveness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Insomnia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Dressing in layers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Self-injury 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Rigid exercise regimens</a:t>
            </a:r>
          </a:p>
          <a:p>
            <a:pPr marL="463550" indent="-1778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Irrational thinking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286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DETECTION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342458" y="6519939"/>
            <a:ext cx="6801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lvl="0"/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DSM-5 2013;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Atia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&amp; Walsh,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AmJPsych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2007;Harrington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et al., AFP  2015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Smithuis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JED 2018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66" y="3371146"/>
            <a:ext cx="2553819" cy="1509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00" y="978994"/>
            <a:ext cx="1392266" cy="207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2447"/>
          <a:stretch/>
        </p:blipFill>
        <p:spPr>
          <a:xfrm>
            <a:off x="4610100" y="5031204"/>
            <a:ext cx="1679151" cy="1164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5770"/>
          <a:stretch/>
        </p:blipFill>
        <p:spPr>
          <a:xfrm>
            <a:off x="6272831" y="911686"/>
            <a:ext cx="1794164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512" y="152400"/>
            <a:ext cx="92698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7475" indent="0">
              <a:spcBef>
                <a:spcPts val="0"/>
              </a:spcBef>
              <a:buClrTx/>
              <a:buSzTx/>
              <a:buNone/>
            </a:pPr>
            <a:endParaRPr lang="en-US" altLang="en-US" sz="3600" dirty="0" smtClean="0">
              <a:solidFill>
                <a:srgbClr val="FF7C8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</a:t>
            </a:r>
            <a:endParaRPr lang="en-US" altLang="en-US" sz="2800" b="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639"/>
          <a:stretch/>
        </p:blipFill>
        <p:spPr>
          <a:xfrm>
            <a:off x="411325" y="719231"/>
            <a:ext cx="2736598" cy="5709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06" y="229344"/>
            <a:ext cx="190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Hyperactivity 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512" y="152400"/>
            <a:ext cx="92698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7475" indent="0">
              <a:spcBef>
                <a:spcPts val="0"/>
              </a:spcBef>
              <a:buClrTx/>
              <a:buSzTx/>
              <a:buNone/>
            </a:pPr>
            <a:endParaRPr lang="en-US" altLang="en-US" sz="3600" dirty="0" smtClean="0">
              <a:solidFill>
                <a:srgbClr val="FF7C8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</a:t>
            </a:r>
            <a:endParaRPr lang="en-US" altLang="en-US" sz="2800" b="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639"/>
          <a:stretch/>
        </p:blipFill>
        <p:spPr>
          <a:xfrm>
            <a:off x="411325" y="719231"/>
            <a:ext cx="2736598" cy="5709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06" y="229344"/>
            <a:ext cx="190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Hyperactivity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5589" y="229344"/>
            <a:ext cx="556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    Activity-based anorexia (ABA)model 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9" b="19716"/>
          <a:stretch/>
        </p:blipFill>
        <p:spPr>
          <a:xfrm>
            <a:off x="3375589" y="752564"/>
            <a:ext cx="3402281" cy="4262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8708" y="6457244"/>
            <a:ext cx="4034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Hall et al., JCPP 1953 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Klenotich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&amp;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Dulawa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Psych Disord 2011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070" y="2362200"/>
            <a:ext cx="2234332" cy="19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64" y="968375"/>
            <a:ext cx="85344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FF6600"/>
                </a:solidFill>
              </a:rPr>
              <a:t>Physical/Medical </a:t>
            </a: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If present at clinic, </a:t>
            </a:r>
            <a:r>
              <a:rPr lang="en-US" sz="2000" dirty="0">
                <a:solidFill>
                  <a:schemeClr val="bg1"/>
                </a:solidFill>
              </a:rPr>
              <a:t>for stomach or emotional issues  </a:t>
            </a: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Lanugo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Poor </a:t>
            </a:r>
            <a:r>
              <a:rPr lang="en-US" sz="2000" dirty="0">
                <a:solidFill>
                  <a:schemeClr val="bg1"/>
                </a:solidFill>
              </a:rPr>
              <a:t>hair, skin, nail quality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57200" lvl="0" indent="-346075">
              <a:tabLst>
                <a:tab pos="461963" algn="l"/>
              </a:tabLst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0" indent="-346075">
              <a:tabLst>
                <a:tab pos="461963" algn="l"/>
              </a:tabLst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0" indent="-346075">
              <a:tabLst>
                <a:tab pos="461963" algn="l"/>
              </a:tabLst>
            </a:pPr>
            <a:endParaRPr lang="en-US" dirty="0">
              <a:solidFill>
                <a:schemeClr val="bg1"/>
              </a:solidFill>
            </a:endParaRPr>
          </a:p>
          <a:p>
            <a:pPr marL="457200" lvl="0" indent="-346075">
              <a:tabLst>
                <a:tab pos="461963" algn="l"/>
              </a:tabLst>
            </a:pPr>
            <a:endParaRPr lang="en-US" dirty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Amenorrhea</a:t>
            </a:r>
            <a:r>
              <a:rPr lang="en-US" sz="2000" dirty="0">
                <a:solidFill>
                  <a:schemeClr val="bg1"/>
                </a:solidFill>
              </a:rPr>
              <a:t>, loss of libido</a:t>
            </a: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Labs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sym typeface="Wingdings 3" panose="05040102010807070707" pitchFamily="18" charset="2"/>
              </a:rPr>
              <a:t>T4,T3, </a:t>
            </a:r>
            <a:r>
              <a:rPr lang="en-US" sz="2000" dirty="0" err="1" smtClean="0">
                <a:solidFill>
                  <a:schemeClr val="bg1"/>
                </a:solidFill>
                <a:sym typeface="Wingdings 3" panose="05040102010807070707" pitchFamily="18" charset="2"/>
              </a:rPr>
              <a:t>estro</a:t>
            </a:r>
            <a:r>
              <a:rPr lang="en-US" sz="2000" dirty="0" smtClean="0">
                <a:solidFill>
                  <a:schemeClr val="bg1"/>
                </a:solidFill>
                <a:sym typeface="Wingdings 3" panose="05040102010807070707" pitchFamily="18" charset="2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sym typeface="Wingdings 3" panose="05040102010807070707" pitchFamily="18" charset="2"/>
              </a:rPr>
              <a:t>testost</a:t>
            </a:r>
            <a:r>
              <a:rPr lang="en-US" sz="2000" dirty="0" smtClean="0">
                <a:solidFill>
                  <a:schemeClr val="bg1"/>
                </a:solidFill>
                <a:sym typeface="Wingdings 3" panose="05040102010807070707" pitchFamily="18" charset="2"/>
              </a:rPr>
              <a:t>, dehydration electro profile, high CORT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Bradycardia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Dizziness</a:t>
            </a:r>
            <a:r>
              <a:rPr lang="en-US" sz="2000" dirty="0">
                <a:solidFill>
                  <a:schemeClr val="bg1"/>
                </a:solidFill>
              </a:rPr>
              <a:t>, syncope</a:t>
            </a: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Hypothermia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Edema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0" indent="-346075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Yellowing skin</a:t>
            </a:r>
            <a:r>
              <a:rPr lang="en-US" sz="2000" dirty="0">
                <a:solidFill>
                  <a:srgbClr val="FF6600"/>
                </a:solidFill>
              </a:rPr>
              <a:t>	</a:t>
            </a:r>
            <a:r>
              <a:rPr lang="en-US" sz="1400" i="1" dirty="0" smtClean="0">
                <a:solidFill>
                  <a:prstClr val="black"/>
                </a:solidFill>
              </a:rPr>
              <a:t>							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286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DETECTION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048000" y="6581001"/>
            <a:ext cx="6238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Gold et al., NEJM 1986; Mitchell &amp; Crow,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CurrOpPsych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2006; Yager et al., APA 2006; DSM-5 2013 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AutoShape 2" descr="Just realized I have lanugo - Anorexia Discussions - Forums and ..."/>
          <p:cNvSpPr>
            <a:spLocks noChangeAspect="1" noChangeArrowheads="1"/>
          </p:cNvSpPr>
          <p:nvPr/>
        </p:nvSpPr>
        <p:spPr bwMode="auto">
          <a:xfrm>
            <a:off x="155575" y="-876300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Just realized I have lanugo - Anorexia Discussions - Forums and ..."/>
          <p:cNvSpPr>
            <a:spLocks noChangeAspect="1" noChangeArrowheads="1"/>
          </p:cNvSpPr>
          <p:nvPr/>
        </p:nvSpPr>
        <p:spPr bwMode="auto">
          <a:xfrm>
            <a:off x="155575" y="-101025"/>
            <a:ext cx="1371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84387"/>
            <a:ext cx="1399183" cy="1048037"/>
          </a:xfrm>
          <a:prstGeom prst="rect">
            <a:avLst/>
          </a:prstGeom>
        </p:spPr>
      </p:pic>
      <p:sp>
        <p:nvSpPr>
          <p:cNvPr id="9" name="AutoShape 8" descr="Eating Disorders and the Nails | SpringerLink"/>
          <p:cNvSpPr>
            <a:spLocks noChangeAspect="1" noChangeArrowheads="1"/>
          </p:cNvSpPr>
          <p:nvPr/>
        </p:nvSpPr>
        <p:spPr bwMode="auto">
          <a:xfrm>
            <a:off x="155575" y="-86042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3" y="2894354"/>
            <a:ext cx="1607098" cy="1133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1" y="2894354"/>
            <a:ext cx="1511499" cy="1133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4209" t="1812" r="19303" b="66029"/>
          <a:stretch/>
        </p:blipFill>
        <p:spPr>
          <a:xfrm>
            <a:off x="6509864" y="2937353"/>
            <a:ext cx="1904999" cy="10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19" t="14294" r="67825"/>
          <a:stretch/>
        </p:blipFill>
        <p:spPr>
          <a:xfrm>
            <a:off x="685799" y="1143000"/>
            <a:ext cx="3132667" cy="381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0" y="6581001"/>
            <a:ext cx="5867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Seitz et al.,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Curr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Neuropharm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20018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73685"/>
            <a:ext cx="3452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MRI - cerebral atrophy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225" t="14294" r="4026"/>
          <a:stretch/>
        </p:blipFill>
        <p:spPr>
          <a:xfrm>
            <a:off x="4724400" y="1143000"/>
            <a:ext cx="323316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763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DISCLOSURE STATEMENT </a:t>
            </a:r>
          </a:p>
          <a:p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chemeClr val="bg1"/>
                </a:solidFill>
              </a:rPr>
              <a:t>I have no financial disclosure or </a:t>
            </a:r>
            <a:r>
              <a:rPr lang="en-US" sz="2800" dirty="0" smtClean="0">
                <a:solidFill>
                  <a:schemeClr val="bg1"/>
                </a:solidFill>
              </a:rPr>
              <a:t>conflicts of </a:t>
            </a:r>
            <a:r>
              <a:rPr lang="en-US" sz="2800" dirty="0">
                <a:solidFill>
                  <a:schemeClr val="bg1"/>
                </a:solidFill>
              </a:rPr>
              <a:t>interest </a:t>
            </a:r>
            <a:r>
              <a:rPr lang="en-US" sz="2800" dirty="0" smtClean="0">
                <a:solidFill>
                  <a:schemeClr val="bg1"/>
                </a:solidFill>
              </a:rPr>
              <a:t>with </a:t>
            </a:r>
            <a:r>
              <a:rPr lang="en-US" sz="2800" dirty="0">
                <a:solidFill>
                  <a:schemeClr val="bg1"/>
                </a:solidFill>
              </a:rPr>
              <a:t>the material </a:t>
            </a:r>
            <a:r>
              <a:rPr lang="en-US" sz="2800" dirty="0" smtClean="0">
                <a:solidFill>
                  <a:schemeClr val="bg1"/>
                </a:solidFill>
              </a:rPr>
              <a:t>in this presentation.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2" name="Picture 2" descr="panel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 bwMode="auto">
          <a:xfrm>
            <a:off x="31044" y="0"/>
            <a:ext cx="36576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7445" y="3657600"/>
            <a:ext cx="5345309" cy="70788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This presentation contains highly graphic photos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that may be disturbing to some.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8534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FF6600"/>
                </a:solidFill>
              </a:rPr>
              <a:t>Comorbid disorders </a:t>
            </a:r>
          </a:p>
          <a:p>
            <a:pPr lvl="0"/>
            <a:r>
              <a:rPr lang="en-US" sz="2800" dirty="0" smtClean="0">
                <a:solidFill>
                  <a:srgbClr val="FF6600"/>
                </a:solidFill>
              </a:rPr>
              <a:t> </a:t>
            </a:r>
          </a:p>
          <a:p>
            <a:pPr marL="463550" lvl="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Anxiety (75%) esp. OCD, social phobia, and GAD</a:t>
            </a:r>
            <a:endParaRPr lang="en-US" sz="2200" dirty="0">
              <a:solidFill>
                <a:schemeClr val="bg1"/>
              </a:solidFill>
            </a:endParaRPr>
          </a:p>
          <a:p>
            <a:pPr marL="463550" lvl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Depression (42%)</a:t>
            </a:r>
            <a:endParaRPr lang="en-US" sz="2200" dirty="0">
              <a:solidFill>
                <a:schemeClr val="bg1"/>
              </a:solidFill>
            </a:endParaRPr>
          </a:p>
          <a:p>
            <a:pPr marL="463550" lvl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Impulse Control (31%)</a:t>
            </a:r>
            <a:endParaRPr lang="en-US" sz="2200" dirty="0">
              <a:solidFill>
                <a:schemeClr val="bg1"/>
              </a:solidFill>
            </a:endParaRPr>
          </a:p>
          <a:p>
            <a:pPr marL="463550" lvl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Substance use (27%) 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endParaRPr lang="en-US" altLang="en-US" sz="2400" dirty="0" smtClean="0">
              <a:solidFill>
                <a:schemeClr val="bg1"/>
              </a:solidFill>
            </a:endParaRPr>
          </a:p>
          <a:p>
            <a:pPr lvl="0"/>
            <a:endParaRPr lang="en-US" sz="2400" dirty="0">
              <a:solidFill>
                <a:schemeClr val="accent4"/>
              </a:solidFill>
            </a:endParaRPr>
          </a:p>
          <a:p>
            <a:pPr lvl="0"/>
            <a:r>
              <a:rPr lang="en-US" sz="2400" i="1" dirty="0" smtClean="0">
                <a:solidFill>
                  <a:prstClr val="black"/>
                </a:solidFill>
              </a:rPr>
              <a:t>							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286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DETECTION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02578" y="6477000"/>
            <a:ext cx="3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DSM-5 2013; Hudson et al., BP 2007; Kaye et al., AJP 2004 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73914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BULIMIA NERVOSA</a:t>
            </a:r>
            <a:endParaRPr lang="en-US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304800" y="76200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A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Recurrent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episodes 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en-US" sz="2400" u="sng" dirty="0">
                <a:solidFill>
                  <a:schemeClr val="bg1"/>
                </a:solidFill>
                <a:latin typeface="+mn-lt"/>
              </a:rPr>
              <a:t>binge eating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     	</a:t>
            </a:r>
            <a:r>
              <a:rPr lang="en-US" altLang="en-US" sz="2400" b="0" i="1" dirty="0" smtClean="0">
                <a:solidFill>
                  <a:schemeClr val="bg1"/>
                </a:solidFill>
                <a:latin typeface="+mn-lt"/>
              </a:rPr>
              <a:t>unusually </a:t>
            </a:r>
            <a:r>
              <a:rPr lang="en-US" altLang="en-US" sz="2400" b="0" i="1" dirty="0">
                <a:solidFill>
                  <a:schemeClr val="bg1"/>
                </a:solidFill>
                <a:latin typeface="+mn-lt"/>
              </a:rPr>
              <a:t>large amount </a:t>
            </a:r>
            <a:endParaRPr lang="en-US" altLang="en-US" sz="2400" b="0" i="1" dirty="0" smtClean="0">
              <a:solidFill>
                <a:schemeClr val="bg1"/>
              </a:solidFill>
              <a:latin typeface="+mn-lt"/>
            </a:endParaRP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i="1" dirty="0" smtClean="0">
                <a:solidFill>
                  <a:schemeClr val="bg1"/>
                </a:solidFill>
                <a:latin typeface="+mn-lt"/>
              </a:rPr>
              <a:t>      </a:t>
            </a:r>
            <a:r>
              <a:rPr lang="en-US" altLang="en-US" sz="2400" b="0" i="1" dirty="0" smtClean="0">
                <a:solidFill>
                  <a:schemeClr val="bg1"/>
                </a:solidFill>
                <a:latin typeface="+mn-lt"/>
              </a:rPr>
              <a:t>discrete time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i="1" dirty="0" smtClean="0">
                <a:solidFill>
                  <a:schemeClr val="bg1"/>
                </a:solidFill>
                <a:latin typeface="+mn-lt"/>
              </a:rPr>
              <a:t>    </a:t>
            </a:r>
            <a:r>
              <a:rPr lang="en-US" altLang="en-US" sz="2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b="0" i="1" dirty="0" smtClean="0">
                <a:solidFill>
                  <a:schemeClr val="bg1"/>
                </a:solidFill>
                <a:latin typeface="+mn-lt"/>
              </a:rPr>
              <a:t>lack </a:t>
            </a:r>
            <a:r>
              <a:rPr lang="en-US" altLang="en-US" sz="2400" b="0" i="1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en-US" sz="2400" b="0" i="1" dirty="0" smtClean="0">
                <a:solidFill>
                  <a:schemeClr val="bg1"/>
                </a:solidFill>
                <a:latin typeface="+mn-lt"/>
              </a:rPr>
              <a:t>control  </a:t>
            </a:r>
            <a:endParaRPr lang="en-US" altLang="en-US" sz="2400" b="0" i="1" dirty="0">
              <a:solidFill>
                <a:schemeClr val="bg1"/>
              </a:solidFill>
              <a:latin typeface="+mn-lt"/>
            </a:endParaRP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    </a:t>
            </a:r>
            <a:endParaRPr lang="en-US" alt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2793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/>
          <a:stretch/>
        </p:blipFill>
        <p:spPr bwMode="auto">
          <a:xfrm>
            <a:off x="3831696" y="1340996"/>
            <a:ext cx="4999037" cy="210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6465226"/>
            <a:ext cx="3009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2013; Boggiano et al., IJED 2012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04800" y="3431500"/>
            <a:ext cx="9144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None/>
            </a:pPr>
            <a:r>
              <a:rPr lang="en-US" altLang="en-US" sz="2200" i="1" dirty="0" smtClean="0">
                <a:solidFill>
                  <a:srgbClr val="CC66FF"/>
                </a:solidFill>
                <a:latin typeface="+mn-lt"/>
              </a:rPr>
              <a:t>	</a:t>
            </a:r>
          </a:p>
          <a:p>
            <a:pPr lvl="1">
              <a:spcBef>
                <a:spcPct val="0"/>
              </a:spcBef>
              <a:buClrTx/>
              <a:buSzTx/>
              <a:buNone/>
            </a:pPr>
            <a:r>
              <a:rPr lang="en-US" altLang="en-US" sz="2200" i="1" dirty="0">
                <a:solidFill>
                  <a:srgbClr val="CC66FF"/>
                </a:solidFill>
                <a:latin typeface="+mn-lt"/>
              </a:rPr>
              <a:t>	</a:t>
            </a: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indiscriminate (</a:t>
            </a:r>
            <a:r>
              <a:rPr lang="en-US" altLang="en-US" sz="2200" i="1" dirty="0">
                <a:solidFill>
                  <a:srgbClr val="FF6600"/>
                </a:solidFill>
                <a:latin typeface="+mn-lt"/>
              </a:rPr>
              <a:t>garbage, pet </a:t>
            </a: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dishes) 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	concocting	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	painful fullness </a:t>
            </a:r>
          </a:p>
          <a:p>
            <a:pPr lvl="1">
              <a:spcBef>
                <a:spcPct val="0"/>
              </a:spcBef>
              <a:buClrTx/>
              <a:buSzTx/>
              <a:buNone/>
            </a:pP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       only </a:t>
            </a:r>
            <a:r>
              <a:rPr lang="en-US" altLang="en-US" sz="2200" i="1" dirty="0">
                <a:solidFill>
                  <a:srgbClr val="FF6600"/>
                </a:solidFill>
                <a:latin typeface="+mn-lt"/>
              </a:rPr>
              <a:t>social interruption 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	concocting 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	can’t recall what was eaten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200" i="1" dirty="0" smtClean="0">
                <a:solidFill>
                  <a:srgbClr val="FF6600"/>
                </a:solidFill>
                <a:latin typeface="+mn-lt"/>
              </a:rPr>
              <a:t>	shame</a:t>
            </a: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endParaRPr lang="en-US" altLang="en-US" sz="2400" b="0" dirty="0" smtClean="0">
              <a:solidFill>
                <a:srgbClr val="CC66FF"/>
              </a:solidFill>
              <a:latin typeface="+mn-lt"/>
            </a:endParaRP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400" b="0" dirty="0" smtClean="0">
                <a:solidFill>
                  <a:srgbClr val="CC66FF"/>
                </a:solidFill>
                <a:latin typeface="+mn-lt"/>
              </a:rPr>
              <a:t> </a:t>
            </a:r>
            <a:endParaRPr lang="en-US" altLang="en-US" sz="2400" b="0" dirty="0">
              <a:solidFill>
                <a:srgbClr val="CC66FF"/>
              </a:solidFill>
              <a:latin typeface="+mn-lt"/>
            </a:endParaRPr>
          </a:p>
          <a:p>
            <a:pPr lvl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    </a:t>
            </a:r>
            <a:endParaRPr lang="en-US" alt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>
          <a:xfrm>
            <a:off x="5421599" y="3737548"/>
            <a:ext cx="2337955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74336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CRITERIA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2514600" y="23622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92088" y="208023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2400" b="0" dirty="0" smtClean="0">
                <a:solidFill>
                  <a:schemeClr val="bg1"/>
                </a:solidFill>
                <a:cs typeface="Arial" charset="0"/>
              </a:rPr>
              <a:t>B. Self-evaluation unduly </a:t>
            </a:r>
            <a:r>
              <a:rPr lang="en-US" sz="2400" b="0" dirty="0">
                <a:solidFill>
                  <a:schemeClr val="bg1"/>
                </a:solidFill>
                <a:cs typeface="Arial" charset="0"/>
              </a:rPr>
              <a:t>influenced by </a:t>
            </a:r>
            <a:r>
              <a:rPr lang="en-US" sz="2400" b="0" dirty="0" smtClean="0">
                <a:solidFill>
                  <a:schemeClr val="bg1"/>
                </a:solidFill>
                <a:cs typeface="Arial" charset="0"/>
              </a:rPr>
              <a:t>b.w. and shape.</a:t>
            </a:r>
          </a:p>
          <a:p>
            <a:pPr algn="l">
              <a:spcBef>
                <a:spcPct val="0"/>
              </a:spcBef>
              <a:defRPr/>
            </a:pPr>
            <a:r>
              <a:rPr lang="en-US" sz="2400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cs typeface="Arial" charset="0"/>
              </a:rPr>
              <a:t>   </a:t>
            </a:r>
          </a:p>
          <a:p>
            <a:pPr algn="l">
              <a:spcBef>
                <a:spcPct val="0"/>
              </a:spcBef>
              <a:defRPr/>
            </a:pPr>
            <a:r>
              <a:rPr lang="en-US" sz="2400" i="1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sz="2400" i="1" dirty="0" smtClean="0">
                <a:solidFill>
                  <a:schemeClr val="accent2"/>
                </a:solidFill>
                <a:cs typeface="Arial" charset="0"/>
              </a:rPr>
              <a:t>   </a:t>
            </a:r>
            <a:r>
              <a:rPr lang="en-US" sz="2400" i="1" dirty="0" smtClean="0">
                <a:solidFill>
                  <a:srgbClr val="FF6600"/>
                </a:solidFill>
                <a:cs typeface="Arial" charset="0"/>
              </a:rPr>
              <a:t>preoccupation with weight loss is as intense as AN</a:t>
            </a:r>
            <a:r>
              <a:rPr lang="en-US" sz="2400" b="0" i="1" dirty="0" smtClean="0">
                <a:solidFill>
                  <a:srgbClr val="FF6600"/>
                </a:solidFill>
                <a:cs typeface="Arial" charset="0"/>
              </a:rPr>
              <a:t> </a:t>
            </a:r>
            <a:endParaRPr lang="en-US" sz="2400" b="0" i="1" dirty="0">
              <a:solidFill>
                <a:srgbClr val="FF6600"/>
              </a:solidFill>
              <a:cs typeface="Arial" charset="0"/>
            </a:endParaRPr>
          </a:p>
          <a:p>
            <a:pPr algn="l">
              <a:spcBef>
                <a:spcPct val="0"/>
              </a:spcBef>
              <a:defRPr/>
            </a:pP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6" descr="4DV6797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1" y="23622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/>
          <a:stretch/>
        </p:blipFill>
        <p:spPr>
          <a:xfrm>
            <a:off x="4038600" y="1847850"/>
            <a:ext cx="4261732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2"/>
          <p:cNvSpPr txBox="1">
            <a:spLocks noChangeArrowheads="1"/>
          </p:cNvSpPr>
          <p:nvPr/>
        </p:nvSpPr>
        <p:spPr bwMode="auto">
          <a:xfrm>
            <a:off x="2514600" y="23622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-95956" y="381000"/>
            <a:ext cx="9220200" cy="969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ct val="0"/>
              </a:spcBef>
              <a:defRPr/>
            </a:pPr>
            <a:r>
              <a:rPr 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C.  Inappropriat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e compensatory behaviors</a:t>
            </a:r>
          </a:p>
          <a:p>
            <a:pPr lvl="1" algn="l">
              <a:spcBef>
                <a:spcPct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    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</a:p>
          <a:p>
            <a:pPr marL="800100" lvl="1" indent="-55563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self-induced vomiting</a:t>
            </a:r>
          </a:p>
          <a:p>
            <a:pPr marL="800100" lvl="1" indent="-55563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FF6600"/>
                </a:solidFill>
                <a:cs typeface="Arial" panose="020B0604020202020204" pitchFamily="34" charset="0"/>
              </a:rPr>
              <a:t>	  </a:t>
            </a:r>
            <a:r>
              <a:rPr lang="en-US" sz="2400" i="1" dirty="0" smtClean="0">
                <a:solidFill>
                  <a:srgbClr val="FF6600"/>
                </a:solidFill>
                <a:cs typeface="Arial" panose="020B0604020202020204" pitchFamily="34" charset="0"/>
              </a:rPr>
              <a:t>not easy, instruments, “</a:t>
            </a:r>
            <a:r>
              <a:rPr lang="en-US" sz="2400" i="1" dirty="0">
                <a:solidFill>
                  <a:srgbClr val="FF6600"/>
                </a:solidFill>
                <a:cs typeface="Arial" panose="020B0604020202020204" pitchFamily="34" charset="0"/>
              </a:rPr>
              <a:t>last time”</a:t>
            </a:r>
          </a:p>
          <a:p>
            <a:pPr marL="800100" lvl="1" indent="-55563" algn="l">
              <a:spcBef>
                <a:spcPct val="0"/>
              </a:spcBef>
              <a:defRPr/>
            </a:pPr>
            <a:endParaRPr lang="en-US" sz="2400" dirty="0" smtClean="0">
              <a:solidFill>
                <a:srgbClr val="FF6600"/>
              </a:solidFill>
              <a:cs typeface="Arial" panose="020B0604020202020204" pitchFamily="34" charset="0"/>
            </a:endParaRPr>
          </a:p>
          <a:p>
            <a:pPr marL="800100" lvl="1" indent="-55563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laxatives, diuretics, enemas</a:t>
            </a:r>
          </a:p>
          <a:p>
            <a:pPr marL="800100" lvl="1" indent="-55563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excessive exercise</a:t>
            </a:r>
          </a:p>
          <a:p>
            <a:pPr marL="800100" lvl="1" indent="-55563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fasting between binges</a:t>
            </a:r>
          </a:p>
          <a:p>
            <a:pPr marL="800100" lvl="1" indent="-55563" algn="l">
              <a:spcBef>
                <a:spcPct val="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sz="2400" i="1" dirty="0" smtClean="0">
                <a:solidFill>
                  <a:srgbClr val="FF6600"/>
                </a:solidFill>
                <a:cs typeface="Arial" panose="020B0604020202020204" pitchFamily="34" charset="0"/>
              </a:rPr>
              <a:t>   hence normal weight</a:t>
            </a:r>
          </a:p>
          <a:p>
            <a:pPr marL="800100" lvl="1" indent="-55563" algn="l">
              <a:spcBef>
                <a:spcPct val="0"/>
              </a:spcBef>
              <a:defRPr/>
            </a:pPr>
            <a:r>
              <a:rPr lang="en-US" sz="2400" i="1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FF6600"/>
                </a:solidFill>
                <a:cs typeface="Arial" panose="020B0604020202020204" pitchFamily="34" charset="0"/>
              </a:rPr>
              <a:t>   very restrictive (eat less than AN)</a:t>
            </a:r>
            <a:endParaRPr lang="en-US" sz="2400" b="1" dirty="0">
              <a:solidFill>
                <a:srgbClr val="FF6600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endParaRPr lang="en-US" sz="2400" b="1" dirty="0" smtClean="0">
              <a:solidFill>
                <a:srgbClr val="FF6600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CC66FF"/>
                </a:solidFill>
                <a:cs typeface="Arial" panose="020B0604020202020204" pitchFamily="34" charset="0"/>
              </a:rPr>
              <a:t>	</a:t>
            </a:r>
          </a:p>
          <a:p>
            <a:pPr lvl="1" algn="l">
              <a:spcBef>
                <a:spcPct val="0"/>
              </a:spcBef>
              <a:defRPr/>
            </a:pPr>
            <a:endParaRPr lang="en-US" sz="2400" dirty="0">
              <a:solidFill>
                <a:srgbClr val="CC66FF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 algn="l">
              <a:spcBef>
                <a:spcPct val="0"/>
              </a:spcBef>
              <a:buAutoNum type="alphaUcPeriod" startAt="3"/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algn="l">
              <a:spcBef>
                <a:spcPct val="0"/>
              </a:spcBef>
              <a:defRPr/>
            </a:pPr>
            <a:r>
              <a:rPr 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D</a:t>
            </a:r>
            <a:r>
              <a:rPr lang="en-US" sz="2400" b="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 Bingeing </a:t>
            </a:r>
            <a:r>
              <a:rPr lang="en-US" sz="2400" b="0" dirty="0">
                <a:solidFill>
                  <a:schemeClr val="bg1"/>
                </a:solidFill>
                <a:cs typeface="Arial" panose="020B0604020202020204" pitchFamily="34" charset="0"/>
              </a:rPr>
              <a:t>or purging 1/week for 3 months.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6"/>
          <a:stretch/>
        </p:blipFill>
        <p:spPr>
          <a:xfrm>
            <a:off x="5950655" y="913888"/>
            <a:ext cx="2244601" cy="1768987"/>
          </a:xfrm>
          <a:prstGeom prst="rect">
            <a:avLst/>
          </a:prstGeom>
        </p:spPr>
      </p:pic>
      <p:sp>
        <p:nvSpPr>
          <p:cNvPr id="3" name="AutoShape 2" descr="Laxative Abuse | National Eating Disorders Association"/>
          <p:cNvSpPr>
            <a:spLocks noChangeAspect="1" noChangeArrowheads="1"/>
          </p:cNvSpPr>
          <p:nvPr/>
        </p:nvSpPr>
        <p:spPr bwMode="auto">
          <a:xfrm>
            <a:off x="155575" y="-922338"/>
            <a:ext cx="22574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Laxative Abuse | National Eating Disorders Association"/>
          <p:cNvSpPr>
            <a:spLocks noChangeAspect="1" noChangeArrowheads="1"/>
          </p:cNvSpPr>
          <p:nvPr/>
        </p:nvSpPr>
        <p:spPr bwMode="auto">
          <a:xfrm>
            <a:off x="307975" y="-769938"/>
            <a:ext cx="22574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78" y="3122733"/>
            <a:ext cx="2213556" cy="1468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4478" t="36593" r="-7000" b="19022"/>
          <a:stretch/>
        </p:blipFill>
        <p:spPr>
          <a:xfrm>
            <a:off x="6019800" y="4895271"/>
            <a:ext cx="2614612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19780534"/>
              </p:ext>
            </p:extLst>
          </p:nvPr>
        </p:nvGraphicFramePr>
        <p:xfrm>
          <a:off x="1600200" y="304800"/>
          <a:ext cx="5638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0" y="4876800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 NORMAL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999" y="4800600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NORMAL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57122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ABNORMAL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457200" y="1197620"/>
            <a:ext cx="1389555" cy="1973147"/>
          </a:xfrm>
          <a:prstGeom prst="curved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6581001"/>
            <a:ext cx="693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Adapted: Smith et al., 2019; www.helpguide.org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 flipH="1">
            <a:off x="304800" y="1260663"/>
            <a:ext cx="8839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Onset age: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18</a:t>
            </a:r>
          </a:p>
          <a:p>
            <a:pPr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Onset trigger: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dieting to lose weight  </a:t>
            </a:r>
          </a:p>
          <a:p>
            <a:pPr indent="-347472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Prevalence: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1 - 1.5%* </a:t>
            </a:r>
          </a:p>
          <a:p>
            <a:pPr indent="-347472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 smtClean="0">
                <a:solidFill>
                  <a:srgbClr val="FF6600"/>
                </a:solidFill>
                <a:latin typeface="+mn-lt"/>
              </a:rPr>
              <a:t>Sex ratio:    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10 : 1 F/M</a:t>
            </a:r>
            <a:endParaRPr lang="en-US" altLang="en-US" sz="1800" b="0" baseline="30000" dirty="0" smtClean="0">
              <a:solidFill>
                <a:schemeClr val="bg1"/>
              </a:solidFill>
              <a:latin typeface="+mn-lt"/>
            </a:endParaRPr>
          </a:p>
          <a:p>
            <a:pPr indent="-347472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Course:       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10 years and highly recidivistic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en-US" sz="2400" b="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810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EPIDEMIOLOGY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1871133" y="6400800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*3% with subthreshold ; Hudson et al., BP, 2007; DSM-5 2013;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Smink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et al., CPR 2012</a:t>
            </a:r>
            <a:endParaRPr lang="en-US" sz="1200" b="0" i="1" u="none" strike="noStrike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219200"/>
            <a:ext cx="8305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Behavioral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</a:t>
            </a:r>
            <a:r>
              <a:rPr lang="en-US" sz="2200" dirty="0" smtClean="0">
                <a:solidFill>
                  <a:schemeClr val="bg1"/>
                </a:solidFill>
              </a:rPr>
              <a:t>Weight fluctuation </a:t>
            </a:r>
            <a:endParaRPr lang="en-US" sz="2200" i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 Avoid eating in public, or eating very little in public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 Frequent bathroom trips, “showers”, and toilet flushing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 Missing food, secretive food disposing 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  Withdrawal; isolation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  Irritability, moodiness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</a:rPr>
              <a:t> </a:t>
            </a:r>
            <a:r>
              <a:rPr lang="en-US" sz="2200" dirty="0" smtClean="0">
                <a:solidFill>
                  <a:prstClr val="white"/>
                </a:solidFill>
              </a:rPr>
              <a:t> Self-injury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</a:rPr>
              <a:t> </a:t>
            </a:r>
            <a:r>
              <a:rPr lang="en-US" sz="2200" dirty="0" smtClean="0">
                <a:solidFill>
                  <a:prstClr val="white"/>
                </a:solidFill>
              </a:rPr>
              <a:t> Depression </a:t>
            </a:r>
          </a:p>
          <a:p>
            <a:endParaRPr lang="en-US" sz="2400" dirty="0"/>
          </a:p>
          <a:p>
            <a:pPr lvl="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810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DETECTION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4572000" y="6477000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2013; Mitchell &amp; Crow, COP 2006; Yager et al., APA, 2006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839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Physical / Medical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Russell’s sign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Dental erosion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Swollen parotids </a:t>
            </a:r>
            <a:endParaRPr lang="en-US" sz="2400" dirty="0">
              <a:solidFill>
                <a:prstClr val="white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Ruptured eye blood vessels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dirty="0" smtClean="0">
                <a:solidFill>
                  <a:schemeClr val="bg1"/>
                </a:solidFill>
              </a:rPr>
              <a:t>Labs</a:t>
            </a:r>
            <a:r>
              <a:rPr lang="en-US" sz="2400" dirty="0">
                <a:solidFill>
                  <a:schemeClr val="bg1"/>
                </a:solidFill>
              </a:rPr>
              <a:t>: fluid &amp; electrolyte imbalances, </a:t>
            </a:r>
            <a:r>
              <a:rPr lang="en-US" sz="2400" dirty="0" err="1">
                <a:solidFill>
                  <a:schemeClr val="bg1"/>
                </a:solidFill>
              </a:rPr>
              <a:t>metab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alkalosis/acidosis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Cardiac arrhythmia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Edema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Rectal prolapse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8264" y="6447429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2013; Mitchell &amp; Crow, COP 2006; Yager et al., APA, 2006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091" r="23818" b="6285"/>
          <a:stretch/>
        </p:blipFill>
        <p:spPr>
          <a:xfrm>
            <a:off x="5203884" y="2200551"/>
            <a:ext cx="1756010" cy="1792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7151464" y="2200551"/>
            <a:ext cx="1429204" cy="1150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94" y="621924"/>
            <a:ext cx="1806700" cy="129537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9000" contrast="4000"/>
                    </a14:imgEffect>
                  </a14:imgLayer>
                </a14:imgProps>
              </a:ext>
            </a:extLst>
          </a:blip>
          <a:srcRect t="3734" b="17844"/>
          <a:stretch/>
        </p:blipFill>
        <p:spPr bwMode="auto">
          <a:xfrm>
            <a:off x="5203884" y="469509"/>
            <a:ext cx="150590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10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534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FF6600"/>
                </a:solidFill>
              </a:rPr>
              <a:t>Comorbid disorders </a:t>
            </a:r>
          </a:p>
          <a:p>
            <a:pPr lvl="0"/>
            <a:r>
              <a:rPr lang="en-US" sz="2800" dirty="0" smtClean="0">
                <a:solidFill>
                  <a:srgbClr val="FF6600"/>
                </a:solidFill>
              </a:rPr>
              <a:t> </a:t>
            </a:r>
          </a:p>
          <a:p>
            <a:pPr marL="463550" lvl="0" indent="-125413">
              <a:buFont typeface="Arial" panose="020B0604020202020204" pitchFamily="34" charset="0"/>
              <a:buChar char="•"/>
              <a:tabLst>
                <a:tab pos="3952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 Anxiety (81%) </a:t>
            </a:r>
            <a:endParaRPr lang="en-US" sz="2400" dirty="0">
              <a:solidFill>
                <a:schemeClr val="bg1"/>
              </a:solidFill>
            </a:endParaRPr>
          </a:p>
          <a:p>
            <a:pPr marL="463550" lvl="0" indent="-125413">
              <a:buFont typeface="Arial" panose="020B0604020202020204" pitchFamily="34" charset="0"/>
              <a:buChar char="•"/>
              <a:tabLst>
                <a:tab pos="395288" algn="l"/>
              </a:tabLst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Depression (71%)</a:t>
            </a:r>
            <a:endParaRPr lang="en-US" sz="2400" dirty="0">
              <a:solidFill>
                <a:schemeClr val="bg1"/>
              </a:solidFill>
            </a:endParaRPr>
          </a:p>
          <a:p>
            <a:pPr marL="463550" lvl="0" indent="-125413">
              <a:buFont typeface="Arial" panose="020B0604020202020204" pitchFamily="34" charset="0"/>
              <a:buChar char="•"/>
              <a:tabLst>
                <a:tab pos="3952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 Substance use (37%) </a:t>
            </a:r>
          </a:p>
          <a:p>
            <a:pPr marL="463550" lvl="0" indent="-125413">
              <a:buFont typeface="Arial" panose="020B0604020202020204" pitchFamily="34" charset="0"/>
              <a:buChar char="•"/>
              <a:tabLst>
                <a:tab pos="395288" algn="l"/>
              </a:tabLst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Personality disorder (BPD) 36%</a:t>
            </a:r>
          </a:p>
          <a:p>
            <a:pPr marL="463550" lvl="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63550" lvl="0"/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</a:pPr>
            <a:endParaRPr lang="en-US" altLang="en-US" sz="2400" dirty="0" smtClean="0">
              <a:solidFill>
                <a:schemeClr val="bg1"/>
              </a:solidFill>
            </a:endParaRPr>
          </a:p>
          <a:p>
            <a:pPr lvl="0"/>
            <a:r>
              <a:rPr lang="en-US" sz="1400" i="1" dirty="0" smtClean="0">
                <a:solidFill>
                  <a:prstClr val="black"/>
                </a:solidFill>
              </a:rPr>
              <a:t>							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6400800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APA, DSM-5 2013; Hudson et al. BP 2007; Cassin &amp; von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</a:rPr>
              <a:t>Ranson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, CPR 2005</a:t>
            </a:r>
            <a:endParaRPr 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234970"/>
              </p:ext>
            </p:extLst>
          </p:nvPr>
        </p:nvGraphicFramePr>
        <p:xfrm>
          <a:off x="-533400" y="870702"/>
          <a:ext cx="9333089" cy="393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5105400"/>
            <a:ext cx="6917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116000"/>
            </a:pPr>
            <a:r>
              <a:rPr lang="en-US" sz="2200" b="1" dirty="0" smtClean="0">
                <a:solidFill>
                  <a:schemeClr val="bg1"/>
                </a:solidFill>
              </a:rPr>
              <a:t>Less Common EDs</a:t>
            </a:r>
          </a:p>
          <a:p>
            <a:pPr marL="285750" indent="-285750">
              <a:buClr>
                <a:schemeClr val="accent1"/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Avoidant/restrictive </a:t>
            </a:r>
            <a:r>
              <a:rPr lang="en-US" sz="2200" dirty="0">
                <a:solidFill>
                  <a:schemeClr val="bg1"/>
                </a:solidFill>
              </a:rPr>
              <a:t>food intake disorder 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1"/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Pica</a:t>
            </a:r>
          </a:p>
          <a:p>
            <a:pPr marL="285750" indent="-285750">
              <a:buClr>
                <a:schemeClr val="accent1"/>
              </a:buClr>
              <a:buSzPct val="116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Rumination </a:t>
            </a:r>
            <a:r>
              <a:rPr lang="en-US" sz="2200" dirty="0">
                <a:solidFill>
                  <a:schemeClr val="bg1"/>
                </a:solidFill>
              </a:rPr>
              <a:t>disorder 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43907"/>
            <a:ext cx="2971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Most common EDs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5420" y="6474487"/>
            <a:ext cx="245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Amer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Psychiatric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Assoc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5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20060106223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2949222" cy="294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2400" y="152400"/>
            <a:ext cx="863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i="1" dirty="0" smtClean="0">
                <a:solidFill>
                  <a:srgbClr val="FF6600"/>
                </a:solidFill>
                <a:latin typeface="+mn-lt"/>
              </a:rPr>
              <a:t>  Depression </a:t>
            </a:r>
            <a:r>
              <a:rPr lang="en-US" altLang="en-US" sz="2800" b="0" i="1" dirty="0">
                <a:solidFill>
                  <a:srgbClr val="FF6600"/>
                </a:solidFill>
                <a:latin typeface="+mn-lt"/>
              </a:rPr>
              <a:t>is </a:t>
            </a:r>
            <a:r>
              <a:rPr lang="en-US" altLang="en-US" sz="2800" b="0" i="1" dirty="0" smtClean="0">
                <a:solidFill>
                  <a:srgbClr val="FF6600"/>
                </a:solidFill>
                <a:latin typeface="+mn-lt"/>
              </a:rPr>
              <a:t>severe</a:t>
            </a:r>
            <a:r>
              <a:rPr lang="en-US" altLang="en-US" sz="2800" i="1" dirty="0" smtClean="0">
                <a:solidFill>
                  <a:srgbClr val="FF6600"/>
                </a:solidFill>
                <a:latin typeface="+mn-lt"/>
              </a:rPr>
              <a:t> </a:t>
            </a:r>
            <a:endParaRPr lang="en-US" altLang="en-US" sz="2800" i="1" dirty="0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36868" name="Picture 2" descr="anorexia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18" y="838200"/>
            <a:ext cx="2467093" cy="29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-45000" contrast="-10000"/>
                    </a14:imgEffect>
                  </a14:imgLayer>
                </a14:imgProps>
              </a:ext>
            </a:extLst>
          </a:blip>
          <a:srcRect r="76667" b="4286"/>
          <a:stretch/>
        </p:blipFill>
        <p:spPr>
          <a:xfrm>
            <a:off x="6879872" y="2558697"/>
            <a:ext cx="1333500" cy="382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 flipH="1">
            <a:off x="457200" y="1295400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Up to 5.5% 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Suicide &gt; than AN (23%  of deaths)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Organ failure (electrolyte imbalance)</a:t>
            </a:r>
          </a:p>
          <a:p>
            <a:pPr marL="34290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Gastric or esophageal rupture (rare)  </a:t>
            </a:r>
            <a:endParaRPr lang="en-US" altLang="en-US" sz="24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506714"/>
              </p:ext>
            </p:extLst>
          </p:nvPr>
        </p:nvGraphicFramePr>
        <p:xfrm>
          <a:off x="6019800" y="1189776"/>
          <a:ext cx="2209800" cy="2518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5" name="Image Document" r:id="rId4" imgW="2654852" imgH="883478" progId="">
                  <p:embed/>
                </p:oleObj>
              </mc:Choice>
              <mc:Fallback>
                <p:oleObj name="Image Document" r:id="rId4" imgW="2654852" imgH="883478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189776"/>
                        <a:ext cx="2209800" cy="2518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181600" y="6477000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Arcelius et al., ArchGenPsych 2011; Fichter et al., IJED 2016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57200"/>
            <a:ext cx="4724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MORTALITY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eathscene"/>
          <p:cNvPicPr>
            <a:picLocks noChangeAspect="1" noChangeArrowheads="1"/>
          </p:cNvPicPr>
          <p:nvPr/>
        </p:nvPicPr>
        <p:blipFill rotWithShape="1">
          <a:blip r:embed="rId6" cstate="print"/>
          <a:srcRect l="6352" r="7129" b="11668"/>
          <a:stretch/>
        </p:blipFill>
        <p:spPr bwMode="auto">
          <a:xfrm>
            <a:off x="685800" y="3162974"/>
            <a:ext cx="32004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08491" y="5706175"/>
            <a:ext cx="19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Neurogenic shock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81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4582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BINGE-EATING DISORDER (BED) </a:t>
            </a:r>
            <a:endParaRPr lang="en-US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33400" y="1058978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>
                <a:latin typeface="+mn-lt"/>
              </a:rPr>
              <a:t>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A.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Recurrent binge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eating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    </a:t>
            </a:r>
            <a:endParaRPr lang="en-US" altLang="en-US" sz="24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41392" r="15398" b="6116"/>
          <a:stretch/>
        </p:blipFill>
        <p:spPr bwMode="auto">
          <a:xfrm>
            <a:off x="3008912" y="1598521"/>
            <a:ext cx="52997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80246"/>
            <a:ext cx="3965275" cy="2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65060" y="6400800"/>
            <a:ext cx="1278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712" y="36444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CRITERIA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04800" y="304800"/>
            <a:ext cx="8839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SzTx/>
              <a:buFontTx/>
              <a:buAutoNum type="alphaUcPeriod" startAt="2"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Binges associated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 w/ 3 of 5: 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         -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eating more rapidly than normal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         - to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uncomfortable fullness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- when not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hungry 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	- eating alone from embarrassment over amount eaten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         -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self-disgust, depression, or much guilt after bingeing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   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68345"/>
            <a:ext cx="2657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Obesity and health depression Obesity And Depression: A Vicious Cycle That Can Damage Your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3158845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04800" y="30480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C.  Significant distress over binge eating pattern.    </a:t>
            </a:r>
            <a:endParaRPr lang="en-US" altLang="en-US" sz="24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10104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8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04800" y="304800"/>
            <a:ext cx="8839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D. Absence of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inappropriate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compensatory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behavior.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i="1" dirty="0">
                <a:solidFill>
                  <a:srgbClr val="FF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2400" i="1" dirty="0" smtClean="0">
                <a:solidFill>
                  <a:srgbClr val="FF6600"/>
                </a:solidFill>
                <a:latin typeface="+mn-lt"/>
                <a:cs typeface="Times New Roman" pitchFamily="18" charset="0"/>
              </a:rPr>
              <a:t>    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i="1" dirty="0" smtClean="0">
                <a:solidFill>
                  <a:srgbClr val="FF6600"/>
                </a:solidFill>
                <a:latin typeface="+mn-lt"/>
                <a:cs typeface="Times New Roman" pitchFamily="18" charset="0"/>
              </a:rPr>
              <a:t>     Most develop obesity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i="1" dirty="0">
                <a:solidFill>
                  <a:srgbClr val="FF66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2400" i="1" dirty="0" smtClean="0">
                <a:solidFill>
                  <a:srgbClr val="FF6600"/>
                </a:solidFill>
                <a:latin typeface="+mn-lt"/>
                <a:cs typeface="Times New Roman" pitchFamily="18" charset="0"/>
              </a:rPr>
              <a:t>    Incidence of BED is very common in morbid obesity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400" b="0" i="1" dirty="0" smtClean="0">
                <a:solidFill>
                  <a:srgbClr val="FF6600"/>
                </a:solidFill>
                <a:latin typeface="+mn-lt"/>
                <a:cs typeface="Times New Roman" pitchFamily="18" charset="0"/>
              </a:rPr>
              <a:t>     Double-whammy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6477000"/>
            <a:ext cx="2666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Yanovsky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AMJ Psych 2003;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265" y="2758306"/>
            <a:ext cx="4806270" cy="320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533" y="1600200"/>
            <a:ext cx="649639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Very rapid weight gain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Large </a:t>
            </a:r>
            <a:r>
              <a:rPr lang="en-US" sz="2400" dirty="0" smtClean="0">
                <a:solidFill>
                  <a:schemeClr val="bg1"/>
                </a:solidFill>
              </a:rPr>
              <a:t>meals </a:t>
            </a: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dirty="0" smtClean="0">
                <a:solidFill>
                  <a:schemeClr val="bg1"/>
                </a:solidFill>
              </a:rPr>
              <a:t>grazing when not binge eating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Convinced weight-loss will cure all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Obsessed with losing weight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Interpersonal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Negative affect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Impulsiveness</a:t>
            </a:r>
          </a:p>
          <a:p>
            <a:pPr lvl="0"/>
            <a:endParaRPr lang="en-US" sz="2800" dirty="0" smtClean="0">
              <a:solidFill>
                <a:srgbClr val="FF6600"/>
              </a:solidFill>
            </a:endParaRPr>
          </a:p>
          <a:p>
            <a:pPr lvl="0"/>
            <a:r>
              <a:rPr lang="en-US" sz="2800" dirty="0" smtClean="0">
                <a:solidFill>
                  <a:srgbClr val="FF6600"/>
                </a:solidFill>
              </a:rPr>
              <a:t>Comorbid </a:t>
            </a:r>
            <a:r>
              <a:rPr lang="en-US" sz="2800" dirty="0">
                <a:solidFill>
                  <a:srgbClr val="FF6600"/>
                </a:solidFill>
              </a:rPr>
              <a:t>disorders  </a:t>
            </a:r>
          </a:p>
          <a:p>
            <a:pPr marL="463550" lvl="0" indent="-4635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Anxiety </a:t>
            </a:r>
            <a:r>
              <a:rPr lang="en-US" sz="2400" dirty="0">
                <a:solidFill>
                  <a:schemeClr val="bg1"/>
                </a:solidFill>
              </a:rPr>
              <a:t>(65%) </a:t>
            </a:r>
          </a:p>
          <a:p>
            <a:pPr marL="463550" lvl="0" indent="-4635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Depression, bipolar </a:t>
            </a:r>
            <a:r>
              <a:rPr lang="en-US" sz="2400" dirty="0">
                <a:solidFill>
                  <a:schemeClr val="bg1"/>
                </a:solidFill>
              </a:rPr>
              <a:t>(46%)</a:t>
            </a:r>
          </a:p>
          <a:p>
            <a:pPr marL="463550" lvl="0" indent="-4635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Substance </a:t>
            </a:r>
            <a:r>
              <a:rPr lang="en-US" sz="2400" dirty="0">
                <a:solidFill>
                  <a:schemeClr val="bg1"/>
                </a:solidFill>
              </a:rPr>
              <a:t>use (23%)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3810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DETECTION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5867400" y="6478458"/>
            <a:ext cx="3747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Ulfvebrand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et al., Psych Res 2015; DMS-5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098321"/>
            <a:ext cx="1716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Behavioral</a:t>
            </a:r>
          </a:p>
        </p:txBody>
      </p:sp>
    </p:spTree>
    <p:extLst>
      <p:ext uri="{BB962C8B-B14F-4D97-AF65-F5344CB8AC3E}">
        <p14:creationId xmlns:p14="http://schemas.microsoft.com/office/powerpoint/2010/main" val="38805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4572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Physical  </a:t>
            </a:r>
            <a:r>
              <a:rPr lang="en-US" sz="2800" dirty="0" smtClean="0">
                <a:solidFill>
                  <a:srgbClr val="FF6600"/>
                </a:solidFill>
              </a:rPr>
              <a:t>/ Medical </a:t>
            </a:r>
            <a:endParaRPr lang="en-US" sz="28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Obesity and obesity-related </a:t>
            </a:r>
          </a:p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0" y="6477000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DSM-5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989" y="1905000"/>
            <a:ext cx="487966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FF"/>
                </a:solidFill>
              </a:rPr>
              <a:t> </a:t>
            </a:r>
            <a:r>
              <a:rPr lang="en-US" sz="3200" dirty="0">
                <a:solidFill>
                  <a:srgbClr val="CC66FF"/>
                </a:solidFill>
              </a:rPr>
              <a:t>BED </a:t>
            </a:r>
            <a:r>
              <a:rPr lang="en-US" sz="3200" dirty="0" smtClean="0">
                <a:solidFill>
                  <a:srgbClr val="CC66FF"/>
                </a:solidFill>
              </a:rPr>
              <a:t>≠ Obesity</a:t>
            </a:r>
            <a:endParaRPr lang="en-US" sz="3200" dirty="0">
              <a:solidFill>
                <a:srgbClr val="CC66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Greater psychopathology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Greater body dissatisfaction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Lower </a:t>
            </a:r>
            <a:r>
              <a:rPr lang="en-US" sz="2400" dirty="0">
                <a:solidFill>
                  <a:schemeClr val="bg1"/>
                </a:solidFill>
              </a:rPr>
              <a:t>self </a:t>
            </a:r>
            <a:r>
              <a:rPr lang="en-US" sz="2400" dirty="0" smtClean="0">
                <a:solidFill>
                  <a:schemeClr val="bg1"/>
                </a:solidFill>
              </a:rPr>
              <a:t>esteem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Poorer social adjustment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Higher </a:t>
            </a:r>
            <a:r>
              <a:rPr lang="en-US" sz="2400" dirty="0" smtClean="0">
                <a:solidFill>
                  <a:schemeClr val="bg1"/>
                </a:solidFill>
              </a:rPr>
              <a:t>drop-out/success </a:t>
            </a:r>
            <a:r>
              <a:rPr lang="en-US" sz="2400" dirty="0">
                <a:solidFill>
                  <a:schemeClr val="bg1"/>
                </a:solidFill>
              </a:rPr>
              <a:t>in </a:t>
            </a:r>
            <a:r>
              <a:rPr lang="en-US" sz="2400" dirty="0" smtClean="0">
                <a:solidFill>
                  <a:schemeClr val="bg1"/>
                </a:solidFill>
              </a:rPr>
              <a:t>WLP 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Higher risks after bariatric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More medical problems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Lower </a:t>
            </a:r>
            <a:r>
              <a:rPr lang="en-US" sz="2400" dirty="0" smtClean="0">
                <a:solidFill>
                  <a:schemeClr val="bg1"/>
                </a:solidFill>
              </a:rPr>
              <a:t>overall QOL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Greater mortality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4572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Physical  </a:t>
            </a:r>
            <a:r>
              <a:rPr lang="en-US" sz="2800" dirty="0" smtClean="0">
                <a:solidFill>
                  <a:srgbClr val="FF6600"/>
                </a:solidFill>
              </a:rPr>
              <a:t>/ Medical </a:t>
            </a:r>
            <a:endParaRPr lang="en-US" sz="28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Obesity and obesity-related </a:t>
            </a:r>
          </a:p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6544056"/>
            <a:ext cx="1820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Yanovsky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AMJ Psych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2003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1905000"/>
            <a:ext cx="5943600" cy="4038600"/>
          </a:xfrm>
          <a:prstGeom prst="rect">
            <a:avLst/>
          </a:prstGeom>
          <a:noFill/>
          <a:ln w="381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68924"/>
            <a:ext cx="73914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ANOREXIA NERVOSA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018285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CRITERIA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849591" y="1796085"/>
            <a:ext cx="853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indent="-349250">
              <a:spcBef>
                <a:spcPts val="0"/>
              </a:spcBef>
              <a:buClrTx/>
              <a:buSzTx/>
              <a:buAutoNum type="alphaUcPeriod"/>
            </a:pPr>
            <a:r>
              <a:rPr lang="en-US" altLang="en-US" sz="2400" u="sng" dirty="0" smtClean="0">
                <a:solidFill>
                  <a:schemeClr val="bg1"/>
                </a:solidFill>
                <a:cs typeface="Arial" charset="0"/>
              </a:rPr>
              <a:t>Restriction </a:t>
            </a:r>
            <a:r>
              <a:rPr lang="en-US" altLang="en-US" sz="2400" u="sng" dirty="0">
                <a:solidFill>
                  <a:schemeClr val="bg1"/>
                </a:solidFill>
                <a:cs typeface="Arial" charset="0"/>
              </a:rPr>
              <a:t>of </a:t>
            </a:r>
            <a:r>
              <a:rPr lang="en-US" altLang="en-US" sz="2400" u="sng" dirty="0" smtClean="0">
                <a:solidFill>
                  <a:schemeClr val="bg1"/>
                </a:solidFill>
                <a:cs typeface="Arial" charset="0"/>
              </a:rPr>
              <a:t>intake</a:t>
            </a:r>
            <a:r>
              <a:rPr lang="en-US" altLang="en-US" sz="2400" dirty="0" smtClean="0">
                <a:solidFill>
                  <a:schemeClr val="bg1"/>
                </a:solidFill>
                <a:cs typeface="Arial" charset="0"/>
              </a:rPr>
              <a:t> to a body weight lower than normal or expected. </a:t>
            </a:r>
          </a:p>
        </p:txBody>
      </p:sp>
      <p:pic>
        <p:nvPicPr>
          <p:cNvPr id="6" name="Picture 4" descr="anorexia-Bryan Bix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80719"/>
            <a:ext cx="4979512" cy="364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9591" y="2608941"/>
            <a:ext cx="225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2"/>
                </a:solidFill>
              </a:rPr>
              <a:t>   Not </a:t>
            </a:r>
            <a:r>
              <a:rPr lang="en-US" sz="2400" i="1" dirty="0">
                <a:solidFill>
                  <a:schemeClr val="accent2"/>
                </a:solidFill>
              </a:rPr>
              <a:t>“anorexia</a:t>
            </a:r>
            <a:r>
              <a:rPr lang="en-US" sz="2400" i="1" dirty="0" smtClean="0">
                <a:solidFill>
                  <a:schemeClr val="accent2"/>
                </a:solidFill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2238" y="6477000"/>
            <a:ext cx="1278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 flipH="1">
            <a:off x="457200" y="1524000"/>
            <a:ext cx="855990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   Onset age:</a:t>
            </a:r>
            <a:r>
              <a:rPr lang="en-US" altLang="en-US" sz="2400" b="0" dirty="0" smtClean="0">
                <a:solidFill>
                  <a:srgbClr val="FF6600"/>
                </a:solidFill>
                <a:latin typeface="+mn-lt"/>
              </a:rPr>
              <a:t>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21</a:t>
            </a: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 smtClean="0">
                <a:solidFill>
                  <a:srgbClr val="FF6600"/>
                </a:solidFill>
                <a:latin typeface="+mn-lt"/>
              </a:rPr>
              <a:t>   Onset trigger: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not as specific; childhood obesity, dieting, 		                  negative affect </a:t>
            </a:r>
            <a:endParaRPr lang="en-US" altLang="en-US" sz="24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Prevalence</a:t>
            </a:r>
            <a:r>
              <a:rPr lang="en-US" altLang="en-US" sz="2400" b="0" dirty="0">
                <a:solidFill>
                  <a:srgbClr val="FF6600"/>
                </a:solidFill>
                <a:latin typeface="+mn-lt"/>
              </a:rPr>
              <a:t>: </a:t>
            </a:r>
            <a:r>
              <a:rPr lang="en-US" altLang="en-US" sz="2400" b="0" dirty="0" smtClean="0">
                <a:solidFill>
                  <a:srgbClr val="FF6600"/>
                </a:solidFill>
                <a:latin typeface="+mn-lt"/>
              </a:rPr>
              <a:t>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2.8 - 5%  </a:t>
            </a:r>
            <a:r>
              <a:rPr lang="en-US" altLang="en-US" sz="2400" i="1" dirty="0" smtClean="0">
                <a:solidFill>
                  <a:srgbClr val="CC66FF"/>
                </a:solidFill>
                <a:latin typeface="+mn-lt"/>
              </a:rPr>
              <a:t>- MOST PREVALENT </a:t>
            </a:r>
            <a:r>
              <a:rPr lang="en-US" altLang="en-US" sz="2400" b="0" i="1" dirty="0" smtClean="0">
                <a:solidFill>
                  <a:srgbClr val="CC66FF"/>
                </a:solidFill>
                <a:latin typeface="+mn-lt"/>
              </a:rPr>
              <a:t>of all EDs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Sex ratio: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2 : 1 F/M </a:t>
            </a:r>
            <a:endParaRPr lang="en-US" altLang="en-US" sz="2400" b="0" dirty="0" smtClean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Course</a:t>
            </a:r>
            <a:r>
              <a:rPr lang="en-US" altLang="en-US" sz="2400" dirty="0">
                <a:solidFill>
                  <a:srgbClr val="FF6600"/>
                </a:solidFill>
                <a:latin typeface="+mn-lt"/>
              </a:rPr>
              <a:t>: </a:t>
            </a:r>
            <a:r>
              <a:rPr lang="en-US" altLang="en-US" sz="2400" dirty="0" smtClean="0">
                <a:solidFill>
                  <a:srgbClr val="FF6600"/>
                </a:solidFill>
                <a:latin typeface="+mn-lt"/>
              </a:rPr>
              <a:t>     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10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years to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lifetime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FF6600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 smtClean="0">
                <a:solidFill>
                  <a:srgbClr val="FF6600"/>
                </a:solidFill>
                <a:latin typeface="+mn-lt"/>
              </a:rPr>
              <a:t>Ethnicity:         </a:t>
            </a:r>
            <a:r>
              <a:rPr lang="en-US" altLang="en-US" sz="2400" b="0" u="sng" dirty="0" smtClean="0">
                <a:solidFill>
                  <a:schemeClr val="bg1"/>
                </a:solidFill>
                <a:latin typeface="+mn-lt"/>
              </a:rPr>
              <a:t>As prevalent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 in minorities as in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whites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FF6600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0" dirty="0" smtClean="0">
                <a:solidFill>
                  <a:srgbClr val="FF6600"/>
                </a:solidFill>
                <a:latin typeface="+mn-lt"/>
              </a:rPr>
              <a:t>Mortality:  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Uncertain; 1.5% </a:t>
            </a:r>
            <a:r>
              <a:rPr lang="en-US" altLang="en-US" sz="1600" b="0" i="1" dirty="0" smtClean="0">
                <a:solidFill>
                  <a:schemeClr val="bg1"/>
                </a:solidFill>
                <a:latin typeface="+mn-lt"/>
              </a:rPr>
              <a:t>(Fichter et al., 2016)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400" b="0" dirty="0">
                <a:latin typeface="+mn-lt"/>
              </a:rPr>
              <a:t>		</a:t>
            </a:r>
            <a:endParaRPr lang="en-US" altLang="en-US" sz="2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4724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EPIDEMIOLOGY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31414" y="6477000"/>
            <a:ext cx="2578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Hudson et al., BP 2007; DSM-5 2013.  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76200"/>
            <a:ext cx="67056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   </a:t>
            </a:r>
            <a:r>
              <a:rPr lang="en-US" sz="4400" b="1" dirty="0" smtClean="0"/>
              <a:t>CAUSAL FACTORS of EDs           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524000"/>
            <a:ext cx="3186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Not a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6600"/>
                </a:solidFill>
              </a:rPr>
              <a:t>Not about looks…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Jeremy Gillitzer, anorexic, bulimic, anorexia, buli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00"/>
          <a:stretch>
            <a:fillRect/>
          </a:stretch>
        </p:blipFill>
        <p:spPr bwMode="auto">
          <a:xfrm>
            <a:off x="4495800" y="122238"/>
            <a:ext cx="3959262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Jeremy Gillitzer, anorexic, bulimic, anorexia, buli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0"/>
          <a:stretch>
            <a:fillRect/>
          </a:stretch>
        </p:blipFill>
        <p:spPr bwMode="auto">
          <a:xfrm>
            <a:off x="81643" y="100013"/>
            <a:ext cx="4261757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9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5" descr="[aimee+moore2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90499"/>
            <a:ext cx="4233888" cy="51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imee+moo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/>
          <a:stretch>
            <a:fillRect/>
          </a:stretch>
        </p:blipFill>
        <p:spPr bwMode="auto">
          <a:xfrm>
            <a:off x="4648200" y="190500"/>
            <a:ext cx="4264999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0" y="28755"/>
            <a:ext cx="2328862" cy="454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"/>
          <a:stretch>
            <a:fillRect/>
          </a:stretch>
        </p:blipFill>
        <p:spPr bwMode="auto">
          <a:xfrm>
            <a:off x="2349200" y="32437"/>
            <a:ext cx="24384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AnaCarolinaRes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4" y="12659"/>
            <a:ext cx="2759075" cy="397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1639" r="13113"/>
          <a:stretch>
            <a:fillRect/>
          </a:stretch>
        </p:blipFill>
        <p:spPr bwMode="auto">
          <a:xfrm>
            <a:off x="6178550" y="2915338"/>
            <a:ext cx="2819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63446" y="4924425"/>
            <a:ext cx="11945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Deceased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97046" y="6172200"/>
            <a:ext cx="11945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Deceased</a:t>
            </a:r>
          </a:p>
        </p:txBody>
      </p:sp>
    </p:spTree>
    <p:extLst>
      <p:ext uri="{BB962C8B-B14F-4D97-AF65-F5344CB8AC3E}">
        <p14:creationId xmlns:p14="http://schemas.microsoft.com/office/powerpoint/2010/main" val="24558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76300" y="967510"/>
          <a:ext cx="7620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1730901"/>
              </p:ext>
            </p:extLst>
          </p:nvPr>
        </p:nvGraphicFramePr>
        <p:xfrm>
          <a:off x="1371600" y="950577"/>
          <a:ext cx="7620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181136"/>
            <a:ext cx="533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</a:t>
            </a:r>
            <a:r>
              <a:rPr lang="en-US" sz="4400" b="1" dirty="0" smtClean="0"/>
              <a:t>CAUSAL FACTORS     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55795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515376" y="433743"/>
            <a:ext cx="4602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</a:rPr>
              <a:t>High heritability: 59% - 82%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64008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Bulik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et al., IJED 2000; Klump et al., PCNA 2001; Fairburn &amp; Harrison, Lancet 2003; Mitchell et al., PM 2010  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hape 7"/>
          <p:cNvSpPr/>
          <p:nvPr/>
        </p:nvSpPr>
        <p:spPr>
          <a:xfrm rot="20738677">
            <a:off x="147401" y="380768"/>
            <a:ext cx="3222777" cy="3008948"/>
          </a:xfrm>
          <a:prstGeom prst="gear9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 rot="20419265">
            <a:off x="894963" y="1411423"/>
            <a:ext cx="1727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GENES</a:t>
            </a:r>
            <a:endParaRPr lang="en-US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04800" y="152400"/>
            <a:ext cx="853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 smtClean="0">
                <a:solidFill>
                  <a:srgbClr val="FF6600"/>
                </a:solidFill>
                <a:latin typeface="+mn-lt"/>
              </a:rPr>
              <a:t>GENES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Personality Traits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rgbClr val="CC66FF"/>
                </a:solidFill>
                <a:latin typeface="+mn-lt"/>
              </a:rPr>
              <a:t>AN                            BN                          BED</a:t>
            </a:r>
            <a:endParaRPr lang="en-US" altLang="en-US" b="0" dirty="0">
              <a:solidFill>
                <a:srgbClr val="CC66FF"/>
              </a:solidFill>
              <a:latin typeface="+mn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2209800"/>
            <a:ext cx="5334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bg1"/>
                </a:solidFill>
                <a:latin typeface="+mn-lt"/>
                <a:cs typeface="Arial" charset="0"/>
              </a:rPr>
              <a:t>Anxious           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bg1"/>
                </a:solidFill>
                <a:latin typeface="+mn-lt"/>
                <a:cs typeface="Arial" charset="0"/>
              </a:rPr>
              <a:t>Perfectionistic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bg1"/>
                </a:solidFill>
                <a:latin typeface="+mn-lt"/>
                <a:cs typeface="Arial" charset="0"/>
              </a:rPr>
              <a:t>Obsessive-compulsive         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Conforming        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Rigid/inflexible    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Harm avoidant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400" b="0" dirty="0" smtClean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400" b="0" dirty="0" smtClean="0">
                <a:solidFill>
                  <a:schemeClr val="bg1"/>
                </a:solidFill>
                <a:latin typeface="+mn-lt"/>
                <a:cs typeface="Arial" charset="0"/>
              </a:rPr>
              <a:t>  </a:t>
            </a:r>
            <a:endParaRPr lang="en-CA" altLang="en-US" sz="2000" b="0" i="1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29000" y="2209800"/>
            <a:ext cx="55626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bg1"/>
                </a:solidFill>
                <a:latin typeface="+mn-lt"/>
                <a:cs typeface="Arial" charset="0"/>
              </a:rPr>
              <a:t>Anxious                               Anxious                            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bg1"/>
                </a:solidFill>
                <a:latin typeface="+mn-lt"/>
                <a:cs typeface="Arial" charset="0"/>
              </a:rPr>
              <a:t>Perfectionistic                    </a:t>
            </a:r>
            <a:r>
              <a:rPr lang="en-CA" altLang="en-US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Novelty-seeking</a:t>
            </a:r>
            <a:endParaRPr lang="en-CA" altLang="en-US" sz="2200" b="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cs typeface="Arial" charset="0"/>
            </a:endParaRP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bg1"/>
                </a:solidFill>
                <a:latin typeface="+mn-lt"/>
                <a:cs typeface="Arial" charset="0"/>
              </a:rPr>
              <a:t>Obsessive-compulsive      </a:t>
            </a:r>
            <a:r>
              <a:rPr lang="en-CA" altLang="en-US" sz="22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Harm avoidant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Impulsive                            Impulsive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Novelty-seeking 	  </a:t>
            </a:r>
            <a:r>
              <a:rPr lang="en-CA" altLang="en-US" sz="22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Low self-directedness</a:t>
            </a:r>
          </a:p>
          <a:p>
            <a:pPr marL="0" indent="0">
              <a:buClr>
                <a:schemeClr val="bg1"/>
              </a:buClr>
              <a:buSzPct val="50000"/>
              <a:buNone/>
            </a:pPr>
            <a:r>
              <a:rPr lang="en-CA" altLang="en-US" sz="2400" b="0" dirty="0" smtClean="0">
                <a:solidFill>
                  <a:schemeClr val="bg1"/>
                </a:solidFill>
                <a:latin typeface="+mn-lt"/>
                <a:cs typeface="Arial" charset="0"/>
              </a:rPr>
              <a:t>          </a:t>
            </a:r>
            <a:endParaRPr lang="en-CA" altLang="en-US" sz="2400" b="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2954" y="6477000"/>
            <a:ext cx="5171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Craig 2002; Paulus &amp; Stein 2006;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Stice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2002; Kay et al., 2009;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Grucza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et al., 2007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solidFill>
                  <a:srgbClr val="FF6600"/>
                </a:solidFill>
                <a:latin typeface="+mn-lt"/>
              </a:rPr>
              <a:t>GENES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Neurotransmitter Abnormalities:   </a:t>
            </a:r>
            <a:r>
              <a:rPr lang="en-US" altLang="en-US" sz="2800" dirty="0" smtClean="0">
                <a:solidFill>
                  <a:srgbClr val="CC66FF"/>
                </a:solidFill>
                <a:latin typeface="+mn-lt"/>
              </a:rPr>
              <a:t>serotonin</a:t>
            </a:r>
            <a:r>
              <a:rPr lang="en-US" altLang="en-US" sz="2800" dirty="0" smtClean="0">
                <a:solidFill>
                  <a:schemeClr val="accent4"/>
                </a:solidFill>
                <a:latin typeface="+mn-lt"/>
              </a:rPr>
              <a:t>  </a:t>
            </a:r>
            <a:r>
              <a:rPr lang="en-US" altLang="en-US" sz="2800" dirty="0" smtClean="0">
                <a:solidFill>
                  <a:srgbClr val="00B0F0"/>
                </a:solidFill>
                <a:latin typeface="+mn-lt"/>
              </a:rPr>
              <a:t>dopamine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Explain personality traits and behavior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6034" y="3962400"/>
            <a:ext cx="6194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b="0" u="sng" dirty="0" smtClean="0">
                <a:solidFill>
                  <a:schemeClr val="bg1"/>
                </a:solidFill>
              </a:rPr>
              <a:t>BN &amp; BED: abnormal </a:t>
            </a:r>
            <a:r>
              <a:rPr lang="en-US" altLang="en-US" sz="2400" i="1" u="sng" dirty="0" smtClean="0">
                <a:solidFill>
                  <a:schemeClr val="bg1"/>
                </a:solidFill>
              </a:rPr>
              <a:t>suppression of both </a:t>
            </a:r>
            <a:endParaRPr lang="en-US" altLang="en-US" sz="2400" b="0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b="0" dirty="0" smtClean="0">
                <a:solidFill>
                  <a:srgbClr val="CC66FF"/>
                </a:solidFill>
              </a:rPr>
              <a:t>=  impulsivity, depression, decreased satiety</a:t>
            </a:r>
          </a:p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dirty="0" smtClean="0">
                <a:solidFill>
                  <a:srgbClr val="00B0F0"/>
                </a:solidFill>
              </a:rPr>
              <a:t>= </a:t>
            </a:r>
            <a:r>
              <a:rPr lang="en-US" altLang="en-US" sz="2400" dirty="0" smtClean="0">
                <a:solidFill>
                  <a:srgbClr val="00B0F0"/>
                </a:solidFill>
              </a:rPr>
              <a:t> greater </a:t>
            </a:r>
            <a:r>
              <a:rPr lang="en-US" altLang="en-US" sz="2400" dirty="0" smtClean="0">
                <a:solidFill>
                  <a:srgbClr val="00B0F0"/>
                </a:solidFill>
              </a:rPr>
              <a:t>reward need (</a:t>
            </a:r>
            <a:r>
              <a:rPr lang="en-US" altLang="en-US" sz="2400" dirty="0" smtClean="0">
                <a:solidFill>
                  <a:srgbClr val="00B0F0"/>
                </a:solidFill>
              </a:rPr>
              <a:t>binge-eating </a:t>
            </a:r>
            <a:r>
              <a:rPr lang="en-US" altLang="en-US" sz="2400" dirty="0" smtClean="0">
                <a:solidFill>
                  <a:srgbClr val="00B0F0"/>
                </a:solidFill>
              </a:rPr>
              <a:t>raises </a:t>
            </a:r>
            <a:r>
              <a:rPr lang="en-US" altLang="en-US" sz="2400" dirty="0" smtClean="0">
                <a:solidFill>
                  <a:srgbClr val="00B0F0"/>
                </a:solidFill>
              </a:rPr>
              <a:t>DA)</a:t>
            </a:r>
            <a:r>
              <a:rPr lang="en-US" altLang="en-US" sz="2400" b="0" dirty="0" smtClean="0">
                <a:solidFill>
                  <a:srgbClr val="00B0F0"/>
                </a:solidFill>
              </a:rPr>
              <a:t> </a:t>
            </a:r>
            <a:endParaRPr lang="en-US" altLang="en-US" sz="24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6034" y="1856713"/>
            <a:ext cx="82474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b="0" u="sng" dirty="0" smtClean="0">
                <a:solidFill>
                  <a:schemeClr val="bg1"/>
                </a:solidFill>
              </a:rPr>
              <a:t>AN: abnormal</a:t>
            </a:r>
            <a:r>
              <a:rPr lang="en-US" altLang="en-US" sz="2400" b="0" i="1" u="sng" dirty="0" smtClean="0">
                <a:solidFill>
                  <a:schemeClr val="bg1"/>
                </a:solidFill>
              </a:rPr>
              <a:t> </a:t>
            </a:r>
            <a:r>
              <a:rPr lang="en-US" altLang="en-US" sz="2400" i="1" u="sng" dirty="0" smtClean="0">
                <a:solidFill>
                  <a:schemeClr val="bg1"/>
                </a:solidFill>
              </a:rPr>
              <a:t>elevation of both</a:t>
            </a:r>
            <a:r>
              <a:rPr lang="en-US" altLang="en-US" sz="2400" b="0" dirty="0" smtClean="0">
                <a:solidFill>
                  <a:schemeClr val="bg1"/>
                </a:solidFill>
              </a:rPr>
              <a:t> </a:t>
            </a:r>
            <a:endParaRPr lang="en-US" altLang="en-US" sz="2400" b="0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b="0" dirty="0" smtClean="0">
                <a:solidFill>
                  <a:srgbClr val="CC66FF"/>
                </a:solidFill>
              </a:rPr>
              <a:t>= harm avoidance, rigid thinking, greater fullness  </a:t>
            </a:r>
          </a:p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b="0" dirty="0" smtClean="0">
                <a:solidFill>
                  <a:srgbClr val="CC66FF"/>
                </a:solidFill>
              </a:rPr>
              <a:t>   Exaggerated </a:t>
            </a:r>
            <a:r>
              <a:rPr lang="en-US" altLang="en-US" sz="2400" b="0" dirty="0">
                <a:solidFill>
                  <a:srgbClr val="CC66FF"/>
                </a:solidFill>
              </a:rPr>
              <a:t>by </a:t>
            </a:r>
            <a:r>
              <a:rPr lang="en-US" altLang="en-US" sz="2400" b="0" dirty="0" smtClean="0">
                <a:solidFill>
                  <a:srgbClr val="CC66FF"/>
                </a:solidFill>
              </a:rPr>
              <a:t>estrogen. </a:t>
            </a:r>
            <a:endParaRPr lang="en-US" altLang="en-US" sz="2400" b="0" dirty="0" smtClean="0">
              <a:solidFill>
                <a:srgbClr val="CC66FF"/>
              </a:solidFill>
            </a:endParaRPr>
          </a:p>
          <a:p>
            <a:pPr algn="l">
              <a:spcBef>
                <a:spcPct val="0"/>
              </a:spcBef>
              <a:buClrTx/>
              <a:buSzTx/>
              <a:buNone/>
            </a:pPr>
            <a:r>
              <a:rPr lang="en-US" altLang="en-US" sz="2400" dirty="0" smtClean="0">
                <a:solidFill>
                  <a:srgbClr val="00B0F0"/>
                </a:solidFill>
              </a:rPr>
              <a:t>= </a:t>
            </a:r>
            <a:r>
              <a:rPr lang="en-US" altLang="en-US" sz="2400" dirty="0" smtClean="0">
                <a:solidFill>
                  <a:srgbClr val="00B0F0"/>
                </a:solidFill>
              </a:rPr>
              <a:t>anxiety, hyperactivity, lower reward </a:t>
            </a:r>
            <a:r>
              <a:rPr lang="en-US" altLang="en-US" sz="2400" dirty="0" smtClean="0">
                <a:solidFill>
                  <a:srgbClr val="00B0F0"/>
                </a:solidFill>
              </a:rPr>
              <a:t>need</a:t>
            </a:r>
          </a:p>
          <a:p>
            <a:pPr>
              <a:spcBef>
                <a:spcPct val="0"/>
              </a:spcBef>
            </a:pPr>
            <a:r>
              <a:rPr lang="en-US" altLang="en-US" sz="2400" b="0" dirty="0" smtClean="0">
                <a:solidFill>
                  <a:schemeClr val="bg1">
                    <a:lumMod val="75000"/>
                  </a:schemeClr>
                </a:solidFill>
              </a:rPr>
              <a:t>          </a:t>
            </a:r>
            <a:r>
              <a:rPr lang="en-US" altLang="en-US" sz="2200" i="1" dirty="0" smtClean="0">
                <a:solidFill>
                  <a:schemeClr val="bg1">
                    <a:lumMod val="75000"/>
                  </a:schemeClr>
                </a:solidFill>
              </a:rPr>
              <a:t>Self-medicating </a:t>
            </a:r>
            <a:r>
              <a:rPr lang="en-US" altLang="en-US" sz="2200" i="1" dirty="0">
                <a:solidFill>
                  <a:schemeClr val="bg1">
                    <a:lumMod val="75000"/>
                  </a:schemeClr>
                </a:solidFill>
              </a:rPr>
              <a:t>by starving?</a:t>
            </a:r>
          </a:p>
          <a:p>
            <a:pPr algn="l">
              <a:spcBef>
                <a:spcPct val="0"/>
              </a:spcBef>
              <a:buClrTx/>
              <a:buSzTx/>
              <a:buNone/>
            </a:pPr>
            <a:endParaRPr lang="en-US" altLang="en-US" sz="2400" b="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>
              <a:spcBef>
                <a:spcPct val="0"/>
              </a:spcBef>
              <a:buClrTx/>
              <a:buSzTx/>
              <a:buNone/>
            </a:pPr>
            <a:endParaRPr lang="en-US" altLang="en-US" sz="2400" b="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5704" y="6400800"/>
            <a:ext cx="5990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Bailer et al, IJED 2000 &amp;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Neuroim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2000; Kaye et al.,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NatNeuro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2009;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Haedt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-Matt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&amp; Keel, 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459401349"/>
              </p:ext>
            </p:extLst>
          </p:nvPr>
        </p:nvGraphicFramePr>
        <p:xfrm>
          <a:off x="228600" y="304800"/>
          <a:ext cx="4419600" cy="361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479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46" y="1934152"/>
            <a:ext cx="33067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240102" y="104335"/>
            <a:ext cx="90859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spcBef>
                <a:spcPts val="0"/>
              </a:spcBef>
              <a:buClrTx/>
              <a:buSzTx/>
              <a:buNone/>
            </a:pP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B. </a:t>
            </a:r>
            <a:r>
              <a:rPr lang="en-US" altLang="en-US" sz="2400" b="1" u="sng" dirty="0" smtClean="0">
                <a:solidFill>
                  <a:schemeClr val="bg1"/>
                </a:solidFill>
                <a:latin typeface="+mn-lt"/>
              </a:rPr>
              <a:t>Intense </a:t>
            </a:r>
            <a:r>
              <a:rPr lang="en-US" altLang="en-US" sz="2400" b="1" u="sng" dirty="0">
                <a:solidFill>
                  <a:schemeClr val="bg1"/>
                </a:solidFill>
                <a:latin typeface="+mn-lt"/>
              </a:rPr>
              <a:t>fear</a:t>
            </a: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of gaining weight or becoming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fat, or</a:t>
            </a:r>
          </a:p>
          <a:p>
            <a:pPr marL="0" lvl="1" indent="0">
              <a:spcBef>
                <a:spcPts val="0"/>
              </a:spcBef>
              <a:buClrTx/>
              <a:buSz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persistent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behavior that interferes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with weight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gain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0" lvl="1" indent="0">
              <a:spcBef>
                <a:spcPts val="0"/>
              </a:spcBef>
              <a:buClrTx/>
              <a:buSzTx/>
              <a:buNone/>
            </a:pPr>
            <a:endParaRPr lang="en-US" alt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2" descr="anorexia"/>
          <p:cNvPicPr>
            <a:picLocks noChangeAspect="1" noChangeArrowheads="1"/>
          </p:cNvPicPr>
          <p:nvPr/>
        </p:nvPicPr>
        <p:blipFill rotWithShape="1">
          <a:blip r:embed="rId4" cstate="print"/>
          <a:srcRect l="41123"/>
          <a:stretch/>
        </p:blipFill>
        <p:spPr bwMode="auto">
          <a:xfrm>
            <a:off x="1447800" y="1676400"/>
            <a:ext cx="2362200" cy="246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53046" y="4876800"/>
            <a:ext cx="685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buClrTx/>
              <a:buSzTx/>
              <a:buNone/>
            </a:pPr>
            <a:r>
              <a:rPr lang="en-US" altLang="en-US" sz="2200" i="1" dirty="0">
                <a:solidFill>
                  <a:schemeClr val="accent2"/>
                </a:solidFill>
              </a:rPr>
              <a:t>But weight loss does not alleviate the </a:t>
            </a:r>
            <a:r>
              <a:rPr lang="en-US" altLang="en-US" sz="2200" i="1" dirty="0" smtClean="0">
                <a:solidFill>
                  <a:schemeClr val="accent2"/>
                </a:solidFill>
              </a:rPr>
              <a:t>fear (think OCD)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lohan_richie01-thumb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72" y="112469"/>
            <a:ext cx="313055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715807">
            <a:off x="370701" y="615834"/>
            <a:ext cx="3371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66"/>
                </a:solidFill>
              </a:rPr>
              <a:t>Western </a:t>
            </a:r>
            <a:br>
              <a:rPr lang="en-US" dirty="0" smtClean="0">
                <a:solidFill>
                  <a:srgbClr val="FF9966"/>
                </a:solidFill>
              </a:rPr>
            </a:br>
            <a:r>
              <a:rPr lang="en-US" dirty="0" smtClean="0">
                <a:solidFill>
                  <a:srgbClr val="FF9966"/>
                </a:solidFill>
              </a:rPr>
              <a:t>“thin” beauty ideal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74757" name="Picture 5" descr="http://i.usatoday.net/life/gallery/2009/2009-fall-fashionweek/l090911/yigal-grou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845"/>
          <a:stretch/>
        </p:blipFill>
        <p:spPr bwMode="auto">
          <a:xfrm>
            <a:off x="107345" y="396136"/>
            <a:ext cx="3200399" cy="47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78600"/>
            <a:ext cx="1851591" cy="294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296" y="2504907"/>
            <a:ext cx="2947035" cy="4210050"/>
          </a:xfrm>
          <a:prstGeom prst="rect">
            <a:avLst/>
          </a:prstGeom>
        </p:spPr>
      </p:pic>
      <p:pic>
        <p:nvPicPr>
          <p:cNvPr id="9" name="Picture 6" descr="https://encrypted-tbn0.gstatic.com/images?q=tbn:ANd9GcSmlCFJ9UVFgWnP1mgAJSBOUmCmO0xf6LMVt5kskDjR5wRTk6q6c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803" y="1203897"/>
            <a:ext cx="235219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6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650875" y="220133"/>
            <a:ext cx="350897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chemeClr val="bg1"/>
                </a:solidFill>
                <a:latin typeface="+mn-lt"/>
              </a:rPr>
              <a:t>19</a:t>
            </a:r>
            <a:r>
              <a:rPr lang="en-GB" altLang="en-US" sz="2000" b="0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GB" altLang="en-US" sz="2000" b="0" dirty="0">
                <a:solidFill>
                  <a:schemeClr val="bg1"/>
                </a:solidFill>
                <a:latin typeface="+mn-lt"/>
              </a:rPr>
              <a:t> C drawing of young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chemeClr val="bg1"/>
                </a:solidFill>
                <a:latin typeface="+mn-lt"/>
              </a:rPr>
              <a:t>woman with anorexia nervosa.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62644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952500"/>
            <a:ext cx="34798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4724400" y="22860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Images of anorexic female patient published in 1900.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9000" y="6477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Becker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et al., NEJM 1999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" r="75630"/>
          <a:stretch/>
        </p:blipFill>
        <p:spPr>
          <a:xfrm>
            <a:off x="3364897" y="565666"/>
            <a:ext cx="2070704" cy="4512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18" t="47179" r="30481"/>
          <a:stretch/>
        </p:blipFill>
        <p:spPr>
          <a:xfrm>
            <a:off x="5410201" y="191206"/>
            <a:ext cx="3709660" cy="217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 b="5390"/>
          <a:stretch/>
        </p:blipFill>
        <p:spPr>
          <a:xfrm>
            <a:off x="28306" y="838200"/>
            <a:ext cx="3196583" cy="54235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120" y="188384"/>
            <a:ext cx="2537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18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C body ideals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8333" r="59167" b="8333"/>
          <a:stretch/>
        </p:blipFill>
        <p:spPr>
          <a:xfrm>
            <a:off x="5867400" y="2362200"/>
            <a:ext cx="1729111" cy="4322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6750" y="6546478"/>
            <a:ext cx="1293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R.S. Fleming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13"/>
          <p:cNvSpPr>
            <a:spLocks noChangeArrowheads="1"/>
          </p:cNvSpPr>
          <p:nvPr/>
        </p:nvSpPr>
        <p:spPr bwMode="auto">
          <a:xfrm>
            <a:off x="161995" y="2873561"/>
            <a:ext cx="86868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rgbClr val="FF6600"/>
                </a:solidFill>
                <a:latin typeface="+mn-lt"/>
              </a:rPr>
              <a:t>EDs exist in non-Western cultures-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E.g., “Prevalence 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of eating disorders among female adolescents in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Teheran comparable 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to prevalence rates in Western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societies</a:t>
            </a:r>
            <a:r>
              <a:rPr lang="en-US" altLang="en-US" sz="1800" dirty="0" smtClean="0">
                <a:solidFill>
                  <a:schemeClr val="bg1"/>
                </a:solidFill>
                <a:latin typeface="+mn-lt"/>
              </a:rPr>
              <a:t>” </a:t>
            </a: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en-US" altLang="en-US" sz="1400" i="1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Nobakht</a:t>
            </a:r>
            <a:r>
              <a:rPr lang="en-US" altLang="en-US" sz="1400" i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&amp; </a:t>
            </a:r>
            <a:r>
              <a:rPr lang="en-US" altLang="en-US" sz="1400" i="1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Dezhakam</a:t>
            </a:r>
            <a:r>
              <a:rPr lang="en-US" altLang="en-US" sz="1400" i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, IJED, 2000).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i="1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i="1" u="sng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i="1" u="sng" dirty="0">
              <a:solidFill>
                <a:srgbClr val="FF6600"/>
              </a:solidFill>
              <a:latin typeface="+mn-lt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rgbClr val="FF6600"/>
                </a:solidFill>
                <a:latin typeface="+mn-lt"/>
              </a:rPr>
              <a:t>EDs are still rare in U.S. despite “thin beauty ideal”. </a:t>
            </a:r>
            <a:endParaRPr lang="en-US" altLang="en-US" sz="20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9158" name="Rectangle 14"/>
          <p:cNvSpPr>
            <a:spLocks noChangeArrowheads="1"/>
          </p:cNvSpPr>
          <p:nvPr/>
        </p:nvSpPr>
        <p:spPr bwMode="auto">
          <a:xfrm>
            <a:off x="170462" y="272074"/>
            <a:ext cx="86868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B050"/>
                </a:solidFill>
                <a:latin typeface="+mn-lt"/>
              </a:rPr>
              <a:t>More Evidence against Sociocultural Factors…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rgbClr val="FF6600"/>
                </a:solidFill>
                <a:latin typeface="+mn-lt"/>
              </a:rPr>
              <a:t>Curacao Study –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Predicted low to no AN in ‘fat is beautiful’ culture.  Incidence was the same as in West </a:t>
            </a:r>
            <a:r>
              <a:rPr lang="en-US" altLang="en-US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en-US" altLang="en-US" sz="1400" i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Hoek </a:t>
            </a:r>
            <a:r>
              <a:rPr lang="en-US" altLang="en-US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et </a:t>
            </a:r>
            <a:r>
              <a:rPr lang="en-US" altLang="en-US" sz="1400" i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al. NEJM, 1998).</a:t>
            </a:r>
            <a:endParaRPr lang="en-US" altLang="en-US" sz="140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4114800"/>
            <a:ext cx="3657600" cy="177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884" y="1676400"/>
            <a:ext cx="884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 smtClean="0">
                <a:solidFill>
                  <a:srgbClr val="FF6600"/>
                </a:solidFill>
              </a:rPr>
              <a:t>Fiji Islands Study – </a:t>
            </a:r>
            <a:r>
              <a:rPr lang="en-US" altLang="en-US" sz="2000" dirty="0" smtClean="0">
                <a:solidFill>
                  <a:schemeClr val="bg1"/>
                </a:solidFill>
              </a:rPr>
              <a:t>Introduction of popular American TV shows to teens increased ED symptoms in ‘fat is beautiful’ country </a:t>
            </a:r>
            <a:r>
              <a:rPr lang="en-US" altLang="en-US" sz="1400" i="1" dirty="0" smtClean="0">
                <a:solidFill>
                  <a:schemeClr val="bg1">
                    <a:lumMod val="65000"/>
                  </a:schemeClr>
                </a:solidFill>
              </a:rPr>
              <a:t>(Becker </a:t>
            </a:r>
            <a:r>
              <a:rPr lang="en-US" altLang="en-US" sz="1400" i="1" dirty="0">
                <a:solidFill>
                  <a:schemeClr val="bg1">
                    <a:lumMod val="65000"/>
                  </a:schemeClr>
                </a:solidFill>
              </a:rPr>
              <a:t>et al. BritJPsych, 2002</a:t>
            </a:r>
            <a:r>
              <a:rPr lang="en-US" altLang="en-US" sz="1400" i="1" dirty="0" smtClean="0">
                <a:solidFill>
                  <a:schemeClr val="bg1">
                    <a:lumMod val="65000"/>
                  </a:schemeClr>
                </a:solidFill>
              </a:rPr>
              <a:t>). </a:t>
            </a:r>
            <a:r>
              <a:rPr lang="en-US" altLang="en-US" sz="2000" dirty="0" smtClean="0">
                <a:solidFill>
                  <a:schemeClr val="bg1"/>
                </a:solidFill>
              </a:rPr>
              <a:t>But many had symptoms </a:t>
            </a:r>
            <a:r>
              <a:rPr lang="en-US" altLang="en-US" sz="2000" i="1" dirty="0" smtClean="0">
                <a:solidFill>
                  <a:schemeClr val="bg1"/>
                </a:solidFill>
              </a:rPr>
              <a:t>before</a:t>
            </a:r>
            <a:r>
              <a:rPr lang="en-US" altLang="en-US" sz="2000" dirty="0" smtClean="0">
                <a:solidFill>
                  <a:schemeClr val="bg1"/>
                </a:solidFill>
              </a:rPr>
              <a:t>  intro of shows.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622" y="211702"/>
            <a:ext cx="6995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Low causality but strongest impact comes from</a:t>
            </a:r>
          </a:p>
          <a:p>
            <a:r>
              <a:rPr lang="en-US" sz="2400" b="0" u="sng" dirty="0" smtClean="0">
                <a:solidFill>
                  <a:schemeClr val="bg1"/>
                </a:solidFill>
              </a:rPr>
              <a:t>messages about body weight/shape between family </a:t>
            </a:r>
          </a:p>
          <a:p>
            <a:r>
              <a:rPr lang="en-US" sz="2400" b="0" u="sng" dirty="0" smtClean="0">
                <a:solidFill>
                  <a:schemeClr val="bg1"/>
                </a:solidFill>
              </a:rPr>
              <a:t>and </a:t>
            </a:r>
            <a:r>
              <a:rPr lang="en-US" sz="2400" u="sng" dirty="0" smtClean="0">
                <a:solidFill>
                  <a:schemeClr val="bg1"/>
                </a:solidFill>
              </a:rPr>
              <a:t>f</a:t>
            </a:r>
            <a:r>
              <a:rPr lang="en-US" sz="2400" b="0" u="sng" dirty="0" smtClean="0">
                <a:solidFill>
                  <a:schemeClr val="bg1"/>
                </a:solidFill>
              </a:rPr>
              <a:t>riends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(including comments about self).</a:t>
            </a:r>
            <a:endParaRPr lang="en-US" sz="2400" b="0" dirty="0" smtClean="0">
              <a:solidFill>
                <a:schemeClr val="bg1"/>
              </a:solidFill>
            </a:endParaRPr>
          </a:p>
          <a:p>
            <a:endParaRPr lang="en-US" sz="2400" b="0" dirty="0" smtClean="0">
              <a:solidFill>
                <a:schemeClr val="bg1"/>
              </a:solidFill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" y="2422922"/>
            <a:ext cx="2899988" cy="19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6" r="5837"/>
          <a:stretch/>
        </p:blipFill>
        <p:spPr bwMode="auto">
          <a:xfrm>
            <a:off x="3204575" y="2371566"/>
            <a:ext cx="2819400" cy="211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867" y="119524"/>
            <a:ext cx="1762911" cy="1828800"/>
            <a:chOff x="2548857" y="2797206"/>
            <a:chExt cx="1544622" cy="1597244"/>
          </a:xfrm>
        </p:grpSpPr>
        <p:sp>
          <p:nvSpPr>
            <p:cNvPr id="7" name="Shape 6"/>
            <p:cNvSpPr/>
            <p:nvPr/>
          </p:nvSpPr>
          <p:spPr>
            <a:xfrm rot="20739743">
              <a:off x="2548857" y="2797206"/>
              <a:ext cx="1544622" cy="1597244"/>
            </a:xfrm>
            <a:prstGeom prst="gear6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Shape 4"/>
            <p:cNvSpPr txBox="1"/>
            <p:nvPr/>
          </p:nvSpPr>
          <p:spPr>
            <a:xfrm rot="20739743">
              <a:off x="2870625" y="3185078"/>
              <a:ext cx="988259" cy="799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dirty="0" smtClean="0">
                  <a:solidFill>
                    <a:schemeClr val="tx1"/>
                  </a:solidFill>
                  <a:cs typeface="Arial" pitchFamily="34" charset="0"/>
                </a:rPr>
                <a:t>ENVIRONMENT</a:t>
              </a:r>
              <a:endParaRPr lang="en-US" sz="1300" b="1" kern="1200" dirty="0" smtClean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09926" y="6473835"/>
            <a:ext cx="3996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Pull &amp;*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Latner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Psych Bull 2007;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Vartanian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&amp; Porter, App 2016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0171" b="5284"/>
          <a:stretch/>
        </p:blipFill>
        <p:spPr bwMode="auto">
          <a:xfrm>
            <a:off x="6324600" y="2413200"/>
            <a:ext cx="2691926" cy="20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72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29000" y="1295400"/>
            <a:ext cx="5109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#1 is restrictive dieting 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304800"/>
            <a:ext cx="2386127" cy="2496395"/>
            <a:chOff x="0" y="0"/>
            <a:chExt cx="2386127" cy="2496395"/>
          </a:xfrm>
        </p:grpSpPr>
        <p:sp>
          <p:nvSpPr>
            <p:cNvPr id="16" name="Shape 15"/>
            <p:cNvSpPr/>
            <p:nvPr/>
          </p:nvSpPr>
          <p:spPr>
            <a:xfrm>
              <a:off x="0" y="0"/>
              <a:ext cx="2386127" cy="2496395"/>
            </a:xfrm>
            <a:prstGeom prst="gear9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Shape 4"/>
            <p:cNvSpPr txBox="1"/>
            <p:nvPr/>
          </p:nvSpPr>
          <p:spPr>
            <a:xfrm>
              <a:off x="479718" y="577443"/>
              <a:ext cx="1426691" cy="1297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0" kern="12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cs typeface="Arial" pitchFamily="34" charset="0"/>
                </a:rPr>
                <a:t>GENES</a:t>
              </a:r>
              <a:endParaRPr lang="en-US" sz="3200" b="0" kern="1200" dirty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6859" y="2162011"/>
            <a:ext cx="1074868" cy="962593"/>
            <a:chOff x="1354459" y="1857211"/>
            <a:chExt cx="1074868" cy="962593"/>
          </a:xfrm>
          <a:solidFill>
            <a:schemeClr val="bg1">
              <a:lumMod val="75000"/>
            </a:schemeClr>
          </a:solidFill>
        </p:grpSpPr>
        <p:sp>
          <p:nvSpPr>
            <p:cNvPr id="14" name="Shape 13"/>
            <p:cNvSpPr/>
            <p:nvPr/>
          </p:nvSpPr>
          <p:spPr>
            <a:xfrm rot="20739743">
              <a:off x="1354459" y="1857211"/>
              <a:ext cx="1074868" cy="962593"/>
            </a:xfrm>
            <a:prstGeom prst="gear6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Shape 6"/>
            <p:cNvSpPr txBox="1"/>
            <p:nvPr/>
          </p:nvSpPr>
          <p:spPr>
            <a:xfrm rot="20739743">
              <a:off x="1613115" y="2101011"/>
              <a:ext cx="557556" cy="47499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pitchFamily="34" charset="0"/>
                </a:rPr>
                <a:t>ENVIRONMENT</a:t>
              </a:r>
              <a:endParaRPr lang="en-US" sz="1200" b="1" kern="12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53323" y="739855"/>
            <a:ext cx="1493211" cy="1397586"/>
            <a:chOff x="1600923" y="435055"/>
            <a:chExt cx="1493211" cy="1397586"/>
          </a:xfrm>
        </p:grpSpPr>
        <p:sp>
          <p:nvSpPr>
            <p:cNvPr id="12" name="Shape 11"/>
            <p:cNvSpPr/>
            <p:nvPr/>
          </p:nvSpPr>
          <p:spPr>
            <a:xfrm rot="20700000">
              <a:off x="1600923" y="435055"/>
              <a:ext cx="1493211" cy="1397586"/>
            </a:xfrm>
            <a:prstGeom prst="gear6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hape 8"/>
            <p:cNvSpPr txBox="1"/>
            <p:nvPr/>
          </p:nvSpPr>
          <p:spPr>
            <a:xfrm>
              <a:off x="1934100" y="735915"/>
              <a:ext cx="826857" cy="795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RISKY BEHAVIOR</a:t>
              </a:r>
              <a:endParaRPr lang="en-US" sz="1400" b="1" kern="12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96200" y="6477000"/>
            <a:ext cx="1278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543336" y="16933"/>
            <a:ext cx="70103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FF6600"/>
                </a:solidFill>
              </a:rPr>
              <a:t>Minnesota Semi-Starvation Study</a:t>
            </a:r>
            <a:endParaRPr lang="en-US" altLang="en-US" sz="2800" dirty="0">
              <a:solidFill>
                <a:srgbClr val="FF6600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0" dirty="0">
                <a:solidFill>
                  <a:srgbClr val="FF6600"/>
                </a:solidFill>
              </a:rPr>
              <a:t>(</a:t>
            </a:r>
            <a:r>
              <a:rPr lang="en-US" altLang="en-US" sz="2000" b="0" dirty="0" err="1">
                <a:solidFill>
                  <a:srgbClr val="FF6600"/>
                </a:solidFill>
              </a:rPr>
              <a:t>Ancel</a:t>
            </a:r>
            <a:r>
              <a:rPr lang="en-US" altLang="en-US" sz="2000" b="0" dirty="0">
                <a:solidFill>
                  <a:srgbClr val="FF6600"/>
                </a:solidFill>
              </a:rPr>
              <a:t> Keys, 1944-1945)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36375"/>
            <a:ext cx="4810813" cy="593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5560" y="6569712"/>
            <a:ext cx="3056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Keys et al., </a:t>
            </a:r>
            <a:r>
              <a:rPr lang="en-US" sz="1200" i="1" u="sng" dirty="0" smtClean="0">
                <a:solidFill>
                  <a:schemeClr val="bg1">
                    <a:lumMod val="65000"/>
                  </a:schemeClr>
                </a:solidFill>
              </a:rPr>
              <a:t>Biology of Human Starvation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1950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605172"/>
              </p:ext>
            </p:extLst>
          </p:nvPr>
        </p:nvGraphicFramePr>
        <p:xfrm>
          <a:off x="2309" y="0"/>
          <a:ext cx="4114800" cy="6844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4" name="Photo Editor Photo" r:id="rId3" imgW="7659169" imgH="13990476" progId="MSPhotoEd.3">
                  <p:embed/>
                </p:oleObj>
              </mc:Choice>
              <mc:Fallback>
                <p:oleObj name="Photo Editor Photo" r:id="rId3" imgW="7659169" imgH="1399047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888"/>
                      <a:stretch>
                        <a:fillRect/>
                      </a:stretch>
                    </p:blipFill>
                    <p:spPr bwMode="auto">
                      <a:xfrm>
                        <a:off x="2309" y="0"/>
                        <a:ext cx="4114800" cy="6844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24400" y="304800"/>
            <a:ext cx="410856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0" dirty="0" smtClean="0">
                <a:solidFill>
                  <a:srgbClr val="CC66FF"/>
                </a:solidFill>
                <a:latin typeface="+mn-lt"/>
              </a:rPr>
              <a:t>  New &amp; Lasting Symptoms</a:t>
            </a:r>
            <a:endParaRPr lang="en-US" altLang="en-US" sz="2800" b="0" dirty="0">
              <a:solidFill>
                <a:srgbClr val="CC66FF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Preoccupation with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b.w. </a:t>
            </a: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and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shape</a:t>
            </a:r>
            <a:endParaRPr lang="en-US" altLang="en-US" sz="2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Insatiable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appetites</a:t>
            </a:r>
            <a:endParaRPr lang="en-US" altLang="en-US" sz="2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Loss of control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eating</a:t>
            </a:r>
            <a:endParaRPr lang="en-US" altLang="en-US" sz="2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Binge-eating (6,000-7,000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kcals)</a:t>
            </a:r>
            <a:endParaRPr lang="en-US" altLang="en-US" sz="2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Food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obsession</a:t>
            </a:r>
            <a:endParaRPr lang="en-US" altLang="en-US" sz="2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bg1"/>
                </a:solidFill>
                <a:latin typeface="+mn-lt"/>
              </a:rPr>
              <a:t>Hiding, hoarding, </a:t>
            </a:r>
            <a:r>
              <a:rPr lang="en-US" altLang="en-US" sz="2000" b="0" dirty="0" smtClean="0">
                <a:solidFill>
                  <a:schemeClr val="bg1"/>
                </a:solidFill>
                <a:latin typeface="+mn-lt"/>
              </a:rPr>
              <a:t>concocting  </a:t>
            </a:r>
            <a:endParaRPr lang="en-US" altLang="en-US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-8468" y="3124200"/>
            <a:ext cx="412557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b="1" dirty="0" smtClean="0"/>
              <a:t>Control    Starvation     </a:t>
            </a:r>
            <a:r>
              <a:rPr lang="en-US" sz="2000" b="1" dirty="0" smtClean="0">
                <a:solidFill>
                  <a:srgbClr val="CC66FF"/>
                </a:solidFill>
              </a:rPr>
              <a:t>Rehabilitation</a:t>
            </a:r>
            <a:endParaRPr lang="en-US" sz="2000" b="1" dirty="0">
              <a:solidFill>
                <a:srgbClr val="CC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6400800"/>
            <a:ext cx="3056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Keys et al., </a:t>
            </a:r>
            <a:r>
              <a:rPr lang="en-US" sz="1200" i="1" u="sng" dirty="0" smtClean="0">
                <a:solidFill>
                  <a:schemeClr val="bg1">
                    <a:lumMod val="65000"/>
                  </a:schemeClr>
                </a:solidFill>
              </a:rPr>
              <a:t>Biology of Human Starvation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1950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30379" r="60945" b="44005"/>
          <a:stretch>
            <a:fillRect/>
          </a:stretch>
        </p:blipFill>
        <p:spPr bwMode="auto">
          <a:xfrm>
            <a:off x="4648200" y="609600"/>
            <a:ext cx="4033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15877" r="57851" b="58507"/>
          <a:stretch>
            <a:fillRect/>
          </a:stretch>
        </p:blipFill>
        <p:spPr bwMode="auto">
          <a:xfrm>
            <a:off x="304800" y="685800"/>
            <a:ext cx="3886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4756" name="Picture 4" descr="Swim test flo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Swim test d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1097628" y="152400"/>
            <a:ext cx="23576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No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History of Dieting</a:t>
            </a:r>
            <a:endParaRPr lang="en-US" alt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32210" y="152400"/>
            <a:ext cx="2102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rgbClr val="CC66FF"/>
                </a:solidFill>
                <a:latin typeface="+mn-lt"/>
              </a:rPr>
              <a:t>History of Dieting </a:t>
            </a:r>
            <a:endParaRPr lang="en-US" altLang="en-US" sz="2000" dirty="0">
              <a:solidFill>
                <a:srgbClr val="CC66FF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Chandler-Laney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Physio Biochem Behav  2007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9"/>
          <a:stretch>
            <a:fillRect/>
          </a:stretch>
        </p:blipFill>
        <p:spPr bwMode="auto">
          <a:xfrm>
            <a:off x="6019800" y="234893"/>
            <a:ext cx="2895600" cy="659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M3L9fig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>
            <a:fillRect/>
          </a:stretch>
        </p:blipFill>
        <p:spPr bwMode="auto">
          <a:xfrm>
            <a:off x="228600" y="1447800"/>
            <a:ext cx="56578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10724"/>
              </p:ext>
            </p:extLst>
          </p:nvPr>
        </p:nvGraphicFramePr>
        <p:xfrm>
          <a:off x="524164" y="2133600"/>
          <a:ext cx="3287405" cy="3346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4" name="Photo Editor Photo" r:id="rId4" imgW="4238095" imgH="4315427" progId="">
                  <p:embed/>
                </p:oleObj>
              </mc:Choice>
              <mc:Fallback>
                <p:oleObj name="Photo Editor Photo" r:id="rId4" imgW="4238095" imgH="431542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164" y="2133600"/>
                        <a:ext cx="3287405" cy="3346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3400" y="2822"/>
            <a:ext cx="8153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solidFill>
                  <a:srgbClr val="FF6600"/>
                </a:solidFill>
              </a:rPr>
              <a:t>Dieting + Stress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AN, </a:t>
            </a:r>
            <a:r>
              <a:rPr lang="en-US" sz="2000" dirty="0" smtClean="0">
                <a:solidFill>
                  <a:schemeClr val="bg1"/>
                </a:solidFill>
              </a:rPr>
              <a:t>stress is most common onset trigger.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 BN, multiple stress events is #2 onset trigger.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 BN &amp; BED, stress maintains binge-eating.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905000"/>
            <a:ext cx="4711257" cy="39307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7733" y="6581001"/>
            <a:ext cx="56181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Hagan (Boggiano) et al., P&amp;B, 2002; Boggiano et al., Behav Neurosci 2005;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76300" y="967510"/>
          <a:ext cx="7620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1371600" y="950577"/>
          <a:ext cx="7620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18907" y="5650722"/>
            <a:ext cx="5134785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TREATMENT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92732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265023" y="742974"/>
            <a:ext cx="86106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spcBef>
                <a:spcPct val="0"/>
              </a:spcBef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	</a:t>
            </a:r>
            <a:endParaRPr lang="en-US" sz="2400" b="0" u="sng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l">
              <a:spcBef>
                <a:spcPct val="0"/>
              </a:spcBef>
              <a:defRPr/>
            </a:pPr>
            <a:r>
              <a:rPr lang="en-US" sz="2800" b="0" dirty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Anorexia </a:t>
            </a:r>
            <a:r>
              <a:rPr lang="en-US" sz="2800" b="0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Nervosa </a:t>
            </a:r>
          </a:p>
          <a:p>
            <a:pPr marL="457200" indent="-457200" algn="l">
              <a:spcBef>
                <a:spcPct val="0"/>
              </a:spcBef>
              <a:defRPr/>
            </a:pPr>
            <a:endParaRPr lang="en-US" sz="2800" b="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457200" indent="-457200" algn="l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bg1"/>
                </a:solidFill>
                <a:cs typeface="Arial" panose="020B0604020202020204" pitchFamily="34" charset="0"/>
              </a:rPr>
              <a:t>Hospitalization </a:t>
            </a:r>
            <a:endParaRPr lang="en-US" sz="2400" b="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l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Rehab or intensive outpatient center</a:t>
            </a:r>
            <a:endParaRPr lang="en-US" sz="2400" b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l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Outpatient Team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400" i="1" u="sng" dirty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US" sz="2400" i="1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nternist, </a:t>
            </a:r>
            <a:r>
              <a:rPr lang="en-US" sz="2400" i="1" u="sng" dirty="0">
                <a:solidFill>
                  <a:schemeClr val="bg1"/>
                </a:solidFill>
                <a:cs typeface="Arial" panose="020B0604020202020204" pitchFamily="34" charset="0"/>
              </a:rPr>
              <a:t>dietician, and therapist. </a:t>
            </a:r>
            <a:endParaRPr lang="en-US" sz="2400" i="1" u="sng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 algn="l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Psychotherapy: CBT (for adults, must be 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stable)</a:t>
            </a:r>
            <a:endParaRPr lang="en-US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    Family inclusive therapy (teens and children)</a:t>
            </a:r>
          </a:p>
          <a:p>
            <a:pPr algn="l">
              <a:spcBef>
                <a:spcPct val="0"/>
              </a:spcBef>
              <a:defRPr/>
            </a:pPr>
            <a:endParaRPr lang="en-US" sz="2400" dirty="0">
              <a:solidFill>
                <a:srgbClr val="CC66FF"/>
              </a:solidFill>
              <a:cs typeface="Arial" panose="020B0604020202020204" pitchFamily="34" charset="0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 Drugs not effective.  SSRI’s for depression only.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Best drug without exception:       </a:t>
            </a:r>
          </a:p>
          <a:p>
            <a:pPr algn="l">
              <a:spcBef>
                <a:spcPct val="0"/>
              </a:spcBef>
              <a:buClr>
                <a:srgbClr val="FF6600"/>
              </a:buClr>
              <a:buSzPct val="100000"/>
              <a:defRPr/>
            </a:pPr>
            <a:r>
              <a:rPr lang="en-US" sz="2400" b="0" i="1" dirty="0" smtClean="0">
                <a:latin typeface="Arial" pitchFamily="34" charset="0"/>
                <a:cs typeface="Arial" pitchFamily="34" charset="0"/>
              </a:rPr>
              <a:t>      </a:t>
            </a:r>
            <a:endParaRPr lang="en-US" sz="3200" b="0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2514600" y="15240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b="0">
              <a:solidFill>
                <a:schemeClr val="bg1"/>
              </a:solidFill>
            </a:endParaRPr>
          </a:p>
        </p:txBody>
      </p:sp>
      <p:sp>
        <p:nvSpPr>
          <p:cNvPr id="505860" name="Rectangle 4"/>
          <p:cNvSpPr>
            <a:spLocks noChangeArrowheads="1"/>
          </p:cNvSpPr>
          <p:nvPr/>
        </p:nvSpPr>
        <p:spPr bwMode="auto">
          <a:xfrm>
            <a:off x="1600200" y="4267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5861" name="Line 5"/>
          <p:cNvSpPr>
            <a:spLocks noChangeShapeType="1"/>
          </p:cNvSpPr>
          <p:nvPr/>
        </p:nvSpPr>
        <p:spPr bwMode="auto">
          <a:xfrm flipH="1">
            <a:off x="2209800" y="5334000"/>
            <a:ext cx="4267200" cy="15240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9611" y="6581001"/>
            <a:ext cx="5274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Murphy et al., PCNA 2010; Harrington et al., AFP  2015; Hay &amp; Claudino, IJN 2012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0323" y="4414649"/>
            <a:ext cx="1476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food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93345"/>
            <a:ext cx="7659777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   </a:t>
            </a:r>
            <a:r>
              <a:rPr lang="en-US" sz="4400" b="1" dirty="0" smtClean="0"/>
              <a:t>EFFECTIVE TREATMENT of EDs           </a:t>
            </a:r>
            <a:endParaRPr lang="en-US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57200"/>
            <a:ext cx="8991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2800" b="0" dirty="0" smtClean="0">
                <a:solidFill>
                  <a:srgbClr val="CC66FF"/>
                </a:solidFill>
                <a:cs typeface="Arial" pitchFamily="34" charset="0"/>
              </a:rPr>
              <a:t>Bulimia </a:t>
            </a:r>
            <a:r>
              <a:rPr lang="en-US" sz="2800" b="0" dirty="0">
                <a:solidFill>
                  <a:srgbClr val="CC66FF"/>
                </a:solidFill>
                <a:cs typeface="Arial" pitchFamily="34" charset="0"/>
              </a:rPr>
              <a:t>N</a:t>
            </a:r>
            <a:r>
              <a:rPr lang="en-US" sz="2800" b="0" dirty="0" smtClean="0">
                <a:solidFill>
                  <a:srgbClr val="CC66FF"/>
                </a:solidFill>
                <a:cs typeface="Arial" pitchFamily="34" charset="0"/>
              </a:rPr>
              <a:t>ervosa &amp; BED</a:t>
            </a:r>
            <a:endParaRPr lang="en-US" sz="2800" b="0" dirty="0">
              <a:solidFill>
                <a:srgbClr val="CC66FF"/>
              </a:solidFill>
              <a:cs typeface="Arial" pitchFamily="34" charset="0"/>
            </a:endParaRPr>
          </a:p>
          <a:p>
            <a:pPr algn="l">
              <a:spcBef>
                <a:spcPct val="0"/>
              </a:spcBef>
              <a:defRPr/>
            </a:pPr>
            <a:endParaRPr lang="en-US" sz="2400" b="0" u="sng" dirty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solidFill>
                  <a:schemeClr val="bg1"/>
                </a:solidFill>
                <a:cs typeface="Arial" pitchFamily="34" charset="0"/>
              </a:rPr>
              <a:t>CBT and </a:t>
            </a: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D</a:t>
            </a:r>
            <a:r>
              <a:rPr lang="en-US" sz="2400" b="0" dirty="0" smtClean="0">
                <a:solidFill>
                  <a:schemeClr val="bg1"/>
                </a:solidFill>
                <a:cs typeface="Arial" pitchFamily="34" charset="0"/>
              </a:rPr>
              <a:t>BT (dialectical behavioral therapy)</a:t>
            </a:r>
          </a:p>
          <a:p>
            <a:pPr algn="l">
              <a:spcBef>
                <a:spcPct val="0"/>
              </a:spcBef>
              <a:defRPr/>
            </a:pPr>
            <a:endParaRPr lang="en-US" sz="2400" b="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solidFill>
                  <a:schemeClr val="bg1"/>
                </a:solidFill>
                <a:cs typeface="Arial" pitchFamily="34" charset="0"/>
              </a:rPr>
              <a:t>Drugs </a:t>
            </a:r>
            <a:r>
              <a:rPr lang="en-US" sz="2000" b="0" dirty="0" smtClean="0">
                <a:solidFill>
                  <a:schemeClr val="bg1"/>
                </a:solidFill>
                <a:cs typeface="Arial" pitchFamily="34" charset="0"/>
              </a:rPr>
              <a:t>In BN:    CBT + SSRI’s benefit some   </a:t>
            </a:r>
          </a:p>
          <a:p>
            <a:pPr algn="l">
              <a:spcBef>
                <a:spcPct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                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In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BED: 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  </a:t>
            </a:r>
            <a:r>
              <a:rPr lang="en-US" sz="2000" b="0" i="1" dirty="0" err="1" smtClean="0">
                <a:solidFill>
                  <a:schemeClr val="bg1"/>
                </a:solidFill>
                <a:cs typeface="Arial" pitchFamily="34" charset="0"/>
              </a:rPr>
              <a:t>Vyvanse</a:t>
            </a:r>
            <a:r>
              <a:rPr lang="en-US" sz="2000" b="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Weight loss but mixed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results on bingeing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mood</a:t>
            </a:r>
            <a:endParaRPr lang="en-US" sz="2000" dirty="0" smtClean="0">
              <a:solidFill>
                <a:schemeClr val="bg1"/>
              </a:solidFill>
              <a:cs typeface="Arial" pitchFamily="34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	                                      No data on long-term efficacy </a:t>
            </a:r>
          </a:p>
          <a:p>
            <a:pPr lvl="1" algn="l">
              <a:spcBef>
                <a:spcPct val="0"/>
              </a:spcBef>
              <a:defRPr/>
            </a:pPr>
            <a:endParaRPr lang="en-US" sz="2400" b="0" dirty="0">
              <a:solidFill>
                <a:srgbClr val="FF99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9223" y="6581001"/>
            <a:ext cx="5274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Murphy et al., PCNA 2010; Harrington et al., AFP  2015; Hay &amp; Claudino, IJN 2012 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588" y="874931"/>
            <a:ext cx="9067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  1. To close the gap </a:t>
            </a:r>
            <a:r>
              <a:rPr lang="en-US" sz="2800" dirty="0">
                <a:solidFill>
                  <a:srgbClr val="FF6600"/>
                </a:solidFill>
              </a:rPr>
              <a:t>in </a:t>
            </a:r>
            <a:r>
              <a:rPr lang="en-US" sz="2800" dirty="0" smtClean="0">
                <a:solidFill>
                  <a:srgbClr val="FF6600"/>
                </a:solidFill>
              </a:rPr>
              <a:t>treatment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8600"/>
            <a:ext cx="47244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</a:t>
            </a:r>
            <a:r>
              <a:rPr lang="en-US" sz="3600" b="1" dirty="0" smtClean="0"/>
              <a:t>WE NEED 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329049" y="6581001"/>
            <a:ext cx="30515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Kazdin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et al.; IJED 2017; Hudson JBP 2007 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1138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4" t="9755" r="2556" b="5068"/>
          <a:stretch/>
        </p:blipFill>
        <p:spPr bwMode="auto">
          <a:xfrm>
            <a:off x="457200" y="1370721"/>
            <a:ext cx="5854916" cy="53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1800" y="43434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18 million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57200"/>
            <a:ext cx="9067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6600"/>
                </a:solidFill>
              </a:rPr>
              <a:t>Increase identification of patients 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219200"/>
            <a:ext cx="90678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CC66FF"/>
                </a:solidFill>
              </a:rPr>
              <a:t>PCPs  </a:t>
            </a:r>
            <a:r>
              <a:rPr lang="en-US" sz="2200" dirty="0" smtClean="0">
                <a:solidFill>
                  <a:schemeClr val="bg1"/>
                </a:solidFill>
              </a:rPr>
              <a:t>most </a:t>
            </a:r>
            <a:r>
              <a:rPr lang="en-US" sz="2200" dirty="0">
                <a:solidFill>
                  <a:schemeClr val="bg1"/>
                </a:solidFill>
              </a:rPr>
              <a:t>likely to </a:t>
            </a:r>
            <a:r>
              <a:rPr lang="en-US" sz="2200" dirty="0" smtClean="0">
                <a:solidFill>
                  <a:schemeClr val="bg1"/>
                </a:solidFill>
              </a:rPr>
              <a:t>ID</a:t>
            </a:r>
          </a:p>
          <a:p>
            <a:r>
              <a:rPr lang="en-US" sz="2200" dirty="0" smtClean="0">
                <a:solidFill>
                  <a:srgbClr val="CC66FF"/>
                </a:solidFill>
              </a:rPr>
              <a:t>  </a:t>
            </a:r>
            <a:endParaRPr lang="en-US" sz="2200" dirty="0">
              <a:solidFill>
                <a:srgbClr val="CC66FF"/>
              </a:solidFill>
            </a:endParaRPr>
          </a:p>
          <a:p>
            <a:r>
              <a:rPr lang="en-US" sz="2200" dirty="0" smtClean="0">
                <a:solidFill>
                  <a:srgbClr val="CC66FF"/>
                </a:solidFill>
              </a:rPr>
              <a:t>Gastroenterologists</a:t>
            </a:r>
          </a:p>
          <a:p>
            <a:r>
              <a:rPr lang="en-US" sz="2200" dirty="0" smtClean="0">
                <a:solidFill>
                  <a:srgbClr val="CC66FF"/>
                </a:solidFill>
              </a:rPr>
              <a:t>Endocrinologists   </a:t>
            </a:r>
            <a:r>
              <a:rPr lang="en-US" sz="2200" dirty="0">
                <a:solidFill>
                  <a:srgbClr val="CC66FF"/>
                </a:solidFill>
              </a:rPr>
              <a:t> </a:t>
            </a:r>
            <a:r>
              <a:rPr lang="en-US" sz="2200" dirty="0" smtClean="0">
                <a:solidFill>
                  <a:srgbClr val="CC66FF"/>
                </a:solidFill>
              </a:rPr>
              <a:t>          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rgbClr val="CC66FF"/>
                </a:solidFill>
              </a:rPr>
              <a:t>Cardiologists</a:t>
            </a:r>
          </a:p>
          <a:p>
            <a:r>
              <a:rPr lang="en-US" sz="2200" dirty="0" smtClean="0">
                <a:solidFill>
                  <a:srgbClr val="CC66FF"/>
                </a:solidFill>
              </a:rPr>
              <a:t>Gynecologists  </a:t>
            </a:r>
            <a:r>
              <a:rPr lang="en-US" sz="2200" dirty="0" smtClean="0">
                <a:solidFill>
                  <a:schemeClr val="bg1"/>
                </a:solidFill>
              </a:rPr>
              <a:t>when treating symptoms</a:t>
            </a:r>
          </a:p>
          <a:p>
            <a:endParaRPr lang="en-US" sz="2200" dirty="0" smtClean="0">
              <a:solidFill>
                <a:srgbClr val="CC66FF"/>
              </a:solidFill>
            </a:endParaRPr>
          </a:p>
          <a:p>
            <a:r>
              <a:rPr lang="en-US" sz="2200" dirty="0" smtClean="0">
                <a:solidFill>
                  <a:srgbClr val="CC66FF"/>
                </a:solidFill>
              </a:rPr>
              <a:t>Psychiatrists</a:t>
            </a:r>
          </a:p>
          <a:p>
            <a:r>
              <a:rPr lang="en-US" sz="2200" dirty="0" smtClean="0">
                <a:solidFill>
                  <a:srgbClr val="CC66FF"/>
                </a:solidFill>
              </a:rPr>
              <a:t>Psychologists                     </a:t>
            </a:r>
          </a:p>
          <a:p>
            <a:r>
              <a:rPr lang="en-US" sz="2200" dirty="0" smtClean="0">
                <a:solidFill>
                  <a:srgbClr val="CC66FF"/>
                </a:solidFill>
              </a:rPr>
              <a:t>Therapists </a:t>
            </a:r>
            <a:r>
              <a:rPr lang="en-US" sz="2200" dirty="0" smtClean="0">
                <a:solidFill>
                  <a:schemeClr val="bg1"/>
                </a:solidFill>
              </a:rPr>
              <a:t>when treating comorbidities</a:t>
            </a:r>
          </a:p>
          <a:p>
            <a:endParaRPr lang="en-US" sz="2200" dirty="0">
              <a:solidFill>
                <a:srgbClr val="CC66FF"/>
              </a:solidFill>
            </a:endParaRPr>
          </a:p>
          <a:p>
            <a:r>
              <a:rPr lang="en-US" sz="2200" dirty="0" smtClean="0">
                <a:solidFill>
                  <a:srgbClr val="CC66FF"/>
                </a:solidFill>
              </a:rPr>
              <a:t>Dentists/Orthodontists      </a:t>
            </a:r>
          </a:p>
          <a:p>
            <a:r>
              <a:rPr lang="en-US" sz="2200" dirty="0" smtClean="0">
                <a:solidFill>
                  <a:srgbClr val="CC66FF"/>
                </a:solidFill>
              </a:rPr>
              <a:t>Nurse practitioners  </a:t>
            </a:r>
            <a:r>
              <a:rPr lang="en-US" sz="2200" dirty="0" smtClean="0">
                <a:solidFill>
                  <a:schemeClr val="bg1"/>
                </a:solidFill>
              </a:rPr>
              <a:t>during routine visits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9800" y="6581001"/>
            <a:ext cx="624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Kazdin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et al.,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 I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JED, 2017; Linville et al., ED, 2010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914400"/>
            <a:ext cx="8001000" cy="3600986"/>
          </a:xfrm>
          <a:prstGeom prst="rect">
            <a:avLst/>
          </a:prstGeom>
          <a:noFill/>
          <a:ln w="38100">
            <a:solidFill>
              <a:srgbClr val="CC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66FF"/>
                </a:solidFill>
              </a:rPr>
              <a:t>If you suspect an ED or are unsure ASK: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“</a:t>
            </a:r>
            <a:r>
              <a:rPr lang="en-US" sz="2400" u="sng" dirty="0" smtClean="0">
                <a:solidFill>
                  <a:schemeClr val="bg1"/>
                </a:solidFill>
              </a:rPr>
              <a:t>Are </a:t>
            </a:r>
            <a:r>
              <a:rPr lang="en-US" sz="2400" u="sng" dirty="0">
                <a:solidFill>
                  <a:schemeClr val="bg1"/>
                </a:solidFill>
              </a:rPr>
              <a:t>you worried about gaining weight</a:t>
            </a:r>
            <a:r>
              <a:rPr lang="en-US" sz="2400" dirty="0" smtClean="0">
                <a:solidFill>
                  <a:schemeClr val="bg1"/>
                </a:solidFill>
              </a:rPr>
              <a:t>?”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or “Are </a:t>
            </a:r>
            <a:r>
              <a:rPr lang="en-US" sz="2400" dirty="0">
                <a:solidFill>
                  <a:schemeClr val="bg1"/>
                </a:solidFill>
              </a:rPr>
              <a:t>you </a:t>
            </a:r>
            <a:r>
              <a:rPr lang="en-US" sz="2400" dirty="0" smtClean="0">
                <a:solidFill>
                  <a:schemeClr val="bg1"/>
                </a:solidFill>
              </a:rPr>
              <a:t>(dieting, exercising, etc.) because </a:t>
            </a:r>
            <a:r>
              <a:rPr lang="en-US" sz="2400" dirty="0">
                <a:solidFill>
                  <a:schemeClr val="bg1"/>
                </a:solidFill>
              </a:rPr>
              <a:t>you are afraid of gaining weight</a:t>
            </a:r>
            <a:r>
              <a:rPr lang="en-US" sz="2400" dirty="0" smtClean="0">
                <a:solidFill>
                  <a:schemeClr val="bg1"/>
                </a:solidFill>
              </a:rPr>
              <a:t>?”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“</a:t>
            </a:r>
            <a:r>
              <a:rPr lang="en-US" sz="2400" u="sng" dirty="0" smtClean="0">
                <a:solidFill>
                  <a:schemeClr val="bg1"/>
                </a:solidFill>
              </a:rPr>
              <a:t>When eating</a:t>
            </a:r>
            <a:r>
              <a:rPr lang="en-US" sz="2400" u="sng" dirty="0">
                <a:solidFill>
                  <a:schemeClr val="bg1"/>
                </a:solidFill>
              </a:rPr>
              <a:t>, do you feel </a:t>
            </a:r>
            <a:r>
              <a:rPr lang="en-US" sz="2400" u="sng" dirty="0" smtClean="0">
                <a:solidFill>
                  <a:schemeClr val="bg1"/>
                </a:solidFill>
              </a:rPr>
              <a:t>a loss of control</a:t>
            </a:r>
            <a:r>
              <a:rPr lang="en-US" sz="2400" dirty="0" smtClean="0">
                <a:solidFill>
                  <a:schemeClr val="bg1"/>
                </a:solidFill>
              </a:rPr>
              <a:t>?”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(i.e., once </a:t>
            </a:r>
            <a:r>
              <a:rPr lang="en-US" sz="2400" dirty="0">
                <a:solidFill>
                  <a:schemeClr val="bg1"/>
                </a:solidFill>
              </a:rPr>
              <a:t>you </a:t>
            </a:r>
            <a:r>
              <a:rPr lang="en-US" sz="2400" dirty="0" smtClean="0">
                <a:solidFill>
                  <a:schemeClr val="bg1"/>
                </a:solidFill>
              </a:rPr>
              <a:t>start eating, you feel like you cannot stop)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64770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Morgan et al., BMJ, 1999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0"/>
            <a:ext cx="8229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6600"/>
                </a:solidFill>
              </a:rPr>
              <a:t>Need increased detection in</a:t>
            </a:r>
          </a:p>
          <a:p>
            <a:pPr marL="519113" indent="282575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     </a:t>
            </a:r>
          </a:p>
          <a:p>
            <a:pPr marL="519113" indent="282575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Minorities</a:t>
            </a:r>
          </a:p>
          <a:p>
            <a:pPr marL="519113" indent="282575"/>
            <a:endParaRPr lang="en-US" sz="2400" dirty="0">
              <a:solidFill>
                <a:schemeClr val="bg1"/>
              </a:solidFill>
            </a:endParaRPr>
          </a:p>
          <a:p>
            <a:pPr marL="519113" indent="282575"/>
            <a:endParaRPr lang="en-US" sz="2400" dirty="0" smtClean="0">
              <a:solidFill>
                <a:schemeClr val="bg1"/>
              </a:solidFill>
            </a:endParaRPr>
          </a:p>
          <a:p>
            <a:pPr marL="519113" indent="282575"/>
            <a:endParaRPr lang="en-US" sz="2400" dirty="0" smtClean="0">
              <a:solidFill>
                <a:schemeClr val="bg1"/>
              </a:solidFill>
            </a:endParaRPr>
          </a:p>
          <a:p>
            <a:pPr marL="519113" indent="282575"/>
            <a:endParaRPr lang="en-US" sz="2400" dirty="0">
              <a:solidFill>
                <a:schemeClr val="bg1"/>
              </a:solidFill>
            </a:endParaRPr>
          </a:p>
          <a:p>
            <a:pPr marL="519113" indent="282575"/>
            <a:endParaRPr lang="en-US" sz="2400" dirty="0" smtClean="0">
              <a:solidFill>
                <a:schemeClr val="bg1"/>
              </a:solidFill>
            </a:endParaRPr>
          </a:p>
          <a:p>
            <a:pPr marL="519113" indent="282575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Diabetes patients </a:t>
            </a:r>
            <a:r>
              <a:rPr lang="en-US" sz="2000" dirty="0" smtClean="0">
                <a:solidFill>
                  <a:schemeClr val="bg1"/>
                </a:solidFill>
              </a:rPr>
              <a:t>“diabulimia” 3X increased mortality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519113" indent="282575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LGBTQ patients </a:t>
            </a:r>
            <a:r>
              <a:rPr lang="en-US" sz="2000" dirty="0" smtClean="0">
                <a:solidFill>
                  <a:schemeClr val="bg1"/>
                </a:solidFill>
              </a:rPr>
              <a:t>gay men at much higher risk of AN and BN</a:t>
            </a:r>
          </a:p>
          <a:p>
            <a:pPr marL="519113" indent="282575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Military vet patients </a:t>
            </a:r>
            <a:r>
              <a:rPr lang="en-US" sz="2000" dirty="0" smtClean="0">
                <a:solidFill>
                  <a:schemeClr val="bg1"/>
                </a:solidFill>
              </a:rPr>
              <a:t>look beyond drinking and drugs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6477000"/>
            <a:ext cx="624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Feldman &amp; Meyer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IJED 2007;  Becker et al., IJED 2003;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Cachelin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et al., IJED 2001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6002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66FF"/>
                </a:solidFill>
              </a:rPr>
              <a:t>Less likely to: </a:t>
            </a:r>
            <a:endParaRPr lang="en-US" sz="2000" dirty="0">
              <a:solidFill>
                <a:srgbClr val="CC66FF"/>
              </a:solidFill>
            </a:endParaRPr>
          </a:p>
          <a:p>
            <a:pPr marL="519113"/>
            <a:r>
              <a:rPr lang="en-US" sz="2000" dirty="0" smtClean="0">
                <a:solidFill>
                  <a:srgbClr val="CC66FF"/>
                </a:solidFill>
              </a:rPr>
              <a:t>Be </a:t>
            </a:r>
            <a:r>
              <a:rPr lang="en-US" sz="2000" dirty="0">
                <a:solidFill>
                  <a:srgbClr val="CC66FF"/>
                </a:solidFill>
              </a:rPr>
              <a:t>asked by provider if struggling with </a:t>
            </a:r>
            <a:r>
              <a:rPr lang="en-US" sz="2000" dirty="0" smtClean="0">
                <a:solidFill>
                  <a:srgbClr val="CC66FF"/>
                </a:solidFill>
              </a:rPr>
              <a:t>ED </a:t>
            </a:r>
            <a:endParaRPr lang="en-US" sz="2000" dirty="0">
              <a:solidFill>
                <a:srgbClr val="CC66FF"/>
              </a:solidFill>
            </a:endParaRPr>
          </a:p>
          <a:p>
            <a:pPr marL="519113"/>
            <a:r>
              <a:rPr lang="en-US" sz="2000" dirty="0" smtClean="0">
                <a:solidFill>
                  <a:srgbClr val="CC66FF"/>
                </a:solidFill>
              </a:rPr>
              <a:t>Be </a:t>
            </a:r>
            <a:r>
              <a:rPr lang="en-US" sz="2000" dirty="0">
                <a:solidFill>
                  <a:srgbClr val="CC66FF"/>
                </a:solidFill>
              </a:rPr>
              <a:t>referred for </a:t>
            </a:r>
            <a:r>
              <a:rPr lang="en-US" sz="2000" dirty="0" smtClean="0">
                <a:solidFill>
                  <a:srgbClr val="CC66FF"/>
                </a:solidFill>
              </a:rPr>
              <a:t>treatment </a:t>
            </a:r>
            <a:endParaRPr lang="en-US" sz="2000" dirty="0">
              <a:solidFill>
                <a:srgbClr val="CC66FF"/>
              </a:solidFill>
            </a:endParaRPr>
          </a:p>
          <a:p>
            <a:pPr marL="519113" indent="-519113"/>
            <a:r>
              <a:rPr lang="en-US" sz="2000" dirty="0" smtClean="0">
                <a:solidFill>
                  <a:srgbClr val="CC66FF"/>
                </a:solidFill>
              </a:rPr>
              <a:t>	Seek treatment (bc of lower income, lack </a:t>
            </a:r>
            <a:r>
              <a:rPr lang="en-US" sz="2000" dirty="0">
                <a:solidFill>
                  <a:srgbClr val="CC66FF"/>
                </a:solidFill>
              </a:rPr>
              <a:t>of </a:t>
            </a:r>
            <a:r>
              <a:rPr lang="en-US" sz="2000" dirty="0" smtClean="0">
                <a:solidFill>
                  <a:srgbClr val="CC66FF"/>
                </a:solidFill>
              </a:rPr>
              <a:t>insurance, fear </a:t>
            </a:r>
            <a:r>
              <a:rPr lang="en-US" sz="2000" dirty="0">
                <a:solidFill>
                  <a:srgbClr val="CC66FF"/>
                </a:solidFill>
              </a:rPr>
              <a:t>of stigma and </a:t>
            </a:r>
            <a:r>
              <a:rPr lang="en-US" sz="2000" dirty="0" smtClean="0">
                <a:solidFill>
                  <a:srgbClr val="CC66FF"/>
                </a:solidFill>
              </a:rPr>
              <a:t>discrimination, not aware </a:t>
            </a:r>
            <a:r>
              <a:rPr lang="en-US" sz="2000" dirty="0">
                <a:solidFill>
                  <a:srgbClr val="CC66FF"/>
                </a:solidFill>
              </a:rPr>
              <a:t>of </a:t>
            </a:r>
            <a:r>
              <a:rPr lang="en-US" sz="2000" dirty="0" smtClean="0">
                <a:solidFill>
                  <a:srgbClr val="CC66FF"/>
                </a:solidFill>
              </a:rPr>
              <a:t>resources).</a:t>
            </a:r>
          </a:p>
          <a:p>
            <a:pPr marL="519113" indent="-519113"/>
            <a:endParaRPr lang="en-US" sz="2000" dirty="0" smtClean="0">
              <a:solidFill>
                <a:srgbClr val="CC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77" y="948839"/>
            <a:ext cx="730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Regard </a:t>
            </a:r>
            <a:r>
              <a:rPr lang="en-US" sz="2800" dirty="0" smtClean="0">
                <a:solidFill>
                  <a:srgbClr val="FF6600"/>
                </a:solidFill>
              </a:rPr>
              <a:t>EDs more as </a:t>
            </a:r>
            <a:r>
              <a:rPr lang="en-US" sz="2800" u="sng" dirty="0" smtClean="0">
                <a:solidFill>
                  <a:srgbClr val="FF6600"/>
                </a:solidFill>
              </a:rPr>
              <a:t>anxiety</a:t>
            </a:r>
            <a:r>
              <a:rPr lang="en-US" sz="2800" dirty="0" smtClean="0">
                <a:solidFill>
                  <a:srgbClr val="FF6600"/>
                </a:solidFill>
              </a:rPr>
              <a:t> vs. eating disorders.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4" y="1998637"/>
            <a:ext cx="2846748" cy="2128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9" b="19716"/>
          <a:stretch/>
        </p:blipFill>
        <p:spPr>
          <a:xfrm>
            <a:off x="3263072" y="2134760"/>
            <a:ext cx="1766128" cy="2003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4781" y="1412183"/>
            <a:ext cx="25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FF"/>
                </a:solidFill>
              </a:rPr>
              <a:t>ABA is blocked by </a:t>
            </a:r>
          </a:p>
          <a:p>
            <a:r>
              <a:rPr lang="en-US" dirty="0" smtClean="0">
                <a:solidFill>
                  <a:srgbClr val="CC66FF"/>
                </a:solidFill>
              </a:rPr>
              <a:t>CRF antagonists &amp; BZDs</a:t>
            </a:r>
            <a:endParaRPr lang="en-US" dirty="0">
              <a:solidFill>
                <a:srgbClr val="CC66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7072" y="1453725"/>
            <a:ext cx="2495527" cy="27838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871" y="1304633"/>
            <a:ext cx="3133151" cy="31639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924" y="4787394"/>
            <a:ext cx="8581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Most patients had an anxiety disorder prior to the 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Those that did not tended to be anxious, perfectionistic, harm avoidant.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Anxiety is consistent  w/ their neurochemistry and family </a:t>
            </a:r>
            <a:r>
              <a:rPr lang="en-US" dirty="0" smtClean="0">
                <a:solidFill>
                  <a:schemeClr val="bg1"/>
                </a:solidFill>
              </a:rPr>
              <a:t>history.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In personal interactions, it is how patients and their doctors wish them understood.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1674" y="6553506"/>
            <a:ext cx="7512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Gold et al., NEJM 1986; Chen et al., </a:t>
            </a:r>
            <a:r>
              <a:rPr lang="en-US" sz="1200" i="1" dirty="0" err="1" smtClean="0">
                <a:solidFill>
                  <a:schemeClr val="bg1"/>
                </a:solidFill>
              </a:rPr>
              <a:t>CerCortex</a:t>
            </a:r>
            <a:r>
              <a:rPr lang="en-US" sz="1200" i="1" dirty="0" smtClean="0">
                <a:solidFill>
                  <a:schemeClr val="bg1"/>
                </a:solidFill>
              </a:rPr>
              <a:t> 2017; Artiga, Boggiano, </a:t>
            </a:r>
            <a:r>
              <a:rPr lang="en-US" sz="1200" i="1" dirty="0" err="1" smtClean="0">
                <a:solidFill>
                  <a:schemeClr val="bg1"/>
                </a:solidFill>
              </a:rPr>
              <a:t>Phys&amp;Behav</a:t>
            </a:r>
            <a:r>
              <a:rPr lang="en-US" sz="1200" i="1" dirty="0" smtClean="0">
                <a:solidFill>
                  <a:schemeClr val="bg1"/>
                </a:solidFill>
              </a:rPr>
              <a:t> 2007;  Kaye et al., </a:t>
            </a:r>
            <a:r>
              <a:rPr lang="en-US" sz="1200" i="1" dirty="0" err="1" smtClean="0">
                <a:solidFill>
                  <a:schemeClr val="bg1"/>
                </a:solidFill>
              </a:rPr>
              <a:t>AmJPsych</a:t>
            </a:r>
            <a:r>
              <a:rPr lang="en-US" sz="1200" i="1" dirty="0" smtClean="0">
                <a:solidFill>
                  <a:schemeClr val="bg1"/>
                </a:solidFill>
              </a:rPr>
              <a:t>, 2004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472" y="3656497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In AN, CRH resists dampening down by high CORT. 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677" y="158162"/>
            <a:ext cx="47244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</a:t>
            </a:r>
            <a:r>
              <a:rPr lang="en-US" sz="3600" b="1" dirty="0" smtClean="0"/>
              <a:t>WE NEED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373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Education, awareness, and 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evidence-based treatment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u="sng" dirty="0" smtClean="0">
                <a:solidFill>
                  <a:schemeClr val="bg1"/>
                </a:solidFill>
              </a:rPr>
              <a:t>do</a:t>
            </a:r>
            <a:r>
              <a:rPr lang="en-US" sz="3600" dirty="0" smtClean="0">
                <a:solidFill>
                  <a:schemeClr val="bg1"/>
                </a:solidFill>
              </a:rPr>
              <a:t> work.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512" y="152400"/>
            <a:ext cx="9269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39725">
              <a:spcBef>
                <a:spcPts val="0"/>
              </a:spcBef>
              <a:buClrTx/>
              <a:buSzTx/>
              <a:buFontTx/>
              <a:buAutoNum type="alphaUcPeriod" startAt="3"/>
            </a:pP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a) Disturbance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how weight or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shape is </a:t>
            </a:r>
            <a:r>
              <a:rPr lang="en-US" altLang="en-US" sz="2400" b="0" u="sng" dirty="0" smtClean="0">
                <a:solidFill>
                  <a:schemeClr val="bg1"/>
                </a:solidFill>
                <a:latin typeface="+mn-lt"/>
              </a:rPr>
              <a:t>experienced</a:t>
            </a:r>
            <a:endParaRPr lang="en-US" altLang="en-US" sz="2400" b="0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en-US" altLang="en-US" sz="24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39" y="1143000"/>
            <a:ext cx="3296722" cy="4245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200" y="14478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buClrTx/>
              <a:buSzTx/>
              <a:buNone/>
            </a:pPr>
            <a:r>
              <a:rPr lang="en-US" altLang="en-US" sz="2400" i="1" dirty="0" smtClean="0">
                <a:solidFill>
                  <a:schemeClr val="accent2"/>
                </a:solidFill>
              </a:rPr>
              <a:t>Myth</a:t>
            </a:r>
          </a:p>
        </p:txBody>
      </p:sp>
    </p:spTree>
    <p:extLst>
      <p:ext uri="{BB962C8B-B14F-4D97-AF65-F5344CB8AC3E}">
        <p14:creationId xmlns:p14="http://schemas.microsoft.com/office/powerpoint/2010/main" val="37038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Lauren+Bailey+-+recovered+anorex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48"/>
          <a:stretch>
            <a:fillRect/>
          </a:stretch>
        </p:blipFill>
        <p:spPr bwMode="auto">
          <a:xfrm>
            <a:off x="1143000" y="838200"/>
            <a:ext cx="2590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[LaurenBailey-now-2008.jp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421"/>
            <a:ext cx="3048000" cy="683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73" t="-1695" b="1695"/>
          <a:stretch/>
        </p:blipFill>
        <p:spPr>
          <a:xfrm>
            <a:off x="4419600" y="981683"/>
            <a:ext cx="3768634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743"/>
          <a:stretch/>
        </p:blipFill>
        <p:spPr>
          <a:xfrm>
            <a:off x="533400" y="1125166"/>
            <a:ext cx="3352800" cy="42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ayleyWilde3MEN_468x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27215" y="228600"/>
            <a:ext cx="2470178" cy="347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ayleyWilde3MEN_468x368"/>
          <p:cNvPicPr>
            <a:picLocks noChangeAspect="1" noChangeArrowheads="1"/>
          </p:cNvPicPr>
          <p:nvPr/>
        </p:nvPicPr>
        <p:blipFill rotWithShape="1">
          <a:blip r:embed="rId2" cstate="print"/>
          <a:srcRect l="52469"/>
          <a:stretch/>
        </p:blipFill>
        <p:spPr bwMode="auto">
          <a:xfrm>
            <a:off x="2819400" y="239684"/>
            <a:ext cx="2712807" cy="401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MotherhoodMEN_468x59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b="1579"/>
          <a:stretch/>
        </p:blipFill>
        <p:spPr bwMode="auto">
          <a:xfrm>
            <a:off x="4419600" y="533400"/>
            <a:ext cx="4291948" cy="531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0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1"/>
          <p:cNvSpPr txBox="1">
            <a:spLocks noChangeArrowheads="1"/>
          </p:cNvSpPr>
          <p:nvPr/>
        </p:nvSpPr>
        <p:spPr bwMode="auto">
          <a:xfrm>
            <a:off x="1676400" y="1347437"/>
            <a:ext cx="8839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Eating should be a pleasure,</a:t>
            </a: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 not a nightmare or a killer.</a:t>
            </a: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endParaRPr lang="en-US" altLang="en-US" sz="3600" b="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+mn-lt"/>
              </a:rPr>
              <a:t>  Thank 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you for educating </a:t>
            </a: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yourself on these disorders.</a:t>
            </a: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endParaRPr lang="en-US" altLang="en-US" sz="3600" b="0" dirty="0" smtClean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3600" b="0" dirty="0" smtClean="0">
                <a:solidFill>
                  <a:schemeClr val="bg1"/>
                </a:solidFill>
                <a:latin typeface="+mn-lt"/>
              </a:rPr>
              <a:t>                </a:t>
            </a:r>
            <a:endParaRPr lang="en-US" altLang="en-US" sz="5400" b="0" i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0" y="5943600"/>
            <a:ext cx="3921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1600" i="1" dirty="0" smtClean="0">
                <a:solidFill>
                  <a:schemeClr val="bg1">
                    <a:lumMod val="65000"/>
                  </a:schemeClr>
                </a:solidFill>
              </a:rPr>
              <a:t>More info? Email</a:t>
            </a:r>
            <a:r>
              <a:rPr lang="en-US" altLang="en-US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sz="1600" i="1" dirty="0" smtClean="0">
                <a:solidFill>
                  <a:schemeClr val="bg1">
                    <a:lumMod val="65000"/>
                  </a:schemeClr>
                </a:solidFill>
              </a:rPr>
              <a:t>me at:  </a:t>
            </a:r>
            <a:r>
              <a:rPr lang="en-US" altLang="en-US" sz="1600" i="1" dirty="0" smtClean="0">
                <a:solidFill>
                  <a:srgbClr val="CC66FF"/>
                </a:solidFill>
              </a:rPr>
              <a:t>boggiano@uab.edu</a:t>
            </a:r>
          </a:p>
          <a:p>
            <a:pPr>
              <a:spcBef>
                <a:spcPct val="0"/>
              </a:spcBef>
              <a:buClr>
                <a:srgbClr val="FF6600"/>
              </a:buClr>
              <a:buSzPct val="130000"/>
              <a:buFontTx/>
              <a:buNone/>
            </a:pPr>
            <a:r>
              <a:rPr lang="en-US" altLang="en-US" sz="1600" i="1" dirty="0" smtClean="0">
                <a:solidFill>
                  <a:schemeClr val="bg1">
                    <a:lumMod val="65000"/>
                  </a:schemeClr>
                </a:solidFill>
              </a:rPr>
              <a:t>Publications also under M.M. Hagan </a:t>
            </a:r>
            <a:endParaRPr lang="en-US" alt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2" descr="panel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 bwMode="auto">
          <a:xfrm>
            <a:off x="0" y="0"/>
            <a:ext cx="36576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0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418" y="3048000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ARFID – restriction motivated by </a:t>
            </a:r>
            <a:r>
              <a:rPr lang="en-US" dirty="0">
                <a:solidFill>
                  <a:schemeClr val="bg1"/>
                </a:solidFill>
              </a:rPr>
              <a:t>sensory </a:t>
            </a:r>
            <a:r>
              <a:rPr lang="en-US" dirty="0" smtClean="0">
                <a:solidFill>
                  <a:schemeClr val="bg1"/>
                </a:solidFill>
              </a:rPr>
              <a:t>properties of food/eating ( </a:t>
            </a:r>
            <a:r>
              <a:rPr lang="en-US" dirty="0">
                <a:solidFill>
                  <a:schemeClr val="bg1"/>
                </a:solidFill>
              </a:rPr>
              <a:t>taste, smell,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texture), lack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interest, or fear of choking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vomiting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Pica - persistent </a:t>
            </a:r>
            <a:r>
              <a:rPr lang="en-US" dirty="0">
                <a:solidFill>
                  <a:schemeClr val="bg1"/>
                </a:solidFill>
              </a:rPr>
              <a:t>eating of non-nutritive </a:t>
            </a:r>
            <a:r>
              <a:rPr lang="en-US" dirty="0" smtClean="0">
                <a:solidFill>
                  <a:schemeClr val="bg1"/>
                </a:solidFill>
              </a:rPr>
              <a:t>substances/things  not culturally </a:t>
            </a:r>
            <a:r>
              <a:rPr lang="en-US" dirty="0">
                <a:solidFill>
                  <a:schemeClr val="bg1"/>
                </a:solidFill>
              </a:rPr>
              <a:t>or socially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normal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RD – repeated regurgitation </a:t>
            </a:r>
            <a:r>
              <a:rPr lang="en-US" dirty="0">
                <a:solidFill>
                  <a:schemeClr val="bg1"/>
                </a:solidFill>
              </a:rPr>
              <a:t>of food </a:t>
            </a:r>
            <a:r>
              <a:rPr lang="en-US" dirty="0" smtClean="0">
                <a:solidFill>
                  <a:schemeClr val="bg1"/>
                </a:solidFill>
              </a:rPr>
              <a:t>not due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medical condition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(Childhood and adolescence)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4" y="1295400"/>
            <a:ext cx="8309568" cy="13961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76200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EXTRA SLIDE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6477000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DSM-5,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elf-portraits by patients with eating disorders"/>
          <p:cNvSpPr>
            <a:spLocks noChangeAspect="1" noChangeArrowheads="1"/>
          </p:cNvSpPr>
          <p:nvPr/>
        </p:nvSpPr>
        <p:spPr bwMode="auto">
          <a:xfrm>
            <a:off x="381000" y="152400"/>
            <a:ext cx="2740025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0092" r="22807" b="13793"/>
          <a:stretch/>
        </p:blipFill>
        <p:spPr>
          <a:xfrm>
            <a:off x="487415" y="1425115"/>
            <a:ext cx="1749576" cy="2586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28" y="1828800"/>
            <a:ext cx="1839712" cy="3153378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073907"/>
              </p:ext>
            </p:extLst>
          </p:nvPr>
        </p:nvGraphicFramePr>
        <p:xfrm>
          <a:off x="2472974" y="1734543"/>
          <a:ext cx="1672798" cy="252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26" name="Image Document" r:id="rId5" imgW="1085760" imgH="1905120" progId="">
                  <p:embed/>
                </p:oleObj>
              </mc:Choice>
              <mc:Fallback>
                <p:oleObj name="Image Document" r:id="rId5" imgW="1085760" imgH="1905120" progId="">
                  <p:embed/>
                  <p:pic>
                    <p:nvPicPr>
                      <p:cNvPr id="696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421"/>
                      <a:stretch>
                        <a:fillRect/>
                      </a:stretch>
                    </p:blipFill>
                    <p:spPr bwMode="auto">
                      <a:xfrm>
                        <a:off x="2472974" y="1734543"/>
                        <a:ext cx="1672798" cy="2529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789457"/>
              </p:ext>
            </p:extLst>
          </p:nvPr>
        </p:nvGraphicFramePr>
        <p:xfrm>
          <a:off x="6397797" y="2259296"/>
          <a:ext cx="2321850" cy="4009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27" name="Image Document" r:id="rId7" imgW="923760" imgH="1905120" progId="">
                  <p:embed/>
                </p:oleObj>
              </mc:Choice>
              <mc:Fallback>
                <p:oleObj name="Image Document" r:id="rId7" imgW="923760" imgH="1905120" progId="">
                  <p:embed/>
                  <p:pic>
                    <p:nvPicPr>
                      <p:cNvPr id="655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797" y="2259296"/>
                        <a:ext cx="2321850" cy="4009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218480"/>
            <a:ext cx="8128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Patient self-portraits – </a:t>
            </a:r>
            <a:r>
              <a:rPr lang="en-US" sz="2400" dirty="0" smtClean="0">
                <a:solidFill>
                  <a:schemeClr val="accent2"/>
                </a:solidFill>
              </a:rPr>
              <a:t>see thinness but perception is abnormal;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			 preoccupation prevails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5060" y="6555601"/>
            <a:ext cx="1278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APA, DSM-5 2013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512" y="152400"/>
            <a:ext cx="9269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39725">
              <a:spcBef>
                <a:spcPts val="0"/>
              </a:spcBef>
              <a:buClrTx/>
              <a:buSzTx/>
              <a:buFontTx/>
              <a:buAutoNum type="alphaUcPeriod" startAt="3"/>
            </a:pP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a) Disturbance 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 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how weight or </a:t>
            </a:r>
            <a:r>
              <a:rPr lang="en-US" altLang="en-US" sz="2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shape is </a:t>
            </a:r>
            <a:r>
              <a:rPr lang="en-US" altLang="en-US" sz="2400" b="0" u="sng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experienced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or 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   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b) undue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influence of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b.w./shape 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on </a:t>
            </a:r>
            <a:r>
              <a:rPr lang="en-US" altLang="en-US" sz="2400" b="0" dirty="0" smtClean="0">
                <a:solidFill>
                  <a:schemeClr val="bg1"/>
                </a:solidFill>
                <a:latin typeface="+mn-lt"/>
              </a:rPr>
              <a:t>self-evaluation</a:t>
            </a:r>
            <a:endParaRPr lang="en-US" altLang="en-US" sz="2400" b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</a:t>
            </a:r>
            <a:endParaRPr lang="en-US" altLang="en-US" sz="24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333"/>
          <a:stretch/>
        </p:blipFill>
        <p:spPr>
          <a:xfrm>
            <a:off x="3048000" y="1600200"/>
            <a:ext cx="2946910" cy="42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. Stevens  Dissertaion 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28248</TotalTime>
  <Words>2518</Words>
  <Application>Microsoft Office PowerPoint</Application>
  <PresentationFormat>On-screen Show (4:3)</PresentationFormat>
  <Paragraphs>502</Paragraphs>
  <Slides>75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Arial</vt:lpstr>
      <vt:lpstr>Calibri</vt:lpstr>
      <vt:lpstr>Monotype Sorts</vt:lpstr>
      <vt:lpstr>Times New Roman</vt:lpstr>
      <vt:lpstr>Wingdings</vt:lpstr>
      <vt:lpstr>Wingdings 3</vt:lpstr>
      <vt:lpstr>C. Stevens  Dissertaion 2018</vt:lpstr>
      <vt:lpstr>Image Document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Authorized Customer</dc:creator>
  <cp:lastModifiedBy>Boggiano, Mary M</cp:lastModifiedBy>
  <cp:revision>1831</cp:revision>
  <cp:lastPrinted>1999-11-23T18:17:24Z</cp:lastPrinted>
  <dcterms:created xsi:type="dcterms:W3CDTF">1995-05-28T16:12:40Z</dcterms:created>
  <dcterms:modified xsi:type="dcterms:W3CDTF">2020-07-17T19:58:11Z</dcterms:modified>
</cp:coreProperties>
</file>