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notesSlides/notesSlide22.xml" ContentType="application/vnd.openxmlformats-officedocument.presentationml.notesSlide+xml"/>
  <Override PartName="/ppt/charts/chart5.xml" ContentType="application/vnd.openxmlformats-officedocument.drawingml.chart+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29"/>
  </p:notesMasterIdLst>
  <p:handoutMasterIdLst>
    <p:handoutMasterId r:id="rId30"/>
  </p:handoutMasterIdLst>
  <p:sldIdLst>
    <p:sldId id="256" r:id="rId3"/>
    <p:sldId id="265" r:id="rId4"/>
    <p:sldId id="280" r:id="rId5"/>
    <p:sldId id="257" r:id="rId6"/>
    <p:sldId id="258" r:id="rId7"/>
    <p:sldId id="259" r:id="rId8"/>
    <p:sldId id="282" r:id="rId9"/>
    <p:sldId id="269" r:id="rId10"/>
    <p:sldId id="268" r:id="rId11"/>
    <p:sldId id="275" r:id="rId12"/>
    <p:sldId id="283" r:id="rId13"/>
    <p:sldId id="277" r:id="rId14"/>
    <p:sldId id="290" r:id="rId15"/>
    <p:sldId id="273" r:id="rId16"/>
    <p:sldId id="296" r:id="rId17"/>
    <p:sldId id="298" r:id="rId18"/>
    <p:sldId id="271" r:id="rId19"/>
    <p:sldId id="291" r:id="rId20"/>
    <p:sldId id="292" r:id="rId21"/>
    <p:sldId id="270" r:id="rId22"/>
    <p:sldId id="294" r:id="rId23"/>
    <p:sldId id="274" r:id="rId24"/>
    <p:sldId id="279" r:id="rId25"/>
    <p:sldId id="284" r:id="rId26"/>
    <p:sldId id="287" r:id="rId27"/>
    <p:sldId id="300"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18" autoAdjust="0"/>
    <p:restoredTop sz="94692" autoAdjust="0"/>
  </p:normalViewPr>
  <p:slideViewPr>
    <p:cSldViewPr>
      <p:cViewPr varScale="1">
        <p:scale>
          <a:sx n="121" d="100"/>
          <a:sy n="121" d="100"/>
        </p:scale>
        <p:origin x="1686" y="102"/>
      </p:cViewPr>
      <p:guideLst>
        <p:guide orient="horz" pos="2160"/>
        <p:guide pos="2880"/>
      </p:guideLst>
    </p:cSldViewPr>
  </p:slideViewPr>
  <p:outlineViewPr>
    <p:cViewPr>
      <p:scale>
        <a:sx n="33" d="100"/>
        <a:sy n="33" d="100"/>
      </p:scale>
      <p:origin x="0" y="-39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297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t>2015 </a:t>
            </a:r>
            <a:r>
              <a:rPr lang="en-US" b="1" dirty="0"/>
              <a:t>Levy </a:t>
            </a:r>
            <a:r>
              <a:rPr lang="en-US" b="1" dirty="0" smtClean="0"/>
              <a:t>(Collected in 2016) - </a:t>
            </a:r>
            <a:r>
              <a:rPr lang="en-US" b="1" dirty="0"/>
              <a:t>$</a:t>
            </a:r>
            <a:r>
              <a:rPr lang="en-US" b="1" dirty="0" smtClean="0"/>
              <a:t>1,175,220</a:t>
            </a:r>
            <a:endParaRPr lang="en-US" b="1" dirty="0"/>
          </a:p>
        </c:rich>
      </c:tx>
      <c:layout>
        <c:manualLayout>
          <c:xMode val="edge"/>
          <c:yMode val="edge"/>
          <c:x val="0.31218746962185284"/>
          <c:y val="0.11785339779697664"/>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2014 Levy - $1,140,990</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tx>
                <c:rich>
                  <a:bodyPr/>
                  <a:lstStyle/>
                  <a:p>
                    <a:r>
                      <a:rPr lang="en-US" smtClean="0"/>
                      <a:t>$487,458</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smtClean="0"/>
                      <a:t>$573,014</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mtClean="0"/>
                      <a:t>$114,748</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General</c:v>
                </c:pt>
                <c:pt idx="1">
                  <c:v>Road &amp; Bridge</c:v>
                </c:pt>
                <c:pt idx="2">
                  <c:v>Debt</c:v>
                </c:pt>
              </c:strCache>
            </c:strRef>
          </c:cat>
          <c:val>
            <c:numRef>
              <c:f>Sheet1!$B$2:$B$5</c:f>
              <c:numCache>
                <c:formatCode>"$"#,##0_);[Red]\("$"#,##0\)</c:formatCode>
                <c:ptCount val="4"/>
                <c:pt idx="0">
                  <c:v>473260</c:v>
                </c:pt>
                <c:pt idx="1">
                  <c:v>556324</c:v>
                </c:pt>
                <c:pt idx="2">
                  <c:v>111406</c:v>
                </c:pt>
              </c:numCache>
            </c:numRef>
          </c:val>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3"/>
                <c:pt idx="0">
                  <c:v>General</c:v>
                </c:pt>
                <c:pt idx="1">
                  <c:v>Road &amp; Bridge</c:v>
                </c:pt>
                <c:pt idx="2">
                  <c:v>Debt</c:v>
                </c:pt>
              </c:strCache>
            </c:strRef>
          </c:cat>
          <c:val>
            <c:numRef>
              <c:f>Sheet1!$C$2:$C$5</c:f>
              <c:numCache>
                <c:formatCode>General</c:formatCode>
                <c:ptCount val="4"/>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l"/>
      <c:legendEntry>
        <c:idx val="3"/>
        <c:delete val="1"/>
      </c:legendEntry>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400" dirty="0"/>
              <a:t>Where does our money come from?</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Where does our money come from?</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dPt>
          <c:dPt>
            <c:idx val="7"/>
            <c:bubble3D val="0"/>
            <c:spPr>
              <a:solidFill>
                <a:schemeClr val="accent2">
                  <a:lumMod val="60000"/>
                </a:schemeClr>
              </a:solidFill>
              <a:ln>
                <a:noFill/>
              </a:ln>
              <a:effectLst>
                <a:outerShdw blurRad="254000" sx="102000" sy="102000" algn="ctr" rotWithShape="0">
                  <a:prstClr val="black">
                    <a:alpha val="20000"/>
                  </a:prstClr>
                </a:outerShdw>
              </a:effectLst>
              <a:sp3d/>
            </c:spPr>
          </c:dPt>
          <c:dPt>
            <c:idx val="8"/>
            <c:bubble3D val="0"/>
            <c:spPr>
              <a:solidFill>
                <a:schemeClr val="accent3">
                  <a:lumMod val="60000"/>
                </a:schemeClr>
              </a:solidFill>
              <a:ln>
                <a:noFill/>
              </a:ln>
              <a:effectLst>
                <a:outerShdw blurRad="254000" sx="102000" sy="102000" algn="ctr" rotWithShape="0">
                  <a:prstClr val="black">
                    <a:alpha val="20000"/>
                  </a:prstClr>
                </a:outerShdw>
              </a:effectLst>
              <a:sp3d/>
            </c:spPr>
          </c:dPt>
          <c:dLbls>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Sheet1!$A$2:$A$10</c:f>
              <c:strCache>
                <c:ptCount val="9"/>
                <c:pt idx="0">
                  <c:v>Property Taxes</c:v>
                </c:pt>
                <c:pt idx="1">
                  <c:v>Credit &amp; Aid</c:v>
                </c:pt>
                <c:pt idx="2">
                  <c:v>Annexation</c:v>
                </c:pt>
                <c:pt idx="3">
                  <c:v>Contracts</c:v>
                </c:pt>
                <c:pt idx="4">
                  <c:v>Grants &amp; Mining Effects</c:v>
                </c:pt>
                <c:pt idx="5">
                  <c:v>Rents, Fees, Sales, etc.</c:v>
                </c:pt>
                <c:pt idx="6">
                  <c:v>Refunds &amp; Reimb.</c:v>
                </c:pt>
                <c:pt idx="7">
                  <c:v>Sale of Fixed Assets</c:v>
                </c:pt>
                <c:pt idx="8">
                  <c:v>W/WW Capital Fees</c:v>
                </c:pt>
              </c:strCache>
            </c:strRef>
          </c:cat>
          <c:val>
            <c:numRef>
              <c:f>Sheet1!$B$2:$B$10</c:f>
              <c:numCache>
                <c:formatCode>General</c:formatCode>
                <c:ptCount val="9"/>
                <c:pt idx="0">
                  <c:v>901563.99</c:v>
                </c:pt>
                <c:pt idx="1">
                  <c:v>676384.98</c:v>
                </c:pt>
                <c:pt idx="2">
                  <c:v>555736.93000000005</c:v>
                </c:pt>
                <c:pt idx="3" formatCode="#,##0">
                  <c:v>121000</c:v>
                </c:pt>
                <c:pt idx="4">
                  <c:v>222261</c:v>
                </c:pt>
                <c:pt idx="5">
                  <c:v>63560.75</c:v>
                </c:pt>
                <c:pt idx="6">
                  <c:v>145825.76</c:v>
                </c:pt>
                <c:pt idx="7">
                  <c:v>119151</c:v>
                </c:pt>
                <c:pt idx="8">
                  <c:v>19104.939999999999</c:v>
                </c:pt>
              </c:numCache>
            </c:numRef>
          </c:val>
        </c:ser>
        <c:dLbls>
          <c:dLblPos val="ctr"/>
          <c:showLegendKey val="0"/>
          <c:showVal val="0"/>
          <c:showCatName val="1"/>
          <c:showSerName val="0"/>
          <c:showPercent val="0"/>
          <c:showBubbleSize val="0"/>
          <c:showLeaderLines val="1"/>
        </c:dLbls>
      </c:pie3DChart>
      <c:spPr>
        <a:noFill/>
        <a:ln>
          <a:noFill/>
        </a:ln>
        <a:effectLst/>
      </c:spPr>
    </c:plotArea>
    <c:legend>
      <c:legendPos val="r"/>
      <c:layout>
        <c:manualLayout>
          <c:xMode val="edge"/>
          <c:yMode val="edge"/>
          <c:x val="0.78869619422572179"/>
          <c:y val="0.20556599882776697"/>
          <c:w val="0.20130380577427823"/>
          <c:h val="0.6869881953286891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800" dirty="0"/>
              <a:t>Where </a:t>
            </a:r>
            <a:r>
              <a:rPr lang="en-US" sz="2800" dirty="0" smtClean="0"/>
              <a:t>do </a:t>
            </a:r>
            <a:r>
              <a:rPr lang="en-US" sz="2800" dirty="0"/>
              <a:t>we spend our money?</a:t>
            </a:r>
          </a:p>
        </c:rich>
      </c:tx>
      <c:layout>
        <c:manualLayout>
          <c:xMode val="edge"/>
          <c:yMode val="edge"/>
          <c:x val="0.1396759259259259"/>
          <c:y val="4.029099623416638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Disbursements 2015</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Lbls>
            <c:dLbl>
              <c:idx val="0"/>
              <c:layout>
                <c:manualLayout>
                  <c:x val="-5.3096748323126275E-2"/>
                  <c:y val="0.12115891763529558"/>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9.2725648877223635E-2"/>
                  <c:y val="-0.14053399575053119"/>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8.9629994167395699E-2"/>
                  <c:y val="0.12522809648793901"/>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6.9435331000290779E-3"/>
                  <c:y val="0.13277059117610296"/>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Sheet1!$A$2:$A$6</c:f>
              <c:strCache>
                <c:ptCount val="5"/>
                <c:pt idx="0">
                  <c:v>GEN Fund</c:v>
                </c:pt>
                <c:pt idx="1">
                  <c:v>R &amp; B Fund</c:v>
                </c:pt>
                <c:pt idx="2">
                  <c:v>DEBT</c:v>
                </c:pt>
                <c:pt idx="3">
                  <c:v>CAPITAL</c:v>
                </c:pt>
                <c:pt idx="4">
                  <c:v>W/WW</c:v>
                </c:pt>
              </c:strCache>
            </c:strRef>
          </c:cat>
          <c:val>
            <c:numRef>
              <c:f>Sheet1!$B$2:$B$6</c:f>
              <c:numCache>
                <c:formatCode>General</c:formatCode>
                <c:ptCount val="5"/>
                <c:pt idx="0">
                  <c:v>423127.02</c:v>
                </c:pt>
                <c:pt idx="1">
                  <c:v>954993.82</c:v>
                </c:pt>
                <c:pt idx="2">
                  <c:v>229619.14</c:v>
                </c:pt>
                <c:pt idx="3">
                  <c:v>680596.52</c:v>
                </c:pt>
                <c:pt idx="4">
                  <c:v>6931.18</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1512783124331678"/>
          <c:y val="0.21804014486747508"/>
          <c:w val="0.10153883542334986"/>
          <c:h val="0.6303383844753959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Budget</a:t>
            </a:r>
            <a:r>
              <a:rPr lang="en-US" baseline="0" dirty="0"/>
              <a:t> Balance Trend </a:t>
            </a:r>
            <a:r>
              <a:rPr lang="en-US" baseline="0" dirty="0" smtClean="0"/>
              <a:t>2008-2016</a:t>
            </a:r>
            <a:endParaRPr lang="en-US" dirty="0"/>
          </a:p>
        </c:rich>
      </c:tx>
      <c:layout/>
      <c:overlay val="0"/>
    </c:title>
    <c:autoTitleDeleted val="0"/>
    <c:plotArea>
      <c:layout/>
      <c:barChart>
        <c:barDir val="col"/>
        <c:grouping val="clustered"/>
        <c:varyColors val="0"/>
        <c:ser>
          <c:idx val="0"/>
          <c:order val="0"/>
          <c:tx>
            <c:strRef>
              <c:f>Sheet1!$B$1</c:f>
              <c:strCache>
                <c:ptCount val="1"/>
                <c:pt idx="0">
                  <c:v>Beginning Balance</c:v>
                </c:pt>
              </c:strCache>
            </c:strRef>
          </c:tx>
          <c:invertIfNegative val="0"/>
          <c:cat>
            <c:numRef>
              <c:f>Sheet1!$A$2:$A$10</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Sheet1!$B$2:$B$10</c:f>
              <c:numCache>
                <c:formatCode>"$"#,##0.00_);[Red]\("$"#,##0.00\)</c:formatCode>
                <c:ptCount val="9"/>
                <c:pt idx="0">
                  <c:v>908784.58</c:v>
                </c:pt>
                <c:pt idx="1">
                  <c:v>837577.85</c:v>
                </c:pt>
                <c:pt idx="2">
                  <c:v>858779.73</c:v>
                </c:pt>
                <c:pt idx="3">
                  <c:v>502598.86</c:v>
                </c:pt>
                <c:pt idx="4">
                  <c:v>541357.04</c:v>
                </c:pt>
                <c:pt idx="5" formatCode="General">
                  <c:v>550330.34</c:v>
                </c:pt>
                <c:pt idx="6" formatCode="General">
                  <c:v>524306.05000000005</c:v>
                </c:pt>
                <c:pt idx="7" formatCode="#,##0.00">
                  <c:v>908629.44</c:v>
                </c:pt>
                <c:pt idx="8" formatCode="#,##0.00">
                  <c:v>1337951.1100000001</c:v>
                </c:pt>
              </c:numCache>
            </c:numRef>
          </c:val>
        </c:ser>
        <c:ser>
          <c:idx val="1"/>
          <c:order val="1"/>
          <c:tx>
            <c:strRef>
              <c:f>Sheet1!$C$1</c:f>
              <c:strCache>
                <c:ptCount val="1"/>
                <c:pt idx="0">
                  <c:v>Ending Balance</c:v>
                </c:pt>
              </c:strCache>
            </c:strRef>
          </c:tx>
          <c:invertIfNegative val="0"/>
          <c:cat>
            <c:numRef>
              <c:f>Sheet1!$A$2:$A$10</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Sheet1!$C$2:$C$10</c:f>
              <c:numCache>
                <c:formatCode>_("$"* #,##0.00_);_("$"* \(#,##0.00\);_("$"* "-"??_);_(@_)</c:formatCode>
                <c:ptCount val="9"/>
                <c:pt idx="0">
                  <c:v>837577.85</c:v>
                </c:pt>
                <c:pt idx="1">
                  <c:v>858779.73</c:v>
                </c:pt>
                <c:pt idx="2">
                  <c:v>502598.86</c:v>
                </c:pt>
                <c:pt idx="3">
                  <c:v>541357.04</c:v>
                </c:pt>
                <c:pt idx="4">
                  <c:v>550330.34</c:v>
                </c:pt>
                <c:pt idx="5">
                  <c:v>524306.05000000005</c:v>
                </c:pt>
                <c:pt idx="6">
                  <c:v>908629.44</c:v>
                </c:pt>
                <c:pt idx="7">
                  <c:v>1337951.1100000001</c:v>
                </c:pt>
                <c:pt idx="8">
                  <c:v>1500000</c:v>
                </c:pt>
              </c:numCache>
            </c:numRef>
          </c:val>
        </c:ser>
        <c:dLbls>
          <c:showLegendKey val="0"/>
          <c:showVal val="0"/>
          <c:showCatName val="0"/>
          <c:showSerName val="0"/>
          <c:showPercent val="0"/>
          <c:showBubbleSize val="0"/>
        </c:dLbls>
        <c:gapWidth val="150"/>
        <c:axId val="472435424"/>
        <c:axId val="472431896"/>
      </c:barChart>
      <c:catAx>
        <c:axId val="472435424"/>
        <c:scaling>
          <c:orientation val="minMax"/>
        </c:scaling>
        <c:delete val="0"/>
        <c:axPos val="b"/>
        <c:numFmt formatCode="General" sourceLinked="1"/>
        <c:majorTickMark val="out"/>
        <c:minorTickMark val="none"/>
        <c:tickLblPos val="nextTo"/>
        <c:crossAx val="472431896"/>
        <c:crosses val="autoZero"/>
        <c:auto val="1"/>
        <c:lblAlgn val="ctr"/>
        <c:lblOffset val="100"/>
        <c:noMultiLvlLbl val="0"/>
      </c:catAx>
      <c:valAx>
        <c:axId val="472431896"/>
        <c:scaling>
          <c:orientation val="minMax"/>
          <c:min val="425000"/>
        </c:scaling>
        <c:delete val="0"/>
        <c:axPos val="l"/>
        <c:majorGridlines/>
        <c:numFmt formatCode="&quot;$&quot;#,##0.00_);[Red]\(&quot;$&quot;#,##0.00\)" sourceLinked="1"/>
        <c:majorTickMark val="out"/>
        <c:minorTickMark val="none"/>
        <c:tickLblPos val="nextTo"/>
        <c:crossAx val="472435424"/>
        <c:crosses val="autoZero"/>
        <c:crossBetween val="between"/>
        <c:minorUnit val="20000"/>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Disbursements vs.</a:t>
            </a:r>
            <a:r>
              <a:rPr lang="en-US" baseline="0" dirty="0"/>
              <a:t> Receipts </a:t>
            </a:r>
            <a:r>
              <a:rPr lang="en-US" baseline="0" dirty="0" smtClean="0"/>
              <a:t>2008-2016</a:t>
            </a:r>
            <a:endParaRPr lang="en-US" dirty="0"/>
          </a:p>
        </c:rich>
      </c:tx>
      <c:layout/>
      <c:overlay val="0"/>
    </c:title>
    <c:autoTitleDeleted val="0"/>
    <c:plotArea>
      <c:layout/>
      <c:barChart>
        <c:barDir val="bar"/>
        <c:grouping val="clustered"/>
        <c:varyColors val="0"/>
        <c:ser>
          <c:idx val="0"/>
          <c:order val="0"/>
          <c:tx>
            <c:strRef>
              <c:f>Sheet1!$B$1</c:f>
              <c:strCache>
                <c:ptCount val="1"/>
                <c:pt idx="0">
                  <c:v>Receipts</c:v>
                </c:pt>
              </c:strCache>
            </c:strRef>
          </c:tx>
          <c:invertIfNegative val="0"/>
          <c:cat>
            <c:strRef>
              <c:f>Sheet1!$A$2:$A$10</c:f>
              <c:strCache>
                <c:ptCount val="9"/>
                <c:pt idx="0">
                  <c:v>2008</c:v>
                </c:pt>
                <c:pt idx="1">
                  <c:v>2009</c:v>
                </c:pt>
                <c:pt idx="2">
                  <c:v>2010</c:v>
                </c:pt>
                <c:pt idx="3">
                  <c:v>2011</c:v>
                </c:pt>
                <c:pt idx="4">
                  <c:v>2012</c:v>
                </c:pt>
                <c:pt idx="5">
                  <c:v>2013</c:v>
                </c:pt>
                <c:pt idx="6">
                  <c:v>2014</c:v>
                </c:pt>
                <c:pt idx="7">
                  <c:v>2015</c:v>
                </c:pt>
                <c:pt idx="8">
                  <c:v>2016 YTD</c:v>
                </c:pt>
              </c:strCache>
            </c:strRef>
          </c:cat>
          <c:val>
            <c:numRef>
              <c:f>Sheet1!$B$2:$B$10</c:f>
              <c:numCache>
                <c:formatCode>_("$"* #,##0.00_);_("$"* \(#,##0.00\);_("$"* "-"??_);_(@_)</c:formatCode>
                <c:ptCount val="9"/>
                <c:pt idx="0">
                  <c:v>1990267.28</c:v>
                </c:pt>
                <c:pt idx="1">
                  <c:v>2319682.29</c:v>
                </c:pt>
                <c:pt idx="2">
                  <c:v>1795958.07</c:v>
                </c:pt>
                <c:pt idx="3">
                  <c:v>2020103.87</c:v>
                </c:pt>
                <c:pt idx="4">
                  <c:v>1972499.85</c:v>
                </c:pt>
                <c:pt idx="5" formatCode="&quot;$&quot;#,##0.00_);[Red]\(&quot;$&quot;#,##0.00\)">
                  <c:v>2194204.2000000002</c:v>
                </c:pt>
                <c:pt idx="6">
                  <c:v>2291243.6800000002</c:v>
                </c:pt>
                <c:pt idx="7" formatCode="&quot;$&quot;#,##0.00_);[Red]\(&quot;$&quot;#,##0.00\)">
                  <c:v>2824589.35</c:v>
                </c:pt>
                <c:pt idx="8">
                  <c:v>1943843.14</c:v>
                </c:pt>
              </c:numCache>
            </c:numRef>
          </c:val>
        </c:ser>
        <c:ser>
          <c:idx val="1"/>
          <c:order val="1"/>
          <c:tx>
            <c:strRef>
              <c:f>Sheet1!$C$1</c:f>
              <c:strCache>
                <c:ptCount val="1"/>
                <c:pt idx="0">
                  <c:v>Disbursements</c:v>
                </c:pt>
              </c:strCache>
            </c:strRef>
          </c:tx>
          <c:invertIfNegative val="0"/>
          <c:cat>
            <c:strRef>
              <c:f>Sheet1!$A$2:$A$10</c:f>
              <c:strCache>
                <c:ptCount val="9"/>
                <c:pt idx="0">
                  <c:v>2008</c:v>
                </c:pt>
                <c:pt idx="1">
                  <c:v>2009</c:v>
                </c:pt>
                <c:pt idx="2">
                  <c:v>2010</c:v>
                </c:pt>
                <c:pt idx="3">
                  <c:v>2011</c:v>
                </c:pt>
                <c:pt idx="4">
                  <c:v>2012</c:v>
                </c:pt>
                <c:pt idx="5">
                  <c:v>2013</c:v>
                </c:pt>
                <c:pt idx="6">
                  <c:v>2014</c:v>
                </c:pt>
                <c:pt idx="7">
                  <c:v>2015</c:v>
                </c:pt>
                <c:pt idx="8">
                  <c:v>2016 YTD</c:v>
                </c:pt>
              </c:strCache>
            </c:strRef>
          </c:cat>
          <c:val>
            <c:numRef>
              <c:f>Sheet1!$C$2:$C$10</c:f>
              <c:numCache>
                <c:formatCode>_("$"* #,##0.00_);_("$"* \(#,##0.00\);_("$"* "-"??_);_(@_)</c:formatCode>
                <c:ptCount val="9"/>
                <c:pt idx="0">
                  <c:v>2061474.01</c:v>
                </c:pt>
                <c:pt idx="1">
                  <c:v>2298480.41</c:v>
                </c:pt>
                <c:pt idx="2">
                  <c:v>2152138.94</c:v>
                </c:pt>
                <c:pt idx="3">
                  <c:v>1981345.69</c:v>
                </c:pt>
                <c:pt idx="4">
                  <c:v>1963526.55</c:v>
                </c:pt>
                <c:pt idx="5" formatCode="&quot;$&quot;#,##0.00_);[Red]\(&quot;$&quot;#,##0.00\)">
                  <c:v>2220228.4900000002</c:v>
                </c:pt>
                <c:pt idx="6">
                  <c:v>1906920.29</c:v>
                </c:pt>
                <c:pt idx="7" formatCode="&quot;$&quot;#,##0.00_);[Red]\(&quot;$&quot;#,##0.00\)">
                  <c:v>2395267.6800000002</c:v>
                </c:pt>
                <c:pt idx="8">
                  <c:v>1120301.73</c:v>
                </c:pt>
              </c:numCache>
            </c:numRef>
          </c:val>
        </c:ser>
        <c:dLbls>
          <c:showLegendKey val="0"/>
          <c:showVal val="0"/>
          <c:showCatName val="0"/>
          <c:showSerName val="0"/>
          <c:showPercent val="0"/>
          <c:showBubbleSize val="0"/>
        </c:dLbls>
        <c:gapWidth val="150"/>
        <c:axId val="472420528"/>
        <c:axId val="472435816"/>
      </c:barChart>
      <c:catAx>
        <c:axId val="472420528"/>
        <c:scaling>
          <c:orientation val="minMax"/>
        </c:scaling>
        <c:delete val="0"/>
        <c:axPos val="l"/>
        <c:numFmt formatCode="General" sourceLinked="1"/>
        <c:majorTickMark val="out"/>
        <c:minorTickMark val="none"/>
        <c:tickLblPos val="nextTo"/>
        <c:txPr>
          <a:bodyPr/>
          <a:lstStyle/>
          <a:p>
            <a:pPr>
              <a:defRPr sz="1600"/>
            </a:pPr>
            <a:endParaRPr lang="en-US"/>
          </a:p>
        </c:txPr>
        <c:crossAx val="472435816"/>
        <c:crosses val="autoZero"/>
        <c:auto val="1"/>
        <c:lblAlgn val="ctr"/>
        <c:lblOffset val="100"/>
        <c:noMultiLvlLbl val="0"/>
      </c:catAx>
      <c:valAx>
        <c:axId val="472435816"/>
        <c:scaling>
          <c:orientation val="minMax"/>
          <c:max val="2500000"/>
          <c:min val="500000"/>
        </c:scaling>
        <c:delete val="0"/>
        <c:axPos val="b"/>
        <c:majorGridlines/>
        <c:numFmt formatCode="&quot;$&quot;#,##0" sourceLinked="0"/>
        <c:majorTickMark val="out"/>
        <c:minorTickMark val="none"/>
        <c:tickLblPos val="nextTo"/>
        <c:txPr>
          <a:bodyPr/>
          <a:lstStyle/>
          <a:p>
            <a:pPr>
              <a:defRPr sz="1200"/>
            </a:pPr>
            <a:endParaRPr lang="en-US"/>
          </a:p>
        </c:txPr>
        <c:crossAx val="472420528"/>
        <c:crosses val="autoZero"/>
        <c:crossBetween val="between"/>
        <c:majorUnit val="500000"/>
        <c:minorUnit val="500000"/>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0.45014</cdr:x>
      <cdr:y>0.70712</cdr:y>
    </cdr:from>
    <cdr:to>
      <cdr:x>0.56125</cdr:x>
      <cdr:y>0.90915</cdr:y>
    </cdr:to>
    <cdr:sp macro="" textlink="">
      <cdr:nvSpPr>
        <cdr:cNvPr id="2" name="TextBox 1"/>
        <cdr:cNvSpPr txBox="1"/>
      </cdr:nvSpPr>
      <cdr:spPr>
        <a:xfrm xmlns:a="http://schemas.openxmlformats.org/drawingml/2006/main">
          <a:off x="3704492" y="3200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a:p>
        </p:txBody>
      </p:sp>
      <p:sp>
        <p:nvSpPr>
          <p:cNvPr id="3" name="Date Placeholder 2"/>
          <p:cNvSpPr>
            <a:spLocks noGrp="1"/>
          </p:cNvSpPr>
          <p:nvPr>
            <p:ph type="dt" sz="quarter" idx="1"/>
          </p:nvPr>
        </p:nvSpPr>
        <p:spPr>
          <a:xfrm>
            <a:off x="3970940" y="1"/>
            <a:ext cx="3037840" cy="464820"/>
          </a:xfrm>
          <a:prstGeom prst="rect">
            <a:avLst/>
          </a:prstGeom>
        </p:spPr>
        <p:txBody>
          <a:bodyPr vert="horz" lIns="93809" tIns="46905" rIns="93809" bIns="46905" rtlCol="0"/>
          <a:lstStyle>
            <a:lvl1pPr algn="r">
              <a:defRPr sz="1200"/>
            </a:lvl1pPr>
          </a:lstStyle>
          <a:p>
            <a:fld id="{10339890-708A-41C5-A361-95798A68D426}" type="datetime1">
              <a:rPr lang="en-US" smtClean="0"/>
              <a:t>9/13/2016</a:t>
            </a:fld>
            <a:endParaRPr lang="en-US"/>
          </a:p>
        </p:txBody>
      </p:sp>
      <p:sp>
        <p:nvSpPr>
          <p:cNvPr id="4" name="Footer Placeholder 3"/>
          <p:cNvSpPr>
            <a:spLocks noGrp="1"/>
          </p:cNvSpPr>
          <p:nvPr>
            <p:ph type="ftr" sz="quarter" idx="2"/>
          </p:nvPr>
        </p:nvSpPr>
        <p:spPr>
          <a:xfrm>
            <a:off x="2" y="8829969"/>
            <a:ext cx="3037840" cy="464820"/>
          </a:xfrm>
          <a:prstGeom prst="rect">
            <a:avLst/>
          </a:prstGeom>
        </p:spPr>
        <p:txBody>
          <a:bodyPr vert="horz" lIns="93809" tIns="46905" rIns="93809" bIns="46905" rtlCol="0" anchor="b"/>
          <a:lstStyle>
            <a:lvl1pPr algn="l">
              <a:defRPr sz="1200"/>
            </a:lvl1pPr>
          </a:lstStyle>
          <a:p>
            <a:r>
              <a:rPr lang="en-US" smtClean="0"/>
              <a:t>Annual Meeting 2015</a:t>
            </a:r>
            <a:endParaRPr lang="en-US"/>
          </a:p>
        </p:txBody>
      </p:sp>
      <p:sp>
        <p:nvSpPr>
          <p:cNvPr id="5" name="Slide Number Placeholder 4"/>
          <p:cNvSpPr>
            <a:spLocks noGrp="1"/>
          </p:cNvSpPr>
          <p:nvPr>
            <p:ph type="sldNum" sz="quarter" idx="3"/>
          </p:nvPr>
        </p:nvSpPr>
        <p:spPr>
          <a:xfrm>
            <a:off x="3970940" y="8829969"/>
            <a:ext cx="3037840" cy="464820"/>
          </a:xfrm>
          <a:prstGeom prst="rect">
            <a:avLst/>
          </a:prstGeom>
        </p:spPr>
        <p:txBody>
          <a:bodyPr vert="horz" lIns="93809" tIns="46905" rIns="93809" bIns="46905" rtlCol="0" anchor="b"/>
          <a:lstStyle>
            <a:lvl1pPr algn="r">
              <a:defRPr sz="1200"/>
            </a:lvl1pPr>
          </a:lstStyle>
          <a:p>
            <a:fld id="{72700B8F-62C6-44A7-A616-483379624D71}" type="slidenum">
              <a:rPr lang="en-US" smtClean="0"/>
              <a:pPr/>
              <a:t>‹#›</a:t>
            </a:fld>
            <a:endParaRPr lang="en-US"/>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a:p>
        </p:txBody>
      </p:sp>
      <p:sp>
        <p:nvSpPr>
          <p:cNvPr id="3" name="Date Placeholder 2"/>
          <p:cNvSpPr>
            <a:spLocks noGrp="1"/>
          </p:cNvSpPr>
          <p:nvPr>
            <p:ph type="dt" idx="1"/>
          </p:nvPr>
        </p:nvSpPr>
        <p:spPr>
          <a:xfrm>
            <a:off x="3970940" y="1"/>
            <a:ext cx="3037840" cy="464820"/>
          </a:xfrm>
          <a:prstGeom prst="rect">
            <a:avLst/>
          </a:prstGeom>
        </p:spPr>
        <p:txBody>
          <a:bodyPr vert="horz" lIns="93809" tIns="46905" rIns="93809" bIns="46905" rtlCol="0"/>
          <a:lstStyle>
            <a:lvl1pPr algn="r">
              <a:defRPr sz="1200"/>
            </a:lvl1pPr>
          </a:lstStyle>
          <a:p>
            <a:fld id="{B5F49689-3581-4440-A6BC-570D39B2D5D2}" type="datetime1">
              <a:rPr lang="en-US" smtClean="0"/>
              <a:t>9/13/2016</a:t>
            </a:fld>
            <a:endParaRPr lang="en-US"/>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9" tIns="46905" rIns="93809" bIns="46905" rtlCol="0" anchor="ctr"/>
          <a:lstStyle/>
          <a:p>
            <a:endParaRPr lang="en-US"/>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809" tIns="46905" rIns="93809" bIns="469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06655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9458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0854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85691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57554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4035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71756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07622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32415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27115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104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1025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0836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58690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19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8966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6945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796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2331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47359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6381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20032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757AAB-6C57-4EFD-BB65-ECE0879EBA38}"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757AAB-6C57-4EFD-BB65-ECE0879EBA38}"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32357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757AAB-6C57-4EFD-BB65-ECE0879EBA38}"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3520972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757AAB-6C57-4EFD-BB65-ECE0879EBA38}"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757AAB-6C57-4EFD-BB65-ECE0879EBA38}"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57AAB-6C57-4EFD-BB65-ECE0879EBA38}"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57AAB-6C57-4EFD-BB65-ECE0879EBA38}"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57AAB-6C57-4EFD-BB65-ECE0879EBA38}"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757AAB-6C57-4EFD-BB65-ECE0879EBA38}"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757AAB-6C57-4EFD-BB65-ECE0879EBA38}"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B016AEA8-E70E-4EA4-880E-A6B413AEC7A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9/13/2016</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townofwhite@yahoo.com"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mailto:townofwhite@yahoo.com" TargetMode="External"/><Relationship Id="rId4" Type="http://schemas.openxmlformats.org/officeDocument/2006/relationships/hyperlink" Target="mailto:white.township@yahoo.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Town of White </a:t>
            </a:r>
            <a:br>
              <a:rPr lang="en-US" smtClean="0"/>
            </a:br>
            <a:r>
              <a:rPr lang="en-US" smtClean="0"/>
              <a:t>Continuation of Annual Town Meeting</a:t>
            </a:r>
            <a:endParaRPr lang="en-US" dirty="0"/>
          </a:p>
        </p:txBody>
      </p:sp>
      <p:sp>
        <p:nvSpPr>
          <p:cNvPr id="3" name="Subtitle 2"/>
          <p:cNvSpPr>
            <a:spLocks noGrp="1"/>
          </p:cNvSpPr>
          <p:nvPr>
            <p:ph type="subTitle" idx="1"/>
          </p:nvPr>
        </p:nvSpPr>
        <p:spPr/>
        <p:txBody>
          <a:bodyPr>
            <a:normAutofit fontScale="70000" lnSpcReduction="20000"/>
          </a:bodyPr>
          <a:lstStyle/>
          <a:p>
            <a:r>
              <a:rPr lang="en-US" smtClean="0"/>
              <a:t>September 13, 2016</a:t>
            </a:r>
          </a:p>
          <a:p>
            <a:r>
              <a:rPr lang="en-US" smtClean="0"/>
              <a:t>Clerk’s Report</a:t>
            </a:r>
          </a:p>
          <a:p>
            <a:r>
              <a:rPr lang="en-US" smtClean="0"/>
              <a:t>Prepared by: Jodi Knaus, Office Manager &amp; Clerk</a:t>
            </a:r>
          </a:p>
          <a:p>
            <a:r>
              <a:rPr lang="en-US" smtClean="0"/>
              <a:t>6:00 P.M. Loon Lake Community Center</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3476" y="533400"/>
            <a:ext cx="8229600"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smtClean="0"/>
              <a:t>Category 3 – Operations/Infrastructure Strategy:</a:t>
            </a:r>
            <a:endParaRPr lang="en-US" sz="2800" dirty="0"/>
          </a:p>
        </p:txBody>
      </p:sp>
      <p:sp>
        <p:nvSpPr>
          <p:cNvPr id="2" name="Content Placeholder 1"/>
          <p:cNvSpPr>
            <a:spLocks noGrp="1"/>
          </p:cNvSpPr>
          <p:nvPr>
            <p:ph idx="1"/>
          </p:nvPr>
        </p:nvSpPr>
        <p:spPr>
          <a:xfrm>
            <a:off x="1219200" y="1905000"/>
            <a:ext cx="7239000" cy="4953000"/>
          </a:xfrm>
        </p:spPr>
        <p:txBody>
          <a:bodyPr>
            <a:normAutofit fontScale="62500" lnSpcReduction="20000"/>
          </a:bodyPr>
          <a:lstStyle/>
          <a:p>
            <a:pPr marL="393192" lvl="1" indent="0">
              <a:buNone/>
            </a:pPr>
            <a:endParaRPr lang="en-US" sz="1900" dirty="0" smtClean="0"/>
          </a:p>
          <a:p>
            <a:pPr marL="393192" lvl="1" indent="0">
              <a:buNone/>
            </a:pPr>
            <a:endParaRPr lang="en-US" sz="1900" dirty="0"/>
          </a:p>
          <a:p>
            <a:pPr marL="393192" lvl="1" indent="0">
              <a:buNone/>
            </a:pPr>
            <a:endParaRPr lang="en-US" sz="1900" dirty="0" smtClean="0"/>
          </a:p>
          <a:p>
            <a:pPr marL="393192" lvl="1" indent="0">
              <a:buNone/>
            </a:pPr>
            <a:endParaRPr lang="en-US" sz="1900" dirty="0"/>
          </a:p>
          <a:p>
            <a:pPr marL="393192" lvl="1" indent="0">
              <a:buNone/>
            </a:pPr>
            <a:r>
              <a:rPr lang="en-US" sz="2300" dirty="0" smtClean="0"/>
              <a:t>1.) Roadway Improvement &amp; Maintenance </a:t>
            </a:r>
          </a:p>
          <a:p>
            <a:pPr lvl="2">
              <a:buFont typeface="Wingdings" panose="05000000000000000000" pitchFamily="2" charset="2"/>
              <a:buChar char="v"/>
            </a:pPr>
            <a:r>
              <a:rPr lang="en-US" sz="2300" dirty="0" smtClean="0"/>
              <a:t>The Board recognizes many of our roads need to be fixed (patched, blacktopped, etc.);  A complete road maintenance &amp; resurfacing program will be implemented as part of the Comprehensive Plan; We made some progress this year.  Twin Lakes Loop Road will be blacktopped this Fall.  </a:t>
            </a:r>
          </a:p>
          <a:p>
            <a:pPr lvl="2">
              <a:buFont typeface="Wingdings" panose="05000000000000000000" pitchFamily="2" charset="2"/>
              <a:buChar char="v"/>
            </a:pPr>
            <a:r>
              <a:rPr lang="en-US" sz="2300" dirty="0" smtClean="0"/>
              <a:t>Road Striping on Lane 58, Road 45, </a:t>
            </a:r>
            <a:r>
              <a:rPr lang="en-US" sz="2300" dirty="0" err="1" smtClean="0"/>
              <a:t>Trigstad</a:t>
            </a:r>
            <a:r>
              <a:rPr lang="en-US" sz="2300" dirty="0" smtClean="0"/>
              <a:t> Road, Palo Road 41, and Road 37 was completed on September 7, 2016</a:t>
            </a:r>
          </a:p>
          <a:p>
            <a:pPr lvl="2">
              <a:buFont typeface="Wingdings" panose="05000000000000000000" pitchFamily="2" charset="2"/>
              <a:buChar char="v"/>
            </a:pPr>
            <a:r>
              <a:rPr lang="en-US" sz="2300" dirty="0" smtClean="0"/>
              <a:t>Dust control was applied costing $14,000 in 2016</a:t>
            </a:r>
          </a:p>
          <a:p>
            <a:pPr lvl="2">
              <a:buFont typeface="Wingdings" panose="05000000000000000000" pitchFamily="2" charset="2"/>
              <a:buChar char="v"/>
            </a:pPr>
            <a:r>
              <a:rPr lang="en-US" sz="2300" dirty="0" smtClean="0"/>
              <a:t>Total Road &amp; Bridge Budget goes towards roadside mowing &amp; sweeping, bike trail, sand/salt application, dust control, snowplowing, ditching, grading, fuel, parts, culverts, and refuse collection</a:t>
            </a:r>
          </a:p>
          <a:p>
            <a:pPr lvl="2">
              <a:buFont typeface="Wingdings" panose="05000000000000000000" pitchFamily="2" charset="2"/>
              <a:buChar char="v"/>
            </a:pPr>
            <a:r>
              <a:rPr lang="en-US" sz="2300" dirty="0" smtClean="0"/>
              <a:t>Discussions are being held with the MN DOT regarding Hwy 135 route between Aurora and Biwabik, specifically Scenic Acres entrance</a:t>
            </a:r>
          </a:p>
          <a:p>
            <a:pPr marL="630936" lvl="2" indent="0">
              <a:buNone/>
            </a:pPr>
            <a:endParaRPr lang="en-US" sz="1800" dirty="0" smtClean="0"/>
          </a:p>
          <a:p>
            <a:pPr marL="630936" lvl="2" indent="0">
              <a:buNone/>
            </a:pPr>
            <a:endParaRPr lang="en-US" sz="1800" dirty="0" smtClean="0"/>
          </a:p>
          <a:p>
            <a:pPr marL="630936" lvl="2" indent="0">
              <a:buNone/>
            </a:pPr>
            <a:endParaRPr lang="en-US" sz="1800" dirty="0" smtClean="0"/>
          </a:p>
          <a:p>
            <a:endParaRPr lang="en-US" dirty="0" smtClean="0"/>
          </a:p>
          <a:p>
            <a:endParaRPr lang="en-US" dirty="0"/>
          </a:p>
        </p:txBody>
      </p:sp>
      <p:sp>
        <p:nvSpPr>
          <p:cNvPr id="4" name="Rounded Rectangle 3"/>
          <p:cNvSpPr/>
          <p:nvPr/>
        </p:nvSpPr>
        <p:spPr>
          <a:xfrm>
            <a:off x="1295400" y="1600200"/>
            <a:ext cx="6858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Category 3 Goals:  Develop a roadway improvement schedule, continue to invest in water/wastewater infrastructure &amp; services, purchase new equipment </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304800"/>
            <a:ext cx="6589199" cy="128089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a:t>Category 3 – Operations/Infrastructure </a:t>
            </a:r>
            <a:r>
              <a:rPr lang="en-US" sz="2400" dirty="0" smtClean="0"/>
              <a:t>Strategy Continued:</a:t>
            </a:r>
            <a:endParaRPr lang="en-US" sz="2400" dirty="0"/>
          </a:p>
        </p:txBody>
      </p:sp>
      <p:sp>
        <p:nvSpPr>
          <p:cNvPr id="2" name="Content Placeholder 1"/>
          <p:cNvSpPr>
            <a:spLocks noGrp="1"/>
          </p:cNvSpPr>
          <p:nvPr>
            <p:ph idx="1"/>
          </p:nvPr>
        </p:nvSpPr>
        <p:spPr>
          <a:xfrm>
            <a:off x="1371600" y="1828800"/>
            <a:ext cx="6347714" cy="3880773"/>
          </a:xfrm>
        </p:spPr>
        <p:txBody>
          <a:bodyPr>
            <a:normAutofit fontScale="77500" lnSpcReduction="20000"/>
          </a:bodyPr>
          <a:lstStyle/>
          <a:p>
            <a:pPr marL="393192" lvl="1" indent="0">
              <a:buNone/>
            </a:pPr>
            <a:r>
              <a:rPr lang="en-US" sz="2000" dirty="0"/>
              <a:t>2.) Water/Wastewater Maintenance &amp; Improvements</a:t>
            </a:r>
          </a:p>
          <a:p>
            <a:pPr lvl="2">
              <a:buFont typeface="Wingdings" panose="05000000000000000000" pitchFamily="2" charset="2"/>
              <a:buChar char="v"/>
            </a:pPr>
            <a:r>
              <a:rPr lang="en-US" sz="2200" dirty="0" smtClean="0"/>
              <a:t>Due to not receiving grant funding, the 3</a:t>
            </a:r>
            <a:r>
              <a:rPr lang="en-US" sz="2200" baseline="30000" dirty="0" smtClean="0"/>
              <a:t>rd</a:t>
            </a:r>
            <a:r>
              <a:rPr lang="en-US" sz="2200" dirty="0" smtClean="0"/>
              <a:t> Street West infrastructure was cancelled.  However the Board approved South Avenue, Spruce Street, Poplar Street, First Street West, and Second Street West to be blacktopped.  This should take place this week (weather permitting).  This was a difficult decision but with the price of blacktop being $80 per ton, the Board felt it was important to do this with the cost being so low.  This is why the Twin Lakes Loop Road and parking lot were added to the schedule.  This will reduce our maintenance costs and wear &amp; tear on equipment long-term (no grading, etc.) Bid was awarded to Mesabi Bituminous.  Total cost including engineering and project management is $367,620.00</a:t>
            </a:r>
          </a:p>
          <a:p>
            <a:pPr lvl="2"/>
            <a:endParaRPr lang="en-US" sz="2200" dirty="0"/>
          </a:p>
          <a:p>
            <a:pPr lvl="2"/>
            <a:endParaRPr lang="en-US" sz="2200" dirty="0"/>
          </a:p>
        </p:txBody>
      </p:sp>
    </p:spTree>
    <p:extLst>
      <p:ext uri="{BB962C8B-B14F-4D97-AF65-F5344CB8AC3E}">
        <p14:creationId xmlns:p14="http://schemas.microsoft.com/office/powerpoint/2010/main" val="35736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85800"/>
            <a:ext cx="8229600" cy="6397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3 - Operations/Infrastructure continued:</a:t>
            </a:r>
            <a:endParaRPr lang="en-US" sz="2800" dirty="0"/>
          </a:p>
        </p:txBody>
      </p:sp>
      <p:sp>
        <p:nvSpPr>
          <p:cNvPr id="2" name="Content Placeholder 1"/>
          <p:cNvSpPr>
            <a:spLocks noGrp="1"/>
          </p:cNvSpPr>
          <p:nvPr>
            <p:ph idx="1"/>
          </p:nvPr>
        </p:nvSpPr>
        <p:spPr>
          <a:xfrm>
            <a:off x="1828800" y="1828800"/>
            <a:ext cx="6347714" cy="4822163"/>
          </a:xfrm>
        </p:spPr>
        <p:txBody>
          <a:bodyPr>
            <a:normAutofit fontScale="77500" lnSpcReduction="20000"/>
          </a:bodyPr>
          <a:lstStyle/>
          <a:p>
            <a:pPr lvl="2">
              <a:buFont typeface="Wingdings" panose="05000000000000000000" pitchFamily="2" charset="2"/>
              <a:buChar char="v"/>
            </a:pPr>
            <a:r>
              <a:rPr lang="en-US" sz="2200" dirty="0"/>
              <a:t>The Town has been meeting with the City of Biwabik, City of Aurora, and City of Hoyt Lakes to create an East Mesabi Joint Water System</a:t>
            </a:r>
          </a:p>
          <a:p>
            <a:pPr lvl="3"/>
            <a:r>
              <a:rPr lang="en-US" sz="2200" dirty="0"/>
              <a:t>A $4.0 million request for State funding was not received this legislative session.  </a:t>
            </a:r>
          </a:p>
          <a:p>
            <a:pPr lvl="3"/>
            <a:r>
              <a:rPr lang="en-US" sz="2200" dirty="0"/>
              <a:t>Future requests will be made.  If successful, this request will allow the entities to purchase the property, prepare concept plans and design a new water treatment and distribution system for all four communities </a:t>
            </a:r>
          </a:p>
          <a:p>
            <a:pPr marL="109728" indent="0">
              <a:buNone/>
            </a:pPr>
            <a:r>
              <a:rPr lang="en-US" sz="2400" dirty="0" smtClean="0"/>
              <a:t>3.) </a:t>
            </a:r>
            <a:r>
              <a:rPr lang="en-US" sz="2200" dirty="0" smtClean="0"/>
              <a:t>Equipment Maintenance &amp; Replacement</a:t>
            </a:r>
          </a:p>
          <a:p>
            <a:pPr lvl="1">
              <a:buFont typeface="Wingdings" pitchFamily="2" charset="2"/>
              <a:buChar char="v"/>
            </a:pPr>
            <a:r>
              <a:rPr lang="en-US" sz="2200" dirty="0" smtClean="0"/>
              <a:t>A Tandem Truck purchase has been approved for arrival Spring 2017.  Town is currently looking at options.    </a:t>
            </a:r>
          </a:p>
          <a:p>
            <a:pPr lvl="1">
              <a:buFont typeface="Wingdings" pitchFamily="2" charset="2"/>
              <a:buChar char="v"/>
            </a:pPr>
            <a:r>
              <a:rPr lang="en-US" sz="2200" dirty="0" smtClean="0"/>
              <a:t>Reality is our trucks are 27 years old and we need to have them replaced</a:t>
            </a:r>
          </a:p>
          <a:p>
            <a:pPr lvl="1">
              <a:buFont typeface="Wingdings" pitchFamily="2" charset="2"/>
              <a:buChar char="v"/>
            </a:pPr>
            <a:r>
              <a:rPr lang="en-US" sz="2200" dirty="0" smtClean="0"/>
              <a:t>Parts and labor are very costly as equipment ages </a:t>
            </a:r>
          </a:p>
          <a:p>
            <a:pPr lvl="1">
              <a:buFont typeface="Wingdings" pitchFamily="2" charset="2"/>
              <a:buChar char="v"/>
            </a:pPr>
            <a:endParaRPr lang="en-US" sz="2200" dirty="0" smtClean="0"/>
          </a:p>
          <a:p>
            <a:pPr marL="393192" lvl="1" indent="0">
              <a:buNone/>
            </a:pPr>
            <a:endParaRPr lang="en-US" sz="2400" dirty="0" smtClean="0"/>
          </a:p>
          <a:p>
            <a:pPr lvl="1">
              <a:buFont typeface="Wingdings" pitchFamily="2" charset="2"/>
              <a:buChar char="v"/>
            </a:pPr>
            <a:endParaRPr lang="en-US" sz="2400" dirty="0" smtClean="0"/>
          </a:p>
          <a:p>
            <a:pPr marL="630936" lvl="2" indent="0">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381000"/>
            <a:ext cx="6589199" cy="1280890"/>
          </a:xfrm>
        </p:spPr>
        <p:style>
          <a:lnRef idx="2">
            <a:schemeClr val="accent1"/>
          </a:lnRef>
          <a:fillRef idx="1">
            <a:schemeClr val="lt1"/>
          </a:fillRef>
          <a:effectRef idx="0">
            <a:schemeClr val="accent1"/>
          </a:effectRef>
          <a:fontRef idx="minor">
            <a:schemeClr val="dk1"/>
          </a:fontRef>
        </p:style>
        <p:txBody>
          <a:bodyPr>
            <a:normAutofit/>
          </a:bodyPr>
          <a:lstStyle/>
          <a:p>
            <a:r>
              <a:rPr lang="en-US" dirty="0" smtClean="0"/>
              <a:t>Road &amp; Bridge List of Equipment:</a:t>
            </a:r>
            <a:endParaRPr lang="en-US" dirty="0"/>
          </a:p>
        </p:txBody>
      </p:sp>
      <p:sp>
        <p:nvSpPr>
          <p:cNvPr id="2" name="Content Placeholder 1"/>
          <p:cNvSpPr>
            <a:spLocks noGrp="1"/>
          </p:cNvSpPr>
          <p:nvPr>
            <p:ph idx="1"/>
          </p:nvPr>
        </p:nvSpPr>
        <p:spPr/>
        <p:txBody>
          <a:bodyPr numCol="2">
            <a:normAutofit fontScale="62500" lnSpcReduction="20000"/>
          </a:bodyPr>
          <a:lstStyle/>
          <a:p>
            <a:r>
              <a:rPr lang="en-US" dirty="0" smtClean="0"/>
              <a:t>2015 CAT Hydraulic 308E2 Excavator</a:t>
            </a:r>
          </a:p>
          <a:p>
            <a:r>
              <a:rPr lang="en-US" dirty="0" smtClean="0"/>
              <a:t>2015 Ford F-250 Lift Truck</a:t>
            </a:r>
          </a:p>
          <a:p>
            <a:r>
              <a:rPr lang="en-US" dirty="0" smtClean="0"/>
              <a:t>2014 </a:t>
            </a:r>
            <a:r>
              <a:rPr lang="en-US" dirty="0"/>
              <a:t>John Deere 670G Motor Grader</a:t>
            </a:r>
          </a:p>
          <a:p>
            <a:r>
              <a:rPr lang="en-US" dirty="0"/>
              <a:t>2012 Volvo Wheel Loader</a:t>
            </a:r>
          </a:p>
          <a:p>
            <a:r>
              <a:rPr lang="en-US" dirty="0" smtClean="0"/>
              <a:t>2010 </a:t>
            </a:r>
            <a:r>
              <a:rPr lang="en-US" dirty="0"/>
              <a:t>Mack </a:t>
            </a:r>
            <a:r>
              <a:rPr lang="en-US" dirty="0" smtClean="0"/>
              <a:t>Truck-Tractor</a:t>
            </a:r>
            <a:endParaRPr lang="en-US" dirty="0"/>
          </a:p>
          <a:p>
            <a:r>
              <a:rPr lang="en-US" dirty="0" smtClean="0"/>
              <a:t>1999 </a:t>
            </a:r>
            <a:r>
              <a:rPr lang="en-US" dirty="0"/>
              <a:t>International Tandem 6 x 4</a:t>
            </a:r>
          </a:p>
          <a:p>
            <a:r>
              <a:rPr lang="en-US" dirty="0" smtClean="0"/>
              <a:t>1997 </a:t>
            </a:r>
            <a:r>
              <a:rPr lang="en-US" dirty="0"/>
              <a:t>International Tandem	</a:t>
            </a:r>
          </a:p>
          <a:p>
            <a:r>
              <a:rPr lang="en-US" dirty="0" smtClean="0"/>
              <a:t>1993 </a:t>
            </a:r>
            <a:r>
              <a:rPr lang="en-US" dirty="0"/>
              <a:t>International Tandem - LOWBOY</a:t>
            </a:r>
          </a:p>
          <a:p>
            <a:r>
              <a:rPr lang="en-US" dirty="0" smtClean="0"/>
              <a:t>1982 </a:t>
            </a:r>
            <a:r>
              <a:rPr lang="en-US" dirty="0"/>
              <a:t>International Diesel Tandem  </a:t>
            </a:r>
          </a:p>
          <a:p>
            <a:r>
              <a:rPr lang="en-US" dirty="0" smtClean="0"/>
              <a:t>2001 </a:t>
            </a:r>
            <a:r>
              <a:rPr lang="en-US" dirty="0" err="1"/>
              <a:t>Dynaweld</a:t>
            </a:r>
            <a:r>
              <a:rPr lang="en-US" dirty="0"/>
              <a:t> 35 Lowboy Trailer </a:t>
            </a:r>
            <a:endParaRPr lang="en-US" dirty="0" smtClean="0"/>
          </a:p>
          <a:p>
            <a:r>
              <a:rPr lang="en-US" dirty="0" smtClean="0"/>
              <a:t>1999 </a:t>
            </a:r>
            <a:r>
              <a:rPr lang="en-US" dirty="0" err="1"/>
              <a:t>Ranco</a:t>
            </a:r>
            <a:r>
              <a:rPr lang="en-US" dirty="0"/>
              <a:t> Tri-Axle Belly </a:t>
            </a:r>
            <a:r>
              <a:rPr lang="en-US" dirty="0" smtClean="0"/>
              <a:t>Dump Trailer</a:t>
            </a:r>
          </a:p>
          <a:p>
            <a:endParaRPr lang="en-US" dirty="0"/>
          </a:p>
          <a:p>
            <a:endParaRPr lang="en-US" dirty="0" smtClean="0"/>
          </a:p>
          <a:p>
            <a:pPr marL="109728" indent="0">
              <a:buNone/>
            </a:pPr>
            <a:endParaRPr lang="en-US" dirty="0"/>
          </a:p>
          <a:p>
            <a:r>
              <a:rPr lang="en-US" dirty="0" err="1" smtClean="0"/>
              <a:t>Stepp</a:t>
            </a:r>
            <a:r>
              <a:rPr lang="en-US" dirty="0" smtClean="0"/>
              <a:t> </a:t>
            </a:r>
            <a:r>
              <a:rPr lang="en-US" dirty="0"/>
              <a:t>SPH-2.0 Pre-Mix Heater W/tandem axle</a:t>
            </a:r>
          </a:p>
          <a:p>
            <a:r>
              <a:rPr lang="en-US" dirty="0" smtClean="0"/>
              <a:t>2009 </a:t>
            </a:r>
            <a:r>
              <a:rPr lang="en-US" dirty="0"/>
              <a:t>Ford F-350 1 Ton Pickup</a:t>
            </a:r>
          </a:p>
          <a:p>
            <a:r>
              <a:rPr lang="en-US" dirty="0" smtClean="0"/>
              <a:t>2006 </a:t>
            </a:r>
            <a:r>
              <a:rPr lang="en-US" dirty="0"/>
              <a:t>Ford F-250 Regular Cab 4 x 4 w/plow</a:t>
            </a:r>
          </a:p>
          <a:p>
            <a:r>
              <a:rPr lang="en-US" dirty="0" smtClean="0"/>
              <a:t>1999 </a:t>
            </a:r>
            <a:r>
              <a:rPr lang="en-US" dirty="0"/>
              <a:t>Ford F-250 Pickup                    </a:t>
            </a:r>
          </a:p>
          <a:p>
            <a:r>
              <a:rPr lang="en-US" dirty="0" smtClean="0"/>
              <a:t>2 </a:t>
            </a:r>
            <a:r>
              <a:rPr lang="en-US" dirty="0"/>
              <a:t>– Single Axle Trailers</a:t>
            </a:r>
          </a:p>
          <a:p>
            <a:r>
              <a:rPr lang="en-US" dirty="0" smtClean="0"/>
              <a:t>1 </a:t>
            </a:r>
            <a:r>
              <a:rPr lang="en-US" dirty="0"/>
              <a:t>– 18’ Equipment Trailer</a:t>
            </a:r>
          </a:p>
          <a:p>
            <a:r>
              <a:rPr lang="en-US" dirty="0" smtClean="0"/>
              <a:t>2002 </a:t>
            </a:r>
            <a:r>
              <a:rPr lang="en-US" dirty="0"/>
              <a:t>John Deere Tractor Mower</a:t>
            </a:r>
          </a:p>
          <a:p>
            <a:r>
              <a:rPr lang="en-US" dirty="0" smtClean="0"/>
              <a:t>1994 </a:t>
            </a:r>
            <a:r>
              <a:rPr lang="en-US" dirty="0"/>
              <a:t>Case </a:t>
            </a:r>
            <a:r>
              <a:rPr lang="en-US" dirty="0" smtClean="0"/>
              <a:t>9030 </a:t>
            </a:r>
            <a:r>
              <a:rPr lang="en-US" dirty="0"/>
              <a:t>Excavator</a:t>
            </a:r>
          </a:p>
          <a:p>
            <a:r>
              <a:rPr lang="en-US" dirty="0" smtClean="0"/>
              <a:t>1989 </a:t>
            </a:r>
            <a:r>
              <a:rPr lang="en-US" dirty="0"/>
              <a:t>Case 580K Backhoe</a:t>
            </a:r>
          </a:p>
          <a:p>
            <a:r>
              <a:rPr lang="en-US" dirty="0" smtClean="0"/>
              <a:t>1986 John Deere Grader</a:t>
            </a:r>
          </a:p>
          <a:p>
            <a:endParaRPr lang="en-US" dirty="0"/>
          </a:p>
          <a:p>
            <a:endParaRPr lang="en-US" dirty="0"/>
          </a:p>
        </p:txBody>
      </p:sp>
    </p:spTree>
    <p:extLst>
      <p:ext uri="{BB962C8B-B14F-4D97-AF65-F5344CB8AC3E}">
        <p14:creationId xmlns:p14="http://schemas.microsoft.com/office/powerpoint/2010/main" val="1879106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3248" y="570079"/>
            <a:ext cx="8229600" cy="7159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4-Fiscal Sustainability Strategy</a:t>
            </a:r>
            <a:endParaRPr lang="en-US" sz="2800" dirty="0"/>
          </a:p>
        </p:txBody>
      </p:sp>
      <p:sp>
        <p:nvSpPr>
          <p:cNvPr id="2" name="Content Placeholder 1"/>
          <p:cNvSpPr>
            <a:spLocks noGrp="1"/>
          </p:cNvSpPr>
          <p:nvPr>
            <p:ph idx="1"/>
          </p:nvPr>
        </p:nvSpPr>
        <p:spPr/>
        <p:txBody>
          <a:bodyPr>
            <a:normAutofit/>
          </a:bodyPr>
          <a:lstStyle/>
          <a:p>
            <a:pPr marL="109728" indent="0">
              <a:buNone/>
            </a:pPr>
            <a:endParaRPr lang="en-US" sz="2400" dirty="0" smtClean="0"/>
          </a:p>
          <a:p>
            <a:pPr marL="109728" indent="0">
              <a:buNone/>
            </a:pPr>
            <a:endParaRPr lang="en-US" sz="2400" dirty="0"/>
          </a:p>
          <a:p>
            <a:pPr marL="109728" indent="0">
              <a:buNone/>
            </a:pPr>
            <a:endParaRPr lang="en-US" sz="2400" dirty="0" smtClean="0"/>
          </a:p>
          <a:p>
            <a:pPr marL="109728" indent="0">
              <a:buNone/>
            </a:pPr>
            <a:endParaRPr lang="en-US" sz="2000" dirty="0" smtClean="0"/>
          </a:p>
          <a:p>
            <a:pPr marL="393192" lvl="1" indent="0">
              <a:buNone/>
            </a:pPr>
            <a:endParaRPr lang="en-US" dirty="0" smtClean="0"/>
          </a:p>
          <a:p>
            <a:pPr lvl="1"/>
            <a:endParaRPr lang="en-US" dirty="0" smtClean="0"/>
          </a:p>
          <a:p>
            <a:endParaRPr lang="en-US" dirty="0"/>
          </a:p>
        </p:txBody>
      </p:sp>
      <p:sp>
        <p:nvSpPr>
          <p:cNvPr id="5" name="Rounded Rectangle 4"/>
          <p:cNvSpPr/>
          <p:nvPr/>
        </p:nvSpPr>
        <p:spPr>
          <a:xfrm>
            <a:off x="938048" y="1447800"/>
            <a:ext cx="76200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Category 4 Goals: Maintain the unreserved portion of the fund balance at 50%, increase investments, and ensure adequate reserve is maintained for unforeseen rise in operating expenses &amp; attrition of employees.</a:t>
            </a:r>
          </a:p>
          <a:p>
            <a:pPr algn="ctr"/>
            <a:r>
              <a:rPr lang="en-US" sz="1400" dirty="0" smtClean="0"/>
              <a:t>General Fund includes: City/Town Government Center, Elections, Loon Lake Community Center, Fire Department, Recreation; Road &amp; Bridge Fund includes Cemetery, Buildings &amp; Grounds, Highways &amp; Roads, Refuse Collection; Debt Fund includes Equipment Purchases and General Obligation Bond Payments for Projects</a:t>
            </a:r>
            <a:endParaRPr lang="en-US" sz="1400" dirty="0"/>
          </a:p>
        </p:txBody>
      </p:sp>
      <p:graphicFrame>
        <p:nvGraphicFramePr>
          <p:cNvPr id="6" name="Content Placeholder 6"/>
          <p:cNvGraphicFramePr>
            <a:graphicFrameLocks/>
          </p:cNvGraphicFramePr>
          <p:nvPr>
            <p:extLst>
              <p:ext uri="{D42A27DB-BD31-4B8C-83A1-F6EECF244321}">
                <p14:modId xmlns:p14="http://schemas.microsoft.com/office/powerpoint/2010/main" val="3941165537"/>
              </p:ext>
            </p:extLst>
          </p:nvPr>
        </p:nvGraphicFramePr>
        <p:xfrm>
          <a:off x="938048" y="2971800"/>
          <a:ext cx="8229600" cy="40687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endParaRPr lang="en-US" dirty="0" smtClean="0"/>
          </a:p>
          <a:p>
            <a:pPr marL="109728" indent="0">
              <a:buNone/>
            </a:pPr>
            <a:endParaRPr lang="en-US" dirty="0" smtClean="0"/>
          </a:p>
          <a:p>
            <a:endParaRPr lang="en-US" dirty="0" smtClean="0"/>
          </a:p>
        </p:txBody>
      </p:sp>
      <p:graphicFrame>
        <p:nvGraphicFramePr>
          <p:cNvPr id="4" name="Chart 3"/>
          <p:cNvGraphicFramePr/>
          <p:nvPr>
            <p:extLst>
              <p:ext uri="{D42A27DB-BD31-4B8C-83A1-F6EECF244321}">
                <p14:modId xmlns:p14="http://schemas.microsoft.com/office/powerpoint/2010/main" val="3561695633"/>
              </p:ext>
            </p:extLst>
          </p:nvPr>
        </p:nvGraphicFramePr>
        <p:xfrm>
          <a:off x="914400" y="457201"/>
          <a:ext cx="7620000" cy="6340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8638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858849"/>
              </p:ext>
            </p:extLst>
          </p:nvPr>
        </p:nvGraphicFramePr>
        <p:xfrm>
          <a:off x="457200" y="457200"/>
          <a:ext cx="82296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2150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6347713" cy="13208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4-Fiscal Sustainability 2016 YTD – Monthly Beginning Balance to Ending Balance</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5804684"/>
              </p:ext>
            </p:extLst>
          </p:nvPr>
        </p:nvGraphicFramePr>
        <p:xfrm>
          <a:off x="1066800" y="1828800"/>
          <a:ext cx="7040880" cy="4570987"/>
        </p:xfrm>
        <a:graphic>
          <a:graphicData uri="http://schemas.openxmlformats.org/drawingml/2006/table">
            <a:tbl>
              <a:tblPr>
                <a:tableStyleId>{5C22544A-7EE6-4342-B048-85BDC9FD1C3A}</a:tableStyleId>
              </a:tblPr>
              <a:tblGrid>
                <a:gridCol w="1751878"/>
                <a:gridCol w="1071148"/>
                <a:gridCol w="1258548"/>
                <a:gridCol w="1474676"/>
                <a:gridCol w="1484630"/>
              </a:tblGrid>
              <a:tr h="375488">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BEGINNING </a:t>
                      </a:r>
                      <a:r>
                        <a:rPr lang="en-US" sz="1400" u="none" strike="noStrike" dirty="0">
                          <a:effectLst/>
                        </a:rPr>
                        <a:t>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ENDING BALANCE</a:t>
                      </a:r>
                      <a:endParaRPr lang="en-US" sz="1400" b="1" i="0" u="none" strike="noStrike">
                        <a:solidFill>
                          <a:srgbClr val="000000"/>
                        </a:solidFill>
                        <a:effectLst/>
                        <a:latin typeface="Calibri" panose="020F0502020204030204" pitchFamily="34" charset="0"/>
                      </a:endParaRPr>
                    </a:p>
                  </a:txBody>
                  <a:tcPr marL="9525" marR="9525" marT="9525" marB="0" anchor="b"/>
                </a:tc>
              </a:tr>
              <a:tr h="237787">
                <a:tc>
                  <a:txBody>
                    <a:bodyPr/>
                    <a:lstStyle/>
                    <a:p>
                      <a:pPr algn="l" fontAlgn="b"/>
                      <a:r>
                        <a:rPr lang="en-US" sz="1400" u="none" strike="noStrike">
                          <a:effectLst/>
                        </a:rPr>
                        <a:t>JANUARY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$1,338,019.18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$41,770.31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$124,842.24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$1,254,947.25</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FEBRUARY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$1,254,947.25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$163,767.91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$113,768.27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$1,304,946.89</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MARCH</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$1,304,946.89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$169,899.90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$149,478.42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$1,325,368.37</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APRIL</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$1,325,368.37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$7,119.05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$165,016.96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$1,167,470.46</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MAY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$1,167,470.46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$90,903.61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$104,931.58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$1,153,442.49</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JUNE</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$1,153,442.49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$42,402.34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$157,889.74</a:t>
                      </a: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$1,037,955.09</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JULY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$1,037,955.09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$579,621.60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$116,362.64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$1,498,214.05</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AUGUST</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$1,498,214.05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$851,358.42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$188,011.88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smtClean="0">
                          <a:solidFill>
                            <a:srgbClr val="000000"/>
                          </a:solidFill>
                          <a:effectLst/>
                          <a:latin typeface="Calibri" panose="020F0502020204030204" pitchFamily="34" charset="0"/>
                        </a:rPr>
                        <a:t>$2,161,560.59</a:t>
                      </a:r>
                      <a:endParaRPr lang="en-US" sz="1400" b="1" i="0" u="none" strike="noStrike" dirty="0">
                        <a:solidFill>
                          <a:srgbClr val="000000"/>
                        </a:solidFill>
                        <a:effectLst/>
                        <a:latin typeface="Calibri" panose="020F0502020204030204" pitchFamily="34" charset="0"/>
                      </a:endParaRPr>
                    </a:p>
                  </a:txBody>
                  <a:tcPr marL="9525" marR="9525" marT="9525" marB="0" anchor="b"/>
                </a:tc>
              </a:tr>
              <a:tr h="375488">
                <a:tc>
                  <a:txBody>
                    <a:bodyPr/>
                    <a:lstStyle/>
                    <a:p>
                      <a:pPr algn="l" fontAlgn="b"/>
                      <a:endParaRPr lang="en-US" sz="1400" u="none" strike="noStrike" dirty="0" smtClean="0">
                        <a:effectLst/>
                      </a:endParaRPr>
                    </a:p>
                    <a:p>
                      <a:pPr algn="l" fontAlgn="b"/>
                      <a:r>
                        <a:rPr lang="en-US" sz="1400" u="none" strike="noStrike" dirty="0" smtClean="0">
                          <a:effectLst/>
                        </a:rPr>
                        <a:t>SEPTEMBER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r h="375488">
                <a:tc>
                  <a:txBody>
                    <a:bodyPr/>
                    <a:lstStyle/>
                    <a:p>
                      <a:pPr algn="l" fontAlgn="b"/>
                      <a:endParaRPr lang="en-US" sz="1400" u="none" strike="noStrike" dirty="0" smtClean="0">
                        <a:effectLst/>
                      </a:endParaRPr>
                    </a:p>
                    <a:p>
                      <a:pPr algn="l" fontAlgn="b"/>
                      <a:r>
                        <a:rPr lang="en-US" sz="1400" u="none" strike="noStrike" dirty="0" smtClean="0">
                          <a:effectLst/>
                        </a:rPr>
                        <a:t>OCTOBER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r h="375488">
                <a:tc>
                  <a:txBody>
                    <a:bodyPr/>
                    <a:lstStyle/>
                    <a:p>
                      <a:pPr algn="l" fontAlgn="b"/>
                      <a:endParaRPr lang="en-US" sz="1400" u="none" strike="noStrike" dirty="0" smtClean="0">
                        <a:effectLst/>
                      </a:endParaRPr>
                    </a:p>
                    <a:p>
                      <a:pPr algn="l" fontAlgn="b"/>
                      <a:r>
                        <a:rPr lang="en-US" sz="1400" u="none" strike="noStrike" dirty="0" smtClean="0">
                          <a:effectLst/>
                        </a:rPr>
                        <a:t>NOVEMBER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r h="375488">
                <a:tc>
                  <a:txBody>
                    <a:bodyPr/>
                    <a:lstStyle/>
                    <a:p>
                      <a:pPr algn="l" fontAlgn="b"/>
                      <a:endParaRPr lang="en-US" sz="1400" u="none" strike="noStrike" dirty="0" smtClean="0">
                        <a:effectLst/>
                      </a:endParaRPr>
                    </a:p>
                    <a:p>
                      <a:pPr algn="l" fontAlgn="b"/>
                      <a:r>
                        <a:rPr lang="en-US" sz="1400" u="none" strike="noStrike" dirty="0" smtClean="0">
                          <a:effectLst/>
                        </a:rPr>
                        <a:t>DECEMBER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8229600" cy="1143000"/>
          </a:xfrm>
        </p:spPr>
        <p:style>
          <a:lnRef idx="2">
            <a:schemeClr val="accent1"/>
          </a:lnRef>
          <a:fillRef idx="1">
            <a:schemeClr val="lt1"/>
          </a:fillRef>
          <a:effectRef idx="0">
            <a:schemeClr val="accent1"/>
          </a:effectRef>
          <a:fontRef idx="minor">
            <a:schemeClr val="dk1"/>
          </a:fontRef>
        </p:style>
        <p:txBody>
          <a:bodyPr>
            <a:noAutofit/>
          </a:bodyPr>
          <a:lstStyle/>
          <a:p>
            <a:r>
              <a:rPr lang="en-US" sz="3200" dirty="0" smtClean="0"/>
              <a:t>Category 4-Fiscal Sustainability 2016 </a:t>
            </a:r>
            <a:r>
              <a:rPr lang="en-US" sz="1800" dirty="0" smtClean="0"/>
              <a:t> </a:t>
            </a:r>
            <a:br>
              <a:rPr lang="en-US" sz="1800" dirty="0" smtClean="0"/>
            </a:br>
            <a:r>
              <a:rPr lang="en-US" sz="1800" dirty="0" smtClean="0"/>
              <a:t> Cash &amp; Investment Balances YTD</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703911"/>
              </p:ext>
            </p:extLst>
          </p:nvPr>
        </p:nvGraphicFramePr>
        <p:xfrm>
          <a:off x="1066800" y="1600200"/>
          <a:ext cx="7010400" cy="4104793"/>
        </p:xfrm>
        <a:graphic>
          <a:graphicData uri="http://schemas.openxmlformats.org/drawingml/2006/table">
            <a:tbl>
              <a:tblPr>
                <a:tableStyleId>{5C22544A-7EE6-4342-B048-85BDC9FD1C3A}</a:tableStyleId>
              </a:tblPr>
              <a:tblGrid>
                <a:gridCol w="3755571"/>
                <a:gridCol w="3254829"/>
              </a:tblGrid>
              <a:tr h="408009">
                <a:tc>
                  <a:txBody>
                    <a:bodyPr/>
                    <a:lstStyle/>
                    <a:p>
                      <a:pPr algn="l" fontAlgn="b"/>
                      <a:r>
                        <a:rPr lang="en-US" sz="1600" b="1" u="none" strike="noStrike" dirty="0" smtClean="0">
                          <a:effectLst/>
                        </a:rPr>
                        <a:t>January 2016 Beginning</a:t>
                      </a:r>
                      <a:r>
                        <a:rPr lang="en-US" sz="1600" b="1" u="none" strike="noStrike" baseline="0" dirty="0" smtClean="0">
                          <a:effectLst/>
                        </a:rPr>
                        <a:t> </a:t>
                      </a:r>
                      <a:r>
                        <a:rPr lang="en-US" sz="1600" b="1" u="none" strike="noStrike" dirty="0" smtClean="0">
                          <a:effectLst/>
                        </a:rPr>
                        <a:t>CASH </a:t>
                      </a:r>
                      <a:r>
                        <a:rPr lang="en-US" sz="1600" b="1" u="none" strike="noStrike" dirty="0">
                          <a:effectLst/>
                        </a:rPr>
                        <a:t>BALANCE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a:effectLst/>
                        </a:rPr>
                        <a:t> </a:t>
                      </a:r>
                      <a:r>
                        <a:rPr lang="en-US" sz="1600" b="1" u="none" strike="noStrike" dirty="0" smtClean="0">
                          <a:effectLst/>
                        </a:rPr>
                        <a:t>$1,338,019.18</a:t>
                      </a:r>
                    </a:p>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b"/>
                </a:tc>
              </a:tr>
              <a:tr h="417194">
                <a:tc>
                  <a:txBody>
                    <a:bodyPr/>
                    <a:lstStyle/>
                    <a:p>
                      <a:pPr algn="l" fontAlgn="b"/>
                      <a:r>
                        <a:rPr lang="en-US" sz="1600" b="1" i="0" u="none" strike="noStrike" baseline="0" dirty="0" smtClean="0">
                          <a:solidFill>
                            <a:srgbClr val="000000"/>
                          </a:solidFill>
                          <a:effectLst/>
                          <a:latin typeface="Calibri" panose="020F0502020204030204" pitchFamily="34" charset="0"/>
                        </a:rPr>
                        <a:t>August </a:t>
                      </a:r>
                      <a:r>
                        <a:rPr lang="en-US" sz="1600" b="1" i="0" u="none" strike="noStrike" dirty="0" smtClean="0">
                          <a:solidFill>
                            <a:srgbClr val="000000"/>
                          </a:solidFill>
                          <a:effectLst/>
                          <a:latin typeface="Calibri" panose="020F0502020204030204" pitchFamily="34" charset="0"/>
                        </a:rPr>
                        <a:t>2016 Ending CASH</a:t>
                      </a:r>
                      <a:r>
                        <a:rPr lang="en-US" sz="1600" b="1" i="0" u="none" strike="noStrike" baseline="0" dirty="0" smtClean="0">
                          <a:solidFill>
                            <a:srgbClr val="000000"/>
                          </a:solidFill>
                          <a:effectLst/>
                          <a:latin typeface="Calibri" panose="020F0502020204030204" pitchFamily="34" charset="0"/>
                        </a:rPr>
                        <a:t> Balance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i="0" u="none" strike="noStrike" baseline="0" dirty="0" smtClean="0">
                          <a:solidFill>
                            <a:schemeClr val="tx1"/>
                          </a:solidFill>
                          <a:effectLst/>
                          <a:latin typeface="Lucida Sans Unicode" panose="020B0602030504020204" pitchFamily="34" charset="0"/>
                          <a:cs typeface="Lucida Sans Unicode" panose="020B0602030504020204" pitchFamily="34" charset="0"/>
                        </a:rPr>
                        <a:t> $2,161,650.59</a:t>
                      </a:r>
                      <a:endParaRPr lang="en-US" sz="1600" b="1"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759740">
                <a:tc>
                  <a:txBody>
                    <a:bodyPr/>
                    <a:lstStyle/>
                    <a:p>
                      <a:pPr algn="l" fontAlgn="b"/>
                      <a:r>
                        <a:rPr lang="en-US" sz="1600" b="1" i="0" u="none" strike="noStrike" dirty="0" smtClean="0">
                          <a:solidFill>
                            <a:srgbClr val="000000"/>
                          </a:solidFill>
                          <a:effectLst/>
                          <a:latin typeface="Calibri" panose="020F0502020204030204" pitchFamily="34" charset="0"/>
                        </a:rPr>
                        <a:t>August 2015 Ending CASH</a:t>
                      </a:r>
                      <a:r>
                        <a:rPr lang="en-US" sz="1600" b="1" i="0" u="none" strike="noStrike" baseline="0" dirty="0" smtClean="0">
                          <a:solidFill>
                            <a:srgbClr val="000000"/>
                          </a:solidFill>
                          <a:effectLst/>
                          <a:latin typeface="Calibri" panose="020F0502020204030204" pitchFamily="34" charset="0"/>
                        </a:rPr>
                        <a:t> Balance for Comparison</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0" i="0" u="none" strike="noStrike" dirty="0" smtClean="0">
                          <a:solidFill>
                            <a:srgbClr val="0070C0"/>
                          </a:solidFill>
                          <a:effectLst/>
                          <a:latin typeface="Lucida Sans Unicode" panose="020B0602030504020204" pitchFamily="34" charset="0"/>
                          <a:cs typeface="Lucida Sans Unicode" panose="020B0602030504020204" pitchFamily="34" charset="0"/>
                        </a:rPr>
                        <a:t>(+776,222.18 difference from 08/2015)</a:t>
                      </a:r>
                      <a:endParaRPr lang="en-US" sz="1600" b="0" i="0" u="none" strike="noStrike" dirty="0">
                        <a:solidFill>
                          <a:srgbClr val="0070C0"/>
                        </a:solidFill>
                        <a:effectLst/>
                        <a:latin typeface="Lucida Sans Unicode" panose="020B0602030504020204" pitchFamily="34" charset="0"/>
                        <a:cs typeface="Lucida Sans Unicode" panose="020B0602030504020204" pitchFamily="34" charset="0"/>
                      </a:endParaRPr>
                    </a:p>
                  </a:txBody>
                  <a:tcPr marL="9525" marR="9525" marT="9525" marB="0" anchor="b"/>
                </a:tc>
              </a:tr>
              <a:tr h="1140969">
                <a:tc>
                  <a:txBody>
                    <a:bodyPr/>
                    <a:lstStyle/>
                    <a:p>
                      <a:pPr algn="l" fontAlgn="b"/>
                      <a:r>
                        <a:rPr lang="en-US" sz="1800" b="1" i="0" u="none" strike="noStrike" dirty="0" smtClean="0">
                          <a:solidFill>
                            <a:schemeClr val="tx1"/>
                          </a:solidFill>
                          <a:effectLst/>
                          <a:latin typeface="Calibri" panose="020F0502020204030204" pitchFamily="34" charset="0"/>
                        </a:rPr>
                        <a:t>Reasons</a:t>
                      </a:r>
                      <a:r>
                        <a:rPr lang="en-US" sz="1800" b="0" i="0" u="none" strike="noStrike" dirty="0" smtClean="0">
                          <a:solidFill>
                            <a:schemeClr val="tx1"/>
                          </a:solidFill>
                          <a:effectLst/>
                          <a:latin typeface="Calibri" panose="020F0502020204030204" pitchFamily="34" charset="0"/>
                        </a:rPr>
                        <a:t> </a:t>
                      </a:r>
                      <a:r>
                        <a:rPr lang="en-US" sz="1800" b="1" i="0" u="none" strike="noStrike" dirty="0" smtClean="0">
                          <a:solidFill>
                            <a:schemeClr val="tx1"/>
                          </a:solidFill>
                          <a:effectLst/>
                          <a:latin typeface="Calibri" panose="020F0502020204030204" pitchFamily="34" charset="0"/>
                        </a:rPr>
                        <a:t>for Increase</a:t>
                      </a:r>
                      <a:r>
                        <a:rPr lang="en-US" sz="1800" b="1" i="0" u="none" strike="noStrike" baseline="0" dirty="0" smtClean="0">
                          <a:solidFill>
                            <a:schemeClr val="tx1"/>
                          </a:solidFill>
                          <a:effectLst/>
                          <a:latin typeface="Calibri" panose="020F0502020204030204" pitchFamily="34" charset="0"/>
                        </a:rPr>
                        <a:t> in CASH Balance:</a:t>
                      </a:r>
                      <a:endParaRPr lang="en-US" sz="1800" b="1" i="0" u="none" strike="noStrike" dirty="0">
                        <a:solidFill>
                          <a:schemeClr val="tx1"/>
                        </a:solidFill>
                        <a:effectLst/>
                        <a:latin typeface="Calibri" panose="020F0502020204030204" pitchFamily="34" charset="0"/>
                      </a:endParaRPr>
                    </a:p>
                  </a:txBody>
                  <a:tcPr marL="9525" marR="9525" marT="9525" marB="0" anchor="ctr"/>
                </a:tc>
                <a:tc>
                  <a:txBody>
                    <a:bodyPr/>
                    <a:lstStyle/>
                    <a:p>
                      <a:pPr algn="l" fontAlgn="b"/>
                      <a:r>
                        <a:rPr lang="en-US" sz="1400" b="1" i="0" u="none" strike="noStrike" dirty="0" smtClean="0">
                          <a:solidFill>
                            <a:srgbClr val="000000"/>
                          </a:solidFill>
                          <a:effectLst/>
                          <a:latin typeface="Calibri" panose="020F0502020204030204" pitchFamily="34" charset="0"/>
                        </a:rPr>
                        <a:t>Continue to reduce spending on average 15% compared to prior years; Annexation mediated</a:t>
                      </a:r>
                      <a:r>
                        <a:rPr lang="en-US" sz="1400" b="1" i="0" u="none" strike="noStrike" baseline="0" dirty="0" smtClean="0">
                          <a:solidFill>
                            <a:srgbClr val="000000"/>
                          </a:solidFill>
                          <a:effectLst/>
                          <a:latin typeface="Calibri" panose="020F0502020204030204" pitchFamily="34" charset="0"/>
                        </a:rPr>
                        <a:t> settlement payments are finished – Town will continue to receive annual calculated payment each Spring for the previous year’s collected tax payments; </a:t>
                      </a:r>
                      <a:endParaRPr lang="en-US" sz="1400" b="1" i="0" u="none" strike="noStrike" dirty="0">
                        <a:solidFill>
                          <a:srgbClr val="000000"/>
                        </a:solidFill>
                        <a:effectLst/>
                        <a:latin typeface="Calibri" panose="020F0502020204030204" pitchFamily="34" charset="0"/>
                      </a:endParaRPr>
                    </a:p>
                  </a:txBody>
                  <a:tcPr marL="9525" marR="9525" marT="9525" marB="0" anchor="b"/>
                </a:tc>
              </a:tr>
              <a:tr h="1140969">
                <a:tc>
                  <a:txBody>
                    <a:bodyPr/>
                    <a:lstStyle/>
                    <a:p>
                      <a:pPr algn="ctr" fontAlgn="b"/>
                      <a:r>
                        <a:rPr lang="en-US" sz="1800" b="1" i="0" u="none" strike="noStrike" dirty="0" smtClean="0">
                          <a:solidFill>
                            <a:schemeClr val="tx1"/>
                          </a:solidFill>
                          <a:effectLst/>
                          <a:latin typeface="Calibri" panose="020F0502020204030204" pitchFamily="34" charset="0"/>
                        </a:rPr>
                        <a:t>Average Monthly</a:t>
                      </a:r>
                      <a:r>
                        <a:rPr lang="en-US" sz="1800" b="1" i="0" u="none" strike="noStrike" baseline="0" dirty="0" smtClean="0">
                          <a:solidFill>
                            <a:schemeClr val="tx1"/>
                          </a:solidFill>
                          <a:effectLst/>
                          <a:latin typeface="Calibri" panose="020F0502020204030204" pitchFamily="34" charset="0"/>
                        </a:rPr>
                        <a:t> Disbursed YTD:</a:t>
                      </a:r>
                    </a:p>
                    <a:p>
                      <a:pPr algn="ctr" fontAlgn="b"/>
                      <a:endParaRPr lang="en-US" sz="1800" b="1" i="0" u="none" strike="noStrike" baseline="0" dirty="0" smtClean="0">
                        <a:solidFill>
                          <a:schemeClr val="tx1"/>
                        </a:solidFill>
                        <a:effectLst/>
                        <a:latin typeface="Calibri" panose="020F0502020204030204" pitchFamily="34" charset="0"/>
                      </a:endParaRPr>
                    </a:p>
                    <a:p>
                      <a:pPr algn="ctr" fontAlgn="b"/>
                      <a:r>
                        <a:rPr lang="en-US" sz="1800" b="1" i="0" u="none" strike="noStrike" baseline="0" dirty="0" smtClean="0">
                          <a:solidFill>
                            <a:schemeClr val="tx1"/>
                          </a:solidFill>
                          <a:effectLst/>
                          <a:latin typeface="Calibri" panose="020F0502020204030204" pitchFamily="34" charset="0"/>
                        </a:rPr>
                        <a:t>Projected YTD Ending Cash Balance:</a:t>
                      </a:r>
                      <a:endParaRPr lang="en-US" sz="1800" b="1"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b"/>
                      <a:r>
                        <a:rPr lang="en-US" sz="1400" b="1" i="0" u="none" strike="noStrike" dirty="0" smtClean="0">
                          <a:solidFill>
                            <a:srgbClr val="000000"/>
                          </a:solidFill>
                          <a:effectLst/>
                          <a:latin typeface="Calibri" panose="020F0502020204030204" pitchFamily="34" charset="0"/>
                        </a:rPr>
                        <a:t>$140,000 per month (compared to $155,000 in 2015)</a:t>
                      </a:r>
                    </a:p>
                    <a:p>
                      <a:pPr algn="l" fontAlgn="b"/>
                      <a:endParaRPr lang="en-US" sz="1400" b="1" i="0" u="none" strike="noStrike" dirty="0" smtClean="0">
                        <a:solidFill>
                          <a:srgbClr val="000000"/>
                        </a:solidFill>
                        <a:effectLst/>
                        <a:latin typeface="Calibri" panose="020F0502020204030204" pitchFamily="34" charset="0"/>
                      </a:endParaRPr>
                    </a:p>
                    <a:p>
                      <a:pPr algn="l" fontAlgn="b"/>
                      <a:r>
                        <a:rPr lang="en-US" sz="1400" b="1" i="0" u="none" strike="noStrike" dirty="0" smtClean="0">
                          <a:solidFill>
                            <a:srgbClr val="000000"/>
                          </a:solidFill>
                          <a:effectLst/>
                          <a:latin typeface="Calibri" panose="020F0502020204030204" pitchFamily="34" charset="0"/>
                        </a:rPr>
                        <a:t>$1,500,000</a:t>
                      </a:r>
                      <a:endParaRPr lang="en-US" sz="1400" b="1"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58772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609600"/>
            <a:ext cx="6347713" cy="838200"/>
          </a:xfrm>
        </p:spPr>
        <p:style>
          <a:lnRef idx="2">
            <a:schemeClr val="accent1"/>
          </a:lnRef>
          <a:fillRef idx="1">
            <a:schemeClr val="lt1"/>
          </a:fillRef>
          <a:effectRef idx="0">
            <a:schemeClr val="accent1"/>
          </a:effectRef>
          <a:fontRef idx="minor">
            <a:schemeClr val="dk1"/>
          </a:fontRef>
        </p:style>
        <p:txBody>
          <a:bodyPr>
            <a:normAutofit/>
          </a:bodyPr>
          <a:lstStyle/>
          <a:p>
            <a:r>
              <a:rPr lang="en-US" dirty="0" smtClean="0"/>
              <a:t>Investments Breakdown:</a:t>
            </a:r>
            <a:endParaRPr lang="en-US" dirty="0"/>
          </a:p>
        </p:txBody>
      </p:sp>
      <p:sp>
        <p:nvSpPr>
          <p:cNvPr id="2" name="Content Placeholder 1"/>
          <p:cNvSpPr>
            <a:spLocks noGrp="1"/>
          </p:cNvSpPr>
          <p:nvPr>
            <p:ph idx="1"/>
          </p:nvPr>
        </p:nvSpPr>
        <p:spPr>
          <a:xfrm>
            <a:off x="2057400" y="1828800"/>
            <a:ext cx="6347714" cy="4212563"/>
          </a:xfrm>
        </p:spPr>
        <p:txBody>
          <a:bodyPr>
            <a:normAutofit/>
          </a:bodyPr>
          <a:lstStyle/>
          <a:p>
            <a:r>
              <a:rPr lang="en-US" dirty="0" smtClean="0"/>
              <a:t>Investments Total 2016 YTD:</a:t>
            </a:r>
          </a:p>
          <a:p>
            <a:pPr lvl="1"/>
            <a:r>
              <a:rPr lang="en-US" dirty="0" smtClean="0"/>
              <a:t>Severance Savings	$122,102.67</a:t>
            </a:r>
          </a:p>
          <a:p>
            <a:pPr marL="393192" lvl="1" indent="0">
              <a:buNone/>
            </a:pPr>
            <a:r>
              <a:rPr lang="en-US" dirty="0" smtClean="0"/>
              <a:t>	</a:t>
            </a:r>
            <a:r>
              <a:rPr lang="en-US" sz="2000" dirty="0" smtClean="0"/>
              <a:t>(This account is reserved for employee severance)</a:t>
            </a:r>
          </a:p>
          <a:p>
            <a:pPr lvl="1"/>
            <a:r>
              <a:rPr lang="en-US" dirty="0" smtClean="0"/>
              <a:t>Gilbert Bank CD #1	$100,826.27</a:t>
            </a:r>
          </a:p>
          <a:p>
            <a:pPr lvl="1"/>
            <a:r>
              <a:rPr lang="en-US" dirty="0" smtClean="0"/>
              <a:t>Gilbert Bank CD #2	$270,506.89</a:t>
            </a:r>
          </a:p>
          <a:p>
            <a:pPr lvl="1"/>
            <a:r>
              <a:rPr lang="en-US" sz="2400" dirty="0" smtClean="0"/>
              <a:t>Gilbert Bank Savings $228,908.57</a:t>
            </a:r>
          </a:p>
          <a:p>
            <a:pPr lvl="1"/>
            <a:r>
              <a:rPr lang="en-US" sz="2400" dirty="0" smtClean="0">
                <a:solidFill>
                  <a:schemeClr val="accent1"/>
                </a:solidFill>
              </a:rPr>
              <a:t>Total YTD 2016:  $722,344.40</a:t>
            </a:r>
          </a:p>
          <a:p>
            <a:pPr lvl="1"/>
            <a:r>
              <a:rPr lang="en-US" sz="2400" dirty="0" smtClean="0">
                <a:solidFill>
                  <a:schemeClr val="accent1"/>
                </a:solidFill>
              </a:rPr>
              <a:t>Total Cash &amp; Investments YTD:  $2,883,904.99</a:t>
            </a:r>
            <a:endParaRPr lang="en-US" dirty="0"/>
          </a:p>
        </p:txBody>
      </p:sp>
    </p:spTree>
    <p:extLst>
      <p:ext uri="{BB962C8B-B14F-4D97-AF65-F5344CB8AC3E}">
        <p14:creationId xmlns:p14="http://schemas.microsoft.com/office/powerpoint/2010/main" val="4278947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76200"/>
            <a:ext cx="7467600"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Review of Town’s 2016 Outcomes for Each Focus Area in the Strategic Plan </a:t>
            </a:r>
            <a:endParaRPr lang="en-US" sz="2800" u="sng" dirty="0"/>
          </a:p>
        </p:txBody>
      </p:sp>
      <p:sp>
        <p:nvSpPr>
          <p:cNvPr id="2" name="Content Placeholder 1"/>
          <p:cNvSpPr>
            <a:spLocks noGrp="1"/>
          </p:cNvSpPr>
          <p:nvPr>
            <p:ph idx="1"/>
          </p:nvPr>
        </p:nvSpPr>
        <p:spPr>
          <a:xfrm>
            <a:off x="1066800" y="1676400"/>
            <a:ext cx="7162800" cy="4572000"/>
          </a:xfrm>
        </p:spPr>
        <p:txBody>
          <a:bodyPr>
            <a:normAutofit/>
          </a:bodyPr>
          <a:lstStyle/>
          <a:p>
            <a:r>
              <a:rPr lang="en-US" sz="2000" b="1" u="sng" dirty="0" smtClean="0"/>
              <a:t>Category 1</a:t>
            </a:r>
            <a:r>
              <a:rPr lang="en-US" sz="2000" b="1" dirty="0" smtClean="0"/>
              <a:t> – Facilities Management Strategy </a:t>
            </a:r>
            <a:r>
              <a:rPr lang="en-US" sz="2000" dirty="0" smtClean="0"/>
              <a:t>(maintenance, upgrades, long-range use of all assets and identify liabilities at each entity</a:t>
            </a:r>
          </a:p>
          <a:p>
            <a:endParaRPr lang="en-US" sz="2000" dirty="0" smtClean="0"/>
          </a:p>
          <a:p>
            <a:endParaRPr lang="en-US" sz="2000" dirty="0" smtClean="0"/>
          </a:p>
          <a:p>
            <a:endParaRPr lang="en-US" sz="2000" dirty="0" smtClean="0"/>
          </a:p>
          <a:p>
            <a:pPr marL="109728" indent="0">
              <a:buNone/>
            </a:pPr>
            <a:endParaRPr lang="en-US" sz="2000" dirty="0" smtClean="0"/>
          </a:p>
          <a:p>
            <a:pPr marL="109728" indent="0">
              <a:buNone/>
            </a:pPr>
            <a:r>
              <a:rPr lang="en-US" sz="2200" dirty="0" smtClean="0"/>
              <a:t>1.) </a:t>
            </a:r>
            <a:r>
              <a:rPr lang="en-US" sz="2000" dirty="0" smtClean="0"/>
              <a:t>Quote for building a new cold storage facility on a concrete slab out at the Public Works location has been approved in the amount of $97,895 to </a:t>
            </a:r>
            <a:r>
              <a:rPr lang="en-US" sz="2000" dirty="0" err="1" smtClean="0"/>
              <a:t>Ameribuilt</a:t>
            </a:r>
            <a:r>
              <a:rPr lang="en-US" sz="2000" dirty="0" smtClean="0"/>
              <a:t> Building, Inc.  This is to replace the old shop in Aurora which was sold last fall.</a:t>
            </a:r>
            <a:endParaRPr lang="en-US" dirty="0" smtClean="0"/>
          </a:p>
        </p:txBody>
      </p:sp>
      <p:sp>
        <p:nvSpPr>
          <p:cNvPr id="4" name="Oval 3"/>
          <p:cNvSpPr/>
          <p:nvPr/>
        </p:nvSpPr>
        <p:spPr>
          <a:xfrm>
            <a:off x="1066800" y="2743200"/>
            <a:ext cx="7315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Category 1 Goals:  To increase revenue, to reduce operating expenses, to improve the footprint of the township, and to improve/upgrade facilities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smtClean="0"/>
              <a:t>Category 4 Fiscal Sustainability continued: </a:t>
            </a:r>
            <a:br>
              <a:rPr lang="en-US" sz="2400" dirty="0" smtClean="0"/>
            </a:br>
            <a:r>
              <a:rPr lang="en-US" sz="2400" dirty="0" smtClean="0"/>
              <a:t>2016 Notable Receipts YTD</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5555959"/>
              </p:ext>
            </p:extLst>
          </p:nvPr>
        </p:nvGraphicFramePr>
        <p:xfrm>
          <a:off x="2590800" y="1524000"/>
          <a:ext cx="5029200" cy="4306590"/>
        </p:xfrm>
        <a:graphic>
          <a:graphicData uri="http://schemas.openxmlformats.org/drawingml/2006/table">
            <a:tbl>
              <a:tblPr>
                <a:tableStyleId>{5C22544A-7EE6-4342-B048-85BDC9FD1C3A}</a:tableStyleId>
              </a:tblPr>
              <a:tblGrid>
                <a:gridCol w="3276600"/>
                <a:gridCol w="1752600"/>
              </a:tblGrid>
              <a:tr h="161516">
                <a:tc gridSpan="2">
                  <a:txBody>
                    <a:bodyPr/>
                    <a:lstStyle/>
                    <a:p>
                      <a:pPr algn="l" fontAlgn="b"/>
                      <a:r>
                        <a:rPr lang="en-US" sz="1200" b="1" u="none" strike="noStrike" dirty="0">
                          <a:effectLst/>
                        </a:rPr>
                        <a:t>Notable Receipts </a:t>
                      </a:r>
                      <a:r>
                        <a:rPr lang="en-US" sz="1200" b="1" u="none" strike="noStrike" dirty="0" smtClean="0">
                          <a:effectLst/>
                        </a:rPr>
                        <a:t>ALL FUNDS YTD (rounded):</a:t>
                      </a:r>
                      <a:endParaRPr lang="en-US" sz="1200" b="1" i="0" u="none" strike="noStrike" dirty="0">
                        <a:solidFill>
                          <a:srgbClr val="000000"/>
                        </a:solidFill>
                        <a:effectLst/>
                        <a:latin typeface="Calibri" panose="020F0502020204030204" pitchFamily="34" charset="0"/>
                      </a:endParaRPr>
                    </a:p>
                  </a:txBody>
                  <a:tcPr marL="5119" marR="5119" marT="5119" marB="0" anchor="b"/>
                </a:tc>
                <a:tc hMerge="1">
                  <a:txBody>
                    <a:bodyPr/>
                    <a:lstStyle/>
                    <a:p>
                      <a:endParaRPr lang="en-US"/>
                    </a:p>
                  </a:txBody>
                  <a:tcPr/>
                </a:tc>
              </a:tr>
              <a:tr h="161516">
                <a:tc>
                  <a:txBody>
                    <a:bodyPr/>
                    <a:lstStyle/>
                    <a:p>
                      <a:pPr algn="l" fontAlgn="b"/>
                      <a:r>
                        <a:rPr lang="en-US" sz="1200" u="none" strike="noStrike" dirty="0" smtClean="0">
                          <a:effectLst/>
                          <a:latin typeface="+mj-lt"/>
                        </a:rPr>
                        <a:t>Fire Contracts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$36,000.00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Tax Apportionment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$547,840.54</a:t>
                      </a:r>
                      <a:endParaRPr lang="en-US" sz="1200" b="0" i="0" u="none" strike="noStrike" dirty="0">
                        <a:solidFill>
                          <a:srgbClr val="000000"/>
                        </a:solidFill>
                        <a:effectLst/>
                        <a:latin typeface="+mj-lt"/>
                      </a:endParaRPr>
                    </a:p>
                  </a:txBody>
                  <a:tcPr marL="5119" marR="5119" marT="5119" marB="0" anchor="b"/>
                </a:tc>
              </a:tr>
              <a:tr h="0">
                <a:tc>
                  <a:txBody>
                    <a:bodyPr/>
                    <a:lstStyle/>
                    <a:p>
                      <a:pPr algn="l" fontAlgn="b"/>
                      <a:r>
                        <a:rPr lang="en-US" sz="1200" u="none" strike="noStrike" dirty="0" smtClean="0">
                          <a:effectLst/>
                          <a:latin typeface="+mj-lt"/>
                        </a:rPr>
                        <a:t>Town </a:t>
                      </a:r>
                      <a:r>
                        <a:rPr lang="en-US" sz="1200" u="none" strike="noStrike" dirty="0">
                          <a:effectLst/>
                          <a:latin typeface="+mj-lt"/>
                        </a:rPr>
                        <a:t>Road </a:t>
                      </a:r>
                      <a:r>
                        <a:rPr lang="en-US" sz="1200" u="none" strike="noStrike" dirty="0" smtClean="0">
                          <a:effectLst/>
                          <a:latin typeface="+mj-lt"/>
                        </a:rPr>
                        <a:t>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$26,712.36</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Taconite Production </a:t>
                      </a:r>
                      <a:r>
                        <a:rPr lang="en-US" sz="1200" u="none" strike="noStrike" dirty="0">
                          <a:effectLst/>
                          <a:latin typeface="+mj-lt"/>
                        </a:rPr>
                        <a:t>Tax</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$152,408.00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Annexation</a:t>
                      </a:r>
                      <a:r>
                        <a:rPr lang="en-US" sz="1200" b="0" i="0" u="none" strike="noStrike" baseline="0" dirty="0" smtClean="0">
                          <a:solidFill>
                            <a:srgbClr val="000000"/>
                          </a:solidFill>
                          <a:effectLst/>
                          <a:latin typeface="+mj-lt"/>
                          <a:cs typeface="Lucida Sans Unicode" panose="020B0602030504020204" pitchFamily="34" charset="0"/>
                        </a:rPr>
                        <a:t> Payments</a:t>
                      </a:r>
                      <a:endParaRPr lang="en-US" sz="12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fontAlgn="b"/>
                      <a:r>
                        <a:rPr lang="en-US" sz="1200" b="0" i="0" u="none" strike="noStrike" dirty="0" smtClean="0">
                          <a:solidFill>
                            <a:srgbClr val="000000"/>
                          </a:solidFill>
                          <a:effectLst/>
                          <a:latin typeface="+mj-lt"/>
                        </a:rPr>
                        <a:t>$690,781.54</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Taconite Homestead Credit</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$50,148.64</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Taconite</a:t>
                      </a:r>
                      <a:r>
                        <a:rPr lang="en-US" sz="1200" b="0" i="0" u="none" strike="noStrike" baseline="0" dirty="0" smtClean="0">
                          <a:solidFill>
                            <a:srgbClr val="000000"/>
                          </a:solidFill>
                          <a:effectLst/>
                          <a:latin typeface="+mj-lt"/>
                        </a:rPr>
                        <a:t> Local Aid</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$50,000.00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Road Maintenance (SLC)</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$85,000.00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Mining Effects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$69,320.00</a:t>
                      </a:r>
                      <a:endParaRPr lang="en-US" sz="1200" b="0" i="0" u="none" strike="noStrike" dirty="0">
                        <a:solidFill>
                          <a:srgbClr val="000000"/>
                        </a:solidFill>
                        <a:effectLst/>
                        <a:latin typeface="+mj-lt"/>
                      </a:endParaRPr>
                    </a:p>
                  </a:txBody>
                  <a:tcPr marL="5119" marR="5119" marT="5119" marB="0" anchor="b"/>
                </a:tc>
              </a:tr>
              <a:tr h="260291">
                <a:tc>
                  <a:txBody>
                    <a:bodyPr/>
                    <a:lstStyle/>
                    <a:p>
                      <a:pPr algn="l" fontAlgn="b"/>
                      <a:r>
                        <a:rPr lang="en-US" sz="1200" u="none" strike="noStrike" dirty="0" smtClean="0">
                          <a:effectLst/>
                          <a:latin typeface="+mj-lt"/>
                        </a:rPr>
                        <a:t>PERA 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$1369.50</a:t>
                      </a:r>
                      <a:endParaRPr lang="en-US" sz="1200" b="0" i="0" u="none" strike="noStrike" dirty="0">
                        <a:solidFill>
                          <a:srgbClr val="000000"/>
                        </a:solidFill>
                        <a:effectLst/>
                        <a:latin typeface="+mj-lt"/>
                      </a:endParaRPr>
                    </a:p>
                  </a:txBody>
                  <a:tcPr marL="5119" marR="5119" marT="5119" marB="0" anchor="b"/>
                </a:tc>
              </a:tr>
              <a:tr h="115368">
                <a:tc>
                  <a:txBody>
                    <a:bodyPr/>
                    <a:lstStyle/>
                    <a:p>
                      <a:pPr algn="l" fontAlgn="b"/>
                      <a:r>
                        <a:rPr lang="en-US" sz="1200" b="0" i="0" u="none" strike="noStrike" dirty="0" smtClean="0">
                          <a:solidFill>
                            <a:srgbClr val="000000"/>
                          </a:solidFill>
                          <a:effectLst/>
                          <a:latin typeface="+mj-lt"/>
                        </a:rPr>
                        <a:t>Recreation Activity Fees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$90.00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Disparity Reduction 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cs typeface="Lucida Sans Unicode" panose="020B0602030504020204" pitchFamily="34" charset="0"/>
                        </a:rPr>
                        <a:t>$228,882.00</a:t>
                      </a:r>
                      <a:endParaRPr lang="en-US" sz="1200" b="0" i="0" u="none" strike="noStrike" dirty="0">
                        <a:solidFill>
                          <a:srgbClr val="000000"/>
                        </a:solidFill>
                        <a:effectLst/>
                        <a:latin typeface="+mj-lt"/>
                        <a:cs typeface="Lucida Sans Unicode" panose="020B0602030504020204" pitchFamily="34" charset="0"/>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Snowplowing</a:t>
                      </a:r>
                      <a:r>
                        <a:rPr lang="en-US" sz="1200" b="0" i="0" u="none" strike="noStrike" baseline="0" dirty="0" smtClean="0">
                          <a:solidFill>
                            <a:srgbClr val="000000"/>
                          </a:solidFill>
                          <a:effectLst/>
                          <a:latin typeface="+mj-lt"/>
                        </a:rPr>
                        <a:t> Fees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$600.00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Refunds/Reimbursements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$840.56</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Sale</a:t>
                      </a:r>
                      <a:r>
                        <a:rPr lang="en-US" sz="1200" b="0" i="0" u="none" strike="noStrike" baseline="0" dirty="0" smtClean="0">
                          <a:solidFill>
                            <a:srgbClr val="000000"/>
                          </a:solidFill>
                          <a:effectLst/>
                          <a:latin typeface="+mj-lt"/>
                        </a:rPr>
                        <a:t> of Garbage Bags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$16,362.00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Pavilion Rent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$1,800.00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W/WW </a:t>
                      </a:r>
                      <a:r>
                        <a:rPr lang="en-US" sz="1200" u="none" strike="noStrike" dirty="0" smtClean="0">
                          <a:effectLst/>
                          <a:latin typeface="+mj-lt"/>
                        </a:rPr>
                        <a:t>Fees, Permits,</a:t>
                      </a:r>
                      <a:r>
                        <a:rPr lang="en-US" sz="1200" u="none" strike="noStrike" baseline="0" dirty="0" smtClean="0">
                          <a:effectLst/>
                          <a:latin typeface="+mj-lt"/>
                        </a:rPr>
                        <a:t> Connection Fees</a:t>
                      </a:r>
                      <a:r>
                        <a:rPr lang="en-US" sz="1200" u="none" strike="noStrike" dirty="0" smtClean="0">
                          <a:effectLst/>
                          <a:latin typeface="+mj-lt"/>
                        </a:rPr>
                        <a: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$14,697.16</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LLCC </a:t>
                      </a:r>
                      <a:r>
                        <a:rPr lang="en-US" sz="1200" u="none" strike="noStrike" dirty="0" smtClean="0">
                          <a:effectLst/>
                          <a:latin typeface="+mj-lt"/>
                        </a:rPr>
                        <a:t>Rent</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$2,140.00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Cemetery Revenues, Lot Sales, Columbarium</a:t>
                      </a:r>
                      <a:r>
                        <a:rPr lang="en-US" sz="1200" b="0" i="0" u="none" strike="noStrike" baseline="0" dirty="0" smtClean="0">
                          <a:solidFill>
                            <a:srgbClr val="000000"/>
                          </a:solidFill>
                          <a:effectLst/>
                          <a:latin typeface="+mj-lt"/>
                        </a:rPr>
                        <a:t> Sales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$8,000.00</a:t>
                      </a:r>
                      <a:endParaRPr lang="en-US" sz="1200" b="0" i="0" u="none" strike="noStrike" dirty="0">
                        <a:solidFill>
                          <a:srgbClr val="000000"/>
                        </a:solidFill>
                        <a:effectLst/>
                        <a:latin typeface="+mj-lt"/>
                      </a:endParaRPr>
                    </a:p>
                  </a:txBody>
                  <a:tcPr marL="5119" marR="5119" marT="5119" marB="0" anchor="b"/>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9259"/>
            <a:ext cx="8229600" cy="868362"/>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a:t>Category </a:t>
            </a:r>
            <a:r>
              <a:rPr lang="en-US" sz="2800" dirty="0" smtClean="0"/>
              <a:t>4-Fiscal </a:t>
            </a:r>
            <a:r>
              <a:rPr lang="en-US" sz="2800" dirty="0"/>
              <a:t>Sustainability continued: </a:t>
            </a:r>
            <a:br>
              <a:rPr lang="en-US" sz="2800" dirty="0"/>
            </a:br>
            <a:r>
              <a:rPr lang="en-US" sz="2800" dirty="0" smtClean="0"/>
              <a:t>2016 YTD </a:t>
            </a:r>
            <a:r>
              <a:rPr lang="en-US" sz="2800" dirty="0"/>
              <a:t>Notable </a:t>
            </a:r>
            <a:r>
              <a:rPr lang="en-US" sz="2800" dirty="0" smtClean="0"/>
              <a:t>Disbursements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1189847"/>
              </p:ext>
            </p:extLst>
          </p:nvPr>
        </p:nvGraphicFramePr>
        <p:xfrm>
          <a:off x="304799" y="1417638"/>
          <a:ext cx="4495800" cy="5277047"/>
        </p:xfrm>
        <a:graphic>
          <a:graphicData uri="http://schemas.openxmlformats.org/drawingml/2006/table">
            <a:tbl>
              <a:tblPr>
                <a:tableStyleId>{5C22544A-7EE6-4342-B048-85BDC9FD1C3A}</a:tableStyleId>
              </a:tblPr>
              <a:tblGrid>
                <a:gridCol w="2362200"/>
                <a:gridCol w="1035503"/>
                <a:gridCol w="1098097"/>
              </a:tblGrid>
              <a:tr h="221010">
                <a:tc gridSpan="2">
                  <a:txBody>
                    <a:bodyPr/>
                    <a:lstStyle/>
                    <a:p>
                      <a:pPr algn="l" fontAlgn="b"/>
                      <a:r>
                        <a:rPr lang="en-US" sz="1200" b="1" u="none" strike="noStrike" dirty="0">
                          <a:effectLst/>
                        </a:rPr>
                        <a:t>Notable Disbursed </a:t>
                      </a:r>
                      <a:r>
                        <a:rPr lang="en-US" sz="1200" b="1" u="none" strike="noStrike" dirty="0" smtClean="0">
                          <a:effectLst/>
                        </a:rPr>
                        <a:t>ALL FUNDS (rounded to nearest dollar):</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endParaRPr lang="en-US" dirty="0"/>
                    </a:p>
                  </a:txBody>
                  <a:tcPr marL="7893" marR="7893" marT="7893" marB="0" anchor="b"/>
                </a:tc>
              </a:tr>
              <a:tr h="221010">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r>
                        <a:rPr lang="en-US" sz="1200" dirty="0" smtClean="0"/>
                        <a:t>$488,819</a:t>
                      </a:r>
                      <a:endParaRPr lang="en-US" sz="1200" dirty="0"/>
                    </a:p>
                  </a:txBody>
                  <a:tcPr marL="7893" marR="7893" marT="7893" marB="0" anchor="b"/>
                </a:tc>
              </a:tr>
              <a:tr h="221010">
                <a:tc>
                  <a:txBody>
                    <a:bodyPr/>
                    <a:lstStyle/>
                    <a:p>
                      <a:pPr algn="l" fontAlgn="b"/>
                      <a:r>
                        <a:rPr lang="en-US" sz="1200" u="none" strike="noStrike" dirty="0">
                          <a:effectLst/>
                        </a:rPr>
                        <a:t>(wages, benefits, </a:t>
                      </a:r>
                      <a:r>
                        <a:rPr lang="en-US" sz="1200" u="none" strike="noStrike" dirty="0" smtClean="0">
                          <a:effectLst/>
                        </a:rPr>
                        <a:t>pension</a:t>
                      </a:r>
                      <a:r>
                        <a:rPr lang="en-US" sz="1200" u="none" strike="noStrike" baseline="0" dirty="0" smtClean="0">
                          <a:effectLst/>
                        </a:rPr>
                        <a:t>, worker’s comp insurance etc.</a:t>
                      </a:r>
                      <a:r>
                        <a:rPr lang="en-US" sz="1200" u="none" strike="noStrike" dirty="0" smtClean="0">
                          <a:effectLst/>
                        </a:rPr>
                        <a:t>)</a:t>
                      </a:r>
                      <a:endParaRPr lang="en-US" sz="120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l" fontAlgn="b"/>
                      <a:r>
                        <a:rPr lang="en-US" sz="1000" u="none" strike="noStrike" dirty="0" smtClean="0">
                          <a:effectLst/>
                        </a:rPr>
                        <a:t>(Board, Employees, Summer seasonal employees)</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r>
              <a:tr h="221010">
                <a:tc>
                  <a:txBody>
                    <a:bodyPr/>
                    <a:lstStyle/>
                    <a:p>
                      <a:pPr algn="l" fontAlgn="b"/>
                      <a:r>
                        <a:rPr lang="en-US" sz="1200" b="0" i="0" u="none" strike="noStrike" dirty="0" smtClean="0">
                          <a:solidFill>
                            <a:srgbClr val="000000"/>
                          </a:solidFill>
                          <a:effectLst/>
                          <a:latin typeface="+mn-lt"/>
                        </a:rPr>
                        <a:t>Fire Department Personnel</a:t>
                      </a:r>
                      <a:endParaRPr lang="en-US" sz="1200" b="0" i="0" u="none" strike="noStrike" dirty="0">
                        <a:solidFill>
                          <a:srgbClr val="000000"/>
                        </a:solidFill>
                        <a:effectLst/>
                        <a:latin typeface="+mn-lt"/>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$17,690</a:t>
                      </a:r>
                      <a:endParaRPr lang="en-US" sz="1200" dirty="0"/>
                    </a:p>
                  </a:txBody>
                  <a:tcPr marL="7893" marR="7893" marT="7893" marB="0" anchor="b"/>
                </a:tc>
              </a:tr>
              <a:tr h="221010">
                <a:tc>
                  <a:txBody>
                    <a:bodyPr/>
                    <a:lstStyle/>
                    <a:p>
                      <a:pPr algn="l" fontAlgn="b"/>
                      <a:r>
                        <a:rPr lang="en-US" sz="1200" b="0" i="0" u="none" strike="noStrike" dirty="0" smtClean="0">
                          <a:solidFill>
                            <a:srgbClr val="000000"/>
                          </a:solidFill>
                          <a:effectLst/>
                          <a:latin typeface="Calibri" panose="020F0502020204030204" pitchFamily="34" charset="0"/>
                        </a:rPr>
                        <a:t>Fire Department Operating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$18,830</a:t>
                      </a:r>
                      <a:endParaRPr lang="en-US" sz="1200" dirty="0"/>
                    </a:p>
                  </a:txBody>
                  <a:tcPr marL="7893" marR="7893" marT="7893" marB="0" anchor="b"/>
                </a:tc>
              </a:tr>
              <a:tr h="221010">
                <a:tc>
                  <a:txBody>
                    <a:bodyPr/>
                    <a:lstStyle/>
                    <a:p>
                      <a:pPr algn="l" fontAlgn="b"/>
                      <a:r>
                        <a:rPr lang="en-US" sz="1200" u="none" strike="noStrike" dirty="0" smtClean="0">
                          <a:effectLst/>
                        </a:rPr>
                        <a:t>2016 </a:t>
                      </a:r>
                      <a:r>
                        <a:rPr lang="en-US" sz="1200" u="none" strike="noStrike" dirty="0">
                          <a:effectLst/>
                        </a:rPr>
                        <a:t>Refuse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$101,915</a:t>
                      </a:r>
                      <a:endParaRPr lang="en-US" sz="1200" dirty="0"/>
                    </a:p>
                  </a:txBody>
                  <a:tcPr marL="7893" marR="7893" marT="7893" marB="0" anchor="b"/>
                </a:tc>
              </a:tr>
              <a:tr h="221010">
                <a:tc>
                  <a:txBody>
                    <a:bodyPr/>
                    <a:lstStyle/>
                    <a:p>
                      <a:pPr algn="l" fontAlgn="b"/>
                      <a:r>
                        <a:rPr lang="en-US" sz="1200" b="0" i="0" u="none" strike="noStrike" dirty="0" smtClean="0">
                          <a:solidFill>
                            <a:srgbClr val="000000"/>
                          </a:solidFill>
                          <a:effectLst/>
                          <a:latin typeface="Calibri" panose="020F0502020204030204" pitchFamily="34" charset="0"/>
                        </a:rPr>
                        <a:t>Garbage</a:t>
                      </a:r>
                      <a:r>
                        <a:rPr lang="en-US" sz="1200" b="0" i="0" u="none" strike="noStrike" baseline="0" dirty="0" smtClean="0">
                          <a:solidFill>
                            <a:srgbClr val="000000"/>
                          </a:solidFill>
                          <a:effectLst/>
                          <a:latin typeface="Calibri" panose="020F0502020204030204" pitchFamily="34" charset="0"/>
                        </a:rPr>
                        <a:t> Bag Purchase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$6,461</a:t>
                      </a:r>
                      <a:endParaRPr lang="en-US" sz="1200" dirty="0"/>
                    </a:p>
                  </a:txBody>
                  <a:tcPr marL="7893" marR="7893" marT="7893" marB="0" anchor="b"/>
                </a:tc>
              </a:tr>
              <a:tr h="157864">
                <a:tc>
                  <a:txBody>
                    <a:bodyPr/>
                    <a:lstStyle/>
                    <a:p>
                      <a:pPr algn="l" fontAlgn="b"/>
                      <a:r>
                        <a:rPr lang="en-US" sz="1200" u="none" strike="noStrike" dirty="0" smtClean="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$9,290</a:t>
                      </a:r>
                      <a:endParaRPr lang="en-US" sz="1200" dirty="0"/>
                    </a:p>
                  </a:txBody>
                  <a:tcPr marL="7893" marR="7893" marT="7893" marB="0" anchor="b"/>
                </a:tc>
              </a:tr>
              <a:tr h="157864">
                <a:tc>
                  <a:txBody>
                    <a:bodyPr/>
                    <a:lstStyle/>
                    <a:p>
                      <a:pPr algn="l" fontAlgn="b"/>
                      <a:r>
                        <a:rPr lang="en-US" sz="1200" u="none" strike="noStrike" dirty="0" smtClean="0">
                          <a:effectLst/>
                        </a:rPr>
                        <a:t>Equipment Fuel</a:t>
                      </a:r>
                      <a:r>
                        <a:rPr lang="en-US" sz="1200" u="none" strike="noStrike" baseline="0" dirty="0" smtClean="0">
                          <a:effectLst/>
                        </a:rPr>
                        <a:t> &amp; Lubricants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$30,331</a:t>
                      </a:r>
                      <a:endParaRPr lang="en-US" sz="1200" dirty="0"/>
                    </a:p>
                  </a:txBody>
                  <a:tcPr marL="7893" marR="7893" marT="7893" marB="0" anchor="b"/>
                </a:tc>
              </a:tr>
              <a:tr h="157864">
                <a:tc>
                  <a:txBody>
                    <a:bodyPr/>
                    <a:lstStyle/>
                    <a:p>
                      <a:pPr algn="l" fontAlgn="b"/>
                      <a:r>
                        <a:rPr lang="en-US" sz="1200" b="0" i="0" u="none" strike="noStrike" dirty="0" smtClean="0">
                          <a:solidFill>
                            <a:srgbClr val="000000"/>
                          </a:solidFill>
                          <a:effectLst/>
                          <a:latin typeface="Lucida Sans Unicode" panose="020B0602030504020204" pitchFamily="34" charset="0"/>
                          <a:cs typeface="Lucida Sans Unicode" panose="020B0602030504020204" pitchFamily="34" charset="0"/>
                        </a:rPr>
                        <a:t>Loon Lake Community</a:t>
                      </a:r>
                      <a:r>
                        <a:rPr lang="en-US" sz="1200" b="0" i="0" u="none" strike="noStrike" baseline="0" dirty="0" smtClean="0">
                          <a:solidFill>
                            <a:srgbClr val="000000"/>
                          </a:solidFill>
                          <a:effectLst/>
                          <a:latin typeface="Lucida Sans Unicode" panose="020B0602030504020204" pitchFamily="34" charset="0"/>
                          <a:cs typeface="Lucida Sans Unicode" panose="020B0602030504020204" pitchFamily="34" charset="0"/>
                        </a:rPr>
                        <a:t> Center</a:t>
                      </a:r>
                      <a:endParaRPr lang="en-US" sz="12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$29,919</a:t>
                      </a:r>
                      <a:endParaRPr lang="en-US" sz="1200" dirty="0"/>
                    </a:p>
                  </a:txBody>
                  <a:tcPr marL="7893" marR="7893" marT="7893" marB="0" anchor="b"/>
                </a:tc>
              </a:tr>
              <a:tr h="157864">
                <a:tc>
                  <a:txBody>
                    <a:bodyPr/>
                    <a:lstStyle/>
                    <a:p>
                      <a:pPr algn="l" fontAlgn="b"/>
                      <a:r>
                        <a:rPr lang="en-US" sz="1200" b="0" i="0" u="none" strike="noStrike" dirty="0" smtClean="0">
                          <a:solidFill>
                            <a:schemeClr val="dk1"/>
                          </a:solidFill>
                          <a:effectLst/>
                          <a:latin typeface="+mn-lt"/>
                        </a:rPr>
                        <a:t>Shooting</a:t>
                      </a:r>
                      <a:r>
                        <a:rPr lang="en-US" sz="1200" b="0" i="0" u="none" strike="noStrike" baseline="0" dirty="0" smtClean="0">
                          <a:solidFill>
                            <a:schemeClr val="dk1"/>
                          </a:solidFill>
                          <a:effectLst/>
                          <a:latin typeface="+mn-lt"/>
                        </a:rPr>
                        <a:t> Range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$4,532</a:t>
                      </a:r>
                      <a:endParaRPr lang="en-US" sz="1200" dirty="0"/>
                    </a:p>
                  </a:txBody>
                  <a:tcPr marL="7893" marR="7893" marT="7893" marB="0" anchor="b"/>
                </a:tc>
              </a:tr>
              <a:tr h="285734">
                <a:tc>
                  <a:txBody>
                    <a:bodyPr/>
                    <a:lstStyle/>
                    <a:p>
                      <a:pPr algn="l" fontAlgn="b"/>
                      <a:r>
                        <a:rPr lang="en-US" sz="1200" b="0" i="0" u="none" strike="noStrike" dirty="0" smtClean="0">
                          <a:solidFill>
                            <a:schemeClr val="dk1"/>
                          </a:solidFill>
                          <a:effectLst/>
                          <a:latin typeface="+mn-lt"/>
                        </a:rPr>
                        <a:t>Park Areas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$1,634</a:t>
                      </a:r>
                      <a:endParaRPr lang="en-US" sz="1200" dirty="0"/>
                    </a:p>
                  </a:txBody>
                  <a:tcPr marL="7893" marR="7893" marT="7893" marB="0" anchor="b"/>
                </a:tc>
              </a:tr>
              <a:tr h="157864">
                <a:tc>
                  <a:txBody>
                    <a:bodyPr/>
                    <a:lstStyle/>
                    <a:p>
                      <a:pPr algn="l" fontAlgn="b"/>
                      <a:r>
                        <a:rPr lang="en-US" sz="1200" u="none" strike="noStrike" dirty="0" smtClean="0">
                          <a:effectLst/>
                        </a:rPr>
                        <a:t>Parts (incl.</a:t>
                      </a:r>
                      <a:r>
                        <a:rPr lang="en-US" sz="1200" u="none" strike="noStrike" baseline="0" dirty="0" smtClean="0">
                          <a:effectLst/>
                        </a:rPr>
                        <a:t> tires) </a:t>
                      </a:r>
                      <a:r>
                        <a:rPr lang="en-US" sz="1200" u="none" strike="noStrike" dirty="0" smtClean="0">
                          <a:effectLst/>
                        </a:rPr>
                        <a:t>&amp; Repairs </a:t>
                      </a:r>
                      <a:r>
                        <a:rPr lang="en-US" sz="1200" u="none" strike="noStrike" dirty="0">
                          <a:effectLst/>
                        </a:rPr>
                        <a:t>for Equip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$22,886</a:t>
                      </a:r>
                      <a:endParaRPr lang="en-US" sz="1200" dirty="0"/>
                    </a:p>
                  </a:txBody>
                  <a:tcPr marL="7893" marR="7893" marT="7893" marB="0" anchor="b"/>
                </a:tc>
              </a:tr>
              <a:tr h="285734">
                <a:tc>
                  <a:txBody>
                    <a:bodyPr/>
                    <a:lstStyle/>
                    <a:p>
                      <a:pPr algn="l" fontAlgn="b"/>
                      <a:r>
                        <a:rPr lang="en-US" sz="1200" u="none" strike="noStrike" dirty="0" smtClean="0">
                          <a:effectLst/>
                        </a:rPr>
                        <a:t>Operating, Repair &amp; </a:t>
                      </a:r>
                      <a:r>
                        <a:rPr lang="en-US" sz="1200" u="none" strike="noStrike" dirty="0" err="1" smtClean="0">
                          <a:effectLst/>
                        </a:rPr>
                        <a:t>Maint</a:t>
                      </a:r>
                      <a:r>
                        <a:rPr lang="en-US" sz="1200" u="none" strike="noStrike" dirty="0" smtClean="0">
                          <a:effectLst/>
                        </a:rPr>
                        <a:t>. </a:t>
                      </a:r>
                      <a:r>
                        <a:rPr lang="en-US" sz="1200" u="none" strike="noStrike" dirty="0">
                          <a:effectLst/>
                        </a:rPr>
                        <a:t>Supplies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$10,336</a:t>
                      </a:r>
                      <a:endParaRPr lang="en-US" sz="1200" dirty="0"/>
                    </a:p>
                  </a:txBody>
                  <a:tcPr marL="7893" marR="7893" marT="7893" marB="0" anchor="b"/>
                </a:tc>
              </a:tr>
              <a:tr h="285734">
                <a:tc>
                  <a:txBody>
                    <a:bodyPr/>
                    <a:lstStyle/>
                    <a:p>
                      <a:pPr algn="l" fontAlgn="b"/>
                      <a:r>
                        <a:rPr lang="en-US" sz="1200" u="none" strike="noStrike" dirty="0" smtClean="0">
                          <a:effectLst/>
                        </a:rPr>
                        <a:t>Advertising, Printing,</a:t>
                      </a:r>
                      <a:r>
                        <a:rPr lang="en-US" sz="1200" u="none" strike="noStrike" baseline="0" dirty="0" smtClean="0">
                          <a:effectLst/>
                        </a:rPr>
                        <a:t> &amp; Postage</a:t>
                      </a:r>
                      <a:r>
                        <a:rPr lang="en-US" sz="1200" u="none" strike="noStrike" dirty="0" smtClean="0">
                          <a:effectLst/>
                        </a:rPr>
                        <a:t> </a:t>
                      </a:r>
                      <a:r>
                        <a:rPr lang="en-US" sz="1200" u="none" strike="noStrike" dirty="0">
                          <a:effectLst/>
                        </a:rPr>
                        <a:t>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$4,523</a:t>
                      </a:r>
                      <a:endParaRPr lang="en-US" sz="1200" dirty="0"/>
                    </a:p>
                  </a:txBody>
                  <a:tcPr marL="7893" marR="7893" marT="7893" marB="0" anchor="b"/>
                </a:tc>
              </a:tr>
              <a:tr h="301892">
                <a:tc>
                  <a:txBody>
                    <a:bodyPr/>
                    <a:lstStyle/>
                    <a:p>
                      <a:pPr algn="l" fontAlgn="b"/>
                      <a:r>
                        <a:rPr lang="en-US" sz="1200" b="0" i="0" u="none" strike="noStrike" dirty="0" smtClean="0">
                          <a:solidFill>
                            <a:srgbClr val="000000"/>
                          </a:solidFill>
                          <a:effectLst/>
                          <a:latin typeface="Calibri" panose="020F0502020204030204" pitchFamily="34" charset="0"/>
                        </a:rPr>
                        <a:t>Streets (Paved &amp; </a:t>
                      </a:r>
                      <a:r>
                        <a:rPr lang="en-US" sz="1200" b="0" i="0" u="none" strike="noStrike" dirty="0" err="1" smtClean="0">
                          <a:solidFill>
                            <a:srgbClr val="000000"/>
                          </a:solidFill>
                          <a:effectLst/>
                          <a:latin typeface="Calibri" panose="020F0502020204030204" pitchFamily="34" charset="0"/>
                        </a:rPr>
                        <a:t>Uppaid</a:t>
                      </a:r>
                      <a:r>
                        <a:rPr lang="en-US" sz="1200" b="0" i="0" u="none" strike="noStrike" dirty="0" smtClean="0">
                          <a:solidFill>
                            <a:srgbClr val="000000"/>
                          </a:solidFill>
                          <a:effectLst/>
                          <a:latin typeface="Calibri" panose="020F0502020204030204" pitchFamily="34" charset="0"/>
                        </a:rPr>
                        <a:t>) Materials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$17,149</a:t>
                      </a:r>
                      <a:endParaRPr lang="en-US" sz="1200" dirty="0"/>
                    </a:p>
                  </a:txBody>
                  <a:tcPr marL="7893" marR="7893" marT="7893" marB="0" anchor="b"/>
                </a:tc>
              </a:tr>
              <a:tr h="157864">
                <a:tc>
                  <a:txBody>
                    <a:bodyPr/>
                    <a:lstStyle/>
                    <a:p>
                      <a:pPr algn="l" fontAlgn="b"/>
                      <a:r>
                        <a:rPr lang="en-US" sz="1200" u="none" strike="noStrike" dirty="0" smtClean="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$2,902</a:t>
                      </a:r>
                      <a:endParaRPr lang="en-US" sz="1200" dirty="0"/>
                    </a:p>
                  </a:txBody>
                  <a:tcPr marL="7893" marR="7893" marT="7893" marB="0" anchor="b"/>
                </a:tc>
              </a:tr>
              <a:tr h="157864">
                <a:tc>
                  <a:txBody>
                    <a:bodyPr/>
                    <a:lstStyle/>
                    <a:p>
                      <a:pPr algn="l" fontAlgn="b"/>
                      <a:r>
                        <a:rPr lang="en-US" sz="1200" u="none" strike="noStrike" dirty="0" smtClean="0">
                          <a:effectLst/>
                        </a:rPr>
                        <a:t>Communication Radios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$22,982</a:t>
                      </a:r>
                      <a:endParaRPr lang="en-US" sz="1200" dirty="0"/>
                    </a:p>
                  </a:txBody>
                  <a:tcPr marL="7893" marR="7893" marT="7893" marB="0" anchor="b"/>
                </a:tc>
              </a:tr>
              <a:tr h="285734">
                <a:tc>
                  <a:txBody>
                    <a:bodyPr/>
                    <a:lstStyle/>
                    <a:p>
                      <a:pPr algn="l" fontAlgn="b"/>
                      <a:r>
                        <a:rPr lang="en-US" sz="1200" b="0" i="0" u="none" strike="noStrike" dirty="0" smtClean="0">
                          <a:solidFill>
                            <a:schemeClr val="dk1"/>
                          </a:solidFill>
                          <a:effectLst/>
                          <a:latin typeface="+mn-lt"/>
                        </a:rPr>
                        <a:t>Building</a:t>
                      </a:r>
                      <a:r>
                        <a:rPr lang="en-US" sz="1200" b="0" i="0" u="none" strike="noStrike" baseline="0" dirty="0" smtClean="0">
                          <a:solidFill>
                            <a:schemeClr val="dk1"/>
                          </a:solidFill>
                          <a:effectLst/>
                          <a:latin typeface="+mn-lt"/>
                        </a:rPr>
                        <a:t> Repairs &amp; Upgrades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$4,174</a:t>
                      </a:r>
                      <a:endParaRPr lang="en-US" sz="1200" dirty="0"/>
                    </a:p>
                  </a:txBody>
                  <a:tcPr marL="7893" marR="7893" marT="7893" marB="0" anchor="b"/>
                </a:tc>
              </a:tr>
              <a:tr h="285734">
                <a:tc>
                  <a:txBody>
                    <a:bodyPr/>
                    <a:lstStyle/>
                    <a:p>
                      <a:pPr algn="l" fontAlgn="b"/>
                      <a:r>
                        <a:rPr lang="en-US" sz="1200" u="none" strike="noStrike" dirty="0" smtClean="0">
                          <a:effectLst/>
                        </a:rPr>
                        <a:t>Safety Supplies/Medical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$1,371</a:t>
                      </a:r>
                      <a:endParaRPr lang="en-US" sz="1200" dirty="0"/>
                    </a:p>
                  </a:txBody>
                  <a:tcPr marL="7893" marR="7893" marT="7893"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11658479"/>
              </p:ext>
            </p:extLst>
          </p:nvPr>
        </p:nvGraphicFramePr>
        <p:xfrm>
          <a:off x="4876800" y="1417621"/>
          <a:ext cx="3733800" cy="3931744"/>
        </p:xfrm>
        <a:graphic>
          <a:graphicData uri="http://schemas.openxmlformats.org/drawingml/2006/table">
            <a:tbl>
              <a:tblPr>
                <a:tableStyleId>{5C22544A-7EE6-4342-B048-85BDC9FD1C3A}</a:tableStyleId>
              </a:tblPr>
              <a:tblGrid>
                <a:gridCol w="2819400"/>
                <a:gridCol w="914400"/>
              </a:tblGrid>
              <a:tr h="321970">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$16,450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smtClean="0">
                          <a:effectLst/>
                          <a:latin typeface="+mj-lt"/>
                        </a:rPr>
                        <a:t>2016 </a:t>
                      </a:r>
                      <a:r>
                        <a:rPr lang="en-US" sz="1200" u="none" strike="noStrike" dirty="0">
                          <a:effectLst/>
                          <a:latin typeface="+mj-lt"/>
                        </a:rPr>
                        <a:t>Property &amp; Casualty </a:t>
                      </a:r>
                      <a:r>
                        <a:rPr lang="en-US" sz="1200" u="none" strike="noStrike" dirty="0" smtClean="0">
                          <a:effectLst/>
                          <a:latin typeface="+mj-lt"/>
                        </a:rPr>
                        <a:t>Insurance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$19,965</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Technology Upgrades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$872</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Storm Drainage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$7,447</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Utilities (Electric, Phone/Internet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$26,854</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Engineering Costs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$21,171</a:t>
                      </a:r>
                      <a:endParaRPr lang="en-US" sz="1200" b="0" i="0" u="none" strike="noStrike" dirty="0">
                        <a:solidFill>
                          <a:srgbClr val="000000"/>
                        </a:solidFill>
                        <a:effectLst/>
                        <a:latin typeface="+mj-lt"/>
                      </a:endParaRPr>
                    </a:p>
                  </a:txBody>
                  <a:tcPr marL="9525" marR="9525" marT="9525" marB="0" anchor="b"/>
                </a:tc>
              </a:tr>
              <a:tr h="390074">
                <a:tc>
                  <a:txBody>
                    <a:bodyPr/>
                    <a:lstStyle/>
                    <a:p>
                      <a:pPr algn="l" fontAlgn="b"/>
                      <a:r>
                        <a:rPr lang="en-US" sz="1200" u="none" strike="noStrike" dirty="0" smtClean="0">
                          <a:effectLst/>
                          <a:latin typeface="+mj-lt"/>
                        </a:rPr>
                        <a:t>Army Corps of Engineers PAS Program</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$9,750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a:effectLst/>
                          <a:latin typeface="+mj-lt"/>
                        </a:rPr>
                        <a:t>W/WW </a:t>
                      </a:r>
                      <a:r>
                        <a:rPr lang="en-US" sz="1200" u="none" strike="noStrike" dirty="0" smtClean="0">
                          <a:effectLst/>
                          <a:latin typeface="+mj-lt"/>
                        </a:rPr>
                        <a:t> </a:t>
                      </a:r>
                      <a:r>
                        <a:rPr lang="en-US" sz="1200" u="none" strike="noStrike" dirty="0" smtClean="0">
                          <a:effectLst/>
                          <a:latin typeface="+mj-lt"/>
                        </a:rPr>
                        <a:t>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$4,804</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Dues, Subscriptions, </a:t>
                      </a:r>
                      <a:r>
                        <a:rPr lang="en-US" sz="1200" b="0" i="0" u="none" strike="noStrike" dirty="0" smtClean="0">
                          <a:solidFill>
                            <a:srgbClr val="000000"/>
                          </a:solidFill>
                          <a:effectLst/>
                          <a:latin typeface="+mj-lt"/>
                        </a:rPr>
                        <a:t>Licenses, Permits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$6,865</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2015 </a:t>
                      </a:r>
                      <a:r>
                        <a:rPr lang="en-US" sz="1200" b="0" i="0" u="none" strike="noStrike" dirty="0" smtClean="0">
                          <a:solidFill>
                            <a:srgbClr val="000000"/>
                          </a:solidFill>
                          <a:effectLst/>
                          <a:latin typeface="+mj-lt"/>
                        </a:rPr>
                        <a:t>Audit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$14,200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Ambulance Service</a:t>
                      </a:r>
                      <a:r>
                        <a:rPr lang="en-US" sz="1200" b="0" i="0" u="none" strike="noStrike" baseline="0" dirty="0" smtClean="0">
                          <a:solidFill>
                            <a:srgbClr val="000000"/>
                          </a:solidFill>
                          <a:effectLst/>
                          <a:latin typeface="+mj-lt"/>
                        </a:rPr>
                        <a:t> Contract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$2,800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2016</a:t>
                      </a:r>
                      <a:r>
                        <a:rPr lang="en-US" sz="1200" b="0" i="0" u="none" strike="noStrike" baseline="0" dirty="0" smtClean="0">
                          <a:solidFill>
                            <a:srgbClr val="000000"/>
                          </a:solidFill>
                          <a:effectLst/>
                          <a:latin typeface="+mj-lt"/>
                        </a:rPr>
                        <a:t> </a:t>
                      </a:r>
                      <a:r>
                        <a:rPr lang="en-US" sz="1200" b="0" i="0" u="none" strike="noStrike" baseline="0" dirty="0" smtClean="0">
                          <a:solidFill>
                            <a:srgbClr val="000000"/>
                          </a:solidFill>
                          <a:effectLst/>
                          <a:latin typeface="+mj-lt"/>
                        </a:rPr>
                        <a:t>Elections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$6,207</a:t>
                      </a:r>
                      <a:endParaRPr lang="en-US" sz="1200" b="0"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1396599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9906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4 - Fiscal Sustainability Continued:  Indebtedness as of 8/31/16</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1223508"/>
              </p:ext>
            </p:extLst>
          </p:nvPr>
        </p:nvGraphicFramePr>
        <p:xfrm>
          <a:off x="152400" y="2209800"/>
          <a:ext cx="8839200" cy="3845560"/>
        </p:xfrm>
        <a:graphic>
          <a:graphicData uri="http://schemas.openxmlformats.org/drawingml/2006/table">
            <a:tbl>
              <a:tblPr firstRow="1" bandRow="1">
                <a:tableStyleId>{5C22544A-7EE6-4342-B048-85BDC9FD1C3A}</a:tableStyleId>
              </a:tblPr>
              <a:tblGrid>
                <a:gridCol w="1767840"/>
                <a:gridCol w="1767840"/>
                <a:gridCol w="1767840"/>
                <a:gridCol w="1767840"/>
                <a:gridCol w="1767840"/>
              </a:tblGrid>
              <a:tr h="0">
                <a:tc>
                  <a:txBody>
                    <a:bodyPr/>
                    <a:lstStyle/>
                    <a:p>
                      <a:pPr algn="ctr"/>
                      <a:r>
                        <a:rPr lang="en-US" dirty="0" smtClean="0"/>
                        <a:t>Indebtedness</a:t>
                      </a:r>
                      <a:endParaRPr lang="en-US" dirty="0"/>
                    </a:p>
                  </a:txBody>
                  <a:tcPr anchor="ctr"/>
                </a:tc>
                <a:tc>
                  <a:txBody>
                    <a:bodyPr/>
                    <a:lstStyle/>
                    <a:p>
                      <a:pPr algn="ctr"/>
                      <a:r>
                        <a:rPr lang="en-US" dirty="0" smtClean="0"/>
                        <a:t>Maturity Date</a:t>
                      </a:r>
                      <a:endParaRPr lang="en-US" dirty="0"/>
                    </a:p>
                  </a:txBody>
                  <a:tcPr anchor="ctr"/>
                </a:tc>
                <a:tc>
                  <a:txBody>
                    <a:bodyPr/>
                    <a:lstStyle/>
                    <a:p>
                      <a:pPr algn="ctr"/>
                      <a:r>
                        <a:rPr lang="en-US" dirty="0" smtClean="0"/>
                        <a:t>01/01/2016 Balance</a:t>
                      </a:r>
                      <a:endParaRPr lang="en-US" dirty="0"/>
                    </a:p>
                  </a:txBody>
                  <a:tcPr anchor="ctr"/>
                </a:tc>
                <a:tc>
                  <a:txBody>
                    <a:bodyPr/>
                    <a:lstStyle/>
                    <a:p>
                      <a:pPr algn="ctr"/>
                      <a:r>
                        <a:rPr lang="en-US" dirty="0" smtClean="0"/>
                        <a:t>Paid in 2016</a:t>
                      </a:r>
                      <a:endParaRPr lang="en-US" dirty="0"/>
                    </a:p>
                  </a:txBody>
                  <a:tcPr anchor="ctr"/>
                </a:tc>
                <a:tc>
                  <a:txBody>
                    <a:bodyPr/>
                    <a:lstStyle/>
                    <a:p>
                      <a:pPr algn="ctr"/>
                      <a:r>
                        <a:rPr lang="en-US" dirty="0" smtClean="0"/>
                        <a:t>Outstanding Debt 12/31/16</a:t>
                      </a:r>
                      <a:endParaRPr lang="en-US" dirty="0"/>
                    </a:p>
                  </a:txBody>
                  <a:tcPr anchor="ctr"/>
                </a:tc>
              </a:tr>
              <a:tr h="370840">
                <a:tc>
                  <a:txBody>
                    <a:bodyPr/>
                    <a:lstStyle/>
                    <a:p>
                      <a:pPr algn="ctr"/>
                      <a:r>
                        <a:rPr lang="en-US" dirty="0" smtClean="0"/>
                        <a:t>GO Refunding Bond 2009</a:t>
                      </a:r>
                      <a:endParaRPr lang="en-US" dirty="0"/>
                    </a:p>
                  </a:txBody>
                  <a:tcPr anchor="ctr"/>
                </a:tc>
                <a:tc>
                  <a:txBody>
                    <a:bodyPr/>
                    <a:lstStyle/>
                    <a:p>
                      <a:pPr algn="ctr"/>
                      <a:r>
                        <a:rPr lang="en-US" dirty="0" smtClean="0"/>
                        <a:t>12/01/2016</a:t>
                      </a:r>
                      <a:endParaRPr lang="en-US" dirty="0"/>
                    </a:p>
                  </a:txBody>
                  <a:tcPr anchor="ctr"/>
                </a:tc>
                <a:tc>
                  <a:txBody>
                    <a:bodyPr/>
                    <a:lstStyle/>
                    <a:p>
                      <a:pPr algn="ctr"/>
                      <a:r>
                        <a:rPr lang="en-US" dirty="0" smtClean="0"/>
                        <a:t>$65,000</a:t>
                      </a:r>
                      <a:endParaRPr lang="en-US" dirty="0"/>
                    </a:p>
                  </a:txBody>
                  <a:tcPr anchor="ctr"/>
                </a:tc>
                <a:tc>
                  <a:txBody>
                    <a:bodyPr/>
                    <a:lstStyle/>
                    <a:p>
                      <a:pPr algn="ctr"/>
                      <a:r>
                        <a:rPr lang="en-US" dirty="0" smtClean="0"/>
                        <a:t>$65,000</a:t>
                      </a:r>
                      <a:endParaRPr lang="en-US" dirty="0"/>
                    </a:p>
                  </a:txBody>
                  <a:tcPr anchor="ctr"/>
                </a:tc>
                <a:tc>
                  <a:txBody>
                    <a:bodyPr/>
                    <a:lstStyle/>
                    <a:p>
                      <a:pPr algn="ctr"/>
                      <a:r>
                        <a:rPr lang="en-US" dirty="0" smtClean="0"/>
                        <a:t>$0</a:t>
                      </a:r>
                      <a:endParaRPr lang="en-US" dirty="0"/>
                    </a:p>
                  </a:txBody>
                  <a:tcPr anchor="ctr"/>
                </a:tc>
              </a:tr>
              <a:tr h="370840">
                <a:tc>
                  <a:txBody>
                    <a:bodyPr/>
                    <a:lstStyle/>
                    <a:p>
                      <a:pPr algn="ctr"/>
                      <a:r>
                        <a:rPr lang="en-US" dirty="0" smtClean="0"/>
                        <a:t>2012 Volvo Loader</a:t>
                      </a:r>
                      <a:endParaRPr lang="en-US" dirty="0"/>
                    </a:p>
                  </a:txBody>
                  <a:tcPr anchor="ctr"/>
                </a:tc>
                <a:tc>
                  <a:txBody>
                    <a:bodyPr/>
                    <a:lstStyle/>
                    <a:p>
                      <a:pPr algn="ctr"/>
                      <a:r>
                        <a:rPr lang="en-US" dirty="0" smtClean="0"/>
                        <a:t>12/10/2017</a:t>
                      </a:r>
                      <a:endParaRPr lang="en-US" dirty="0"/>
                    </a:p>
                  </a:txBody>
                  <a:tcPr anchor="ctr"/>
                </a:tc>
                <a:tc>
                  <a:txBody>
                    <a:bodyPr/>
                    <a:lstStyle/>
                    <a:p>
                      <a:pPr algn="ctr"/>
                      <a:r>
                        <a:rPr lang="en-US" dirty="0" smtClean="0"/>
                        <a:t>$59,924.21</a:t>
                      </a:r>
                      <a:endParaRPr lang="en-US" dirty="0"/>
                    </a:p>
                  </a:txBody>
                  <a:tcPr anchor="ctr"/>
                </a:tc>
                <a:tc>
                  <a:txBody>
                    <a:bodyPr/>
                    <a:lstStyle/>
                    <a:p>
                      <a:pPr algn="ctr"/>
                      <a:r>
                        <a:rPr lang="en-US" dirty="0" smtClean="0"/>
                        <a:t>$30,977.40</a:t>
                      </a:r>
                      <a:endParaRPr lang="en-US" dirty="0"/>
                    </a:p>
                  </a:txBody>
                  <a:tcPr anchor="ctr"/>
                </a:tc>
                <a:tc>
                  <a:txBody>
                    <a:bodyPr/>
                    <a:lstStyle/>
                    <a:p>
                      <a:pPr algn="ctr"/>
                      <a:r>
                        <a:rPr lang="en-US" dirty="0" smtClean="0"/>
                        <a:t>$28,946.81</a:t>
                      </a:r>
                      <a:endParaRPr lang="en-US" dirty="0"/>
                    </a:p>
                  </a:txBody>
                  <a:tcPr anchor="ctr"/>
                </a:tc>
              </a:tr>
              <a:tr h="370840">
                <a:tc>
                  <a:txBody>
                    <a:bodyPr/>
                    <a:lstStyle/>
                    <a:p>
                      <a:pPr algn="ctr"/>
                      <a:r>
                        <a:rPr lang="en-US" dirty="0" smtClean="0"/>
                        <a:t>2014 JD</a:t>
                      </a:r>
                      <a:r>
                        <a:rPr lang="en-US" baseline="0" dirty="0" smtClean="0"/>
                        <a:t> Grader</a:t>
                      </a:r>
                      <a:endParaRPr lang="en-US" dirty="0"/>
                    </a:p>
                  </a:txBody>
                  <a:tcPr anchor="ctr"/>
                </a:tc>
                <a:tc>
                  <a:txBody>
                    <a:bodyPr/>
                    <a:lstStyle/>
                    <a:p>
                      <a:pPr algn="ctr"/>
                      <a:r>
                        <a:rPr lang="en-US" dirty="0" smtClean="0"/>
                        <a:t>09/27/2017</a:t>
                      </a:r>
                      <a:endParaRPr lang="en-US" dirty="0"/>
                    </a:p>
                  </a:txBody>
                  <a:tcPr anchor="ctr"/>
                </a:tc>
                <a:tc>
                  <a:txBody>
                    <a:bodyPr/>
                    <a:lstStyle/>
                    <a:p>
                      <a:pPr algn="ctr"/>
                      <a:r>
                        <a:rPr lang="en-US" dirty="0" smtClean="0"/>
                        <a:t>$91,913.46</a:t>
                      </a:r>
                      <a:endParaRPr lang="en-US" dirty="0"/>
                    </a:p>
                  </a:txBody>
                  <a:tcPr anchor="ctr"/>
                </a:tc>
                <a:tc>
                  <a:txBody>
                    <a:bodyPr/>
                    <a:lstStyle/>
                    <a:p>
                      <a:pPr algn="ctr"/>
                      <a:r>
                        <a:rPr lang="en-US" dirty="0" smtClean="0"/>
                        <a:t>$49,563.77</a:t>
                      </a:r>
                      <a:endParaRPr lang="en-US" dirty="0"/>
                    </a:p>
                  </a:txBody>
                  <a:tcPr anchor="ctr"/>
                </a:tc>
                <a:tc>
                  <a:txBody>
                    <a:bodyPr/>
                    <a:lstStyle/>
                    <a:p>
                      <a:pPr algn="ctr"/>
                      <a:r>
                        <a:rPr lang="en-US" dirty="0" smtClean="0"/>
                        <a:t>$48,342.25</a:t>
                      </a:r>
                      <a:endParaRPr lang="en-US" dirty="0"/>
                    </a:p>
                  </a:txBody>
                  <a:tcPr anchor="ctr"/>
                </a:tc>
              </a:tr>
              <a:tr h="370840">
                <a:tc>
                  <a:txBody>
                    <a:bodyPr/>
                    <a:lstStyle/>
                    <a:p>
                      <a:pPr algn="ctr"/>
                      <a:r>
                        <a:rPr lang="en-US" dirty="0" smtClean="0"/>
                        <a:t>2015 CAT Excavator</a:t>
                      </a:r>
                      <a:endParaRPr lang="en-US" dirty="0"/>
                    </a:p>
                  </a:txBody>
                  <a:tcPr anchor="ctr"/>
                </a:tc>
                <a:tc>
                  <a:txBody>
                    <a:bodyPr/>
                    <a:lstStyle/>
                    <a:p>
                      <a:pPr algn="ctr"/>
                      <a:r>
                        <a:rPr lang="en-US" dirty="0" smtClean="0"/>
                        <a:t>11/09/2018</a:t>
                      </a:r>
                      <a:endParaRPr lang="en-US" dirty="0"/>
                    </a:p>
                  </a:txBody>
                  <a:tcPr anchor="ctr"/>
                </a:tc>
                <a:tc>
                  <a:txBody>
                    <a:bodyPr/>
                    <a:lstStyle/>
                    <a:p>
                      <a:pPr algn="ctr"/>
                      <a:r>
                        <a:rPr lang="en-US" dirty="0" smtClean="0"/>
                        <a:t>$119,697.00</a:t>
                      </a:r>
                      <a:endParaRPr lang="en-US" dirty="0"/>
                    </a:p>
                  </a:txBody>
                  <a:tcPr anchor="ctr"/>
                </a:tc>
                <a:tc>
                  <a:txBody>
                    <a:bodyPr/>
                    <a:lstStyle/>
                    <a:p>
                      <a:pPr algn="ctr"/>
                      <a:r>
                        <a:rPr lang="en-US" dirty="0" smtClean="0"/>
                        <a:t>$42,200.92</a:t>
                      </a:r>
                      <a:endParaRPr lang="en-US" dirty="0"/>
                    </a:p>
                  </a:txBody>
                  <a:tcPr anchor="ctr"/>
                </a:tc>
                <a:tc>
                  <a:txBody>
                    <a:bodyPr/>
                    <a:lstStyle/>
                    <a:p>
                      <a:pPr algn="ctr"/>
                      <a:r>
                        <a:rPr lang="en-US" dirty="0" smtClean="0"/>
                        <a:t>$84,401.84</a:t>
                      </a:r>
                      <a:endParaRPr lang="en-US" dirty="0"/>
                    </a:p>
                  </a:txBody>
                  <a:tcPr anchor="ctr"/>
                </a:tc>
              </a:tr>
              <a:tr h="370840">
                <a:tc>
                  <a:txBody>
                    <a:bodyPr/>
                    <a:lstStyle/>
                    <a:p>
                      <a:pPr algn="ctr"/>
                      <a:r>
                        <a:rPr lang="en-US" dirty="0" smtClean="0"/>
                        <a:t>Total</a:t>
                      </a:r>
                      <a:r>
                        <a:rPr lang="en-US" baseline="0" dirty="0" smtClean="0"/>
                        <a:t> </a:t>
                      </a:r>
                      <a:endParaRPr lang="en-US" dirty="0"/>
                    </a:p>
                  </a:txBody>
                  <a:tcPr anchor="ctr"/>
                </a:tc>
                <a:tc>
                  <a:txBody>
                    <a:bodyPr/>
                    <a:lstStyle/>
                    <a:p>
                      <a:pPr algn="ctr"/>
                      <a:endParaRPr lang="en-US"/>
                    </a:p>
                  </a:txBody>
                  <a:tcPr anchor="ctr"/>
                </a:tc>
                <a:tc>
                  <a:txBody>
                    <a:bodyPr/>
                    <a:lstStyle/>
                    <a:p>
                      <a:pPr algn="ctr"/>
                      <a:r>
                        <a:rPr lang="en-US" dirty="0" smtClean="0"/>
                        <a:t>$336,534.67</a:t>
                      </a:r>
                      <a:endParaRPr lang="en-US" dirty="0"/>
                    </a:p>
                  </a:txBody>
                  <a:tcPr anchor="ctr"/>
                </a:tc>
                <a:tc>
                  <a:txBody>
                    <a:bodyPr/>
                    <a:lstStyle/>
                    <a:p>
                      <a:pPr algn="ctr"/>
                      <a:r>
                        <a:rPr lang="en-US" dirty="0" smtClean="0"/>
                        <a:t>$187,742.09</a:t>
                      </a:r>
                      <a:endParaRPr lang="en-US" dirty="0"/>
                    </a:p>
                  </a:txBody>
                  <a:tcPr anchor="ctr"/>
                </a:tc>
                <a:tc>
                  <a:txBody>
                    <a:bodyPr/>
                    <a:lstStyle/>
                    <a:p>
                      <a:pPr algn="ctr"/>
                      <a:r>
                        <a:rPr lang="en-US" dirty="0" smtClean="0"/>
                        <a:t>$161,690.90</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a:t>Category 4 – Fiscal Sustainability Continued:</a:t>
            </a:r>
            <a:br>
              <a:rPr lang="en-US" sz="2800" dirty="0"/>
            </a:br>
            <a:r>
              <a:rPr lang="en-US" sz="2800" dirty="0" smtClean="0"/>
              <a:t>Budget Balance Trend (not including investments)</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86607856"/>
              </p:ext>
            </p:extLst>
          </p:nvPr>
        </p:nvGraphicFramePr>
        <p:xfrm>
          <a:off x="1943100" y="2133600"/>
          <a:ext cx="6591300" cy="37782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0" y="6172200"/>
            <a:ext cx="41910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dirty="0" smtClean="0"/>
              <a:t>2016 Beginning Balance significantly higher than in previous years &amp; Ending Balance is Estimated</a:t>
            </a:r>
            <a:endParaRPr lang="en-US" sz="1200" dirty="0"/>
          </a:p>
        </p:txBody>
      </p:sp>
    </p:spTree>
    <p:extLst>
      <p:ext uri="{BB962C8B-B14F-4D97-AF65-F5344CB8AC3E}">
        <p14:creationId xmlns:p14="http://schemas.microsoft.com/office/powerpoint/2010/main" val="38636257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04800"/>
            <a:ext cx="6589199" cy="128089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smtClean="0"/>
              <a:t>Category 4 – Fiscal Sustainability Continued:</a:t>
            </a:r>
            <a:br>
              <a:rPr lang="en-US" sz="2400" dirty="0" smtClean="0"/>
            </a:br>
            <a:r>
              <a:rPr lang="en-US" sz="2400" dirty="0" smtClean="0"/>
              <a:t>Disbursements vs. Receipts 2008-2016 YTD</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9130065"/>
              </p:ext>
            </p:extLst>
          </p:nvPr>
        </p:nvGraphicFramePr>
        <p:xfrm>
          <a:off x="1943100" y="2133600"/>
          <a:ext cx="65913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3852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04800"/>
            <a:ext cx="6589199" cy="1280890"/>
          </a:xfrm>
        </p:spPr>
        <p:style>
          <a:lnRef idx="2">
            <a:schemeClr val="accent1"/>
          </a:lnRef>
          <a:fillRef idx="1">
            <a:schemeClr val="lt1"/>
          </a:fillRef>
          <a:effectRef idx="0">
            <a:schemeClr val="accent1"/>
          </a:effectRef>
          <a:fontRef idx="minor">
            <a:schemeClr val="dk1"/>
          </a:fontRef>
        </p:style>
        <p:txBody>
          <a:bodyPr>
            <a:normAutofit/>
          </a:bodyPr>
          <a:lstStyle/>
          <a:p>
            <a:r>
              <a:rPr lang="en-US" dirty="0"/>
              <a:t>Category 4 -  </a:t>
            </a:r>
            <a:r>
              <a:rPr lang="en-US" dirty="0" smtClean="0"/>
              <a:t>2016 Levy Certification Due 9/15/16:</a:t>
            </a:r>
            <a:endParaRPr lang="en-US" dirty="0"/>
          </a:p>
        </p:txBody>
      </p:sp>
      <p:sp>
        <p:nvSpPr>
          <p:cNvPr id="2" name="Content Placeholder 1"/>
          <p:cNvSpPr>
            <a:spLocks noGrp="1"/>
          </p:cNvSpPr>
          <p:nvPr>
            <p:ph idx="1"/>
          </p:nvPr>
        </p:nvSpPr>
        <p:spPr/>
        <p:txBody>
          <a:bodyPr>
            <a:normAutofit fontScale="85000" lnSpcReduction="20000"/>
          </a:bodyPr>
          <a:lstStyle/>
          <a:p>
            <a:r>
              <a:rPr lang="en-US" dirty="0" smtClean="0"/>
              <a:t>Current Levy Amount:  $1,175,220</a:t>
            </a:r>
          </a:p>
          <a:p>
            <a:pPr lvl="1"/>
            <a:r>
              <a:rPr lang="en-US" dirty="0" smtClean="0"/>
              <a:t>In 2015, the community voted for a 0% levy increase payable in 2016</a:t>
            </a:r>
          </a:p>
          <a:p>
            <a:pPr lvl="1"/>
            <a:r>
              <a:rPr lang="en-US" dirty="0" smtClean="0"/>
              <a:t>Based on this, the budget remained the same for 2016 as in 2015 – the annexation settlement payments helped carry initiatives forward but those are done now (the Town will continue to receive the annual annexation payment due from taxes collected)</a:t>
            </a:r>
          </a:p>
          <a:p>
            <a:pPr lvl="1"/>
            <a:r>
              <a:rPr lang="en-US" dirty="0" smtClean="0"/>
              <a:t>Because of the mine layoffs/shutdowns the </a:t>
            </a:r>
            <a:r>
              <a:rPr lang="en-US" dirty="0"/>
              <a:t>next two years and beyond if things don’t change, our Taconite Aid Funding will decrease and the potential for receiving IRRRB grants will </a:t>
            </a:r>
            <a:r>
              <a:rPr lang="en-US" dirty="0" smtClean="0"/>
              <a:t> continue to be reduced</a:t>
            </a:r>
          </a:p>
          <a:p>
            <a:pPr lvl="1"/>
            <a:r>
              <a:rPr lang="en-US" dirty="0" smtClean="0"/>
              <a:t>The Town would like to continue to buy new equipment and continue to resurface our roads</a:t>
            </a:r>
          </a:p>
          <a:p>
            <a:pPr lvl="1"/>
            <a:r>
              <a:rPr lang="en-US" dirty="0" smtClean="0"/>
              <a:t>The Board is requesting a minimal levy increase of 2% for 2016, payable in 2017</a:t>
            </a:r>
          </a:p>
          <a:p>
            <a:pPr marL="393192" lvl="1" indent="0">
              <a:buNone/>
            </a:pPr>
            <a:r>
              <a:rPr lang="en-US" dirty="0" smtClean="0"/>
              <a:t>		</a:t>
            </a:r>
          </a:p>
          <a:p>
            <a:pPr lvl="1"/>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3651545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04800"/>
            <a:ext cx="6589199" cy="1280890"/>
          </a:xfrm>
        </p:spPr>
        <p:style>
          <a:lnRef idx="2">
            <a:schemeClr val="dk1"/>
          </a:lnRef>
          <a:fillRef idx="1">
            <a:schemeClr val="lt1"/>
          </a:fillRef>
          <a:effectRef idx="0">
            <a:schemeClr val="dk1"/>
          </a:effectRef>
          <a:fontRef idx="minor">
            <a:schemeClr val="dk1"/>
          </a:fontRef>
        </p:style>
        <p:txBody>
          <a:bodyPr>
            <a:normAutofit fontScale="90000"/>
          </a:bodyPr>
          <a:lstStyle/>
          <a:p>
            <a:r>
              <a:rPr lang="en-US" dirty="0"/>
              <a:t>Category 4 -  2016 Levy </a:t>
            </a:r>
            <a:r>
              <a:rPr lang="en-US" dirty="0" smtClean="0"/>
              <a:t>&amp; Budget Discussion continued:  </a:t>
            </a:r>
            <a:endParaRPr lang="en-US" dirty="0"/>
          </a:p>
        </p:txBody>
      </p:sp>
      <p:sp>
        <p:nvSpPr>
          <p:cNvPr id="2" name="Content Placeholder 1"/>
          <p:cNvSpPr>
            <a:spLocks noGrp="1"/>
          </p:cNvSpPr>
          <p:nvPr>
            <p:ph idx="1"/>
          </p:nvPr>
        </p:nvSpPr>
        <p:spPr/>
        <p:txBody>
          <a:bodyPr>
            <a:normAutofit/>
          </a:bodyPr>
          <a:lstStyle/>
          <a:p>
            <a:r>
              <a:rPr lang="en-US" dirty="0" smtClean="0"/>
              <a:t>According to the census, our population has stayed the same but will decline over the next 10 years according to S.E.H.</a:t>
            </a:r>
          </a:p>
          <a:p>
            <a:r>
              <a:rPr lang="en-US" dirty="0" smtClean="0"/>
              <a:t>A 2% levy increase = $23,505.00 more in collections </a:t>
            </a:r>
          </a:p>
          <a:p>
            <a:r>
              <a:rPr lang="en-US" dirty="0" smtClean="0"/>
              <a:t>Motion for 2016 Levy determination (payable in 2017) </a:t>
            </a:r>
          </a:p>
          <a:p>
            <a:r>
              <a:rPr lang="en-US" dirty="0" smtClean="0"/>
              <a:t>Proceed to Other Business – this ends the </a:t>
            </a:r>
            <a:r>
              <a:rPr lang="en-US" dirty="0" err="1" smtClean="0"/>
              <a:t>powerpoint</a:t>
            </a:r>
            <a:r>
              <a:rPr lang="en-US" dirty="0" smtClean="0"/>
              <a:t> presentation/Clerk’s Report</a:t>
            </a:r>
          </a:p>
          <a:p>
            <a:pPr marL="109728" indent="0">
              <a:buNone/>
            </a:pPr>
            <a:endParaRPr lang="en-US" dirty="0" smtClean="0"/>
          </a:p>
          <a:p>
            <a:pPr marL="109728" indent="0">
              <a:buNone/>
            </a:pPr>
            <a:endParaRPr lang="en-US" dirty="0"/>
          </a:p>
        </p:txBody>
      </p:sp>
    </p:spTree>
    <p:extLst>
      <p:ext uri="{BB962C8B-B14F-4D97-AF65-F5344CB8AC3E}">
        <p14:creationId xmlns:p14="http://schemas.microsoft.com/office/powerpoint/2010/main" val="2800847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57200"/>
            <a:ext cx="8229600" cy="9445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a:t>Category 1 – Facilities Management </a:t>
            </a:r>
            <a:r>
              <a:rPr lang="en-US" sz="2800" dirty="0" smtClean="0"/>
              <a:t>Strategy Continued:</a:t>
            </a:r>
            <a:endParaRPr lang="en-US" sz="2800" dirty="0"/>
          </a:p>
        </p:txBody>
      </p:sp>
      <p:sp>
        <p:nvSpPr>
          <p:cNvPr id="2" name="Content Placeholder 1"/>
          <p:cNvSpPr>
            <a:spLocks noGrp="1"/>
          </p:cNvSpPr>
          <p:nvPr>
            <p:ph idx="1"/>
          </p:nvPr>
        </p:nvSpPr>
        <p:spPr>
          <a:xfrm>
            <a:off x="438807" y="1905000"/>
            <a:ext cx="8229600" cy="4081272"/>
          </a:xfrm>
        </p:spPr>
        <p:txBody>
          <a:bodyPr>
            <a:normAutofit fontScale="70000" lnSpcReduction="20000"/>
          </a:bodyPr>
          <a:lstStyle/>
          <a:p>
            <a:pPr marL="630936" lvl="2" indent="0">
              <a:buNone/>
            </a:pPr>
            <a:r>
              <a:rPr lang="en-US" sz="3200" dirty="0"/>
              <a:t>2.) Loon Lake Community Center</a:t>
            </a:r>
          </a:p>
          <a:p>
            <a:pPr lvl="3">
              <a:buFont typeface="Wingdings" panose="05000000000000000000" pitchFamily="2" charset="2"/>
              <a:buChar char="v"/>
            </a:pPr>
            <a:r>
              <a:rPr lang="en-US" sz="2600" dirty="0" smtClean="0"/>
              <a:t>Jim Jones - Caretaker has done a fantastic job maintaining the property</a:t>
            </a:r>
            <a:endParaRPr lang="en-US" sz="2600" dirty="0"/>
          </a:p>
          <a:p>
            <a:pPr lvl="3">
              <a:buFont typeface="Wingdings" panose="05000000000000000000" pitchFamily="2" charset="2"/>
              <a:buChar char="v"/>
            </a:pPr>
            <a:r>
              <a:rPr lang="en-US" sz="2600" dirty="0" smtClean="0"/>
              <a:t>Long-range </a:t>
            </a:r>
            <a:r>
              <a:rPr lang="en-US" sz="2600" dirty="0"/>
              <a:t>planning </a:t>
            </a:r>
            <a:r>
              <a:rPr lang="en-US" sz="2600" dirty="0" smtClean="0"/>
              <a:t>will continue </a:t>
            </a:r>
            <a:r>
              <a:rPr lang="en-US" sz="2600" dirty="0"/>
              <a:t>for use &amp; </a:t>
            </a:r>
            <a:r>
              <a:rPr lang="en-US" sz="2600" dirty="0" smtClean="0"/>
              <a:t>upgrading the </a:t>
            </a:r>
            <a:r>
              <a:rPr lang="en-US" sz="2600" dirty="0"/>
              <a:t>building </a:t>
            </a:r>
            <a:r>
              <a:rPr lang="en-US" sz="2600" dirty="0" smtClean="0"/>
              <a:t>as things age; The Board approved in August a quote to All Service Heating in the amount of $8,450 to upgrade the six fan units in the roof to improve the air circulation in the building.  Gym floor, roof repairs, floor tiles, and technology upgrades are potential future projects;</a:t>
            </a:r>
          </a:p>
          <a:p>
            <a:pPr lvl="3">
              <a:buFont typeface="Wingdings" panose="05000000000000000000" pitchFamily="2" charset="2"/>
              <a:buChar char="v"/>
            </a:pPr>
            <a:r>
              <a:rPr lang="en-US" sz="2600" dirty="0" smtClean="0"/>
              <a:t>3</a:t>
            </a:r>
            <a:r>
              <a:rPr lang="en-US" sz="2600" baseline="30000" dirty="0" smtClean="0"/>
              <a:t>rd</a:t>
            </a:r>
            <a:r>
              <a:rPr lang="en-US" sz="2600" dirty="0" smtClean="0"/>
              <a:t> Annual Health </a:t>
            </a:r>
            <a:r>
              <a:rPr lang="en-US" sz="2600" dirty="0"/>
              <a:t>&amp; Wellness Fair </a:t>
            </a:r>
            <a:r>
              <a:rPr lang="en-US" sz="2600" dirty="0" smtClean="0"/>
              <a:t>will be held Friday, October 7, 2016 from 9:00 a.m. to Noon at the Loon Lake Community Center. The Town is partnering with </a:t>
            </a:r>
            <a:r>
              <a:rPr lang="en-US" sz="2600" dirty="0" err="1" smtClean="0"/>
              <a:t>Essentia</a:t>
            </a:r>
            <a:r>
              <a:rPr lang="en-US" sz="2600" dirty="0" smtClean="0"/>
              <a:t> Health this year.  Come check out the walk-through colon display!!   </a:t>
            </a:r>
            <a:endParaRPr lang="en-US" sz="2600" dirty="0"/>
          </a:p>
        </p:txBody>
      </p:sp>
    </p:spTree>
    <p:extLst>
      <p:ext uri="{BB962C8B-B14F-4D97-AF65-F5344CB8AC3E}">
        <p14:creationId xmlns:p14="http://schemas.microsoft.com/office/powerpoint/2010/main" val="617063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03238"/>
            <a:ext cx="8229600" cy="9445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1- Facilities Management Strategy Continued:</a:t>
            </a:r>
            <a:endParaRPr lang="en-US" sz="2800" u="sng" dirty="0"/>
          </a:p>
        </p:txBody>
      </p:sp>
      <p:sp>
        <p:nvSpPr>
          <p:cNvPr id="2" name="Content Placeholder 1"/>
          <p:cNvSpPr>
            <a:spLocks noGrp="1"/>
          </p:cNvSpPr>
          <p:nvPr>
            <p:ph idx="1"/>
          </p:nvPr>
        </p:nvSpPr>
        <p:spPr>
          <a:xfrm>
            <a:off x="1742090" y="1447800"/>
            <a:ext cx="6934200" cy="5181600"/>
          </a:xfrm>
        </p:spPr>
        <p:txBody>
          <a:bodyPr>
            <a:normAutofit fontScale="92500" lnSpcReduction="10000"/>
          </a:bodyPr>
          <a:lstStyle/>
          <a:p>
            <a:pPr marL="109728" indent="0">
              <a:buNone/>
            </a:pPr>
            <a:r>
              <a:rPr lang="en-US" sz="2000" dirty="0" smtClean="0"/>
              <a:t>3.)</a:t>
            </a:r>
            <a:r>
              <a:rPr lang="en-US" sz="1600" dirty="0" smtClean="0"/>
              <a:t> </a:t>
            </a:r>
            <a:r>
              <a:rPr lang="en-US" sz="2000" dirty="0" smtClean="0"/>
              <a:t>Public Works Garage &amp; Fire Hall</a:t>
            </a:r>
          </a:p>
          <a:p>
            <a:pPr lvl="1">
              <a:buFont typeface="Wingdings" panose="05000000000000000000" pitchFamily="2" charset="2"/>
              <a:buChar char="v"/>
            </a:pPr>
            <a:r>
              <a:rPr lang="en-US" sz="2000" dirty="0" smtClean="0"/>
              <a:t>Fire Hall roof will need repairs/replacement soon.  It has been requested a cement skirt be put on the front of the fire hall.  </a:t>
            </a:r>
          </a:p>
          <a:p>
            <a:pPr lvl="1">
              <a:buFont typeface="Wingdings" panose="05000000000000000000" pitchFamily="2" charset="2"/>
              <a:buChar char="v"/>
            </a:pPr>
            <a:r>
              <a:rPr lang="en-US" sz="2000" dirty="0" smtClean="0"/>
              <a:t>An air conditioning unit was installed in the office at the Public Works building</a:t>
            </a:r>
          </a:p>
          <a:p>
            <a:pPr lvl="1">
              <a:buFont typeface="Wingdings" panose="05000000000000000000" pitchFamily="2" charset="2"/>
              <a:buChar char="v"/>
            </a:pPr>
            <a:r>
              <a:rPr lang="en-US" sz="2000" dirty="0" smtClean="0"/>
              <a:t>Overall, both buildings are in good condition</a:t>
            </a:r>
          </a:p>
          <a:p>
            <a:pPr marL="109728" indent="0">
              <a:buNone/>
            </a:pPr>
            <a:r>
              <a:rPr lang="en-US" sz="1900" dirty="0" smtClean="0"/>
              <a:t>4</a:t>
            </a:r>
            <a:r>
              <a:rPr lang="en-US" sz="1900" dirty="0"/>
              <a:t>. ) Twin Lakes Pavilion &amp; Grounds</a:t>
            </a:r>
          </a:p>
          <a:p>
            <a:pPr lvl="1">
              <a:buFont typeface="Wingdings" panose="05000000000000000000" pitchFamily="2" charset="2"/>
              <a:buChar char="v"/>
            </a:pPr>
            <a:r>
              <a:rPr lang="en-US" sz="1900" dirty="0" smtClean="0"/>
              <a:t>Parking lot &amp; walkway has been approved to be resurfaced – should happen this week (weather permitting)</a:t>
            </a:r>
            <a:endParaRPr lang="en-US" sz="1900" dirty="0"/>
          </a:p>
          <a:p>
            <a:pPr lvl="1">
              <a:buFont typeface="Wingdings" panose="05000000000000000000" pitchFamily="2" charset="2"/>
              <a:buChar char="v"/>
            </a:pPr>
            <a:r>
              <a:rPr lang="en-US" sz="1900" dirty="0" smtClean="0"/>
              <a:t>The Board approved to get quotes for remodeling the kitchen area, upgrading electrical, and fixing the cracked floor in the Pavilion.  Work can take place next spring before the rental season begins.  The main hall was repainted this summer and the kitchen was stocked with amenities for renters. </a:t>
            </a:r>
          </a:p>
          <a:p>
            <a:pPr marL="393192" lvl="1" indent="0">
              <a:buNone/>
            </a:pPr>
            <a:endParaRPr lang="en-US" sz="2000" dirty="0" smtClean="0"/>
          </a:p>
          <a:p>
            <a:pPr marL="393192" lvl="1" indent="0">
              <a:buNone/>
            </a:pPr>
            <a:endParaRPr lang="en-US" sz="2000" dirty="0" smtClean="0"/>
          </a:p>
          <a:p>
            <a:pPr marL="109728" indent="0">
              <a:buNone/>
            </a:pPr>
            <a:endParaRPr lang="en-US" sz="19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96962"/>
          </a:xfrm>
        </p:spPr>
        <p:style>
          <a:lnRef idx="2">
            <a:schemeClr val="accent1"/>
          </a:lnRef>
          <a:fillRef idx="1">
            <a:schemeClr val="lt1"/>
          </a:fillRef>
          <a:effectRef idx="0">
            <a:schemeClr val="accent1"/>
          </a:effectRef>
          <a:fontRef idx="minor">
            <a:schemeClr val="dk1"/>
          </a:fontRef>
        </p:style>
        <p:txBody>
          <a:bodyPr>
            <a:noAutofit/>
          </a:bodyPr>
          <a:lstStyle/>
          <a:p>
            <a:r>
              <a:rPr lang="en-US" sz="3600" dirty="0" smtClean="0"/>
              <a:t>Category 1- Facilities Management Strategy Continued:</a:t>
            </a:r>
            <a:endParaRPr lang="en-US" sz="3600" dirty="0"/>
          </a:p>
        </p:txBody>
      </p:sp>
      <p:sp>
        <p:nvSpPr>
          <p:cNvPr id="2" name="Content Placeholder 1"/>
          <p:cNvSpPr>
            <a:spLocks noGrp="1"/>
          </p:cNvSpPr>
          <p:nvPr>
            <p:ph idx="1"/>
          </p:nvPr>
        </p:nvSpPr>
        <p:spPr>
          <a:xfrm>
            <a:off x="2057400" y="1752600"/>
            <a:ext cx="6347714" cy="4364963"/>
          </a:xfrm>
        </p:spPr>
        <p:txBody>
          <a:bodyPr>
            <a:normAutofit fontScale="85000" lnSpcReduction="20000"/>
          </a:bodyPr>
          <a:lstStyle/>
          <a:p>
            <a:pPr marL="137160" indent="0">
              <a:buNone/>
            </a:pPr>
            <a:r>
              <a:rPr lang="en-US" sz="1800" dirty="0"/>
              <a:t>5.) Embarrass &amp; Pineville Parks</a:t>
            </a:r>
          </a:p>
          <a:p>
            <a:pPr marL="678942" lvl="1" indent="-285750">
              <a:buFont typeface="Wingdings" panose="05000000000000000000" pitchFamily="2" charset="2"/>
              <a:buChar char="v"/>
            </a:pPr>
            <a:r>
              <a:rPr lang="en-US" sz="1800" dirty="0" smtClean="0"/>
              <a:t>No activity in 2016 for either of the Parks</a:t>
            </a:r>
          </a:p>
          <a:p>
            <a:pPr marL="137160" indent="0">
              <a:buNone/>
            </a:pPr>
            <a:r>
              <a:rPr lang="en-US" sz="1800" dirty="0" smtClean="0"/>
              <a:t>6.) Cemetery</a:t>
            </a:r>
          </a:p>
          <a:p>
            <a:pPr marL="678942" lvl="1" indent="-285750">
              <a:buFont typeface="Wingdings" panose="05000000000000000000" pitchFamily="2" charset="2"/>
              <a:buChar char="v"/>
            </a:pPr>
            <a:r>
              <a:rPr lang="en-US" sz="1800" dirty="0" smtClean="0"/>
              <a:t>Concrete work should be completed around the columbarium</a:t>
            </a:r>
          </a:p>
          <a:p>
            <a:pPr marL="678942" lvl="1" indent="-285750">
              <a:buFont typeface="Wingdings" panose="05000000000000000000" pitchFamily="2" charset="2"/>
              <a:buChar char="v"/>
            </a:pPr>
            <a:r>
              <a:rPr lang="en-US" sz="1800" dirty="0" smtClean="0"/>
              <a:t>The Center section of the cemetery will be expanded due to a settlement with a private party for grave space.  The Township will perform all landscaping and movement of the road as necessary.  </a:t>
            </a:r>
          </a:p>
          <a:p>
            <a:pPr marL="678942" lvl="1" indent="-285750">
              <a:buFont typeface="Wingdings" panose="05000000000000000000" pitchFamily="2" charset="2"/>
              <a:buChar char="v"/>
            </a:pPr>
            <a:r>
              <a:rPr lang="en-US" sz="1800" dirty="0" smtClean="0"/>
              <a:t>Niches are available in the columbarium for purchase</a:t>
            </a:r>
          </a:p>
          <a:p>
            <a:pPr marL="678942" lvl="1" indent="-285750">
              <a:buFont typeface="Wingdings" panose="05000000000000000000" pitchFamily="2" charset="2"/>
              <a:buChar char="v"/>
            </a:pPr>
            <a:r>
              <a:rPr lang="en-US" sz="1800" dirty="0" smtClean="0"/>
              <a:t>The cemetery has graves for sale in the South Section </a:t>
            </a:r>
          </a:p>
          <a:p>
            <a:pPr marL="678942" lvl="1" indent="-285750">
              <a:buFont typeface="Wingdings" panose="05000000000000000000" pitchFamily="2" charset="2"/>
              <a:buChar char="v"/>
            </a:pPr>
            <a:r>
              <a:rPr lang="en-US" sz="1800" dirty="0" smtClean="0"/>
              <a:t>In 2016 there have been 15 burials to date</a:t>
            </a:r>
          </a:p>
          <a:p>
            <a:pPr marL="137160" indent="0">
              <a:buNone/>
            </a:pPr>
            <a:r>
              <a:rPr lang="en-US" sz="1800" dirty="0" smtClean="0"/>
              <a:t>7.) Shooting Range</a:t>
            </a:r>
          </a:p>
          <a:p>
            <a:pPr marL="422910" indent="-285750">
              <a:buFont typeface="Wingdings" panose="05000000000000000000" pitchFamily="2" charset="2"/>
              <a:buChar char="v"/>
            </a:pPr>
            <a:r>
              <a:rPr lang="en-US" sz="1800" dirty="0" smtClean="0"/>
              <a:t>The Town contributed $3,000 to the Club recently for the addition of a classroom for a total of $4,500 in 2016 towards upgrades.</a:t>
            </a:r>
          </a:p>
          <a:p>
            <a:pPr marL="678942" lvl="1" indent="-285750">
              <a:buFont typeface="Wingdings" panose="05000000000000000000" pitchFamily="2" charset="2"/>
              <a:buChar char="v"/>
            </a:pPr>
            <a:endParaRPr lang="en-US" sz="1400"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457200"/>
            <a:ext cx="82296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3200" dirty="0" smtClean="0"/>
              <a:t>Category 2-Outcomes – Organizational Development</a:t>
            </a:r>
            <a:endParaRPr lang="en-US" sz="3200" dirty="0"/>
          </a:p>
        </p:txBody>
      </p:sp>
      <p:sp>
        <p:nvSpPr>
          <p:cNvPr id="2" name="Content Placeholder 1"/>
          <p:cNvSpPr>
            <a:spLocks noGrp="1"/>
          </p:cNvSpPr>
          <p:nvPr>
            <p:ph idx="1"/>
          </p:nvPr>
        </p:nvSpPr>
        <p:spPr>
          <a:xfrm>
            <a:off x="1371600" y="1219200"/>
            <a:ext cx="7315201" cy="5105400"/>
          </a:xfrm>
        </p:spPr>
        <p:txBody>
          <a:bodyPr>
            <a:noAutofit/>
          </a:bodyPr>
          <a:lstStyle/>
          <a:p>
            <a:endParaRPr lang="en-US" sz="2000" dirty="0" smtClean="0"/>
          </a:p>
          <a:p>
            <a:endParaRPr lang="en-US" sz="2000" dirty="0"/>
          </a:p>
          <a:p>
            <a:endParaRPr lang="en-US" sz="2000" dirty="0" smtClean="0"/>
          </a:p>
          <a:p>
            <a:endParaRPr lang="en-US" sz="2000" dirty="0"/>
          </a:p>
          <a:p>
            <a:endParaRPr lang="en-US" sz="2000" dirty="0" smtClean="0"/>
          </a:p>
          <a:p>
            <a:r>
              <a:rPr lang="en-US" sz="1600" dirty="0" smtClean="0"/>
              <a:t>Personnel Update – Nine (9) employees; </a:t>
            </a:r>
          </a:p>
          <a:p>
            <a:pPr lvl="1"/>
            <a:r>
              <a:rPr lang="en-US" sz="1600" dirty="0" smtClean="0"/>
              <a:t>Three summer laborers and six lifeguards were hired this past summer. </a:t>
            </a:r>
          </a:p>
          <a:p>
            <a:pPr lvl="1"/>
            <a:r>
              <a:rPr lang="en-US" sz="1600" dirty="0" smtClean="0"/>
              <a:t>The beach hours with lifeguards on duty were expanded this summer.  The average number of visitors to the Beach was 108 per week.  </a:t>
            </a:r>
          </a:p>
          <a:p>
            <a:pPr lvl="1"/>
            <a:r>
              <a:rPr lang="en-US" sz="1600" dirty="0" smtClean="0"/>
              <a:t>The Board supports continuing education of the employees and they all participate in job related conferences/training throughout the year.</a:t>
            </a:r>
          </a:p>
          <a:p>
            <a:pPr lvl="1"/>
            <a:r>
              <a:rPr lang="en-US" sz="1600" dirty="0" smtClean="0"/>
              <a:t>The employee’s labor agreement with the 49’ers expires 12/31/2017.</a:t>
            </a:r>
          </a:p>
          <a:p>
            <a:pPr marL="109728" indent="0">
              <a:buNone/>
            </a:pPr>
            <a:endParaRPr lang="en-US" sz="2000" dirty="0" smtClean="0"/>
          </a:p>
          <a:p>
            <a:endParaRPr lang="en-US" sz="2000" dirty="0" smtClean="0"/>
          </a:p>
          <a:p>
            <a:endParaRPr lang="en-US" sz="3400" dirty="0" smtClean="0"/>
          </a:p>
          <a:p>
            <a:endParaRPr lang="en-US" sz="3400" dirty="0" smtClean="0"/>
          </a:p>
          <a:p>
            <a:endParaRPr lang="en-US" sz="3400" dirty="0" smtClean="0"/>
          </a:p>
          <a:p>
            <a:endParaRPr lang="en-US" sz="3400" dirty="0" smtClean="0"/>
          </a:p>
          <a:p>
            <a:pPr>
              <a:buNone/>
            </a:pPr>
            <a:r>
              <a:rPr lang="en-US" sz="3400" dirty="0" smtClean="0"/>
              <a:t/>
            </a:r>
            <a:br>
              <a:rPr lang="en-US" sz="3400" dirty="0" smtClean="0"/>
            </a:br>
            <a:endParaRPr lang="en-US" sz="3400" dirty="0" smtClean="0"/>
          </a:p>
          <a:p>
            <a:endParaRPr lang="en-US" sz="3800" dirty="0" smtClean="0"/>
          </a:p>
          <a:p>
            <a:pPr>
              <a:buNone/>
            </a:pPr>
            <a:endParaRPr lang="en-US" dirty="0" smtClean="0"/>
          </a:p>
          <a:p>
            <a:pPr>
              <a:buNone/>
            </a:pPr>
            <a:endParaRPr lang="en-US" dirty="0" smtClean="0"/>
          </a:p>
        </p:txBody>
      </p:sp>
      <p:sp>
        <p:nvSpPr>
          <p:cNvPr id="4" name="Rounded Rectangle 3"/>
          <p:cNvSpPr/>
          <p:nvPr/>
        </p:nvSpPr>
        <p:spPr>
          <a:xfrm>
            <a:off x="1219200" y="1524000"/>
            <a:ext cx="71628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Category 2 Goals:  Determine adequate personnel needs, develop attrition strategy, expand shared services, invest in training, invest in technology, seek out grant opportunities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503238"/>
            <a:ext cx="8229600" cy="9445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a:t>Category 2 – Organizational Development</a:t>
            </a:r>
          </a:p>
        </p:txBody>
      </p:sp>
      <p:sp>
        <p:nvSpPr>
          <p:cNvPr id="2" name="Content Placeholder 1"/>
          <p:cNvSpPr>
            <a:spLocks noGrp="1"/>
          </p:cNvSpPr>
          <p:nvPr>
            <p:ph idx="1"/>
          </p:nvPr>
        </p:nvSpPr>
        <p:spPr>
          <a:xfrm>
            <a:off x="1524000" y="1752600"/>
            <a:ext cx="6858001" cy="4593563"/>
          </a:xfrm>
        </p:spPr>
        <p:txBody>
          <a:bodyPr>
            <a:normAutofit fontScale="92500" lnSpcReduction="20000"/>
          </a:bodyPr>
          <a:lstStyle/>
          <a:p>
            <a:r>
              <a:rPr lang="en-US" sz="1900" dirty="0" smtClean="0"/>
              <a:t>Other Organizational Strategies:</a:t>
            </a:r>
          </a:p>
          <a:p>
            <a:pPr lvl="1"/>
            <a:r>
              <a:rPr lang="en-US" sz="1800" dirty="0" smtClean="0"/>
              <a:t>The Town continually reviews policies and procedures.  New ordinances and policies are created or updates to those already in place are made as necessary to ensure efficient operations.  Some we updated or adopted this year are:</a:t>
            </a:r>
          </a:p>
          <a:p>
            <a:pPr lvl="2"/>
            <a:r>
              <a:rPr lang="en-US" sz="1600" dirty="0" smtClean="0"/>
              <a:t>A Workplace Accident &amp; Injury Reduction Program </a:t>
            </a:r>
          </a:p>
          <a:p>
            <a:pPr lvl="2"/>
            <a:r>
              <a:rPr lang="en-US" sz="1600" dirty="0" smtClean="0"/>
              <a:t>Investment Policy (reviewed annually)</a:t>
            </a:r>
          </a:p>
          <a:p>
            <a:pPr lvl="2"/>
            <a:r>
              <a:rPr lang="en-US" sz="1600" dirty="0" smtClean="0"/>
              <a:t>Fund Balance Policy</a:t>
            </a:r>
          </a:p>
          <a:p>
            <a:pPr lvl="2"/>
            <a:r>
              <a:rPr lang="en-US" sz="1600" dirty="0" smtClean="0"/>
              <a:t>Dust Control Policy</a:t>
            </a:r>
          </a:p>
          <a:p>
            <a:pPr lvl="2"/>
            <a:r>
              <a:rPr lang="en-US" sz="1600" dirty="0" smtClean="0"/>
              <a:t>Culvert Policy</a:t>
            </a:r>
          </a:p>
          <a:p>
            <a:pPr lvl="2"/>
            <a:r>
              <a:rPr lang="en-US" sz="1600" dirty="0" smtClean="0"/>
              <a:t>Snow Removal</a:t>
            </a:r>
          </a:p>
          <a:p>
            <a:pPr lvl="2"/>
            <a:r>
              <a:rPr lang="en-US" sz="1600" dirty="0" smtClean="0"/>
              <a:t>Employee Recognition Policy – MN Statute 15.46 gives towns authority for a wellness and employee recognition program.  The statute specifically requires the electors to set the amount of money at their annual town meeting.  The Town is asking for $1000.00.  Needs to be by motion.  Moderator ask for motion.</a:t>
            </a:r>
          </a:p>
          <a:p>
            <a:pPr marL="630936" lvl="2" indent="0">
              <a:buNone/>
            </a:pPr>
            <a:endParaRPr lang="en-US" sz="1600" dirty="0" smtClean="0"/>
          </a:p>
          <a:p>
            <a:pPr lvl="1"/>
            <a:endParaRPr lang="en-US" dirty="0" smtClean="0"/>
          </a:p>
          <a:p>
            <a:pPr lvl="1"/>
            <a:endParaRPr lang="en-US" dirty="0" smtClean="0"/>
          </a:p>
          <a:p>
            <a:pPr marL="109728" indent="0">
              <a:buNone/>
            </a:pPr>
            <a:endParaRPr lang="en-US" dirty="0"/>
          </a:p>
        </p:txBody>
      </p:sp>
    </p:spTree>
    <p:extLst>
      <p:ext uri="{BB962C8B-B14F-4D97-AF65-F5344CB8AC3E}">
        <p14:creationId xmlns:p14="http://schemas.microsoft.com/office/powerpoint/2010/main" val="2119414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8221" y="384366"/>
            <a:ext cx="8229600" cy="10969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2- Organizational Development continued:</a:t>
            </a:r>
            <a:endParaRPr lang="en-US" sz="2800" dirty="0"/>
          </a:p>
        </p:txBody>
      </p:sp>
      <p:sp>
        <p:nvSpPr>
          <p:cNvPr id="2" name="Content Placeholder 1"/>
          <p:cNvSpPr>
            <a:spLocks noGrp="1"/>
          </p:cNvSpPr>
          <p:nvPr>
            <p:ph idx="1"/>
          </p:nvPr>
        </p:nvSpPr>
        <p:spPr>
          <a:xfrm>
            <a:off x="1752600" y="1676400"/>
            <a:ext cx="6781800" cy="4767072"/>
          </a:xfrm>
        </p:spPr>
        <p:txBody>
          <a:bodyPr>
            <a:normAutofit fontScale="25000" lnSpcReduction="20000"/>
          </a:bodyPr>
          <a:lstStyle/>
          <a:p>
            <a:r>
              <a:rPr lang="en-US" sz="5400" dirty="0"/>
              <a:t>With the closure of the Range Times (local newspaper) the Town designated the Mesabi Daily News as it’s official legal newspaper. There is no longer a reporter present at the meetings.  Citizens may refer to the Town’s website where minutes are posted once they are approved. Also, the office staff can mail minutes to residents by request.    </a:t>
            </a:r>
          </a:p>
          <a:p>
            <a:r>
              <a:rPr lang="en-US" sz="5000" dirty="0" smtClean="0"/>
              <a:t>Technology Strategy – The township recognizes that it needs to stay current with technology to ensure operations are efficient.</a:t>
            </a:r>
          </a:p>
          <a:p>
            <a:pPr lvl="1"/>
            <a:r>
              <a:rPr lang="en-US" sz="5000" dirty="0" smtClean="0"/>
              <a:t>The Board approved the purchase of new telephones for the office.  The current ones are 20+ years old.  These new phones have a lot of beneficial features currently not available. </a:t>
            </a:r>
          </a:p>
          <a:p>
            <a:pPr lvl="1"/>
            <a:r>
              <a:rPr lang="en-US" sz="5000" dirty="0" smtClean="0"/>
              <a:t>A new computer purchase was approved for Public Works.  </a:t>
            </a:r>
          </a:p>
          <a:p>
            <a:pPr lvl="1"/>
            <a:r>
              <a:rPr lang="en-US" sz="5000" dirty="0" smtClean="0"/>
              <a:t>Cemetery records (paper) continue to be scanned and entered into the </a:t>
            </a:r>
            <a:r>
              <a:rPr lang="en-US" sz="5000" dirty="0" err="1" smtClean="0"/>
              <a:t>Pontem</a:t>
            </a:r>
            <a:r>
              <a:rPr lang="en-US" sz="5000" dirty="0" smtClean="0"/>
              <a:t> software system.  When all archived records are entered, we hope to launch an online viewing portal for citizens.  </a:t>
            </a:r>
          </a:p>
          <a:p>
            <a:pPr lvl="1"/>
            <a:r>
              <a:rPr lang="en-US" sz="5000" dirty="0" smtClean="0">
                <a:latin typeface="Lucida Sans Unicode" panose="020B0602030504020204" pitchFamily="34" charset="0"/>
                <a:cs typeface="Lucida Sans Unicode" panose="020B0602030504020204" pitchFamily="34" charset="0"/>
              </a:rPr>
              <a:t>Website enhancements/updates for Loon Lake Community Center, Cemetery, Fire Department, &amp; Pavilion will continue at  </a:t>
            </a:r>
            <a:r>
              <a:rPr lang="en-US" sz="5000" dirty="0" smtClean="0">
                <a:latin typeface="Lucida Sans Unicode" panose="020B0602030504020204" pitchFamily="34" charset="0"/>
                <a:cs typeface="Lucida Sans Unicode" panose="020B0602030504020204" pitchFamily="34" charset="0"/>
                <a:hlinkClick r:id="rId3"/>
              </a:rPr>
              <a:t>www.townofwhite@yahoo.com</a:t>
            </a:r>
            <a:endParaRPr lang="en-US" sz="5000" dirty="0" smtClean="0">
              <a:latin typeface="Lucida Sans Unicode" panose="020B0602030504020204" pitchFamily="34" charset="0"/>
              <a:cs typeface="Lucida Sans Unicode" panose="020B0602030504020204" pitchFamily="34" charset="0"/>
            </a:endParaRPr>
          </a:p>
          <a:p>
            <a:pPr lvl="1"/>
            <a:r>
              <a:rPr lang="en-US" sz="5000" dirty="0" smtClean="0">
                <a:latin typeface="Lucida Sans Unicode" panose="020B0602030504020204" pitchFamily="34" charset="0"/>
                <a:cs typeface="Lucida Sans Unicode" panose="020B0602030504020204" pitchFamily="34" charset="0"/>
              </a:rPr>
              <a:t>E-mail for Palo Garage:  </a:t>
            </a:r>
            <a:r>
              <a:rPr lang="en-US" sz="5000" dirty="0" smtClean="0">
                <a:latin typeface="Lucida Sans Unicode" panose="020B0602030504020204" pitchFamily="34" charset="0"/>
                <a:cs typeface="Lucida Sans Unicode" panose="020B0602030504020204" pitchFamily="34" charset="0"/>
                <a:hlinkClick r:id="rId4"/>
              </a:rPr>
              <a:t>white.township@yahoo.com</a:t>
            </a:r>
            <a:endParaRPr lang="en-US" sz="5000" dirty="0" smtClean="0">
              <a:latin typeface="Lucida Sans Unicode" panose="020B0602030504020204" pitchFamily="34" charset="0"/>
              <a:cs typeface="Lucida Sans Unicode" panose="020B0602030504020204" pitchFamily="34" charset="0"/>
            </a:endParaRPr>
          </a:p>
          <a:p>
            <a:pPr lvl="1"/>
            <a:r>
              <a:rPr lang="en-US" sz="5000" dirty="0" smtClean="0">
                <a:latin typeface="Lucida Sans Unicode" panose="020B0602030504020204" pitchFamily="34" charset="0"/>
                <a:cs typeface="Lucida Sans Unicode" panose="020B0602030504020204" pitchFamily="34" charset="0"/>
              </a:rPr>
              <a:t>E-mail for Office:  </a:t>
            </a:r>
            <a:r>
              <a:rPr lang="en-US" sz="5000" dirty="0" smtClean="0">
                <a:latin typeface="Lucida Sans Unicode" panose="020B0602030504020204" pitchFamily="34" charset="0"/>
                <a:cs typeface="Lucida Sans Unicode" panose="020B0602030504020204" pitchFamily="34" charset="0"/>
                <a:hlinkClick r:id="rId5"/>
              </a:rPr>
              <a:t>townofwhite@yahoo.com</a:t>
            </a:r>
            <a:endParaRPr lang="en-US" sz="5000" dirty="0" smtClean="0">
              <a:latin typeface="Lucida Sans Unicode" panose="020B0602030504020204" pitchFamily="34" charset="0"/>
              <a:cs typeface="Lucida Sans Unicode" panose="020B0602030504020204" pitchFamily="34" charset="0"/>
            </a:endParaRPr>
          </a:p>
          <a:p>
            <a:pPr lvl="1"/>
            <a:endParaRPr lang="en-US" dirty="0" smtClean="0"/>
          </a:p>
          <a:p>
            <a:pPr marL="393192" lvl="1" indent="0">
              <a:buNone/>
            </a:pPr>
            <a:r>
              <a:rPr lang="en-US"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752600"/>
            <a:ext cx="7086600" cy="4635691"/>
          </a:xfrm>
        </p:spPr>
        <p:txBody>
          <a:bodyPr>
            <a:normAutofit fontScale="70000" lnSpcReduction="20000"/>
          </a:bodyPr>
          <a:lstStyle/>
          <a:p>
            <a:r>
              <a:rPr lang="en-US" sz="2400" dirty="0" smtClean="0">
                <a:latin typeface="Calibri" pitchFamily="34" charset="0"/>
              </a:rPr>
              <a:t>The township continues to explore all avenues for cost-savings by working with Aurora, </a:t>
            </a:r>
            <a:r>
              <a:rPr lang="en-US" sz="2400" dirty="0" err="1" smtClean="0">
                <a:latin typeface="Calibri" pitchFamily="34" charset="0"/>
              </a:rPr>
              <a:t>Biwabik</a:t>
            </a:r>
            <a:r>
              <a:rPr lang="en-US" sz="2400" dirty="0" smtClean="0">
                <a:latin typeface="Calibri" pitchFamily="34" charset="0"/>
              </a:rPr>
              <a:t>, and Hoyt Lakes whenever possible.  Examples from 2016 are:</a:t>
            </a:r>
          </a:p>
          <a:p>
            <a:pPr lvl="1"/>
            <a:r>
              <a:rPr lang="en-US" sz="2400" dirty="0" smtClean="0">
                <a:latin typeface="Calibri" pitchFamily="34" charset="0"/>
              </a:rPr>
              <a:t>Sharing equipment and personnel for emergency response</a:t>
            </a:r>
          </a:p>
          <a:p>
            <a:pPr lvl="2"/>
            <a:r>
              <a:rPr lang="en-US" sz="2200" dirty="0" smtClean="0">
                <a:latin typeface="Calibri" pitchFamily="34" charset="0"/>
              </a:rPr>
              <a:t>The </a:t>
            </a:r>
            <a:r>
              <a:rPr lang="en-US" sz="2200" dirty="0" err="1" smtClean="0">
                <a:latin typeface="Calibri" pitchFamily="34" charset="0"/>
              </a:rPr>
              <a:t>Skybo</a:t>
            </a:r>
            <a:r>
              <a:rPr lang="en-US" sz="2200" dirty="0" smtClean="0">
                <a:latin typeface="Calibri" pitchFamily="34" charset="0"/>
              </a:rPr>
              <a:t> fire was a great example of pairing/sharing/working together</a:t>
            </a:r>
          </a:p>
          <a:p>
            <a:pPr lvl="1"/>
            <a:r>
              <a:rPr lang="en-US" sz="2400" dirty="0" smtClean="0">
                <a:latin typeface="Calibri" pitchFamily="34" charset="0"/>
              </a:rPr>
              <a:t>Purchasing office supplies in bulk</a:t>
            </a:r>
          </a:p>
          <a:p>
            <a:pPr lvl="1"/>
            <a:r>
              <a:rPr lang="en-US" sz="2400" dirty="0" smtClean="0">
                <a:latin typeface="Calibri" pitchFamily="34" charset="0"/>
              </a:rPr>
              <a:t>Purchasing tools and equipment such as an air compressor and water/wastewater supplies</a:t>
            </a:r>
          </a:p>
          <a:p>
            <a:pPr lvl="1"/>
            <a:r>
              <a:rPr lang="en-US" sz="2400" dirty="0" smtClean="0">
                <a:latin typeface="Calibri" pitchFamily="34" charset="0"/>
              </a:rPr>
              <a:t>The Town of White administers the City of Aurora Elections and the City of the Aurora does the billing for the Town of White’s water and sewer customers</a:t>
            </a:r>
          </a:p>
          <a:p>
            <a:pPr lvl="1"/>
            <a:r>
              <a:rPr lang="en-US" sz="2400" dirty="0" smtClean="0">
                <a:latin typeface="Calibri" pitchFamily="34" charset="0"/>
              </a:rPr>
              <a:t>The U.S. Army Corps of Engineers Planning Assistance to States (PAS) Program engineers will be in Town the week of September 19</a:t>
            </a:r>
            <a:r>
              <a:rPr lang="en-US" sz="2400" baseline="30000" dirty="0" smtClean="0">
                <a:latin typeface="Calibri" pitchFamily="34" charset="0"/>
              </a:rPr>
              <a:t>th</a:t>
            </a:r>
            <a:r>
              <a:rPr lang="en-US" sz="2400" dirty="0" smtClean="0">
                <a:latin typeface="Calibri" pitchFamily="34" charset="0"/>
              </a:rPr>
              <a:t> to conduct a culvert inventory and ditching plan for the Town.  This is a joint project between the City &amp; Town.  The information will allow us to create a mitigation plan for flooding and make improvements based on their recommendations.</a:t>
            </a:r>
            <a:endParaRPr lang="en-US" sz="2000" dirty="0"/>
          </a:p>
        </p:txBody>
      </p:sp>
      <p:sp>
        <p:nvSpPr>
          <p:cNvPr id="4" name="Rectangle 3"/>
          <p:cNvSpPr/>
          <p:nvPr/>
        </p:nvSpPr>
        <p:spPr>
          <a:xfrm>
            <a:off x="461554" y="294382"/>
            <a:ext cx="8458200" cy="10772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scene3d>
              <a:camera prst="orthographicFront"/>
              <a:lightRig rig="threePt" dir="t"/>
            </a:scene3d>
            <a:sp3d extrusionH="57150">
              <a:bevelT w="38100" h="38100"/>
            </a:sp3d>
          </a:bodyPr>
          <a:lstStyle/>
          <a:p>
            <a:r>
              <a:rPr lang="en-US" sz="3200" dirty="0" smtClean="0">
                <a:latin typeface="+mj-lt"/>
              </a:rPr>
              <a:t>Category 2- Organizational Development continued:</a:t>
            </a:r>
            <a:endParaRPr lang="en-US" sz="32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6266</TotalTime>
  <Words>2607</Words>
  <Application>Microsoft Office PowerPoint</Application>
  <PresentationFormat>On-screen Show (4:3)</PresentationFormat>
  <Paragraphs>394</Paragraphs>
  <Slides>26</Slides>
  <Notes>23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26</vt:i4>
      </vt:variant>
    </vt:vector>
  </HeadingPairs>
  <TitlesOfParts>
    <vt:vector size="36" baseType="lpstr">
      <vt:lpstr>Arial</vt:lpstr>
      <vt:lpstr>Calibri</vt:lpstr>
      <vt:lpstr>Century Gothic</vt:lpstr>
      <vt:lpstr>Lucida Sans Unicode</vt:lpstr>
      <vt:lpstr>Verdana</vt:lpstr>
      <vt:lpstr>Wingdings</vt:lpstr>
      <vt:lpstr>Wingdings 2</vt:lpstr>
      <vt:lpstr>Wingdings 3</vt:lpstr>
      <vt:lpstr>Concourse</vt:lpstr>
      <vt:lpstr>Wisp</vt:lpstr>
      <vt:lpstr>Town of White  Continuation of Annual Town Meeting</vt:lpstr>
      <vt:lpstr>Review of Town’s 2016 Outcomes for Each Focus Area in the Strategic Plan </vt:lpstr>
      <vt:lpstr>Category 1 – Facilities Management Strategy Continued:</vt:lpstr>
      <vt:lpstr>Category 1- Facilities Management Strategy Continued:</vt:lpstr>
      <vt:lpstr>Category 1- Facilities Management Strategy Continued:</vt:lpstr>
      <vt:lpstr>Category 2-Outcomes – Organizational Development</vt:lpstr>
      <vt:lpstr>Category 2 – Organizational Development</vt:lpstr>
      <vt:lpstr>Category 2- Organizational Development continued:</vt:lpstr>
      <vt:lpstr>PowerPoint Presentation</vt:lpstr>
      <vt:lpstr>Category 3 – Operations/Infrastructure Strategy:</vt:lpstr>
      <vt:lpstr>Category 3 – Operations/Infrastructure Strategy Continued:</vt:lpstr>
      <vt:lpstr>Category 3 - Operations/Infrastructure continued:</vt:lpstr>
      <vt:lpstr>Road &amp; Bridge List of Equipment:</vt:lpstr>
      <vt:lpstr>Category 4-Fiscal Sustainability Strategy</vt:lpstr>
      <vt:lpstr>PowerPoint Presentation</vt:lpstr>
      <vt:lpstr>PowerPoint Presentation</vt:lpstr>
      <vt:lpstr>Category 4-Fiscal Sustainability 2016 YTD – Monthly Beginning Balance to Ending Balance</vt:lpstr>
      <vt:lpstr>Category 4-Fiscal Sustainability 2016    Cash &amp; Investment Balances YTD</vt:lpstr>
      <vt:lpstr>Investments Breakdown:</vt:lpstr>
      <vt:lpstr>Category 4 Fiscal Sustainability continued:  2016 Notable Receipts YTD</vt:lpstr>
      <vt:lpstr>Category 4-Fiscal Sustainability continued:  2016 YTD Notable Disbursements </vt:lpstr>
      <vt:lpstr>Category 4 - Fiscal Sustainability Continued:  Indebtedness as of 8/31/16</vt:lpstr>
      <vt:lpstr>Category 4 – Fiscal Sustainability Continued: Budget Balance Trend (not including investments)</vt:lpstr>
      <vt:lpstr>Category 4 – Fiscal Sustainability Continued: Disbursements vs. Receipts 2008-2016 YTD</vt:lpstr>
      <vt:lpstr>Category 4 -  2016 Levy Certification Due 9/15/16:</vt:lpstr>
      <vt:lpstr>Category 4 -  2016 Levy &amp; Budget Discussion continued:  </vt:lpstr>
    </vt:vector>
  </TitlesOfParts>
  <Company>Ridgewater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Town Clerk</cp:lastModifiedBy>
  <cp:revision>444</cp:revision>
  <cp:lastPrinted>2016-09-13T20:42:47Z</cp:lastPrinted>
  <dcterms:created xsi:type="dcterms:W3CDTF">2009-04-20T21:12:53Z</dcterms:created>
  <dcterms:modified xsi:type="dcterms:W3CDTF">2016-09-13T20:45:41Z</dcterms:modified>
</cp:coreProperties>
</file>