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7" r:id="rId3"/>
    <p:sldId id="257" r:id="rId4"/>
    <p:sldId id="258" r:id="rId5"/>
    <p:sldId id="261" r:id="rId6"/>
    <p:sldId id="262" r:id="rId7"/>
    <p:sldId id="259" r:id="rId8"/>
    <p:sldId id="260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4/27/2019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reersingovernment.com/tools/gov-talk/about-gov/education/does-emotional-reasoning-get-in-the-way-of-your-career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dynamicyou.org/cognitive-behavioural-therapy-thinking-errors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ltimatepokermovie.wordpress.com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imel.net/2012/10/05/overgeneralization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r.org/article/6739/295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ontyrainey.wordpress.com/2012/04/01/the-dangerous-habit-of-jumping-to-conclusions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rsonalitytutor.com/category/positive-thinking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ustbethistalltoride.com/2017/02/22/i-figured-out-who-to-blame-for-my-divorce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B8BF0-5411-4A38-B98B-B472465B4E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5765" y="1593908"/>
            <a:ext cx="9448800" cy="2588266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10 Things We Should not Do that can harm our dreams</a:t>
            </a:r>
          </a:p>
        </p:txBody>
      </p:sp>
    </p:spTree>
    <p:extLst>
      <p:ext uri="{BB962C8B-B14F-4D97-AF65-F5344CB8AC3E}">
        <p14:creationId xmlns:p14="http://schemas.microsoft.com/office/powerpoint/2010/main" val="14210782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750" advClick="0" advTm="6000">
        <p15:prstTrans prst="drape"/>
      </p:transition>
    </mc:Choice>
    <mc:Fallback>
      <p:transition spd="slow" advClick="0" advTm="6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EA5387D-64D8-4D6C-B109-FF4E81DF6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colorful, object&#10;&#10;Description automatically generated">
            <a:extLst>
              <a:ext uri="{FF2B5EF4-FFF2-40B4-BE49-F238E27FC236}">
                <a16:creationId xmlns:a16="http://schemas.microsoft.com/office/drawing/2014/main" id="{430DB35B-9140-4966-9DBD-4D5F2D62CD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0958" b="1404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E306A1-3017-41AB-90D1-1AB686F72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en-GB" b="1" dirty="0">
                <a:latin typeface="Tahoma" panose="020B0604030504040204" pitchFamily="34" charset="0"/>
                <a:ea typeface="Times New Roman" panose="02020603050405020304" pitchFamily="18" charset="0"/>
              </a:rPr>
              <a:t>Emotional Reasoning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B3120-0C8D-425A-9395-E610BB90E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024125"/>
          </a:xfrm>
        </p:spPr>
        <p:txBody>
          <a:bodyPr>
            <a:normAutofit/>
          </a:bodyPr>
          <a:lstStyle/>
          <a:p>
            <a:r>
              <a:rPr lang="en-US" dirty="0"/>
              <a:t>I feel, therefore I am. Assuming that a feeling is true - without digging deeper to see if this is accurate.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I feel such an idiot (it must be true).		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I feel guilty (I must have done something wrong).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I feel really bad for yelling at my partner, I must be really selfish and inconsiderate.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2564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750" advClick="0" advTm="6000">
        <p15:prstTrans prst="drape"/>
      </p:transition>
    </mc:Choice>
    <mc:Fallback>
      <p:transition spd="slow" advClick="0" advTm="6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EA5387D-64D8-4D6C-B109-FF4E81DF6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furniture, table&#10;&#10;Description automatically generated">
            <a:extLst>
              <a:ext uri="{FF2B5EF4-FFF2-40B4-BE49-F238E27FC236}">
                <a16:creationId xmlns:a16="http://schemas.microsoft.com/office/drawing/2014/main" id="{791D45E7-8F7D-42EB-99C3-2CC1F66F71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1929" b="3182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E306A1-3017-41AB-90D1-1AB686F72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en-GB" b="1" dirty="0">
                <a:latin typeface="Tahoma" panose="020B0604030504040204" pitchFamily="34" charset="0"/>
                <a:ea typeface="Times New Roman" panose="02020603050405020304" pitchFamily="18" charset="0"/>
              </a:rPr>
              <a:t>Mental Filter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1202F-6955-4E91-A2CA-A2FBBA1DB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024125"/>
          </a:xfrm>
        </p:spPr>
        <p:txBody>
          <a:bodyPr>
            <a:normAutofit/>
          </a:bodyPr>
          <a:lstStyle/>
          <a:p>
            <a:r>
              <a:rPr lang="en-US" dirty="0"/>
              <a:t>Allowing (dwelling on) one negative detail or fact to spoil our enjoyment, happiness, hope etc.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You have a great evening and dinner at a restaurant with friends, but your chicken was undercooked and that spoiled the whole evening.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242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750" advClick="0" advTm="6000">
        <p15:prstTrans prst="drape"/>
      </p:transition>
    </mc:Choice>
    <mc:Fallback>
      <p:transition spd="slow" advClick="0" advTm="6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17">
            <a:extLst>
              <a:ext uri="{FF2B5EF4-FFF2-40B4-BE49-F238E27FC236}">
                <a16:creationId xmlns:a16="http://schemas.microsoft.com/office/drawing/2014/main" id="{75577CC7-6B96-4908-84E4-0D2AC0183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31" name="Picture 19">
            <a:extLst>
              <a:ext uri="{FF2B5EF4-FFF2-40B4-BE49-F238E27FC236}">
                <a16:creationId xmlns:a16="http://schemas.microsoft.com/office/drawing/2014/main" id="{3094519A-B61A-4BE2-9E40-30E744081B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C64FF8E0-4751-4796-B801-2513984E97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40000"/>
            <a:extLst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E306A1-3017-41AB-90D1-1AB686F72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290713"/>
            <a:ext cx="9448800" cy="254852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dirty="0"/>
              <a:t>Don’t Block Your Dreams</a:t>
            </a:r>
          </a:p>
        </p:txBody>
      </p:sp>
    </p:spTree>
    <p:extLst>
      <p:ext uri="{BB962C8B-B14F-4D97-AF65-F5344CB8AC3E}">
        <p14:creationId xmlns:p14="http://schemas.microsoft.com/office/powerpoint/2010/main" val="3839046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500" advClick="0" advTm="5000">
        <p:circle/>
      </p:transition>
    </mc:Choice>
    <mc:Fallback>
      <p:transition spd="slow" advClick="0" advTm="5000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306A1-3017-41AB-90D1-1AB686F72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en-US" b="1" dirty="0"/>
              <a:t>All or Nothing Thinking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4CF1A-70F0-420D-B3BF-92BDF858E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94560"/>
            <a:ext cx="5816600" cy="4024125"/>
          </a:xfrm>
        </p:spPr>
        <p:txBody>
          <a:bodyPr>
            <a:normAutofit/>
          </a:bodyPr>
          <a:lstStyle/>
          <a:p>
            <a:r>
              <a:rPr lang="en-US" dirty="0"/>
              <a:t>Seeing things as black-or-white, right-or-wrong with nothing in between. Essentially, if I'm not perfect then I'm a failure.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I didn't finish writing that paper so it was a complete waste of time.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There's no point in playing if I'm not 100% in shape.	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They didn't show, they’re completely unreliable!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692FFE-6AC0-4A09-A1E7-72D04818AF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85000" y="2935034"/>
            <a:ext cx="4521200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9489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750" advClick="0" advTm="6000">
        <p15:prstTrans prst="drape"/>
      </p:transition>
    </mc:Choice>
    <mc:Fallback>
      <p:transition spd="slow" advClick="0" advTm="6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001BF72-DE1E-4376-8D90-12D21C5CA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en-US" b="1" dirty="0"/>
              <a:t>Overgeneralization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4390D3-C7AC-458E-9883-2F37122E7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94560"/>
            <a:ext cx="5816600" cy="4024125"/>
          </a:xfrm>
        </p:spPr>
        <p:txBody>
          <a:bodyPr>
            <a:normAutofit/>
          </a:bodyPr>
          <a:lstStyle/>
          <a:p>
            <a:r>
              <a:rPr lang="en-US" dirty="0"/>
              <a:t>Using words like always, never in relation to a single event or experience.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I'll never get that promotion   			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She always does that…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 descr="A picture containing person, ground, outdoor&#10;&#10;Description automatically generated">
            <a:extLst>
              <a:ext uri="{FF2B5EF4-FFF2-40B4-BE49-F238E27FC236}">
                <a16:creationId xmlns:a16="http://schemas.microsoft.com/office/drawing/2014/main" id="{99AC244F-FCC7-4C0F-A48A-42A377B18D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85000" y="2515693"/>
            <a:ext cx="4521200" cy="338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8006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750" advClick="0" advTm="6000">
        <p15:prstTrans prst="drape"/>
      </p:transition>
    </mc:Choice>
    <mc:Fallback>
      <p:transition spd="slow" advClick="0" advTm="6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CE2238-E896-4145-808D-CE24B22C6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en-US" b="1" dirty="0"/>
              <a:t>Minimizing or Magnifying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6C930-49E2-4F4F-81F6-16316AD56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94560"/>
            <a:ext cx="5816600" cy="40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Seeing things as dramatically more or less important than they actually are. Often creating a "catastrophe" that follows.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Because my boss publicly thanked her she'll get that promotion, not me (even though I had a great performance review and just won an industry award).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I forgot that email! That means my boss won't trust me again, I won't get that raise and my wife will leave me.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 descr="A close up of an elephant&#10;&#10;Description automatically generated">
            <a:extLst>
              <a:ext uri="{FF2B5EF4-FFF2-40B4-BE49-F238E27FC236}">
                <a16:creationId xmlns:a16="http://schemas.microsoft.com/office/drawing/2014/main" id="{9AB757DE-9915-4730-8E3F-785FA0B1C6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85000" y="3404109"/>
            <a:ext cx="4521200" cy="160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9180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750" advClick="0" advTm="6000">
        <p15:prstTrans prst="drape"/>
      </p:transition>
    </mc:Choice>
    <mc:Fallback>
      <p:transition spd="slow" advClick="0" advTm="6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719FD45-B555-4EAC-A871-B73DBC77A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en-GB" b="1" dirty="0">
                <a:latin typeface="Tahoma" panose="020B0604030504040204" pitchFamily="34" charset="0"/>
                <a:ea typeface="Times New Roman" panose="02020603050405020304" pitchFamily="18" charset="0"/>
              </a:rPr>
              <a:t>Jumping to Conclusions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919077-2511-4788-A5C6-3EEEB9008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94560"/>
            <a:ext cx="5816600" cy="4024125"/>
          </a:xfrm>
        </p:spPr>
        <p:txBody>
          <a:bodyPr>
            <a:normAutofit/>
          </a:bodyPr>
          <a:lstStyle/>
          <a:p>
            <a:r>
              <a:rPr lang="en-US" sz="1500"/>
              <a:t>1) Mind-Reading: Making negative assumptions about how people see you without evidence or factual support.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500"/>
              <a:t>Your friend is preoccupied and you don't bother to find out why. You're thinking: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500"/>
              <a:t>She thinks I'm exaggerating again           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500"/>
              <a:t>He still hasn't forgiven me for telling Fred about his illness.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500"/>
          </a:p>
          <a:p>
            <a:r>
              <a:rPr lang="en-US" sz="1500"/>
              <a:t>2) Fortune Telling: Making negative predictions about the future without evidence or factual support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500"/>
              <a:t>I won't be able to sell my house and I'll be stuck here (even though housing market is good).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500"/>
              <a:t>No-one will understand. I won't be invited back again (even though they are supportive friends).</a:t>
            </a:r>
          </a:p>
          <a:p>
            <a:endParaRPr lang="en-US" sz="1500"/>
          </a:p>
        </p:txBody>
      </p:sp>
      <p:pic>
        <p:nvPicPr>
          <p:cNvPr id="10" name="Picture 9" descr="A close up of a glass&#10;&#10;Description automatically generated">
            <a:extLst>
              <a:ext uri="{FF2B5EF4-FFF2-40B4-BE49-F238E27FC236}">
                <a16:creationId xmlns:a16="http://schemas.microsoft.com/office/drawing/2014/main" id="{F04E9594-6638-4E10-B5F5-700AF77089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85000" y="2918080"/>
            <a:ext cx="4521200" cy="257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0610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750" advClick="0" advTm="6000">
        <p15:prstTrans prst="drape"/>
      </p:transition>
    </mc:Choice>
    <mc:Fallback>
      <p:transition spd="slow" advClick="0" advTm="6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306A1-3017-41AB-90D1-1AB686F72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en-GB" b="1" dirty="0">
                <a:latin typeface="Tahoma" panose="020B0604030504040204" pitchFamily="34" charset="0"/>
                <a:ea typeface="Times New Roman" panose="02020603050405020304" pitchFamily="18" charset="0"/>
              </a:rPr>
              <a:t>Discounting the Positive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A9E3A-699D-482F-AF6F-28FE6A8F4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94560"/>
            <a:ext cx="5816600" cy="4024125"/>
          </a:xfrm>
        </p:spPr>
        <p:txBody>
          <a:bodyPr>
            <a:normAutofit/>
          </a:bodyPr>
          <a:lstStyle/>
          <a:p>
            <a:r>
              <a:rPr lang="en-US" dirty="0"/>
              <a:t>Not acknowledging the positive. Saying anyone could have done it or insisting that your positive actions, qualities or achievements don't count…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That doesn't count, anyone could have done it.	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I've only cut back from smoking 40 cigarettes a day to 10. It doesn't count because I've not fully given up yet.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picture containing indoor, green&#10;&#10;Description automatically generated">
            <a:extLst>
              <a:ext uri="{FF2B5EF4-FFF2-40B4-BE49-F238E27FC236}">
                <a16:creationId xmlns:a16="http://schemas.microsoft.com/office/drawing/2014/main" id="{D5066E8C-9D8B-424F-A5AF-8012559BEE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4816" r="1346" b="1"/>
          <a:stretch/>
        </p:blipFill>
        <p:spPr>
          <a:xfrm>
            <a:off x="6985000" y="2501159"/>
            <a:ext cx="4521200" cy="341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1730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750" advClick="0" advTm="6000">
        <p15:prstTrans prst="drape"/>
      </p:transition>
    </mc:Choice>
    <mc:Fallback>
      <p:transition spd="slow" advClick="0" advTm="6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E306A1-3017-41AB-90D1-1AB686F72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474330"/>
          </a:xfrm>
        </p:spPr>
        <p:txBody>
          <a:bodyPr>
            <a:normAutofit/>
          </a:bodyPr>
          <a:lstStyle/>
          <a:p>
            <a:r>
              <a:rPr lang="en-US" b="1" dirty="0"/>
              <a:t>"Should(s)"</a:t>
            </a: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5" name="Picture 11">
            <a:extLst>
              <a:ext uri="{FF2B5EF4-FFF2-40B4-BE49-F238E27FC236}">
                <a16:creationId xmlns:a16="http://schemas.microsoft.com/office/drawing/2014/main" id="{18E5BA11-A111-4962-968B-B3E58E007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50"/>
          <a:stretch/>
        </p:blipFill>
        <p:spPr>
          <a:xfrm rot="16200000">
            <a:off x="-1264033" y="2187575"/>
            <a:ext cx="6858000" cy="2482850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4751D5D-34BE-406E-90B0-E04FD3D8D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507" y="2628900"/>
            <a:ext cx="7454077" cy="3589785"/>
          </a:xfrm>
        </p:spPr>
        <p:txBody>
          <a:bodyPr>
            <a:normAutofit/>
          </a:bodyPr>
          <a:lstStyle/>
          <a:p>
            <a:r>
              <a:rPr lang="en-US" sz="2000"/>
              <a:t>Using "should", "need to", "must", "ought to" to motivate oneself, then feeling guilty when you don't follow through (or anger and resentment when someone else doesn't follow through).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/>
              <a:t> I should have got the painting done this weekend.	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/>
              <a:t> They ought to have been more considerate of my feelings, they should know that would upset me.</a:t>
            </a:r>
          </a:p>
          <a:p>
            <a:endParaRPr lang="en-US" sz="2000"/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8247380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750" advClick="0" advTm="6000">
        <p15:prstTrans prst="drape"/>
      </p:transition>
    </mc:Choice>
    <mc:Fallback>
      <p:transition spd="slow" advClick="0" advTm="6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E306A1-3017-41AB-90D1-1AB686F72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474330"/>
          </a:xfrm>
        </p:spPr>
        <p:txBody>
          <a:bodyPr>
            <a:normAutofit/>
          </a:bodyPr>
          <a:lstStyle/>
          <a:p>
            <a:r>
              <a:rPr lang="en-GB" b="1" dirty="0">
                <a:latin typeface="Tahoma" panose="020B0604030504040204" pitchFamily="34" charset="0"/>
                <a:ea typeface="Times New Roman" panose="02020603050405020304" pitchFamily="18" charset="0"/>
              </a:rPr>
              <a:t>Labelling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8E5BA11-A111-4962-968B-B3E58E007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50"/>
          <a:stretch/>
        </p:blipFill>
        <p:spPr>
          <a:xfrm rot="16200000">
            <a:off x="-1264033" y="2187575"/>
            <a:ext cx="6858000" cy="24828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B5F10-FAA1-4472-8745-5C3B21264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507" y="2628900"/>
            <a:ext cx="7454077" cy="3589785"/>
          </a:xfrm>
        </p:spPr>
        <p:txBody>
          <a:bodyPr>
            <a:normAutofit/>
          </a:bodyPr>
          <a:lstStyle/>
          <a:p>
            <a:r>
              <a:rPr lang="en-US" sz="2800" b="1" dirty="0"/>
              <a:t>Attaching a negative label to yourself or others following a single event.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•	I didn't stand up to my co-worker, I'm such a wimp!	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  What an idiot, he couldn't even see that coming!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125956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750" advClick="0" advTm="6000">
        <p15:prstTrans prst="drape"/>
      </p:transition>
    </mc:Choice>
    <mc:Fallback>
      <p:transition spd="slow" advClick="0" advTm="6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EA5387D-64D8-4D6C-B109-FF4E81DF6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ilhouette of a person&#10;&#10;Description automatically generated">
            <a:extLst>
              <a:ext uri="{FF2B5EF4-FFF2-40B4-BE49-F238E27FC236}">
                <a16:creationId xmlns:a16="http://schemas.microsoft.com/office/drawing/2014/main" id="{F58B8C8B-4798-4EC1-A79E-F3B70215BF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E306A1-3017-41AB-90D1-1AB686F72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en-GB" b="1" dirty="0">
                <a:latin typeface="Tahoma" panose="020B0604030504040204" pitchFamily="34" charset="0"/>
                <a:ea typeface="Times New Roman" panose="02020603050405020304" pitchFamily="18" charset="0"/>
              </a:rPr>
              <a:t>Blame &amp; Personalization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FFE50A-5CED-4FB7-8809-881940FFF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024125"/>
          </a:xfrm>
        </p:spPr>
        <p:txBody>
          <a:bodyPr>
            <a:normAutofit/>
          </a:bodyPr>
          <a:lstStyle/>
          <a:p>
            <a:r>
              <a:rPr lang="en-US" dirty="0"/>
              <a:t>Blaming yourself when you weren't entirely responsible or blaming other people and denying your role in the situation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If only I was younger, I would have got the job		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If only I hadn't said that, they wouldn't have…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If only she hadn't yelled at me, I wouldn't have been angry and wouldn't have had that car accident.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4517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750" advClick="0" advTm="6000">
        <p15:prstTrans prst="drape"/>
      </p:transition>
    </mc:Choice>
    <mc:Fallback>
      <p:transition spd="slow" advClick="0" advTm="6000">
        <p:fade/>
      </p:transition>
    </mc:Fallback>
  </mc:AlternateContent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511</Words>
  <Application>Microsoft Office PowerPoint</Application>
  <PresentationFormat>Widescreen</PresentationFormat>
  <Paragraphs>50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Tahoma</vt:lpstr>
      <vt:lpstr>Wingdings</vt:lpstr>
      <vt:lpstr>Vapor Trail</vt:lpstr>
      <vt:lpstr>10 Things We Should not Do that can harm our dreams</vt:lpstr>
      <vt:lpstr>All or Nothing Thinking</vt:lpstr>
      <vt:lpstr>Overgeneralization</vt:lpstr>
      <vt:lpstr>Minimizing or Magnifying </vt:lpstr>
      <vt:lpstr>Jumping to Conclusions</vt:lpstr>
      <vt:lpstr>Discounting the Positive</vt:lpstr>
      <vt:lpstr>"Should(s)"</vt:lpstr>
      <vt:lpstr>Labelling</vt:lpstr>
      <vt:lpstr>Blame &amp; Personalization</vt:lpstr>
      <vt:lpstr>Emotional Reasoning</vt:lpstr>
      <vt:lpstr>Mental Filter</vt:lpstr>
      <vt:lpstr>Don’t Block Your Dreams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Things We Should not Do that can harm our dreams</dc:title>
  <dc:creator>darrel brooks</dc:creator>
  <cp:lastModifiedBy>darrel brooks</cp:lastModifiedBy>
  <cp:revision>5</cp:revision>
  <dcterms:created xsi:type="dcterms:W3CDTF">2019-04-27T15:08:24Z</dcterms:created>
  <dcterms:modified xsi:type="dcterms:W3CDTF">2019-04-27T15:13:59Z</dcterms:modified>
</cp:coreProperties>
</file>