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8" r:id="rId3"/>
    <p:sldId id="276" r:id="rId4"/>
    <p:sldId id="259" r:id="rId5"/>
    <p:sldId id="260" r:id="rId6"/>
    <p:sldId id="261" r:id="rId7"/>
    <p:sldId id="262" r:id="rId8"/>
    <p:sldId id="263" r:id="rId9"/>
    <p:sldId id="264" r:id="rId10"/>
    <p:sldId id="273" r:id="rId11"/>
    <p:sldId id="275" r:id="rId12"/>
    <p:sldId id="265" r:id="rId13"/>
    <p:sldId id="266" r:id="rId14"/>
    <p:sldId id="267" r:id="rId15"/>
    <p:sldId id="268" r:id="rId16"/>
    <p:sldId id="269" r:id="rId17"/>
    <p:sldId id="270" r:id="rId18"/>
    <p:sldId id="271" r:id="rId19"/>
    <p:sldId id="272" r:id="rId20"/>
    <p:sldId id="277"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C186CD4-6B64-4A6D-A977-884ED3F4CD00}" v="15" dt="2020-03-19T21:40:51.5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472" autoAdjust="0"/>
    <p:restoredTop sz="94660"/>
  </p:normalViewPr>
  <p:slideViewPr>
    <p:cSldViewPr snapToGrid="0">
      <p:cViewPr varScale="1">
        <p:scale>
          <a:sx n="90" d="100"/>
          <a:sy n="90" d="100"/>
        </p:scale>
        <p:origin x="60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Brisbane" userId="04df61ebbe69d44a" providerId="LiveId" clId="{CC186CD4-6B64-4A6D-A977-884ED3F4CD00}"/>
    <pc:docChg chg="custSel addSld modSld">
      <pc:chgData name="John Brisbane" userId="04df61ebbe69d44a" providerId="LiveId" clId="{CC186CD4-6B64-4A6D-A977-884ED3F4CD00}" dt="2020-03-19T21:44:47.989" v="3034" actId="20577"/>
      <pc:docMkLst>
        <pc:docMk/>
      </pc:docMkLst>
      <pc:sldChg chg="modSp mod">
        <pc:chgData name="John Brisbane" userId="04df61ebbe69d44a" providerId="LiveId" clId="{CC186CD4-6B64-4A6D-A977-884ED3F4CD00}" dt="2020-03-19T19:13:22.674" v="15" actId="20577"/>
        <pc:sldMkLst>
          <pc:docMk/>
          <pc:sldMk cId="119804658" sldId="258"/>
        </pc:sldMkLst>
        <pc:spChg chg="mod">
          <ac:chgData name="John Brisbane" userId="04df61ebbe69d44a" providerId="LiveId" clId="{CC186CD4-6B64-4A6D-A977-884ED3F4CD00}" dt="2020-03-19T19:13:22.674" v="15" actId="20577"/>
          <ac:spMkLst>
            <pc:docMk/>
            <pc:sldMk cId="119804658" sldId="258"/>
            <ac:spMk id="2" creationId="{B684DBEF-34E1-4F99-97C2-B5B939464588}"/>
          </ac:spMkLst>
        </pc:spChg>
      </pc:sldChg>
      <pc:sldChg chg="modSp mod">
        <pc:chgData name="John Brisbane" userId="04df61ebbe69d44a" providerId="LiveId" clId="{CC186CD4-6B64-4A6D-A977-884ED3F4CD00}" dt="2020-03-19T19:53:23.072" v="1689" actId="6549"/>
        <pc:sldMkLst>
          <pc:docMk/>
          <pc:sldMk cId="889203569" sldId="260"/>
        </pc:sldMkLst>
        <pc:spChg chg="mod">
          <ac:chgData name="John Brisbane" userId="04df61ebbe69d44a" providerId="LiveId" clId="{CC186CD4-6B64-4A6D-A977-884ED3F4CD00}" dt="2020-03-19T19:53:23.072" v="1689" actId="6549"/>
          <ac:spMkLst>
            <pc:docMk/>
            <pc:sldMk cId="889203569" sldId="260"/>
            <ac:spMk id="3" creationId="{C0F8380A-D5CC-44B7-A84E-82946374D6C8}"/>
          </ac:spMkLst>
        </pc:spChg>
      </pc:sldChg>
      <pc:sldChg chg="modSp mod">
        <pc:chgData name="John Brisbane" userId="04df61ebbe69d44a" providerId="LiveId" clId="{CC186CD4-6B64-4A6D-A977-884ED3F4CD00}" dt="2020-03-19T19:16:22.407" v="38" actId="20577"/>
        <pc:sldMkLst>
          <pc:docMk/>
          <pc:sldMk cId="1205824862" sldId="261"/>
        </pc:sldMkLst>
        <pc:spChg chg="mod">
          <ac:chgData name="John Brisbane" userId="04df61ebbe69d44a" providerId="LiveId" clId="{CC186CD4-6B64-4A6D-A977-884ED3F4CD00}" dt="2020-03-19T19:16:22.407" v="38" actId="20577"/>
          <ac:spMkLst>
            <pc:docMk/>
            <pc:sldMk cId="1205824862" sldId="261"/>
            <ac:spMk id="3" creationId="{AEF434CD-CA48-45CE-BC6A-49039A7902CF}"/>
          </ac:spMkLst>
        </pc:spChg>
      </pc:sldChg>
      <pc:sldChg chg="modSp mod">
        <pc:chgData name="John Brisbane" userId="04df61ebbe69d44a" providerId="LiveId" clId="{CC186CD4-6B64-4A6D-A977-884ED3F4CD00}" dt="2020-03-19T19:54:39.596" v="1697" actId="20577"/>
        <pc:sldMkLst>
          <pc:docMk/>
          <pc:sldMk cId="1203734136" sldId="262"/>
        </pc:sldMkLst>
        <pc:spChg chg="mod">
          <ac:chgData name="John Brisbane" userId="04df61ebbe69d44a" providerId="LiveId" clId="{CC186CD4-6B64-4A6D-A977-884ED3F4CD00}" dt="2020-03-19T19:54:39.596" v="1697" actId="20577"/>
          <ac:spMkLst>
            <pc:docMk/>
            <pc:sldMk cId="1203734136" sldId="262"/>
            <ac:spMk id="3" creationId="{00A15923-B2D3-43C5-8267-CE9AB9878FF7}"/>
          </ac:spMkLst>
        </pc:spChg>
      </pc:sldChg>
      <pc:sldChg chg="modSp mod">
        <pc:chgData name="John Brisbane" userId="04df61ebbe69d44a" providerId="LiveId" clId="{CC186CD4-6B64-4A6D-A977-884ED3F4CD00}" dt="2020-03-19T19:18:08.806" v="121" actId="20577"/>
        <pc:sldMkLst>
          <pc:docMk/>
          <pc:sldMk cId="2490952250" sldId="263"/>
        </pc:sldMkLst>
        <pc:spChg chg="mod">
          <ac:chgData name="John Brisbane" userId="04df61ebbe69d44a" providerId="LiveId" clId="{CC186CD4-6B64-4A6D-A977-884ED3F4CD00}" dt="2020-03-19T19:18:08.806" v="121" actId="20577"/>
          <ac:spMkLst>
            <pc:docMk/>
            <pc:sldMk cId="2490952250" sldId="263"/>
            <ac:spMk id="3" creationId="{5D8FB20B-88E3-4ED2-B011-454CAB896D3F}"/>
          </ac:spMkLst>
        </pc:spChg>
      </pc:sldChg>
      <pc:sldChg chg="modSp mod">
        <pc:chgData name="John Brisbane" userId="04df61ebbe69d44a" providerId="LiveId" clId="{CC186CD4-6B64-4A6D-A977-884ED3F4CD00}" dt="2020-03-19T19:57:48.260" v="1700" actId="113"/>
        <pc:sldMkLst>
          <pc:docMk/>
          <pc:sldMk cId="1416432999" sldId="264"/>
        </pc:sldMkLst>
        <pc:spChg chg="mod">
          <ac:chgData name="John Brisbane" userId="04df61ebbe69d44a" providerId="LiveId" clId="{CC186CD4-6B64-4A6D-A977-884ED3F4CD00}" dt="2020-03-19T19:57:48.260" v="1700" actId="113"/>
          <ac:spMkLst>
            <pc:docMk/>
            <pc:sldMk cId="1416432999" sldId="264"/>
            <ac:spMk id="3" creationId="{E7757C50-115A-465C-8AC5-D852352D3D41}"/>
          </ac:spMkLst>
        </pc:spChg>
      </pc:sldChg>
      <pc:sldChg chg="modSp mod">
        <pc:chgData name="John Brisbane" userId="04df61ebbe69d44a" providerId="LiveId" clId="{CC186CD4-6B64-4A6D-A977-884ED3F4CD00}" dt="2020-03-19T20:04:46.292" v="1704" actId="20577"/>
        <pc:sldMkLst>
          <pc:docMk/>
          <pc:sldMk cId="2956658415" sldId="265"/>
        </pc:sldMkLst>
        <pc:spChg chg="mod">
          <ac:chgData name="John Brisbane" userId="04df61ebbe69d44a" providerId="LiveId" clId="{CC186CD4-6B64-4A6D-A977-884ED3F4CD00}" dt="2020-03-19T20:04:46.292" v="1704" actId="20577"/>
          <ac:spMkLst>
            <pc:docMk/>
            <pc:sldMk cId="2956658415" sldId="265"/>
            <ac:spMk id="3" creationId="{885853BA-70B2-4659-8C75-9DE251CB9B74}"/>
          </ac:spMkLst>
        </pc:spChg>
      </pc:sldChg>
      <pc:sldChg chg="modSp mod">
        <pc:chgData name="John Brisbane" userId="04df61ebbe69d44a" providerId="LiveId" clId="{CC186CD4-6B64-4A6D-A977-884ED3F4CD00}" dt="2020-03-19T19:21:18.116" v="283" actId="20577"/>
        <pc:sldMkLst>
          <pc:docMk/>
          <pc:sldMk cId="683989075" sldId="266"/>
        </pc:sldMkLst>
        <pc:spChg chg="mod">
          <ac:chgData name="John Brisbane" userId="04df61ebbe69d44a" providerId="LiveId" clId="{CC186CD4-6B64-4A6D-A977-884ED3F4CD00}" dt="2020-03-19T19:21:18.116" v="283" actId="20577"/>
          <ac:spMkLst>
            <pc:docMk/>
            <pc:sldMk cId="683989075" sldId="266"/>
            <ac:spMk id="3" creationId="{2FAC9286-715F-4E3C-A493-50C610D766D4}"/>
          </ac:spMkLst>
        </pc:spChg>
      </pc:sldChg>
      <pc:sldChg chg="modSp mod setBg">
        <pc:chgData name="John Brisbane" userId="04df61ebbe69d44a" providerId="LiveId" clId="{CC186CD4-6B64-4A6D-A977-884ED3F4CD00}" dt="2020-03-19T21:35:11.203" v="2233" actId="1076"/>
        <pc:sldMkLst>
          <pc:docMk/>
          <pc:sldMk cId="2734964825" sldId="267"/>
        </pc:sldMkLst>
        <pc:spChg chg="mod">
          <ac:chgData name="John Brisbane" userId="04df61ebbe69d44a" providerId="LiveId" clId="{CC186CD4-6B64-4A6D-A977-884ED3F4CD00}" dt="2020-03-19T21:35:11.203" v="2233" actId="1076"/>
          <ac:spMkLst>
            <pc:docMk/>
            <pc:sldMk cId="2734964825" sldId="267"/>
            <ac:spMk id="3" creationId="{B51347CD-6FE2-4709-8E49-DB420FD978EF}"/>
          </ac:spMkLst>
        </pc:spChg>
      </pc:sldChg>
      <pc:sldChg chg="modSp mod">
        <pc:chgData name="John Brisbane" userId="04df61ebbe69d44a" providerId="LiveId" clId="{CC186CD4-6B64-4A6D-A977-884ED3F4CD00}" dt="2020-03-19T19:27:43.624" v="816" actId="20577"/>
        <pc:sldMkLst>
          <pc:docMk/>
          <pc:sldMk cId="3688676485" sldId="268"/>
        </pc:sldMkLst>
        <pc:spChg chg="mod">
          <ac:chgData name="John Brisbane" userId="04df61ebbe69d44a" providerId="LiveId" clId="{CC186CD4-6B64-4A6D-A977-884ED3F4CD00}" dt="2020-03-19T19:27:43.624" v="816" actId="20577"/>
          <ac:spMkLst>
            <pc:docMk/>
            <pc:sldMk cId="3688676485" sldId="268"/>
            <ac:spMk id="3" creationId="{426DD54F-AC40-40E8-9F8F-BF3A4BA5823A}"/>
          </ac:spMkLst>
        </pc:spChg>
      </pc:sldChg>
      <pc:sldChg chg="modSp mod">
        <pc:chgData name="John Brisbane" userId="04df61ebbe69d44a" providerId="LiveId" clId="{CC186CD4-6B64-4A6D-A977-884ED3F4CD00}" dt="2020-03-19T20:08:27.996" v="1809" actId="20577"/>
        <pc:sldMkLst>
          <pc:docMk/>
          <pc:sldMk cId="2528833849" sldId="269"/>
        </pc:sldMkLst>
        <pc:spChg chg="mod">
          <ac:chgData name="John Brisbane" userId="04df61ebbe69d44a" providerId="LiveId" clId="{CC186CD4-6B64-4A6D-A977-884ED3F4CD00}" dt="2020-03-19T20:08:27.996" v="1809" actId="20577"/>
          <ac:spMkLst>
            <pc:docMk/>
            <pc:sldMk cId="2528833849" sldId="269"/>
            <ac:spMk id="3" creationId="{73CD0E69-4EA3-4BB3-B6B0-5F899F7F80DF}"/>
          </ac:spMkLst>
        </pc:spChg>
      </pc:sldChg>
      <pc:sldChg chg="modSp mod">
        <pc:chgData name="John Brisbane" userId="04df61ebbe69d44a" providerId="LiveId" clId="{CC186CD4-6B64-4A6D-A977-884ED3F4CD00}" dt="2020-03-19T19:33:11.508" v="1222" actId="20578"/>
        <pc:sldMkLst>
          <pc:docMk/>
          <pc:sldMk cId="507387861" sldId="270"/>
        </pc:sldMkLst>
        <pc:spChg chg="mod">
          <ac:chgData name="John Brisbane" userId="04df61ebbe69d44a" providerId="LiveId" clId="{CC186CD4-6B64-4A6D-A977-884ED3F4CD00}" dt="2020-03-19T19:33:11.508" v="1222" actId="20578"/>
          <ac:spMkLst>
            <pc:docMk/>
            <pc:sldMk cId="507387861" sldId="270"/>
            <ac:spMk id="3" creationId="{3E40DC21-E0D4-45B9-A71E-755BCD76C7B4}"/>
          </ac:spMkLst>
        </pc:spChg>
      </pc:sldChg>
      <pc:sldChg chg="modSp mod">
        <pc:chgData name="John Brisbane" userId="04df61ebbe69d44a" providerId="LiveId" clId="{CC186CD4-6B64-4A6D-A977-884ED3F4CD00}" dt="2020-03-19T19:35:59.666" v="1521" actId="20577"/>
        <pc:sldMkLst>
          <pc:docMk/>
          <pc:sldMk cId="799436203" sldId="271"/>
        </pc:sldMkLst>
        <pc:spChg chg="mod">
          <ac:chgData name="John Brisbane" userId="04df61ebbe69d44a" providerId="LiveId" clId="{CC186CD4-6B64-4A6D-A977-884ED3F4CD00}" dt="2020-03-19T19:35:59.666" v="1521" actId="20577"/>
          <ac:spMkLst>
            <pc:docMk/>
            <pc:sldMk cId="799436203" sldId="271"/>
            <ac:spMk id="3" creationId="{10E8EEEA-BFEE-4854-81E0-65A83A337C09}"/>
          </ac:spMkLst>
        </pc:spChg>
      </pc:sldChg>
      <pc:sldChg chg="modSp mod">
        <pc:chgData name="John Brisbane" userId="04df61ebbe69d44a" providerId="LiveId" clId="{CC186CD4-6B64-4A6D-A977-884ED3F4CD00}" dt="2020-03-19T19:38:10.126" v="1683" actId="20577"/>
        <pc:sldMkLst>
          <pc:docMk/>
          <pc:sldMk cId="976792010" sldId="272"/>
        </pc:sldMkLst>
        <pc:spChg chg="mod">
          <ac:chgData name="John Brisbane" userId="04df61ebbe69d44a" providerId="LiveId" clId="{CC186CD4-6B64-4A6D-A977-884ED3F4CD00}" dt="2020-03-19T19:38:00.403" v="1681" actId="20577"/>
          <ac:spMkLst>
            <pc:docMk/>
            <pc:sldMk cId="976792010" sldId="272"/>
            <ac:spMk id="3" creationId="{C655EAD0-6940-4E47-AFF3-47C13B186700}"/>
          </ac:spMkLst>
        </pc:spChg>
        <pc:spChg chg="mod">
          <ac:chgData name="John Brisbane" userId="04df61ebbe69d44a" providerId="LiveId" clId="{CC186CD4-6B64-4A6D-A977-884ED3F4CD00}" dt="2020-03-19T19:38:10.126" v="1683" actId="20577"/>
          <ac:spMkLst>
            <pc:docMk/>
            <pc:sldMk cId="976792010" sldId="272"/>
            <ac:spMk id="4" creationId="{10FA855C-F341-46BF-A562-EA855AB051B1}"/>
          </ac:spMkLst>
        </pc:spChg>
      </pc:sldChg>
      <pc:sldChg chg="modSp add mod">
        <pc:chgData name="John Brisbane" userId="04df61ebbe69d44a" providerId="LiveId" clId="{CC186CD4-6B64-4A6D-A977-884ED3F4CD00}" dt="2020-03-19T21:44:47.989" v="3034" actId="20577"/>
        <pc:sldMkLst>
          <pc:docMk/>
          <pc:sldMk cId="3468351447" sldId="277"/>
        </pc:sldMkLst>
        <pc:spChg chg="mod">
          <ac:chgData name="John Brisbane" userId="04df61ebbe69d44a" providerId="LiveId" clId="{CC186CD4-6B64-4A6D-A977-884ED3F4CD00}" dt="2020-03-19T21:39:00.802" v="2655" actId="20577"/>
          <ac:spMkLst>
            <pc:docMk/>
            <pc:sldMk cId="3468351447" sldId="277"/>
            <ac:spMk id="2" creationId="{F3656306-6E3F-427D-A1C0-CC4733B7B860}"/>
          </ac:spMkLst>
        </pc:spChg>
        <pc:spChg chg="mod">
          <ac:chgData name="John Brisbane" userId="04df61ebbe69d44a" providerId="LiveId" clId="{CC186CD4-6B64-4A6D-A977-884ED3F4CD00}" dt="2020-03-19T21:44:47.989" v="3034" actId="20577"/>
          <ac:spMkLst>
            <pc:docMk/>
            <pc:sldMk cId="3468351447" sldId="277"/>
            <ac:spMk id="3" creationId="{500331D2-9C92-4935-BB68-CFE88E907058}"/>
          </ac:spMkLst>
        </pc:spChg>
      </pc:sldChg>
    </pc:docChg>
  </pc:docChgLst>
  <pc:docChgLst>
    <pc:chgData name="John Brisbane" userId="04df61ebbe69d44a" providerId="LiveId" clId="{FF2D70D3-690A-47C4-B1C6-7B8EA9CD4A14}"/>
    <pc:docChg chg="modSld">
      <pc:chgData name="John Brisbane" userId="04df61ebbe69d44a" providerId="LiveId" clId="{FF2D70D3-690A-47C4-B1C6-7B8EA9CD4A14}" dt="2019-05-21T01:01:24.834" v="62" actId="113"/>
      <pc:docMkLst>
        <pc:docMk/>
      </pc:docMkLst>
      <pc:sldChg chg="modSp">
        <pc:chgData name="John Brisbane" userId="04df61ebbe69d44a" providerId="LiveId" clId="{FF2D70D3-690A-47C4-B1C6-7B8EA9CD4A14}" dt="2019-05-21T00:57:33.528" v="22" actId="20577"/>
        <pc:sldMkLst>
          <pc:docMk/>
          <pc:sldMk cId="1203734136" sldId="262"/>
        </pc:sldMkLst>
        <pc:spChg chg="mod">
          <ac:chgData name="John Brisbane" userId="04df61ebbe69d44a" providerId="LiveId" clId="{FF2D70D3-690A-47C4-B1C6-7B8EA9CD4A14}" dt="2019-05-21T00:57:33.528" v="22" actId="20577"/>
          <ac:spMkLst>
            <pc:docMk/>
            <pc:sldMk cId="1203734136" sldId="262"/>
            <ac:spMk id="3" creationId="{00A15923-B2D3-43C5-8267-CE9AB9878FF7}"/>
          </ac:spMkLst>
        </pc:spChg>
      </pc:sldChg>
      <pc:sldChg chg="modSp">
        <pc:chgData name="John Brisbane" userId="04df61ebbe69d44a" providerId="LiveId" clId="{FF2D70D3-690A-47C4-B1C6-7B8EA9CD4A14}" dt="2019-05-21T00:59:19.970" v="41" actId="20577"/>
        <pc:sldMkLst>
          <pc:docMk/>
          <pc:sldMk cId="2956658415" sldId="265"/>
        </pc:sldMkLst>
        <pc:spChg chg="mod">
          <ac:chgData name="John Brisbane" userId="04df61ebbe69d44a" providerId="LiveId" clId="{FF2D70D3-690A-47C4-B1C6-7B8EA9CD4A14}" dt="2019-05-21T00:59:19.970" v="41" actId="20577"/>
          <ac:spMkLst>
            <pc:docMk/>
            <pc:sldMk cId="2956658415" sldId="265"/>
            <ac:spMk id="3" creationId="{885853BA-70B2-4659-8C75-9DE251CB9B74}"/>
          </ac:spMkLst>
        </pc:spChg>
      </pc:sldChg>
      <pc:sldChg chg="modSp">
        <pc:chgData name="John Brisbane" userId="04df61ebbe69d44a" providerId="LiveId" clId="{FF2D70D3-690A-47C4-B1C6-7B8EA9CD4A14}" dt="2019-05-21T01:00:49.912" v="61" actId="20577"/>
        <pc:sldMkLst>
          <pc:docMk/>
          <pc:sldMk cId="2734964825" sldId="267"/>
        </pc:sldMkLst>
        <pc:spChg chg="mod">
          <ac:chgData name="John Brisbane" userId="04df61ebbe69d44a" providerId="LiveId" clId="{FF2D70D3-690A-47C4-B1C6-7B8EA9CD4A14}" dt="2019-05-21T01:00:49.912" v="61" actId="20577"/>
          <ac:spMkLst>
            <pc:docMk/>
            <pc:sldMk cId="2734964825" sldId="267"/>
            <ac:spMk id="3" creationId="{B51347CD-6FE2-4709-8E49-DB420FD978EF}"/>
          </ac:spMkLst>
        </pc:spChg>
      </pc:sldChg>
      <pc:sldChg chg="modSp">
        <pc:chgData name="John Brisbane" userId="04df61ebbe69d44a" providerId="LiveId" clId="{FF2D70D3-690A-47C4-B1C6-7B8EA9CD4A14}" dt="2019-05-21T01:01:24.834" v="62" actId="113"/>
        <pc:sldMkLst>
          <pc:docMk/>
          <pc:sldMk cId="3688676485" sldId="268"/>
        </pc:sldMkLst>
        <pc:spChg chg="mod">
          <ac:chgData name="John Brisbane" userId="04df61ebbe69d44a" providerId="LiveId" clId="{FF2D70D3-690A-47C4-B1C6-7B8EA9CD4A14}" dt="2019-05-21T01:01:24.834" v="62" actId="113"/>
          <ac:spMkLst>
            <pc:docMk/>
            <pc:sldMk cId="3688676485" sldId="268"/>
            <ac:spMk id="3" creationId="{426DD54F-AC40-40E8-9F8F-BF3A4BA5823A}"/>
          </ac:spMkLst>
        </pc:spChg>
      </pc:sldChg>
      <pc:sldChg chg="modSp">
        <pc:chgData name="John Brisbane" userId="04df61ebbe69d44a" providerId="LiveId" clId="{FF2D70D3-690A-47C4-B1C6-7B8EA9CD4A14}" dt="2019-05-20T20:10:28.314" v="9" actId="20577"/>
        <pc:sldMkLst>
          <pc:docMk/>
          <pc:sldMk cId="976792010" sldId="272"/>
        </pc:sldMkLst>
        <pc:spChg chg="mod">
          <ac:chgData name="John Brisbane" userId="04df61ebbe69d44a" providerId="LiveId" clId="{FF2D70D3-690A-47C4-B1C6-7B8EA9CD4A14}" dt="2019-05-20T20:10:28.314" v="9" actId="20577"/>
          <ac:spMkLst>
            <pc:docMk/>
            <pc:sldMk cId="976792010" sldId="272"/>
            <ac:spMk id="3" creationId="{C655EAD0-6940-4E47-AFF3-47C13B1867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smtClean="0"/>
              <a:pPr/>
              <a:t>3/19/2020</a:t>
            </a:fld>
            <a:endParaRPr lang="en-US" dirty="0"/>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smtClean="0"/>
              <a:pPr/>
              <a:t>‹#›</a:t>
            </a:fld>
            <a:endParaRPr lang="en-US" dirty="0"/>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60431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954012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548132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2490996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14421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2208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4676423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9713295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99633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2340244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smtClean="0"/>
              <a:t>3/19/2020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025101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smtClean="0"/>
              <a:pPr/>
              <a:t>3/19/2020</a:t>
            </a:fld>
            <a:endParaRPr lang="en-US" dirty="0"/>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dirty="0"/>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9735467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wilcom.com/en-us/products/truesizerproducts.aspx" TargetMode="External"/><Relationship Id="rId2" Type="http://schemas.openxmlformats.org/officeDocument/2006/relationships/slideLayout" Target="../slideLayouts/slideLayout2.xml"/><Relationship Id="rId1" Type="http://schemas.openxmlformats.org/officeDocument/2006/relationships/themeOverride" Target="../theme/themeOverride1.xml"/><Relationship Id="rId4" Type="http://schemas.openxmlformats.org/officeDocument/2006/relationships/hyperlink" Target="https://www.dakotacollectibles.com/comm/DakotaSizer2ED.asp" TargetMode="Externa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clipground.com/shoulder-shrug-clipart.html" TargetMode="External"/><Relationship Id="rId2" Type="http://schemas.openxmlformats.org/officeDocument/2006/relationships/image" Target="../media/image1.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C4099C-91BF-41D2-AA34-B266F211E905}"/>
              </a:ext>
            </a:extLst>
          </p:cNvPr>
          <p:cNvSpPr>
            <a:spLocks noGrp="1"/>
          </p:cNvSpPr>
          <p:nvPr>
            <p:ph type="ctrTitle"/>
          </p:nvPr>
        </p:nvSpPr>
        <p:spPr>
          <a:xfrm>
            <a:off x="1112520" y="669312"/>
            <a:ext cx="9966960" cy="2926080"/>
          </a:xfrm>
        </p:spPr>
        <p:txBody>
          <a:bodyPr/>
          <a:lstStyle/>
          <a:p>
            <a:r>
              <a:rPr lang="en-US"/>
              <a:t>Logo files</a:t>
            </a:r>
            <a:endParaRPr lang="en-US" dirty="0"/>
          </a:p>
        </p:txBody>
      </p:sp>
      <p:sp>
        <p:nvSpPr>
          <p:cNvPr id="3" name="Subtitle 2">
            <a:extLst>
              <a:ext uri="{FF2B5EF4-FFF2-40B4-BE49-F238E27FC236}">
                <a16:creationId xmlns:a16="http://schemas.microsoft.com/office/drawing/2014/main" id="{B665617C-7AB6-448F-8637-0BAC8ED35B12}"/>
              </a:ext>
            </a:extLst>
          </p:cNvPr>
          <p:cNvSpPr>
            <a:spLocks noGrp="1"/>
          </p:cNvSpPr>
          <p:nvPr>
            <p:ph type="subTitle" idx="1"/>
          </p:nvPr>
        </p:nvSpPr>
        <p:spPr>
          <a:xfrm>
            <a:off x="1771674" y="4011677"/>
            <a:ext cx="8767860" cy="1388165"/>
          </a:xfrm>
        </p:spPr>
        <p:txBody>
          <a:bodyPr/>
          <a:lstStyle/>
          <a:p>
            <a:r>
              <a:rPr lang="en-US"/>
              <a:t>What are they?</a:t>
            </a:r>
          </a:p>
          <a:p>
            <a:r>
              <a:rPr lang="en-US"/>
              <a:t>Why are they important?</a:t>
            </a:r>
          </a:p>
          <a:p>
            <a:r>
              <a:rPr lang="en-US"/>
              <a:t>How do I view them?</a:t>
            </a:r>
            <a:endParaRPr lang="en-US" dirty="0"/>
          </a:p>
        </p:txBody>
      </p:sp>
    </p:spTree>
    <p:extLst>
      <p:ext uri="{BB962C8B-B14F-4D97-AF65-F5344CB8AC3E}">
        <p14:creationId xmlns:p14="http://schemas.microsoft.com/office/powerpoint/2010/main" val="12479411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A65A540F-74D4-4CB0-804A-1031546E2206}"/>
              </a:ext>
            </a:extLst>
          </p:cNvPr>
          <p:cNvPicPr>
            <a:picLocks noGrp="1" noChangeAspect="1"/>
          </p:cNvPicPr>
          <p:nvPr>
            <p:ph sz="half" idx="1"/>
          </p:nvPr>
        </p:nvPicPr>
        <p:blipFill rotWithShape="1">
          <a:blip r:embed="rId2"/>
          <a:srcRect l="2537" t="1625" r="1878"/>
          <a:stretch/>
        </p:blipFill>
        <p:spPr>
          <a:xfrm>
            <a:off x="3757550" y="1100828"/>
            <a:ext cx="4676900" cy="3400150"/>
          </a:xfrm>
        </p:spPr>
      </p:pic>
      <p:sp>
        <p:nvSpPr>
          <p:cNvPr id="7" name="Content Placeholder 6">
            <a:extLst>
              <a:ext uri="{FF2B5EF4-FFF2-40B4-BE49-F238E27FC236}">
                <a16:creationId xmlns:a16="http://schemas.microsoft.com/office/drawing/2014/main" id="{8F61B627-27A9-43AF-8171-7C130B5FEDB9}"/>
              </a:ext>
            </a:extLst>
          </p:cNvPr>
          <p:cNvSpPr>
            <a:spLocks noGrp="1"/>
          </p:cNvSpPr>
          <p:nvPr>
            <p:ph sz="half" idx="2"/>
          </p:nvPr>
        </p:nvSpPr>
        <p:spPr>
          <a:xfrm>
            <a:off x="3757550" y="5111318"/>
            <a:ext cx="4754880" cy="4023360"/>
          </a:xfrm>
        </p:spPr>
        <p:txBody>
          <a:bodyPr/>
          <a:lstStyle/>
          <a:p>
            <a:pPr marL="45720" indent="0">
              <a:buNone/>
            </a:pPr>
            <a:r>
              <a:rPr lang="en-US" dirty="0">
                <a:solidFill>
                  <a:schemeClr val="tx2"/>
                </a:solidFill>
              </a:rPr>
              <a:t>This is an old logo from Colonial.</a:t>
            </a:r>
          </a:p>
        </p:txBody>
      </p:sp>
    </p:spTree>
    <p:extLst>
      <p:ext uri="{BB962C8B-B14F-4D97-AF65-F5344CB8AC3E}">
        <p14:creationId xmlns:p14="http://schemas.microsoft.com/office/powerpoint/2010/main" val="3707826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76560558-1B31-4C49-8B96-D01C578E3B40}"/>
              </a:ext>
            </a:extLst>
          </p:cNvPr>
          <p:cNvPicPr>
            <a:picLocks noGrp="1" noChangeAspect="1"/>
          </p:cNvPicPr>
          <p:nvPr>
            <p:ph idx="1"/>
          </p:nvPr>
        </p:nvPicPr>
        <p:blipFill rotWithShape="1">
          <a:blip r:embed="rId2"/>
          <a:srcRect t="1684" r="68034" b="7684"/>
          <a:stretch/>
        </p:blipFill>
        <p:spPr>
          <a:xfrm>
            <a:off x="7343313" y="701492"/>
            <a:ext cx="2865938" cy="3453953"/>
          </a:xfrm>
          <a:prstGeom prst="rect">
            <a:avLst/>
          </a:prstGeom>
        </p:spPr>
      </p:pic>
      <p:pic>
        <p:nvPicPr>
          <p:cNvPr id="5" name="Picture 4">
            <a:extLst>
              <a:ext uri="{FF2B5EF4-FFF2-40B4-BE49-F238E27FC236}">
                <a16:creationId xmlns:a16="http://schemas.microsoft.com/office/drawing/2014/main" id="{7EA29FFA-CD19-4C9E-804D-5AB995507DD0}"/>
              </a:ext>
            </a:extLst>
          </p:cNvPr>
          <p:cNvPicPr>
            <a:picLocks noChangeAspect="1"/>
          </p:cNvPicPr>
          <p:nvPr/>
        </p:nvPicPr>
        <p:blipFill>
          <a:blip r:embed="rId3"/>
          <a:stretch>
            <a:fillRect/>
          </a:stretch>
        </p:blipFill>
        <p:spPr>
          <a:xfrm>
            <a:off x="1840062" y="782107"/>
            <a:ext cx="3505155" cy="3292721"/>
          </a:xfrm>
          <a:prstGeom prst="rect">
            <a:avLst/>
          </a:prstGeom>
        </p:spPr>
      </p:pic>
      <p:sp>
        <p:nvSpPr>
          <p:cNvPr id="6" name="TextBox 5">
            <a:extLst>
              <a:ext uri="{FF2B5EF4-FFF2-40B4-BE49-F238E27FC236}">
                <a16:creationId xmlns:a16="http://schemas.microsoft.com/office/drawing/2014/main" id="{D4BD36BA-66DC-4483-9EDC-0328A5965D69}"/>
              </a:ext>
            </a:extLst>
          </p:cNvPr>
          <p:cNvSpPr txBox="1"/>
          <p:nvPr/>
        </p:nvSpPr>
        <p:spPr>
          <a:xfrm>
            <a:off x="1537426" y="4509856"/>
            <a:ext cx="4110426" cy="677108"/>
          </a:xfrm>
          <a:prstGeom prst="rect">
            <a:avLst/>
          </a:prstGeom>
          <a:noFill/>
        </p:spPr>
        <p:txBody>
          <a:bodyPr wrap="square" rtlCol="0">
            <a:spAutoFit/>
          </a:bodyPr>
          <a:lstStyle/>
          <a:p>
            <a:pPr algn="ctr"/>
            <a:r>
              <a:rPr lang="en-US" dirty="0">
                <a:solidFill>
                  <a:schemeClr val="tx2"/>
                </a:solidFill>
              </a:rPr>
              <a:t>This is a close up of the 36 on the</a:t>
            </a:r>
            <a:br>
              <a:rPr lang="en-US" dirty="0">
                <a:solidFill>
                  <a:schemeClr val="tx2"/>
                </a:solidFill>
              </a:rPr>
            </a:br>
            <a:r>
              <a:rPr lang="en-US" dirty="0">
                <a:solidFill>
                  <a:schemeClr val="tx2"/>
                </a:solidFill>
              </a:rPr>
              <a:t> flag from a </a:t>
            </a:r>
            <a:r>
              <a:rPr lang="en-US" sz="2000" b="1" dirty="0">
                <a:solidFill>
                  <a:schemeClr val="accent1"/>
                </a:solidFill>
              </a:rPr>
              <a:t>raster file</a:t>
            </a:r>
            <a:r>
              <a:rPr lang="en-US" dirty="0">
                <a:solidFill>
                  <a:schemeClr val="tx2"/>
                </a:solidFill>
              </a:rPr>
              <a:t>.</a:t>
            </a:r>
          </a:p>
        </p:txBody>
      </p:sp>
      <p:sp>
        <p:nvSpPr>
          <p:cNvPr id="7" name="TextBox 6">
            <a:extLst>
              <a:ext uri="{FF2B5EF4-FFF2-40B4-BE49-F238E27FC236}">
                <a16:creationId xmlns:a16="http://schemas.microsoft.com/office/drawing/2014/main" id="{1E1D5B37-DB83-4317-B80C-BBA1EF045287}"/>
              </a:ext>
            </a:extLst>
          </p:cNvPr>
          <p:cNvSpPr txBox="1"/>
          <p:nvPr/>
        </p:nvSpPr>
        <p:spPr>
          <a:xfrm>
            <a:off x="7081387" y="4509856"/>
            <a:ext cx="3389790" cy="677108"/>
          </a:xfrm>
          <a:prstGeom prst="rect">
            <a:avLst/>
          </a:prstGeom>
          <a:noFill/>
        </p:spPr>
        <p:txBody>
          <a:bodyPr wrap="square" rtlCol="0">
            <a:spAutoFit/>
          </a:bodyPr>
          <a:lstStyle/>
          <a:p>
            <a:pPr algn="ctr"/>
            <a:r>
              <a:rPr lang="en-US" dirty="0">
                <a:solidFill>
                  <a:schemeClr val="tx2"/>
                </a:solidFill>
              </a:rPr>
              <a:t>This is a close up of the 36 on the flag from a </a:t>
            </a:r>
            <a:r>
              <a:rPr lang="en-US" sz="2000" b="1" dirty="0">
                <a:solidFill>
                  <a:schemeClr val="accent1"/>
                </a:solidFill>
              </a:rPr>
              <a:t>vector file</a:t>
            </a:r>
            <a:r>
              <a:rPr lang="en-US" dirty="0">
                <a:solidFill>
                  <a:schemeClr val="tx2"/>
                </a:solidFill>
              </a:rPr>
              <a:t>.</a:t>
            </a:r>
          </a:p>
        </p:txBody>
      </p:sp>
      <p:sp>
        <p:nvSpPr>
          <p:cNvPr id="9" name="Rectangle 8">
            <a:extLst>
              <a:ext uri="{FF2B5EF4-FFF2-40B4-BE49-F238E27FC236}">
                <a16:creationId xmlns:a16="http://schemas.microsoft.com/office/drawing/2014/main" id="{9F980894-8DCB-45F3-9716-B1969FC0820D}"/>
              </a:ext>
            </a:extLst>
          </p:cNvPr>
          <p:cNvSpPr/>
          <p:nvPr/>
        </p:nvSpPr>
        <p:spPr>
          <a:xfrm>
            <a:off x="1477806" y="5621992"/>
            <a:ext cx="9236388" cy="375552"/>
          </a:xfrm>
          <a:prstGeom prst="rect">
            <a:avLst/>
          </a:prstGeom>
        </p:spPr>
        <p:txBody>
          <a:bodyPr wrap="square">
            <a:spAutoFit/>
          </a:bodyPr>
          <a:lstStyle/>
          <a:p>
            <a:pPr marR="0" lvl="0" algn="ctr">
              <a:lnSpc>
                <a:spcPct val="107000"/>
              </a:lnSpc>
              <a:spcBef>
                <a:spcPts val="0"/>
              </a:spcBef>
              <a:spcAft>
                <a:spcPts val="800"/>
              </a:spcAft>
            </a:pPr>
            <a:r>
              <a:rPr lang="en-US" dirty="0">
                <a:solidFill>
                  <a:schemeClr val="tx2"/>
                </a:solidFill>
                <a:latin typeface="Calibri" panose="020F0502020204030204" pitchFamily="34" charset="0"/>
                <a:ea typeface="Calibri" panose="020F0502020204030204" pitchFamily="34" charset="0"/>
                <a:cs typeface="Times New Roman" panose="02020603050405020304" pitchFamily="18" charset="0"/>
              </a:rPr>
              <a:t>With the image enlarged, you can clearly see the necessity of a vector file when using logos.</a:t>
            </a:r>
          </a:p>
        </p:txBody>
      </p:sp>
    </p:spTree>
    <p:extLst>
      <p:ext uri="{BB962C8B-B14F-4D97-AF65-F5344CB8AC3E}">
        <p14:creationId xmlns:p14="http://schemas.microsoft.com/office/powerpoint/2010/main" val="20321815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5A051-EA52-494A-A3D5-0298B70E8A4F}"/>
              </a:ext>
            </a:extLst>
          </p:cNvPr>
          <p:cNvSpPr>
            <a:spLocks noGrp="1"/>
          </p:cNvSpPr>
          <p:nvPr>
            <p:ph type="title"/>
          </p:nvPr>
        </p:nvSpPr>
        <p:spPr/>
        <p:txBody>
          <a:bodyPr/>
          <a:lstStyle/>
          <a:p>
            <a:r>
              <a:rPr lang="en-US" dirty="0"/>
              <a:t>Vector Files</a:t>
            </a:r>
          </a:p>
        </p:txBody>
      </p:sp>
      <p:sp>
        <p:nvSpPr>
          <p:cNvPr id="3" name="Content Placeholder 2">
            <a:extLst>
              <a:ext uri="{FF2B5EF4-FFF2-40B4-BE49-F238E27FC236}">
                <a16:creationId xmlns:a16="http://schemas.microsoft.com/office/drawing/2014/main" id="{885853BA-70B2-4659-8C75-9DE251CB9B74}"/>
              </a:ext>
            </a:extLst>
          </p:cNvPr>
          <p:cNvSpPr>
            <a:spLocks noGrp="1"/>
          </p:cNvSpPr>
          <p:nvPr>
            <p:ph idx="1"/>
          </p:nvPr>
        </p:nvSpPr>
        <p:spPr/>
        <p:txBody>
          <a:bodyPr/>
          <a:lstStyle/>
          <a:p>
            <a:pPr marL="45720" indent="0">
              <a:buNone/>
            </a:pPr>
            <a:r>
              <a:rPr lang="en-US" dirty="0">
                <a:solidFill>
                  <a:schemeClr val="tx2"/>
                </a:solidFill>
              </a:rPr>
              <a:t>Vector Files are viewed with special programs. I understand MAC computers can view EPS and Ai files. On a Windows based computer, you need a program, like Corel Draw, to view them. The student version can be found for $80 on the net.</a:t>
            </a:r>
          </a:p>
          <a:p>
            <a:pPr marL="45720" indent="0">
              <a:buNone/>
            </a:pPr>
            <a:endParaRPr lang="en-US" dirty="0">
              <a:solidFill>
                <a:schemeClr val="tx2"/>
              </a:solidFill>
            </a:endParaRPr>
          </a:p>
          <a:p>
            <a:pPr marL="45720" indent="0">
              <a:buNone/>
            </a:pPr>
            <a:r>
              <a:rPr lang="en-US" dirty="0">
                <a:solidFill>
                  <a:schemeClr val="tx2"/>
                </a:solidFill>
              </a:rPr>
              <a:t>I have found a resource to convert </a:t>
            </a:r>
            <a:r>
              <a:rPr lang="en-US" b="1" dirty="0">
                <a:solidFill>
                  <a:schemeClr val="tx2"/>
                </a:solidFill>
              </a:rPr>
              <a:t>Raster Files </a:t>
            </a:r>
            <a:r>
              <a:rPr lang="en-US" dirty="0">
                <a:solidFill>
                  <a:schemeClr val="tx2"/>
                </a:solidFill>
              </a:rPr>
              <a:t>to</a:t>
            </a:r>
            <a:r>
              <a:rPr lang="en-US" b="1" dirty="0">
                <a:solidFill>
                  <a:schemeClr val="tx2"/>
                </a:solidFill>
              </a:rPr>
              <a:t> Vector Files</a:t>
            </a:r>
            <a:r>
              <a:rPr lang="en-US" dirty="0">
                <a:solidFill>
                  <a:schemeClr val="tx2"/>
                </a:solidFill>
              </a:rPr>
              <a:t>. Prices range from $15 and up, depending on logo complexity. If you are interested, or have the need to convert your images, contact me.</a:t>
            </a:r>
          </a:p>
          <a:p>
            <a:endParaRPr lang="en-US" dirty="0">
              <a:solidFill>
                <a:schemeClr val="tx2"/>
              </a:solidFill>
            </a:endParaRPr>
          </a:p>
        </p:txBody>
      </p:sp>
    </p:spTree>
    <p:extLst>
      <p:ext uri="{BB962C8B-B14F-4D97-AF65-F5344CB8AC3E}">
        <p14:creationId xmlns:p14="http://schemas.microsoft.com/office/powerpoint/2010/main" val="2956658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0C322-B72F-48DB-BE44-6492826C5FB8}"/>
              </a:ext>
            </a:extLst>
          </p:cNvPr>
          <p:cNvSpPr>
            <a:spLocks noGrp="1"/>
          </p:cNvSpPr>
          <p:nvPr>
            <p:ph type="title"/>
          </p:nvPr>
        </p:nvSpPr>
        <p:spPr/>
        <p:txBody>
          <a:bodyPr/>
          <a:lstStyle/>
          <a:p>
            <a:r>
              <a:rPr lang="en-US" dirty="0"/>
              <a:t>Embroidery Files</a:t>
            </a:r>
          </a:p>
        </p:txBody>
      </p:sp>
      <p:sp>
        <p:nvSpPr>
          <p:cNvPr id="3" name="Content Placeholder 2">
            <a:extLst>
              <a:ext uri="{FF2B5EF4-FFF2-40B4-BE49-F238E27FC236}">
                <a16:creationId xmlns:a16="http://schemas.microsoft.com/office/drawing/2014/main" id="{2FAC9286-715F-4E3C-A493-50C610D766D4}"/>
              </a:ext>
            </a:extLst>
          </p:cNvPr>
          <p:cNvSpPr>
            <a:spLocks noGrp="1"/>
          </p:cNvSpPr>
          <p:nvPr>
            <p:ph idx="1"/>
          </p:nvPr>
        </p:nvSpPr>
        <p:spPr/>
        <p:txBody>
          <a:bodyPr/>
          <a:lstStyle/>
          <a:p>
            <a:pPr marL="45720" indent="0">
              <a:buNone/>
            </a:pPr>
            <a:r>
              <a:rPr lang="en-US" b="1" dirty="0">
                <a:solidFill>
                  <a:schemeClr val="tx2"/>
                </a:solidFill>
              </a:rPr>
              <a:t>DST Files</a:t>
            </a:r>
            <a:r>
              <a:rPr lang="en-US" dirty="0">
                <a:solidFill>
                  <a:schemeClr val="tx2"/>
                </a:solidFill>
              </a:rPr>
              <a:t> are embroidery files. They tell the embroidery machines the sequence to embroider a logo. </a:t>
            </a:r>
          </a:p>
          <a:p>
            <a:pPr marL="45720" indent="0">
              <a:buNone/>
            </a:pPr>
            <a:r>
              <a:rPr lang="en-US" dirty="0">
                <a:solidFill>
                  <a:schemeClr val="tx2"/>
                </a:solidFill>
              </a:rPr>
              <a:t>They are generated by a digitizer, basically drawing the logo, thus the importance of the clearly defined lines of vector files. Can you imagine trying to accurately draw the edge of the 6 from the raster image earlier? </a:t>
            </a:r>
          </a:p>
          <a:p>
            <a:pPr marL="45720" indent="0">
              <a:buNone/>
            </a:pPr>
            <a:endParaRPr lang="en-US" dirty="0">
              <a:solidFill>
                <a:schemeClr val="tx2"/>
              </a:solidFill>
            </a:endParaRPr>
          </a:p>
        </p:txBody>
      </p:sp>
    </p:spTree>
    <p:extLst>
      <p:ext uri="{BB962C8B-B14F-4D97-AF65-F5344CB8AC3E}">
        <p14:creationId xmlns:p14="http://schemas.microsoft.com/office/powerpoint/2010/main" val="6839890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21AAB3-7D74-4E7C-AF42-875AF0EA488C}"/>
              </a:ext>
            </a:extLst>
          </p:cNvPr>
          <p:cNvSpPr>
            <a:spLocks noGrp="1"/>
          </p:cNvSpPr>
          <p:nvPr>
            <p:ph type="title"/>
          </p:nvPr>
        </p:nvSpPr>
        <p:spPr/>
        <p:txBody>
          <a:bodyPr/>
          <a:lstStyle/>
          <a:p>
            <a:r>
              <a:rPr lang="en-US" dirty="0"/>
              <a:t>Embroidery Files</a:t>
            </a:r>
          </a:p>
        </p:txBody>
      </p:sp>
      <p:sp>
        <p:nvSpPr>
          <p:cNvPr id="3" name="Content Placeholder 2">
            <a:extLst>
              <a:ext uri="{FF2B5EF4-FFF2-40B4-BE49-F238E27FC236}">
                <a16:creationId xmlns:a16="http://schemas.microsoft.com/office/drawing/2014/main" id="{B51347CD-6FE2-4709-8E49-DB420FD978EF}"/>
              </a:ext>
            </a:extLst>
          </p:cNvPr>
          <p:cNvSpPr>
            <a:spLocks noGrp="1"/>
          </p:cNvSpPr>
          <p:nvPr>
            <p:ph idx="1"/>
          </p:nvPr>
        </p:nvSpPr>
        <p:spPr>
          <a:xfrm>
            <a:off x="1143000" y="1724247"/>
            <a:ext cx="9872871" cy="4524153"/>
          </a:xfrm>
        </p:spPr>
        <p:txBody>
          <a:bodyPr>
            <a:normAutofit fontScale="25000" lnSpcReduction="20000"/>
          </a:bodyPr>
          <a:lstStyle/>
          <a:p>
            <a:pPr marL="45720" indent="0">
              <a:lnSpc>
                <a:spcPct val="110000"/>
              </a:lnSpc>
              <a:buNone/>
            </a:pPr>
            <a:r>
              <a:rPr lang="en-US" sz="8800" dirty="0">
                <a:solidFill>
                  <a:schemeClr val="tx2"/>
                </a:solidFill>
              </a:rPr>
              <a:t>DST Files can be viewed by downloading the program </a:t>
            </a:r>
            <a:r>
              <a:rPr lang="en-US" sz="8800" dirty="0" err="1">
                <a:solidFill>
                  <a:schemeClr val="tx2"/>
                </a:solidFill>
              </a:rPr>
              <a:t>Wilcom</a:t>
            </a:r>
            <a:r>
              <a:rPr lang="en-US" sz="8800" dirty="0">
                <a:solidFill>
                  <a:schemeClr val="tx2"/>
                </a:solidFill>
              </a:rPr>
              <a:t>, or Dakotasizerdemo onto your computer. There is a free viewer version of each program available. I strongly suggest you do this. Dakota is simpler, and easier to use in my opinion.</a:t>
            </a:r>
          </a:p>
          <a:p>
            <a:pPr marL="45720" indent="0">
              <a:lnSpc>
                <a:spcPct val="110000"/>
              </a:lnSpc>
              <a:buNone/>
            </a:pPr>
            <a:r>
              <a:rPr lang="en-US" sz="8800" dirty="0">
                <a:solidFill>
                  <a:schemeClr val="tx2"/>
                </a:solidFill>
              </a:rPr>
              <a:t>You should also save every DST File that comes across your desk. They may be invaluable to you later. </a:t>
            </a:r>
          </a:p>
          <a:p>
            <a:pPr marL="45720" indent="0">
              <a:lnSpc>
                <a:spcPct val="110000"/>
              </a:lnSpc>
              <a:buNone/>
            </a:pPr>
            <a:endParaRPr lang="en-US" sz="8800" dirty="0">
              <a:solidFill>
                <a:schemeClr val="tx2"/>
              </a:solidFill>
            </a:endParaRPr>
          </a:p>
          <a:p>
            <a:pPr marL="45720" indent="0">
              <a:lnSpc>
                <a:spcPct val="110000"/>
              </a:lnSpc>
              <a:buNone/>
            </a:pPr>
            <a:r>
              <a:rPr lang="en-US" sz="8800" dirty="0">
                <a:solidFill>
                  <a:schemeClr val="tx2"/>
                </a:solidFill>
              </a:rPr>
              <a:t>There are links to each of these in the Locker Room page on my site. Brisgolfsales.com</a:t>
            </a:r>
            <a:br>
              <a:rPr lang="en-US" sz="8800" dirty="0">
                <a:solidFill>
                  <a:schemeClr val="tx2"/>
                </a:solidFill>
              </a:rPr>
            </a:br>
            <a:endParaRPr lang="en-US" sz="5500" dirty="0">
              <a:solidFill>
                <a:schemeClr val="tx2"/>
              </a:solidFill>
              <a:latin typeface="Calibri" panose="020F0502020204030204" pitchFamily="34" charset="0"/>
              <a:cs typeface="Calibri" panose="020F0502020204030204" pitchFamily="34" charset="0"/>
            </a:endParaRPr>
          </a:p>
          <a:p>
            <a:pPr marL="45720" indent="0">
              <a:lnSpc>
                <a:spcPct val="110000"/>
              </a:lnSpc>
              <a:buNone/>
            </a:pPr>
            <a:r>
              <a:rPr lang="en-US" sz="8800" dirty="0">
                <a:solidFill>
                  <a:schemeClr val="tx2"/>
                </a:solidFill>
              </a:rPr>
              <a:t>Here is the link to download </a:t>
            </a:r>
            <a:r>
              <a:rPr lang="en-US" sz="8800" dirty="0" err="1">
                <a:solidFill>
                  <a:schemeClr val="tx2"/>
                </a:solidFill>
                <a:hlinkClick r:id="rId3" tooltip="Click Here to visit download page for Wilcom">
                  <a:extLst>
                    <a:ext uri="{A12FA001-AC4F-418D-AE19-62706E023703}">
                      <ahyp:hlinkClr xmlns:ahyp="http://schemas.microsoft.com/office/drawing/2018/hyperlinkcolor" val="tx"/>
                    </a:ext>
                  </a:extLst>
                </a:hlinkClick>
              </a:rPr>
              <a:t>Wilcom</a:t>
            </a:r>
            <a:r>
              <a:rPr lang="en-US" sz="8800" dirty="0">
                <a:solidFill>
                  <a:schemeClr val="tx2"/>
                </a:solidFill>
              </a:rPr>
              <a:t>. Choose the middle option. </a:t>
            </a:r>
          </a:p>
          <a:p>
            <a:pPr marL="45720" indent="0">
              <a:lnSpc>
                <a:spcPct val="110000"/>
              </a:lnSpc>
              <a:buNone/>
            </a:pPr>
            <a:r>
              <a:rPr lang="en-US" sz="8800" dirty="0">
                <a:solidFill>
                  <a:schemeClr val="tx2"/>
                </a:solidFill>
              </a:rPr>
              <a:t>Here is the link to download </a:t>
            </a:r>
            <a:r>
              <a:rPr lang="en-US" sz="8800" dirty="0">
                <a:solidFill>
                  <a:schemeClr val="tx2"/>
                </a:solidFill>
                <a:hlinkClick r:id="rId4">
                  <a:extLst>
                    <a:ext uri="{A12FA001-AC4F-418D-AE19-62706E023703}">
                      <ahyp:hlinkClr xmlns:ahyp="http://schemas.microsoft.com/office/drawing/2018/hyperlinkcolor" val="tx"/>
                    </a:ext>
                  </a:extLst>
                </a:hlinkClick>
              </a:rPr>
              <a:t>dakotasizerdemo </a:t>
            </a:r>
            <a:r>
              <a:rPr lang="en-US" sz="8800" dirty="0">
                <a:solidFill>
                  <a:schemeClr val="tx2"/>
                </a:solidFill>
              </a:rPr>
              <a:t> actually click on the small words Dakota Sizer Demo under their logo on the left side of the page.</a:t>
            </a:r>
          </a:p>
        </p:txBody>
      </p:sp>
    </p:spTree>
    <p:extLst>
      <p:ext uri="{BB962C8B-B14F-4D97-AF65-F5344CB8AC3E}">
        <p14:creationId xmlns:p14="http://schemas.microsoft.com/office/powerpoint/2010/main" val="2734964825"/>
      </p:ext>
    </p:extLst>
  </p:cSld>
  <p:clrMapOvr>
    <a:overrideClrMapping bg1="lt1" tx1="dk1" bg2="lt2" tx2="dk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D454ED7-2E68-4927-8AD2-AAD7C8A6C98A}"/>
              </a:ext>
            </a:extLst>
          </p:cNvPr>
          <p:cNvSpPr>
            <a:spLocks noGrp="1"/>
          </p:cNvSpPr>
          <p:nvPr>
            <p:ph type="title"/>
          </p:nvPr>
        </p:nvSpPr>
        <p:spPr/>
        <p:txBody>
          <a:bodyPr>
            <a:normAutofit/>
          </a:bodyPr>
          <a:lstStyle/>
          <a:p>
            <a:r>
              <a:rPr lang="en-US" sz="4000" dirty="0"/>
              <a:t>The Most Important Thing</a:t>
            </a:r>
          </a:p>
        </p:txBody>
      </p:sp>
      <p:sp>
        <p:nvSpPr>
          <p:cNvPr id="3" name="Content Placeholder 2">
            <a:extLst>
              <a:ext uri="{FF2B5EF4-FFF2-40B4-BE49-F238E27FC236}">
                <a16:creationId xmlns:a16="http://schemas.microsoft.com/office/drawing/2014/main" id="{426DD54F-AC40-40E8-9F8F-BF3A4BA5823A}"/>
              </a:ext>
            </a:extLst>
          </p:cNvPr>
          <p:cNvSpPr>
            <a:spLocks noGrp="1"/>
          </p:cNvSpPr>
          <p:nvPr>
            <p:ph idx="1"/>
          </p:nvPr>
        </p:nvSpPr>
        <p:spPr/>
        <p:txBody>
          <a:bodyPr>
            <a:normAutofit/>
          </a:bodyPr>
          <a:lstStyle/>
          <a:p>
            <a:pPr marL="45720" lvl="0" indent="0">
              <a:lnSpc>
                <a:spcPct val="100000"/>
              </a:lnSpc>
              <a:buNone/>
            </a:pPr>
            <a:r>
              <a:rPr lang="en-US" dirty="0">
                <a:solidFill>
                  <a:schemeClr val="tx2"/>
                </a:solidFill>
              </a:rPr>
              <a:t>This is the most important thing I will cover, but it does go a little into the weeds.</a:t>
            </a:r>
            <a:br>
              <a:rPr lang="en-US" dirty="0">
                <a:solidFill>
                  <a:schemeClr val="tx2"/>
                </a:solidFill>
              </a:rPr>
            </a:br>
            <a:br>
              <a:rPr lang="en-US" dirty="0">
                <a:solidFill>
                  <a:schemeClr val="tx2"/>
                </a:solidFill>
              </a:rPr>
            </a:br>
            <a:r>
              <a:rPr lang="en-US" dirty="0">
                <a:solidFill>
                  <a:schemeClr val="tx2"/>
                </a:solidFill>
              </a:rPr>
              <a:t>A few years ago, Judd Whiteman told me his logo had slightly changed over ten years at Dallas National. Their existing logo was being altered during embroidery. </a:t>
            </a:r>
          </a:p>
          <a:p>
            <a:pPr marL="45720" lvl="0" indent="0">
              <a:lnSpc>
                <a:spcPct val="100000"/>
              </a:lnSpc>
              <a:buNone/>
            </a:pPr>
            <a:r>
              <a:rPr lang="en-US" dirty="0">
                <a:solidFill>
                  <a:schemeClr val="tx2"/>
                </a:solidFill>
              </a:rPr>
              <a:t>He forced me to learn the following: </a:t>
            </a:r>
            <a:br>
              <a:rPr lang="en-US" dirty="0">
                <a:solidFill>
                  <a:schemeClr val="tx2"/>
                </a:solidFill>
              </a:rPr>
            </a:br>
            <a:r>
              <a:rPr lang="en-US" dirty="0">
                <a:solidFill>
                  <a:schemeClr val="tx2"/>
                </a:solidFill>
              </a:rPr>
              <a:t>DST files are manipulated by companies to make </a:t>
            </a:r>
            <a:r>
              <a:rPr lang="en-US" b="1" dirty="0">
                <a:solidFill>
                  <a:schemeClr val="tx2"/>
                </a:solidFill>
              </a:rPr>
              <a:t>your</a:t>
            </a:r>
            <a:r>
              <a:rPr lang="en-US" dirty="0">
                <a:solidFill>
                  <a:schemeClr val="tx2"/>
                </a:solidFill>
              </a:rPr>
              <a:t> logo look good on </a:t>
            </a:r>
            <a:r>
              <a:rPr lang="en-US" b="1" dirty="0">
                <a:solidFill>
                  <a:schemeClr val="tx2"/>
                </a:solidFill>
              </a:rPr>
              <a:t>their</a:t>
            </a:r>
            <a:r>
              <a:rPr lang="en-US" dirty="0">
                <a:solidFill>
                  <a:schemeClr val="tx2"/>
                </a:solidFill>
              </a:rPr>
              <a:t> garments. The machine thread tension can be changed, and even the file edited to sew out correctly on </a:t>
            </a:r>
            <a:r>
              <a:rPr lang="en-US" b="1" dirty="0">
                <a:solidFill>
                  <a:schemeClr val="tx2"/>
                </a:solidFill>
              </a:rPr>
              <a:t>their</a:t>
            </a:r>
            <a:r>
              <a:rPr lang="en-US" dirty="0">
                <a:solidFill>
                  <a:schemeClr val="tx2"/>
                </a:solidFill>
              </a:rPr>
              <a:t> products.</a:t>
            </a:r>
          </a:p>
          <a:p>
            <a:pPr marL="45720" indent="0">
              <a:buNone/>
            </a:pPr>
            <a:endParaRPr lang="en-US" dirty="0">
              <a:solidFill>
                <a:schemeClr val="tx2"/>
              </a:solidFill>
            </a:endParaRPr>
          </a:p>
        </p:txBody>
      </p:sp>
    </p:spTree>
    <p:extLst>
      <p:ext uri="{BB962C8B-B14F-4D97-AF65-F5344CB8AC3E}">
        <p14:creationId xmlns:p14="http://schemas.microsoft.com/office/powerpoint/2010/main" val="36886764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B763E04-8343-4C9D-898F-7F24F460BAE2}"/>
              </a:ext>
            </a:extLst>
          </p:cNvPr>
          <p:cNvSpPr>
            <a:spLocks noGrp="1"/>
          </p:cNvSpPr>
          <p:nvPr>
            <p:ph type="title"/>
          </p:nvPr>
        </p:nvSpPr>
        <p:spPr/>
        <p:txBody>
          <a:bodyPr>
            <a:normAutofit/>
          </a:bodyPr>
          <a:lstStyle/>
          <a:p>
            <a:r>
              <a:rPr lang="en-US" sz="4000" dirty="0"/>
              <a:t>The Most Important Thing</a:t>
            </a:r>
          </a:p>
        </p:txBody>
      </p:sp>
      <p:sp>
        <p:nvSpPr>
          <p:cNvPr id="3" name="Content Placeholder 2">
            <a:extLst>
              <a:ext uri="{FF2B5EF4-FFF2-40B4-BE49-F238E27FC236}">
                <a16:creationId xmlns:a16="http://schemas.microsoft.com/office/drawing/2014/main" id="{73CD0E69-4EA3-4BB3-B6B0-5F899F7F80DF}"/>
              </a:ext>
            </a:extLst>
          </p:cNvPr>
          <p:cNvSpPr>
            <a:spLocks noGrp="1"/>
          </p:cNvSpPr>
          <p:nvPr>
            <p:ph idx="1"/>
          </p:nvPr>
        </p:nvSpPr>
        <p:spPr/>
        <p:txBody>
          <a:bodyPr/>
          <a:lstStyle/>
          <a:p>
            <a:pPr marL="45720" indent="0">
              <a:buNone/>
            </a:pPr>
            <a:r>
              <a:rPr lang="en-US" dirty="0">
                <a:solidFill>
                  <a:schemeClr val="tx2"/>
                </a:solidFill>
              </a:rPr>
              <a:t>How does the file get drastically changed? </a:t>
            </a:r>
          </a:p>
          <a:p>
            <a:pPr marL="45720" indent="0">
              <a:buNone/>
            </a:pPr>
            <a:r>
              <a:rPr lang="en-US" dirty="0">
                <a:solidFill>
                  <a:schemeClr val="tx2"/>
                </a:solidFill>
              </a:rPr>
              <a:t>Let’s say Company X digitizes your logo and then sends it to Company Y for you. Maybe Company Y need it edited to embroider a filled vest. They alter it slightly, and then send their version to Company Z for you…. Now multiply that scenario over ten years, and your logo will be different than originally designed. </a:t>
            </a:r>
          </a:p>
          <a:p>
            <a:pPr marL="45720" indent="0">
              <a:buNone/>
            </a:pPr>
            <a:r>
              <a:rPr lang="en-US" dirty="0">
                <a:solidFill>
                  <a:schemeClr val="tx2"/>
                </a:solidFill>
              </a:rPr>
              <a:t> Your file has continuously been edited, but never from the original file. This results in an embroidery file that may greatly differ from your original logo. </a:t>
            </a:r>
          </a:p>
          <a:p>
            <a:endParaRPr lang="en-US" dirty="0">
              <a:solidFill>
                <a:schemeClr val="tx2"/>
              </a:solidFill>
            </a:endParaRPr>
          </a:p>
        </p:txBody>
      </p:sp>
    </p:spTree>
    <p:extLst>
      <p:ext uri="{BB962C8B-B14F-4D97-AF65-F5344CB8AC3E}">
        <p14:creationId xmlns:p14="http://schemas.microsoft.com/office/powerpoint/2010/main" val="25288338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ABC904D8-8CAE-4300-B0D1-85CC31A04DF2}"/>
              </a:ext>
            </a:extLst>
          </p:cNvPr>
          <p:cNvSpPr>
            <a:spLocks noGrp="1"/>
          </p:cNvSpPr>
          <p:nvPr>
            <p:ph type="title"/>
          </p:nvPr>
        </p:nvSpPr>
        <p:spPr/>
        <p:txBody>
          <a:bodyPr>
            <a:normAutofit/>
          </a:bodyPr>
          <a:lstStyle/>
          <a:p>
            <a:r>
              <a:rPr lang="en-US" sz="4000" dirty="0"/>
              <a:t>The Most Important Thing</a:t>
            </a:r>
          </a:p>
        </p:txBody>
      </p:sp>
      <p:sp>
        <p:nvSpPr>
          <p:cNvPr id="3" name="Content Placeholder 2">
            <a:extLst>
              <a:ext uri="{FF2B5EF4-FFF2-40B4-BE49-F238E27FC236}">
                <a16:creationId xmlns:a16="http://schemas.microsoft.com/office/drawing/2014/main" id="{3E40DC21-E0D4-45B9-A71E-755BCD76C7B4}"/>
              </a:ext>
            </a:extLst>
          </p:cNvPr>
          <p:cNvSpPr>
            <a:spLocks noGrp="1"/>
          </p:cNvSpPr>
          <p:nvPr>
            <p:ph idx="1"/>
          </p:nvPr>
        </p:nvSpPr>
        <p:spPr/>
        <p:txBody>
          <a:bodyPr/>
          <a:lstStyle/>
          <a:p>
            <a:pPr marL="45720" indent="0">
              <a:buNone/>
            </a:pPr>
            <a:r>
              <a:rPr lang="en-US" dirty="0">
                <a:solidFill>
                  <a:schemeClr val="tx2"/>
                </a:solidFill>
              </a:rPr>
              <a:t>Each company is editing an edit! </a:t>
            </a:r>
          </a:p>
          <a:p>
            <a:pPr marL="45720" indent="0">
              <a:buNone/>
            </a:pPr>
            <a:r>
              <a:rPr lang="en-US" dirty="0">
                <a:solidFill>
                  <a:schemeClr val="tx2"/>
                </a:solidFill>
              </a:rPr>
              <a:t>To solve this problem, you should have a file </a:t>
            </a:r>
            <a:r>
              <a:rPr lang="en-US" u="sng" dirty="0">
                <a:solidFill>
                  <a:schemeClr val="tx2"/>
                </a:solidFill>
              </a:rPr>
              <a:t>that you own</a:t>
            </a:r>
            <a:r>
              <a:rPr lang="en-US" dirty="0">
                <a:solidFill>
                  <a:schemeClr val="tx2"/>
                </a:solidFill>
              </a:rPr>
              <a:t> and ONLY send that to companies. When each company needs a DST File, you should send them your file. Each company can edit the file to meet their needs, but they will be editing the original DST file, so your logo will remain consistent across all brands.</a:t>
            </a:r>
          </a:p>
          <a:p>
            <a:endParaRPr lang="en-US" dirty="0">
              <a:solidFill>
                <a:schemeClr val="tx2"/>
              </a:solidFill>
            </a:endParaRPr>
          </a:p>
        </p:txBody>
      </p:sp>
    </p:spTree>
    <p:extLst>
      <p:ext uri="{BB962C8B-B14F-4D97-AF65-F5344CB8AC3E}">
        <p14:creationId xmlns:p14="http://schemas.microsoft.com/office/powerpoint/2010/main" val="5073878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CAF376B-9B5F-47CF-99C6-DFF0DB088ED6}"/>
              </a:ext>
            </a:extLst>
          </p:cNvPr>
          <p:cNvSpPr>
            <a:spLocks noGrp="1"/>
          </p:cNvSpPr>
          <p:nvPr>
            <p:ph type="title"/>
          </p:nvPr>
        </p:nvSpPr>
        <p:spPr/>
        <p:txBody>
          <a:bodyPr>
            <a:normAutofit/>
          </a:bodyPr>
          <a:lstStyle/>
          <a:p>
            <a:r>
              <a:rPr lang="en-US" sz="4000" dirty="0"/>
              <a:t>Creating your own Embroidery Files</a:t>
            </a:r>
          </a:p>
        </p:txBody>
      </p:sp>
      <p:sp>
        <p:nvSpPr>
          <p:cNvPr id="3" name="Content Placeholder 2">
            <a:extLst>
              <a:ext uri="{FF2B5EF4-FFF2-40B4-BE49-F238E27FC236}">
                <a16:creationId xmlns:a16="http://schemas.microsoft.com/office/drawing/2014/main" id="{10E8EEEA-BFEE-4854-81E0-65A83A337C09}"/>
              </a:ext>
            </a:extLst>
          </p:cNvPr>
          <p:cNvSpPr>
            <a:spLocks noGrp="1"/>
          </p:cNvSpPr>
          <p:nvPr>
            <p:ph idx="1"/>
          </p:nvPr>
        </p:nvSpPr>
        <p:spPr/>
        <p:txBody>
          <a:bodyPr/>
          <a:lstStyle/>
          <a:p>
            <a:pPr marL="45720" indent="0">
              <a:buNone/>
            </a:pPr>
            <a:r>
              <a:rPr lang="en-US" dirty="0">
                <a:solidFill>
                  <a:schemeClr val="tx2"/>
                </a:solidFill>
              </a:rPr>
              <a:t>Embroidery Files can be created for as little as $45 (most of yours will fall between $45-$75), depending upon the detail and complexity. </a:t>
            </a:r>
            <a:br>
              <a:rPr lang="en-US" dirty="0">
                <a:solidFill>
                  <a:schemeClr val="tx2"/>
                </a:solidFill>
              </a:rPr>
            </a:br>
            <a:br>
              <a:rPr lang="en-US" dirty="0">
                <a:solidFill>
                  <a:schemeClr val="tx2"/>
                </a:solidFill>
              </a:rPr>
            </a:br>
            <a:r>
              <a:rPr lang="en-US" dirty="0">
                <a:solidFill>
                  <a:schemeClr val="tx2"/>
                </a:solidFill>
              </a:rPr>
              <a:t>Owning your own DST File and controlling the quality of your logo is smart business, and the cost is insignificant. </a:t>
            </a:r>
          </a:p>
        </p:txBody>
      </p:sp>
    </p:spTree>
    <p:extLst>
      <p:ext uri="{BB962C8B-B14F-4D97-AF65-F5344CB8AC3E}">
        <p14:creationId xmlns:p14="http://schemas.microsoft.com/office/powerpoint/2010/main" val="79943620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0FA855C-F341-46BF-A562-EA855AB051B1}"/>
              </a:ext>
            </a:extLst>
          </p:cNvPr>
          <p:cNvSpPr>
            <a:spLocks noGrp="1"/>
          </p:cNvSpPr>
          <p:nvPr>
            <p:ph type="title"/>
          </p:nvPr>
        </p:nvSpPr>
        <p:spPr/>
        <p:txBody>
          <a:bodyPr>
            <a:normAutofit/>
          </a:bodyPr>
          <a:lstStyle/>
          <a:p>
            <a:r>
              <a:rPr lang="en-US" sz="4000" dirty="0"/>
              <a:t>Re-Establishing Your Brand Specifications</a:t>
            </a:r>
          </a:p>
        </p:txBody>
      </p:sp>
      <p:sp>
        <p:nvSpPr>
          <p:cNvPr id="3" name="Content Placeholder 2">
            <a:extLst>
              <a:ext uri="{FF2B5EF4-FFF2-40B4-BE49-F238E27FC236}">
                <a16:creationId xmlns:a16="http://schemas.microsoft.com/office/drawing/2014/main" id="{C655EAD0-6940-4E47-AFF3-47C13B186700}"/>
              </a:ext>
            </a:extLst>
          </p:cNvPr>
          <p:cNvSpPr>
            <a:spLocks noGrp="1"/>
          </p:cNvSpPr>
          <p:nvPr>
            <p:ph idx="1"/>
          </p:nvPr>
        </p:nvSpPr>
        <p:spPr/>
        <p:txBody>
          <a:bodyPr/>
          <a:lstStyle/>
          <a:p>
            <a:pPr marL="45720" indent="0">
              <a:buNone/>
            </a:pPr>
            <a:r>
              <a:rPr lang="en-US" dirty="0">
                <a:solidFill>
                  <a:schemeClr val="tx2"/>
                </a:solidFill>
              </a:rPr>
              <a:t>I have done this for approximately 10 clubs, where we have had the logo re-drawn to the club’s specifications, and then digitized to any sizes and variations they wanted. The clubs seem very satisfied in the results.</a:t>
            </a:r>
          </a:p>
          <a:p>
            <a:pPr marL="45720" indent="0">
              <a:buNone/>
            </a:pPr>
            <a:r>
              <a:rPr lang="en-US" dirty="0">
                <a:solidFill>
                  <a:schemeClr val="tx2"/>
                </a:solidFill>
              </a:rPr>
              <a:t>I have access to these services if you are interested. It is not a large financial undertaking to make your logos look as they were intended. You will also avoid future set up fees, whether vendors need vector or DST files.</a:t>
            </a:r>
          </a:p>
        </p:txBody>
      </p:sp>
    </p:spTree>
    <p:extLst>
      <p:ext uri="{BB962C8B-B14F-4D97-AF65-F5344CB8AC3E}">
        <p14:creationId xmlns:p14="http://schemas.microsoft.com/office/powerpoint/2010/main" val="976792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84DBEF-34E1-4F99-97C2-B5B939464588}"/>
              </a:ext>
            </a:extLst>
          </p:cNvPr>
          <p:cNvSpPr>
            <a:spLocks noGrp="1"/>
          </p:cNvSpPr>
          <p:nvPr>
            <p:ph type="title"/>
          </p:nvPr>
        </p:nvSpPr>
        <p:spPr>
          <a:xfrm>
            <a:off x="1158240" y="1359023"/>
            <a:ext cx="9875520" cy="4139953"/>
          </a:xfrm>
        </p:spPr>
        <p:txBody>
          <a:bodyPr>
            <a:normAutofit/>
          </a:bodyPr>
          <a:lstStyle/>
          <a:p>
            <a:pPr algn="ctr"/>
            <a:r>
              <a:rPr lang="en-US" sz="3600" dirty="0">
                <a:solidFill>
                  <a:schemeClr val="tx2"/>
                </a:solidFill>
              </a:rPr>
              <a:t>In golf we deal with logos and logo files every day, yet most us have less than a cursory knowledge of what they are, their function, or how to view them.</a:t>
            </a:r>
            <a:br>
              <a:rPr lang="en-US" sz="3600" dirty="0">
                <a:solidFill>
                  <a:schemeClr val="tx2"/>
                </a:solidFill>
              </a:rPr>
            </a:br>
            <a:br>
              <a:rPr lang="en-US" sz="3600" dirty="0">
                <a:solidFill>
                  <a:schemeClr val="tx2"/>
                </a:solidFill>
              </a:rPr>
            </a:br>
            <a:br>
              <a:rPr lang="en-US" sz="3600" dirty="0">
                <a:solidFill>
                  <a:schemeClr val="tx2"/>
                </a:solidFill>
              </a:rPr>
            </a:br>
            <a:r>
              <a:rPr lang="en-US" sz="3600" dirty="0">
                <a:solidFill>
                  <a:schemeClr val="tx2"/>
                </a:solidFill>
              </a:rPr>
              <a:t>Can you imagine a NASCAR driver not knowing where the engine is on his race car?</a:t>
            </a:r>
          </a:p>
        </p:txBody>
      </p:sp>
    </p:spTree>
    <p:extLst>
      <p:ext uri="{BB962C8B-B14F-4D97-AF65-F5344CB8AC3E}">
        <p14:creationId xmlns:p14="http://schemas.microsoft.com/office/powerpoint/2010/main" val="1198046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656306-6E3F-427D-A1C0-CC4733B7B860}"/>
              </a:ext>
            </a:extLst>
          </p:cNvPr>
          <p:cNvSpPr>
            <a:spLocks noGrp="1"/>
          </p:cNvSpPr>
          <p:nvPr>
            <p:ph type="title"/>
          </p:nvPr>
        </p:nvSpPr>
        <p:spPr/>
        <p:txBody>
          <a:bodyPr/>
          <a:lstStyle/>
          <a:p>
            <a:r>
              <a:rPr lang="en-US" dirty="0"/>
              <a:t>Your Next Steps</a:t>
            </a:r>
          </a:p>
        </p:txBody>
      </p:sp>
      <p:sp>
        <p:nvSpPr>
          <p:cNvPr id="3" name="Content Placeholder 2">
            <a:extLst>
              <a:ext uri="{FF2B5EF4-FFF2-40B4-BE49-F238E27FC236}">
                <a16:creationId xmlns:a16="http://schemas.microsoft.com/office/drawing/2014/main" id="{500331D2-9C92-4935-BB68-CFE88E907058}"/>
              </a:ext>
            </a:extLst>
          </p:cNvPr>
          <p:cNvSpPr>
            <a:spLocks noGrp="1"/>
          </p:cNvSpPr>
          <p:nvPr>
            <p:ph idx="1"/>
          </p:nvPr>
        </p:nvSpPr>
        <p:spPr/>
        <p:txBody>
          <a:bodyPr/>
          <a:lstStyle/>
          <a:p>
            <a:pPr marL="502920" indent="-457200">
              <a:buFont typeface="+mj-lt"/>
              <a:buAutoNum type="arabicPeriod"/>
            </a:pPr>
            <a:r>
              <a:rPr lang="en-US" dirty="0">
                <a:solidFill>
                  <a:schemeClr val="tx2"/>
                </a:solidFill>
              </a:rPr>
              <a:t>Look at the logos in your shop, do they look correct? Is your logo consistent throughout the shop?  </a:t>
            </a:r>
          </a:p>
          <a:p>
            <a:pPr marL="502920" indent="-457200">
              <a:buFont typeface="+mj-lt"/>
              <a:buAutoNum type="arabicPeriod"/>
            </a:pPr>
            <a:r>
              <a:rPr lang="en-US" dirty="0">
                <a:solidFill>
                  <a:schemeClr val="tx2"/>
                </a:solidFill>
              </a:rPr>
              <a:t>Make sure you have a </a:t>
            </a:r>
            <a:r>
              <a:rPr lang="en-US" b="1" dirty="0">
                <a:solidFill>
                  <a:schemeClr val="tx2"/>
                </a:solidFill>
              </a:rPr>
              <a:t>Vector File</a:t>
            </a:r>
            <a:r>
              <a:rPr lang="en-US" dirty="0">
                <a:solidFill>
                  <a:schemeClr val="tx2"/>
                </a:solidFill>
              </a:rPr>
              <a:t> and a </a:t>
            </a:r>
            <a:r>
              <a:rPr lang="en-US" b="1" dirty="0">
                <a:solidFill>
                  <a:schemeClr val="tx2"/>
                </a:solidFill>
              </a:rPr>
              <a:t>DST File</a:t>
            </a:r>
            <a:r>
              <a:rPr lang="en-US" dirty="0">
                <a:solidFill>
                  <a:schemeClr val="tx2"/>
                </a:solidFill>
              </a:rPr>
              <a:t> of your logo.</a:t>
            </a:r>
          </a:p>
          <a:p>
            <a:pPr marL="502920" indent="-457200">
              <a:buFont typeface="+mj-lt"/>
              <a:buAutoNum type="arabicPeriod"/>
            </a:pPr>
            <a:r>
              <a:rPr lang="en-US" dirty="0">
                <a:solidFill>
                  <a:schemeClr val="tx2"/>
                </a:solidFill>
              </a:rPr>
              <a:t>Download one of the viewers to view DST Files. </a:t>
            </a:r>
          </a:p>
          <a:p>
            <a:pPr marL="502920" indent="-457200">
              <a:buFont typeface="+mj-lt"/>
              <a:buAutoNum type="arabicPeriod"/>
            </a:pPr>
            <a:r>
              <a:rPr lang="en-US" dirty="0">
                <a:solidFill>
                  <a:schemeClr val="tx2"/>
                </a:solidFill>
              </a:rPr>
              <a:t>Find, View, and Organize your DST Files. </a:t>
            </a:r>
          </a:p>
          <a:p>
            <a:pPr marL="502920" indent="-457200">
              <a:buFont typeface="+mj-lt"/>
              <a:buAutoNum type="arabicPeriod"/>
            </a:pPr>
            <a:r>
              <a:rPr lang="en-US" dirty="0">
                <a:solidFill>
                  <a:schemeClr val="tx2"/>
                </a:solidFill>
              </a:rPr>
              <a:t>If you can view Vector Files, do the same </a:t>
            </a:r>
            <a:r>
              <a:rPr lang="en-US">
                <a:solidFill>
                  <a:schemeClr val="tx2"/>
                </a:solidFill>
              </a:rPr>
              <a:t>for them. </a:t>
            </a:r>
          </a:p>
        </p:txBody>
      </p:sp>
    </p:spTree>
    <p:extLst>
      <p:ext uri="{BB962C8B-B14F-4D97-AF65-F5344CB8AC3E}">
        <p14:creationId xmlns:p14="http://schemas.microsoft.com/office/powerpoint/2010/main" val="34683514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BC2A1BE-F430-47DF-BB8A-6F8B908E33C2}"/>
              </a:ext>
            </a:extLst>
          </p:cNvPr>
          <p:cNvSpPr txBox="1">
            <a:spLocks/>
          </p:cNvSpPr>
          <p:nvPr/>
        </p:nvSpPr>
        <p:spPr>
          <a:xfrm>
            <a:off x="5024761" y="1534367"/>
            <a:ext cx="6282905" cy="379688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a:lstStyle>
          <a:p>
            <a:pPr algn="ctr">
              <a:lnSpc>
                <a:spcPct val="85000"/>
              </a:lnSpc>
            </a:pPr>
            <a:r>
              <a:rPr lang="en-US" sz="3800" dirty="0">
                <a:solidFill>
                  <a:schemeClr val="tx2"/>
                </a:solidFill>
              </a:rPr>
              <a:t>I ask for logo files all the time and I am usually sent every type of file that exists, except the ones I need. </a:t>
            </a:r>
            <a:br>
              <a:rPr lang="en-US" sz="3800" cap="all" dirty="0"/>
            </a:br>
            <a:endParaRPr lang="en-US" sz="3800" cap="all" dirty="0"/>
          </a:p>
        </p:txBody>
      </p:sp>
      <p:pic>
        <p:nvPicPr>
          <p:cNvPr id="5" name="Picture 4">
            <a:extLst>
              <a:ext uri="{FF2B5EF4-FFF2-40B4-BE49-F238E27FC236}">
                <a16:creationId xmlns:a16="http://schemas.microsoft.com/office/drawing/2014/main" id="{C2FFC29E-335A-4247-8ADE-57254D1930C1}"/>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884334" y="1423987"/>
            <a:ext cx="4010025" cy="4010025"/>
          </a:xfrm>
          <a:prstGeom prst="rect">
            <a:avLst/>
          </a:prstGeom>
        </p:spPr>
      </p:pic>
    </p:spTree>
    <p:extLst>
      <p:ext uri="{BB962C8B-B14F-4D97-AF65-F5344CB8AC3E}">
        <p14:creationId xmlns:p14="http://schemas.microsoft.com/office/powerpoint/2010/main" val="40449876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67B8D00A-CCFF-4CE1-985C-79201404D037}"/>
              </a:ext>
            </a:extLst>
          </p:cNvPr>
          <p:cNvSpPr>
            <a:spLocks noGrp="1"/>
          </p:cNvSpPr>
          <p:nvPr>
            <p:ph idx="1"/>
          </p:nvPr>
        </p:nvSpPr>
        <p:spPr>
          <a:xfrm>
            <a:off x="796771" y="1509204"/>
            <a:ext cx="9872871" cy="4506897"/>
          </a:xfrm>
        </p:spPr>
        <p:txBody>
          <a:bodyPr>
            <a:normAutofit/>
          </a:bodyPr>
          <a:lstStyle/>
          <a:p>
            <a:pPr marL="45720" indent="0">
              <a:buNone/>
            </a:pPr>
            <a:r>
              <a:rPr lang="en-US" sz="2800" dirty="0">
                <a:solidFill>
                  <a:schemeClr val="tx2"/>
                </a:solidFill>
              </a:rPr>
              <a:t>We are going to discuss three types of files:</a:t>
            </a:r>
          </a:p>
          <a:p>
            <a:pPr marL="560070" indent="-514350">
              <a:buFont typeface="+mj-lt"/>
              <a:buAutoNum type="arabicPeriod"/>
            </a:pPr>
            <a:endParaRPr lang="en-US" sz="2800" dirty="0">
              <a:solidFill>
                <a:schemeClr val="tx2"/>
              </a:solidFill>
            </a:endParaRPr>
          </a:p>
          <a:p>
            <a:pPr marL="788670" lvl="1" indent="-514350">
              <a:buFont typeface="+mj-lt"/>
              <a:buAutoNum type="arabicPeriod"/>
            </a:pPr>
            <a:r>
              <a:rPr lang="en-US" sz="2800" dirty="0">
                <a:solidFill>
                  <a:schemeClr val="tx2"/>
                </a:solidFill>
              </a:rPr>
              <a:t>Image Files </a:t>
            </a:r>
          </a:p>
          <a:p>
            <a:pPr marL="788670" lvl="1" indent="-514350">
              <a:buFont typeface="+mj-lt"/>
              <a:buAutoNum type="arabicPeriod"/>
            </a:pPr>
            <a:r>
              <a:rPr lang="en-US" sz="2800" dirty="0">
                <a:solidFill>
                  <a:schemeClr val="tx2"/>
                </a:solidFill>
              </a:rPr>
              <a:t>Vector Files</a:t>
            </a:r>
          </a:p>
          <a:p>
            <a:pPr marL="788670" lvl="1" indent="-514350">
              <a:buFont typeface="+mj-lt"/>
              <a:buAutoNum type="arabicPeriod"/>
            </a:pPr>
            <a:r>
              <a:rPr lang="en-US" sz="2800" dirty="0">
                <a:solidFill>
                  <a:schemeClr val="tx2"/>
                </a:solidFill>
              </a:rPr>
              <a:t>Embroidery Files</a:t>
            </a:r>
          </a:p>
        </p:txBody>
      </p:sp>
    </p:spTree>
    <p:extLst>
      <p:ext uri="{BB962C8B-B14F-4D97-AF65-F5344CB8AC3E}">
        <p14:creationId xmlns:p14="http://schemas.microsoft.com/office/powerpoint/2010/main" val="4145486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DC2D2-3246-4348-AFD9-7C177FDCA6BB}"/>
              </a:ext>
            </a:extLst>
          </p:cNvPr>
          <p:cNvSpPr>
            <a:spLocks noGrp="1"/>
          </p:cNvSpPr>
          <p:nvPr>
            <p:ph type="title"/>
          </p:nvPr>
        </p:nvSpPr>
        <p:spPr/>
        <p:txBody>
          <a:bodyPr/>
          <a:lstStyle/>
          <a:p>
            <a:r>
              <a:rPr lang="en-US" dirty="0"/>
              <a:t>Image Files</a:t>
            </a:r>
          </a:p>
        </p:txBody>
      </p:sp>
      <p:sp>
        <p:nvSpPr>
          <p:cNvPr id="3" name="Content Placeholder 2">
            <a:extLst>
              <a:ext uri="{FF2B5EF4-FFF2-40B4-BE49-F238E27FC236}">
                <a16:creationId xmlns:a16="http://schemas.microsoft.com/office/drawing/2014/main" id="{C0F8380A-D5CC-44B7-A84E-82946374D6C8}"/>
              </a:ext>
            </a:extLst>
          </p:cNvPr>
          <p:cNvSpPr>
            <a:spLocks noGrp="1"/>
          </p:cNvSpPr>
          <p:nvPr>
            <p:ph idx="1"/>
          </p:nvPr>
        </p:nvSpPr>
        <p:spPr>
          <a:xfrm>
            <a:off x="1143000" y="1965960"/>
            <a:ext cx="9872871" cy="4038600"/>
          </a:xfrm>
        </p:spPr>
        <p:txBody>
          <a:bodyPr/>
          <a:lstStyle/>
          <a:p>
            <a:pPr marL="45720" indent="0">
              <a:buNone/>
            </a:pPr>
            <a:r>
              <a:rPr lang="en-US" b="1" dirty="0">
                <a:solidFill>
                  <a:schemeClr val="tx2"/>
                </a:solidFill>
              </a:rPr>
              <a:t>Image Files</a:t>
            </a:r>
            <a:r>
              <a:rPr lang="en-US" dirty="0">
                <a:solidFill>
                  <a:schemeClr val="tx2"/>
                </a:solidFill>
              </a:rPr>
              <a:t>, also called </a:t>
            </a:r>
            <a:r>
              <a:rPr lang="en-US" b="1" dirty="0">
                <a:solidFill>
                  <a:schemeClr val="tx2"/>
                </a:solidFill>
              </a:rPr>
              <a:t>Raster Files </a:t>
            </a:r>
            <a:r>
              <a:rPr lang="en-US" dirty="0">
                <a:solidFill>
                  <a:schemeClr val="tx2"/>
                </a:solidFill>
              </a:rPr>
              <a:t>or </a:t>
            </a:r>
            <a:r>
              <a:rPr lang="en-US" b="1" dirty="0">
                <a:solidFill>
                  <a:schemeClr val="tx2"/>
                </a:solidFill>
              </a:rPr>
              <a:t>bitmap images</a:t>
            </a:r>
            <a:r>
              <a:rPr lang="en-US" dirty="0">
                <a:solidFill>
                  <a:schemeClr val="tx2"/>
                </a:solidFill>
              </a:rPr>
              <a:t>, are made up of thousands of colored squares called pixels. This is much like a TV where the more pixels an image has, the more defined the image and the clearer the picture.</a:t>
            </a:r>
          </a:p>
          <a:p>
            <a:pPr marL="45720" indent="0">
              <a:buNone/>
            </a:pPr>
            <a:endParaRPr lang="en-US" dirty="0">
              <a:solidFill>
                <a:schemeClr val="tx2"/>
              </a:solidFill>
            </a:endParaRPr>
          </a:p>
        </p:txBody>
      </p:sp>
      <p:pic>
        <p:nvPicPr>
          <p:cNvPr id="4" name="Picture 3">
            <a:extLst>
              <a:ext uri="{FF2B5EF4-FFF2-40B4-BE49-F238E27FC236}">
                <a16:creationId xmlns:a16="http://schemas.microsoft.com/office/drawing/2014/main" id="{3FEA1C5E-9BC6-4BA3-BF10-738805750DE0}"/>
              </a:ext>
            </a:extLst>
          </p:cNvPr>
          <p:cNvPicPr>
            <a:picLocks noChangeAspect="1"/>
          </p:cNvPicPr>
          <p:nvPr/>
        </p:nvPicPr>
        <p:blipFill>
          <a:blip r:embed="rId2"/>
          <a:stretch>
            <a:fillRect/>
          </a:stretch>
        </p:blipFill>
        <p:spPr>
          <a:xfrm>
            <a:off x="4488760" y="3286125"/>
            <a:ext cx="3181350" cy="2962275"/>
          </a:xfrm>
          <a:prstGeom prst="rect">
            <a:avLst/>
          </a:prstGeom>
        </p:spPr>
      </p:pic>
    </p:spTree>
    <p:extLst>
      <p:ext uri="{BB962C8B-B14F-4D97-AF65-F5344CB8AC3E}">
        <p14:creationId xmlns:p14="http://schemas.microsoft.com/office/powerpoint/2010/main" val="8892035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C36FB9-7456-421E-A69C-077D4288CFFA}"/>
              </a:ext>
            </a:extLst>
          </p:cNvPr>
          <p:cNvSpPr>
            <a:spLocks noGrp="1"/>
          </p:cNvSpPr>
          <p:nvPr>
            <p:ph type="title"/>
          </p:nvPr>
        </p:nvSpPr>
        <p:spPr/>
        <p:txBody>
          <a:bodyPr/>
          <a:lstStyle/>
          <a:p>
            <a:r>
              <a:rPr lang="en-US" dirty="0"/>
              <a:t>Image Files</a:t>
            </a:r>
          </a:p>
        </p:txBody>
      </p:sp>
      <p:sp>
        <p:nvSpPr>
          <p:cNvPr id="3" name="Content Placeholder 2">
            <a:extLst>
              <a:ext uri="{FF2B5EF4-FFF2-40B4-BE49-F238E27FC236}">
                <a16:creationId xmlns:a16="http://schemas.microsoft.com/office/drawing/2014/main" id="{AEF434CD-CA48-45CE-BC6A-49039A7902CF}"/>
              </a:ext>
            </a:extLst>
          </p:cNvPr>
          <p:cNvSpPr>
            <a:spLocks noGrp="1"/>
          </p:cNvSpPr>
          <p:nvPr>
            <p:ph idx="1"/>
          </p:nvPr>
        </p:nvSpPr>
        <p:spPr>
          <a:xfrm>
            <a:off x="1143000" y="2151651"/>
            <a:ext cx="9872871" cy="4038600"/>
          </a:xfrm>
        </p:spPr>
        <p:txBody>
          <a:bodyPr/>
          <a:lstStyle/>
          <a:p>
            <a:pPr marL="45720" indent="0">
              <a:buNone/>
            </a:pPr>
            <a:r>
              <a:rPr lang="en-US" b="1" dirty="0">
                <a:solidFill>
                  <a:schemeClr val="tx2"/>
                </a:solidFill>
              </a:rPr>
              <a:t>Raster Files </a:t>
            </a:r>
            <a:r>
              <a:rPr lang="en-US" dirty="0">
                <a:solidFill>
                  <a:schemeClr val="tx2"/>
                </a:solidFill>
              </a:rPr>
              <a:t>are in forms like a JPEG, GIFF, TIF, PNG, and PDF. I will not bore you with the definitions of each. If you are interested, it is easily found on the net. </a:t>
            </a:r>
          </a:p>
          <a:p>
            <a:pPr marL="45720" indent="0">
              <a:buNone/>
            </a:pPr>
            <a:r>
              <a:rPr lang="en-US" dirty="0">
                <a:solidFill>
                  <a:schemeClr val="tx2"/>
                </a:solidFill>
              </a:rPr>
              <a:t>They are typically used for websites or viewing a picture from your phone (JPEG).</a:t>
            </a:r>
          </a:p>
          <a:p>
            <a:pPr marL="45720" indent="0">
              <a:buNone/>
            </a:pPr>
            <a:r>
              <a:rPr lang="en-US" b="1" dirty="0">
                <a:solidFill>
                  <a:schemeClr val="tx2"/>
                </a:solidFill>
              </a:rPr>
              <a:t>Raster Files </a:t>
            </a:r>
            <a:r>
              <a:rPr lang="en-US" dirty="0">
                <a:solidFill>
                  <a:schemeClr val="tx2"/>
                </a:solidFill>
              </a:rPr>
              <a:t>can be viewed by numerous programs that come loaded on your computer like Paint, Adobe Reader… Viewing </a:t>
            </a:r>
            <a:r>
              <a:rPr lang="en-US" b="1" dirty="0">
                <a:solidFill>
                  <a:schemeClr val="tx2"/>
                </a:solidFill>
              </a:rPr>
              <a:t>Raster Files</a:t>
            </a:r>
            <a:r>
              <a:rPr lang="en-US" dirty="0">
                <a:solidFill>
                  <a:schemeClr val="tx2"/>
                </a:solidFill>
              </a:rPr>
              <a:t> is no issue &amp; that is why we gravitate to them.</a:t>
            </a:r>
          </a:p>
          <a:p>
            <a:pPr marL="45720" indent="0">
              <a:buNone/>
            </a:pPr>
            <a:endParaRPr lang="en-US" dirty="0"/>
          </a:p>
          <a:p>
            <a:pPr marL="45720" indent="0">
              <a:buNone/>
            </a:pPr>
            <a:endParaRPr lang="en-US" dirty="0"/>
          </a:p>
        </p:txBody>
      </p:sp>
    </p:spTree>
    <p:extLst>
      <p:ext uri="{BB962C8B-B14F-4D97-AF65-F5344CB8AC3E}">
        <p14:creationId xmlns:p14="http://schemas.microsoft.com/office/powerpoint/2010/main" val="12058248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DD2B0-405A-4DF7-8891-A754FC0FF43A}"/>
              </a:ext>
            </a:extLst>
          </p:cNvPr>
          <p:cNvSpPr>
            <a:spLocks noGrp="1"/>
          </p:cNvSpPr>
          <p:nvPr>
            <p:ph type="title"/>
          </p:nvPr>
        </p:nvSpPr>
        <p:spPr/>
        <p:txBody>
          <a:bodyPr/>
          <a:lstStyle/>
          <a:p>
            <a:r>
              <a:rPr lang="en-US" dirty="0"/>
              <a:t>Image Files</a:t>
            </a:r>
          </a:p>
        </p:txBody>
      </p:sp>
      <p:sp>
        <p:nvSpPr>
          <p:cNvPr id="3" name="Content Placeholder 2">
            <a:extLst>
              <a:ext uri="{FF2B5EF4-FFF2-40B4-BE49-F238E27FC236}">
                <a16:creationId xmlns:a16="http://schemas.microsoft.com/office/drawing/2014/main" id="{00A15923-B2D3-43C5-8267-CE9AB9878FF7}"/>
              </a:ext>
            </a:extLst>
          </p:cNvPr>
          <p:cNvSpPr>
            <a:spLocks noGrp="1"/>
          </p:cNvSpPr>
          <p:nvPr>
            <p:ph idx="1"/>
          </p:nvPr>
        </p:nvSpPr>
        <p:spPr/>
        <p:txBody>
          <a:bodyPr/>
          <a:lstStyle/>
          <a:p>
            <a:pPr marL="45720" lvl="0" indent="0">
              <a:buNone/>
            </a:pPr>
            <a:r>
              <a:rPr lang="en-US" dirty="0">
                <a:solidFill>
                  <a:schemeClr val="tx2"/>
                </a:solidFill>
              </a:rPr>
              <a:t>For logo purposes in golf these files are </a:t>
            </a:r>
            <a:r>
              <a:rPr lang="en-US" dirty="0">
                <a:solidFill>
                  <a:srgbClr val="FF0000"/>
                </a:solidFill>
              </a:rPr>
              <a:t>JUNK</a:t>
            </a:r>
            <a:r>
              <a:rPr lang="en-US" dirty="0">
                <a:solidFill>
                  <a:schemeClr val="tx2"/>
                </a:solidFill>
              </a:rPr>
              <a:t> and can rarely be used for anything. That is why you’re often charged a logo set up fee, for companies must convert raster files into </a:t>
            </a:r>
            <a:r>
              <a:rPr lang="en-US" b="1" dirty="0">
                <a:solidFill>
                  <a:schemeClr val="tx2"/>
                </a:solidFill>
              </a:rPr>
              <a:t>Vector Files</a:t>
            </a:r>
            <a:r>
              <a:rPr lang="en-US" dirty="0">
                <a:solidFill>
                  <a:schemeClr val="tx2"/>
                </a:solidFill>
              </a:rPr>
              <a:t>. </a:t>
            </a:r>
          </a:p>
          <a:p>
            <a:pPr marL="45720" lvl="0" indent="0">
              <a:buNone/>
            </a:pPr>
            <a:r>
              <a:rPr lang="en-US" dirty="0">
                <a:solidFill>
                  <a:schemeClr val="tx2"/>
                </a:solidFill>
              </a:rPr>
              <a:t>There are some PDF files in very high dpi (dots per inch) that at times can be useful, but not usually. </a:t>
            </a:r>
          </a:p>
          <a:p>
            <a:pPr marL="45720" indent="0">
              <a:buNone/>
            </a:pPr>
            <a:endParaRPr lang="en-US" dirty="0"/>
          </a:p>
        </p:txBody>
      </p:sp>
    </p:spTree>
    <p:extLst>
      <p:ext uri="{BB962C8B-B14F-4D97-AF65-F5344CB8AC3E}">
        <p14:creationId xmlns:p14="http://schemas.microsoft.com/office/powerpoint/2010/main" val="12037341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C8E0E3-83B5-43EC-B296-4557D84771BB}"/>
              </a:ext>
            </a:extLst>
          </p:cNvPr>
          <p:cNvSpPr>
            <a:spLocks noGrp="1"/>
          </p:cNvSpPr>
          <p:nvPr>
            <p:ph type="title"/>
          </p:nvPr>
        </p:nvSpPr>
        <p:spPr/>
        <p:txBody>
          <a:bodyPr/>
          <a:lstStyle/>
          <a:p>
            <a:r>
              <a:rPr lang="en-US" dirty="0"/>
              <a:t>Vector Files</a:t>
            </a:r>
          </a:p>
        </p:txBody>
      </p:sp>
      <p:sp>
        <p:nvSpPr>
          <p:cNvPr id="3" name="Content Placeholder 2">
            <a:extLst>
              <a:ext uri="{FF2B5EF4-FFF2-40B4-BE49-F238E27FC236}">
                <a16:creationId xmlns:a16="http://schemas.microsoft.com/office/drawing/2014/main" id="{5D8FB20B-88E3-4ED2-B011-454CAB896D3F}"/>
              </a:ext>
            </a:extLst>
          </p:cNvPr>
          <p:cNvSpPr>
            <a:spLocks noGrp="1"/>
          </p:cNvSpPr>
          <p:nvPr>
            <p:ph idx="1"/>
          </p:nvPr>
        </p:nvSpPr>
        <p:spPr/>
        <p:txBody>
          <a:bodyPr/>
          <a:lstStyle/>
          <a:p>
            <a:pPr marL="45720" lvl="0" indent="0">
              <a:buNone/>
            </a:pPr>
            <a:r>
              <a:rPr lang="en-US" b="1" dirty="0">
                <a:solidFill>
                  <a:schemeClr val="tx2"/>
                </a:solidFill>
              </a:rPr>
              <a:t>Vector Files </a:t>
            </a:r>
            <a:r>
              <a:rPr lang="en-US" dirty="0">
                <a:solidFill>
                  <a:schemeClr val="tx2"/>
                </a:solidFill>
              </a:rPr>
              <a:t>are a series of x and y axis points. They are mathematical shapes put together to form images. They are denoted by EPS and Ai files</a:t>
            </a:r>
          </a:p>
          <a:p>
            <a:pPr marL="45720" lvl="0" indent="0">
              <a:buNone/>
            </a:pPr>
            <a:r>
              <a:rPr lang="en-US" b="1" dirty="0">
                <a:solidFill>
                  <a:schemeClr val="tx2"/>
                </a:solidFill>
              </a:rPr>
              <a:t>Vector files </a:t>
            </a:r>
            <a:r>
              <a:rPr lang="en-US" dirty="0">
                <a:solidFill>
                  <a:schemeClr val="tx2"/>
                </a:solidFill>
              </a:rPr>
              <a:t>can be rotated, curved, stretched and skewed without jeopardizing quality because of these axis points. They are necessary to logo just about everything in your shop that is not embroidered. For example, ball markers, towels, trophies, etc. </a:t>
            </a:r>
          </a:p>
        </p:txBody>
      </p:sp>
    </p:spTree>
    <p:extLst>
      <p:ext uri="{BB962C8B-B14F-4D97-AF65-F5344CB8AC3E}">
        <p14:creationId xmlns:p14="http://schemas.microsoft.com/office/powerpoint/2010/main" val="24909522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B99A6-A1C1-499F-8099-F6B855AD01A2}"/>
              </a:ext>
            </a:extLst>
          </p:cNvPr>
          <p:cNvSpPr>
            <a:spLocks noGrp="1"/>
          </p:cNvSpPr>
          <p:nvPr>
            <p:ph type="title"/>
          </p:nvPr>
        </p:nvSpPr>
        <p:spPr/>
        <p:txBody>
          <a:bodyPr/>
          <a:lstStyle/>
          <a:p>
            <a:r>
              <a:rPr lang="en-US" dirty="0"/>
              <a:t>Vector Files</a:t>
            </a:r>
          </a:p>
        </p:txBody>
      </p:sp>
      <p:sp>
        <p:nvSpPr>
          <p:cNvPr id="3" name="Content Placeholder 2">
            <a:extLst>
              <a:ext uri="{FF2B5EF4-FFF2-40B4-BE49-F238E27FC236}">
                <a16:creationId xmlns:a16="http://schemas.microsoft.com/office/drawing/2014/main" id="{E7757C50-115A-465C-8AC5-D852352D3D41}"/>
              </a:ext>
            </a:extLst>
          </p:cNvPr>
          <p:cNvSpPr>
            <a:spLocks noGrp="1"/>
          </p:cNvSpPr>
          <p:nvPr>
            <p:ph idx="1"/>
          </p:nvPr>
        </p:nvSpPr>
        <p:spPr/>
        <p:txBody>
          <a:bodyPr>
            <a:normAutofit/>
          </a:bodyPr>
          <a:lstStyle/>
          <a:p>
            <a:pPr marL="45720" indent="0">
              <a:buNone/>
            </a:pPr>
            <a:r>
              <a:rPr lang="en-US" dirty="0">
                <a:solidFill>
                  <a:schemeClr val="tx2"/>
                </a:solidFill>
              </a:rPr>
              <a:t>The most important thing for golf is that the vector files can be manipulated for logos, even enlarged, </a:t>
            </a:r>
            <a:r>
              <a:rPr lang="en-US" u="sng" dirty="0">
                <a:solidFill>
                  <a:schemeClr val="tx2"/>
                </a:solidFill>
              </a:rPr>
              <a:t>without loss of quality</a:t>
            </a:r>
            <a:r>
              <a:rPr lang="en-US" dirty="0">
                <a:solidFill>
                  <a:schemeClr val="tx2"/>
                </a:solidFill>
              </a:rPr>
              <a:t>.</a:t>
            </a:r>
          </a:p>
          <a:p>
            <a:pPr marL="45720" indent="0">
              <a:buNone/>
            </a:pPr>
            <a:br>
              <a:rPr lang="en-US" dirty="0">
                <a:solidFill>
                  <a:schemeClr val="tx2"/>
                </a:solidFill>
              </a:rPr>
            </a:br>
            <a:endParaRPr lang="en-US" dirty="0">
              <a:solidFill>
                <a:schemeClr val="tx2"/>
              </a:solidFill>
            </a:endParaRPr>
          </a:p>
          <a:p>
            <a:pPr marL="45720" indent="0">
              <a:buNone/>
            </a:pPr>
            <a:r>
              <a:rPr lang="en-US" dirty="0">
                <a:solidFill>
                  <a:schemeClr val="tx2"/>
                </a:solidFill>
              </a:rPr>
              <a:t>The next slides will show an image comparison between a </a:t>
            </a:r>
            <a:r>
              <a:rPr lang="en-US" b="1" dirty="0">
                <a:solidFill>
                  <a:schemeClr val="tx2"/>
                </a:solidFill>
              </a:rPr>
              <a:t>Raster File </a:t>
            </a:r>
            <a:r>
              <a:rPr lang="en-US" dirty="0">
                <a:solidFill>
                  <a:schemeClr val="tx2"/>
                </a:solidFill>
              </a:rPr>
              <a:t>and a </a:t>
            </a:r>
            <a:r>
              <a:rPr lang="en-US" b="1" dirty="0">
                <a:solidFill>
                  <a:schemeClr val="tx2"/>
                </a:solidFill>
              </a:rPr>
              <a:t>Vector</a:t>
            </a:r>
            <a:r>
              <a:rPr lang="en-US" dirty="0">
                <a:solidFill>
                  <a:schemeClr val="tx2"/>
                </a:solidFill>
              </a:rPr>
              <a:t> </a:t>
            </a:r>
            <a:r>
              <a:rPr lang="en-US" b="1" dirty="0">
                <a:solidFill>
                  <a:schemeClr val="tx2"/>
                </a:solidFill>
              </a:rPr>
              <a:t>File</a:t>
            </a:r>
            <a:r>
              <a:rPr lang="en-US" dirty="0">
                <a:solidFill>
                  <a:schemeClr val="tx2"/>
                </a:solidFill>
              </a:rPr>
              <a:t> for a club logo.</a:t>
            </a:r>
          </a:p>
          <a:p>
            <a:pPr marL="45720" indent="0">
              <a:buNone/>
            </a:pPr>
            <a:endParaRPr lang="en-US" dirty="0">
              <a:solidFill>
                <a:schemeClr val="tx2"/>
              </a:solidFill>
            </a:endParaRPr>
          </a:p>
          <a:p>
            <a:pPr marL="45720" indent="0">
              <a:buNone/>
            </a:pPr>
            <a:endParaRPr lang="en-US" dirty="0">
              <a:solidFill>
                <a:schemeClr val="tx2"/>
              </a:solidFill>
            </a:endParaRPr>
          </a:p>
        </p:txBody>
      </p:sp>
    </p:spTree>
    <p:extLst>
      <p:ext uri="{BB962C8B-B14F-4D97-AF65-F5344CB8AC3E}">
        <p14:creationId xmlns:p14="http://schemas.microsoft.com/office/powerpoint/2010/main" val="1416432999"/>
      </p:ext>
    </p:extLst>
  </p:cSld>
  <p:clrMapOvr>
    <a:masterClrMapping/>
  </p:clrMapOvr>
</p:sld>
</file>

<file path=ppt/theme/theme1.xml><?xml version="1.0" encoding="utf-8"?>
<a:theme xmlns:a="http://schemas.openxmlformats.org/drawingml/2006/main" name="Basi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D9D01AC2-EE7D-4E49-99EE-8E62E4E7E8A7}"/>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themeOverride>
</file>

<file path=docProps/app.xml><?xml version="1.0" encoding="utf-8"?>
<Properties xmlns="http://schemas.openxmlformats.org/officeDocument/2006/extended-properties" xmlns:vt="http://schemas.openxmlformats.org/officeDocument/2006/docPropsVTypes">
  <Template/>
  <TotalTime>566</TotalTime>
  <Words>1308</Words>
  <Application>Microsoft Office PowerPoint</Application>
  <PresentationFormat>Widescreen</PresentationFormat>
  <Paragraphs>66</Paragraphs>
  <Slides>20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Calibri</vt:lpstr>
      <vt:lpstr>Corbel</vt:lpstr>
      <vt:lpstr>Basis</vt:lpstr>
      <vt:lpstr>Logo files</vt:lpstr>
      <vt:lpstr>In golf we deal with logos and logo files every day, yet most us have less than a cursory knowledge of what they are, their function, or how to view them.   Can you imagine a NASCAR driver not knowing where the engine is on his race car?</vt:lpstr>
      <vt:lpstr>PowerPoint Presentation</vt:lpstr>
      <vt:lpstr>PowerPoint Presentation</vt:lpstr>
      <vt:lpstr>Image Files</vt:lpstr>
      <vt:lpstr>Image Files</vt:lpstr>
      <vt:lpstr>Image Files</vt:lpstr>
      <vt:lpstr>Vector Files</vt:lpstr>
      <vt:lpstr>Vector Files</vt:lpstr>
      <vt:lpstr>PowerPoint Presentation</vt:lpstr>
      <vt:lpstr>PowerPoint Presentation</vt:lpstr>
      <vt:lpstr>Vector Files</vt:lpstr>
      <vt:lpstr>Embroidery Files</vt:lpstr>
      <vt:lpstr>Embroidery Files</vt:lpstr>
      <vt:lpstr>The Most Important Thing</vt:lpstr>
      <vt:lpstr>The Most Important Thing</vt:lpstr>
      <vt:lpstr>The Most Important Thing</vt:lpstr>
      <vt:lpstr>Creating your own Embroidery Files</vt:lpstr>
      <vt:lpstr>Re-Establishing Your Brand Specifications</vt:lpstr>
      <vt:lpstr>Your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Vector art</dc:title>
  <dc:creator>Mary Brisbane</dc:creator>
  <cp:lastModifiedBy>John Brisbane</cp:lastModifiedBy>
  <cp:revision>11</cp:revision>
  <dcterms:created xsi:type="dcterms:W3CDTF">2019-05-20T17:46:28Z</dcterms:created>
  <dcterms:modified xsi:type="dcterms:W3CDTF">2020-03-19T21:44:53Z</dcterms:modified>
</cp:coreProperties>
</file>