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52" r:id="rId1"/>
  </p:sldMasterIdLst>
  <p:sldIdLst>
    <p:sldId id="256" r:id="rId2"/>
    <p:sldId id="257" r:id="rId3"/>
    <p:sldId id="697" r:id="rId4"/>
    <p:sldId id="258" r:id="rId5"/>
    <p:sldId id="259" r:id="rId6"/>
    <p:sldId id="265" r:id="rId7"/>
    <p:sldId id="695" r:id="rId8"/>
    <p:sldId id="698" r:id="rId9"/>
    <p:sldId id="712" r:id="rId10"/>
    <p:sldId id="266" r:id="rId11"/>
    <p:sldId id="678" r:id="rId12"/>
    <p:sldId id="709" r:id="rId13"/>
    <p:sldId id="710" r:id="rId14"/>
    <p:sldId id="267" r:id="rId15"/>
    <p:sldId id="711" r:id="rId16"/>
    <p:sldId id="713" r:id="rId17"/>
    <p:sldId id="714" r:id="rId18"/>
    <p:sldId id="715" r:id="rId19"/>
    <p:sldId id="716" r:id="rId20"/>
    <p:sldId id="717" r:id="rId21"/>
    <p:sldId id="718" r:id="rId22"/>
    <p:sldId id="719" r:id="rId23"/>
    <p:sldId id="720" r:id="rId24"/>
    <p:sldId id="721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4163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GREEN" initials="TG" lastIdx="1" clrIdx="0">
    <p:extLst>
      <p:ext uri="{19B8F6BF-5375-455C-9EA6-DF929625EA0E}">
        <p15:presenceInfo xmlns:p15="http://schemas.microsoft.com/office/powerpoint/2012/main" userId="fb09c683d356d1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684"/>
  </p:normalViewPr>
  <p:slideViewPr>
    <p:cSldViewPr snapToGrid="0" snapToObjects="1">
      <p:cViewPr varScale="1">
        <p:scale>
          <a:sx n="105" d="100"/>
          <a:sy n="105" d="100"/>
        </p:scale>
        <p:origin x="184" y="248"/>
      </p:cViewPr>
      <p:guideLst>
        <p:guide orient="horz" pos="4163"/>
        <p:guide pos="2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hutterstock_19523437-bluegrid-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r="3311"/>
          <a:stretch>
            <a:fillRect/>
          </a:stretch>
        </p:blipFill>
        <p:spPr bwMode="auto">
          <a:xfrm>
            <a:off x="0" y="4414358"/>
            <a:ext cx="9144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78300"/>
            <a:ext cx="6400800" cy="1752600"/>
          </a:xfrm>
        </p:spPr>
        <p:txBody>
          <a:bodyPr/>
          <a:lstStyle>
            <a:lvl1pPr marL="0" indent="0" algn="ctr">
              <a:lnSpc>
                <a:spcPct val="100000"/>
              </a:lnSpc>
              <a:buFont typeface="Wingdings" pitchFamily="68" charset="2"/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903051"/>
            <a:ext cx="2621280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9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333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2530"/>
            <a:ext cx="3810000" cy="43291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513"/>
            <a:ext cx="3810000" cy="43401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 i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791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11200"/>
            <a:ext cx="7772400" cy="50065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513"/>
            <a:ext cx="3810000" cy="43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30496"/>
            <a:ext cx="3810000" cy="4351204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28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668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04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B1C4AA-FEC1-4CEC-80EC-412310F77544}" type="datetime1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AACRAO SEM San Antonio 2016                                                                                                                        Session 5386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E2F2A-464F-4E2F-84DE-6156A18BD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534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ChangeArrowheads="1"/>
          </p:cNvSpPr>
          <p:nvPr/>
        </p:nvSpPr>
        <p:spPr bwMode="auto">
          <a:xfrm>
            <a:off x="0" y="6111875"/>
            <a:ext cx="9144000" cy="101600"/>
          </a:xfrm>
          <a:prstGeom prst="rect">
            <a:avLst/>
          </a:prstGeom>
          <a:solidFill>
            <a:srgbClr val="005B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5BBB"/>
              </a:solidFill>
              <a:cs typeface="Geneva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11200"/>
            <a:ext cx="7772400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652588"/>
            <a:ext cx="7429500" cy="43291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30" name="Text Box 17"/>
          <p:cNvSpPr txBox="1">
            <a:spLocks noChangeArrowheads="1"/>
          </p:cNvSpPr>
          <p:nvPr/>
        </p:nvSpPr>
        <p:spPr bwMode="auto">
          <a:xfrm>
            <a:off x="2362200" y="6096000"/>
            <a:ext cx="43434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dirty="0">
              <a:cs typeface="Geneva" charset="0"/>
            </a:endParaRP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2448771" y="6324600"/>
            <a:ext cx="4256829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Developing CLR and Standards Implications, PESC, 5/9/2019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Line 24"/>
          <p:cNvSpPr>
            <a:spLocks noChangeShapeType="1"/>
          </p:cNvSpPr>
          <p:nvPr/>
        </p:nvSpPr>
        <p:spPr bwMode="auto">
          <a:xfrm>
            <a:off x="0" y="6103938"/>
            <a:ext cx="9144000" cy="0"/>
          </a:xfrm>
          <a:prstGeom prst="line">
            <a:avLst/>
          </a:prstGeom>
          <a:noFill/>
          <a:ln w="12700">
            <a:solidFill>
              <a:srgbClr val="C6B77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203107" y="6396175"/>
            <a:ext cx="3774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fld id="{6E21E371-04D6-DA44-9E49-28BBBC118EE6}" type="slidenum">
              <a:rPr lang="en-US" sz="1100" smtClean="0">
                <a:solidFill>
                  <a:srgbClr val="0036A2"/>
                </a:solidFill>
                <a:latin typeface="Arial Narrow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3200" dirty="0">
              <a:solidFill>
                <a:srgbClr val="0036A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5" y="6295797"/>
            <a:ext cx="1082262" cy="3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6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BBB"/>
          </a:solidFill>
          <a:latin typeface="Calibri" pitchFamily="34" charset="0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BBB"/>
          </a:solidFill>
          <a:latin typeface="Calibri" pitchFamily="34" charset="0"/>
          <a:ea typeface="ＭＳ Ｐゴシック" charset="0"/>
          <a:cs typeface="Geneva" pitchFamily="6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BBB"/>
          </a:solidFill>
          <a:latin typeface="Calibri" pitchFamily="34" charset="0"/>
          <a:ea typeface="ＭＳ Ｐゴシック" charset="0"/>
          <a:cs typeface="Geneva" pitchFamily="6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BBB"/>
          </a:solidFill>
          <a:latin typeface="Calibri" pitchFamily="34" charset="0"/>
          <a:ea typeface="ＭＳ Ｐゴシック" charset="0"/>
          <a:cs typeface="Geneva" pitchFamily="6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BBB"/>
          </a:solidFill>
          <a:latin typeface="Calibri" pitchFamily="34" charset="0"/>
          <a:ea typeface="ＭＳ Ｐゴシック" charset="0"/>
          <a:cs typeface="Geneva" pitchFamily="68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939393"/>
          </a:solidFill>
          <a:latin typeface="Arial Narrow" pitchFamily="68" charset="0"/>
          <a:ea typeface="Geneva" pitchFamily="68" charset="-128"/>
          <a:cs typeface="Geneva" pitchFamily="68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939393"/>
          </a:solidFill>
          <a:latin typeface="Arial Narrow" pitchFamily="68" charset="0"/>
          <a:ea typeface="Geneva" pitchFamily="68" charset="-128"/>
          <a:cs typeface="Geneva" pitchFamily="68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939393"/>
          </a:solidFill>
          <a:latin typeface="Arial Narrow" pitchFamily="68" charset="0"/>
          <a:ea typeface="Geneva" pitchFamily="68" charset="-128"/>
          <a:cs typeface="Geneva" pitchFamily="68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939393"/>
          </a:solidFill>
          <a:latin typeface="Arial Narrow" pitchFamily="68" charset="0"/>
          <a:ea typeface="Geneva" pitchFamily="68" charset="-128"/>
          <a:cs typeface="Geneva" pitchFamily="68" charset="-128"/>
        </a:defRPr>
      </a:lvl9pPr>
    </p:titleStyle>
    <p:bodyStyle>
      <a:lvl1pPr marL="346075" indent="-346075" algn="l" rtl="0" eaLnBrk="1" fontAlgn="base" hangingPunct="1">
        <a:spcBef>
          <a:spcPts val="1800"/>
        </a:spcBef>
        <a:spcAft>
          <a:spcPts val="600"/>
        </a:spcAft>
        <a:buClr>
          <a:srgbClr val="005BBB"/>
        </a:buClr>
        <a:buSzPct val="100000"/>
        <a:buFont typeface="Arial Narrow" charset="0"/>
        <a:buAutoNum type="arabicPeriod"/>
        <a:defRPr sz="2000">
          <a:solidFill>
            <a:srgbClr val="262626"/>
          </a:solidFill>
          <a:latin typeface="Calibri" pitchFamily="34" charset="0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ts val="600"/>
        </a:spcAft>
        <a:buChar char="–"/>
        <a:defRPr>
          <a:solidFill>
            <a:srgbClr val="262626"/>
          </a:solidFill>
          <a:latin typeface="Calibri" pitchFamily="34" charset="0"/>
          <a:ea typeface="+mn-ea"/>
          <a:cs typeface="Geneva"/>
        </a:defRPr>
      </a:lvl2pPr>
      <a:lvl3pPr marL="1143000" indent="-228600" algn="l" rtl="0" eaLnBrk="1" fontAlgn="base" hangingPunct="1">
        <a:spcBef>
          <a:spcPct val="0"/>
        </a:spcBef>
        <a:spcAft>
          <a:spcPts val="600"/>
        </a:spcAft>
        <a:buChar char="•"/>
        <a:defRPr sz="1600">
          <a:solidFill>
            <a:srgbClr val="262626"/>
          </a:solidFill>
          <a:latin typeface="Calibri" pitchFamily="34" charset="0"/>
          <a:ea typeface="+mn-ea"/>
          <a:cs typeface="Genev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50000"/>
        <a:buFont typeface="Wingdings" charset="0"/>
        <a:buChar char=""/>
        <a:defRPr sz="2000">
          <a:solidFill>
            <a:srgbClr val="606060"/>
          </a:solidFill>
          <a:latin typeface="+mn-lt"/>
          <a:ea typeface="+mn-ea"/>
          <a:cs typeface="Genev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Genev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B727-EA59-8F48-B126-E56C6C213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Developing Comprehensive Learner Record and Implications for Standards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428F4-DD91-B140-886C-F5836EA24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PESC Data Summit</a:t>
            </a:r>
          </a:p>
          <a:p>
            <a:r>
              <a:rPr lang="en-US" dirty="0"/>
              <a:t>May 9, 2019</a:t>
            </a:r>
          </a:p>
          <a:p>
            <a:r>
              <a:rPr lang="en-US" dirty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43471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B782B-272E-5843-9336-EE5DC8457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92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9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11200"/>
            <a:ext cx="3158836" cy="1917700"/>
          </a:xfrm>
        </p:spPr>
        <p:txBody>
          <a:bodyPr/>
          <a:lstStyle/>
          <a:p>
            <a:r>
              <a:rPr lang="en-US" dirty="0"/>
              <a:t>Visualization </a:t>
            </a:r>
            <a:r>
              <a:rPr lang="mr-IN" dirty="0"/>
              <a:t>–</a:t>
            </a:r>
            <a:r>
              <a:rPr lang="en-US" dirty="0"/>
              <a:t> University of Central Oklahoma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899BB-95AC-0341-9643-7BE4FD871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4686300" cy="61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42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11200"/>
            <a:ext cx="3331029" cy="1623786"/>
          </a:xfrm>
        </p:spPr>
        <p:txBody>
          <a:bodyPr/>
          <a:lstStyle/>
          <a:p>
            <a:r>
              <a:rPr lang="en-US" dirty="0"/>
              <a:t>Recording and Tracking: University of </a:t>
            </a:r>
            <a:r>
              <a:rPr lang="en-US"/>
              <a:t>South Carolina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856"/>
          <a:stretch/>
        </p:blipFill>
        <p:spPr>
          <a:xfrm>
            <a:off x="5143500" y="-263177"/>
            <a:ext cx="3474720" cy="7121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111" y="2580148"/>
            <a:ext cx="2603389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The student selects the records she/he would like to display on the Experiential 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Learning Transcript ELR)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882243" y="1714500"/>
            <a:ext cx="538843" cy="8656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43491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11200"/>
            <a:ext cx="7952014" cy="1591129"/>
          </a:xfrm>
        </p:spPr>
        <p:txBody>
          <a:bodyPr/>
          <a:lstStyle/>
          <a:p>
            <a:r>
              <a:rPr lang="en-US" dirty="0"/>
              <a:t>Recording and Tracking: University of </a:t>
            </a:r>
            <a:r>
              <a:rPr lang="en-US"/>
              <a:t>South Carolina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0881"/>
            <a:ext cx="9144000" cy="40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9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57944-2CE9-0C42-A49B-7E9FAE3EC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9" y="561645"/>
            <a:ext cx="8916202" cy="50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Webpage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963268"/>
            <a:ext cx="7950200" cy="3348578"/>
          </a:xfrm>
        </p:spPr>
      </p:pic>
      <p:sp>
        <p:nvSpPr>
          <p:cNvPr id="5" name="TextBox 4"/>
          <p:cNvSpPr txBox="1"/>
          <p:nvPr/>
        </p:nvSpPr>
        <p:spPr>
          <a:xfrm>
            <a:off x="489646" y="1475881"/>
            <a:ext cx="8134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aacrao.org/signature-initiatives/comprehensive-learner-record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368346"/>
            <a:ext cx="802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Features: Phase One Report; Data Integration White Paper; Additional Campus Examples </a:t>
            </a:r>
          </a:p>
        </p:txBody>
      </p:sp>
    </p:spTree>
    <p:extLst>
      <p:ext uri="{BB962C8B-B14F-4D97-AF65-F5344CB8AC3E}">
        <p14:creationId xmlns:p14="http://schemas.microsoft.com/office/powerpoint/2010/main" val="1193261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6AB308-45EE-CD43-97B0-97B1C11E8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08200"/>
            <a:ext cx="7772400" cy="1143000"/>
          </a:xfrm>
        </p:spPr>
        <p:txBody>
          <a:bodyPr/>
          <a:lstStyle/>
          <a:p>
            <a:r>
              <a:rPr lang="en-US" sz="4800" dirty="0"/>
              <a:t>What is the future?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42B53-B732-1C40-89CF-D18281983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89" y="3115871"/>
            <a:ext cx="2146300" cy="214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299A5-7AC6-2643-AB9E-E78558FAB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880" y="3143455"/>
            <a:ext cx="2075705" cy="2230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C51F22-582D-744A-9BCF-35AA4FAC0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876" y="3251200"/>
            <a:ext cx="1841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2DD5-824F-774A-ABB9-80C1BCFA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experimentation and invention of new digital record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6C58-4159-9041-8F42-0A3BB4FC8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860308"/>
            <a:ext cx="7429500" cy="3962895"/>
          </a:xfrm>
        </p:spPr>
        <p:txBody>
          <a:bodyPr/>
          <a:lstStyle/>
          <a:p>
            <a:r>
              <a:rPr lang="en-US" dirty="0"/>
              <a:t>Enhancements to existing CLR formats</a:t>
            </a:r>
          </a:p>
          <a:p>
            <a:r>
              <a:rPr lang="en-US" dirty="0"/>
              <a:t>Linked data source partnerships that allow deeper, more discoverable evidence of learning outcomes, discrete competencies and evidence of learning</a:t>
            </a:r>
          </a:p>
          <a:p>
            <a:r>
              <a:rPr lang="en-US" dirty="0"/>
              <a:t>MIT announcement of a new network of institutions that will be “creating a new digital credential system”</a:t>
            </a:r>
          </a:p>
          <a:p>
            <a:pPr lvl="1"/>
            <a:r>
              <a:rPr lang="en-US" dirty="0" err="1"/>
              <a:t>EdSurge</a:t>
            </a:r>
            <a:r>
              <a:rPr lang="en-US" dirty="0"/>
              <a:t>, 4/23/19</a:t>
            </a:r>
          </a:p>
          <a:p>
            <a:r>
              <a:rPr lang="en-US" dirty="0"/>
              <a:t>Sony partners with IBM to use blockchain in student data management</a:t>
            </a:r>
          </a:p>
          <a:p>
            <a:pPr lvl="1"/>
            <a:r>
              <a:rPr lang="en-US" dirty="0" err="1"/>
              <a:t>Cointelegraph.com</a:t>
            </a:r>
            <a:r>
              <a:rPr lang="en-US" dirty="0"/>
              <a:t>, 8/13/17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12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7D77-4C62-BC4E-A3C3-99C2D0825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Efforts around the globe to create digital credentials and distribution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C1690-6ECE-664C-B18B-B46C14011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884060"/>
            <a:ext cx="7429500" cy="3939144"/>
          </a:xfrm>
        </p:spPr>
        <p:txBody>
          <a:bodyPr/>
          <a:lstStyle/>
          <a:p>
            <a:r>
              <a:rPr lang="en-US" dirty="0"/>
              <a:t>Australia and New Zealand’s My </a:t>
            </a:r>
            <a:r>
              <a:rPr lang="en-US" dirty="0" err="1"/>
              <a:t>eQuals</a:t>
            </a:r>
            <a:endParaRPr lang="en-US" dirty="0"/>
          </a:p>
          <a:p>
            <a:r>
              <a:rPr lang="en-US" dirty="0"/>
              <a:t>Mexico’s digital diploma pilot at Monterrey Institute of Technology</a:t>
            </a:r>
          </a:p>
          <a:p>
            <a:pPr lvl="1"/>
            <a:r>
              <a:rPr lang="en-US" dirty="0"/>
              <a:t>Blockchain transmission of digital diplomas</a:t>
            </a:r>
          </a:p>
          <a:p>
            <a:r>
              <a:rPr lang="en-US" dirty="0"/>
              <a:t>Erasmus+ network for digital credentials across Europe</a:t>
            </a:r>
          </a:p>
          <a:p>
            <a:r>
              <a:rPr lang="en-US" dirty="0"/>
              <a:t>Countries such as Germany, Canada and the United States are more complex:</a:t>
            </a:r>
          </a:p>
          <a:p>
            <a:pPr lvl="1"/>
            <a:r>
              <a:rPr lang="en-US" dirty="0"/>
              <a:t>No central ministry or department of education that can dictate standards or implementation</a:t>
            </a:r>
          </a:p>
          <a:p>
            <a:pPr lvl="1"/>
            <a:r>
              <a:rPr lang="en-US" dirty="0"/>
              <a:t>No centralized distribution network, such as UCAS in the UK</a:t>
            </a:r>
          </a:p>
        </p:txBody>
      </p:sp>
    </p:spTree>
    <p:extLst>
      <p:ext uri="{BB962C8B-B14F-4D97-AF65-F5344CB8AC3E}">
        <p14:creationId xmlns:p14="http://schemas.microsoft.com/office/powerpoint/2010/main" val="321398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14A489-14C4-EB4F-84A7-7E5104FAF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4706112"/>
            <a:ext cx="7772400" cy="1143000"/>
          </a:xfrm>
        </p:spPr>
        <p:txBody>
          <a:bodyPr/>
          <a:lstStyle/>
          <a:p>
            <a:r>
              <a:rPr lang="en-US" dirty="0"/>
              <a:t>Some Thoughts About Guiding Principles and Standards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697AA-14BF-7344-BA7C-C7FABAB1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9" y="217170"/>
            <a:ext cx="6350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F3C7-AFEF-954F-B312-7CACACCB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A4A79-89D4-E441-B5AD-3B80F529D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emergence of a CLR project</a:t>
            </a:r>
          </a:p>
          <a:p>
            <a:r>
              <a:rPr lang="en-US" dirty="0"/>
              <a:t>Where is the project today and what are some of its significant developments?</a:t>
            </a:r>
          </a:p>
          <a:p>
            <a:r>
              <a:rPr lang="en-US" dirty="0"/>
              <a:t>What are some of the gaps?</a:t>
            </a:r>
          </a:p>
          <a:p>
            <a:r>
              <a:rPr lang="en-US" dirty="0"/>
              <a:t>Where are standards needed and why?</a:t>
            </a:r>
          </a:p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130584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7369-D6CD-6945-BE39-2E10D9D9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AB69-9490-2A46-AEF8-D564C7F29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current American academic transcript should be used to transmit vital educational data between educational institutions and to those who rely upon that data to license, certify or employ individuals:</a:t>
            </a:r>
          </a:p>
          <a:p>
            <a:pPr lvl="1"/>
            <a:r>
              <a:rPr lang="en-US" dirty="0"/>
              <a:t>The information may evolve to include additional details that could be derived as new record formats are developed.</a:t>
            </a:r>
          </a:p>
          <a:p>
            <a:pPr lvl="1"/>
            <a:r>
              <a:rPr lang="en-US" dirty="0"/>
              <a:t>The academic transcript is a whole record of a student’s enrollment and is not parsed when presented as this record.</a:t>
            </a:r>
          </a:p>
          <a:p>
            <a:r>
              <a:rPr lang="en-US" dirty="0"/>
              <a:t>New records are needed to help students and those outside higher education understand the learning that occurs in post-secondary education, easily document the veracity of claims about education, and provide more robust information about competencies, learning outcomes, assessment and evidence</a:t>
            </a:r>
          </a:p>
        </p:txBody>
      </p:sp>
    </p:spTree>
    <p:extLst>
      <p:ext uri="{BB962C8B-B14F-4D97-AF65-F5344CB8AC3E}">
        <p14:creationId xmlns:p14="http://schemas.microsoft.com/office/powerpoint/2010/main" val="644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7369-D6CD-6945-BE39-2E10D9D9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AB69-9490-2A46-AEF8-D564C7F29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lang="en-US" dirty="0"/>
              <a:t>New record formats should be focused on what was learned:</a:t>
            </a:r>
          </a:p>
          <a:p>
            <a:pPr lvl="1"/>
            <a:r>
              <a:rPr lang="en-US" dirty="0"/>
              <a:t>Learning frameworks should express the “gestalt” of the educational experience of that institution.</a:t>
            </a:r>
          </a:p>
          <a:p>
            <a:pPr lvl="1"/>
            <a:r>
              <a:rPr lang="en-US" dirty="0"/>
              <a:t>What was taken or the learning experiences should be the evidence that supports the learning framework, not the focus of the record.</a:t>
            </a:r>
          </a:p>
          <a:p>
            <a:pPr lvl="1"/>
            <a:r>
              <a:rPr lang="en-US" dirty="0"/>
              <a:t>These records must go beyond mere lists of courses or activities.</a:t>
            </a:r>
          </a:p>
          <a:p>
            <a:pPr lvl="1"/>
            <a:r>
              <a:rPr lang="en-US" dirty="0"/>
              <a:t>The scope of learning activities should reflect the context of the institution, the program of study, and the learner.</a:t>
            </a:r>
          </a:p>
          <a:p>
            <a:pPr>
              <a:buAutoNum type="arabicPeriod" startAt="3"/>
            </a:pPr>
            <a:r>
              <a:rPr lang="en-US" dirty="0"/>
              <a:t>Records should be digital, secure and placed into the hands of learners for their use and distribution.</a:t>
            </a:r>
          </a:p>
          <a:p>
            <a:pPr>
              <a:buAutoNum type="arabicPeriod" startAt="3"/>
            </a:pPr>
            <a:r>
              <a:rPr lang="en-US" dirty="0"/>
              <a:t>The format of new record formats should be flexible enough to reflect the uniqueness of the institution that offers it.</a:t>
            </a:r>
          </a:p>
        </p:txBody>
      </p:sp>
    </p:spTree>
    <p:extLst>
      <p:ext uri="{BB962C8B-B14F-4D97-AF65-F5344CB8AC3E}">
        <p14:creationId xmlns:p14="http://schemas.microsoft.com/office/powerpoint/2010/main" val="21811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3C600-7A91-A246-AC1B-70551DDE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for a learning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FD7C-DA61-014C-B25A-428DE2705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Encapsulate a learning experience into component parts, including:</a:t>
            </a:r>
          </a:p>
          <a:p>
            <a:pPr lvl="1"/>
            <a:r>
              <a:rPr lang="en-US" dirty="0"/>
              <a:t>Description of the experience</a:t>
            </a:r>
          </a:p>
          <a:p>
            <a:pPr lvl="1"/>
            <a:r>
              <a:rPr lang="en-US" dirty="0"/>
              <a:t>Learning modality (i.e., course, experiential learning, employment, etc.)</a:t>
            </a:r>
          </a:p>
          <a:p>
            <a:pPr lvl="1"/>
            <a:r>
              <a:rPr lang="en-US" dirty="0"/>
              <a:t>Learning outcomes</a:t>
            </a:r>
          </a:p>
          <a:p>
            <a:pPr lvl="1"/>
            <a:r>
              <a:rPr lang="en-US" dirty="0"/>
              <a:t>Rubrics and/or assessment mechanism</a:t>
            </a:r>
          </a:p>
          <a:p>
            <a:pPr lvl="1"/>
            <a:r>
              <a:rPr lang="en-US" dirty="0"/>
              <a:t>Evidence</a:t>
            </a:r>
          </a:p>
          <a:p>
            <a:r>
              <a:rPr lang="en-US" dirty="0"/>
              <a:t>These building blocks can then be:</a:t>
            </a:r>
          </a:p>
          <a:p>
            <a:pPr lvl="1"/>
            <a:r>
              <a:rPr lang="en-US" dirty="0"/>
              <a:t>Used individually, as needed</a:t>
            </a:r>
          </a:p>
          <a:p>
            <a:pPr lvl="1"/>
            <a:r>
              <a:rPr lang="en-US" dirty="0"/>
              <a:t>Combined into micro-credentials, badges, certificates or degrees</a:t>
            </a:r>
          </a:p>
        </p:txBody>
      </p:sp>
    </p:spTree>
    <p:extLst>
      <p:ext uri="{BB962C8B-B14F-4D97-AF65-F5344CB8AC3E}">
        <p14:creationId xmlns:p14="http://schemas.microsoft.com/office/powerpoint/2010/main" val="3908217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5DA5-7D55-5E4F-89DF-15D58136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for CLR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01129-5D89-E945-ABD7-3407FEC7F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existing good thoughts in this realm today:</a:t>
            </a:r>
          </a:p>
          <a:p>
            <a:pPr lvl="1"/>
            <a:r>
              <a:rPr lang="en-US" dirty="0"/>
              <a:t>IMS Global</a:t>
            </a:r>
          </a:p>
          <a:p>
            <a:pPr lvl="1"/>
            <a:r>
              <a:rPr lang="en-US" dirty="0"/>
              <a:t>CBE Transcript</a:t>
            </a:r>
          </a:p>
          <a:p>
            <a:pPr lvl="1"/>
            <a:r>
              <a:rPr lang="en-US" dirty="0"/>
              <a:t>What is the role of the e-portfolio in providing evidence of learning?</a:t>
            </a:r>
          </a:p>
          <a:p>
            <a:r>
              <a:rPr lang="en-US" dirty="0"/>
              <a:t>The standard must be broad enough to consider learning in multiple institutional types and experiences:</a:t>
            </a:r>
          </a:p>
          <a:p>
            <a:pPr lvl="1"/>
            <a:r>
              <a:rPr lang="en-US" dirty="0"/>
              <a:t>Traditional classroom experiences and co-curricular programs</a:t>
            </a:r>
          </a:p>
          <a:p>
            <a:pPr lvl="1"/>
            <a:r>
              <a:rPr lang="en-US" dirty="0"/>
              <a:t>CBE courses and programs</a:t>
            </a:r>
          </a:p>
          <a:p>
            <a:pPr lvl="1"/>
            <a:r>
              <a:rPr lang="en-US" dirty="0"/>
              <a:t>Certifications and technical training</a:t>
            </a:r>
          </a:p>
          <a:p>
            <a:pPr lvl="1"/>
            <a:r>
              <a:rPr lang="en-US" dirty="0"/>
              <a:t>Learning certified by educational institutions but not supervised by them</a:t>
            </a:r>
          </a:p>
        </p:txBody>
      </p:sp>
    </p:spTree>
    <p:extLst>
      <p:ext uri="{BB962C8B-B14F-4D97-AF65-F5344CB8AC3E}">
        <p14:creationId xmlns:p14="http://schemas.microsoft.com/office/powerpoint/2010/main" val="1022091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CA62A-5AE6-5541-BC5B-DB25272B1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r>
              <a:rPr lang="en-US" sz="4800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42742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B4FC-F5CE-7B45-81CA-86D8DA8F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working to create new learner records?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FBD65-D715-2548-B0CE-11A290D8F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042556"/>
            <a:ext cx="7429500" cy="3939144"/>
          </a:xfrm>
        </p:spPr>
        <p:txBody>
          <a:bodyPr/>
          <a:lstStyle/>
          <a:p>
            <a:r>
              <a:rPr lang="en-US" dirty="0"/>
              <a:t>As a college experience becomes more common in our society, there is a desire and need to more clearly define what that means:</a:t>
            </a:r>
          </a:p>
          <a:p>
            <a:pPr lvl="1"/>
            <a:r>
              <a:rPr lang="en-US" dirty="0"/>
              <a:t>Simply having a college degree is no longer rare</a:t>
            </a:r>
          </a:p>
          <a:p>
            <a:pPr lvl="1"/>
            <a:r>
              <a:rPr lang="en-US" dirty="0"/>
              <a:t>College experiences are highly varied</a:t>
            </a:r>
          </a:p>
          <a:p>
            <a:pPr lvl="1"/>
            <a:r>
              <a:rPr lang="en-US" dirty="0"/>
              <a:t>What is the benefit derived from some college with no degree?</a:t>
            </a:r>
          </a:p>
          <a:p>
            <a:r>
              <a:rPr lang="en-US" dirty="0"/>
              <a:t>The language of higher education used in records is not helping students and others understand the learning that occurs.</a:t>
            </a:r>
          </a:p>
          <a:p>
            <a:r>
              <a:rPr lang="en-US" dirty="0"/>
              <a:t>Technology allows us to go far beyond our historical mechanisms for </a:t>
            </a:r>
            <a:r>
              <a:rPr lang="en-US"/>
              <a:t>student records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25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CDD7-9425-C04D-9DB5-9E62673F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 here? A partnership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68E3D-BE19-1147-B2AB-5475D5FEA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AACRAO</a:t>
            </a:r>
          </a:p>
          <a:p>
            <a:pPr lvl="1"/>
            <a:r>
              <a:rPr lang="en-US" dirty="0"/>
              <a:t>Registrars, admissions officers and other records professionals</a:t>
            </a:r>
          </a:p>
          <a:p>
            <a:r>
              <a:rPr lang="en-US" dirty="0"/>
              <a:t>NASPA</a:t>
            </a:r>
          </a:p>
          <a:p>
            <a:pPr lvl="1"/>
            <a:r>
              <a:rPr lang="en-US" dirty="0"/>
              <a:t>Student affairs, leadership and co-curricular learning</a:t>
            </a:r>
          </a:p>
          <a:p>
            <a:r>
              <a:rPr lang="en-US" dirty="0"/>
              <a:t>Members of both organizations sought guidance on how innovations in digital student records could be developed and standardized</a:t>
            </a:r>
          </a:p>
          <a:p>
            <a:r>
              <a:rPr lang="en-US" dirty="0"/>
              <a:t>Most of the development was being driven by companies and not by colleges and universities</a:t>
            </a:r>
          </a:p>
        </p:txBody>
      </p:sp>
    </p:spTree>
    <p:extLst>
      <p:ext uri="{BB962C8B-B14F-4D97-AF65-F5344CB8AC3E}">
        <p14:creationId xmlns:p14="http://schemas.microsoft.com/office/powerpoint/2010/main" val="315493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CDD7-9425-C04D-9DB5-9E62673F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 here? A partnership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68E3D-BE19-1147-B2AB-5475D5FEA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 startAt="5"/>
            </a:pPr>
            <a:r>
              <a:rPr lang="en-US" dirty="0"/>
              <a:t>We expanded our partnership to secure funding for our efforts</a:t>
            </a:r>
          </a:p>
          <a:p>
            <a:pPr lvl="1"/>
            <a:r>
              <a:rPr lang="en-US" dirty="0"/>
              <a:t>Lumina Foundation – funding for convenings and workshops</a:t>
            </a:r>
          </a:p>
          <a:p>
            <a:pPr lvl="1"/>
            <a:r>
              <a:rPr lang="en-US" dirty="0"/>
              <a:t>$1.6M US in Phase 1: 2-15 – 2017</a:t>
            </a:r>
          </a:p>
          <a:p>
            <a:pPr lvl="1"/>
            <a:r>
              <a:rPr lang="en-US" dirty="0"/>
              <a:t>$1.2M US in Phase 2: 2017 – 2019</a:t>
            </a:r>
          </a:p>
          <a:p>
            <a:pPr>
              <a:buAutoNum type="arabicPeriod" startAt="5"/>
            </a:pPr>
            <a:r>
              <a:rPr lang="en-US" dirty="0"/>
              <a:t>We also needed help with learning outcomes</a:t>
            </a:r>
          </a:p>
          <a:p>
            <a:pPr lvl="1"/>
            <a:r>
              <a:rPr lang="en-US" dirty="0"/>
              <a:t>NILOA – learning outcomes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52339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52EF-BBF5-C74A-9ABA-5F4EA548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Comprehensive Learner Record?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85822-3B32-BB41-8C20-FC9D55188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official institutional record issued to students</a:t>
            </a:r>
          </a:p>
          <a:p>
            <a:r>
              <a:rPr lang="en-US" dirty="0"/>
              <a:t>A record focused on learning that occurs throughout the educational experience:</a:t>
            </a:r>
          </a:p>
          <a:p>
            <a:pPr lvl="1"/>
            <a:r>
              <a:rPr lang="en-US" dirty="0"/>
              <a:t>Through coursework</a:t>
            </a:r>
          </a:p>
          <a:p>
            <a:pPr lvl="1"/>
            <a:r>
              <a:rPr lang="en-US" dirty="0"/>
              <a:t>In co-curricular experiences</a:t>
            </a:r>
          </a:p>
          <a:p>
            <a:pPr lvl="1"/>
            <a:r>
              <a:rPr lang="en-US" dirty="0"/>
              <a:t>In learning experiences that may occur at the same time as the educational experience but outside the institution’s oversight</a:t>
            </a:r>
          </a:p>
          <a:p>
            <a:r>
              <a:rPr lang="en-US" dirty="0"/>
              <a:t>Records may focus on any or all of these but go beyond rosters of courses, activities or experiences to evidence learning</a:t>
            </a:r>
          </a:p>
        </p:txBody>
      </p:sp>
    </p:spTree>
    <p:extLst>
      <p:ext uri="{BB962C8B-B14F-4D97-AF65-F5344CB8AC3E}">
        <p14:creationId xmlns:p14="http://schemas.microsoft.com/office/powerpoint/2010/main" val="373319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EDD4B-48D0-E54E-8C26-9DDB49D2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trying to join together?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EB955B-7C78-F842-9229-419D775D9A46}"/>
              </a:ext>
            </a:extLst>
          </p:cNvPr>
          <p:cNvSpPr/>
          <p:nvPr/>
        </p:nvSpPr>
        <p:spPr bwMode="auto">
          <a:xfrm>
            <a:off x="685800" y="1778000"/>
            <a:ext cx="1981200" cy="511175"/>
          </a:xfrm>
          <a:prstGeom prst="rect">
            <a:avLst/>
          </a:prstGeom>
          <a:solidFill>
            <a:srgbClr val="A7FE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Curricular experiences (courses, credits, grades)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17538-D496-9747-A825-49033B83BA94}"/>
              </a:ext>
            </a:extLst>
          </p:cNvPr>
          <p:cNvSpPr/>
          <p:nvPr/>
        </p:nvSpPr>
        <p:spPr bwMode="auto">
          <a:xfrm>
            <a:off x="6261098" y="1683543"/>
            <a:ext cx="2197102" cy="700087"/>
          </a:xfrm>
          <a:prstGeom prst="rect">
            <a:avLst/>
          </a:prstGeom>
          <a:solidFill>
            <a:srgbClr val="A7FE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68" charset="0"/>
                <a:ea typeface="Geneva" pitchFamily="68" charset="-128"/>
                <a:cs typeface="Geneva" pitchFamily="68" charset="-128"/>
              </a:rPr>
              <a:t>Co-c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urricular experiences (work, internships, leadership, global study, etc.)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EAAB3-953B-6045-84C3-C7371B4CA0A1}"/>
              </a:ext>
            </a:extLst>
          </p:cNvPr>
          <p:cNvSpPr/>
          <p:nvPr/>
        </p:nvSpPr>
        <p:spPr bwMode="auto">
          <a:xfrm>
            <a:off x="1676400" y="2844800"/>
            <a:ext cx="1981200" cy="511175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Learning outcomes by course/program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69DF8-4256-3D40-B983-755C0354B6A6}"/>
              </a:ext>
            </a:extLst>
          </p:cNvPr>
          <p:cNvSpPr/>
          <p:nvPr/>
        </p:nvSpPr>
        <p:spPr bwMode="auto">
          <a:xfrm>
            <a:off x="5486402" y="2844799"/>
            <a:ext cx="1981200" cy="511175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Learning outcomes by experience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5F8EE-C468-264D-991E-CE6C583A7B82}"/>
              </a:ext>
            </a:extLst>
          </p:cNvPr>
          <p:cNvSpPr/>
          <p:nvPr/>
        </p:nvSpPr>
        <p:spPr bwMode="auto">
          <a:xfrm>
            <a:off x="3581400" y="3911599"/>
            <a:ext cx="1981200" cy="51117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Learning framework (LEAP, DQP, NACE, etc.)</a:t>
            </a:r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7BB091C0-B3C4-9E44-9245-337DB7A91C5B}"/>
              </a:ext>
            </a:extLst>
          </p:cNvPr>
          <p:cNvSpPr/>
          <p:nvPr/>
        </p:nvSpPr>
        <p:spPr bwMode="auto">
          <a:xfrm>
            <a:off x="3206750" y="4762500"/>
            <a:ext cx="2730500" cy="1181100"/>
          </a:xfrm>
          <a:prstGeom prst="can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Student information (identity, bio-demographic, status, credentials earned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526175-5BC9-8B42-B3C2-FC239C828544}"/>
              </a:ext>
            </a:extLst>
          </p:cNvPr>
          <p:cNvCxnSpPr>
            <a:stCxn id="4" idx="2"/>
            <a:endCxn id="6" idx="0"/>
          </p:cNvCxnSpPr>
          <p:nvPr/>
        </p:nvCxnSpPr>
        <p:spPr bwMode="auto">
          <a:xfrm>
            <a:off x="1676400" y="2289175"/>
            <a:ext cx="990600" cy="5556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99E604-3D17-3141-AFE5-4B924AE268C7}"/>
              </a:ext>
            </a:extLst>
          </p:cNvPr>
          <p:cNvCxnSpPr>
            <a:stCxn id="5" idx="2"/>
            <a:endCxn id="7" idx="0"/>
          </p:cNvCxnSpPr>
          <p:nvPr/>
        </p:nvCxnSpPr>
        <p:spPr bwMode="auto">
          <a:xfrm flipH="1">
            <a:off x="6477002" y="2383630"/>
            <a:ext cx="882647" cy="4611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421237-E1F1-AF45-B994-E438DF157F17}"/>
              </a:ext>
            </a:extLst>
          </p:cNvPr>
          <p:cNvCxnSpPr>
            <a:stCxn id="6" idx="2"/>
            <a:endCxn id="8" idx="0"/>
          </p:cNvCxnSpPr>
          <p:nvPr/>
        </p:nvCxnSpPr>
        <p:spPr bwMode="auto">
          <a:xfrm>
            <a:off x="2667000" y="3355975"/>
            <a:ext cx="1905000" cy="5556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313B1B-E273-884F-91C0-E8DCF14417E9}"/>
              </a:ext>
            </a:extLst>
          </p:cNvPr>
          <p:cNvCxnSpPr>
            <a:stCxn id="7" idx="2"/>
            <a:endCxn id="8" idx="0"/>
          </p:cNvCxnSpPr>
          <p:nvPr/>
        </p:nvCxnSpPr>
        <p:spPr bwMode="auto">
          <a:xfrm flipH="1">
            <a:off x="4572000" y="3355974"/>
            <a:ext cx="1905002" cy="5556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C408D5-AFE5-0649-A307-FD682B29D1CE}"/>
              </a:ext>
            </a:extLst>
          </p:cNvPr>
          <p:cNvCxnSpPr>
            <a:stCxn id="8" idx="2"/>
            <a:endCxn id="9" idx="1"/>
          </p:cNvCxnSpPr>
          <p:nvPr/>
        </p:nvCxnSpPr>
        <p:spPr bwMode="auto">
          <a:xfrm>
            <a:off x="4572000" y="4422774"/>
            <a:ext cx="0" cy="3397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E92BD71-05C0-BB4E-8C12-974900DB31CB}"/>
              </a:ext>
            </a:extLst>
          </p:cNvPr>
          <p:cNvSpPr/>
          <p:nvPr/>
        </p:nvSpPr>
        <p:spPr bwMode="auto">
          <a:xfrm>
            <a:off x="685800" y="4806950"/>
            <a:ext cx="1663700" cy="1092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CLR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7053A02-8B6E-E742-9B7F-1D76F8BB511A}"/>
              </a:ext>
            </a:extLst>
          </p:cNvPr>
          <p:cNvSpPr/>
          <p:nvPr/>
        </p:nvSpPr>
        <p:spPr bwMode="auto">
          <a:xfrm>
            <a:off x="6927850" y="4806950"/>
            <a:ext cx="1663700" cy="1092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68" charset="0"/>
                <a:ea typeface="Geneva" pitchFamily="68" charset="-128"/>
                <a:cs typeface="Geneva" pitchFamily="68" charset="-128"/>
              </a:rPr>
              <a:t>Degree Audit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A6A2B5-EAED-D44F-BC82-F361AEC9568C}"/>
              </a:ext>
            </a:extLst>
          </p:cNvPr>
          <p:cNvCxnSpPr>
            <a:stCxn id="9" idx="2"/>
            <a:endCxn id="21" idx="3"/>
          </p:cNvCxnSpPr>
          <p:nvPr/>
        </p:nvCxnSpPr>
        <p:spPr bwMode="auto">
          <a:xfrm flipH="1">
            <a:off x="2349500" y="5353050"/>
            <a:ext cx="85725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A718D2E-7039-4141-A23B-D88DF409102D}"/>
              </a:ext>
            </a:extLst>
          </p:cNvPr>
          <p:cNvCxnSpPr>
            <a:stCxn id="9" idx="4"/>
            <a:endCxn id="22" idx="1"/>
          </p:cNvCxnSpPr>
          <p:nvPr/>
        </p:nvCxnSpPr>
        <p:spPr bwMode="auto">
          <a:xfrm>
            <a:off x="5937250" y="5353050"/>
            <a:ext cx="990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28944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75EF75-4FE2-944A-8144-CA4586A32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r>
              <a:rPr lang="en-US" sz="4800" dirty="0"/>
              <a:t>Where is the work today?</a:t>
            </a:r>
          </a:p>
        </p:txBody>
      </p:sp>
    </p:spTree>
    <p:extLst>
      <p:ext uri="{BB962C8B-B14F-4D97-AF65-F5344CB8AC3E}">
        <p14:creationId xmlns:p14="http://schemas.microsoft.com/office/powerpoint/2010/main" val="317224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EAF97B5-5445-1742-B524-259646832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641"/>
            <a:ext cx="9144000" cy="513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30652"/>
      </p:ext>
    </p:extLst>
  </p:cSld>
  <p:clrMapOvr>
    <a:masterClrMapping/>
  </p:clrMapOvr>
</p:sld>
</file>

<file path=ppt/theme/theme1.xml><?xml version="1.0" encoding="utf-8"?>
<a:theme xmlns:a="http://schemas.openxmlformats.org/drawingml/2006/main" name="AACRAO General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Geneva"/>
        <a:cs typeface="Geneva"/>
      </a:majorFont>
      <a:minorFont>
        <a:latin typeface="Arial Narrow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8" charset="0"/>
            <a:ea typeface="Geneva" pitchFamily="68" charset="-128"/>
            <a:cs typeface="Geneva" pitchFamily="6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8" charset="0"/>
            <a:ea typeface="Geneva" pitchFamily="68" charset="-128"/>
            <a:cs typeface="Geneva" pitchFamily="6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ACRAO General" id="{8F232817-44FD-DE44-83C6-43EB9A3290FF}" vid="{78C536A5-196F-C14F-8779-2A48AF8065D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97</TotalTime>
  <Words>1025</Words>
  <Application>Microsoft Macintosh PowerPoint</Application>
  <PresentationFormat>On-screen Show (4:3)</PresentationFormat>
  <Paragraphs>106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Wingdings</vt:lpstr>
      <vt:lpstr>AACRAO General</vt:lpstr>
      <vt:lpstr>The Developing Comprehensive Learner Record and Implications for Standards</vt:lpstr>
      <vt:lpstr>Overview</vt:lpstr>
      <vt:lpstr>Why are we working to create new learner records?</vt:lpstr>
      <vt:lpstr>How did we get here? A partnership forms</vt:lpstr>
      <vt:lpstr>How did we get here? A partnership forms</vt:lpstr>
      <vt:lpstr>What is a Comprehensive Learner Record?</vt:lpstr>
      <vt:lpstr>What are we trying to join together?</vt:lpstr>
      <vt:lpstr>Where is the work today?</vt:lpstr>
      <vt:lpstr>PowerPoint Presentation</vt:lpstr>
      <vt:lpstr>PowerPoint Presentation</vt:lpstr>
      <vt:lpstr>Visualization – University of Central Oklahoma</vt:lpstr>
      <vt:lpstr>Recording and Tracking: University of South Carolina</vt:lpstr>
      <vt:lpstr>Recording and Tracking: University of South Carolina</vt:lpstr>
      <vt:lpstr>PowerPoint Presentation</vt:lpstr>
      <vt:lpstr>Project Webpage</vt:lpstr>
      <vt:lpstr>What is the future?</vt:lpstr>
      <vt:lpstr>Accelerating experimentation and invention of new digital record formats</vt:lpstr>
      <vt:lpstr>Efforts around the globe to create digital credentials and distribution networks</vt:lpstr>
      <vt:lpstr>Some Thoughts About Guiding Principles and Standards</vt:lpstr>
      <vt:lpstr>Guiding Principles</vt:lpstr>
      <vt:lpstr>Guiding Principles</vt:lpstr>
      <vt:lpstr>Standard for a learning experience</vt:lpstr>
      <vt:lpstr>Standard for CLR contents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Developing Comprehensive Learner Record and Implications for Standards</dc:title>
  <dc:creator>Tom GREEN</dc:creator>
  <cp:lastModifiedBy>Tom GREEN</cp:lastModifiedBy>
  <cp:revision>19</cp:revision>
  <dcterms:created xsi:type="dcterms:W3CDTF">2019-04-27T17:49:34Z</dcterms:created>
  <dcterms:modified xsi:type="dcterms:W3CDTF">2019-05-09T11:38:32Z</dcterms:modified>
</cp:coreProperties>
</file>