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9" r:id="rId5"/>
    <p:sldId id="270" r:id="rId6"/>
    <p:sldId id="259" r:id="rId7"/>
    <p:sldId id="271" r:id="rId8"/>
    <p:sldId id="260" r:id="rId9"/>
    <p:sldId id="261" r:id="rId10"/>
    <p:sldId id="272" r:id="rId11"/>
    <p:sldId id="273" r:id="rId12"/>
    <p:sldId id="262" r:id="rId13"/>
    <p:sldId id="263" r:id="rId14"/>
    <p:sldId id="264" r:id="rId15"/>
    <p:sldId id="265" r:id="rId16"/>
    <p:sldId id="266"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78" d="100"/>
          <a:sy n="78"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9B1C1-74CF-4438-8F1B-75AAF3227C8A}"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4DE65-41E0-44E5-9BCD-F8722CA2E00E}" type="slidenum">
              <a:rPr lang="en-US" smtClean="0"/>
              <a:t>‹#›</a:t>
            </a:fld>
            <a:endParaRPr lang="en-US"/>
          </a:p>
        </p:txBody>
      </p:sp>
    </p:spTree>
    <p:extLst>
      <p:ext uri="{BB962C8B-B14F-4D97-AF65-F5344CB8AC3E}">
        <p14:creationId xmlns:p14="http://schemas.microsoft.com/office/powerpoint/2010/main" val="137869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4DE65-41E0-44E5-9BCD-F8722CA2E00E}" type="slidenum">
              <a:rPr lang="en-US" smtClean="0"/>
              <a:t>4</a:t>
            </a:fld>
            <a:endParaRPr lang="en-US"/>
          </a:p>
        </p:txBody>
      </p:sp>
    </p:spTree>
    <p:extLst>
      <p:ext uri="{BB962C8B-B14F-4D97-AF65-F5344CB8AC3E}">
        <p14:creationId xmlns:p14="http://schemas.microsoft.com/office/powerpoint/2010/main" val="232379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D69C-75F6-3FA8-147F-183B85ED3C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799CBA-FCCA-A229-64A9-1B23D75DD2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8A3B9C-53A9-2E90-E05A-32273CEC36B0}"/>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5" name="Footer Placeholder 4">
            <a:extLst>
              <a:ext uri="{FF2B5EF4-FFF2-40B4-BE49-F238E27FC236}">
                <a16:creationId xmlns:a16="http://schemas.microsoft.com/office/drawing/2014/main" id="{4A95FFA6-00B1-8E21-9C4B-EA32CC5E2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7BA8F-5CDC-B780-944A-20045E8867AF}"/>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396467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78CA-2473-94AD-127C-B1C3BF1C04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71EA5A-7177-CA39-46D8-91FB9864F6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93985-69A3-9EAA-47AA-E78D9513D614}"/>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5" name="Footer Placeholder 4">
            <a:extLst>
              <a:ext uri="{FF2B5EF4-FFF2-40B4-BE49-F238E27FC236}">
                <a16:creationId xmlns:a16="http://schemas.microsoft.com/office/drawing/2014/main" id="{F57BEA2B-7ED2-CF5A-B854-7027F6149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C6818-F46B-04C0-7B50-A18B30BDFC10}"/>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41099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B5748-3FDF-B944-9C21-8047D7DA9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87CFAE-9272-8ED5-BCAE-25B5B3A9E5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808F5-091B-7DD2-B5B2-EC20DF8BC089}"/>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5" name="Footer Placeholder 4">
            <a:extLst>
              <a:ext uri="{FF2B5EF4-FFF2-40B4-BE49-F238E27FC236}">
                <a16:creationId xmlns:a16="http://schemas.microsoft.com/office/drawing/2014/main" id="{9A3E9637-1260-A029-26B2-DC0F051CE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94568-A1A6-9E94-5092-C8CB5C059D9E}"/>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381008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1692C-957F-C32E-6599-C4F9BDD39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AD5E5-388D-5AF4-19DE-D31DB6686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622A3-87FC-5279-AF6B-C743F3DA1CFA}"/>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5" name="Footer Placeholder 4">
            <a:extLst>
              <a:ext uri="{FF2B5EF4-FFF2-40B4-BE49-F238E27FC236}">
                <a16:creationId xmlns:a16="http://schemas.microsoft.com/office/drawing/2014/main" id="{A38772DD-756D-1282-2808-7E3FBED23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C1132-5367-E293-C361-F9AE8B30B234}"/>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57906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C34C-C8F2-150D-8542-BDC4FECC0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F4FE25-342E-85C5-0C98-FC44E1D68D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0298B6-86E5-AE5A-0A07-EE026106AC6A}"/>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5" name="Footer Placeholder 4">
            <a:extLst>
              <a:ext uri="{FF2B5EF4-FFF2-40B4-BE49-F238E27FC236}">
                <a16:creationId xmlns:a16="http://schemas.microsoft.com/office/drawing/2014/main" id="{FB91044A-9A10-C879-F70C-6469A81C6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ED1F7-9682-42A2-D199-E6FF4B957329}"/>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50684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0752-4996-CAF4-854C-6C75AB5E2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D56DC-83B2-4FC9-036B-E00062DCA3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B06AB6-2B94-D467-B136-2BF0D72DA6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A43F5-4A57-A3FD-40C3-7DFE9430A535}"/>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6" name="Footer Placeholder 5">
            <a:extLst>
              <a:ext uri="{FF2B5EF4-FFF2-40B4-BE49-F238E27FC236}">
                <a16:creationId xmlns:a16="http://schemas.microsoft.com/office/drawing/2014/main" id="{F78E4D0E-0777-5BB7-6DF0-199FEB5EF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A744D-5312-2189-7691-0E993C8082DC}"/>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58457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64D2-969C-3FD7-945B-84285949A7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3F22FC-FF6A-7681-9430-EAD7FCD6A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DC342-CCD5-CA84-562A-24CFD48C90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3606A2-03BA-E3BB-BC7C-E7CAAAA90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D675E1-8B77-DCEA-7F3E-3F21B2D82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458C9-2310-E891-272B-E5058AD9DEA7}"/>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8" name="Footer Placeholder 7">
            <a:extLst>
              <a:ext uri="{FF2B5EF4-FFF2-40B4-BE49-F238E27FC236}">
                <a16:creationId xmlns:a16="http://schemas.microsoft.com/office/drawing/2014/main" id="{B56CFB85-79AA-9F48-E72D-366CDCF9F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CA9754-78D3-70C4-FBED-6BE64AF17911}"/>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7145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FCBB-5CAA-1E90-8702-7FE12DE6D5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6D7CB-3959-1D56-B380-39F0DB3725A0}"/>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4" name="Footer Placeholder 3">
            <a:extLst>
              <a:ext uri="{FF2B5EF4-FFF2-40B4-BE49-F238E27FC236}">
                <a16:creationId xmlns:a16="http://schemas.microsoft.com/office/drawing/2014/main" id="{745FDB50-E064-3FFE-C7C4-BB4C580B66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B5EBAB-DACC-FD44-7E7B-93364AFD47EE}"/>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355562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422C-5FD6-2281-DE84-12052861F32D}"/>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3" name="Footer Placeholder 2">
            <a:extLst>
              <a:ext uri="{FF2B5EF4-FFF2-40B4-BE49-F238E27FC236}">
                <a16:creationId xmlns:a16="http://schemas.microsoft.com/office/drawing/2014/main" id="{82001580-0BE5-6AD8-6B6F-515F20807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450717-AA93-1019-A750-3934122A27C5}"/>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413978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3326-0A69-37A1-4CBA-0E4BCA1277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053EA8-AE8A-D3D5-620C-6C3E2F0D3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4F9B77-4380-36D4-795B-773CC22B9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A4687B-A32A-25EE-096F-01E96A6A9EAE}"/>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6" name="Footer Placeholder 5">
            <a:extLst>
              <a:ext uri="{FF2B5EF4-FFF2-40B4-BE49-F238E27FC236}">
                <a16:creationId xmlns:a16="http://schemas.microsoft.com/office/drawing/2014/main" id="{C81862D9-DAF9-0E5A-44D3-163391208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5C50F-A0D4-EE1C-BF16-D61131005810}"/>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242178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F863-BEFE-B413-1C1C-EEC213F76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5B6BCA-03ED-FA75-7A79-9D9F80B712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A08BBC-9082-9A31-CF10-3D92AB991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1740B3-ACE8-ED8C-BB6D-AC56C617263F}"/>
              </a:ext>
            </a:extLst>
          </p:cNvPr>
          <p:cNvSpPr>
            <a:spLocks noGrp="1"/>
          </p:cNvSpPr>
          <p:nvPr>
            <p:ph type="dt" sz="half" idx="10"/>
          </p:nvPr>
        </p:nvSpPr>
        <p:spPr/>
        <p:txBody>
          <a:bodyPr/>
          <a:lstStyle/>
          <a:p>
            <a:fld id="{97137395-5FCD-408C-A07E-E80A75FE36DA}" type="datetimeFigureOut">
              <a:rPr lang="en-US" smtClean="0"/>
              <a:t>4/1/2025</a:t>
            </a:fld>
            <a:endParaRPr lang="en-US"/>
          </a:p>
        </p:txBody>
      </p:sp>
      <p:sp>
        <p:nvSpPr>
          <p:cNvPr id="6" name="Footer Placeholder 5">
            <a:extLst>
              <a:ext uri="{FF2B5EF4-FFF2-40B4-BE49-F238E27FC236}">
                <a16:creationId xmlns:a16="http://schemas.microsoft.com/office/drawing/2014/main" id="{FFBDB157-CBF1-C347-AC72-71D90A1C0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AA39F-895C-178F-7576-D14FA4CF7907}"/>
              </a:ext>
            </a:extLst>
          </p:cNvPr>
          <p:cNvSpPr>
            <a:spLocks noGrp="1"/>
          </p:cNvSpPr>
          <p:nvPr>
            <p:ph type="sldNum" sz="quarter" idx="12"/>
          </p:nvPr>
        </p:nvSpPr>
        <p:spPr/>
        <p:txBody>
          <a:bodyPr/>
          <a:lstStyle/>
          <a:p>
            <a:fld id="{4A65C297-8B52-4FFF-93D6-15C44DFACFBD}" type="slidenum">
              <a:rPr lang="en-US" smtClean="0"/>
              <a:t>‹#›</a:t>
            </a:fld>
            <a:endParaRPr lang="en-US"/>
          </a:p>
        </p:txBody>
      </p:sp>
    </p:spTree>
    <p:extLst>
      <p:ext uri="{BB962C8B-B14F-4D97-AF65-F5344CB8AC3E}">
        <p14:creationId xmlns:p14="http://schemas.microsoft.com/office/powerpoint/2010/main" val="292828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23096-DE52-4976-590C-1C71BD14B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91F620-C5B6-2483-E07E-5D53A149A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3F6DC-3867-31E4-AEAC-C57FF0E089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137395-5FCD-408C-A07E-E80A75FE36DA}" type="datetimeFigureOut">
              <a:rPr lang="en-US" smtClean="0"/>
              <a:t>4/1/2025</a:t>
            </a:fld>
            <a:endParaRPr lang="en-US"/>
          </a:p>
        </p:txBody>
      </p:sp>
      <p:sp>
        <p:nvSpPr>
          <p:cNvPr id="5" name="Footer Placeholder 4">
            <a:extLst>
              <a:ext uri="{FF2B5EF4-FFF2-40B4-BE49-F238E27FC236}">
                <a16:creationId xmlns:a16="http://schemas.microsoft.com/office/drawing/2014/main" id="{08AB27F7-CD37-C627-5FBF-B33EDA394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59752B-555C-40C5-C6F2-2E3CEDE2A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65C297-8B52-4FFF-93D6-15C44DFACFBD}" type="slidenum">
              <a:rPr lang="en-US" smtClean="0"/>
              <a:t>‹#›</a:t>
            </a:fld>
            <a:endParaRPr lang="en-US"/>
          </a:p>
        </p:txBody>
      </p:sp>
    </p:spTree>
    <p:extLst>
      <p:ext uri="{BB962C8B-B14F-4D97-AF65-F5344CB8AC3E}">
        <p14:creationId xmlns:p14="http://schemas.microsoft.com/office/powerpoint/2010/main" val="2598582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C3FE92E-FF21-46DB-BE36-B3A5D414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9DFFEE-526A-4D56-A70C-EADE7289B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B9A5AD-64B3-082D-87FB-39DD9BE92D70}"/>
              </a:ext>
            </a:extLst>
          </p:cNvPr>
          <p:cNvSpPr txBox="1"/>
          <p:nvPr/>
        </p:nvSpPr>
        <p:spPr>
          <a:xfrm>
            <a:off x="1305427" y="1496592"/>
            <a:ext cx="5320206" cy="28075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dirty="0">
                <a:solidFill>
                  <a:schemeClr val="tx1">
                    <a:lumMod val="85000"/>
                    <a:lumOff val="15000"/>
                  </a:schemeClr>
                </a:solidFill>
                <a:latin typeface="+mj-lt"/>
                <a:ea typeface="+mj-ea"/>
                <a:cs typeface="+mj-cs"/>
              </a:rPr>
              <a:t>Romans 13</a:t>
            </a:r>
          </a:p>
          <a:p>
            <a:pPr algn="ctr">
              <a:lnSpc>
                <a:spcPct val="90000"/>
              </a:lnSpc>
              <a:spcBef>
                <a:spcPct val="0"/>
              </a:spcBef>
              <a:spcAft>
                <a:spcPts val="600"/>
              </a:spcAft>
            </a:pPr>
            <a:endParaRPr lang="en-US" sz="2800" dirty="0">
              <a:solidFill>
                <a:schemeClr val="tx1">
                  <a:lumMod val="85000"/>
                  <a:lumOff val="15000"/>
                </a:schemeClr>
              </a:solidFill>
              <a:latin typeface="+mj-lt"/>
              <a:ea typeface="+mj-ea"/>
              <a:cs typeface="+mj-cs"/>
            </a:endParaRPr>
          </a:p>
          <a:p>
            <a:pPr algn="ctr">
              <a:lnSpc>
                <a:spcPct val="90000"/>
              </a:lnSpc>
              <a:spcBef>
                <a:spcPct val="0"/>
              </a:spcBef>
              <a:spcAft>
                <a:spcPts val="600"/>
              </a:spcAft>
            </a:pPr>
            <a:r>
              <a:rPr lang="en-US" sz="4000" dirty="0">
                <a:solidFill>
                  <a:schemeClr val="tx1">
                    <a:lumMod val="85000"/>
                    <a:lumOff val="15000"/>
                  </a:schemeClr>
                </a:solidFill>
                <a:latin typeface="+mj-lt"/>
                <a:ea typeface="+mj-ea"/>
                <a:cs typeface="+mj-cs"/>
              </a:rPr>
              <a:t>The Will of God</a:t>
            </a:r>
          </a:p>
        </p:txBody>
      </p:sp>
      <p:pic>
        <p:nvPicPr>
          <p:cNvPr id="5" name="Picture 4" descr="A book cover with text&#10;&#10;Description automatically generated">
            <a:extLst>
              <a:ext uri="{FF2B5EF4-FFF2-40B4-BE49-F238E27FC236}">
                <a16:creationId xmlns:a16="http://schemas.microsoft.com/office/drawing/2014/main" id="{1F4673F7-B1A2-07F1-7420-1B98490A7A20}"/>
              </a:ext>
            </a:extLst>
          </p:cNvPr>
          <p:cNvPicPr>
            <a:picLocks noChangeAspect="1"/>
          </p:cNvPicPr>
          <p:nvPr/>
        </p:nvPicPr>
        <p:blipFill>
          <a:blip r:embed="rId2"/>
          <a:srcRect t="5578" r="1" b="1"/>
          <a:stretch/>
        </p:blipFill>
        <p:spPr>
          <a:xfrm>
            <a:off x="7616215" y="10"/>
            <a:ext cx="4575785" cy="6857990"/>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Tree>
    <p:extLst>
      <p:ext uri="{BB962C8B-B14F-4D97-AF65-F5344CB8AC3E}">
        <p14:creationId xmlns:p14="http://schemas.microsoft.com/office/powerpoint/2010/main" val="373958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94DD67-E2B9-105A-EF43-EC1560777325}"/>
              </a:ext>
            </a:extLst>
          </p:cNvPr>
          <p:cNvPicPr>
            <a:picLocks noChangeAspect="1"/>
          </p:cNvPicPr>
          <p:nvPr/>
        </p:nvPicPr>
        <p:blipFill>
          <a:blip r:embed="rId2"/>
          <a:stretch>
            <a:fillRect/>
          </a:stretch>
        </p:blipFill>
        <p:spPr>
          <a:xfrm>
            <a:off x="7076046" y="433387"/>
            <a:ext cx="4514850" cy="5991225"/>
          </a:xfrm>
          <a:prstGeom prst="rect">
            <a:avLst/>
          </a:prstGeom>
        </p:spPr>
      </p:pic>
      <p:sp>
        <p:nvSpPr>
          <p:cNvPr id="3" name="TextBox 2">
            <a:extLst>
              <a:ext uri="{FF2B5EF4-FFF2-40B4-BE49-F238E27FC236}">
                <a16:creationId xmlns:a16="http://schemas.microsoft.com/office/drawing/2014/main" id="{02152E37-4BD6-5268-FF9E-55D409C223EC}"/>
              </a:ext>
            </a:extLst>
          </p:cNvPr>
          <p:cNvSpPr txBox="1"/>
          <p:nvPr/>
        </p:nvSpPr>
        <p:spPr>
          <a:xfrm>
            <a:off x="345989" y="433387"/>
            <a:ext cx="6240161" cy="5755422"/>
          </a:xfrm>
          <a:prstGeom prst="rect">
            <a:avLst/>
          </a:prstGeom>
          <a:noFill/>
        </p:spPr>
        <p:txBody>
          <a:bodyPr wrap="square" rtlCol="0">
            <a:spAutoFit/>
          </a:bodyPr>
          <a:lstStyle/>
          <a:p>
            <a:r>
              <a:rPr lang="en-US" sz="3200" b="1" dirty="0"/>
              <a:t>Did Jesus pay His taxes?</a:t>
            </a:r>
          </a:p>
          <a:p>
            <a:endParaRPr lang="en-US" sz="24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Read Matthew 17:24-27</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the Bible, Jesus pays taxes from a fish in Matthew 17:24-27. When asked by Peter about paying taxes, Jesus instructs him to go to the lake and fish, where he finds a four-drachma coin in the mouth of the first fish caught. This act is meant to demonstrate that the children of the king do not have to pay taxes, as it was a way to avoid offending the tax collectors. Additionally, this event is seen as a fulfillment of prophecy, highlighting the significance of the coin found in the fish.</a:t>
            </a:r>
          </a:p>
        </p:txBody>
      </p:sp>
    </p:spTree>
    <p:extLst>
      <p:ext uri="{BB962C8B-B14F-4D97-AF65-F5344CB8AC3E}">
        <p14:creationId xmlns:p14="http://schemas.microsoft.com/office/powerpoint/2010/main" val="412100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B8EC2A-B2CF-58FA-175D-31BB264EA9CF}"/>
              </a:ext>
            </a:extLst>
          </p:cNvPr>
          <p:cNvSpPr txBox="1"/>
          <p:nvPr/>
        </p:nvSpPr>
        <p:spPr>
          <a:xfrm>
            <a:off x="3049030" y="2136339"/>
            <a:ext cx="6098058" cy="2585323"/>
          </a:xfrm>
          <a:prstGeom prst="rect">
            <a:avLst/>
          </a:prstGeom>
          <a:noFill/>
        </p:spPr>
        <p:txBody>
          <a:bodyPr wrap="square">
            <a:spAutoFit/>
          </a:bodyPr>
          <a:lstStyle/>
          <a:p>
            <a:r>
              <a:rPr lang="en-US" dirty="0"/>
              <a:t>Read Matthew 22:21:</a:t>
            </a:r>
          </a:p>
          <a:p>
            <a:endParaRPr lang="en-US" dirty="0"/>
          </a:p>
          <a:p>
            <a:r>
              <a:rPr lang="en-US" dirty="0"/>
              <a:t>21 Nít'éé' ádahałní, Síízar lą́ą. Áko ábijiní, Éí lá bąą, Síízar bíhígíí Síízar baa nídahoh'níił ni, áádóó Diyin God bíhígíí éí Diyin God baa nídahoh'nííł.</a:t>
            </a:r>
          </a:p>
          <a:p>
            <a:endParaRPr lang="en-US" dirty="0"/>
          </a:p>
          <a:p>
            <a:r>
              <a:rPr lang="en-US" dirty="0"/>
              <a:t>They said to Him, "Caesar's." And He said to them, "Render therefore to Caesar the things that are Caesar's, and to God the things that are God's."</a:t>
            </a:r>
          </a:p>
        </p:txBody>
      </p:sp>
    </p:spTree>
    <p:extLst>
      <p:ext uri="{BB962C8B-B14F-4D97-AF65-F5344CB8AC3E}">
        <p14:creationId xmlns:p14="http://schemas.microsoft.com/office/powerpoint/2010/main" val="336212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844FE6-9C82-7F30-2C35-C435AC067ADD}"/>
              </a:ext>
            </a:extLst>
          </p:cNvPr>
          <p:cNvSpPr txBox="1"/>
          <p:nvPr/>
        </p:nvSpPr>
        <p:spPr>
          <a:xfrm>
            <a:off x="503538" y="336365"/>
            <a:ext cx="6098058" cy="489364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7 Éí bąą t'áá ałtso t'áá yą́ą́h danilį́įgo ádabidi'doolnííł góne' bich'į' ádaahnííł, yáál bihididzóhígíí bich'į' nahalyéii yáál bihididzóhígíí bich'į' nidahohłé, tax bich'į' nahalyéii tax bich'į' nidahohłé. Diné dahodísin yą́ą́h danilíinii dadíínóhsin, diné ił ílį́ yą́ą́h danilíinii nihił danilį́.</a:t>
            </a:r>
          </a:p>
          <a:p>
            <a:endParaRPr lang="en-US" sz="1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T'áá ła' ha'oojéé' k'ehgo ayóó'áda'ahíínóh’ní</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8 Diné ła'da t'áadoo le'é yee t'áadoo nihąąh hayííł'áhí, nidi ayóó'áda'ahíínóh'nínígíí t'éiyá bee ahąąh hadasooł'áa doo. Yił kééhat'íinii ayóó'áyó'níinii éí bee haz'áanii ye'eł'į́. </a:t>
            </a:r>
          </a:p>
        </p:txBody>
      </p:sp>
      <p:sp>
        <p:nvSpPr>
          <p:cNvPr id="5" name="TextBox 4">
            <a:extLst>
              <a:ext uri="{FF2B5EF4-FFF2-40B4-BE49-F238E27FC236}">
                <a16:creationId xmlns:a16="http://schemas.microsoft.com/office/drawing/2014/main" id="{09484A2B-EEE0-8F9B-E1EB-E958C0B23261}"/>
              </a:ext>
            </a:extLst>
          </p:cNvPr>
          <p:cNvSpPr txBox="1"/>
          <p:nvPr/>
        </p:nvSpPr>
        <p:spPr>
          <a:xfrm>
            <a:off x="7117492" y="336365"/>
            <a:ext cx="4570970" cy="4401205"/>
          </a:xfrm>
          <a:prstGeom prst="rect">
            <a:avLst/>
          </a:prstGeom>
          <a:solidFill>
            <a:schemeClr val="accent2">
              <a:lumMod val="20000"/>
              <a:lumOff val="80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Render therefore to all their due: taxes to whom taxes are due, customs to whom customs, fear to whom fear, honor to whom honor.</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Love Your Neighbor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Owe no one anything except to love one another, for he who loves another has fulfilled the law. </a:t>
            </a:r>
          </a:p>
        </p:txBody>
      </p:sp>
      <p:sp>
        <p:nvSpPr>
          <p:cNvPr id="6" name="TextBox 5">
            <a:extLst>
              <a:ext uri="{FF2B5EF4-FFF2-40B4-BE49-F238E27FC236}">
                <a16:creationId xmlns:a16="http://schemas.microsoft.com/office/drawing/2014/main" id="{BAEBE2F5-44FA-CAAF-3AD2-DDDF990B1B8E}"/>
              </a:ext>
            </a:extLst>
          </p:cNvPr>
          <p:cNvSpPr txBox="1"/>
          <p:nvPr/>
        </p:nvSpPr>
        <p:spPr>
          <a:xfrm>
            <a:off x="503538" y="5721178"/>
            <a:ext cx="5501846" cy="646331"/>
          </a:xfrm>
          <a:prstGeom prst="rect">
            <a:avLst/>
          </a:prstGeom>
          <a:solidFill>
            <a:schemeClr val="accent6">
              <a:lumMod val="40000"/>
              <a:lumOff val="60000"/>
            </a:schemeClr>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Won’t you be my neighbor?</a:t>
            </a:r>
          </a:p>
        </p:txBody>
      </p:sp>
    </p:spTree>
    <p:extLst>
      <p:ext uri="{BB962C8B-B14F-4D97-AF65-F5344CB8AC3E}">
        <p14:creationId xmlns:p14="http://schemas.microsoft.com/office/powerpoint/2010/main" val="248883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8E7DB6-D9CA-1692-EB2D-F05523C0FB03}"/>
              </a:ext>
            </a:extLst>
          </p:cNvPr>
          <p:cNvSpPr txBox="1"/>
          <p:nvPr/>
        </p:nvSpPr>
        <p:spPr>
          <a:xfrm>
            <a:off x="454111" y="492891"/>
            <a:ext cx="6098058"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9 Háálá díí bee haz'ą́: Ts'ídá doo azhdilée da, Diné ts'ídá doo diyííłhéeł da, Ts'ídá doo azhni'įįh da, Ts'ídá doo t'áá ádzaagóó hojilne' da, Ts'ídá doo adázhnoolníi da, nínígíí áádóó t'ááłáhídi ha'oodzí'ígíí bee, bee haz'áanii t'áá át'é bi'al'į́įgo kóní, T'áá ni ádííní'nínígi át'éego bił kééhót'íinii ayóó'ííní'ní.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10 Ayóó'ó'ó'níinii éí yił kééhat'íinii doo niyiiłchxǫǫh da, éí bąą ayóó'ó'ó'níinii éí bee haz'áanii t'áá át'é yi'ósinii nilį́.</a:t>
            </a:r>
          </a:p>
        </p:txBody>
      </p:sp>
      <p:sp>
        <p:nvSpPr>
          <p:cNvPr id="5" name="TextBox 4">
            <a:extLst>
              <a:ext uri="{FF2B5EF4-FFF2-40B4-BE49-F238E27FC236}">
                <a16:creationId xmlns:a16="http://schemas.microsoft.com/office/drawing/2014/main" id="{53416E78-0E4A-15EC-FB01-A9661D4D955A}"/>
              </a:ext>
            </a:extLst>
          </p:cNvPr>
          <p:cNvSpPr txBox="1"/>
          <p:nvPr/>
        </p:nvSpPr>
        <p:spPr>
          <a:xfrm>
            <a:off x="7117492" y="492891"/>
            <a:ext cx="4620397" cy="3785652"/>
          </a:xfrm>
          <a:prstGeom prst="rect">
            <a:avLst/>
          </a:prstGeom>
          <a:solidFill>
            <a:schemeClr val="accent2">
              <a:lumMod val="20000"/>
              <a:lumOff val="80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For the commandments, “You shall not commit adultery,” “You shall not murder,” “You shall not steal,” “You shall not bear false witness,” “You shall not covet,” and if there is any other commandment, are all summed up in this saying, namely, “You shall love your neighbor as yourself.”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Love does no harm to a neighbor; therefore, love is the fulfillment of the law.</a:t>
            </a:r>
          </a:p>
        </p:txBody>
      </p:sp>
    </p:spTree>
    <p:extLst>
      <p:ext uri="{BB962C8B-B14F-4D97-AF65-F5344CB8AC3E}">
        <p14:creationId xmlns:p14="http://schemas.microsoft.com/office/powerpoint/2010/main" val="309660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1852A-83E1-EC71-E121-86AEB934E9A9}"/>
              </a:ext>
            </a:extLst>
          </p:cNvPr>
          <p:cNvSpPr txBox="1"/>
          <p:nvPr/>
        </p:nvSpPr>
        <p:spPr>
          <a:xfrm>
            <a:off x="602392" y="566678"/>
            <a:ext cx="6098058" cy="286232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Christ nínáádoodááł bich'į' yoołkááł</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11 Ákót'éego dahinohná, háálá Jesus nihíká níyáago yisdánihidooniłígíí k'ad koshídę́ę́' hoolzhishgo nihił béédahózin. Da'iisiidląąd yę́ędą́ą́' ánízah hadziih yę́ę k'ad t'áá bi'oh ánízah hadziih. Áko t'áá íídą́ą́' ch'éédadiidziłjį' ahoolzhiizh. </a:t>
            </a:r>
          </a:p>
        </p:txBody>
      </p:sp>
      <p:sp>
        <p:nvSpPr>
          <p:cNvPr id="5" name="TextBox 4">
            <a:extLst>
              <a:ext uri="{FF2B5EF4-FFF2-40B4-BE49-F238E27FC236}">
                <a16:creationId xmlns:a16="http://schemas.microsoft.com/office/drawing/2014/main" id="{1FDED9DA-A997-C89A-1AE2-29050EC982E4}"/>
              </a:ext>
            </a:extLst>
          </p:cNvPr>
          <p:cNvSpPr txBox="1"/>
          <p:nvPr/>
        </p:nvSpPr>
        <p:spPr>
          <a:xfrm>
            <a:off x="6895070" y="566678"/>
            <a:ext cx="4694538" cy="1815882"/>
          </a:xfrm>
          <a:prstGeom prst="rect">
            <a:avLst/>
          </a:prstGeom>
          <a:solidFill>
            <a:schemeClr val="accent2">
              <a:lumMod val="20000"/>
              <a:lumOff val="80000"/>
            </a:schemeClr>
          </a:solidFill>
        </p:spPr>
        <p:txBody>
          <a:bodyPr wrap="square">
            <a:spAutoFit/>
          </a:bodyPr>
          <a:lstStyle/>
          <a:p>
            <a:r>
              <a:rPr lang="en-US" sz="2000" b="1" dirty="0">
                <a:latin typeface="Times New Roman" panose="02020603050405020304" pitchFamily="18" charset="0"/>
                <a:cs typeface="Times New Roman" panose="02020603050405020304" pitchFamily="18" charset="0"/>
              </a:rPr>
              <a:t>Put on Christ</a:t>
            </a:r>
          </a:p>
          <a:p>
            <a:endParaRPr lang="en-US" sz="12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And do this, knowing the time, that now it is high time to awake out of sleep; for now, our </a:t>
            </a:r>
            <a:r>
              <a:rPr lang="en-US" sz="2000" b="1" dirty="0">
                <a:latin typeface="Times New Roman" panose="02020603050405020304" pitchFamily="18" charset="0"/>
                <a:cs typeface="Times New Roman" panose="02020603050405020304" pitchFamily="18" charset="0"/>
              </a:rPr>
              <a:t>salvation</a:t>
            </a:r>
            <a:r>
              <a:rPr lang="en-US" sz="2000" dirty="0">
                <a:latin typeface="Times New Roman" panose="02020603050405020304" pitchFamily="18" charset="0"/>
                <a:cs typeface="Times New Roman" panose="02020603050405020304" pitchFamily="18" charset="0"/>
              </a:rPr>
              <a:t> is nearer than when we first believed.</a:t>
            </a:r>
          </a:p>
        </p:txBody>
      </p:sp>
      <p:sp>
        <p:nvSpPr>
          <p:cNvPr id="6" name="TextBox 5">
            <a:extLst>
              <a:ext uri="{FF2B5EF4-FFF2-40B4-BE49-F238E27FC236}">
                <a16:creationId xmlns:a16="http://schemas.microsoft.com/office/drawing/2014/main" id="{7A1613FD-C8A3-50FB-765A-51D8E0016B90}"/>
              </a:ext>
            </a:extLst>
          </p:cNvPr>
          <p:cNvSpPr txBox="1"/>
          <p:nvPr/>
        </p:nvSpPr>
        <p:spPr>
          <a:xfrm>
            <a:off x="602392" y="5644991"/>
            <a:ext cx="5857103" cy="646331"/>
          </a:xfrm>
          <a:prstGeom prst="rect">
            <a:avLst/>
          </a:prstGeom>
          <a:solidFill>
            <a:schemeClr val="accent6">
              <a:lumMod val="40000"/>
              <a:lumOff val="60000"/>
            </a:schemeClr>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Wake up and smell the coffee.</a:t>
            </a:r>
          </a:p>
        </p:txBody>
      </p:sp>
      <p:sp>
        <p:nvSpPr>
          <p:cNvPr id="7" name="TextBox 6">
            <a:extLst>
              <a:ext uri="{FF2B5EF4-FFF2-40B4-BE49-F238E27FC236}">
                <a16:creationId xmlns:a16="http://schemas.microsoft.com/office/drawing/2014/main" id="{A62C529E-2145-C7D7-EB03-C61E311BF992}"/>
              </a:ext>
            </a:extLst>
          </p:cNvPr>
          <p:cNvSpPr txBox="1"/>
          <p:nvPr/>
        </p:nvSpPr>
        <p:spPr>
          <a:xfrm>
            <a:off x="6895070" y="5275659"/>
            <a:ext cx="4694538" cy="369332"/>
          </a:xfrm>
          <a:prstGeom prst="rect">
            <a:avLst/>
          </a:prstGeom>
          <a:solidFill>
            <a:srgbClr val="FFFF66"/>
          </a:solidFill>
        </p:spPr>
        <p:txBody>
          <a:bodyPr wrap="square" rtlCol="0">
            <a:spAutoFit/>
          </a:bodyPr>
          <a:lstStyle/>
          <a:p>
            <a:r>
              <a:rPr lang="en-US" b="1" dirty="0">
                <a:latin typeface="Arial Nova Cond" panose="020B0506020202020204" pitchFamily="34" charset="0"/>
              </a:rPr>
              <a:t>Salvation</a:t>
            </a:r>
            <a:r>
              <a:rPr lang="en-US" dirty="0">
                <a:latin typeface="Arial Nova Cond" panose="020B0506020202020204" pitchFamily="34" charset="0"/>
              </a:rPr>
              <a:t> – </a:t>
            </a:r>
            <a:r>
              <a:rPr lang="en-US" i="1" dirty="0">
                <a:latin typeface="Arial Nova Cond" panose="020B0506020202020204" pitchFamily="34" charset="0"/>
              </a:rPr>
              <a:t>total deliverance when Jesus returns. </a:t>
            </a:r>
          </a:p>
        </p:txBody>
      </p:sp>
    </p:spTree>
    <p:extLst>
      <p:ext uri="{BB962C8B-B14F-4D97-AF65-F5344CB8AC3E}">
        <p14:creationId xmlns:p14="http://schemas.microsoft.com/office/powerpoint/2010/main" val="67355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D64319-C718-13A0-7002-F6CD1B55C827}"/>
              </a:ext>
            </a:extLst>
          </p:cNvPr>
          <p:cNvSpPr txBox="1"/>
          <p:nvPr/>
        </p:nvSpPr>
        <p:spPr>
          <a:xfrm>
            <a:off x="379970" y="455820"/>
            <a:ext cx="6098058" cy="544764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12 Nízaadgóó ayííłką́, k'adę́ę hool'įįh lá. Áko haa'íshą' chahałheełgóó baa nideiikaii yóó'adahididiit'ááł, áádóó adinídíínjí bee na'abaahii bee hadadidii'nííł.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13 Haa'íshą' jį́įgo áhát'ínígíí beełt'éego hazhó'ó ádeii'níił doo, t'áadoo adlą́ baa nideiikaií, t'áadoo tó tsi'na'iiłáii deiidlání, t'áadoo ajił baa nideiikaií, t'áadoo baa'ihgo adádaniilníní, t'áadoo ahináádadiijahí, índa t'áadoo da'ahiilch'į́dí dooleeł.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14 Nidi Bóhólníihii Jesus Christ bee hadadohne', áádóó ts'ísee k'ehgo bidádahonooníinii t'áadoo bá nahosooł'ání.</a:t>
            </a:r>
          </a:p>
        </p:txBody>
      </p:sp>
      <p:sp>
        <p:nvSpPr>
          <p:cNvPr id="5" name="TextBox 4">
            <a:extLst>
              <a:ext uri="{FF2B5EF4-FFF2-40B4-BE49-F238E27FC236}">
                <a16:creationId xmlns:a16="http://schemas.microsoft.com/office/drawing/2014/main" id="{184E2433-374F-A58F-1667-728AC7E9DE8C}"/>
              </a:ext>
            </a:extLst>
          </p:cNvPr>
          <p:cNvSpPr txBox="1"/>
          <p:nvPr/>
        </p:nvSpPr>
        <p:spPr>
          <a:xfrm>
            <a:off x="7228703" y="455820"/>
            <a:ext cx="4583327" cy="5201424"/>
          </a:xfrm>
          <a:prstGeom prst="rect">
            <a:avLst/>
          </a:prstGeom>
          <a:solidFill>
            <a:schemeClr val="accent2">
              <a:lumMod val="20000"/>
              <a:lumOff val="80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The night is far spent, the day is at hand. Therefore, let us cast off the works of darkness, and let us put on the armor of light. </a:t>
            </a:r>
          </a:p>
          <a:p>
            <a:endParaRPr lang="en-US" sz="12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Let us walk properly, as in the day, not in revelry and drunkenness, not in lewdness and lust, not in strife and envy.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But put on the Lord Jesus Christ, and make no provision for the flesh, to fulfill its lusts.</a:t>
            </a:r>
          </a:p>
        </p:txBody>
      </p:sp>
      <p:sp>
        <p:nvSpPr>
          <p:cNvPr id="6" name="TextBox 5">
            <a:extLst>
              <a:ext uri="{FF2B5EF4-FFF2-40B4-BE49-F238E27FC236}">
                <a16:creationId xmlns:a16="http://schemas.microsoft.com/office/drawing/2014/main" id="{DD1F9F0A-B9CF-32B9-7A41-61A17FDB7B80}"/>
              </a:ext>
            </a:extLst>
          </p:cNvPr>
          <p:cNvSpPr txBox="1"/>
          <p:nvPr/>
        </p:nvSpPr>
        <p:spPr>
          <a:xfrm>
            <a:off x="379970" y="5789855"/>
            <a:ext cx="3929448" cy="646331"/>
          </a:xfrm>
          <a:prstGeom prst="rect">
            <a:avLst/>
          </a:prstGeom>
          <a:solidFill>
            <a:schemeClr val="accent6">
              <a:lumMod val="40000"/>
              <a:lumOff val="60000"/>
            </a:schemeClr>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Move over, Armani.</a:t>
            </a:r>
          </a:p>
        </p:txBody>
      </p:sp>
    </p:spTree>
    <p:extLst>
      <p:ext uri="{BB962C8B-B14F-4D97-AF65-F5344CB8AC3E}">
        <p14:creationId xmlns:p14="http://schemas.microsoft.com/office/powerpoint/2010/main" val="206899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684EE3-3B51-80B6-216F-A141CC12DA1C}"/>
              </a:ext>
            </a:extLst>
          </p:cNvPr>
          <p:cNvSpPr txBox="1"/>
          <p:nvPr/>
        </p:nvSpPr>
        <p:spPr>
          <a:xfrm>
            <a:off x="605481" y="642551"/>
            <a:ext cx="10799805" cy="378565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Chapter 13 wrap-up:</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It is sin if a believer fails to submit to the governing authorities. God has established the need and rule of authority, </a:t>
            </a:r>
            <a:r>
              <a:rPr lang="en-US" sz="2400" i="1" dirty="0">
                <a:latin typeface="Times New Roman" panose="02020603050405020304" pitchFamily="18" charset="0"/>
                <a:cs typeface="Times New Roman" panose="02020603050405020304" pitchFamily="18" charset="0"/>
              </a:rPr>
              <a:t>v.1.</a:t>
            </a:r>
          </a:p>
          <a:p>
            <a:pPr marL="342900" indent="-342900">
              <a:buFont typeface="Wingdings" panose="05000000000000000000" pitchFamily="2" charset="2"/>
              <a:buChar char="Ø"/>
            </a:pPr>
            <a:endParaRPr lang="en-US" sz="1200" i="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Fear of authority is unnecessary. If we do what is right, the authority will do right by us. God is the author of all authority and will be with us when we are tested, </a:t>
            </a:r>
            <a:r>
              <a:rPr lang="en-US" sz="2400" i="1" dirty="0">
                <a:latin typeface="Times New Roman" panose="02020603050405020304" pitchFamily="18" charset="0"/>
                <a:cs typeface="Times New Roman" panose="02020603050405020304" pitchFamily="18" charset="0"/>
              </a:rPr>
              <a:t>vs. 2-7.</a:t>
            </a:r>
          </a:p>
          <a:p>
            <a:endParaRPr lang="en-US" sz="1200" i="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God wants us to extend love to one another, giving witness to the love and grace of God, which makes salvation possible, </a:t>
            </a:r>
            <a:r>
              <a:rPr lang="en-US" sz="2400" i="1" dirty="0">
                <a:latin typeface="Times New Roman" panose="02020603050405020304" pitchFamily="18" charset="0"/>
                <a:cs typeface="Times New Roman" panose="02020603050405020304" pitchFamily="18" charset="0"/>
              </a:rPr>
              <a:t>vs. 8-14.</a:t>
            </a:r>
          </a:p>
        </p:txBody>
      </p:sp>
    </p:spTree>
    <p:extLst>
      <p:ext uri="{BB962C8B-B14F-4D97-AF65-F5344CB8AC3E}">
        <p14:creationId xmlns:p14="http://schemas.microsoft.com/office/powerpoint/2010/main" val="1721108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0053FE-BEF3-6724-1557-3249A5F6B48D}"/>
              </a:ext>
            </a:extLst>
          </p:cNvPr>
          <p:cNvSpPr txBox="1"/>
          <p:nvPr/>
        </p:nvSpPr>
        <p:spPr>
          <a:xfrm>
            <a:off x="638432" y="889843"/>
            <a:ext cx="10915135" cy="507831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Study questions:</a:t>
            </a: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Is submission to governing authorities necessary for everyone or just for some?</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Identify five areas of your life in which you live under authority.</a:t>
            </a:r>
          </a:p>
          <a:p>
            <a:pPr marL="457200" indent="-457200">
              <a:buFont typeface="+mj-lt"/>
              <a:buAutoNum type="arabicPeriod"/>
            </a:pPr>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How can we free ourselves from the fear of those in authority?</a:t>
            </a:r>
          </a:p>
          <a:p>
            <a:pPr marL="457200" indent="-457200">
              <a:buFont typeface="+mj-lt"/>
              <a:buAutoNum type="arabicPeriod"/>
            </a:pPr>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How does conscience work against or with authority?</a:t>
            </a:r>
          </a:p>
          <a:p>
            <a:pPr marL="457200" indent="-457200">
              <a:buFont typeface="+mj-lt"/>
              <a:buAutoNum type="arabicPeriod"/>
            </a:pPr>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According to Paul’s analysis, why do we pay taxes?</a:t>
            </a:r>
          </a:p>
          <a:p>
            <a:endParaRPr lang="en-US" sz="1200" dirty="0">
              <a:latin typeface="Times New Roman" panose="02020603050405020304" pitchFamily="18" charset="0"/>
              <a:cs typeface="Times New Roman" panose="02020603050405020304" pitchFamily="18" charset="0"/>
            </a:endParaRPr>
          </a:p>
          <a:p>
            <a:pPr marL="457200" indent="-457200">
              <a:buAutoNum type="arabicPeriod" startAt="6"/>
            </a:pPr>
            <a:r>
              <a:rPr lang="en-US" sz="2400" dirty="0">
                <a:latin typeface="Times New Roman" panose="02020603050405020304" pitchFamily="18" charset="0"/>
                <a:cs typeface="Times New Roman" panose="02020603050405020304" pitchFamily="18" charset="0"/>
              </a:rPr>
              <a:t>We are to leave no debt outstanding except the debt of love. What is the debt of </a:t>
            </a:r>
          </a:p>
          <a:p>
            <a:r>
              <a:rPr lang="en-US" sz="2400" dirty="0">
                <a:latin typeface="Times New Roman" panose="02020603050405020304" pitchFamily="18" charset="0"/>
                <a:cs typeface="Times New Roman" panose="02020603050405020304" pitchFamily="18" charset="0"/>
              </a:rPr>
              <a:t>      love?</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7.   How does one put aside the deeds of darkness? </a:t>
            </a:r>
          </a:p>
        </p:txBody>
      </p:sp>
    </p:spTree>
    <p:extLst>
      <p:ext uri="{BB962C8B-B14F-4D97-AF65-F5344CB8AC3E}">
        <p14:creationId xmlns:p14="http://schemas.microsoft.com/office/powerpoint/2010/main" val="314352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13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1E98A-682D-C946-5AD0-361B609415F0}"/>
              </a:ext>
            </a:extLst>
          </p:cNvPr>
          <p:cNvSpPr txBox="1"/>
          <p:nvPr/>
        </p:nvSpPr>
        <p:spPr>
          <a:xfrm>
            <a:off x="815547" y="729049"/>
            <a:ext cx="5189838" cy="489364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Chapter 13 theme: </a:t>
            </a:r>
          </a:p>
          <a:p>
            <a:endParaRPr lang="en-US" sz="1200" b="1"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God and Country.</a:t>
            </a:r>
          </a:p>
          <a:p>
            <a:endParaRPr lang="en-US" sz="2400" i="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Chapter 13 highlights:</a:t>
            </a:r>
          </a:p>
          <a:p>
            <a:endParaRPr lang="en-US" sz="1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God and government.</a:t>
            </a:r>
          </a:p>
          <a:p>
            <a:endParaRPr lang="en-US" sz="1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People and government.</a:t>
            </a:r>
          </a:p>
          <a:p>
            <a:endParaRPr lang="en-US" sz="1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People and divine law.</a:t>
            </a:r>
          </a:p>
          <a:p>
            <a:endParaRPr lang="en-US" sz="1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Count on consequences.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C77D7B7-571D-C018-6294-7E95C5A789A6}"/>
              </a:ext>
            </a:extLst>
          </p:cNvPr>
          <p:cNvPicPr>
            <a:picLocks noChangeAspect="1"/>
          </p:cNvPicPr>
          <p:nvPr/>
        </p:nvPicPr>
        <p:blipFill>
          <a:blip r:embed="rId2"/>
          <a:stretch>
            <a:fillRect/>
          </a:stretch>
        </p:blipFill>
        <p:spPr>
          <a:xfrm>
            <a:off x="5518578" y="793521"/>
            <a:ext cx="5857875" cy="4829175"/>
          </a:xfrm>
          <a:prstGeom prst="rect">
            <a:avLst/>
          </a:prstGeom>
        </p:spPr>
      </p:pic>
    </p:spTree>
    <p:extLst>
      <p:ext uri="{BB962C8B-B14F-4D97-AF65-F5344CB8AC3E}">
        <p14:creationId xmlns:p14="http://schemas.microsoft.com/office/powerpoint/2010/main" val="34526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62C73-E50D-DC19-3AD4-684765D6EC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247DD1-BB04-7E22-2FBA-9A9A23046C92}"/>
              </a:ext>
            </a:extLst>
          </p:cNvPr>
          <p:cNvSpPr txBox="1"/>
          <p:nvPr/>
        </p:nvSpPr>
        <p:spPr>
          <a:xfrm>
            <a:off x="451892" y="312917"/>
            <a:ext cx="6093618" cy="249299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Bídahólníihii bídahwíínółnííh</a:t>
            </a:r>
          </a:p>
          <a:p>
            <a:endParaRPr lang="en-US" sz="12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Diné t'ááłá'í jinítínígo honanit'a'í bídahojíłníih doo. Háálá bee óhólníihii t'áá ałtso Diyin God bits'ą́ą́dę́ę́' hólóonii ádaat'é, áádóó nihinanit'a'í bibee ídahólníihii t'áá ałtso Diyin God bits'ą́ą́dę́ę́' dahólǫ́. </a:t>
            </a:r>
          </a:p>
        </p:txBody>
      </p:sp>
      <p:sp>
        <p:nvSpPr>
          <p:cNvPr id="5" name="TextBox 4">
            <a:extLst>
              <a:ext uri="{FF2B5EF4-FFF2-40B4-BE49-F238E27FC236}">
                <a16:creationId xmlns:a16="http://schemas.microsoft.com/office/drawing/2014/main" id="{A4E36286-CE7E-A333-1D6D-BE3DC3646EC1}"/>
              </a:ext>
            </a:extLst>
          </p:cNvPr>
          <p:cNvSpPr txBox="1"/>
          <p:nvPr/>
        </p:nvSpPr>
        <p:spPr>
          <a:xfrm>
            <a:off x="7027904" y="312917"/>
            <a:ext cx="4712203" cy="1815882"/>
          </a:xfrm>
          <a:prstGeom prst="rect">
            <a:avLst/>
          </a:prstGeom>
          <a:solidFill>
            <a:schemeClr val="accent2">
              <a:lumMod val="20000"/>
              <a:lumOff val="80000"/>
            </a:schemeClr>
          </a:solidFill>
        </p:spPr>
        <p:txBody>
          <a:bodyPr wrap="square">
            <a:spAutoFit/>
          </a:bodyPr>
          <a:lstStyle/>
          <a:p>
            <a:r>
              <a:rPr lang="en-US" sz="2000" b="1" dirty="0">
                <a:latin typeface="Times New Roman" panose="02020603050405020304" pitchFamily="18" charset="0"/>
                <a:cs typeface="Times New Roman" panose="02020603050405020304" pitchFamily="18" charset="0"/>
              </a:rPr>
              <a:t>Submit to Government</a:t>
            </a:r>
          </a:p>
          <a:p>
            <a:endParaRPr lang="en-US" sz="1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Let every soul be subject to the governing authorities. For there is no authority except from God, and the authorities that exist are appointed by God.</a:t>
            </a:r>
          </a:p>
        </p:txBody>
      </p:sp>
      <p:sp>
        <p:nvSpPr>
          <p:cNvPr id="6" name="TextBox 5">
            <a:extLst>
              <a:ext uri="{FF2B5EF4-FFF2-40B4-BE49-F238E27FC236}">
                <a16:creationId xmlns:a16="http://schemas.microsoft.com/office/drawing/2014/main" id="{4681DDD0-3AF9-B9CB-8D3A-319D6B292862}"/>
              </a:ext>
            </a:extLst>
          </p:cNvPr>
          <p:cNvSpPr txBox="1"/>
          <p:nvPr/>
        </p:nvSpPr>
        <p:spPr>
          <a:xfrm>
            <a:off x="451892" y="5886053"/>
            <a:ext cx="5016843" cy="646331"/>
          </a:xfrm>
          <a:prstGeom prst="rect">
            <a:avLst/>
          </a:prstGeom>
          <a:solidFill>
            <a:schemeClr val="accent6">
              <a:lumMod val="40000"/>
              <a:lumOff val="60000"/>
            </a:schemeClr>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President of the Universe.</a:t>
            </a:r>
          </a:p>
        </p:txBody>
      </p:sp>
      <p:sp>
        <p:nvSpPr>
          <p:cNvPr id="7" name="TextBox 6">
            <a:extLst>
              <a:ext uri="{FF2B5EF4-FFF2-40B4-BE49-F238E27FC236}">
                <a16:creationId xmlns:a16="http://schemas.microsoft.com/office/drawing/2014/main" id="{9D8F4757-1A10-7B33-E788-952A5DECDF50}"/>
              </a:ext>
            </a:extLst>
          </p:cNvPr>
          <p:cNvSpPr txBox="1"/>
          <p:nvPr/>
        </p:nvSpPr>
        <p:spPr>
          <a:xfrm>
            <a:off x="7027904" y="3429000"/>
            <a:ext cx="4712203" cy="1815882"/>
          </a:xfrm>
          <a:prstGeom prst="rect">
            <a:avLst/>
          </a:prstGeom>
          <a:solidFill>
            <a:schemeClr val="accent2">
              <a:lumMod val="20000"/>
              <a:lumOff val="80000"/>
            </a:schemeClr>
          </a:solidFill>
        </p:spPr>
        <p:txBody>
          <a:bodyPr wrap="square" rtlCol="0">
            <a:spAutoFit/>
          </a:bodyPr>
          <a:lstStyle/>
          <a:p>
            <a:r>
              <a:rPr lang="en-US" sz="2000" dirty="0">
                <a:latin typeface="+mj-lt"/>
              </a:rPr>
              <a:t>By me kings reign,</a:t>
            </a:r>
          </a:p>
          <a:p>
            <a:r>
              <a:rPr lang="en-US" sz="2000" dirty="0">
                <a:latin typeface="+mj-lt"/>
              </a:rPr>
              <a:t>And rulers decree justice.</a:t>
            </a:r>
          </a:p>
          <a:p>
            <a:endParaRPr lang="en-US" sz="2000" dirty="0">
              <a:latin typeface="+mj-lt"/>
            </a:endParaRPr>
          </a:p>
          <a:p>
            <a:endParaRPr lang="en-US" sz="1200" dirty="0">
              <a:latin typeface="+mj-lt"/>
            </a:endParaRPr>
          </a:p>
          <a:p>
            <a:r>
              <a:rPr lang="en-US" sz="2000" dirty="0">
                <a:latin typeface="+mj-lt"/>
              </a:rPr>
              <a:t>By me princes rule, and nobles,</a:t>
            </a:r>
          </a:p>
          <a:p>
            <a:r>
              <a:rPr lang="en-US" sz="2000" dirty="0">
                <a:latin typeface="+mj-lt"/>
              </a:rPr>
              <a:t>All the judges of the earth.</a:t>
            </a:r>
          </a:p>
        </p:txBody>
      </p:sp>
      <p:sp>
        <p:nvSpPr>
          <p:cNvPr id="9" name="TextBox 8">
            <a:extLst>
              <a:ext uri="{FF2B5EF4-FFF2-40B4-BE49-F238E27FC236}">
                <a16:creationId xmlns:a16="http://schemas.microsoft.com/office/drawing/2014/main" id="{9DE02451-F932-2DF7-7B5B-65A6D08BFD43}"/>
              </a:ext>
            </a:extLst>
          </p:cNvPr>
          <p:cNvSpPr txBox="1"/>
          <p:nvPr/>
        </p:nvSpPr>
        <p:spPr>
          <a:xfrm>
            <a:off x="451892" y="2944097"/>
            <a:ext cx="6098058" cy="2616101"/>
          </a:xfrm>
          <a:prstGeom prst="rect">
            <a:avLst/>
          </a:prstGeom>
          <a:noFill/>
        </p:spPr>
        <p:txBody>
          <a:bodyPr wrap="square">
            <a:spAutoFit/>
          </a:bodyPr>
          <a:lstStyle/>
          <a:p>
            <a:r>
              <a:rPr lang="en-US" sz="2000" b="1" dirty="0">
                <a:latin typeface="+mj-lt"/>
              </a:rPr>
              <a:t>Psalms 8:15-16;</a:t>
            </a:r>
          </a:p>
          <a:p>
            <a:endParaRPr lang="en-US" sz="1200" dirty="0">
              <a:latin typeface="+mj-lt"/>
            </a:endParaRPr>
          </a:p>
          <a:p>
            <a:r>
              <a:rPr lang="en-US" sz="2000" dirty="0">
                <a:latin typeface="+mj-lt"/>
              </a:rPr>
              <a:t>15 Shí shinahjį' aláahgo naat'áanii danilíinii dahwée'aah, áádóó ałdó' shí shinahjį' naat'áanii danilíinii t'áá ákogi áhodooníiłgo hadahadziih. </a:t>
            </a:r>
          </a:p>
          <a:p>
            <a:endParaRPr lang="en-US" sz="1200" dirty="0">
              <a:latin typeface="+mj-lt"/>
            </a:endParaRPr>
          </a:p>
          <a:p>
            <a:r>
              <a:rPr lang="en-US" sz="2000" dirty="0">
                <a:latin typeface="+mj-lt"/>
              </a:rPr>
              <a:t>16 Shí shinahjį' naat'áanii danilíinii áádóó aghá dahideezíinii, t'áá éí nihokáá'góó ándahwii'aahii t'áá ałtso, shí shinahjį' nidant'á. </a:t>
            </a:r>
          </a:p>
        </p:txBody>
      </p:sp>
    </p:spTree>
    <p:extLst>
      <p:ext uri="{BB962C8B-B14F-4D97-AF65-F5344CB8AC3E}">
        <p14:creationId xmlns:p14="http://schemas.microsoft.com/office/powerpoint/2010/main" val="41186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EF694E-C4F4-F207-6440-8426687CF6B4}"/>
              </a:ext>
            </a:extLst>
          </p:cNvPr>
          <p:cNvPicPr>
            <a:picLocks noChangeAspect="1"/>
          </p:cNvPicPr>
          <p:nvPr/>
        </p:nvPicPr>
        <p:blipFill>
          <a:blip r:embed="rId3"/>
          <a:stretch>
            <a:fillRect/>
          </a:stretch>
        </p:blipFill>
        <p:spPr>
          <a:xfrm>
            <a:off x="660312" y="407915"/>
            <a:ext cx="4331818" cy="3593213"/>
          </a:xfrm>
          <a:prstGeom prst="rect">
            <a:avLst/>
          </a:prstGeom>
        </p:spPr>
      </p:pic>
      <p:sp>
        <p:nvSpPr>
          <p:cNvPr id="3" name="TextBox 2">
            <a:extLst>
              <a:ext uri="{FF2B5EF4-FFF2-40B4-BE49-F238E27FC236}">
                <a16:creationId xmlns:a16="http://schemas.microsoft.com/office/drawing/2014/main" id="{96E93A4A-39CB-7A60-25BD-135BD5AB0FC3}"/>
              </a:ext>
            </a:extLst>
          </p:cNvPr>
          <p:cNvSpPr txBox="1"/>
          <p:nvPr/>
        </p:nvSpPr>
        <p:spPr>
          <a:xfrm>
            <a:off x="660312" y="4253643"/>
            <a:ext cx="4331818" cy="2308324"/>
          </a:xfrm>
          <a:prstGeom prst="rect">
            <a:avLst/>
          </a:prstGeom>
          <a:noFill/>
        </p:spPr>
        <p:txBody>
          <a:bodyPr wrap="square" rtlCol="0">
            <a:spAutoFit/>
          </a:bodyPr>
          <a:lstStyle/>
          <a:p>
            <a:r>
              <a:rPr lang="en-US" sz="2000" dirty="0"/>
              <a:t>Go</a:t>
            </a:r>
            <a:r>
              <a:rPr lang="en-US" sz="2000" dirty="0">
                <a:latin typeface="Times New Roman" panose="02020603050405020304" pitchFamily="18" charset="0"/>
                <a:cs typeface="Times New Roman" panose="02020603050405020304" pitchFamily="18" charset="0"/>
              </a:rPr>
              <a:t>d </a:t>
            </a:r>
            <a:r>
              <a:rPr lang="en-US" sz="2000" b="1" dirty="0">
                <a:latin typeface="Times New Roman" panose="02020603050405020304" pitchFamily="18" charset="0"/>
                <a:cs typeface="Times New Roman" panose="02020603050405020304" pitchFamily="18" charset="0"/>
              </a:rPr>
              <a:t>ESTABLISHES</a:t>
            </a:r>
            <a:r>
              <a:rPr lang="en-US" sz="2000" dirty="0">
                <a:latin typeface="Times New Roman" panose="02020603050405020304" pitchFamily="18" charset="0"/>
                <a:cs typeface="Times New Roman" panose="02020603050405020304" pitchFamily="18" charset="0"/>
              </a:rPr>
              <a:t> all government authorities.</a:t>
            </a:r>
          </a:p>
          <a:p>
            <a:endParaRPr lang="en-US" sz="1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God </a:t>
            </a:r>
            <a:r>
              <a:rPr lang="en-US" sz="2000" b="1" dirty="0">
                <a:latin typeface="Times New Roman" panose="02020603050405020304" pitchFamily="18" charset="0"/>
                <a:cs typeface="Times New Roman" panose="02020603050405020304" pitchFamily="18" charset="0"/>
              </a:rPr>
              <a:t>GIVES</a:t>
            </a:r>
            <a:r>
              <a:rPr lang="en-US" sz="2000" dirty="0">
                <a:latin typeface="Times New Roman" panose="02020603050405020304" pitchFamily="18" charset="0"/>
                <a:cs typeface="Times New Roman" panose="02020603050405020304" pitchFamily="18" charset="0"/>
              </a:rPr>
              <a:t> authority to governments.</a:t>
            </a:r>
          </a:p>
          <a:p>
            <a:endParaRPr lang="en-US" sz="12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EVERYONE </a:t>
            </a:r>
            <a:r>
              <a:rPr lang="en-US" sz="2000" dirty="0">
                <a:latin typeface="Times New Roman" panose="02020603050405020304" pitchFamily="18" charset="0"/>
                <a:cs typeface="Times New Roman" panose="02020603050405020304" pitchFamily="18" charset="0"/>
              </a:rPr>
              <a:t>must submit to authorities, </a:t>
            </a:r>
            <a:r>
              <a:rPr lang="en-US" sz="2000" i="1" dirty="0">
                <a:latin typeface="Times New Roman" panose="02020603050405020304" pitchFamily="18" charset="0"/>
                <a:cs typeface="Times New Roman" panose="02020603050405020304" pitchFamily="18" charset="0"/>
              </a:rPr>
              <a:t>except if it contradicts God’s nature and values.</a:t>
            </a:r>
          </a:p>
        </p:txBody>
      </p:sp>
      <p:sp>
        <p:nvSpPr>
          <p:cNvPr id="5" name="TextBox 4">
            <a:extLst>
              <a:ext uri="{FF2B5EF4-FFF2-40B4-BE49-F238E27FC236}">
                <a16:creationId xmlns:a16="http://schemas.microsoft.com/office/drawing/2014/main" id="{CFCCDD6D-4D9D-A749-3F04-263882EBAB21}"/>
              </a:ext>
            </a:extLst>
          </p:cNvPr>
          <p:cNvSpPr txBox="1"/>
          <p:nvPr/>
        </p:nvSpPr>
        <p:spPr>
          <a:xfrm>
            <a:off x="5671753" y="407915"/>
            <a:ext cx="6067166" cy="6186309"/>
          </a:xfrm>
          <a:prstGeom prst="rect">
            <a:avLst/>
          </a:prstGeom>
          <a:solidFill>
            <a:schemeClr val="bg1"/>
          </a:solidFill>
        </p:spPr>
        <p:txBody>
          <a:bodyPr wrap="square">
            <a:spAutoFit/>
          </a:bodyPr>
          <a:lstStyle/>
          <a:p>
            <a:r>
              <a:rPr lang="en-US" sz="2400" b="1" dirty="0">
                <a:latin typeface="Times New Roman" panose="02020603050405020304" pitchFamily="18" charset="0"/>
                <a:cs typeface="Times New Roman" panose="02020603050405020304" pitchFamily="18" charset="0"/>
              </a:rPr>
              <a:t>Psalms 2:2;</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Nihokáá'góó aláahgo naat'áanii hasht'e'ádadiilyaa, áádóó Bóhólníihii Diyin God jílíinii índa Ak'ah Bik'i Yadziiziidgo Jíísį́į'ii t'áá bił naat'áanii danilíinii hach'į' nídahididookah biniyé ahidahidiikaigo kódaaní,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Yá gháhóką́ądi Bóhólníihii dah sidáii haa ch'ídidooldlohgo há nahodoołt'ih.</a:t>
            </a:r>
          </a:p>
          <a:p>
            <a:endParaRPr lang="en-US" sz="1200" dirty="0">
              <a:latin typeface="Times New Roman" panose="02020603050405020304" pitchFamily="18" charset="0"/>
              <a:cs typeface="Times New Roman" panose="02020603050405020304" pitchFamily="18" charset="0"/>
            </a:endParaRPr>
          </a:p>
          <a:p>
            <a:r>
              <a:rPr lang="en-US" sz="2400" dirty="0">
                <a:highlight>
                  <a:srgbClr val="FFFF00"/>
                </a:highlight>
                <a:latin typeface="Times New Roman" panose="02020603050405020304" pitchFamily="18" charset="0"/>
                <a:cs typeface="Times New Roman" panose="02020603050405020304" pitchFamily="18" charset="0"/>
              </a:rPr>
              <a:t>2 The kings of the earth set themselves,</a:t>
            </a:r>
          </a:p>
          <a:p>
            <a:r>
              <a:rPr lang="en-US" sz="2400" dirty="0">
                <a:highlight>
                  <a:srgbClr val="FFFF00"/>
                </a:highlight>
                <a:latin typeface="Times New Roman" panose="02020603050405020304" pitchFamily="18" charset="0"/>
                <a:cs typeface="Times New Roman" panose="02020603050405020304" pitchFamily="18" charset="0"/>
              </a:rPr>
              <a:t>And the rulers take counsel together,</a:t>
            </a:r>
          </a:p>
          <a:p>
            <a:r>
              <a:rPr lang="en-US" sz="2400" dirty="0">
                <a:highlight>
                  <a:srgbClr val="FFFF00"/>
                </a:highlight>
                <a:latin typeface="Times New Roman" panose="02020603050405020304" pitchFamily="18" charset="0"/>
                <a:cs typeface="Times New Roman" panose="02020603050405020304" pitchFamily="18" charset="0"/>
              </a:rPr>
              <a:t>Against the Lord and against His Anointed,[d] saying, …</a:t>
            </a:r>
          </a:p>
          <a:p>
            <a:endParaRPr lang="en-US" sz="1200" dirty="0">
              <a:highlight>
                <a:srgbClr val="FFFF00"/>
              </a:highlight>
              <a:latin typeface="Times New Roman" panose="02020603050405020304" pitchFamily="18" charset="0"/>
              <a:cs typeface="Times New Roman" panose="02020603050405020304" pitchFamily="18" charset="0"/>
            </a:endParaRPr>
          </a:p>
          <a:p>
            <a:r>
              <a:rPr lang="en-US" sz="2400" dirty="0">
                <a:highlight>
                  <a:srgbClr val="FFFF00"/>
                </a:highlight>
                <a:latin typeface="Times New Roman" panose="02020603050405020304" pitchFamily="18" charset="0"/>
                <a:cs typeface="Times New Roman" panose="02020603050405020304" pitchFamily="18" charset="0"/>
              </a:rPr>
              <a:t>4 He who sits in the heavens shall laugh;</a:t>
            </a:r>
          </a:p>
          <a:p>
            <a:r>
              <a:rPr lang="en-US" sz="2400" dirty="0">
                <a:highlight>
                  <a:srgbClr val="FFFF00"/>
                </a:highlight>
                <a:latin typeface="Times New Roman" panose="02020603050405020304" pitchFamily="18" charset="0"/>
                <a:cs typeface="Times New Roman" panose="02020603050405020304" pitchFamily="18" charset="0"/>
              </a:rPr>
              <a:t>The Lord shall hold them in derision.</a:t>
            </a:r>
          </a:p>
        </p:txBody>
      </p:sp>
    </p:spTree>
    <p:extLst>
      <p:ext uri="{BB962C8B-B14F-4D97-AF65-F5344CB8AC3E}">
        <p14:creationId xmlns:p14="http://schemas.microsoft.com/office/powerpoint/2010/main" val="124553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38C739-D78D-DF2D-4B25-8779FA4893F9}"/>
              </a:ext>
            </a:extLst>
          </p:cNvPr>
          <p:cNvPicPr>
            <a:picLocks noChangeAspect="1"/>
          </p:cNvPicPr>
          <p:nvPr/>
        </p:nvPicPr>
        <p:blipFill>
          <a:blip r:embed="rId2"/>
          <a:stretch>
            <a:fillRect/>
          </a:stretch>
        </p:blipFill>
        <p:spPr>
          <a:xfrm>
            <a:off x="403784" y="429396"/>
            <a:ext cx="1790700" cy="2261936"/>
          </a:xfrm>
          <a:prstGeom prst="rect">
            <a:avLst/>
          </a:prstGeom>
        </p:spPr>
      </p:pic>
      <p:pic>
        <p:nvPicPr>
          <p:cNvPr id="3" name="Picture 2">
            <a:extLst>
              <a:ext uri="{FF2B5EF4-FFF2-40B4-BE49-F238E27FC236}">
                <a16:creationId xmlns:a16="http://schemas.microsoft.com/office/drawing/2014/main" id="{A2B3E55D-93C0-F192-EBB4-D425E529282A}"/>
              </a:ext>
            </a:extLst>
          </p:cNvPr>
          <p:cNvPicPr>
            <a:picLocks noChangeAspect="1"/>
          </p:cNvPicPr>
          <p:nvPr/>
        </p:nvPicPr>
        <p:blipFill>
          <a:blip r:embed="rId3"/>
          <a:stretch>
            <a:fillRect/>
          </a:stretch>
        </p:blipFill>
        <p:spPr>
          <a:xfrm>
            <a:off x="9819632" y="429396"/>
            <a:ext cx="1790700" cy="2295525"/>
          </a:xfrm>
          <a:prstGeom prst="rect">
            <a:avLst/>
          </a:prstGeom>
        </p:spPr>
      </p:pic>
      <p:sp>
        <p:nvSpPr>
          <p:cNvPr id="4" name="TextBox 3">
            <a:extLst>
              <a:ext uri="{FF2B5EF4-FFF2-40B4-BE49-F238E27FC236}">
                <a16:creationId xmlns:a16="http://schemas.microsoft.com/office/drawing/2014/main" id="{BEA4E8ED-36D6-DEE3-A597-AEEC7F108F74}"/>
              </a:ext>
            </a:extLst>
          </p:cNvPr>
          <p:cNvSpPr txBox="1"/>
          <p:nvPr/>
        </p:nvSpPr>
        <p:spPr>
          <a:xfrm>
            <a:off x="7919006" y="590868"/>
            <a:ext cx="1790700" cy="1938992"/>
          </a:xfrm>
          <a:prstGeom prst="rect">
            <a:avLst/>
          </a:prstGeom>
          <a:noFill/>
        </p:spPr>
        <p:txBody>
          <a:bodyPr wrap="square" rtlCol="0">
            <a:spAutoFit/>
          </a:bodyPr>
          <a:lstStyle/>
          <a:p>
            <a:pPr algn="ctr"/>
            <a:r>
              <a:rPr lang="en-US" sz="2400" b="1" dirty="0"/>
              <a:t>Charles Hodge</a:t>
            </a:r>
          </a:p>
          <a:p>
            <a:pPr algn="ctr"/>
            <a:r>
              <a:rPr lang="en-US" i="1" dirty="0"/>
              <a:t>1797 – 1878</a:t>
            </a:r>
          </a:p>
          <a:p>
            <a:pPr algn="ctr"/>
            <a:r>
              <a:rPr lang="en-US" b="1" dirty="0"/>
              <a:t>Reformed Presbyterian Theologian</a:t>
            </a:r>
          </a:p>
        </p:txBody>
      </p:sp>
      <p:sp>
        <p:nvSpPr>
          <p:cNvPr id="5" name="TextBox 4">
            <a:extLst>
              <a:ext uri="{FF2B5EF4-FFF2-40B4-BE49-F238E27FC236}">
                <a16:creationId xmlns:a16="http://schemas.microsoft.com/office/drawing/2014/main" id="{C6D5562A-B563-B2F6-02D7-C3331D882E1A}"/>
              </a:ext>
            </a:extLst>
          </p:cNvPr>
          <p:cNvSpPr txBox="1"/>
          <p:nvPr/>
        </p:nvSpPr>
        <p:spPr>
          <a:xfrm>
            <a:off x="2482294" y="590868"/>
            <a:ext cx="1604320" cy="1569660"/>
          </a:xfrm>
          <a:prstGeom prst="rect">
            <a:avLst/>
          </a:prstGeom>
          <a:noFill/>
        </p:spPr>
        <p:txBody>
          <a:bodyPr wrap="square" rtlCol="0">
            <a:spAutoFit/>
          </a:bodyPr>
          <a:lstStyle/>
          <a:p>
            <a:pPr algn="ctr"/>
            <a:r>
              <a:rPr lang="en-US" sz="2400" b="1" dirty="0"/>
              <a:t>F.F. Bruce</a:t>
            </a:r>
          </a:p>
          <a:p>
            <a:pPr algn="ctr"/>
            <a:r>
              <a:rPr lang="en-US" i="1" dirty="0"/>
              <a:t>1910 -1990</a:t>
            </a:r>
          </a:p>
          <a:p>
            <a:pPr algn="ctr"/>
            <a:r>
              <a:rPr lang="en-US" b="1" dirty="0"/>
              <a:t>Scottish Evangelical Scholar</a:t>
            </a:r>
          </a:p>
        </p:txBody>
      </p:sp>
      <p:sp>
        <p:nvSpPr>
          <p:cNvPr id="6" name="Rectangle: Folded Corner 5">
            <a:extLst>
              <a:ext uri="{FF2B5EF4-FFF2-40B4-BE49-F238E27FC236}">
                <a16:creationId xmlns:a16="http://schemas.microsoft.com/office/drawing/2014/main" id="{C25A25E7-CC9A-7F90-2558-6B99491EC682}"/>
              </a:ext>
            </a:extLst>
          </p:cNvPr>
          <p:cNvSpPr/>
          <p:nvPr/>
        </p:nvSpPr>
        <p:spPr>
          <a:xfrm>
            <a:off x="403784" y="2965622"/>
            <a:ext cx="5354465" cy="3462982"/>
          </a:xfrm>
          <a:prstGeom prst="foldedCorne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1D25C8F-6EB8-38B9-33DF-7E1568DE7BCD}"/>
              </a:ext>
            </a:extLst>
          </p:cNvPr>
          <p:cNvSpPr/>
          <p:nvPr/>
        </p:nvSpPr>
        <p:spPr>
          <a:xfrm>
            <a:off x="6255867" y="2965622"/>
            <a:ext cx="5354465" cy="30150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45C335-56A7-7688-B0A2-91B264990423}"/>
              </a:ext>
            </a:extLst>
          </p:cNvPr>
          <p:cNvSpPr txBox="1"/>
          <p:nvPr/>
        </p:nvSpPr>
        <p:spPr>
          <a:xfrm>
            <a:off x="581668" y="3127811"/>
            <a:ext cx="4967416" cy="3139321"/>
          </a:xfrm>
          <a:prstGeom prst="rect">
            <a:avLst/>
          </a:prstGeom>
          <a:noFill/>
        </p:spPr>
        <p:txBody>
          <a:bodyPr wrap="square" rtlCol="0">
            <a:spAutoFit/>
          </a:bodyPr>
          <a:lstStyle/>
          <a:p>
            <a:r>
              <a:rPr lang="en-US" dirty="0"/>
              <a:t>“Generally speaking, to subject oneself to the civil authorities is but an indirect way of obeying God Himself. At bottom the issue is in a sense not “either God or state” nor “both God and state” but “God via the state.” … In that respect the Christian should instinctively view the government not as an enemy but as an ally and helper towards his own moral endeavors. In fact, the civil power is God’s servant, doing God’s work positively and negatively by virtue and discouraging vice.” </a:t>
            </a:r>
          </a:p>
        </p:txBody>
      </p:sp>
      <p:sp>
        <p:nvSpPr>
          <p:cNvPr id="10" name="TextBox 9">
            <a:extLst>
              <a:ext uri="{FF2B5EF4-FFF2-40B4-BE49-F238E27FC236}">
                <a16:creationId xmlns:a16="http://schemas.microsoft.com/office/drawing/2014/main" id="{4056AFBD-4B85-22EB-E862-9BA01CDE496F}"/>
              </a:ext>
            </a:extLst>
          </p:cNvPr>
          <p:cNvSpPr txBox="1"/>
          <p:nvPr/>
        </p:nvSpPr>
        <p:spPr>
          <a:xfrm>
            <a:off x="6433753" y="3237470"/>
            <a:ext cx="5058031" cy="2585323"/>
          </a:xfrm>
          <a:prstGeom prst="rect">
            <a:avLst/>
          </a:prstGeom>
          <a:noFill/>
        </p:spPr>
        <p:txBody>
          <a:bodyPr wrap="square" rtlCol="0">
            <a:spAutoFit/>
          </a:bodyPr>
          <a:lstStyle/>
          <a:p>
            <a:r>
              <a:rPr lang="en-US" dirty="0"/>
              <a:t>“The actual reigning emperor was to be obeyed by the Roman Christians, whatever they may think as to his title to the scepter. But if he transcended his authority, and required them to worship idols (or him), they were to obey God rather than man. This is the limitation to human authority. Whenever obedience to man is inconsistent with obedience to God, then disobedience becomes a duty.”</a:t>
            </a:r>
          </a:p>
        </p:txBody>
      </p:sp>
    </p:spTree>
    <p:extLst>
      <p:ext uri="{BB962C8B-B14F-4D97-AF65-F5344CB8AC3E}">
        <p14:creationId xmlns:p14="http://schemas.microsoft.com/office/powerpoint/2010/main" val="586102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6941C-CC91-6B92-7736-50212C8B1D62}"/>
              </a:ext>
            </a:extLst>
          </p:cNvPr>
          <p:cNvSpPr txBox="1"/>
          <p:nvPr/>
        </p:nvSpPr>
        <p:spPr>
          <a:xfrm>
            <a:off x="602393" y="408967"/>
            <a:ext cx="6098058" cy="452431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2 Éí bąą bídahólníihii dooda bee bich'į' nidzistee'ii, éí Diyin God bibik'eh hoogáałii bich'į' dooda bee nidzistee'go át'é, áko dooda bee nidzistee'ii bee haa nídahódóot'įįłii ák'ijį' bídajílná.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Háálá bíd ahólníihii diné yá'át'éehgo dayíkáahii doo yił yéé' ádahósin da, nidi diné doo yá'ádaashóonii t'éiyá yił yéé' ádahósin. Doósh bídahólníihii bits'ąą síníti' da doo, danohsin? Yá'át'éehgo ááníił le', áko nizhónígo naa haniih doo. </a:t>
            </a:r>
          </a:p>
        </p:txBody>
      </p:sp>
      <p:sp>
        <p:nvSpPr>
          <p:cNvPr id="5" name="TextBox 4">
            <a:extLst>
              <a:ext uri="{FF2B5EF4-FFF2-40B4-BE49-F238E27FC236}">
                <a16:creationId xmlns:a16="http://schemas.microsoft.com/office/drawing/2014/main" id="{40363031-A8A9-7D66-C6B0-FE4E02A44BB5}"/>
              </a:ext>
            </a:extLst>
          </p:cNvPr>
          <p:cNvSpPr txBox="1"/>
          <p:nvPr/>
        </p:nvSpPr>
        <p:spPr>
          <a:xfrm>
            <a:off x="6796215" y="408967"/>
            <a:ext cx="4793391" cy="3477875"/>
          </a:xfrm>
          <a:prstGeom prst="rect">
            <a:avLst/>
          </a:prstGeom>
          <a:solidFill>
            <a:schemeClr val="accent2">
              <a:lumMod val="20000"/>
              <a:lumOff val="80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 Therefore, whoever resists the authority resists the ordinance of God, and those who resist will bring judgment on themselves.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rulers are not a terror to good works, but to evil. Do you want to be unafraid of the authority? Do what is good, and you will have praise from the same.</a:t>
            </a:r>
          </a:p>
        </p:txBody>
      </p:sp>
      <p:sp>
        <p:nvSpPr>
          <p:cNvPr id="6" name="TextBox 5">
            <a:extLst>
              <a:ext uri="{FF2B5EF4-FFF2-40B4-BE49-F238E27FC236}">
                <a16:creationId xmlns:a16="http://schemas.microsoft.com/office/drawing/2014/main" id="{C4238AAD-EF1E-901A-1A15-77FF05CF4F20}"/>
              </a:ext>
            </a:extLst>
          </p:cNvPr>
          <p:cNvSpPr txBox="1"/>
          <p:nvPr/>
        </p:nvSpPr>
        <p:spPr>
          <a:xfrm>
            <a:off x="602393" y="5815059"/>
            <a:ext cx="4043748" cy="646331"/>
          </a:xfrm>
          <a:prstGeom prst="rect">
            <a:avLst/>
          </a:prstGeom>
          <a:solidFill>
            <a:schemeClr val="accent6">
              <a:lumMod val="40000"/>
              <a:lumOff val="60000"/>
            </a:schemeClr>
          </a:solidFill>
        </p:spPr>
        <p:txBody>
          <a:bodyPr wrap="square" rtlCol="0">
            <a:spAutoFit/>
          </a:bodyPr>
          <a:lstStyle/>
          <a:p>
            <a:r>
              <a:rPr lang="en-US" sz="3600" b="1" dirty="0">
                <a:latin typeface="Times New Roman" panose="02020603050405020304" pitchFamily="18" charset="0"/>
                <a:cs typeface="Times New Roman" panose="02020603050405020304" pitchFamily="18" charset="0"/>
              </a:rPr>
              <a:t>Rebel with a cause.</a:t>
            </a:r>
          </a:p>
        </p:txBody>
      </p:sp>
    </p:spTree>
    <p:extLst>
      <p:ext uri="{BB962C8B-B14F-4D97-AF65-F5344CB8AC3E}">
        <p14:creationId xmlns:p14="http://schemas.microsoft.com/office/powerpoint/2010/main" val="314151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BD5CB7-0521-DE44-F397-2926169E6D93}"/>
              </a:ext>
            </a:extLst>
          </p:cNvPr>
          <p:cNvPicPr>
            <a:picLocks noChangeAspect="1"/>
          </p:cNvPicPr>
          <p:nvPr/>
        </p:nvPicPr>
        <p:blipFill>
          <a:blip r:embed="rId2"/>
          <a:stretch>
            <a:fillRect/>
          </a:stretch>
        </p:blipFill>
        <p:spPr>
          <a:xfrm>
            <a:off x="901914" y="848566"/>
            <a:ext cx="2996350" cy="2252575"/>
          </a:xfrm>
          <a:prstGeom prst="rect">
            <a:avLst/>
          </a:prstGeom>
        </p:spPr>
      </p:pic>
      <p:sp>
        <p:nvSpPr>
          <p:cNvPr id="3" name="TextBox 2">
            <a:extLst>
              <a:ext uri="{FF2B5EF4-FFF2-40B4-BE49-F238E27FC236}">
                <a16:creationId xmlns:a16="http://schemas.microsoft.com/office/drawing/2014/main" id="{04CF0E02-80CF-363D-6352-AB595BDE1297}"/>
              </a:ext>
            </a:extLst>
          </p:cNvPr>
          <p:cNvSpPr txBox="1"/>
          <p:nvPr/>
        </p:nvSpPr>
        <p:spPr>
          <a:xfrm>
            <a:off x="4642151" y="835883"/>
            <a:ext cx="6647935" cy="3416320"/>
          </a:xfrm>
          <a:prstGeom prst="rect">
            <a:avLst/>
          </a:prstGeom>
          <a:noFill/>
        </p:spPr>
        <p:txBody>
          <a:bodyPr wrap="square" rtlCol="0">
            <a:spAutoFit/>
          </a:bodyPr>
          <a:lstStyle/>
          <a:p>
            <a:r>
              <a:rPr lang="en-US" sz="2400" dirty="0">
                <a:latin typeface="+mj-lt"/>
              </a:rPr>
              <a:t>“Paul thus approached the relation of church and state not as a </a:t>
            </a:r>
            <a:r>
              <a:rPr lang="en-US" sz="2400" b="1" dirty="0">
                <a:latin typeface="+mj-lt"/>
              </a:rPr>
              <a:t>Sadducee</a:t>
            </a:r>
            <a:r>
              <a:rPr lang="en-US" sz="2400" dirty="0">
                <a:latin typeface="+mj-lt"/>
              </a:rPr>
              <a:t> who lived from the advantages of the state, nor a </a:t>
            </a:r>
            <a:r>
              <a:rPr lang="en-US" sz="2400" b="1" dirty="0">
                <a:latin typeface="+mj-lt"/>
              </a:rPr>
              <a:t>Zealot</a:t>
            </a:r>
            <a:r>
              <a:rPr lang="en-US" sz="2400" dirty="0">
                <a:latin typeface="+mj-lt"/>
              </a:rPr>
              <a:t> who lived to overthrow the state, nor as the </a:t>
            </a:r>
            <a:r>
              <a:rPr lang="en-US" sz="2400" b="1" dirty="0">
                <a:latin typeface="+mj-lt"/>
              </a:rPr>
              <a:t>Pharisee</a:t>
            </a:r>
            <a:r>
              <a:rPr lang="en-US" sz="2400" dirty="0">
                <a:latin typeface="+mj-lt"/>
              </a:rPr>
              <a:t> who divorced religion from the state, nor as a Roman citizen for whom the state was an end in itself. Paul wrote as a free man in Christ, and he appeals to the church to be equally free in obedience to the state, but not conformed to it.”</a:t>
            </a:r>
          </a:p>
        </p:txBody>
      </p:sp>
      <p:sp>
        <p:nvSpPr>
          <p:cNvPr id="4" name="TextBox 3">
            <a:extLst>
              <a:ext uri="{FF2B5EF4-FFF2-40B4-BE49-F238E27FC236}">
                <a16:creationId xmlns:a16="http://schemas.microsoft.com/office/drawing/2014/main" id="{375B5E4C-0B04-16AD-8444-20FC7FF0D08C}"/>
              </a:ext>
            </a:extLst>
          </p:cNvPr>
          <p:cNvSpPr txBox="1"/>
          <p:nvPr/>
        </p:nvSpPr>
        <p:spPr>
          <a:xfrm>
            <a:off x="944870" y="5234711"/>
            <a:ext cx="10388172" cy="1015663"/>
          </a:xfrm>
          <a:prstGeom prst="rect">
            <a:avLst/>
          </a:prstGeom>
          <a:solidFill>
            <a:schemeClr val="accent5">
              <a:lumMod val="40000"/>
              <a:lumOff val="60000"/>
            </a:schemeClr>
          </a:solidFill>
        </p:spPr>
        <p:txBody>
          <a:bodyPr wrap="square" rtlCol="0">
            <a:spAutoFit/>
          </a:bodyPr>
          <a:lstStyle/>
          <a:p>
            <a:r>
              <a:rPr lang="en-US" sz="2000" b="1" dirty="0"/>
              <a:t>Sadducee – </a:t>
            </a:r>
            <a:r>
              <a:rPr lang="en-US" sz="2000" i="1" dirty="0"/>
              <a:t>first-century liberal, religious, political party.</a:t>
            </a:r>
            <a:r>
              <a:rPr lang="en-US" sz="2000" b="1" dirty="0"/>
              <a:t> </a:t>
            </a:r>
          </a:p>
          <a:p>
            <a:r>
              <a:rPr lang="en-US" sz="2000" b="1" dirty="0"/>
              <a:t>Zealot – </a:t>
            </a:r>
            <a:r>
              <a:rPr lang="en-US" sz="2000" i="1" dirty="0"/>
              <a:t>first-century religious, political party that called for armed rebellion against Rome.</a:t>
            </a:r>
            <a:endParaRPr lang="en-US" sz="2000" b="1" dirty="0"/>
          </a:p>
          <a:p>
            <a:r>
              <a:rPr lang="en-US" sz="2000" b="1" dirty="0"/>
              <a:t>Pharisee – </a:t>
            </a:r>
            <a:r>
              <a:rPr lang="en-US" sz="2000" i="1" dirty="0"/>
              <a:t>first-century religious, political party that called for strict observance of OT law.</a:t>
            </a:r>
          </a:p>
        </p:txBody>
      </p:sp>
      <p:sp>
        <p:nvSpPr>
          <p:cNvPr id="5" name="TextBox 4">
            <a:extLst>
              <a:ext uri="{FF2B5EF4-FFF2-40B4-BE49-F238E27FC236}">
                <a16:creationId xmlns:a16="http://schemas.microsoft.com/office/drawing/2014/main" id="{5309E99A-17E6-60D7-F1B8-6E1ACA292BE4}"/>
              </a:ext>
            </a:extLst>
          </p:cNvPr>
          <p:cNvSpPr txBox="1"/>
          <p:nvPr/>
        </p:nvSpPr>
        <p:spPr>
          <a:xfrm>
            <a:off x="944870" y="3429000"/>
            <a:ext cx="2953394" cy="1261884"/>
          </a:xfrm>
          <a:prstGeom prst="rect">
            <a:avLst/>
          </a:prstGeom>
          <a:noFill/>
        </p:spPr>
        <p:txBody>
          <a:bodyPr wrap="square" rtlCol="0">
            <a:spAutoFit/>
          </a:bodyPr>
          <a:lstStyle/>
          <a:p>
            <a:pPr algn="ctr"/>
            <a:r>
              <a:rPr lang="en-US" sz="2800" b="1" dirty="0">
                <a:latin typeface="+mj-lt"/>
              </a:rPr>
              <a:t>James R. Edwards</a:t>
            </a:r>
          </a:p>
          <a:p>
            <a:pPr algn="ctr"/>
            <a:r>
              <a:rPr lang="en-US" sz="2400" i="1" dirty="0">
                <a:latin typeface="+mj-lt"/>
              </a:rPr>
              <a:t>1948 –</a:t>
            </a:r>
          </a:p>
          <a:p>
            <a:pPr algn="ctr"/>
            <a:r>
              <a:rPr lang="en-US" sz="2400" dirty="0">
                <a:latin typeface="+mj-lt"/>
              </a:rPr>
              <a:t>American NT scholar</a:t>
            </a:r>
          </a:p>
        </p:txBody>
      </p:sp>
    </p:spTree>
    <p:extLst>
      <p:ext uri="{BB962C8B-B14F-4D97-AF65-F5344CB8AC3E}">
        <p14:creationId xmlns:p14="http://schemas.microsoft.com/office/powerpoint/2010/main" val="375110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FFB2B1-A312-B8F1-588D-88A50A727509}"/>
              </a:ext>
            </a:extLst>
          </p:cNvPr>
          <p:cNvSpPr txBox="1"/>
          <p:nvPr/>
        </p:nvSpPr>
        <p:spPr>
          <a:xfrm>
            <a:off x="602393" y="1077428"/>
            <a:ext cx="6098058"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4 Háálá ná yá'át'ééh biniyé éí Diyin God yá naal'a'í nilį́. </a:t>
            </a:r>
          </a:p>
        </p:txBody>
      </p:sp>
      <p:sp>
        <p:nvSpPr>
          <p:cNvPr id="5" name="TextBox 4">
            <a:extLst>
              <a:ext uri="{FF2B5EF4-FFF2-40B4-BE49-F238E27FC236}">
                <a16:creationId xmlns:a16="http://schemas.microsoft.com/office/drawing/2014/main" id="{E1EEC00C-2F5F-02BA-88E7-FF7B38A85242}"/>
              </a:ext>
            </a:extLst>
          </p:cNvPr>
          <p:cNvSpPr txBox="1"/>
          <p:nvPr/>
        </p:nvSpPr>
        <p:spPr>
          <a:xfrm>
            <a:off x="7102046" y="1076233"/>
            <a:ext cx="4599802" cy="400110"/>
          </a:xfrm>
          <a:prstGeom prst="rect">
            <a:avLst/>
          </a:prstGeom>
          <a:solidFill>
            <a:schemeClr val="accent2">
              <a:lumMod val="20000"/>
              <a:lumOff val="80000"/>
            </a:schemeClr>
          </a:solidFill>
        </p:spPr>
        <p:txBody>
          <a:bodyPr wrap="square">
            <a:spAutoFit/>
          </a:bodyPr>
          <a:lstStyle/>
          <a:p>
            <a:r>
              <a:rPr lang="en-US" dirty="0"/>
              <a:t> </a:t>
            </a:r>
            <a:r>
              <a:rPr lang="en-US" sz="2000" dirty="0">
                <a:latin typeface="Times New Roman" panose="02020603050405020304" pitchFamily="18" charset="0"/>
                <a:cs typeface="Times New Roman" panose="02020603050405020304" pitchFamily="18" charset="0"/>
              </a:rPr>
              <a:t>For he is God’s minister to you for good.</a:t>
            </a:r>
          </a:p>
        </p:txBody>
      </p:sp>
      <p:sp>
        <p:nvSpPr>
          <p:cNvPr id="6" name="TextBox 5">
            <a:extLst>
              <a:ext uri="{FF2B5EF4-FFF2-40B4-BE49-F238E27FC236}">
                <a16:creationId xmlns:a16="http://schemas.microsoft.com/office/drawing/2014/main" id="{55C3D3F0-7FD4-9EDF-73E9-415E3DA91663}"/>
              </a:ext>
            </a:extLst>
          </p:cNvPr>
          <p:cNvSpPr txBox="1"/>
          <p:nvPr/>
        </p:nvSpPr>
        <p:spPr>
          <a:xfrm>
            <a:off x="602393" y="5609967"/>
            <a:ext cx="4188940" cy="646331"/>
          </a:xfrm>
          <a:prstGeom prst="rect">
            <a:avLst/>
          </a:prstGeom>
          <a:solidFill>
            <a:schemeClr val="accent6">
              <a:lumMod val="40000"/>
              <a:lumOff val="60000"/>
            </a:schemeClr>
          </a:solidFill>
        </p:spPr>
        <p:txBody>
          <a:bodyPr wrap="square" rtlCol="0">
            <a:spAutoFit/>
          </a:bodyPr>
          <a:lstStyle/>
          <a:p>
            <a:r>
              <a:rPr lang="en-US" sz="3600" b="1" dirty="0">
                <a:latin typeface="Times New Roman" panose="02020603050405020304" pitchFamily="18" charset="0"/>
                <a:cs typeface="Times New Roman" panose="02020603050405020304" pitchFamily="18" charset="0"/>
              </a:rPr>
              <a:t>Good government.</a:t>
            </a:r>
          </a:p>
        </p:txBody>
      </p:sp>
      <p:sp>
        <p:nvSpPr>
          <p:cNvPr id="2" name="TextBox 1">
            <a:extLst>
              <a:ext uri="{FF2B5EF4-FFF2-40B4-BE49-F238E27FC236}">
                <a16:creationId xmlns:a16="http://schemas.microsoft.com/office/drawing/2014/main" id="{343CD6C7-A00C-032F-2599-64996A1B95DD}"/>
              </a:ext>
            </a:extLst>
          </p:cNvPr>
          <p:cNvSpPr txBox="1"/>
          <p:nvPr/>
        </p:nvSpPr>
        <p:spPr>
          <a:xfrm>
            <a:off x="609600" y="2755556"/>
            <a:ext cx="10972799" cy="2308324"/>
          </a:xfrm>
          <a:prstGeom prst="rect">
            <a:avLst/>
          </a:prstGeom>
          <a:solidFill>
            <a:schemeClr val="bg2">
              <a:lumMod val="90000"/>
            </a:schemeClr>
          </a:solidFill>
        </p:spPr>
        <p:txBody>
          <a:bodyPr wrap="square" rtlCol="0">
            <a:spAutoFit/>
          </a:bodyPr>
          <a:lstStyle/>
          <a:p>
            <a:r>
              <a:rPr lang="en-US" sz="2400" dirty="0"/>
              <a:t>“Paul says the function of government is to be God’s agent for good in that government provides a rule of law that guards against </a:t>
            </a:r>
            <a:r>
              <a:rPr lang="en-US" sz="2400" b="1" dirty="0"/>
              <a:t>anarchy</a:t>
            </a:r>
            <a:r>
              <a:rPr lang="en-US" sz="2400" dirty="0"/>
              <a:t> and the excesses associated with it. Even bad governments protect its citizens to some extent from injustices like murder and robbery. Even bad governments provide roads and streetlights.” </a:t>
            </a:r>
          </a:p>
          <a:p>
            <a:r>
              <a:rPr lang="en-US" sz="2400" i="1" dirty="0"/>
              <a:t>                                  – </a:t>
            </a:r>
            <a:r>
              <a:rPr lang="en-US" sz="2400" b="1" i="1" dirty="0"/>
              <a:t>G. Martin &amp; L. Richards</a:t>
            </a:r>
            <a:r>
              <a:rPr lang="en-US" sz="2400" i="1" dirty="0"/>
              <a:t>. 2007 by GRQ, Inc, The Book of Romans.</a:t>
            </a:r>
          </a:p>
        </p:txBody>
      </p:sp>
      <p:sp>
        <p:nvSpPr>
          <p:cNvPr id="4" name="TextBox 3">
            <a:extLst>
              <a:ext uri="{FF2B5EF4-FFF2-40B4-BE49-F238E27FC236}">
                <a16:creationId xmlns:a16="http://schemas.microsoft.com/office/drawing/2014/main" id="{43F8ED38-7A4A-192B-101D-BB6E6741CED0}"/>
              </a:ext>
            </a:extLst>
          </p:cNvPr>
          <p:cNvSpPr txBox="1"/>
          <p:nvPr/>
        </p:nvSpPr>
        <p:spPr>
          <a:xfrm>
            <a:off x="8572501" y="5548412"/>
            <a:ext cx="3002691" cy="707886"/>
          </a:xfrm>
          <a:prstGeom prst="rect">
            <a:avLst/>
          </a:prstGeom>
          <a:solidFill>
            <a:schemeClr val="bg2">
              <a:lumMod val="90000"/>
            </a:schemeClr>
          </a:solidFill>
        </p:spPr>
        <p:txBody>
          <a:bodyPr wrap="square" rtlCol="0">
            <a:spAutoFit/>
          </a:bodyPr>
          <a:lstStyle/>
          <a:p>
            <a:r>
              <a:rPr lang="en-US" sz="2000" b="1" dirty="0">
                <a:latin typeface="Anarchy - Aptos Display (Headings)"/>
              </a:rPr>
              <a:t>Anarchy</a:t>
            </a:r>
            <a:r>
              <a:rPr lang="en-US" sz="2000" dirty="0">
                <a:latin typeface="Anarchy - Aptos Display (Headings)"/>
              </a:rPr>
              <a:t> – complete absence of government.</a:t>
            </a:r>
          </a:p>
        </p:txBody>
      </p:sp>
    </p:spTree>
    <p:extLst>
      <p:ext uri="{BB962C8B-B14F-4D97-AF65-F5344CB8AC3E}">
        <p14:creationId xmlns:p14="http://schemas.microsoft.com/office/powerpoint/2010/main" val="306571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0E8E0-A323-42D6-1C70-DA8399A8D693}"/>
              </a:ext>
            </a:extLst>
          </p:cNvPr>
          <p:cNvSpPr txBox="1"/>
          <p:nvPr/>
        </p:nvSpPr>
        <p:spPr>
          <a:xfrm>
            <a:off x="478824" y="468177"/>
            <a:ext cx="6098058" cy="526297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Nidi doo ákǫ́ǫ́ ánít'į́į́góó éí bik'ee nił yée' doo, háálá doo t'áadoo biniyéhígóó bibee adziilii hólǫ́ǫ da. Jó, éí Diyin God yá naal'a'í nilį́įgo doo ákǫ́ǫ́ ájít'íinii Diyin God t'óó báhádzidgo bibee até'él'íinii yee atíhodoolííł.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Éí bąą diné ts'ídá ak'eh hojíł'į́į doo, t'áá hazhó'ó Diyin God t'óó báhádzidgo bibee até'él'íinii t'éiyá bits'ąą ájít'į́į dooleełgo éí dooda, nidi t'áá ákogi át'éego baa ákoznízingo ałdó' biniyé ak'eh hojíł'į́į doo.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6 T'áá éí ałdó' bąą tax nidahohłé, háálá nihinanit'a'í éí Diyin God yá nidaalnishgo ts'ídá éí yindaalnish. </a:t>
            </a:r>
          </a:p>
        </p:txBody>
      </p:sp>
      <p:sp>
        <p:nvSpPr>
          <p:cNvPr id="5" name="TextBox 4">
            <a:extLst>
              <a:ext uri="{FF2B5EF4-FFF2-40B4-BE49-F238E27FC236}">
                <a16:creationId xmlns:a16="http://schemas.microsoft.com/office/drawing/2014/main" id="{55ACFB83-D10C-5CA8-AB32-8078F4E9E718}"/>
              </a:ext>
            </a:extLst>
          </p:cNvPr>
          <p:cNvSpPr txBox="1"/>
          <p:nvPr/>
        </p:nvSpPr>
        <p:spPr>
          <a:xfrm>
            <a:off x="7191632" y="468177"/>
            <a:ext cx="4521544" cy="5201424"/>
          </a:xfrm>
          <a:prstGeom prst="rect">
            <a:avLst/>
          </a:prstGeom>
          <a:solidFill>
            <a:schemeClr val="accent2">
              <a:lumMod val="20000"/>
              <a:lumOff val="80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But if you do evil, be afraid; for he does not bear the sword in vain; for he is God’s minister, an avenger to execute wrath on him who practices evil.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Therefore, you must be subject, not only because of wrath but also for conscience’ sake.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because of this you also pay taxes, for they are God’s ministers attending continually to this very thing.</a:t>
            </a:r>
          </a:p>
        </p:txBody>
      </p:sp>
      <p:sp>
        <p:nvSpPr>
          <p:cNvPr id="6" name="TextBox 5">
            <a:extLst>
              <a:ext uri="{FF2B5EF4-FFF2-40B4-BE49-F238E27FC236}">
                <a16:creationId xmlns:a16="http://schemas.microsoft.com/office/drawing/2014/main" id="{885415C2-D8AF-46C4-CE94-D01103DBEC78}"/>
              </a:ext>
            </a:extLst>
          </p:cNvPr>
          <p:cNvSpPr txBox="1"/>
          <p:nvPr/>
        </p:nvSpPr>
        <p:spPr>
          <a:xfrm>
            <a:off x="478824" y="5881816"/>
            <a:ext cx="4760441" cy="646331"/>
          </a:xfrm>
          <a:prstGeom prst="rect">
            <a:avLst/>
          </a:prstGeom>
          <a:solidFill>
            <a:schemeClr val="accent6">
              <a:lumMod val="40000"/>
              <a:lumOff val="60000"/>
            </a:schemeClr>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Count on consequences.</a:t>
            </a:r>
          </a:p>
        </p:txBody>
      </p:sp>
    </p:spTree>
    <p:extLst>
      <p:ext uri="{BB962C8B-B14F-4D97-AF65-F5344CB8AC3E}">
        <p14:creationId xmlns:p14="http://schemas.microsoft.com/office/powerpoint/2010/main" val="1669168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TotalTime>
  <Words>2000</Words>
  <Application>Microsoft Office PowerPoint</Application>
  <PresentationFormat>Widescreen</PresentationFormat>
  <Paragraphs>179</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Anarchy - Aptos Display (Headings)</vt:lpstr>
      <vt:lpstr>Aptos</vt:lpstr>
      <vt:lpstr>Aptos Display</vt:lpstr>
      <vt:lpstr>Arial</vt:lpstr>
      <vt:lpstr>Arial Nova Cond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Edward Scott</dc:creator>
  <cp:lastModifiedBy>Edward Scott</cp:lastModifiedBy>
  <cp:revision>5</cp:revision>
  <dcterms:created xsi:type="dcterms:W3CDTF">2025-03-27T15:20:57Z</dcterms:created>
  <dcterms:modified xsi:type="dcterms:W3CDTF">2025-04-01T23:26:12Z</dcterms:modified>
</cp:coreProperties>
</file>