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466" r:id="rId2"/>
    <p:sldId id="256" r:id="rId3"/>
    <p:sldId id="257" r:id="rId4"/>
    <p:sldId id="470" r:id="rId5"/>
    <p:sldId id="471" r:id="rId6"/>
    <p:sldId id="467" r:id="rId7"/>
    <p:sldId id="469" r:id="rId8"/>
    <p:sldId id="468"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7" r:id="rId24"/>
    <p:sldId id="486" r:id="rId25"/>
    <p:sldId id="488" r:id="rId26"/>
    <p:sldId id="529" r:id="rId27"/>
    <p:sldId id="501" r:id="rId28"/>
    <p:sldId id="502" r:id="rId29"/>
    <p:sldId id="503" r:id="rId30"/>
    <p:sldId id="504" r:id="rId31"/>
    <p:sldId id="530" r:id="rId32"/>
    <p:sldId id="505" r:id="rId33"/>
    <p:sldId id="506" r:id="rId34"/>
    <p:sldId id="507" r:id="rId35"/>
    <p:sldId id="508" r:id="rId36"/>
    <p:sldId id="509" r:id="rId37"/>
    <p:sldId id="541" r:id="rId38"/>
    <p:sldId id="542" r:id="rId39"/>
    <p:sldId id="543" r:id="rId40"/>
    <p:sldId id="489" r:id="rId41"/>
    <p:sldId id="490" r:id="rId42"/>
    <p:sldId id="491" r:id="rId43"/>
    <p:sldId id="492" r:id="rId44"/>
    <p:sldId id="493" r:id="rId45"/>
    <p:sldId id="494" r:id="rId46"/>
    <p:sldId id="495" r:id="rId47"/>
    <p:sldId id="497" r:id="rId48"/>
    <p:sldId id="496" r:id="rId49"/>
    <p:sldId id="551" r:id="rId50"/>
    <p:sldId id="499" r:id="rId51"/>
    <p:sldId id="498" r:id="rId52"/>
    <p:sldId id="500" r:id="rId53"/>
    <p:sldId id="510" r:id="rId54"/>
    <p:sldId id="511" r:id="rId55"/>
    <p:sldId id="526" r:id="rId56"/>
    <p:sldId id="512" r:id="rId57"/>
    <p:sldId id="513" r:id="rId58"/>
    <p:sldId id="514" r:id="rId59"/>
    <p:sldId id="515" r:id="rId60"/>
    <p:sldId id="516" r:id="rId61"/>
    <p:sldId id="517" r:id="rId62"/>
    <p:sldId id="518" r:id="rId63"/>
    <p:sldId id="525" r:id="rId64"/>
    <p:sldId id="519" r:id="rId65"/>
    <p:sldId id="520" r:id="rId66"/>
    <p:sldId id="527" r:id="rId67"/>
    <p:sldId id="521" r:id="rId68"/>
    <p:sldId id="522" r:id="rId69"/>
    <p:sldId id="523" r:id="rId70"/>
    <p:sldId id="528" r:id="rId71"/>
    <p:sldId id="531" r:id="rId72"/>
    <p:sldId id="532" r:id="rId73"/>
    <p:sldId id="533" r:id="rId74"/>
    <p:sldId id="534" r:id="rId75"/>
    <p:sldId id="535" r:id="rId76"/>
    <p:sldId id="536" r:id="rId77"/>
    <p:sldId id="537" r:id="rId78"/>
    <p:sldId id="538" r:id="rId79"/>
    <p:sldId id="539" r:id="rId80"/>
    <p:sldId id="540" r:id="rId81"/>
    <p:sldId id="544" r:id="rId82"/>
    <p:sldId id="545" r:id="rId83"/>
    <p:sldId id="546" r:id="rId84"/>
    <p:sldId id="552" r:id="rId85"/>
    <p:sldId id="553" r:id="rId86"/>
    <p:sldId id="554" r:id="rId87"/>
    <p:sldId id="555" r:id="rId88"/>
    <p:sldId id="556" r:id="rId89"/>
    <p:sldId id="557" r:id="rId90"/>
    <p:sldId id="558" r:id="rId91"/>
    <p:sldId id="560" r:id="rId92"/>
    <p:sldId id="561" r:id="rId93"/>
    <p:sldId id="562" r:id="rId94"/>
    <p:sldId id="563" r:id="rId95"/>
    <p:sldId id="564" r:id="rId96"/>
    <p:sldId id="547" r:id="rId97"/>
    <p:sldId id="548" r:id="rId98"/>
    <p:sldId id="549" r:id="rId99"/>
    <p:sldId id="550"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autoAdjust="0"/>
    <p:restoredTop sz="94615" autoAdjust="0"/>
  </p:normalViewPr>
  <p:slideViewPr>
    <p:cSldViewPr>
      <p:cViewPr varScale="1">
        <p:scale>
          <a:sx n="90" d="100"/>
          <a:sy n="90" d="100"/>
        </p:scale>
        <p:origin x="372" y="84"/>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pPr/>
              <a:t>11/27/2017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p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pPr/>
              <a:t>11/27/2017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p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11/27/2017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11/27/2017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11/27/2017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pPr/>
              <a:t>11/27/2017</a:t>
            </a:fld>
            <a:endParaRPr dirty="0"/>
          </a:p>
        </p:txBody>
      </p:sp>
      <p:sp>
        <p:nvSpPr>
          <p:cNvPr id="7" name="Slide Number Placeholder 6"/>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pPr/>
              <a:t>11/27/2017</a:t>
            </a:fld>
            <a:endParaRPr dirty="0"/>
          </a:p>
        </p:txBody>
      </p:sp>
      <p:sp>
        <p:nvSpPr>
          <p:cNvPr id="9" name="Slide Number Placeholder 8"/>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pPr/>
              <a:t>11/27/2017</a:t>
            </a:fld>
            <a:endParaRPr dirty="0"/>
          </a:p>
        </p:txBody>
      </p:sp>
      <p:sp>
        <p:nvSpPr>
          <p:cNvPr id="5" name="Slide Number Placeholder 4"/>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pPr/>
              <a:t>11/27/2017</a:t>
            </a:fld>
            <a:endParaRPr dirty="0"/>
          </a:p>
        </p:txBody>
      </p:sp>
      <p:sp>
        <p:nvSpPr>
          <p:cNvPr id="4" name="Slide Number Placeholder 3"/>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11/27/2017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xlkHDuSbUR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Nwzsj6qQZ9U"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4479176" cy="3177380"/>
          </a:xfrm>
        </p:spPr>
        <p:txBody>
          <a:bodyPr>
            <a:normAutofit fontScale="90000"/>
          </a:bodyPr>
          <a:lstStyle/>
          <a:p>
            <a:r>
              <a:rPr lang="en-US" sz="6700" dirty="0"/>
              <a:t>2017 </a:t>
            </a:r>
            <a:br>
              <a:rPr lang="en-US" sz="6700" dirty="0"/>
            </a:br>
            <a:r>
              <a:rPr lang="en-US" sz="6700" dirty="0"/>
              <a:t>PARAMEDIC</a:t>
            </a:r>
            <a:r>
              <a:rPr lang="en-US" sz="8900" dirty="0"/>
              <a:t> </a:t>
            </a:r>
            <a:r>
              <a:rPr lang="en-US" sz="6700" dirty="0"/>
              <a:t>REFRESHER COURSE</a:t>
            </a:r>
            <a:br>
              <a:rPr lang="en-US" dirty="0"/>
            </a:br>
            <a:br>
              <a:rPr lang="en-US" dirty="0"/>
            </a:br>
            <a:endParaRPr lang="en-US" dirty="0"/>
          </a:p>
        </p:txBody>
      </p:sp>
      <p:pic>
        <p:nvPicPr>
          <p:cNvPr id="8" name="Picture 7">
            <a:extLst>
              <a:ext uri="{FF2B5EF4-FFF2-40B4-BE49-F238E27FC236}">
                <a16:creationId xmlns:a16="http://schemas.microsoft.com/office/drawing/2014/main" id="{3D1961E0-4D29-4310-9BF0-246B8FAE8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 y="4663476"/>
            <a:ext cx="3503869" cy="2005548"/>
          </a:xfrm>
          <a:prstGeom prst="rect">
            <a:avLst/>
          </a:prstGeom>
        </p:spPr>
      </p:pic>
      <p:pic>
        <p:nvPicPr>
          <p:cNvPr id="6" name="Picture 5">
            <a:extLst>
              <a:ext uri="{FF2B5EF4-FFF2-40B4-BE49-F238E27FC236}">
                <a16:creationId xmlns:a16="http://schemas.microsoft.com/office/drawing/2014/main" id="{D9EDF048-C43D-4CE2-8A54-BAB3F6B65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445000"/>
            <a:ext cx="2438400" cy="2438400"/>
          </a:xfrm>
          <a:prstGeom prst="rect">
            <a:avLst/>
          </a:prstGeom>
        </p:spPr>
      </p:pic>
    </p:spTree>
    <p:extLst>
      <p:ext uri="{BB962C8B-B14F-4D97-AF65-F5344CB8AC3E}">
        <p14:creationId xmlns:p14="http://schemas.microsoft.com/office/powerpoint/2010/main" val="10403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7D9B-F48C-4A44-A919-D9B73E1477BB}"/>
              </a:ext>
            </a:extLst>
          </p:cNvPr>
          <p:cNvSpPr>
            <a:spLocks noGrp="1"/>
          </p:cNvSpPr>
          <p:nvPr>
            <p:ph type="title"/>
          </p:nvPr>
        </p:nvSpPr>
        <p:spPr/>
        <p:txBody>
          <a:bodyPr/>
          <a:lstStyle/>
          <a:p>
            <a:r>
              <a:rPr lang="en-US" dirty="0"/>
              <a:t>What is Pulmonary Surfactant?</a:t>
            </a:r>
          </a:p>
        </p:txBody>
      </p:sp>
      <p:sp>
        <p:nvSpPr>
          <p:cNvPr id="3" name="Content Placeholder 2">
            <a:extLst>
              <a:ext uri="{FF2B5EF4-FFF2-40B4-BE49-F238E27FC236}">
                <a16:creationId xmlns:a16="http://schemas.microsoft.com/office/drawing/2014/main" id="{CA8B70B9-388E-4F39-A309-96C4AFC138D8}"/>
              </a:ext>
            </a:extLst>
          </p:cNvPr>
          <p:cNvSpPr>
            <a:spLocks noGrp="1"/>
          </p:cNvSpPr>
          <p:nvPr>
            <p:ph idx="1"/>
          </p:nvPr>
        </p:nvSpPr>
        <p:spPr/>
        <p:txBody>
          <a:bodyPr/>
          <a:lstStyle/>
          <a:p>
            <a:r>
              <a:rPr lang="en-US" dirty="0"/>
              <a:t>Surfactant decreases surface tension</a:t>
            </a:r>
          </a:p>
          <a:p>
            <a:r>
              <a:rPr lang="en-US" dirty="0"/>
              <a:t>Increases pulmonary compliance</a:t>
            </a:r>
          </a:p>
          <a:p>
            <a:r>
              <a:rPr lang="en-US" dirty="0"/>
              <a:t>Reduces tendency of alveolar collapse</a:t>
            </a:r>
          </a:p>
          <a:p>
            <a:pPr lvl="1"/>
            <a:endParaRPr lang="en-US" dirty="0"/>
          </a:p>
        </p:txBody>
      </p:sp>
    </p:spTree>
    <p:extLst>
      <p:ext uri="{BB962C8B-B14F-4D97-AF65-F5344CB8AC3E}">
        <p14:creationId xmlns:p14="http://schemas.microsoft.com/office/powerpoint/2010/main" val="74025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50A3-A1CF-48C8-9447-AA7B3AC17E85}"/>
              </a:ext>
            </a:extLst>
          </p:cNvPr>
          <p:cNvSpPr>
            <a:spLocks noGrp="1"/>
          </p:cNvSpPr>
          <p:nvPr>
            <p:ph type="title"/>
          </p:nvPr>
        </p:nvSpPr>
        <p:spPr/>
        <p:txBody>
          <a:bodyPr/>
          <a:lstStyle/>
          <a:p>
            <a:r>
              <a:rPr lang="en-US" dirty="0"/>
              <a:t>External and Internal Respiration</a:t>
            </a:r>
          </a:p>
        </p:txBody>
      </p:sp>
      <p:sp>
        <p:nvSpPr>
          <p:cNvPr id="3" name="Content Placeholder 2">
            <a:extLst>
              <a:ext uri="{FF2B5EF4-FFF2-40B4-BE49-F238E27FC236}">
                <a16:creationId xmlns:a16="http://schemas.microsoft.com/office/drawing/2014/main" id="{C1A18AF0-46E3-40C5-90C9-58C9A9B4A118}"/>
              </a:ext>
            </a:extLst>
          </p:cNvPr>
          <p:cNvSpPr>
            <a:spLocks noGrp="1"/>
          </p:cNvSpPr>
          <p:nvPr>
            <p:ph idx="1"/>
          </p:nvPr>
        </p:nvSpPr>
        <p:spPr/>
        <p:txBody>
          <a:bodyPr/>
          <a:lstStyle/>
          <a:p>
            <a:r>
              <a:rPr lang="en-US" dirty="0"/>
              <a:t>External respiration</a:t>
            </a:r>
          </a:p>
          <a:p>
            <a:pPr lvl="1"/>
            <a:r>
              <a:rPr lang="en-US" dirty="0"/>
              <a:t>Exchange of O2 and CO2 between the environment and the cells</a:t>
            </a:r>
          </a:p>
          <a:p>
            <a:r>
              <a:rPr lang="en-US" dirty="0"/>
              <a:t>Internal respiration</a:t>
            </a:r>
          </a:p>
          <a:p>
            <a:pPr lvl="1"/>
            <a:r>
              <a:rPr lang="en-US" dirty="0"/>
              <a:t>Intracellular use of O2 to create ATP</a:t>
            </a:r>
          </a:p>
          <a:p>
            <a:pPr lvl="1"/>
            <a:r>
              <a:rPr lang="en-US" dirty="0"/>
              <a:t>Occurs due to diffusion in relationship to partial pressure gradients</a:t>
            </a:r>
          </a:p>
        </p:txBody>
      </p:sp>
    </p:spTree>
    <p:extLst>
      <p:ext uri="{BB962C8B-B14F-4D97-AF65-F5344CB8AC3E}">
        <p14:creationId xmlns:p14="http://schemas.microsoft.com/office/powerpoint/2010/main" val="144045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9C5A-D3EE-40F6-A5A1-5D6B04DDA946}"/>
              </a:ext>
            </a:extLst>
          </p:cNvPr>
          <p:cNvSpPr>
            <a:spLocks noGrp="1"/>
          </p:cNvSpPr>
          <p:nvPr>
            <p:ph type="title"/>
          </p:nvPr>
        </p:nvSpPr>
        <p:spPr/>
        <p:txBody>
          <a:bodyPr/>
          <a:lstStyle/>
          <a:p>
            <a:r>
              <a:rPr lang="en-US" dirty="0"/>
              <a:t>What is Partial Pressure?</a:t>
            </a:r>
          </a:p>
        </p:txBody>
      </p:sp>
      <p:sp>
        <p:nvSpPr>
          <p:cNvPr id="3" name="Content Placeholder 2">
            <a:extLst>
              <a:ext uri="{FF2B5EF4-FFF2-40B4-BE49-F238E27FC236}">
                <a16:creationId xmlns:a16="http://schemas.microsoft.com/office/drawing/2014/main" id="{25E9B1F5-3B95-435B-AEA3-E0FF8E9C5477}"/>
              </a:ext>
            </a:extLst>
          </p:cNvPr>
          <p:cNvSpPr>
            <a:spLocks noGrp="1"/>
          </p:cNvSpPr>
          <p:nvPr>
            <p:ph idx="1"/>
          </p:nvPr>
        </p:nvSpPr>
        <p:spPr/>
        <p:txBody>
          <a:bodyPr/>
          <a:lstStyle/>
          <a:p>
            <a:r>
              <a:rPr lang="en-US" dirty="0"/>
              <a:t>Pressure exerted by a single gas within a mixture of gasses</a:t>
            </a:r>
          </a:p>
          <a:p>
            <a:r>
              <a:rPr lang="en-US" dirty="0"/>
              <a:t>A gasses partial pressure is a measurement of how much gas is present in the blood or alveoli</a:t>
            </a:r>
          </a:p>
          <a:p>
            <a:pPr lvl="1"/>
            <a:endParaRPr lang="en-US" dirty="0"/>
          </a:p>
        </p:txBody>
      </p:sp>
    </p:spTree>
    <p:extLst>
      <p:ext uri="{BB962C8B-B14F-4D97-AF65-F5344CB8AC3E}">
        <p14:creationId xmlns:p14="http://schemas.microsoft.com/office/powerpoint/2010/main" val="96661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D2F1-721B-4F72-BAB0-B5A1154A6316}"/>
              </a:ext>
            </a:extLst>
          </p:cNvPr>
          <p:cNvSpPr>
            <a:spLocks noGrp="1"/>
          </p:cNvSpPr>
          <p:nvPr>
            <p:ph type="title"/>
          </p:nvPr>
        </p:nvSpPr>
        <p:spPr/>
        <p:txBody>
          <a:bodyPr/>
          <a:lstStyle/>
          <a:p>
            <a:r>
              <a:rPr lang="en-US" dirty="0"/>
              <a:t>Partial Pressure of O2 and CO2 in the Body</a:t>
            </a:r>
          </a:p>
        </p:txBody>
      </p:sp>
      <p:sp>
        <p:nvSpPr>
          <p:cNvPr id="3" name="Content Placeholder 2">
            <a:extLst>
              <a:ext uri="{FF2B5EF4-FFF2-40B4-BE49-F238E27FC236}">
                <a16:creationId xmlns:a16="http://schemas.microsoft.com/office/drawing/2014/main" id="{FEF98CE4-37C1-4DAC-A641-982779E6EA98}"/>
              </a:ext>
            </a:extLst>
          </p:cNvPr>
          <p:cNvSpPr>
            <a:spLocks noGrp="1"/>
          </p:cNvSpPr>
          <p:nvPr>
            <p:ph idx="1"/>
          </p:nvPr>
        </p:nvSpPr>
        <p:spPr/>
        <p:txBody>
          <a:bodyPr/>
          <a:lstStyle/>
          <a:p>
            <a:r>
              <a:rPr lang="en-US" dirty="0"/>
              <a:t>Alveoli</a:t>
            </a:r>
          </a:p>
          <a:p>
            <a:pPr lvl="1"/>
            <a:r>
              <a:rPr lang="en-US" dirty="0"/>
              <a:t>PO</a:t>
            </a:r>
            <a:r>
              <a:rPr lang="en-US" sz="1800" dirty="0"/>
              <a:t>2</a:t>
            </a:r>
            <a:r>
              <a:rPr lang="en-US" sz="2400" dirty="0"/>
              <a:t>: </a:t>
            </a:r>
            <a:r>
              <a:rPr lang="en-US" dirty="0"/>
              <a:t>100 mm HG</a:t>
            </a:r>
          </a:p>
          <a:p>
            <a:pPr lvl="1"/>
            <a:r>
              <a:rPr lang="en-US" dirty="0"/>
              <a:t>PCO</a:t>
            </a:r>
            <a:r>
              <a:rPr lang="en-US" sz="1600" dirty="0"/>
              <a:t>2</a:t>
            </a:r>
            <a:r>
              <a:rPr lang="en-US" sz="2400" dirty="0"/>
              <a:t>: </a:t>
            </a:r>
            <a:r>
              <a:rPr lang="en-US" dirty="0"/>
              <a:t>40 mm HG</a:t>
            </a:r>
          </a:p>
          <a:p>
            <a:r>
              <a:rPr lang="en-US" dirty="0"/>
              <a:t>Alveolar Capillaries</a:t>
            </a:r>
          </a:p>
          <a:p>
            <a:pPr lvl="1"/>
            <a:r>
              <a:rPr lang="en-US" dirty="0"/>
              <a:t>PO</a:t>
            </a:r>
            <a:r>
              <a:rPr lang="en-US" sz="1600" dirty="0"/>
              <a:t>2</a:t>
            </a:r>
            <a:r>
              <a:rPr lang="en-US" sz="2000" dirty="0"/>
              <a:t>: </a:t>
            </a:r>
            <a:r>
              <a:rPr lang="en-US" dirty="0"/>
              <a:t>40 mm HG (Low because this blood has just returned from systemic circulation)</a:t>
            </a:r>
          </a:p>
          <a:p>
            <a:pPr lvl="1"/>
            <a:r>
              <a:rPr lang="en-US" dirty="0"/>
              <a:t>PCO</a:t>
            </a:r>
            <a:r>
              <a:rPr lang="en-US" sz="1400" dirty="0"/>
              <a:t>2</a:t>
            </a:r>
            <a:r>
              <a:rPr lang="en-US" sz="2000" dirty="0"/>
              <a:t>: </a:t>
            </a:r>
            <a:r>
              <a:rPr lang="en-US" dirty="0"/>
              <a:t>45 mm HG (High because the blood returning from systemic circulation is carrying CO2)</a:t>
            </a:r>
          </a:p>
          <a:p>
            <a:r>
              <a:rPr lang="en-US" dirty="0"/>
              <a:t>Because of the differences in partial pressure, oxygen can diffuse into the cells and carbon dioxide can diffuse into the blood</a:t>
            </a:r>
          </a:p>
          <a:p>
            <a:pPr lvl="1"/>
            <a:endParaRPr lang="en-US" dirty="0"/>
          </a:p>
        </p:txBody>
      </p:sp>
    </p:spTree>
    <p:extLst>
      <p:ext uri="{BB962C8B-B14F-4D97-AF65-F5344CB8AC3E}">
        <p14:creationId xmlns:p14="http://schemas.microsoft.com/office/powerpoint/2010/main" val="97630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2F3D-E5F3-4ABD-87E3-346E239C0414}"/>
              </a:ext>
            </a:extLst>
          </p:cNvPr>
          <p:cNvSpPr>
            <a:spLocks noGrp="1"/>
          </p:cNvSpPr>
          <p:nvPr>
            <p:ph type="title"/>
          </p:nvPr>
        </p:nvSpPr>
        <p:spPr/>
        <p:txBody>
          <a:bodyPr/>
          <a:lstStyle/>
          <a:p>
            <a:r>
              <a:rPr lang="en-US" dirty="0"/>
              <a:t>How are Oxygen and Carbon Dioxide Carried in the Blood?</a:t>
            </a:r>
          </a:p>
        </p:txBody>
      </p:sp>
      <p:sp>
        <p:nvSpPr>
          <p:cNvPr id="3" name="Content Placeholder 2">
            <a:extLst>
              <a:ext uri="{FF2B5EF4-FFF2-40B4-BE49-F238E27FC236}">
                <a16:creationId xmlns:a16="http://schemas.microsoft.com/office/drawing/2014/main" id="{FCCCA1E3-03B8-444C-BC26-C5DDFA40AB26}"/>
              </a:ext>
            </a:extLst>
          </p:cNvPr>
          <p:cNvSpPr>
            <a:spLocks noGrp="1"/>
          </p:cNvSpPr>
          <p:nvPr>
            <p:ph idx="1"/>
          </p:nvPr>
        </p:nvSpPr>
        <p:spPr/>
        <p:txBody>
          <a:bodyPr>
            <a:normAutofit fontScale="92500" lnSpcReduction="10000"/>
          </a:bodyPr>
          <a:lstStyle/>
          <a:p>
            <a:r>
              <a:rPr lang="en-US" dirty="0"/>
              <a:t>Oxygen is carried in the blood</a:t>
            </a:r>
          </a:p>
          <a:p>
            <a:pPr lvl="1"/>
            <a:r>
              <a:rPr lang="en-US" dirty="0"/>
              <a:t>98.5% of all oxygen is bound to hemoglobin</a:t>
            </a:r>
          </a:p>
          <a:p>
            <a:pPr lvl="1"/>
            <a:r>
              <a:rPr lang="en-US" dirty="0"/>
              <a:t>1.5% is dissolved in plasma</a:t>
            </a:r>
          </a:p>
          <a:p>
            <a:r>
              <a:rPr lang="en-US" dirty="0"/>
              <a:t>Carbon dioxide transported from the body by cells</a:t>
            </a:r>
          </a:p>
          <a:p>
            <a:pPr lvl="1"/>
            <a:r>
              <a:rPr lang="en-US" dirty="0"/>
              <a:t>60% bicarbonate</a:t>
            </a:r>
          </a:p>
          <a:p>
            <a:pPr lvl="1"/>
            <a:r>
              <a:rPr lang="en-US" dirty="0"/>
              <a:t>30% </a:t>
            </a:r>
            <a:r>
              <a:rPr lang="en-US" dirty="0" err="1"/>
              <a:t>carbaminohemoglobin</a:t>
            </a:r>
            <a:r>
              <a:rPr lang="en-US" dirty="0"/>
              <a:t> (formed when CO2 combines with hemoglobin)</a:t>
            </a:r>
          </a:p>
          <a:p>
            <a:pPr lvl="1"/>
            <a:r>
              <a:rPr lang="en-US" dirty="0"/>
              <a:t>10% dissolved in plasma</a:t>
            </a:r>
          </a:p>
          <a:p>
            <a:endParaRPr lang="en-US" dirty="0"/>
          </a:p>
          <a:p>
            <a:endParaRPr lang="en-US" dirty="0"/>
          </a:p>
          <a:p>
            <a:r>
              <a:rPr lang="en-US" dirty="0"/>
              <a:t>Because almost all oxygen is bound to hemoglobin, the relationship between partial pressure of oxygen and hemoglobin saturation is important.</a:t>
            </a:r>
          </a:p>
        </p:txBody>
      </p:sp>
    </p:spTree>
    <p:extLst>
      <p:ext uri="{BB962C8B-B14F-4D97-AF65-F5344CB8AC3E}">
        <p14:creationId xmlns:p14="http://schemas.microsoft.com/office/powerpoint/2010/main" val="219533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C6D8-36E8-4A3C-9EAF-A503246AA6BB}"/>
              </a:ext>
            </a:extLst>
          </p:cNvPr>
          <p:cNvSpPr>
            <a:spLocks noGrp="1"/>
          </p:cNvSpPr>
          <p:nvPr>
            <p:ph type="title"/>
          </p:nvPr>
        </p:nvSpPr>
        <p:spPr/>
        <p:txBody>
          <a:bodyPr/>
          <a:lstStyle/>
          <a:p>
            <a:r>
              <a:rPr lang="en-US" dirty="0"/>
              <a:t>Oxygen Dissociation Curve</a:t>
            </a:r>
          </a:p>
        </p:txBody>
      </p:sp>
      <p:pic>
        <p:nvPicPr>
          <p:cNvPr id="6" name="Online Media 5">
            <a:hlinkClick r:id="" action="ppaction://media"/>
            <a:extLst>
              <a:ext uri="{FF2B5EF4-FFF2-40B4-BE49-F238E27FC236}">
                <a16:creationId xmlns:a16="http://schemas.microsoft.com/office/drawing/2014/main" id="{B96A5119-38D9-4364-B7F7-892DDF39229E}"/>
              </a:ext>
            </a:extLst>
          </p:cNvPr>
          <p:cNvPicPr>
            <a:picLocks noGrp="1" noRot="1" noChangeAspect="1"/>
          </p:cNvPicPr>
          <p:nvPr>
            <p:ph idx="1"/>
            <a:videoFile r:link="rId1"/>
          </p:nvPr>
        </p:nvPicPr>
        <p:blipFill>
          <a:blip r:embed="rId3"/>
          <a:stretch>
            <a:fillRect/>
          </a:stretch>
        </p:blipFill>
        <p:spPr>
          <a:xfrm>
            <a:off x="1066800" y="1600200"/>
            <a:ext cx="10058400" cy="5158580"/>
          </a:xfrm>
          <a:prstGeom prst="rect">
            <a:avLst/>
          </a:prstGeom>
        </p:spPr>
      </p:pic>
    </p:spTree>
    <p:extLst>
      <p:ext uri="{BB962C8B-B14F-4D97-AF65-F5344CB8AC3E}">
        <p14:creationId xmlns:p14="http://schemas.microsoft.com/office/powerpoint/2010/main" val="81202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36B5-8717-4492-9275-ABA267A5E5B0}"/>
              </a:ext>
            </a:extLst>
          </p:cNvPr>
          <p:cNvSpPr>
            <a:spLocks noGrp="1"/>
          </p:cNvSpPr>
          <p:nvPr>
            <p:ph type="title"/>
          </p:nvPr>
        </p:nvSpPr>
        <p:spPr/>
        <p:txBody>
          <a:bodyPr/>
          <a:lstStyle/>
          <a:p>
            <a:r>
              <a:rPr lang="en-US" dirty="0"/>
              <a:t>Respiration Control</a:t>
            </a:r>
          </a:p>
        </p:txBody>
      </p:sp>
      <p:sp>
        <p:nvSpPr>
          <p:cNvPr id="3" name="Content Placeholder 2">
            <a:extLst>
              <a:ext uri="{FF2B5EF4-FFF2-40B4-BE49-F238E27FC236}">
                <a16:creationId xmlns:a16="http://schemas.microsoft.com/office/drawing/2014/main" id="{53D6653D-4D7D-4FF7-BEB9-5151D708A86D}"/>
              </a:ext>
            </a:extLst>
          </p:cNvPr>
          <p:cNvSpPr>
            <a:spLocks noGrp="1"/>
          </p:cNvSpPr>
          <p:nvPr>
            <p:ph idx="1"/>
          </p:nvPr>
        </p:nvSpPr>
        <p:spPr/>
        <p:txBody>
          <a:bodyPr/>
          <a:lstStyle/>
          <a:p>
            <a:r>
              <a:rPr lang="en-US" dirty="0"/>
              <a:t>Rhythmicity center of the Medulla</a:t>
            </a:r>
          </a:p>
          <a:p>
            <a:pPr lvl="1"/>
            <a:r>
              <a:rPr lang="en-US" dirty="0"/>
              <a:t>Controls automatic breathing</a:t>
            </a:r>
          </a:p>
          <a:p>
            <a:pPr lvl="1"/>
            <a:r>
              <a:rPr lang="en-US" dirty="0"/>
              <a:t>Consists of interacting neurons that fire under inspiration (I neurons) or expiration (E neurons)</a:t>
            </a:r>
          </a:p>
          <a:p>
            <a:r>
              <a:rPr lang="en-US" dirty="0" err="1"/>
              <a:t>Apneustic</a:t>
            </a:r>
            <a:r>
              <a:rPr lang="en-US" dirty="0"/>
              <a:t> center </a:t>
            </a:r>
          </a:p>
          <a:p>
            <a:pPr lvl="1"/>
            <a:r>
              <a:rPr lang="en-US" dirty="0"/>
              <a:t>Located in the Pons</a:t>
            </a:r>
          </a:p>
          <a:p>
            <a:pPr lvl="1"/>
            <a:r>
              <a:rPr lang="en-US" dirty="0"/>
              <a:t>Stimulate I neurons</a:t>
            </a:r>
          </a:p>
          <a:p>
            <a:r>
              <a:rPr lang="en-US" dirty="0" err="1"/>
              <a:t>Pnemotaxic</a:t>
            </a:r>
            <a:r>
              <a:rPr lang="en-US" dirty="0"/>
              <a:t> center</a:t>
            </a:r>
          </a:p>
          <a:p>
            <a:pPr lvl="1"/>
            <a:r>
              <a:rPr lang="en-US" dirty="0"/>
              <a:t>Located in the Pons as well</a:t>
            </a:r>
          </a:p>
          <a:p>
            <a:pPr lvl="1"/>
            <a:r>
              <a:rPr lang="en-US" dirty="0"/>
              <a:t>Inhibits </a:t>
            </a:r>
            <a:r>
              <a:rPr lang="en-US" dirty="0" err="1"/>
              <a:t>apneustic</a:t>
            </a:r>
            <a:r>
              <a:rPr lang="en-US" dirty="0"/>
              <a:t> center and inspiration</a:t>
            </a:r>
          </a:p>
        </p:txBody>
      </p:sp>
    </p:spTree>
    <p:extLst>
      <p:ext uri="{BB962C8B-B14F-4D97-AF65-F5344CB8AC3E}">
        <p14:creationId xmlns:p14="http://schemas.microsoft.com/office/powerpoint/2010/main" val="374736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A26C-8E32-4778-9861-9DEE78DF7E33}"/>
              </a:ext>
            </a:extLst>
          </p:cNvPr>
          <p:cNvSpPr>
            <a:spLocks noGrp="1"/>
          </p:cNvSpPr>
          <p:nvPr>
            <p:ph type="title"/>
          </p:nvPr>
        </p:nvSpPr>
        <p:spPr/>
        <p:txBody>
          <a:bodyPr/>
          <a:lstStyle/>
          <a:p>
            <a:r>
              <a:rPr lang="en-US" dirty="0"/>
              <a:t>Factors in Increasing Respiration</a:t>
            </a:r>
          </a:p>
        </p:txBody>
      </p:sp>
      <p:sp>
        <p:nvSpPr>
          <p:cNvPr id="3" name="Content Placeholder 2">
            <a:extLst>
              <a:ext uri="{FF2B5EF4-FFF2-40B4-BE49-F238E27FC236}">
                <a16:creationId xmlns:a16="http://schemas.microsoft.com/office/drawing/2014/main" id="{EECC5460-12CD-4218-9578-3D21E322F8E5}"/>
              </a:ext>
            </a:extLst>
          </p:cNvPr>
          <p:cNvSpPr>
            <a:spLocks noGrp="1"/>
          </p:cNvSpPr>
          <p:nvPr>
            <p:ph idx="1"/>
          </p:nvPr>
        </p:nvSpPr>
        <p:spPr/>
        <p:txBody>
          <a:bodyPr/>
          <a:lstStyle/>
          <a:p>
            <a:r>
              <a:rPr lang="en-US" dirty="0"/>
              <a:t>Chemoreceptors located in the aorta and carotid arteries and also in the medulla</a:t>
            </a:r>
          </a:p>
          <a:p>
            <a:r>
              <a:rPr lang="en-US" dirty="0"/>
              <a:t>Chemoreceptors are stimulated more by increased CO2 levels than by decreased O2 levels. </a:t>
            </a:r>
          </a:p>
        </p:txBody>
      </p:sp>
    </p:spTree>
    <p:extLst>
      <p:ext uri="{BB962C8B-B14F-4D97-AF65-F5344CB8AC3E}">
        <p14:creationId xmlns:p14="http://schemas.microsoft.com/office/powerpoint/2010/main" val="121619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F836-35C0-49D2-9E71-6FD9263C6241}"/>
              </a:ext>
            </a:extLst>
          </p:cNvPr>
          <p:cNvSpPr>
            <a:spLocks noGrp="1"/>
          </p:cNvSpPr>
          <p:nvPr>
            <p:ph type="title"/>
          </p:nvPr>
        </p:nvSpPr>
        <p:spPr/>
        <p:txBody>
          <a:bodyPr/>
          <a:lstStyle/>
          <a:p>
            <a:r>
              <a:rPr lang="en-US" dirty="0"/>
              <a:t>Adequate Breathing</a:t>
            </a:r>
          </a:p>
        </p:txBody>
      </p:sp>
      <p:sp>
        <p:nvSpPr>
          <p:cNvPr id="3" name="Content Placeholder 2">
            <a:extLst>
              <a:ext uri="{FF2B5EF4-FFF2-40B4-BE49-F238E27FC236}">
                <a16:creationId xmlns:a16="http://schemas.microsoft.com/office/drawing/2014/main" id="{FEC19DB0-666E-438E-99FB-704D14810FF7}"/>
              </a:ext>
            </a:extLst>
          </p:cNvPr>
          <p:cNvSpPr>
            <a:spLocks noGrp="1"/>
          </p:cNvSpPr>
          <p:nvPr>
            <p:ph idx="1"/>
          </p:nvPr>
        </p:nvSpPr>
        <p:spPr/>
        <p:txBody>
          <a:bodyPr/>
          <a:lstStyle/>
          <a:p>
            <a:r>
              <a:rPr lang="en-US" dirty="0"/>
              <a:t>Respiratory rate is within normal limits</a:t>
            </a:r>
          </a:p>
          <a:p>
            <a:r>
              <a:rPr lang="en-US" dirty="0"/>
              <a:t>Respiratory rhythm is regular</a:t>
            </a:r>
          </a:p>
          <a:p>
            <a:r>
              <a:rPr lang="en-US" dirty="0"/>
              <a:t>Breath sounds are present, clear, and equal</a:t>
            </a:r>
          </a:p>
          <a:p>
            <a:r>
              <a:rPr lang="en-US" dirty="0"/>
              <a:t>Chest expansion is adequate and equal</a:t>
            </a:r>
          </a:p>
          <a:p>
            <a:r>
              <a:rPr lang="en-US" dirty="0"/>
              <a:t>Depth of respirations are adequate</a:t>
            </a:r>
          </a:p>
        </p:txBody>
      </p:sp>
    </p:spTree>
    <p:extLst>
      <p:ext uri="{BB962C8B-B14F-4D97-AF65-F5344CB8AC3E}">
        <p14:creationId xmlns:p14="http://schemas.microsoft.com/office/powerpoint/2010/main" val="14663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3317-CE96-4637-BD77-EA6CE1D45422}"/>
              </a:ext>
            </a:extLst>
          </p:cNvPr>
          <p:cNvSpPr>
            <a:spLocks noGrp="1"/>
          </p:cNvSpPr>
          <p:nvPr>
            <p:ph type="title"/>
          </p:nvPr>
        </p:nvSpPr>
        <p:spPr/>
        <p:txBody>
          <a:bodyPr/>
          <a:lstStyle/>
          <a:p>
            <a:r>
              <a:rPr lang="en-US" dirty="0"/>
              <a:t>Tidal Volume (</a:t>
            </a:r>
            <a:r>
              <a:rPr lang="en-US" dirty="0" err="1"/>
              <a:t>Vt</a:t>
            </a:r>
            <a:r>
              <a:rPr lang="en-US" dirty="0"/>
              <a:t>)</a:t>
            </a:r>
          </a:p>
        </p:txBody>
      </p:sp>
      <p:sp>
        <p:nvSpPr>
          <p:cNvPr id="3" name="Content Placeholder 2">
            <a:extLst>
              <a:ext uri="{FF2B5EF4-FFF2-40B4-BE49-F238E27FC236}">
                <a16:creationId xmlns:a16="http://schemas.microsoft.com/office/drawing/2014/main" id="{A19EDBAA-892F-4C4A-BB87-539483557C66}"/>
              </a:ext>
            </a:extLst>
          </p:cNvPr>
          <p:cNvSpPr>
            <a:spLocks noGrp="1"/>
          </p:cNvSpPr>
          <p:nvPr>
            <p:ph idx="1"/>
          </p:nvPr>
        </p:nvSpPr>
        <p:spPr/>
        <p:txBody>
          <a:bodyPr/>
          <a:lstStyle/>
          <a:p>
            <a:r>
              <a:rPr lang="en-US" dirty="0"/>
              <a:t>The volume of air a person moves in and out of the respiratory system in each breath</a:t>
            </a:r>
          </a:p>
        </p:txBody>
      </p:sp>
    </p:spTree>
    <p:extLst>
      <p:ext uri="{BB962C8B-B14F-4D97-AF65-F5344CB8AC3E}">
        <p14:creationId xmlns:p14="http://schemas.microsoft.com/office/powerpoint/2010/main" val="34516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Paramedic Refresher</a:t>
            </a:r>
            <a:br>
              <a:rPr lang="en-US" dirty="0"/>
            </a:br>
            <a:br>
              <a:rPr lang="en-US" dirty="0"/>
            </a:br>
            <a:r>
              <a:rPr lang="en-US" i="1" dirty="0"/>
              <a:t>Module # I</a:t>
            </a:r>
            <a:br>
              <a:rPr lang="en-US" dirty="0"/>
            </a:br>
            <a:r>
              <a:rPr lang="en-US" dirty="0"/>
              <a:t>Respiratory Neurological Management</a:t>
            </a:r>
          </a:p>
        </p:txBody>
      </p:sp>
      <p:sp>
        <p:nvSpPr>
          <p:cNvPr id="3" name="Subtitle 2"/>
          <p:cNvSpPr>
            <a:spLocks noGrp="1"/>
          </p:cNvSpPr>
          <p:nvPr>
            <p:ph type="subTitle" idx="1"/>
          </p:nvPr>
        </p:nvSpPr>
        <p:spPr>
          <a:xfrm>
            <a:off x="626225" y="5181600"/>
            <a:ext cx="4098175" cy="1676400"/>
          </a:xfrm>
        </p:spPr>
        <p:txBody>
          <a:bodyPr>
            <a:normAutofit/>
          </a:bodyPr>
          <a:lstStyle/>
          <a:p>
            <a:r>
              <a:rPr lang="en-US" dirty="0"/>
              <a:t>Airway                         Respiration                ventilation             neurological</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CFB5-EB8E-4C0D-B4A8-3D855A5B8552}"/>
              </a:ext>
            </a:extLst>
          </p:cNvPr>
          <p:cNvSpPr>
            <a:spLocks noGrp="1"/>
          </p:cNvSpPr>
          <p:nvPr>
            <p:ph type="title"/>
          </p:nvPr>
        </p:nvSpPr>
        <p:spPr/>
        <p:txBody>
          <a:bodyPr/>
          <a:lstStyle/>
          <a:p>
            <a:r>
              <a:rPr lang="en-US" dirty="0"/>
              <a:t>Minute Ventilation (MV)</a:t>
            </a:r>
          </a:p>
        </p:txBody>
      </p:sp>
      <p:sp>
        <p:nvSpPr>
          <p:cNvPr id="3" name="Content Placeholder 2">
            <a:extLst>
              <a:ext uri="{FF2B5EF4-FFF2-40B4-BE49-F238E27FC236}">
                <a16:creationId xmlns:a16="http://schemas.microsoft.com/office/drawing/2014/main" id="{F55545CD-9E05-4741-AEC8-C4793C0CDA46}"/>
              </a:ext>
            </a:extLst>
          </p:cNvPr>
          <p:cNvSpPr>
            <a:spLocks noGrp="1"/>
          </p:cNvSpPr>
          <p:nvPr>
            <p:ph idx="1"/>
          </p:nvPr>
        </p:nvSpPr>
        <p:spPr/>
        <p:txBody>
          <a:bodyPr/>
          <a:lstStyle/>
          <a:p>
            <a:r>
              <a:rPr lang="en-US" dirty="0"/>
              <a:t>The volume of air moved in and out of the respiratory system in (1) minute</a:t>
            </a:r>
          </a:p>
          <a:p>
            <a:r>
              <a:rPr lang="en-US" dirty="0"/>
              <a:t>Tidal volume x respiratory rate</a:t>
            </a:r>
          </a:p>
          <a:p>
            <a:endParaRPr lang="en-US" dirty="0"/>
          </a:p>
          <a:p>
            <a:endParaRPr lang="en-US" dirty="0"/>
          </a:p>
          <a:p>
            <a:pPr marL="0" indent="0">
              <a:buNone/>
            </a:pPr>
            <a:r>
              <a:rPr lang="en-US" dirty="0"/>
              <a:t>Example: </a:t>
            </a:r>
            <a:r>
              <a:rPr lang="en-US" dirty="0" err="1"/>
              <a:t>Vt</a:t>
            </a:r>
            <a:r>
              <a:rPr lang="en-US" dirty="0"/>
              <a:t> of 500mL x Respiratory rate of 12 breaths per minute = 6000mL/minute </a:t>
            </a:r>
          </a:p>
        </p:txBody>
      </p:sp>
    </p:spTree>
    <p:extLst>
      <p:ext uri="{BB962C8B-B14F-4D97-AF65-F5344CB8AC3E}">
        <p14:creationId xmlns:p14="http://schemas.microsoft.com/office/powerpoint/2010/main" val="88481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D3F5-3B53-4918-A0BA-FF03DE47FE40}"/>
              </a:ext>
            </a:extLst>
          </p:cNvPr>
          <p:cNvSpPr>
            <a:spLocks noGrp="1"/>
          </p:cNvSpPr>
          <p:nvPr>
            <p:ph type="title"/>
          </p:nvPr>
        </p:nvSpPr>
        <p:spPr/>
        <p:txBody>
          <a:bodyPr/>
          <a:lstStyle/>
          <a:p>
            <a:r>
              <a:rPr lang="en-US" dirty="0"/>
              <a:t>Alveolar Ventilation (</a:t>
            </a:r>
            <a:r>
              <a:rPr lang="en-US" dirty="0" err="1"/>
              <a:t>Va</a:t>
            </a:r>
            <a:r>
              <a:rPr lang="en-US" dirty="0"/>
              <a:t>)</a:t>
            </a:r>
          </a:p>
        </p:txBody>
      </p:sp>
      <p:sp>
        <p:nvSpPr>
          <p:cNvPr id="3" name="Content Placeholder 2">
            <a:extLst>
              <a:ext uri="{FF2B5EF4-FFF2-40B4-BE49-F238E27FC236}">
                <a16:creationId xmlns:a16="http://schemas.microsoft.com/office/drawing/2014/main" id="{44C8B771-6A36-4EAA-9138-6DE7FA9F51C7}"/>
              </a:ext>
            </a:extLst>
          </p:cNvPr>
          <p:cNvSpPr>
            <a:spLocks noGrp="1"/>
          </p:cNvSpPr>
          <p:nvPr>
            <p:ph idx="1"/>
          </p:nvPr>
        </p:nvSpPr>
        <p:spPr/>
        <p:txBody>
          <a:bodyPr/>
          <a:lstStyle/>
          <a:p>
            <a:r>
              <a:rPr lang="en-US" dirty="0"/>
              <a:t>Alveolar ventilation</a:t>
            </a:r>
          </a:p>
          <a:p>
            <a:pPr lvl="1"/>
            <a:r>
              <a:rPr lang="en-US" dirty="0"/>
              <a:t>The volume of air reaching the alveoli that participates in gas exchange</a:t>
            </a:r>
          </a:p>
          <a:p>
            <a:pPr lvl="1"/>
            <a:r>
              <a:rPr lang="en-US" dirty="0"/>
              <a:t>(Tidal volume – Dead-air Space) x Respiratory Rate</a:t>
            </a:r>
          </a:p>
          <a:p>
            <a:pPr lvl="1"/>
            <a:endParaRPr lang="en-US" dirty="0"/>
          </a:p>
          <a:p>
            <a:pPr marL="228600" lvl="1" indent="0">
              <a:buNone/>
            </a:pPr>
            <a:r>
              <a:rPr lang="en-US" dirty="0"/>
              <a:t>Example: (500mL – 150mL) x 12 breaths per minute = 4200mL/minute</a:t>
            </a:r>
          </a:p>
        </p:txBody>
      </p:sp>
    </p:spTree>
    <p:extLst>
      <p:ext uri="{BB962C8B-B14F-4D97-AF65-F5344CB8AC3E}">
        <p14:creationId xmlns:p14="http://schemas.microsoft.com/office/powerpoint/2010/main" val="38026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13E5-2F32-4E0B-AF2E-A9E4368A48CB}"/>
              </a:ext>
            </a:extLst>
          </p:cNvPr>
          <p:cNvSpPr>
            <a:spLocks noGrp="1"/>
          </p:cNvSpPr>
          <p:nvPr>
            <p:ph type="title"/>
          </p:nvPr>
        </p:nvSpPr>
        <p:spPr/>
        <p:txBody>
          <a:bodyPr/>
          <a:lstStyle/>
          <a:p>
            <a:r>
              <a:rPr lang="en-US" dirty="0"/>
              <a:t>Inadequate Breathing</a:t>
            </a:r>
          </a:p>
        </p:txBody>
      </p:sp>
      <p:sp>
        <p:nvSpPr>
          <p:cNvPr id="3" name="Content Placeholder 2">
            <a:extLst>
              <a:ext uri="{FF2B5EF4-FFF2-40B4-BE49-F238E27FC236}">
                <a16:creationId xmlns:a16="http://schemas.microsoft.com/office/drawing/2014/main" id="{2703D858-8DAD-448D-9C6F-4F3C789BA1DA}"/>
              </a:ext>
            </a:extLst>
          </p:cNvPr>
          <p:cNvSpPr>
            <a:spLocks noGrp="1"/>
          </p:cNvSpPr>
          <p:nvPr>
            <p:ph idx="1"/>
          </p:nvPr>
        </p:nvSpPr>
        <p:spPr/>
        <p:txBody>
          <a:bodyPr/>
          <a:lstStyle/>
          <a:p>
            <a:r>
              <a:rPr lang="en-US" dirty="0"/>
              <a:t>Causes</a:t>
            </a:r>
          </a:p>
          <a:p>
            <a:pPr lvl="1"/>
            <a:r>
              <a:rPr lang="en-US" dirty="0"/>
              <a:t>An inadequate tidal volume</a:t>
            </a:r>
          </a:p>
          <a:p>
            <a:pPr lvl="1"/>
            <a:r>
              <a:rPr lang="en-US" dirty="0"/>
              <a:t>An inadequate rate</a:t>
            </a:r>
          </a:p>
          <a:p>
            <a:pPr lvl="1"/>
            <a:r>
              <a:rPr lang="en-US" dirty="0"/>
              <a:t>A combination of inadequate tidal volume and rate</a:t>
            </a:r>
          </a:p>
          <a:p>
            <a:pPr lvl="1"/>
            <a:endParaRPr lang="en-US" dirty="0"/>
          </a:p>
          <a:p>
            <a:pPr marL="228600" lvl="1" indent="0">
              <a:buNone/>
            </a:pPr>
            <a:r>
              <a:rPr lang="en-US" dirty="0"/>
              <a:t>Inadequate breathing requires immediate management with positive pressure ventilations.</a:t>
            </a:r>
          </a:p>
        </p:txBody>
      </p:sp>
    </p:spTree>
    <p:extLst>
      <p:ext uri="{BB962C8B-B14F-4D97-AF65-F5344CB8AC3E}">
        <p14:creationId xmlns:p14="http://schemas.microsoft.com/office/powerpoint/2010/main" val="9542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53DE-B705-46B3-A071-900801C23D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CCB950-04E9-45CB-9125-0EC1D32FF8AE}"/>
              </a:ext>
            </a:extLst>
          </p:cNvPr>
          <p:cNvSpPr>
            <a:spLocks noGrp="1"/>
          </p:cNvSpPr>
          <p:nvPr>
            <p:ph idx="1"/>
          </p:nvPr>
        </p:nvSpPr>
        <p:spPr/>
        <p:txBody>
          <a:bodyPr/>
          <a:lstStyle/>
          <a:p>
            <a:pPr marL="0" indent="0">
              <a:buNone/>
            </a:pPr>
            <a:r>
              <a:rPr lang="en-US" dirty="0"/>
              <a:t>Increasing the rate of ventilation on a patient with inadequate tidal volume may maintain near normal MV, however </a:t>
            </a:r>
            <a:r>
              <a:rPr lang="en-US" dirty="0" err="1"/>
              <a:t>Va</a:t>
            </a:r>
            <a:r>
              <a:rPr lang="en-US" dirty="0"/>
              <a:t> where gas exchange occurs will be inadequate to maintain perfusion.</a:t>
            </a:r>
          </a:p>
        </p:txBody>
      </p:sp>
    </p:spTree>
    <p:extLst>
      <p:ext uri="{BB962C8B-B14F-4D97-AF65-F5344CB8AC3E}">
        <p14:creationId xmlns:p14="http://schemas.microsoft.com/office/powerpoint/2010/main" val="139658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9CBA-5627-416A-9A83-78906331BDB3}"/>
              </a:ext>
            </a:extLst>
          </p:cNvPr>
          <p:cNvSpPr>
            <a:spLocks noGrp="1"/>
          </p:cNvSpPr>
          <p:nvPr>
            <p:ph type="title"/>
          </p:nvPr>
        </p:nvSpPr>
        <p:spPr/>
        <p:txBody>
          <a:bodyPr/>
          <a:lstStyle/>
          <a:p>
            <a:r>
              <a:rPr lang="en-US" dirty="0"/>
              <a:t>Ventilation and Circulation</a:t>
            </a:r>
          </a:p>
        </p:txBody>
      </p:sp>
      <p:sp>
        <p:nvSpPr>
          <p:cNvPr id="3" name="Content Placeholder 2">
            <a:extLst>
              <a:ext uri="{FF2B5EF4-FFF2-40B4-BE49-F238E27FC236}">
                <a16:creationId xmlns:a16="http://schemas.microsoft.com/office/drawing/2014/main" id="{C02F65B5-A3E1-40AE-BDFC-41C1C7F68EBF}"/>
              </a:ext>
            </a:extLst>
          </p:cNvPr>
          <p:cNvSpPr>
            <a:spLocks noGrp="1"/>
          </p:cNvSpPr>
          <p:nvPr>
            <p:ph idx="1"/>
          </p:nvPr>
        </p:nvSpPr>
        <p:spPr/>
        <p:txBody>
          <a:bodyPr/>
          <a:lstStyle/>
          <a:p>
            <a:r>
              <a:rPr lang="en-US" dirty="0"/>
              <a:t>Cardiac Output</a:t>
            </a:r>
          </a:p>
          <a:p>
            <a:pPr lvl="1"/>
            <a:r>
              <a:rPr lang="en-US" dirty="0"/>
              <a:t>Stroke Volume x Heart Rate = Cardiac Output</a:t>
            </a:r>
          </a:p>
          <a:p>
            <a:r>
              <a:rPr lang="en-US" dirty="0"/>
              <a:t>Stroke Volume</a:t>
            </a:r>
          </a:p>
          <a:p>
            <a:pPr lvl="1"/>
            <a:r>
              <a:rPr lang="en-US" dirty="0"/>
              <a:t>Amount of blood ejected from the left ventricle with each contraction</a:t>
            </a:r>
          </a:p>
        </p:txBody>
      </p:sp>
    </p:spTree>
    <p:extLst>
      <p:ext uri="{BB962C8B-B14F-4D97-AF65-F5344CB8AC3E}">
        <p14:creationId xmlns:p14="http://schemas.microsoft.com/office/powerpoint/2010/main" val="353232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B3C4-F9A3-4F63-80AB-9B84F40F8FF8}"/>
              </a:ext>
            </a:extLst>
          </p:cNvPr>
          <p:cNvSpPr>
            <a:spLocks noGrp="1"/>
          </p:cNvSpPr>
          <p:nvPr>
            <p:ph type="title"/>
          </p:nvPr>
        </p:nvSpPr>
        <p:spPr/>
        <p:txBody>
          <a:bodyPr/>
          <a:lstStyle/>
          <a:p>
            <a:r>
              <a:rPr lang="en-US" dirty="0"/>
              <a:t>Ventilation and Circulation</a:t>
            </a:r>
          </a:p>
        </p:txBody>
      </p:sp>
      <p:sp>
        <p:nvSpPr>
          <p:cNvPr id="3" name="Content Placeholder 2">
            <a:extLst>
              <a:ext uri="{FF2B5EF4-FFF2-40B4-BE49-F238E27FC236}">
                <a16:creationId xmlns:a16="http://schemas.microsoft.com/office/drawing/2014/main" id="{DBDE11BC-B966-4F5F-858D-3C38C7B78961}"/>
              </a:ext>
            </a:extLst>
          </p:cNvPr>
          <p:cNvSpPr>
            <a:spLocks noGrp="1"/>
          </p:cNvSpPr>
          <p:nvPr>
            <p:ph idx="1"/>
          </p:nvPr>
        </p:nvSpPr>
        <p:spPr/>
        <p:txBody>
          <a:bodyPr/>
          <a:lstStyle/>
          <a:p>
            <a:r>
              <a:rPr lang="en-US" dirty="0"/>
              <a:t>During normal respiration</a:t>
            </a:r>
          </a:p>
          <a:p>
            <a:pPr lvl="1"/>
            <a:r>
              <a:rPr lang="en-US" dirty="0"/>
              <a:t>The negative pressure caused by inhalation allows venous blood return to the right side of the heart</a:t>
            </a:r>
          </a:p>
          <a:p>
            <a:r>
              <a:rPr lang="en-US" dirty="0"/>
              <a:t>During positive pressure ventilation </a:t>
            </a:r>
          </a:p>
          <a:p>
            <a:pPr lvl="1"/>
            <a:r>
              <a:rPr lang="en-US" dirty="0"/>
              <a:t>Air is forced into the chest causing increased intrathoracic pressure</a:t>
            </a:r>
          </a:p>
          <a:p>
            <a:pPr lvl="1"/>
            <a:r>
              <a:rPr lang="en-US" dirty="0"/>
              <a:t>Increased intrathoracic pressure impedes venous blood return to the right side of the heart.</a:t>
            </a:r>
          </a:p>
        </p:txBody>
      </p:sp>
    </p:spTree>
    <p:extLst>
      <p:ext uri="{BB962C8B-B14F-4D97-AF65-F5344CB8AC3E}">
        <p14:creationId xmlns:p14="http://schemas.microsoft.com/office/powerpoint/2010/main" val="320855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8088-5A10-4C7F-A9E9-E84FCED2D22E}"/>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id="{670A6395-FDDF-4BC6-B2DB-0FAE266D4272}"/>
              </a:ext>
            </a:extLst>
          </p:cNvPr>
          <p:cNvSpPr>
            <a:spLocks noGrp="1"/>
          </p:cNvSpPr>
          <p:nvPr>
            <p:ph idx="1"/>
          </p:nvPr>
        </p:nvSpPr>
        <p:spPr/>
        <p:txBody>
          <a:bodyPr/>
          <a:lstStyle/>
          <a:p>
            <a:r>
              <a:rPr lang="en-US" dirty="0"/>
              <a:t>Respiratory conditions are dynamic</a:t>
            </a:r>
          </a:p>
          <a:p>
            <a:pPr lvl="1"/>
            <a:r>
              <a:rPr lang="en-US" dirty="0"/>
              <a:t>Minor respiratory distress to respiratory arrest</a:t>
            </a:r>
          </a:p>
          <a:p>
            <a:pPr lvl="1"/>
            <a:r>
              <a:rPr lang="en-US" dirty="0"/>
              <a:t>Acute, chronic, or chronic with acute exacerbation</a:t>
            </a:r>
          </a:p>
          <a:p>
            <a:pPr lvl="1"/>
            <a:r>
              <a:rPr lang="en-US" dirty="0"/>
              <a:t>Signs and symptoms are dynamic and may change over time depending on the state of the disease process</a:t>
            </a:r>
          </a:p>
          <a:p>
            <a:r>
              <a:rPr lang="en-US" dirty="0"/>
              <a:t>Many patients with respiratory disease only require comfort measures</a:t>
            </a:r>
          </a:p>
          <a:p>
            <a:r>
              <a:rPr lang="en-US" dirty="0"/>
              <a:t>It is important to understand when intervention is required in order to improve the patient’s condition</a:t>
            </a:r>
          </a:p>
        </p:txBody>
      </p:sp>
    </p:spTree>
    <p:extLst>
      <p:ext uri="{BB962C8B-B14F-4D97-AF65-F5344CB8AC3E}">
        <p14:creationId xmlns:p14="http://schemas.microsoft.com/office/powerpoint/2010/main" val="25011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79A9-7499-440F-9958-0A6FE2ADE79D}"/>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id="{ED8EB5D5-A929-4C56-B84D-E94A36CB5D4C}"/>
              </a:ext>
            </a:extLst>
          </p:cNvPr>
          <p:cNvSpPr>
            <a:spLocks noGrp="1"/>
          </p:cNvSpPr>
          <p:nvPr>
            <p:ph idx="1"/>
          </p:nvPr>
        </p:nvSpPr>
        <p:spPr/>
        <p:txBody>
          <a:bodyPr/>
          <a:lstStyle/>
          <a:p>
            <a:r>
              <a:rPr lang="en-US" dirty="0"/>
              <a:t>Respiratory Distress</a:t>
            </a:r>
          </a:p>
          <a:p>
            <a:pPr lvl="1"/>
            <a:r>
              <a:rPr lang="en-US" dirty="0"/>
              <a:t>A symptom that the patient may be experiencing.</a:t>
            </a:r>
          </a:p>
          <a:p>
            <a:pPr lvl="1"/>
            <a:r>
              <a:rPr lang="en-US" dirty="0"/>
              <a:t>Additional symptoms of respiratory distress</a:t>
            </a:r>
          </a:p>
          <a:p>
            <a:pPr lvl="2"/>
            <a:r>
              <a:rPr lang="en-US" dirty="0"/>
              <a:t>Agitation</a:t>
            </a:r>
          </a:p>
          <a:p>
            <a:pPr lvl="2"/>
            <a:r>
              <a:rPr lang="en-US" dirty="0"/>
              <a:t>Anxiety</a:t>
            </a:r>
          </a:p>
          <a:p>
            <a:pPr lvl="2"/>
            <a:r>
              <a:rPr lang="en-US" dirty="0"/>
              <a:t>Restlessness</a:t>
            </a:r>
          </a:p>
          <a:p>
            <a:pPr lvl="2"/>
            <a:r>
              <a:rPr lang="en-US" dirty="0"/>
              <a:t>Accessory muscle use</a:t>
            </a:r>
          </a:p>
          <a:p>
            <a:pPr lvl="2"/>
            <a:r>
              <a:rPr lang="en-US" dirty="0"/>
              <a:t>Nasal flaring</a:t>
            </a:r>
          </a:p>
          <a:p>
            <a:pPr lvl="2"/>
            <a:r>
              <a:rPr lang="en-US" dirty="0"/>
              <a:t>Tachycardia</a:t>
            </a:r>
          </a:p>
        </p:txBody>
      </p:sp>
    </p:spTree>
    <p:extLst>
      <p:ext uri="{BB962C8B-B14F-4D97-AF65-F5344CB8AC3E}">
        <p14:creationId xmlns:p14="http://schemas.microsoft.com/office/powerpoint/2010/main" val="239873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FC0D-7F74-4F9B-9673-EA875565E583}"/>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id="{D3DD19D9-2F8B-44FA-B138-9C2C6CA438C3}"/>
              </a:ext>
            </a:extLst>
          </p:cNvPr>
          <p:cNvSpPr>
            <a:spLocks noGrp="1"/>
          </p:cNvSpPr>
          <p:nvPr>
            <p:ph idx="1"/>
          </p:nvPr>
        </p:nvSpPr>
        <p:spPr/>
        <p:txBody>
          <a:bodyPr/>
          <a:lstStyle/>
          <a:p>
            <a:r>
              <a:rPr lang="en-US" dirty="0"/>
              <a:t>Respiratory failure	</a:t>
            </a:r>
          </a:p>
          <a:p>
            <a:pPr lvl="1"/>
            <a:r>
              <a:rPr lang="en-US" dirty="0"/>
              <a:t>Inadequate gas exchange at the alveolar level</a:t>
            </a:r>
          </a:p>
          <a:p>
            <a:r>
              <a:rPr lang="en-US" dirty="0"/>
              <a:t>Two types of respiratory failure</a:t>
            </a:r>
          </a:p>
          <a:p>
            <a:pPr lvl="1"/>
            <a:r>
              <a:rPr lang="en-US" dirty="0"/>
              <a:t>Hypoxic (Type 1)</a:t>
            </a:r>
          </a:p>
          <a:p>
            <a:pPr lvl="1"/>
            <a:r>
              <a:rPr lang="en-US" dirty="0"/>
              <a:t>Hypercapnic (Type 2)</a:t>
            </a:r>
          </a:p>
        </p:txBody>
      </p:sp>
    </p:spTree>
    <p:extLst>
      <p:ext uri="{BB962C8B-B14F-4D97-AF65-F5344CB8AC3E}">
        <p14:creationId xmlns:p14="http://schemas.microsoft.com/office/powerpoint/2010/main" val="358993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B0F5-51A6-4EF2-BE87-FDD5DD9F0270}"/>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id="{A1EB1339-BC37-49F5-9683-BF9EDC9CF2C0}"/>
              </a:ext>
            </a:extLst>
          </p:cNvPr>
          <p:cNvSpPr>
            <a:spLocks noGrp="1"/>
          </p:cNvSpPr>
          <p:nvPr>
            <p:ph idx="1"/>
          </p:nvPr>
        </p:nvSpPr>
        <p:spPr/>
        <p:txBody>
          <a:bodyPr/>
          <a:lstStyle/>
          <a:p>
            <a:r>
              <a:rPr lang="en-US" dirty="0"/>
              <a:t>Hypoxic (Type 1)</a:t>
            </a:r>
          </a:p>
          <a:p>
            <a:pPr lvl="1"/>
            <a:r>
              <a:rPr lang="en-US" dirty="0"/>
              <a:t>Blood gas or pulse oximeter PAO2 or SpAO2 are decreased</a:t>
            </a:r>
          </a:p>
          <a:p>
            <a:pPr lvl="1"/>
            <a:r>
              <a:rPr lang="en-US" dirty="0"/>
              <a:t>The cells are not getting enough oxygen</a:t>
            </a:r>
          </a:p>
          <a:p>
            <a:endParaRPr lang="en-US" dirty="0"/>
          </a:p>
        </p:txBody>
      </p:sp>
    </p:spTree>
    <p:extLst>
      <p:ext uri="{BB962C8B-B14F-4D97-AF65-F5344CB8AC3E}">
        <p14:creationId xmlns:p14="http://schemas.microsoft.com/office/powerpoint/2010/main" val="5637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Differentiate between adequate and inadequate breathing.</a:t>
            </a:r>
          </a:p>
          <a:p>
            <a:r>
              <a:rPr lang="en-US" dirty="0"/>
              <a:t>Differentiate between respiratory distress and failure.</a:t>
            </a:r>
          </a:p>
          <a:p>
            <a:r>
              <a:rPr lang="en-US" dirty="0"/>
              <a:t>Explain when to oxygenate and when to ventilate a patient.</a:t>
            </a:r>
          </a:p>
          <a:p>
            <a:r>
              <a:rPr lang="en-US" dirty="0"/>
              <a:t>Identify the use of automated transport ventilators when managing patients.</a:t>
            </a:r>
          </a:p>
          <a:p>
            <a:r>
              <a:rPr lang="en-US" dirty="0"/>
              <a:t>Demonstrate effective BVM ventilation at a proper rate and depth.</a:t>
            </a:r>
          </a:p>
          <a:p>
            <a:r>
              <a:rPr lang="en-US" dirty="0"/>
              <a:t>Discuss advantages and disadvantages of various advanced airway adjuncts.</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AEB8-8E90-4991-9B4B-E81B6D1F770E}"/>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id="{6170DA81-D4F9-4FF7-8DE8-DC74DEFF01A4}"/>
              </a:ext>
            </a:extLst>
          </p:cNvPr>
          <p:cNvSpPr>
            <a:spLocks noGrp="1"/>
          </p:cNvSpPr>
          <p:nvPr>
            <p:ph idx="1"/>
          </p:nvPr>
        </p:nvSpPr>
        <p:spPr/>
        <p:txBody>
          <a:bodyPr/>
          <a:lstStyle/>
          <a:p>
            <a:r>
              <a:rPr lang="en-US" dirty="0"/>
              <a:t>Hypercapnic (Type 2)</a:t>
            </a:r>
          </a:p>
          <a:p>
            <a:pPr lvl="1"/>
            <a:r>
              <a:rPr lang="en-US" dirty="0"/>
              <a:t>Patient is unable to eliminate CO2</a:t>
            </a:r>
          </a:p>
          <a:p>
            <a:pPr lvl="1"/>
            <a:r>
              <a:rPr lang="en-US" dirty="0"/>
              <a:t>Elevated ETCO2</a:t>
            </a:r>
          </a:p>
        </p:txBody>
      </p:sp>
    </p:spTree>
    <p:extLst>
      <p:ext uri="{BB962C8B-B14F-4D97-AF65-F5344CB8AC3E}">
        <p14:creationId xmlns:p14="http://schemas.microsoft.com/office/powerpoint/2010/main" val="37789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3E65-7FC1-4BBF-B656-A4B3A69F25A2}"/>
              </a:ext>
            </a:extLst>
          </p:cNvPr>
          <p:cNvSpPr>
            <a:spLocks noGrp="1"/>
          </p:cNvSpPr>
          <p:nvPr>
            <p:ph type="title"/>
          </p:nvPr>
        </p:nvSpPr>
        <p:spPr/>
        <p:txBody>
          <a:bodyPr/>
          <a:lstStyle/>
          <a:p>
            <a:r>
              <a:rPr lang="en-US" dirty="0"/>
              <a:t>Respiratory Distress vs Respiratory Failure</a:t>
            </a:r>
          </a:p>
        </p:txBody>
      </p:sp>
      <p:sp>
        <p:nvSpPr>
          <p:cNvPr id="3" name="Content Placeholder 2">
            <a:extLst>
              <a:ext uri="{FF2B5EF4-FFF2-40B4-BE49-F238E27FC236}">
                <a16:creationId xmlns:a16="http://schemas.microsoft.com/office/drawing/2014/main" id="{36109811-8AC8-42AA-B968-0FCCC4420311}"/>
              </a:ext>
            </a:extLst>
          </p:cNvPr>
          <p:cNvSpPr>
            <a:spLocks noGrp="1"/>
          </p:cNvSpPr>
          <p:nvPr>
            <p:ph idx="1"/>
          </p:nvPr>
        </p:nvSpPr>
        <p:spPr/>
        <p:txBody>
          <a:bodyPr/>
          <a:lstStyle/>
          <a:p>
            <a:r>
              <a:rPr lang="en-US" dirty="0"/>
              <a:t>Must recognize the transition of a respiratory disease from distress to failure </a:t>
            </a:r>
          </a:p>
          <a:p>
            <a:pPr lvl="1"/>
            <a:r>
              <a:rPr lang="en-US" dirty="0"/>
              <a:t>Deterioration in mental status </a:t>
            </a:r>
          </a:p>
          <a:p>
            <a:pPr lvl="1"/>
            <a:r>
              <a:rPr lang="en-US" dirty="0"/>
              <a:t>Confusion </a:t>
            </a:r>
          </a:p>
          <a:p>
            <a:pPr lvl="1"/>
            <a:r>
              <a:rPr lang="en-US" dirty="0"/>
              <a:t>Loss of gag reflex </a:t>
            </a:r>
          </a:p>
          <a:p>
            <a:pPr lvl="1"/>
            <a:r>
              <a:rPr lang="en-US" dirty="0"/>
              <a:t>Accessory muscle use </a:t>
            </a:r>
          </a:p>
          <a:p>
            <a:pPr lvl="1"/>
            <a:r>
              <a:rPr lang="en-US" dirty="0"/>
              <a:t>Head bobbing</a:t>
            </a:r>
          </a:p>
          <a:p>
            <a:pPr lvl="1"/>
            <a:r>
              <a:rPr lang="en-US" dirty="0"/>
              <a:t>Grunting</a:t>
            </a:r>
          </a:p>
          <a:p>
            <a:pPr lvl="1"/>
            <a:r>
              <a:rPr lang="en-US" dirty="0"/>
              <a:t>Nasal flaring</a:t>
            </a:r>
          </a:p>
          <a:p>
            <a:pPr lvl="1"/>
            <a:r>
              <a:rPr lang="en-US" dirty="0"/>
              <a:t>Decrease in SpO2</a:t>
            </a:r>
          </a:p>
          <a:p>
            <a:pPr lvl="1"/>
            <a:r>
              <a:rPr lang="en-US" dirty="0"/>
              <a:t>Cyanosis</a:t>
            </a:r>
          </a:p>
          <a:p>
            <a:pPr lvl="1"/>
            <a:r>
              <a:rPr lang="en-US" dirty="0"/>
              <a:t>Hypercarbia </a:t>
            </a:r>
          </a:p>
        </p:txBody>
      </p:sp>
    </p:spTree>
    <p:extLst>
      <p:ext uri="{BB962C8B-B14F-4D97-AF65-F5344CB8AC3E}">
        <p14:creationId xmlns:p14="http://schemas.microsoft.com/office/powerpoint/2010/main" val="1031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62C8-CFE5-41BD-9EBE-DCB5E3A53C42}"/>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9285834A-F2A6-4082-801E-082667E02380}"/>
              </a:ext>
            </a:extLst>
          </p:cNvPr>
          <p:cNvSpPr>
            <a:spLocks noGrp="1"/>
          </p:cNvSpPr>
          <p:nvPr>
            <p:ph idx="1"/>
          </p:nvPr>
        </p:nvSpPr>
        <p:spPr/>
        <p:txBody>
          <a:bodyPr/>
          <a:lstStyle/>
          <a:p>
            <a:r>
              <a:rPr lang="en-US" dirty="0"/>
              <a:t>Oxygenation</a:t>
            </a:r>
          </a:p>
          <a:p>
            <a:pPr lvl="1"/>
            <a:r>
              <a:rPr lang="en-US" dirty="0"/>
              <a:t>Addition of oxygen to the body</a:t>
            </a:r>
          </a:p>
          <a:p>
            <a:r>
              <a:rPr lang="en-US" dirty="0"/>
              <a:t>Ventilation</a:t>
            </a:r>
          </a:p>
          <a:p>
            <a:pPr lvl="1"/>
            <a:r>
              <a:rPr lang="en-US" dirty="0"/>
              <a:t>Exchanges air between the lungs and the atmosphere so that oxygen can be absorbed and carbon dioxide can be removed</a:t>
            </a:r>
          </a:p>
          <a:p>
            <a:pPr lvl="1"/>
            <a:endParaRPr lang="en-US" dirty="0"/>
          </a:p>
          <a:p>
            <a:pPr marL="228600" lvl="1" indent="0">
              <a:buNone/>
            </a:pPr>
            <a:r>
              <a:rPr lang="en-US" dirty="0"/>
              <a:t>Example: If you hyperventilate with room air, you will lower your arterial carbon dioxide content (PaCO2) significantly, but your oxygen levels won’t change much at all. On the other hand, if  you breathe a high concentration of oxygen, but don’t increase or decrease your respiratory rate, your arterial oxygen content (PaO2) will greatly increase, but your PaCO2 won’t change.</a:t>
            </a:r>
          </a:p>
        </p:txBody>
      </p:sp>
    </p:spTree>
    <p:extLst>
      <p:ext uri="{BB962C8B-B14F-4D97-AF65-F5344CB8AC3E}">
        <p14:creationId xmlns:p14="http://schemas.microsoft.com/office/powerpoint/2010/main" val="140960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049D-781E-43F4-8930-E05F151CA35F}"/>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674FA014-0AB5-4E0D-9652-0F149543E394}"/>
              </a:ext>
            </a:extLst>
          </p:cNvPr>
          <p:cNvSpPr>
            <a:spLocks noGrp="1"/>
          </p:cNvSpPr>
          <p:nvPr>
            <p:ph idx="1"/>
          </p:nvPr>
        </p:nvSpPr>
        <p:spPr/>
        <p:txBody>
          <a:bodyPr/>
          <a:lstStyle/>
          <a:p>
            <a:r>
              <a:rPr lang="en-US" dirty="0"/>
              <a:t>Hypoventilation is a common cause of hypoxia.</a:t>
            </a:r>
          </a:p>
          <a:p>
            <a:r>
              <a:rPr lang="en-US" dirty="0"/>
              <a:t>When breathing room air, CO2 takes up space in the alveoli, leaving less room for O2</a:t>
            </a:r>
          </a:p>
          <a:p>
            <a:endParaRPr lang="en-US" dirty="0"/>
          </a:p>
        </p:txBody>
      </p:sp>
    </p:spTree>
    <p:extLst>
      <p:ext uri="{BB962C8B-B14F-4D97-AF65-F5344CB8AC3E}">
        <p14:creationId xmlns:p14="http://schemas.microsoft.com/office/powerpoint/2010/main" val="403840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A1F1-9906-499E-96F9-452AC4875E3E}"/>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E701A67D-D0E4-4F5E-AC2A-E40EF4782C79}"/>
              </a:ext>
            </a:extLst>
          </p:cNvPr>
          <p:cNvSpPr>
            <a:spLocks noGrp="1"/>
          </p:cNvSpPr>
          <p:nvPr>
            <p:ph idx="1"/>
          </p:nvPr>
        </p:nvSpPr>
        <p:spPr/>
        <p:txBody>
          <a:bodyPr/>
          <a:lstStyle/>
          <a:p>
            <a:r>
              <a:rPr lang="en-US" dirty="0"/>
              <a:t>Alveolar Gas Equation</a:t>
            </a:r>
          </a:p>
          <a:p>
            <a:r>
              <a:rPr lang="en-US" dirty="0"/>
              <a:t>PAO2 = FiO2 (PB – PH2O) – PACO2/ R</a:t>
            </a:r>
          </a:p>
          <a:p>
            <a:pPr lvl="1"/>
            <a:r>
              <a:rPr lang="en-US" dirty="0"/>
              <a:t>Where: PAO2 = partial pressure of oxygen in the alveoli</a:t>
            </a:r>
          </a:p>
          <a:p>
            <a:pPr lvl="1"/>
            <a:r>
              <a:rPr lang="en-US" dirty="0"/>
              <a:t>FiO2 = concentration of inspired oxygen</a:t>
            </a:r>
          </a:p>
          <a:p>
            <a:pPr lvl="1"/>
            <a:r>
              <a:rPr lang="en-US" dirty="0"/>
              <a:t>PB = the barometric pressure where the patient is breathing</a:t>
            </a:r>
          </a:p>
          <a:p>
            <a:pPr lvl="1"/>
            <a:r>
              <a:rPr lang="en-US" dirty="0"/>
              <a:t>PH2O = the partial pressure of water in the air (usually 47 mmHg)</a:t>
            </a:r>
          </a:p>
          <a:p>
            <a:pPr lvl="1"/>
            <a:r>
              <a:rPr lang="en-US" dirty="0"/>
              <a:t>PACO2 = alveolar carbon dioxide tension</a:t>
            </a:r>
          </a:p>
          <a:p>
            <a:pPr lvl="1"/>
            <a:r>
              <a:rPr lang="en-US" dirty="0"/>
              <a:t>R = respiratory quotient, a constant usually assumed to be 0.8</a:t>
            </a:r>
          </a:p>
          <a:p>
            <a:pPr lvl="1"/>
            <a:endParaRPr lang="en-US" dirty="0"/>
          </a:p>
        </p:txBody>
      </p:sp>
    </p:spTree>
    <p:extLst>
      <p:ext uri="{BB962C8B-B14F-4D97-AF65-F5344CB8AC3E}">
        <p14:creationId xmlns:p14="http://schemas.microsoft.com/office/powerpoint/2010/main" val="165355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ECDA-5F97-4213-8F07-D3B81EB03FF6}"/>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19CC3C6F-5F2E-49B8-8177-6EE6E4FC23D6}"/>
              </a:ext>
            </a:extLst>
          </p:cNvPr>
          <p:cNvSpPr>
            <a:spLocks noGrp="1"/>
          </p:cNvSpPr>
          <p:nvPr>
            <p:ph idx="1"/>
          </p:nvPr>
        </p:nvSpPr>
        <p:spPr/>
        <p:txBody>
          <a:bodyPr>
            <a:normAutofit/>
          </a:bodyPr>
          <a:lstStyle/>
          <a:p>
            <a:r>
              <a:rPr lang="en-US" dirty="0"/>
              <a:t>Alveolar gas equation example</a:t>
            </a:r>
          </a:p>
          <a:p>
            <a:pPr marL="0" indent="0">
              <a:buNone/>
            </a:pPr>
            <a:r>
              <a:rPr lang="en-US" dirty="0"/>
              <a:t>Patient with a narcotic overdose, at sea level and breathing room air, has an alveolar PACO2 of 80 mmHg, or twice normal. That carbon dioxide takes up space and leaves less room for oxygen.</a:t>
            </a:r>
          </a:p>
          <a:p>
            <a:r>
              <a:rPr lang="en-US" dirty="0"/>
              <a:t>Using the Alveolar Gas Equation, that PAO2 calculation is: PAO2 = 0.21 (760 – 47) – 80/0.8 = 49 mmHg</a:t>
            </a:r>
          </a:p>
          <a:p>
            <a:pPr lvl="1"/>
            <a:r>
              <a:rPr lang="en-US" dirty="0"/>
              <a:t>Normal PAO2 is about 100 mmHg, so this is quite hypoxic, especially since the alveolar PAO2 is always a little higher than the arterial PaO2. If it weren’t, oxygen would not flow out of the alveoli into the blood — it would stay in the alveoli.</a:t>
            </a:r>
          </a:p>
          <a:p>
            <a:pPr marL="0" indent="0">
              <a:buNone/>
            </a:pPr>
            <a:endParaRPr lang="en-US" dirty="0"/>
          </a:p>
        </p:txBody>
      </p:sp>
    </p:spTree>
    <p:extLst>
      <p:ext uri="{BB962C8B-B14F-4D97-AF65-F5344CB8AC3E}">
        <p14:creationId xmlns:p14="http://schemas.microsoft.com/office/powerpoint/2010/main" val="20056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3E10-773C-44A9-BC9E-11314020D4E7}"/>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85249FCE-CBDB-417F-8F59-AA386910CF60}"/>
              </a:ext>
            </a:extLst>
          </p:cNvPr>
          <p:cNvSpPr>
            <a:spLocks noGrp="1"/>
          </p:cNvSpPr>
          <p:nvPr>
            <p:ph idx="1"/>
          </p:nvPr>
        </p:nvSpPr>
        <p:spPr/>
        <p:txBody>
          <a:bodyPr/>
          <a:lstStyle/>
          <a:p>
            <a:r>
              <a:rPr lang="en-US" dirty="0"/>
              <a:t>Treating the same patient with 50% oxygen improves PAO2</a:t>
            </a:r>
          </a:p>
          <a:p>
            <a:pPr marL="0" indent="0">
              <a:buNone/>
            </a:pPr>
            <a:r>
              <a:rPr lang="en-US" dirty="0"/>
              <a:t>PAO2 = 0.5 (760 – 47) – 80/0.8 = 256 mm HG</a:t>
            </a:r>
          </a:p>
          <a:p>
            <a:r>
              <a:rPr lang="en-US" dirty="0"/>
              <a:t>With 50% oxygen PAO2 went from 49 mm HG to 256 mm HG</a:t>
            </a:r>
          </a:p>
          <a:p>
            <a:pPr lvl="1"/>
            <a:r>
              <a:rPr lang="en-US" dirty="0"/>
              <a:t>Placing this patient on oxygen increased PAO2 without changing ventilation</a:t>
            </a:r>
          </a:p>
          <a:p>
            <a:r>
              <a:rPr lang="en-US" dirty="0"/>
              <a:t>In this scenario with a reversible cause treatment, reversal can be performed with out further need for management.</a:t>
            </a:r>
          </a:p>
          <a:p>
            <a:r>
              <a:rPr lang="en-US" dirty="0"/>
              <a:t>If the cause is not easily reversible the oxygen does protect the brain and heart while manually ventilating or intubating.</a:t>
            </a:r>
          </a:p>
          <a:p>
            <a:pPr marL="0" indent="0">
              <a:buNone/>
            </a:pPr>
            <a:endParaRPr lang="en-US" dirty="0"/>
          </a:p>
        </p:txBody>
      </p:sp>
    </p:spTree>
    <p:extLst>
      <p:ext uri="{BB962C8B-B14F-4D97-AF65-F5344CB8AC3E}">
        <p14:creationId xmlns:p14="http://schemas.microsoft.com/office/powerpoint/2010/main" val="24687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E0CE-B91D-49AC-AF65-4550EAACB835}"/>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DEF073B4-C38A-455C-8814-1CEF3A5A2962}"/>
              </a:ext>
            </a:extLst>
          </p:cNvPr>
          <p:cNvSpPr>
            <a:spLocks noGrp="1"/>
          </p:cNvSpPr>
          <p:nvPr>
            <p:ph idx="1"/>
          </p:nvPr>
        </p:nvSpPr>
        <p:spPr/>
        <p:txBody>
          <a:bodyPr>
            <a:normAutofit/>
          </a:bodyPr>
          <a:lstStyle/>
          <a:p>
            <a:r>
              <a:rPr lang="en-US" dirty="0"/>
              <a:t>I. AHA Guidelines now recommend that patients with suspected acute coronary syndrome (ACS) or stroke not receive oxygen unless</a:t>
            </a:r>
          </a:p>
          <a:p>
            <a:pPr lvl="1"/>
            <a:r>
              <a:rPr lang="en-US" dirty="0"/>
              <a:t> SpO2 less than 94% (on room air) </a:t>
            </a:r>
          </a:p>
          <a:p>
            <a:pPr lvl="2"/>
            <a:r>
              <a:rPr lang="en-US" dirty="0"/>
              <a:t>If pulse oximeter is unreliable or not available, oxygen should be administered</a:t>
            </a:r>
          </a:p>
          <a:p>
            <a:pPr lvl="1"/>
            <a:r>
              <a:rPr lang="en-US" dirty="0"/>
              <a:t> Presenting with dyspnea </a:t>
            </a:r>
          </a:p>
          <a:p>
            <a:pPr lvl="1"/>
            <a:r>
              <a:rPr lang="en-US" dirty="0"/>
              <a:t> Has signs and symptoms of shock or heart failure </a:t>
            </a:r>
          </a:p>
          <a:p>
            <a:pPr marL="0" indent="0">
              <a:buNone/>
            </a:pPr>
            <a:r>
              <a:rPr lang="en-US" dirty="0"/>
              <a:t> </a:t>
            </a:r>
          </a:p>
        </p:txBody>
      </p:sp>
    </p:spTree>
    <p:extLst>
      <p:ext uri="{BB962C8B-B14F-4D97-AF65-F5344CB8AC3E}">
        <p14:creationId xmlns:p14="http://schemas.microsoft.com/office/powerpoint/2010/main" val="38146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4AF4-DEE9-4C67-9064-B2E5DB2CDCA0}"/>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A4A4CD07-5416-4081-945D-F54804ADCE63}"/>
              </a:ext>
            </a:extLst>
          </p:cNvPr>
          <p:cNvSpPr>
            <a:spLocks noGrp="1"/>
          </p:cNvSpPr>
          <p:nvPr>
            <p:ph idx="1"/>
          </p:nvPr>
        </p:nvSpPr>
        <p:spPr/>
        <p:txBody>
          <a:bodyPr>
            <a:normAutofit/>
          </a:bodyPr>
          <a:lstStyle/>
          <a:p>
            <a:r>
              <a:rPr lang="en-US" dirty="0"/>
              <a:t>Oxygenation of chest pain and stroke patients </a:t>
            </a:r>
          </a:p>
          <a:p>
            <a:pPr lvl="1"/>
            <a:r>
              <a:rPr lang="en-US" dirty="0"/>
              <a:t>2 L/min via nasal cannula for patients who   </a:t>
            </a:r>
          </a:p>
          <a:p>
            <a:pPr lvl="2"/>
            <a:r>
              <a:rPr lang="en-US" dirty="0"/>
              <a:t> Complain of dyspnea </a:t>
            </a:r>
          </a:p>
          <a:p>
            <a:pPr lvl="2"/>
            <a:r>
              <a:rPr lang="en-US" dirty="0"/>
              <a:t> Experience signs and symptoms of shock</a:t>
            </a:r>
          </a:p>
          <a:p>
            <a:pPr lvl="2"/>
            <a:r>
              <a:rPr lang="en-US" dirty="0"/>
              <a:t> Experience heart failure </a:t>
            </a:r>
          </a:p>
          <a:p>
            <a:pPr lvl="2"/>
            <a:r>
              <a:rPr lang="en-US" dirty="0"/>
              <a:t> Have an </a:t>
            </a:r>
            <a:r>
              <a:rPr lang="en-US" dirty="0" err="1"/>
              <a:t>SpO</a:t>
            </a:r>
            <a:r>
              <a:rPr lang="en-US" dirty="0"/>
              <a:t>₂ of less than 94% (on room air) </a:t>
            </a:r>
          </a:p>
          <a:p>
            <a:pPr lvl="1"/>
            <a:r>
              <a:rPr lang="en-US" dirty="0"/>
              <a:t>Titrate oxygen to maintain an </a:t>
            </a:r>
            <a:r>
              <a:rPr lang="en-US" dirty="0" err="1"/>
              <a:t>SpO</a:t>
            </a:r>
            <a:r>
              <a:rPr lang="en-US" dirty="0"/>
              <a:t>₂ of at least 94% </a:t>
            </a:r>
          </a:p>
        </p:txBody>
      </p:sp>
    </p:spTree>
    <p:extLst>
      <p:ext uri="{BB962C8B-B14F-4D97-AF65-F5344CB8AC3E}">
        <p14:creationId xmlns:p14="http://schemas.microsoft.com/office/powerpoint/2010/main" val="10052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6FCD-BBDC-4BFD-A5A8-F313995F6CF5}"/>
              </a:ext>
            </a:extLst>
          </p:cNvPr>
          <p:cNvSpPr>
            <a:spLocks noGrp="1"/>
          </p:cNvSpPr>
          <p:nvPr>
            <p:ph type="title"/>
          </p:nvPr>
        </p:nvSpPr>
        <p:spPr/>
        <p:txBody>
          <a:bodyPr/>
          <a:lstStyle/>
          <a:p>
            <a:r>
              <a:rPr lang="en-US" dirty="0"/>
              <a:t>Oxygenation and Ventilation</a:t>
            </a:r>
          </a:p>
        </p:txBody>
      </p:sp>
      <p:sp>
        <p:nvSpPr>
          <p:cNvPr id="3" name="Content Placeholder 2">
            <a:extLst>
              <a:ext uri="{FF2B5EF4-FFF2-40B4-BE49-F238E27FC236}">
                <a16:creationId xmlns:a16="http://schemas.microsoft.com/office/drawing/2014/main" id="{0B229EC7-8207-411E-AAB4-19BD622F8F6F}"/>
              </a:ext>
            </a:extLst>
          </p:cNvPr>
          <p:cNvSpPr>
            <a:spLocks noGrp="1"/>
          </p:cNvSpPr>
          <p:nvPr>
            <p:ph idx="1"/>
          </p:nvPr>
        </p:nvSpPr>
        <p:spPr/>
        <p:txBody>
          <a:bodyPr>
            <a:normAutofit/>
          </a:bodyPr>
          <a:lstStyle/>
          <a:p>
            <a:r>
              <a:rPr lang="en-US" dirty="0"/>
              <a:t>Tissue damage may increase  </a:t>
            </a:r>
          </a:p>
          <a:p>
            <a:pPr lvl="1"/>
            <a:r>
              <a:rPr lang="en-US" dirty="0"/>
              <a:t>When high concentrations of oxygen are given to ACS and stroke patient</a:t>
            </a:r>
          </a:p>
          <a:p>
            <a:pPr lvl="2"/>
            <a:r>
              <a:rPr lang="en-US" dirty="0"/>
              <a:t> Oxygen releases “free radicals;” therefore, it is no longer recommended </a:t>
            </a:r>
          </a:p>
          <a:p>
            <a:pPr lvl="2"/>
            <a:r>
              <a:rPr lang="en-US" dirty="0"/>
              <a:t>Free radicals </a:t>
            </a:r>
          </a:p>
          <a:p>
            <a:pPr lvl="3"/>
            <a:r>
              <a:rPr lang="en-US" dirty="0"/>
              <a:t>Byproducts of metabolism  </a:t>
            </a:r>
          </a:p>
          <a:p>
            <a:pPr lvl="3"/>
            <a:r>
              <a:rPr lang="en-US" dirty="0"/>
              <a:t>Toxic to neighboring cells</a:t>
            </a:r>
          </a:p>
          <a:p>
            <a:pPr lvl="4"/>
            <a:r>
              <a:rPr lang="en-US" dirty="0"/>
              <a:t> Destroys their membranes </a:t>
            </a:r>
          </a:p>
          <a:p>
            <a:pPr lvl="4"/>
            <a:r>
              <a:rPr lang="en-US" dirty="0"/>
              <a:t> Causes increased local tissue damage</a:t>
            </a:r>
          </a:p>
          <a:p>
            <a:pPr lvl="3"/>
            <a:r>
              <a:rPr lang="en-US" dirty="0"/>
              <a:t>Reintroducing high concentrations of oxygen to cells that have been functioning anaerobically increases the production of free radicals causing cell membrane damage and tissue death </a:t>
            </a:r>
          </a:p>
          <a:p>
            <a:pPr lvl="2"/>
            <a:r>
              <a:rPr lang="en-US" dirty="0"/>
              <a:t>Delivering high concentrations of oxygen to ACS and Stroke patients may be more harmful than keeping the patient on room air </a:t>
            </a:r>
          </a:p>
          <a:p>
            <a:endParaRPr lang="en-US" dirty="0"/>
          </a:p>
        </p:txBody>
      </p:sp>
    </p:spTree>
    <p:extLst>
      <p:ext uri="{BB962C8B-B14F-4D97-AF65-F5344CB8AC3E}">
        <p14:creationId xmlns:p14="http://schemas.microsoft.com/office/powerpoint/2010/main" val="7900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0814-D502-4620-BF41-570CAE5149F6}"/>
              </a:ext>
            </a:extLst>
          </p:cNvPr>
          <p:cNvSpPr>
            <a:spLocks noGrp="1"/>
          </p:cNvSpPr>
          <p:nvPr>
            <p:ph type="title"/>
          </p:nvPr>
        </p:nvSpPr>
        <p:spPr/>
        <p:txBody>
          <a:bodyPr/>
          <a:lstStyle/>
          <a:p>
            <a:r>
              <a:rPr lang="en-US" dirty="0"/>
              <a:t>Mechanics of Breathing: Inhalation</a:t>
            </a:r>
          </a:p>
        </p:txBody>
      </p:sp>
      <p:sp>
        <p:nvSpPr>
          <p:cNvPr id="3" name="Content Placeholder 2">
            <a:extLst>
              <a:ext uri="{FF2B5EF4-FFF2-40B4-BE49-F238E27FC236}">
                <a16:creationId xmlns:a16="http://schemas.microsoft.com/office/drawing/2014/main" id="{007E0776-A8D8-4D2B-8CC1-A646152EC70C}"/>
              </a:ext>
            </a:extLst>
          </p:cNvPr>
          <p:cNvSpPr>
            <a:spLocks noGrp="1"/>
          </p:cNvSpPr>
          <p:nvPr>
            <p:ph idx="1"/>
          </p:nvPr>
        </p:nvSpPr>
        <p:spPr/>
        <p:txBody>
          <a:bodyPr/>
          <a:lstStyle/>
          <a:p>
            <a:r>
              <a:rPr lang="en-US" dirty="0"/>
              <a:t>Contraction of external intercostal muscles</a:t>
            </a:r>
          </a:p>
          <a:p>
            <a:pPr lvl="1"/>
            <a:r>
              <a:rPr lang="en-US" dirty="0"/>
              <a:t>Elevates ribs and sternum</a:t>
            </a:r>
          </a:p>
          <a:p>
            <a:r>
              <a:rPr lang="en-US" dirty="0"/>
              <a:t>Contraction of diaphragm</a:t>
            </a:r>
          </a:p>
          <a:p>
            <a:pPr lvl="1"/>
            <a:r>
              <a:rPr lang="en-US" dirty="0"/>
              <a:t>Diaphragm moves downward</a:t>
            </a:r>
          </a:p>
          <a:p>
            <a:pPr lvl="1"/>
            <a:r>
              <a:rPr lang="en-US" dirty="0"/>
              <a:t>Air pressure lowers in the lungs</a:t>
            </a:r>
          </a:p>
          <a:p>
            <a:pPr lvl="1"/>
            <a:r>
              <a:rPr lang="en-US" dirty="0"/>
              <a:t>Negative pressure draws air into the lungs</a:t>
            </a:r>
          </a:p>
          <a:p>
            <a:pPr lvl="2"/>
            <a:endParaRPr lang="en-US" dirty="0"/>
          </a:p>
          <a:p>
            <a:pPr lvl="1"/>
            <a:endParaRPr lang="en-US" dirty="0"/>
          </a:p>
        </p:txBody>
      </p:sp>
    </p:spTree>
    <p:extLst>
      <p:ext uri="{BB962C8B-B14F-4D97-AF65-F5344CB8AC3E}">
        <p14:creationId xmlns:p14="http://schemas.microsoft.com/office/powerpoint/2010/main" val="252312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9D38-E183-4B9B-9987-5B01088CDBB8}"/>
              </a:ext>
            </a:extLst>
          </p:cNvPr>
          <p:cNvSpPr>
            <a:spLocks noGrp="1"/>
          </p:cNvSpPr>
          <p:nvPr>
            <p:ph type="title"/>
          </p:nvPr>
        </p:nvSpPr>
        <p:spPr/>
        <p:txBody>
          <a:bodyPr/>
          <a:lstStyle/>
          <a:p>
            <a:r>
              <a:rPr lang="en-US" dirty="0"/>
              <a:t>Importance of Proper Ventilation</a:t>
            </a:r>
          </a:p>
        </p:txBody>
      </p:sp>
      <p:sp>
        <p:nvSpPr>
          <p:cNvPr id="3" name="Content Placeholder 2">
            <a:extLst>
              <a:ext uri="{FF2B5EF4-FFF2-40B4-BE49-F238E27FC236}">
                <a16:creationId xmlns:a16="http://schemas.microsoft.com/office/drawing/2014/main" id="{7F10A2A6-7EBC-4155-8713-D1977326EA8E}"/>
              </a:ext>
            </a:extLst>
          </p:cNvPr>
          <p:cNvSpPr>
            <a:spLocks noGrp="1"/>
          </p:cNvSpPr>
          <p:nvPr>
            <p:ph idx="1"/>
          </p:nvPr>
        </p:nvSpPr>
        <p:spPr/>
        <p:txBody>
          <a:bodyPr/>
          <a:lstStyle/>
          <a:p>
            <a:r>
              <a:rPr lang="en-US" dirty="0"/>
              <a:t>Excessive ventilation</a:t>
            </a:r>
          </a:p>
          <a:p>
            <a:pPr lvl="1"/>
            <a:r>
              <a:rPr lang="en-US" dirty="0"/>
              <a:t>Decreases cardiac output</a:t>
            </a:r>
          </a:p>
          <a:p>
            <a:pPr lvl="1"/>
            <a:r>
              <a:rPr lang="en-US" dirty="0"/>
              <a:t>Decreases vital organ perfusion</a:t>
            </a:r>
          </a:p>
          <a:p>
            <a:pPr lvl="1"/>
            <a:endParaRPr lang="en-US" dirty="0"/>
          </a:p>
          <a:p>
            <a:pPr marL="228600" lvl="1" indent="0">
              <a:buNone/>
            </a:pPr>
            <a:r>
              <a:rPr lang="en-US" dirty="0"/>
              <a:t>Artificial ventilation rates greater than 12 times per minute results in poor patient outcomes. </a:t>
            </a:r>
          </a:p>
        </p:txBody>
      </p:sp>
    </p:spTree>
    <p:extLst>
      <p:ext uri="{BB962C8B-B14F-4D97-AF65-F5344CB8AC3E}">
        <p14:creationId xmlns:p14="http://schemas.microsoft.com/office/powerpoint/2010/main" val="70795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429-4643-4E53-8C98-09876CFD2CD8}"/>
              </a:ext>
            </a:extLst>
          </p:cNvPr>
          <p:cNvSpPr>
            <a:spLocks noGrp="1"/>
          </p:cNvSpPr>
          <p:nvPr>
            <p:ph type="title"/>
          </p:nvPr>
        </p:nvSpPr>
        <p:spPr/>
        <p:txBody>
          <a:bodyPr/>
          <a:lstStyle/>
          <a:p>
            <a:r>
              <a:rPr lang="en-US" dirty="0"/>
              <a:t>Mastering the BVM</a:t>
            </a:r>
          </a:p>
        </p:txBody>
      </p:sp>
      <p:sp>
        <p:nvSpPr>
          <p:cNvPr id="3" name="Content Placeholder 2">
            <a:extLst>
              <a:ext uri="{FF2B5EF4-FFF2-40B4-BE49-F238E27FC236}">
                <a16:creationId xmlns:a16="http://schemas.microsoft.com/office/drawing/2014/main" id="{A30A7A07-3908-4C4F-A36D-0A956BF3D165}"/>
              </a:ext>
            </a:extLst>
          </p:cNvPr>
          <p:cNvSpPr>
            <a:spLocks noGrp="1"/>
          </p:cNvSpPr>
          <p:nvPr>
            <p:ph idx="1"/>
          </p:nvPr>
        </p:nvSpPr>
        <p:spPr/>
        <p:txBody>
          <a:bodyPr/>
          <a:lstStyle/>
          <a:p>
            <a:pPr lvl="1"/>
            <a:r>
              <a:rPr lang="en-US" dirty="0"/>
              <a:t>Indications</a:t>
            </a:r>
          </a:p>
          <a:p>
            <a:pPr lvl="2"/>
            <a:r>
              <a:rPr lang="en-US" dirty="0"/>
              <a:t>Respiratory failure (failure to ventilate and oxygenate)</a:t>
            </a:r>
          </a:p>
          <a:p>
            <a:pPr marL="228600" lvl="1" indent="0">
              <a:buNone/>
            </a:pPr>
            <a:endParaRPr lang="en-US" dirty="0"/>
          </a:p>
          <a:p>
            <a:pPr lvl="1"/>
            <a:endParaRPr lang="en-US" dirty="0"/>
          </a:p>
        </p:txBody>
      </p:sp>
    </p:spTree>
    <p:extLst>
      <p:ext uri="{BB962C8B-B14F-4D97-AF65-F5344CB8AC3E}">
        <p14:creationId xmlns:p14="http://schemas.microsoft.com/office/powerpoint/2010/main" val="32618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2274-3061-46D3-B883-6C68E712B188}"/>
              </a:ext>
            </a:extLst>
          </p:cNvPr>
          <p:cNvSpPr>
            <a:spLocks noGrp="1"/>
          </p:cNvSpPr>
          <p:nvPr>
            <p:ph type="title"/>
          </p:nvPr>
        </p:nvSpPr>
        <p:spPr/>
        <p:txBody>
          <a:bodyPr/>
          <a:lstStyle/>
          <a:p>
            <a:r>
              <a:rPr lang="en-US" dirty="0"/>
              <a:t>Mastering the BVM</a:t>
            </a:r>
          </a:p>
        </p:txBody>
      </p:sp>
      <p:sp>
        <p:nvSpPr>
          <p:cNvPr id="3" name="Content Placeholder 2">
            <a:extLst>
              <a:ext uri="{FF2B5EF4-FFF2-40B4-BE49-F238E27FC236}">
                <a16:creationId xmlns:a16="http://schemas.microsoft.com/office/drawing/2014/main" id="{D06D6191-A062-4299-89E9-7339286AE71F}"/>
              </a:ext>
            </a:extLst>
          </p:cNvPr>
          <p:cNvSpPr>
            <a:spLocks noGrp="1"/>
          </p:cNvSpPr>
          <p:nvPr>
            <p:ph idx="1"/>
          </p:nvPr>
        </p:nvSpPr>
        <p:spPr/>
        <p:txBody>
          <a:bodyPr/>
          <a:lstStyle/>
          <a:p>
            <a:r>
              <a:rPr lang="en-US" dirty="0"/>
              <a:t>Contraindications</a:t>
            </a:r>
          </a:p>
          <a:p>
            <a:pPr lvl="1"/>
            <a:r>
              <a:rPr lang="en-US" dirty="0"/>
              <a:t>Complete upper airway obstruction</a:t>
            </a:r>
          </a:p>
        </p:txBody>
      </p:sp>
    </p:spTree>
    <p:extLst>
      <p:ext uri="{BB962C8B-B14F-4D97-AF65-F5344CB8AC3E}">
        <p14:creationId xmlns:p14="http://schemas.microsoft.com/office/powerpoint/2010/main" val="121501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D20D-7E95-4B4B-965A-82BC89C51B25}"/>
              </a:ext>
            </a:extLst>
          </p:cNvPr>
          <p:cNvSpPr>
            <a:spLocks noGrp="1"/>
          </p:cNvSpPr>
          <p:nvPr>
            <p:ph type="title"/>
          </p:nvPr>
        </p:nvSpPr>
        <p:spPr/>
        <p:txBody>
          <a:bodyPr/>
          <a:lstStyle/>
          <a:p>
            <a:r>
              <a:rPr lang="en-US" dirty="0"/>
              <a:t>Mastering the BVM</a:t>
            </a:r>
          </a:p>
        </p:txBody>
      </p:sp>
      <p:sp>
        <p:nvSpPr>
          <p:cNvPr id="3" name="Content Placeholder 2">
            <a:extLst>
              <a:ext uri="{FF2B5EF4-FFF2-40B4-BE49-F238E27FC236}">
                <a16:creationId xmlns:a16="http://schemas.microsoft.com/office/drawing/2014/main" id="{D78930F9-3DA2-4C00-9A60-109A2836C3CF}"/>
              </a:ext>
            </a:extLst>
          </p:cNvPr>
          <p:cNvSpPr>
            <a:spLocks noGrp="1"/>
          </p:cNvSpPr>
          <p:nvPr>
            <p:ph idx="1"/>
          </p:nvPr>
        </p:nvSpPr>
        <p:spPr/>
        <p:txBody>
          <a:bodyPr/>
          <a:lstStyle/>
          <a:p>
            <a:r>
              <a:rPr lang="en-US" dirty="0"/>
              <a:t>Positioning</a:t>
            </a:r>
          </a:p>
          <a:p>
            <a:pPr lvl="1"/>
            <a:r>
              <a:rPr lang="en-US" dirty="0"/>
              <a:t>Place towels under the patient’s head to position the ear level with the sternal notch</a:t>
            </a:r>
          </a:p>
          <a:p>
            <a:pPr lvl="1"/>
            <a:r>
              <a:rPr lang="en-US" dirty="0"/>
              <a:t>Extend the patient’s head slightly</a:t>
            </a:r>
          </a:p>
          <a:p>
            <a:pPr lvl="1"/>
            <a:endParaRPr lang="en-US" dirty="0"/>
          </a:p>
          <a:p>
            <a:pPr marL="228600" lvl="1" indent="0">
              <a:buNone/>
            </a:pPr>
            <a:endParaRPr lang="en-US" dirty="0"/>
          </a:p>
        </p:txBody>
      </p:sp>
      <p:pic>
        <p:nvPicPr>
          <p:cNvPr id="5" name="Picture 4">
            <a:extLst>
              <a:ext uri="{FF2B5EF4-FFF2-40B4-BE49-F238E27FC236}">
                <a16:creationId xmlns:a16="http://schemas.microsoft.com/office/drawing/2014/main" id="{77A27E23-9B59-4EBE-BF8F-1C866AA36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429000"/>
            <a:ext cx="5943600" cy="3329780"/>
          </a:xfrm>
          <a:prstGeom prst="rect">
            <a:avLst/>
          </a:prstGeom>
        </p:spPr>
      </p:pic>
    </p:spTree>
    <p:extLst>
      <p:ext uri="{BB962C8B-B14F-4D97-AF65-F5344CB8AC3E}">
        <p14:creationId xmlns:p14="http://schemas.microsoft.com/office/powerpoint/2010/main" val="30662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8C09-2D1A-41FF-B23A-456C8927AFA9}"/>
              </a:ext>
            </a:extLst>
          </p:cNvPr>
          <p:cNvSpPr>
            <a:spLocks noGrp="1"/>
          </p:cNvSpPr>
          <p:nvPr>
            <p:ph type="title"/>
          </p:nvPr>
        </p:nvSpPr>
        <p:spPr/>
        <p:txBody>
          <a:bodyPr/>
          <a:lstStyle/>
          <a:p>
            <a:r>
              <a:rPr lang="en-US" dirty="0"/>
              <a:t>Mastering the BVM</a:t>
            </a:r>
          </a:p>
        </p:txBody>
      </p:sp>
      <p:sp>
        <p:nvSpPr>
          <p:cNvPr id="3" name="Content Placeholder 2">
            <a:extLst>
              <a:ext uri="{FF2B5EF4-FFF2-40B4-BE49-F238E27FC236}">
                <a16:creationId xmlns:a16="http://schemas.microsoft.com/office/drawing/2014/main" id="{46256C2F-8740-495A-B078-F6EF13854755}"/>
              </a:ext>
            </a:extLst>
          </p:cNvPr>
          <p:cNvSpPr>
            <a:spLocks noGrp="1"/>
          </p:cNvSpPr>
          <p:nvPr>
            <p:ph idx="1"/>
          </p:nvPr>
        </p:nvSpPr>
        <p:spPr/>
        <p:txBody>
          <a:bodyPr>
            <a:normAutofit fontScale="92500" lnSpcReduction="20000"/>
          </a:bodyPr>
          <a:lstStyle/>
          <a:p>
            <a:r>
              <a:rPr lang="en-US" dirty="0"/>
              <a:t>Technique</a:t>
            </a:r>
          </a:p>
          <a:p>
            <a:pPr lvl="1"/>
            <a:r>
              <a:rPr lang="en-US" dirty="0"/>
              <a:t>Open the airway</a:t>
            </a:r>
          </a:p>
          <a:p>
            <a:pPr lvl="2"/>
            <a:r>
              <a:rPr lang="en-US" dirty="0"/>
              <a:t>Head-tilt chin lift</a:t>
            </a:r>
          </a:p>
          <a:p>
            <a:pPr lvl="2"/>
            <a:r>
              <a:rPr lang="en-US" dirty="0"/>
              <a:t>Jaw thrust</a:t>
            </a:r>
          </a:p>
          <a:p>
            <a:pPr lvl="1"/>
            <a:r>
              <a:rPr lang="en-US" dirty="0"/>
              <a:t>Place a simple airway adjunct</a:t>
            </a:r>
          </a:p>
          <a:p>
            <a:pPr lvl="1"/>
            <a:r>
              <a:rPr lang="en-US" dirty="0"/>
              <a:t>Position the mask</a:t>
            </a:r>
          </a:p>
          <a:p>
            <a:pPr lvl="2"/>
            <a:r>
              <a:rPr lang="en-US" dirty="0"/>
              <a:t>Use correctly sized mask for a good seal</a:t>
            </a:r>
          </a:p>
          <a:p>
            <a:pPr lvl="1"/>
            <a:r>
              <a:rPr lang="en-US" dirty="0"/>
              <a:t>Hold the mask in place using E-C technique</a:t>
            </a:r>
          </a:p>
          <a:p>
            <a:pPr lvl="2"/>
            <a:r>
              <a:rPr lang="en-US" dirty="0"/>
              <a:t>Two-rescuer allows for a better seal</a:t>
            </a:r>
          </a:p>
          <a:p>
            <a:pPr lvl="1"/>
            <a:r>
              <a:rPr lang="en-US" dirty="0"/>
              <a:t>Ventilate the patient</a:t>
            </a:r>
          </a:p>
          <a:p>
            <a:pPr lvl="2"/>
            <a:r>
              <a:rPr lang="en-US" dirty="0"/>
              <a:t>Give 1 breath over 1 second watching for chest rise and fall</a:t>
            </a:r>
          </a:p>
          <a:p>
            <a:pPr lvl="3"/>
            <a:r>
              <a:rPr lang="en-US" dirty="0"/>
              <a:t>Do not over squeeze the BMV, only chest rise is needed. </a:t>
            </a:r>
          </a:p>
          <a:p>
            <a:pPr lvl="2"/>
            <a:r>
              <a:rPr lang="en-US" dirty="0"/>
              <a:t>Ventilate at 10-12 breaths per minute providing adequate tidal volume</a:t>
            </a:r>
          </a:p>
          <a:p>
            <a:pPr lvl="1"/>
            <a:r>
              <a:rPr lang="en-US" dirty="0"/>
              <a:t>Monitor for air leak</a:t>
            </a:r>
          </a:p>
          <a:p>
            <a:pPr lvl="1"/>
            <a:r>
              <a:rPr lang="en-US" dirty="0"/>
              <a:t>Be cognizant of gastric inflation </a:t>
            </a:r>
          </a:p>
        </p:txBody>
      </p:sp>
    </p:spTree>
    <p:extLst>
      <p:ext uri="{BB962C8B-B14F-4D97-AF65-F5344CB8AC3E}">
        <p14:creationId xmlns:p14="http://schemas.microsoft.com/office/powerpoint/2010/main" val="323480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9185-7661-4F0D-A5CB-5C291709AC67}"/>
              </a:ext>
            </a:extLst>
          </p:cNvPr>
          <p:cNvSpPr>
            <a:spLocks noGrp="1"/>
          </p:cNvSpPr>
          <p:nvPr>
            <p:ph type="title"/>
          </p:nvPr>
        </p:nvSpPr>
        <p:spPr/>
        <p:txBody>
          <a:bodyPr/>
          <a:lstStyle/>
          <a:p>
            <a:r>
              <a:rPr lang="en-US" dirty="0"/>
              <a:t>Pearls of the BVM</a:t>
            </a:r>
          </a:p>
        </p:txBody>
      </p:sp>
      <p:sp>
        <p:nvSpPr>
          <p:cNvPr id="3" name="Content Placeholder 2">
            <a:extLst>
              <a:ext uri="{FF2B5EF4-FFF2-40B4-BE49-F238E27FC236}">
                <a16:creationId xmlns:a16="http://schemas.microsoft.com/office/drawing/2014/main" id="{5AAA819F-D5A6-4215-B44A-36AD3AA3A7EF}"/>
              </a:ext>
            </a:extLst>
          </p:cNvPr>
          <p:cNvSpPr>
            <a:spLocks noGrp="1"/>
          </p:cNvSpPr>
          <p:nvPr>
            <p:ph idx="1"/>
          </p:nvPr>
        </p:nvSpPr>
        <p:spPr/>
        <p:txBody>
          <a:bodyPr/>
          <a:lstStyle/>
          <a:p>
            <a:r>
              <a:rPr lang="en-US" dirty="0"/>
              <a:t>Lift the mandible up to the mask rather than pushing the mask down</a:t>
            </a:r>
          </a:p>
          <a:p>
            <a:r>
              <a:rPr lang="en-US" dirty="0"/>
              <a:t>An adequate seal can be made easier with a mask that is too larger compared to one that is too small</a:t>
            </a:r>
          </a:p>
          <a:p>
            <a:r>
              <a:rPr lang="en-US" dirty="0"/>
              <a:t>Leave dentures in place when possible</a:t>
            </a:r>
          </a:p>
          <a:p>
            <a:r>
              <a:rPr lang="en-US" dirty="0"/>
              <a:t>If facial hair is making obtaining a seal difficult use water soluble lubricant over the facial hair to improve mask to face contact</a:t>
            </a:r>
          </a:p>
          <a:p>
            <a:r>
              <a:rPr lang="en-US" dirty="0"/>
              <a:t>The best way to prevent aspiration is good technique</a:t>
            </a:r>
          </a:p>
          <a:p>
            <a:pPr marL="0" indent="0">
              <a:buNone/>
            </a:pPr>
            <a:endParaRPr lang="en-US" dirty="0"/>
          </a:p>
        </p:txBody>
      </p:sp>
    </p:spTree>
    <p:extLst>
      <p:ext uri="{BB962C8B-B14F-4D97-AF65-F5344CB8AC3E}">
        <p14:creationId xmlns:p14="http://schemas.microsoft.com/office/powerpoint/2010/main" val="25603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9C79-A929-4F04-BF25-5F2AD810DA34}"/>
              </a:ext>
            </a:extLst>
          </p:cNvPr>
          <p:cNvSpPr>
            <a:spLocks noGrp="1"/>
          </p:cNvSpPr>
          <p:nvPr>
            <p:ph type="title"/>
          </p:nvPr>
        </p:nvSpPr>
        <p:spPr/>
        <p:txBody>
          <a:bodyPr/>
          <a:lstStyle/>
          <a:p>
            <a:r>
              <a:rPr lang="en-US" dirty="0"/>
              <a:t>Capnography: Ventilation Vital Sign</a:t>
            </a:r>
          </a:p>
        </p:txBody>
      </p:sp>
      <p:sp>
        <p:nvSpPr>
          <p:cNvPr id="3" name="Content Placeholder 2">
            <a:extLst>
              <a:ext uri="{FF2B5EF4-FFF2-40B4-BE49-F238E27FC236}">
                <a16:creationId xmlns:a16="http://schemas.microsoft.com/office/drawing/2014/main" id="{D4F9D829-77D2-43D6-8597-5DF962128EF5}"/>
              </a:ext>
            </a:extLst>
          </p:cNvPr>
          <p:cNvSpPr>
            <a:spLocks noGrp="1"/>
          </p:cNvSpPr>
          <p:nvPr>
            <p:ph idx="1"/>
          </p:nvPr>
        </p:nvSpPr>
        <p:spPr/>
        <p:txBody>
          <a:bodyPr/>
          <a:lstStyle/>
          <a:p>
            <a:r>
              <a:rPr lang="en-US" dirty="0"/>
              <a:t>Capnography and ETCO2</a:t>
            </a:r>
          </a:p>
          <a:p>
            <a:pPr lvl="1"/>
            <a:r>
              <a:rPr lang="en-US" dirty="0"/>
              <a:t>Provides breath-to-breath ventilation data</a:t>
            </a:r>
          </a:p>
          <a:p>
            <a:pPr lvl="1"/>
            <a:r>
              <a:rPr lang="en-US" dirty="0"/>
              <a:t>Provides real-time information about respiratory effort</a:t>
            </a:r>
          </a:p>
          <a:p>
            <a:pPr lvl="1"/>
            <a:r>
              <a:rPr lang="en-US" dirty="0"/>
              <a:t>Help determine the cause of respiratory distress</a:t>
            </a:r>
          </a:p>
          <a:p>
            <a:pPr lvl="1"/>
            <a:r>
              <a:rPr lang="en-US" dirty="0"/>
              <a:t>Provides real-time feedback on how well treatment is working</a:t>
            </a:r>
          </a:p>
          <a:p>
            <a:pPr lvl="1"/>
            <a:r>
              <a:rPr lang="en-US" dirty="0"/>
              <a:t>Provides confirmation of ET tube placement</a:t>
            </a:r>
          </a:p>
          <a:p>
            <a:pPr lvl="1"/>
            <a:r>
              <a:rPr lang="en-US" dirty="0"/>
              <a:t>Can help determine shock</a:t>
            </a:r>
          </a:p>
          <a:p>
            <a:pPr marL="228600" lvl="1" indent="0">
              <a:buNone/>
            </a:pPr>
            <a:endParaRPr lang="en-US" dirty="0"/>
          </a:p>
        </p:txBody>
      </p:sp>
    </p:spTree>
    <p:extLst>
      <p:ext uri="{BB962C8B-B14F-4D97-AF65-F5344CB8AC3E}">
        <p14:creationId xmlns:p14="http://schemas.microsoft.com/office/powerpoint/2010/main" val="411450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358B-E797-4F30-8DD0-EC0856768F29}"/>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B15E1976-DB2E-41D3-893C-1823F08CBB42}"/>
              </a:ext>
            </a:extLst>
          </p:cNvPr>
          <p:cNvSpPr>
            <a:spLocks noGrp="1"/>
          </p:cNvSpPr>
          <p:nvPr>
            <p:ph idx="1"/>
          </p:nvPr>
        </p:nvSpPr>
        <p:spPr/>
        <p:txBody>
          <a:bodyPr/>
          <a:lstStyle/>
          <a:p>
            <a:r>
              <a:rPr lang="en-US" dirty="0"/>
              <a:t>ETCO2 represents the amount of CO2 in exhaled air</a:t>
            </a:r>
          </a:p>
          <a:p>
            <a:r>
              <a:rPr lang="en-US" dirty="0"/>
              <a:t>Normal ETCO2 – 35-45 mm HG</a:t>
            </a:r>
          </a:p>
          <a:p>
            <a:r>
              <a:rPr lang="en-US" dirty="0"/>
              <a:t>Capnography measures and displays respiratory rate</a:t>
            </a:r>
          </a:p>
          <a:p>
            <a:pPr lvl="1"/>
            <a:r>
              <a:rPr lang="en-US" dirty="0"/>
              <a:t>Changes in respiratory rate are displayed immediately in the waveform and on ETCO2</a:t>
            </a:r>
          </a:p>
          <a:p>
            <a:pPr lvl="1"/>
            <a:endParaRPr lang="en-US" dirty="0"/>
          </a:p>
        </p:txBody>
      </p:sp>
    </p:spTree>
    <p:extLst>
      <p:ext uri="{BB962C8B-B14F-4D97-AF65-F5344CB8AC3E}">
        <p14:creationId xmlns:p14="http://schemas.microsoft.com/office/powerpoint/2010/main" val="185039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D44B-317D-424C-A573-F61F718DFCA5}"/>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A2DC6C91-4E34-4605-86E2-101490BB6B2B}"/>
              </a:ext>
            </a:extLst>
          </p:cNvPr>
          <p:cNvSpPr>
            <a:spLocks noGrp="1"/>
          </p:cNvSpPr>
          <p:nvPr>
            <p:ph idx="1"/>
          </p:nvPr>
        </p:nvSpPr>
        <p:spPr/>
        <p:txBody>
          <a:bodyPr/>
          <a:lstStyle/>
          <a:p>
            <a:r>
              <a:rPr lang="en-US" dirty="0"/>
              <a:t>Relationship between CO2 and respiratory rate</a:t>
            </a:r>
          </a:p>
          <a:p>
            <a:pPr lvl="1"/>
            <a:r>
              <a:rPr lang="en-US" dirty="0"/>
              <a:t>Increased RR = decreased CO2 = Hyperventilation (ETCO2 &lt;35mm HG)</a:t>
            </a:r>
          </a:p>
          <a:p>
            <a:pPr lvl="2"/>
            <a:r>
              <a:rPr lang="en-US" dirty="0"/>
              <a:t>Respiratory alkalosis</a:t>
            </a:r>
          </a:p>
          <a:p>
            <a:pPr lvl="1"/>
            <a:r>
              <a:rPr lang="en-US" dirty="0"/>
              <a:t>Decreased RR = increased CO2 = Hypoventilation (ETCO2 &gt;45)</a:t>
            </a:r>
          </a:p>
          <a:p>
            <a:pPr lvl="2"/>
            <a:r>
              <a:rPr lang="en-US" dirty="0"/>
              <a:t>Respiratory acidosis</a:t>
            </a:r>
          </a:p>
        </p:txBody>
      </p:sp>
    </p:spTree>
    <p:extLst>
      <p:ext uri="{BB962C8B-B14F-4D97-AF65-F5344CB8AC3E}">
        <p14:creationId xmlns:p14="http://schemas.microsoft.com/office/powerpoint/2010/main" val="1713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9B2-E9C5-4E52-AD34-AB357A061573}"/>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A4D1AD8F-B2BD-4AA4-8A12-9D2943E7A8D3}"/>
              </a:ext>
            </a:extLst>
          </p:cNvPr>
          <p:cNvSpPr>
            <a:spLocks noGrp="1"/>
          </p:cNvSpPr>
          <p:nvPr>
            <p:ph idx="1"/>
          </p:nvPr>
        </p:nvSpPr>
        <p:spPr/>
        <p:txBody>
          <a:bodyPr/>
          <a:lstStyle/>
          <a:p>
            <a:r>
              <a:rPr lang="en-US" dirty="0"/>
              <a:t>Interpreting ETCO₂ and the capnography waveform</a:t>
            </a:r>
          </a:p>
          <a:p>
            <a:pPr lvl="1"/>
            <a:r>
              <a:rPr lang="en-US" dirty="0"/>
              <a:t>Normal waveform of one respiratory cycle (Similar to ECG) </a:t>
            </a:r>
          </a:p>
          <a:p>
            <a:pPr lvl="1"/>
            <a:r>
              <a:rPr lang="en-US" dirty="0"/>
              <a:t>Height shows amount of CO₂ </a:t>
            </a:r>
          </a:p>
          <a:p>
            <a:pPr lvl="1"/>
            <a:r>
              <a:rPr lang="en-US" dirty="0"/>
              <a:t>Length depicts time</a:t>
            </a:r>
          </a:p>
          <a:p>
            <a:pPr lvl="1"/>
            <a:r>
              <a:rPr lang="en-US" dirty="0"/>
              <a:t>Waveforms on screen and printout may differ in duration </a:t>
            </a:r>
          </a:p>
          <a:p>
            <a:pPr lvl="1"/>
            <a:r>
              <a:rPr lang="en-US" dirty="0"/>
              <a:t>On-screen capnography waveform is condensed to provide adequate information the in 4-second view</a:t>
            </a:r>
          </a:p>
          <a:p>
            <a:pPr lvl="1"/>
            <a:r>
              <a:rPr lang="en-US" dirty="0"/>
              <a:t> Printouts are in real-time</a:t>
            </a:r>
          </a:p>
          <a:p>
            <a:pPr lvl="1"/>
            <a:r>
              <a:rPr lang="en-US" dirty="0"/>
              <a:t>Capnograph detects only CO₂ from ventilation </a:t>
            </a:r>
          </a:p>
          <a:p>
            <a:pPr lvl="1"/>
            <a:r>
              <a:rPr lang="en-US" dirty="0"/>
              <a:t>No CO₂ present during inspiration </a:t>
            </a:r>
          </a:p>
          <a:p>
            <a:pPr lvl="1"/>
            <a:r>
              <a:rPr lang="en-US" dirty="0"/>
              <a:t>Baseline is normally zero </a:t>
            </a:r>
          </a:p>
        </p:txBody>
      </p:sp>
    </p:spTree>
    <p:extLst>
      <p:ext uri="{BB962C8B-B14F-4D97-AF65-F5344CB8AC3E}">
        <p14:creationId xmlns:p14="http://schemas.microsoft.com/office/powerpoint/2010/main" val="182912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5B84-1FCF-4146-8B1A-91B6BAA57A95}"/>
              </a:ext>
            </a:extLst>
          </p:cNvPr>
          <p:cNvSpPr>
            <a:spLocks noGrp="1"/>
          </p:cNvSpPr>
          <p:nvPr>
            <p:ph type="title"/>
          </p:nvPr>
        </p:nvSpPr>
        <p:spPr/>
        <p:txBody>
          <a:bodyPr/>
          <a:lstStyle/>
          <a:p>
            <a:r>
              <a:rPr lang="en-US" dirty="0"/>
              <a:t>Mechanics of Breathing: Exhalation</a:t>
            </a:r>
          </a:p>
        </p:txBody>
      </p:sp>
      <p:sp>
        <p:nvSpPr>
          <p:cNvPr id="3" name="Content Placeholder 2">
            <a:extLst>
              <a:ext uri="{FF2B5EF4-FFF2-40B4-BE49-F238E27FC236}">
                <a16:creationId xmlns:a16="http://schemas.microsoft.com/office/drawing/2014/main" id="{09641048-031F-4886-AC7F-104A7B05B585}"/>
              </a:ext>
            </a:extLst>
          </p:cNvPr>
          <p:cNvSpPr>
            <a:spLocks noGrp="1"/>
          </p:cNvSpPr>
          <p:nvPr>
            <p:ph idx="1"/>
          </p:nvPr>
        </p:nvSpPr>
        <p:spPr>
          <a:xfrm>
            <a:off x="1371600" y="1828800"/>
            <a:ext cx="9144000" cy="4572001"/>
          </a:xfrm>
        </p:spPr>
        <p:txBody>
          <a:bodyPr/>
          <a:lstStyle/>
          <a:p>
            <a:r>
              <a:rPr lang="en-US" dirty="0"/>
              <a:t>External intercostal muscles relax</a:t>
            </a:r>
          </a:p>
          <a:p>
            <a:r>
              <a:rPr lang="en-US" dirty="0"/>
              <a:t>Diaphragm relaxes</a:t>
            </a:r>
          </a:p>
          <a:p>
            <a:r>
              <a:rPr lang="en-US" dirty="0"/>
              <a:t>Ribs and sternum return to a resting position</a:t>
            </a:r>
          </a:p>
          <a:p>
            <a:r>
              <a:rPr lang="en-US" dirty="0"/>
              <a:t>Pressure increases in the lungs</a:t>
            </a:r>
          </a:p>
          <a:p>
            <a:r>
              <a:rPr lang="en-US" dirty="0"/>
              <a:t>Air is exhaled</a:t>
            </a:r>
          </a:p>
          <a:p>
            <a:pPr lvl="1"/>
            <a:endParaRPr lang="en-US" dirty="0"/>
          </a:p>
        </p:txBody>
      </p:sp>
    </p:spTree>
    <p:extLst>
      <p:ext uri="{BB962C8B-B14F-4D97-AF65-F5344CB8AC3E}">
        <p14:creationId xmlns:p14="http://schemas.microsoft.com/office/powerpoint/2010/main" val="419400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44DA-1C1F-48CE-B476-8536191B173C}"/>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499CBA40-9DD2-4BDD-8EFD-40DB011AE2F1}"/>
              </a:ext>
            </a:extLst>
          </p:cNvPr>
          <p:cNvSpPr>
            <a:spLocks noGrp="1"/>
          </p:cNvSpPr>
          <p:nvPr>
            <p:ph idx="1"/>
          </p:nvPr>
        </p:nvSpPr>
        <p:spPr/>
        <p:txBody>
          <a:bodyPr/>
          <a:lstStyle/>
          <a:p>
            <a:r>
              <a:rPr lang="en-US" dirty="0"/>
              <a:t>Phase I</a:t>
            </a:r>
          </a:p>
          <a:p>
            <a:pPr lvl="1"/>
            <a:r>
              <a:rPr lang="en-US" dirty="0"/>
              <a:t>Respiratory baseline</a:t>
            </a:r>
          </a:p>
          <a:p>
            <a:r>
              <a:rPr lang="en-US" dirty="0"/>
              <a:t>Phase II </a:t>
            </a:r>
          </a:p>
          <a:p>
            <a:pPr lvl="1"/>
            <a:r>
              <a:rPr lang="en-US" dirty="0"/>
              <a:t>Expiratory upstroke</a:t>
            </a:r>
          </a:p>
          <a:p>
            <a:r>
              <a:rPr lang="en-US" dirty="0"/>
              <a:t>Phase III</a:t>
            </a:r>
          </a:p>
          <a:p>
            <a:pPr lvl="1"/>
            <a:r>
              <a:rPr lang="en-US" dirty="0"/>
              <a:t>Expiratory plateau</a:t>
            </a:r>
          </a:p>
          <a:p>
            <a:r>
              <a:rPr lang="en-US" dirty="0"/>
              <a:t>ETCO2</a:t>
            </a:r>
          </a:p>
          <a:p>
            <a:pPr lvl="1"/>
            <a:r>
              <a:rPr lang="en-US" dirty="0"/>
              <a:t>Peak level and the numerical reading displayed</a:t>
            </a:r>
          </a:p>
          <a:p>
            <a:r>
              <a:rPr lang="en-US" dirty="0"/>
              <a:t>Phase IV</a:t>
            </a:r>
          </a:p>
          <a:p>
            <a:pPr lvl="1"/>
            <a:r>
              <a:rPr lang="en-US" dirty="0"/>
              <a:t>Inspiratory downstroke</a:t>
            </a:r>
          </a:p>
        </p:txBody>
      </p:sp>
    </p:spTree>
    <p:extLst>
      <p:ext uri="{BB962C8B-B14F-4D97-AF65-F5344CB8AC3E}">
        <p14:creationId xmlns:p14="http://schemas.microsoft.com/office/powerpoint/2010/main" val="38014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A73F-8DB4-4D54-B065-7AE4295DE792}"/>
              </a:ext>
            </a:extLst>
          </p:cNvPr>
          <p:cNvSpPr>
            <a:spLocks noGrp="1"/>
          </p:cNvSpPr>
          <p:nvPr>
            <p:ph type="title"/>
          </p:nvPr>
        </p:nvSpPr>
        <p:spPr/>
        <p:txBody>
          <a:bodyPr/>
          <a:lstStyle/>
          <a:p>
            <a:r>
              <a:rPr lang="en-US" dirty="0"/>
              <a:t>Capnography</a:t>
            </a:r>
          </a:p>
        </p:txBody>
      </p:sp>
      <p:pic>
        <p:nvPicPr>
          <p:cNvPr id="5" name="Content Placeholder 4">
            <a:extLst>
              <a:ext uri="{FF2B5EF4-FFF2-40B4-BE49-F238E27FC236}">
                <a16:creationId xmlns:a16="http://schemas.microsoft.com/office/drawing/2014/main" id="{7A5F8133-882E-4F2E-B848-FEE46A740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716" y="1828800"/>
            <a:ext cx="7074568" cy="4572000"/>
          </a:xfrm>
        </p:spPr>
      </p:pic>
    </p:spTree>
    <p:extLst>
      <p:ext uri="{BB962C8B-B14F-4D97-AF65-F5344CB8AC3E}">
        <p14:creationId xmlns:p14="http://schemas.microsoft.com/office/powerpoint/2010/main" val="321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7795-028E-4F5B-B22F-48B0F97C6758}"/>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641A0783-3C85-4EC6-9711-3A5E6B8C5161}"/>
              </a:ext>
            </a:extLst>
          </p:cNvPr>
          <p:cNvSpPr>
            <a:spLocks noGrp="1"/>
          </p:cNvSpPr>
          <p:nvPr>
            <p:ph idx="1"/>
          </p:nvPr>
        </p:nvSpPr>
        <p:spPr/>
        <p:txBody>
          <a:bodyPr/>
          <a:lstStyle/>
          <a:p>
            <a:r>
              <a:rPr lang="en-US" dirty="0"/>
              <a:t>ETCO2 vs Pulse Oximetry</a:t>
            </a:r>
          </a:p>
          <a:p>
            <a:r>
              <a:rPr lang="en-US" dirty="0"/>
              <a:t>ETCO2 assess ventilation whereas pulse oximetry assesses oxygenation</a:t>
            </a:r>
          </a:p>
          <a:p>
            <a:r>
              <a:rPr lang="en-US" dirty="0"/>
              <a:t>ETCO2 will show immediate change in ventilation status whereas pulse oximetry will be delayed in showing decreased oxygenation</a:t>
            </a:r>
          </a:p>
          <a:p>
            <a:r>
              <a:rPr lang="en-US" dirty="0"/>
              <a:t>ETCO2 does not provide false or inaccurate readings from factors such as methemoglobin, poor perfusion, movement, or even nail polish</a:t>
            </a:r>
          </a:p>
        </p:txBody>
      </p:sp>
    </p:spTree>
    <p:extLst>
      <p:ext uri="{BB962C8B-B14F-4D97-AF65-F5344CB8AC3E}">
        <p14:creationId xmlns:p14="http://schemas.microsoft.com/office/powerpoint/2010/main" val="213954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8635-8ACC-41E4-A302-8162C9F7F861}"/>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4739709F-7E40-472F-94FA-DBC127BB9140}"/>
              </a:ext>
            </a:extLst>
          </p:cNvPr>
          <p:cNvSpPr>
            <a:spLocks noGrp="1"/>
          </p:cNvSpPr>
          <p:nvPr>
            <p:ph idx="1"/>
          </p:nvPr>
        </p:nvSpPr>
        <p:spPr/>
        <p:txBody>
          <a:bodyPr/>
          <a:lstStyle/>
          <a:p>
            <a:r>
              <a:rPr lang="en-US" dirty="0" err="1"/>
              <a:t>Nonintubated</a:t>
            </a:r>
            <a:r>
              <a:rPr lang="en-US" dirty="0"/>
              <a:t> applications</a:t>
            </a:r>
          </a:p>
          <a:p>
            <a:pPr lvl="1"/>
            <a:r>
              <a:rPr lang="en-US" dirty="0"/>
              <a:t>Bronchospasm</a:t>
            </a:r>
          </a:p>
          <a:p>
            <a:pPr lvl="1"/>
            <a:r>
              <a:rPr lang="en-US" dirty="0"/>
              <a:t>Hypoventilation</a:t>
            </a:r>
          </a:p>
          <a:p>
            <a:pPr lvl="1"/>
            <a:r>
              <a:rPr lang="en-US" dirty="0"/>
              <a:t>Shock and circulatory compromise</a:t>
            </a:r>
          </a:p>
          <a:p>
            <a:pPr lvl="1"/>
            <a:r>
              <a:rPr lang="en-US" dirty="0"/>
              <a:t>Hyperventilation syndrome</a:t>
            </a:r>
          </a:p>
        </p:txBody>
      </p:sp>
    </p:spTree>
    <p:extLst>
      <p:ext uri="{BB962C8B-B14F-4D97-AF65-F5344CB8AC3E}">
        <p14:creationId xmlns:p14="http://schemas.microsoft.com/office/powerpoint/2010/main" val="40663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3216-6A10-4332-AF05-B6C042ACE6AC}"/>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53D8FD24-14E1-4AB0-98FD-C38C748ACC51}"/>
              </a:ext>
            </a:extLst>
          </p:cNvPr>
          <p:cNvSpPr>
            <a:spLocks noGrp="1"/>
          </p:cNvSpPr>
          <p:nvPr>
            <p:ph idx="1"/>
          </p:nvPr>
        </p:nvSpPr>
        <p:spPr/>
        <p:txBody>
          <a:bodyPr/>
          <a:lstStyle/>
          <a:p>
            <a:r>
              <a:rPr lang="en-US" dirty="0"/>
              <a:t>Bronchospasm</a:t>
            </a:r>
          </a:p>
          <a:p>
            <a:pPr lvl="1"/>
            <a:r>
              <a:rPr lang="en-US" dirty="0"/>
              <a:t>Shark fin with/without prolonged expiration</a:t>
            </a:r>
          </a:p>
          <a:p>
            <a:pPr lvl="1"/>
            <a:r>
              <a:rPr lang="en-US" dirty="0"/>
              <a:t>Asthma, COPD, Allergic reaction</a:t>
            </a:r>
          </a:p>
          <a:p>
            <a:r>
              <a:rPr lang="en-US" dirty="0"/>
              <a:t>Management</a:t>
            </a:r>
          </a:p>
          <a:p>
            <a:pPr lvl="1"/>
            <a:r>
              <a:rPr lang="en-US" dirty="0"/>
              <a:t>Bronchodilators</a:t>
            </a:r>
          </a:p>
          <a:p>
            <a:pPr marL="228600" lvl="1" indent="0">
              <a:buNone/>
            </a:pPr>
            <a:endParaRPr lang="en-US" dirty="0"/>
          </a:p>
          <a:p>
            <a:pPr marL="228600" lvl="1" indent="0">
              <a:buNone/>
            </a:pPr>
            <a:endParaRPr lang="en-US" dirty="0"/>
          </a:p>
        </p:txBody>
      </p:sp>
      <p:pic>
        <p:nvPicPr>
          <p:cNvPr id="5" name="Picture 4">
            <a:extLst>
              <a:ext uri="{FF2B5EF4-FFF2-40B4-BE49-F238E27FC236}">
                <a16:creationId xmlns:a16="http://schemas.microsoft.com/office/drawing/2014/main" id="{83ACBD47-EA73-441B-9B2D-25EEFE24A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106332"/>
            <a:ext cx="7620000" cy="2419350"/>
          </a:xfrm>
          <a:prstGeom prst="rect">
            <a:avLst/>
          </a:prstGeom>
        </p:spPr>
      </p:pic>
    </p:spTree>
    <p:extLst>
      <p:ext uri="{BB962C8B-B14F-4D97-AF65-F5344CB8AC3E}">
        <p14:creationId xmlns:p14="http://schemas.microsoft.com/office/powerpoint/2010/main" val="294406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78D7-D48F-4BD2-AFB3-BF4C56FA1B46}"/>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DE8CCB3A-1D8E-4880-BDCF-13FACEFBF465}"/>
              </a:ext>
            </a:extLst>
          </p:cNvPr>
          <p:cNvSpPr>
            <a:spLocks noGrp="1"/>
          </p:cNvSpPr>
          <p:nvPr>
            <p:ph idx="1"/>
          </p:nvPr>
        </p:nvSpPr>
        <p:spPr/>
        <p:txBody>
          <a:bodyPr/>
          <a:lstStyle/>
          <a:p>
            <a:r>
              <a:rPr lang="en-US" dirty="0"/>
              <a:t>Exertional exhalations</a:t>
            </a:r>
          </a:p>
          <a:p>
            <a:pPr lvl="1"/>
            <a:r>
              <a:rPr lang="en-US" dirty="0"/>
              <a:t>Elevated CO2 levels should stimulate faster respiration</a:t>
            </a:r>
          </a:p>
          <a:p>
            <a:pPr lvl="1"/>
            <a:r>
              <a:rPr lang="en-US" dirty="0"/>
              <a:t>No effort is needed to exhale CO2</a:t>
            </a:r>
          </a:p>
          <a:p>
            <a:pPr lvl="1"/>
            <a:r>
              <a:rPr lang="en-US" dirty="0"/>
              <a:t>In COPD, asthma, and pneumonia patients must exert themselves to exhale and release trapped CO2</a:t>
            </a:r>
          </a:p>
          <a:p>
            <a:pPr lvl="1"/>
            <a:r>
              <a:rPr lang="en-US" dirty="0"/>
              <a:t>Patients with these conditions may be inhaling enough oxygen to maintain a normal SpAO2, however they are struggling to remove CO2</a:t>
            </a:r>
          </a:p>
          <a:p>
            <a:pPr lvl="1"/>
            <a:r>
              <a:rPr lang="en-US" dirty="0"/>
              <a:t>These patients are not effectively eliminating CO2 and may be progressing to respiratory failure from hypercarbia and fatigue, not hypoxia</a:t>
            </a:r>
          </a:p>
        </p:txBody>
      </p:sp>
    </p:spTree>
    <p:extLst>
      <p:ext uri="{BB962C8B-B14F-4D97-AF65-F5344CB8AC3E}">
        <p14:creationId xmlns:p14="http://schemas.microsoft.com/office/powerpoint/2010/main" val="16281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FCC8-F0EB-498F-A3E5-563B752AAE7A}"/>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8679D00E-4A32-4D34-9F6D-3255E493CF9D}"/>
              </a:ext>
            </a:extLst>
          </p:cNvPr>
          <p:cNvSpPr>
            <a:spLocks noGrp="1"/>
          </p:cNvSpPr>
          <p:nvPr>
            <p:ph idx="1"/>
          </p:nvPr>
        </p:nvSpPr>
        <p:spPr/>
        <p:txBody>
          <a:bodyPr/>
          <a:lstStyle/>
          <a:p>
            <a:r>
              <a:rPr lang="en-US" dirty="0"/>
              <a:t>Hypoventilation</a:t>
            </a:r>
          </a:p>
          <a:p>
            <a:pPr lvl="1"/>
            <a:r>
              <a:rPr lang="en-US" dirty="0"/>
              <a:t>Prolonged waveform</a:t>
            </a:r>
          </a:p>
          <a:p>
            <a:pPr lvl="1"/>
            <a:r>
              <a:rPr lang="en-US" dirty="0"/>
              <a:t>Baseline CO2 = 0 </a:t>
            </a:r>
          </a:p>
          <a:p>
            <a:pPr lvl="1"/>
            <a:r>
              <a:rPr lang="en-US" dirty="0"/>
              <a:t>ETCO2 &gt;45 mm HG</a:t>
            </a:r>
          </a:p>
          <a:p>
            <a:r>
              <a:rPr lang="en-US" dirty="0"/>
              <a:t>Management</a:t>
            </a:r>
          </a:p>
          <a:p>
            <a:pPr lvl="1"/>
            <a:r>
              <a:rPr lang="en-US" dirty="0"/>
              <a:t>Assist ventilations or intubate</a:t>
            </a:r>
          </a:p>
        </p:txBody>
      </p:sp>
      <p:pic>
        <p:nvPicPr>
          <p:cNvPr id="5" name="Picture 4">
            <a:extLst>
              <a:ext uri="{FF2B5EF4-FFF2-40B4-BE49-F238E27FC236}">
                <a16:creationId xmlns:a16="http://schemas.microsoft.com/office/drawing/2014/main" id="{494221DC-9AE5-4379-83BC-C52F05D96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419600"/>
            <a:ext cx="9144000" cy="1781175"/>
          </a:xfrm>
          <a:prstGeom prst="rect">
            <a:avLst/>
          </a:prstGeom>
        </p:spPr>
      </p:pic>
    </p:spTree>
    <p:extLst>
      <p:ext uri="{BB962C8B-B14F-4D97-AF65-F5344CB8AC3E}">
        <p14:creationId xmlns:p14="http://schemas.microsoft.com/office/powerpoint/2010/main" val="285281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BFC3-A1D4-4EBE-8AE6-EB7AE2109F3A}"/>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8502EE3C-1E5D-4A7A-A685-66AB723A7222}"/>
              </a:ext>
            </a:extLst>
          </p:cNvPr>
          <p:cNvSpPr>
            <a:spLocks noGrp="1"/>
          </p:cNvSpPr>
          <p:nvPr>
            <p:ph idx="1"/>
          </p:nvPr>
        </p:nvSpPr>
        <p:spPr/>
        <p:txBody>
          <a:bodyPr/>
          <a:lstStyle/>
          <a:p>
            <a:r>
              <a:rPr lang="en-US" dirty="0"/>
              <a:t>Shock and circulatory compromise</a:t>
            </a:r>
          </a:p>
          <a:p>
            <a:pPr lvl="1"/>
            <a:r>
              <a:rPr lang="en-US" dirty="0"/>
              <a:t>Capnography has a ventilatory and circulatory component</a:t>
            </a:r>
          </a:p>
          <a:p>
            <a:pPr lvl="1"/>
            <a:r>
              <a:rPr lang="en-US" dirty="0"/>
              <a:t>Low ETCO2 and other associated signs of shock indicates poor systemic perfusion</a:t>
            </a:r>
          </a:p>
        </p:txBody>
      </p:sp>
    </p:spTree>
    <p:extLst>
      <p:ext uri="{BB962C8B-B14F-4D97-AF65-F5344CB8AC3E}">
        <p14:creationId xmlns:p14="http://schemas.microsoft.com/office/powerpoint/2010/main" val="33590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00F17-4674-45B2-B1FC-540BE5D448BB}"/>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8B96DF45-55D9-4415-BC14-D7FA9FA9BB36}"/>
              </a:ext>
            </a:extLst>
          </p:cNvPr>
          <p:cNvSpPr>
            <a:spLocks noGrp="1"/>
          </p:cNvSpPr>
          <p:nvPr>
            <p:ph idx="1"/>
          </p:nvPr>
        </p:nvSpPr>
        <p:spPr/>
        <p:txBody>
          <a:bodyPr/>
          <a:lstStyle/>
          <a:p>
            <a:pPr lvl="1"/>
            <a:r>
              <a:rPr lang="en-US" dirty="0"/>
              <a:t>Hyperventilation Syndrome</a:t>
            </a:r>
          </a:p>
          <a:p>
            <a:pPr lvl="2"/>
            <a:r>
              <a:rPr lang="en-US" dirty="0"/>
              <a:t>Shortened waveform</a:t>
            </a:r>
          </a:p>
          <a:p>
            <a:pPr lvl="2"/>
            <a:r>
              <a:rPr lang="en-US" dirty="0"/>
              <a:t>Baseline CO2 = 0</a:t>
            </a:r>
          </a:p>
          <a:p>
            <a:pPr lvl="2"/>
            <a:r>
              <a:rPr lang="en-US" dirty="0"/>
              <a:t>ETCO2 &lt;35 mm HG</a:t>
            </a:r>
          </a:p>
          <a:p>
            <a:pPr lvl="1"/>
            <a:r>
              <a:rPr lang="en-US" dirty="0"/>
              <a:t>Management</a:t>
            </a:r>
          </a:p>
          <a:p>
            <a:pPr lvl="2"/>
            <a:r>
              <a:rPr lang="en-US" dirty="0"/>
              <a:t>If conscious utilize the numbers to have patient slow respirations</a:t>
            </a:r>
          </a:p>
          <a:p>
            <a:pPr marL="502920" lvl="2" indent="0">
              <a:buNone/>
            </a:pPr>
            <a:endParaRPr lang="en-US" dirty="0"/>
          </a:p>
          <a:p>
            <a:pPr marL="502920" lvl="2" indent="0">
              <a:buNone/>
            </a:pPr>
            <a:endParaRPr lang="en-US" dirty="0"/>
          </a:p>
        </p:txBody>
      </p:sp>
      <p:pic>
        <p:nvPicPr>
          <p:cNvPr id="7" name="Picture 6">
            <a:extLst>
              <a:ext uri="{FF2B5EF4-FFF2-40B4-BE49-F238E27FC236}">
                <a16:creationId xmlns:a16="http://schemas.microsoft.com/office/drawing/2014/main" id="{49A5EC31-B532-45EA-810D-1F2A5AE1F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4134555"/>
            <a:ext cx="8305800" cy="2133600"/>
          </a:xfrm>
          <a:prstGeom prst="rect">
            <a:avLst/>
          </a:prstGeom>
        </p:spPr>
      </p:pic>
    </p:spTree>
    <p:extLst>
      <p:ext uri="{BB962C8B-B14F-4D97-AF65-F5344CB8AC3E}">
        <p14:creationId xmlns:p14="http://schemas.microsoft.com/office/powerpoint/2010/main" val="362882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8F4B-40B5-4895-833B-FC3370F990D5}"/>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0E714A16-EA35-485C-BEFF-359F07CA287A}"/>
              </a:ext>
            </a:extLst>
          </p:cNvPr>
          <p:cNvSpPr>
            <a:spLocks noGrp="1"/>
          </p:cNvSpPr>
          <p:nvPr>
            <p:ph idx="1"/>
          </p:nvPr>
        </p:nvSpPr>
        <p:spPr/>
        <p:txBody>
          <a:bodyPr/>
          <a:lstStyle/>
          <a:p>
            <a:r>
              <a:rPr lang="en-US" dirty="0"/>
              <a:t>Hyperventilation exceptions</a:t>
            </a:r>
          </a:p>
          <a:p>
            <a:pPr lvl="1"/>
            <a:r>
              <a:rPr lang="en-US" dirty="0"/>
              <a:t>ETCO2 is high with tachypnea	</a:t>
            </a:r>
          </a:p>
          <a:p>
            <a:pPr lvl="1"/>
            <a:endParaRPr lang="en-US" dirty="0"/>
          </a:p>
          <a:p>
            <a:r>
              <a:rPr lang="en-US" dirty="0"/>
              <a:t>Severe metabolic acidosis</a:t>
            </a:r>
          </a:p>
          <a:p>
            <a:pPr lvl="1"/>
            <a:r>
              <a:rPr lang="en-US" dirty="0"/>
              <a:t>DKA</a:t>
            </a:r>
          </a:p>
          <a:p>
            <a:pPr lvl="1"/>
            <a:r>
              <a:rPr lang="en-US" dirty="0"/>
              <a:t>Sepsis</a:t>
            </a:r>
          </a:p>
          <a:p>
            <a:pPr lvl="1"/>
            <a:r>
              <a:rPr lang="en-US" dirty="0"/>
              <a:t>Salicylate poisoning</a:t>
            </a:r>
          </a:p>
          <a:p>
            <a:pPr lvl="1"/>
            <a:r>
              <a:rPr lang="en-US" dirty="0"/>
              <a:t>Acute renal failure</a:t>
            </a:r>
          </a:p>
          <a:p>
            <a:pPr lvl="1"/>
            <a:r>
              <a:rPr lang="en-US" dirty="0"/>
              <a:t>Methanol ingestion</a:t>
            </a:r>
          </a:p>
          <a:p>
            <a:pPr lvl="1"/>
            <a:r>
              <a:rPr lang="en-US" dirty="0"/>
              <a:t>Tricyclic overdose  </a:t>
            </a:r>
          </a:p>
          <a:p>
            <a:pPr lvl="1"/>
            <a:endParaRPr lang="en-US" dirty="0"/>
          </a:p>
        </p:txBody>
      </p:sp>
    </p:spTree>
    <p:extLst>
      <p:ext uri="{BB962C8B-B14F-4D97-AF65-F5344CB8AC3E}">
        <p14:creationId xmlns:p14="http://schemas.microsoft.com/office/powerpoint/2010/main" val="26806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BA3E-6339-44B4-915D-B81B4F82F1E8}"/>
              </a:ext>
            </a:extLst>
          </p:cNvPr>
          <p:cNvSpPr>
            <a:spLocks noGrp="1"/>
          </p:cNvSpPr>
          <p:nvPr>
            <p:ph type="title"/>
          </p:nvPr>
        </p:nvSpPr>
        <p:spPr/>
        <p:txBody>
          <a:bodyPr/>
          <a:lstStyle/>
          <a:p>
            <a:r>
              <a:rPr lang="en-US" dirty="0"/>
              <a:t>Respiratory Physiology</a:t>
            </a:r>
          </a:p>
        </p:txBody>
      </p:sp>
      <p:pic>
        <p:nvPicPr>
          <p:cNvPr id="5" name="Content Placeholder 4">
            <a:extLst>
              <a:ext uri="{FF2B5EF4-FFF2-40B4-BE49-F238E27FC236}">
                <a16:creationId xmlns:a16="http://schemas.microsoft.com/office/drawing/2014/main" id="{0DF0310A-55DA-40EB-BFBE-E9836D3AC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833562"/>
            <a:ext cx="7619999" cy="4562475"/>
          </a:xfrm>
        </p:spPr>
      </p:pic>
    </p:spTree>
    <p:extLst>
      <p:ext uri="{BB962C8B-B14F-4D97-AF65-F5344CB8AC3E}">
        <p14:creationId xmlns:p14="http://schemas.microsoft.com/office/powerpoint/2010/main" val="21484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EA50-F0D7-4BC0-8C58-A44DF444016E}"/>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E2D7565E-B9F3-44CD-9747-6ED1B68FE714}"/>
              </a:ext>
            </a:extLst>
          </p:cNvPr>
          <p:cNvSpPr>
            <a:spLocks noGrp="1"/>
          </p:cNvSpPr>
          <p:nvPr>
            <p:ph idx="1"/>
          </p:nvPr>
        </p:nvSpPr>
        <p:spPr/>
        <p:txBody>
          <a:bodyPr/>
          <a:lstStyle/>
          <a:p>
            <a:pPr marL="0" indent="0" algn="ctr">
              <a:buNone/>
            </a:pPr>
            <a:r>
              <a:rPr lang="en-US" dirty="0"/>
              <a:t>If respirations are increased and ETCO2 is high consider the previous diagnosis and treat accordingly.</a:t>
            </a:r>
          </a:p>
          <a:p>
            <a:pPr marL="0" indent="0" algn="ctr">
              <a:buNone/>
            </a:pPr>
            <a:endParaRPr lang="en-US" dirty="0"/>
          </a:p>
          <a:p>
            <a:pPr marL="0" indent="0" algn="ctr">
              <a:buNone/>
            </a:pPr>
            <a:r>
              <a:rPr lang="en-US" b="1" dirty="0"/>
              <a:t>ELEVATED RESPIRATIONS AND HIGH ETCO2 IS NOT NORMAL!</a:t>
            </a:r>
          </a:p>
        </p:txBody>
      </p:sp>
    </p:spTree>
    <p:extLst>
      <p:ext uri="{BB962C8B-B14F-4D97-AF65-F5344CB8AC3E}">
        <p14:creationId xmlns:p14="http://schemas.microsoft.com/office/powerpoint/2010/main" val="23316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BB5E-94EC-4686-A30D-23B68F51DF25}"/>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749695D9-8487-47FA-8DCA-11A6781422A7}"/>
              </a:ext>
            </a:extLst>
          </p:cNvPr>
          <p:cNvSpPr>
            <a:spLocks noGrp="1"/>
          </p:cNvSpPr>
          <p:nvPr>
            <p:ph idx="1"/>
          </p:nvPr>
        </p:nvSpPr>
        <p:spPr/>
        <p:txBody>
          <a:bodyPr/>
          <a:lstStyle/>
          <a:p>
            <a:r>
              <a:rPr lang="en-US" dirty="0"/>
              <a:t>Intubated applications</a:t>
            </a:r>
          </a:p>
          <a:p>
            <a:pPr lvl="1"/>
            <a:r>
              <a:rPr lang="en-US" dirty="0"/>
              <a:t>Verification of ETT placement</a:t>
            </a:r>
          </a:p>
          <a:p>
            <a:pPr lvl="1"/>
            <a:r>
              <a:rPr lang="en-US" dirty="0"/>
              <a:t>ETT surveillance during patient movement and transport </a:t>
            </a:r>
          </a:p>
          <a:p>
            <a:pPr lvl="1"/>
            <a:r>
              <a:rPr lang="en-US" dirty="0"/>
              <a:t>CPR efficiency</a:t>
            </a:r>
          </a:p>
          <a:p>
            <a:pPr lvl="1"/>
            <a:r>
              <a:rPr lang="en-US" dirty="0"/>
              <a:t>ROSC</a:t>
            </a:r>
          </a:p>
          <a:p>
            <a:pPr lvl="1"/>
            <a:r>
              <a:rPr lang="en-US" dirty="0"/>
              <a:t>Survival predictor</a:t>
            </a:r>
          </a:p>
        </p:txBody>
      </p:sp>
    </p:spTree>
    <p:extLst>
      <p:ext uri="{BB962C8B-B14F-4D97-AF65-F5344CB8AC3E}">
        <p14:creationId xmlns:p14="http://schemas.microsoft.com/office/powerpoint/2010/main" val="26725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F253-2717-4F6C-B138-5D7B137BC430}"/>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38056AEC-E43D-439A-B9B9-A387F88C6851}"/>
              </a:ext>
            </a:extLst>
          </p:cNvPr>
          <p:cNvSpPr>
            <a:spLocks noGrp="1"/>
          </p:cNvSpPr>
          <p:nvPr>
            <p:ph idx="1"/>
          </p:nvPr>
        </p:nvSpPr>
        <p:spPr/>
        <p:txBody>
          <a:bodyPr/>
          <a:lstStyle/>
          <a:p>
            <a:r>
              <a:rPr lang="en-US" dirty="0"/>
              <a:t>ETT Confirmation</a:t>
            </a:r>
          </a:p>
          <a:p>
            <a:r>
              <a:rPr lang="en-US" dirty="0"/>
              <a:t>Esophageal Intubation</a:t>
            </a:r>
          </a:p>
          <a:p>
            <a:pPr lvl="1"/>
            <a:r>
              <a:rPr lang="en-US" dirty="0"/>
              <a:t>Absence of waveform</a:t>
            </a:r>
          </a:p>
          <a:p>
            <a:pPr lvl="1"/>
            <a:r>
              <a:rPr lang="en-US" dirty="0"/>
              <a:t>Absence of ETCO2</a:t>
            </a:r>
          </a:p>
          <a:p>
            <a:r>
              <a:rPr lang="en-US" dirty="0"/>
              <a:t>Management</a:t>
            </a:r>
          </a:p>
          <a:p>
            <a:pPr lvl="1"/>
            <a:r>
              <a:rPr lang="en-US" dirty="0"/>
              <a:t>Re-intubate</a:t>
            </a:r>
          </a:p>
          <a:p>
            <a:pPr marL="228600" lvl="1" indent="0">
              <a:buNone/>
            </a:pPr>
            <a:endParaRPr lang="en-US" dirty="0"/>
          </a:p>
        </p:txBody>
      </p:sp>
      <p:pic>
        <p:nvPicPr>
          <p:cNvPr id="7" name="Picture 6">
            <a:extLst>
              <a:ext uri="{FF2B5EF4-FFF2-40B4-BE49-F238E27FC236}">
                <a16:creationId xmlns:a16="http://schemas.microsoft.com/office/drawing/2014/main" id="{43B08C9A-5E7A-41A1-B48D-2C5A9E432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4568275"/>
            <a:ext cx="7086600" cy="1840992"/>
          </a:xfrm>
          <a:prstGeom prst="rect">
            <a:avLst/>
          </a:prstGeom>
        </p:spPr>
      </p:pic>
    </p:spTree>
    <p:extLst>
      <p:ext uri="{BB962C8B-B14F-4D97-AF65-F5344CB8AC3E}">
        <p14:creationId xmlns:p14="http://schemas.microsoft.com/office/powerpoint/2010/main" val="255431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9F6D-3716-4FB1-AE75-D17D3F3C74CE}"/>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32C751FB-289A-49F5-8E0C-47F7504FF6EF}"/>
              </a:ext>
            </a:extLst>
          </p:cNvPr>
          <p:cNvSpPr>
            <a:spLocks noGrp="1"/>
          </p:cNvSpPr>
          <p:nvPr>
            <p:ph idx="1"/>
          </p:nvPr>
        </p:nvSpPr>
        <p:spPr/>
        <p:txBody>
          <a:bodyPr/>
          <a:lstStyle/>
          <a:p>
            <a:r>
              <a:rPr lang="en-US" dirty="0"/>
              <a:t>ETT Confirmation</a:t>
            </a:r>
          </a:p>
          <a:p>
            <a:r>
              <a:rPr lang="en-US" dirty="0"/>
              <a:t>Right Main Intubation</a:t>
            </a:r>
          </a:p>
          <a:p>
            <a:pPr lvl="1"/>
            <a:r>
              <a:rPr lang="en-US" dirty="0"/>
              <a:t>Waveform represents differential ventilation of two lungs</a:t>
            </a:r>
          </a:p>
          <a:p>
            <a:pPr lvl="1"/>
            <a:r>
              <a:rPr lang="en-US" dirty="0"/>
              <a:t>Transition phase of gas escaping from the left lung up the tube</a:t>
            </a:r>
          </a:p>
          <a:p>
            <a:r>
              <a:rPr lang="en-US" dirty="0"/>
              <a:t>Management </a:t>
            </a:r>
          </a:p>
          <a:p>
            <a:pPr lvl="1"/>
            <a:r>
              <a:rPr lang="en-US" dirty="0"/>
              <a:t>Pull ETT back</a:t>
            </a:r>
          </a:p>
        </p:txBody>
      </p:sp>
      <p:pic>
        <p:nvPicPr>
          <p:cNvPr id="5" name="Picture 4">
            <a:extLst>
              <a:ext uri="{FF2B5EF4-FFF2-40B4-BE49-F238E27FC236}">
                <a16:creationId xmlns:a16="http://schemas.microsoft.com/office/drawing/2014/main" id="{1493B264-DFC5-40A6-9DEB-8C12DD392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416552"/>
            <a:ext cx="4419600" cy="1984248"/>
          </a:xfrm>
          <a:prstGeom prst="rect">
            <a:avLst/>
          </a:prstGeom>
        </p:spPr>
      </p:pic>
    </p:spTree>
    <p:extLst>
      <p:ext uri="{BB962C8B-B14F-4D97-AF65-F5344CB8AC3E}">
        <p14:creationId xmlns:p14="http://schemas.microsoft.com/office/powerpoint/2010/main" val="298762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3D45-A9C2-42B4-BAB4-FB95EB971A94}"/>
              </a:ext>
            </a:extLst>
          </p:cNvPr>
          <p:cNvSpPr>
            <a:spLocks noGrp="1"/>
          </p:cNvSpPr>
          <p:nvPr>
            <p:ph type="title"/>
          </p:nvPr>
        </p:nvSpPr>
        <p:spPr/>
        <p:txBody>
          <a:bodyPr/>
          <a:lstStyle/>
          <a:p>
            <a:r>
              <a:rPr lang="en-US" dirty="0"/>
              <a:t>Capnography	</a:t>
            </a:r>
          </a:p>
        </p:txBody>
      </p:sp>
      <p:sp>
        <p:nvSpPr>
          <p:cNvPr id="3" name="Content Placeholder 2">
            <a:extLst>
              <a:ext uri="{FF2B5EF4-FFF2-40B4-BE49-F238E27FC236}">
                <a16:creationId xmlns:a16="http://schemas.microsoft.com/office/drawing/2014/main" id="{3C2261C3-383D-4AE6-9B72-1A65796D6C94}"/>
              </a:ext>
            </a:extLst>
          </p:cNvPr>
          <p:cNvSpPr>
            <a:spLocks noGrp="1"/>
          </p:cNvSpPr>
          <p:nvPr>
            <p:ph idx="1"/>
          </p:nvPr>
        </p:nvSpPr>
        <p:spPr/>
        <p:txBody>
          <a:bodyPr/>
          <a:lstStyle/>
          <a:p>
            <a:r>
              <a:rPr lang="en-US" dirty="0"/>
              <a:t>ETT surveillance</a:t>
            </a:r>
          </a:p>
          <a:p>
            <a:r>
              <a:rPr lang="en-US" dirty="0"/>
              <a:t>Dislodged ETT</a:t>
            </a:r>
          </a:p>
          <a:p>
            <a:pPr lvl="1"/>
            <a:r>
              <a:rPr lang="en-US" dirty="0"/>
              <a:t>Loss of waveform</a:t>
            </a:r>
          </a:p>
          <a:p>
            <a:pPr lvl="1"/>
            <a:r>
              <a:rPr lang="en-US" dirty="0"/>
              <a:t>Loss of ETCO2 reading</a:t>
            </a:r>
          </a:p>
          <a:p>
            <a:r>
              <a:rPr lang="en-US" dirty="0"/>
              <a:t>Management</a:t>
            </a:r>
          </a:p>
          <a:p>
            <a:pPr lvl="1"/>
            <a:r>
              <a:rPr lang="en-US" dirty="0"/>
              <a:t>Replace ETT</a:t>
            </a:r>
          </a:p>
          <a:p>
            <a:pPr lvl="1"/>
            <a:endParaRPr lang="en-US" dirty="0"/>
          </a:p>
        </p:txBody>
      </p:sp>
      <p:pic>
        <p:nvPicPr>
          <p:cNvPr id="5" name="Picture 4">
            <a:extLst>
              <a:ext uri="{FF2B5EF4-FFF2-40B4-BE49-F238E27FC236}">
                <a16:creationId xmlns:a16="http://schemas.microsoft.com/office/drawing/2014/main" id="{F9864AD3-D656-4633-8260-D0B45DD13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4572000"/>
            <a:ext cx="6629400" cy="1660301"/>
          </a:xfrm>
          <a:prstGeom prst="rect">
            <a:avLst/>
          </a:prstGeom>
        </p:spPr>
      </p:pic>
    </p:spTree>
    <p:extLst>
      <p:ext uri="{BB962C8B-B14F-4D97-AF65-F5344CB8AC3E}">
        <p14:creationId xmlns:p14="http://schemas.microsoft.com/office/powerpoint/2010/main" val="287033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C0E3-8F48-45E2-93C4-F71974F6BEEB}"/>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6C4A584F-DBD7-4030-9340-C23F5754CC8C}"/>
              </a:ext>
            </a:extLst>
          </p:cNvPr>
          <p:cNvSpPr>
            <a:spLocks noGrp="1"/>
          </p:cNvSpPr>
          <p:nvPr>
            <p:ph idx="1"/>
          </p:nvPr>
        </p:nvSpPr>
        <p:spPr/>
        <p:txBody>
          <a:bodyPr/>
          <a:lstStyle/>
          <a:p>
            <a:r>
              <a:rPr lang="en-US" dirty="0"/>
              <a:t>CPR efficiency </a:t>
            </a:r>
          </a:p>
          <a:p>
            <a:pPr lvl="1"/>
            <a:r>
              <a:rPr lang="en-US" dirty="0"/>
              <a:t>Normal waveform</a:t>
            </a:r>
          </a:p>
          <a:p>
            <a:pPr lvl="1"/>
            <a:r>
              <a:rPr lang="en-US" dirty="0"/>
              <a:t>Baseline CO2 = 0</a:t>
            </a:r>
          </a:p>
          <a:p>
            <a:pPr lvl="1"/>
            <a:r>
              <a:rPr lang="en-US" dirty="0"/>
              <a:t>ETCO2 = 10-15 mm HG (maybe higher with good CPR)</a:t>
            </a:r>
          </a:p>
          <a:p>
            <a:r>
              <a:rPr lang="en-US" dirty="0"/>
              <a:t>Management</a:t>
            </a:r>
          </a:p>
          <a:p>
            <a:pPr lvl="1"/>
            <a:r>
              <a:rPr lang="en-US" dirty="0"/>
              <a:t>Change rescuers if ETCO2 drops below 10 mm HG</a:t>
            </a:r>
          </a:p>
          <a:p>
            <a:pPr lvl="1"/>
            <a:endParaRPr lang="en-US" dirty="0"/>
          </a:p>
        </p:txBody>
      </p:sp>
    </p:spTree>
    <p:extLst>
      <p:ext uri="{BB962C8B-B14F-4D97-AF65-F5344CB8AC3E}">
        <p14:creationId xmlns:p14="http://schemas.microsoft.com/office/powerpoint/2010/main" val="326689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D604-26E3-4415-A498-6166187C7187}"/>
              </a:ext>
            </a:extLst>
          </p:cNvPr>
          <p:cNvSpPr>
            <a:spLocks noGrp="1"/>
          </p:cNvSpPr>
          <p:nvPr>
            <p:ph type="title"/>
          </p:nvPr>
        </p:nvSpPr>
        <p:spPr/>
        <p:txBody>
          <a:bodyPr/>
          <a:lstStyle/>
          <a:p>
            <a:r>
              <a:rPr lang="en-US" dirty="0"/>
              <a:t>Capnography</a:t>
            </a:r>
          </a:p>
        </p:txBody>
      </p:sp>
      <p:pic>
        <p:nvPicPr>
          <p:cNvPr id="11" name="Online Media 10">
            <a:hlinkClick r:id="" action="ppaction://media"/>
            <a:extLst>
              <a:ext uri="{FF2B5EF4-FFF2-40B4-BE49-F238E27FC236}">
                <a16:creationId xmlns:a16="http://schemas.microsoft.com/office/drawing/2014/main" id="{1225230C-4670-49C0-B121-4F3A72BEA72A}"/>
              </a:ext>
            </a:extLst>
          </p:cNvPr>
          <p:cNvPicPr>
            <a:picLocks noGrp="1" noRot="1" noChangeAspect="1"/>
          </p:cNvPicPr>
          <p:nvPr>
            <p:ph idx="1"/>
            <a:videoFile r:link="rId1"/>
          </p:nvPr>
        </p:nvPicPr>
        <p:blipFill>
          <a:blip r:embed="rId3"/>
          <a:stretch>
            <a:fillRect/>
          </a:stretch>
        </p:blipFill>
        <p:spPr>
          <a:xfrm>
            <a:off x="304800" y="1543050"/>
            <a:ext cx="11582400" cy="5215730"/>
          </a:xfrm>
          <a:prstGeom prst="rect">
            <a:avLst/>
          </a:prstGeom>
        </p:spPr>
      </p:pic>
    </p:spTree>
    <p:extLst>
      <p:ext uri="{BB962C8B-B14F-4D97-AF65-F5344CB8AC3E}">
        <p14:creationId xmlns:p14="http://schemas.microsoft.com/office/powerpoint/2010/main" val="117329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22D0-873F-431F-8141-2D83724E72C0}"/>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EC407FD4-D3C7-47BE-B0D7-6A9B54969F0F}"/>
              </a:ext>
            </a:extLst>
          </p:cNvPr>
          <p:cNvSpPr>
            <a:spLocks noGrp="1"/>
          </p:cNvSpPr>
          <p:nvPr>
            <p:ph idx="1"/>
          </p:nvPr>
        </p:nvSpPr>
        <p:spPr>
          <a:xfrm>
            <a:off x="1524000" y="1828799"/>
            <a:ext cx="9144000" cy="4572001"/>
          </a:xfrm>
        </p:spPr>
        <p:txBody>
          <a:bodyPr/>
          <a:lstStyle/>
          <a:p>
            <a:r>
              <a:rPr lang="en-US" dirty="0"/>
              <a:t>ROSC</a:t>
            </a:r>
          </a:p>
          <a:p>
            <a:r>
              <a:rPr lang="en-US" dirty="0"/>
              <a:t>CPR</a:t>
            </a:r>
          </a:p>
          <a:p>
            <a:pPr lvl="1"/>
            <a:r>
              <a:rPr lang="en-US" dirty="0"/>
              <a:t>Rapid jump in ETCO2 from baseline of CPR</a:t>
            </a:r>
          </a:p>
          <a:p>
            <a:r>
              <a:rPr lang="en-US" dirty="0"/>
              <a:t>Management</a:t>
            </a:r>
          </a:p>
          <a:p>
            <a:pPr lvl="1"/>
            <a:r>
              <a:rPr lang="en-US" dirty="0"/>
              <a:t>Check for a pulse</a:t>
            </a:r>
          </a:p>
          <a:p>
            <a:pPr lvl="1"/>
            <a:endParaRPr lang="en-US" dirty="0"/>
          </a:p>
          <a:p>
            <a:pPr marL="228600" lvl="1" indent="0">
              <a:buNone/>
            </a:pPr>
            <a:endParaRPr lang="en-US" dirty="0"/>
          </a:p>
        </p:txBody>
      </p:sp>
      <p:pic>
        <p:nvPicPr>
          <p:cNvPr id="5" name="Picture 4">
            <a:extLst>
              <a:ext uri="{FF2B5EF4-FFF2-40B4-BE49-F238E27FC236}">
                <a16:creationId xmlns:a16="http://schemas.microsoft.com/office/drawing/2014/main" id="{46B36F82-24A3-42D1-A361-A6FBDD023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343400"/>
            <a:ext cx="8839200" cy="2235918"/>
          </a:xfrm>
          <a:prstGeom prst="rect">
            <a:avLst/>
          </a:prstGeom>
        </p:spPr>
      </p:pic>
    </p:spTree>
    <p:extLst>
      <p:ext uri="{BB962C8B-B14F-4D97-AF65-F5344CB8AC3E}">
        <p14:creationId xmlns:p14="http://schemas.microsoft.com/office/powerpoint/2010/main" val="203208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141E-6B52-4C89-985A-AC696D0066EA}"/>
              </a:ext>
            </a:extLst>
          </p:cNvPr>
          <p:cNvSpPr>
            <a:spLocks noGrp="1"/>
          </p:cNvSpPr>
          <p:nvPr>
            <p:ph type="title"/>
          </p:nvPr>
        </p:nvSpPr>
        <p:spPr/>
        <p:txBody>
          <a:bodyPr/>
          <a:lstStyle/>
          <a:p>
            <a:r>
              <a:rPr lang="en-US" dirty="0"/>
              <a:t>Capnography</a:t>
            </a:r>
          </a:p>
        </p:txBody>
      </p:sp>
      <p:sp>
        <p:nvSpPr>
          <p:cNvPr id="3" name="Content Placeholder 2">
            <a:extLst>
              <a:ext uri="{FF2B5EF4-FFF2-40B4-BE49-F238E27FC236}">
                <a16:creationId xmlns:a16="http://schemas.microsoft.com/office/drawing/2014/main" id="{E5226F15-7FA2-4AC5-86BC-0D87295A2034}"/>
              </a:ext>
            </a:extLst>
          </p:cNvPr>
          <p:cNvSpPr>
            <a:spLocks noGrp="1"/>
          </p:cNvSpPr>
          <p:nvPr>
            <p:ph idx="1"/>
          </p:nvPr>
        </p:nvSpPr>
        <p:spPr/>
        <p:txBody>
          <a:bodyPr/>
          <a:lstStyle/>
          <a:p>
            <a:r>
              <a:rPr lang="en-US" dirty="0"/>
              <a:t>Survival predictor</a:t>
            </a:r>
          </a:p>
          <a:p>
            <a:pPr lvl="1"/>
            <a:r>
              <a:rPr lang="en-US" dirty="0"/>
              <a:t>Initial ETCO2 of &gt; 10 mm HG = higher chance of ROSC</a:t>
            </a:r>
          </a:p>
          <a:p>
            <a:pPr lvl="1"/>
            <a:r>
              <a:rPr lang="en-US" dirty="0"/>
              <a:t>A decrease of &gt; 25% in ETCO2 during resuscitation = significant likelihood of mortality</a:t>
            </a:r>
          </a:p>
          <a:p>
            <a:pPr lvl="1"/>
            <a:r>
              <a:rPr lang="en-US" dirty="0"/>
              <a:t>ETCO2 is a great tool to determine when to cease efforts and when efforts should continue</a:t>
            </a:r>
          </a:p>
        </p:txBody>
      </p:sp>
    </p:spTree>
    <p:extLst>
      <p:ext uri="{BB962C8B-B14F-4D97-AF65-F5344CB8AC3E}">
        <p14:creationId xmlns:p14="http://schemas.microsoft.com/office/powerpoint/2010/main" val="20833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9552-1539-47DE-B8AD-F0F4500C9DD8}"/>
              </a:ext>
            </a:extLst>
          </p:cNvPr>
          <p:cNvSpPr>
            <a:spLocks noGrp="1"/>
          </p:cNvSpPr>
          <p:nvPr>
            <p:ph type="title"/>
          </p:nvPr>
        </p:nvSpPr>
        <p:spPr/>
        <p:txBody>
          <a:bodyPr/>
          <a:lstStyle/>
          <a:p>
            <a:r>
              <a:rPr lang="en-US" dirty="0"/>
              <a:t>Capnography</a:t>
            </a:r>
          </a:p>
        </p:txBody>
      </p:sp>
      <p:pic>
        <p:nvPicPr>
          <p:cNvPr id="5" name="Content Placeholder 4">
            <a:extLst>
              <a:ext uri="{FF2B5EF4-FFF2-40B4-BE49-F238E27FC236}">
                <a16:creationId xmlns:a16="http://schemas.microsoft.com/office/drawing/2014/main" id="{565CF40F-FB10-4942-9FAB-C4A9C1D8DC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1637"/>
            <a:ext cx="11353800" cy="5087143"/>
          </a:xfrm>
        </p:spPr>
      </p:pic>
    </p:spTree>
    <p:extLst>
      <p:ext uri="{BB962C8B-B14F-4D97-AF65-F5344CB8AC3E}">
        <p14:creationId xmlns:p14="http://schemas.microsoft.com/office/powerpoint/2010/main" val="29881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5E27-9505-4739-B3C1-9507B3A47D08}"/>
              </a:ext>
            </a:extLst>
          </p:cNvPr>
          <p:cNvSpPr>
            <a:spLocks noGrp="1"/>
          </p:cNvSpPr>
          <p:nvPr>
            <p:ph type="title"/>
          </p:nvPr>
        </p:nvSpPr>
        <p:spPr/>
        <p:txBody>
          <a:bodyPr/>
          <a:lstStyle/>
          <a:p>
            <a:r>
              <a:rPr lang="en-US" dirty="0"/>
              <a:t>Respiratory Physiology</a:t>
            </a:r>
          </a:p>
        </p:txBody>
      </p:sp>
      <p:sp>
        <p:nvSpPr>
          <p:cNvPr id="3" name="Content Placeholder 2">
            <a:extLst>
              <a:ext uri="{FF2B5EF4-FFF2-40B4-BE49-F238E27FC236}">
                <a16:creationId xmlns:a16="http://schemas.microsoft.com/office/drawing/2014/main" id="{F2795291-115E-4EE3-A766-D6D39BB260AE}"/>
              </a:ext>
            </a:extLst>
          </p:cNvPr>
          <p:cNvSpPr>
            <a:spLocks noGrp="1"/>
          </p:cNvSpPr>
          <p:nvPr>
            <p:ph idx="1"/>
          </p:nvPr>
        </p:nvSpPr>
        <p:spPr/>
        <p:txBody>
          <a:bodyPr/>
          <a:lstStyle/>
          <a:p>
            <a:r>
              <a:rPr lang="en-US" dirty="0"/>
              <a:t>Primary function of the respiratory system is to provide oxygen for the cells of the body and eliminate carbon dioxide that cells produce.</a:t>
            </a:r>
          </a:p>
          <a:p>
            <a:r>
              <a:rPr lang="en-US" dirty="0"/>
              <a:t>Exchange of gasses occur at the alveoli.</a:t>
            </a:r>
          </a:p>
          <a:p>
            <a:pPr lvl="1"/>
            <a:r>
              <a:rPr lang="en-US" dirty="0"/>
              <a:t>Oxygen diffuses into the cells from the alveoli and carbon dioxide diffuses into the alveoli from the cells.</a:t>
            </a:r>
          </a:p>
          <a:p>
            <a:endParaRPr lang="en-US" dirty="0"/>
          </a:p>
        </p:txBody>
      </p:sp>
    </p:spTree>
    <p:extLst>
      <p:ext uri="{BB962C8B-B14F-4D97-AF65-F5344CB8AC3E}">
        <p14:creationId xmlns:p14="http://schemas.microsoft.com/office/powerpoint/2010/main" val="3264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83C7-162B-4A38-A275-DA65F70E09DF}"/>
              </a:ext>
            </a:extLst>
          </p:cNvPr>
          <p:cNvSpPr>
            <a:spLocks noGrp="1"/>
          </p:cNvSpPr>
          <p:nvPr>
            <p:ph type="title"/>
          </p:nvPr>
        </p:nvSpPr>
        <p:spPr/>
        <p:txBody>
          <a:bodyPr/>
          <a:lstStyle/>
          <a:p>
            <a:r>
              <a:rPr lang="en-US" dirty="0"/>
              <a:t>Advanced Airway Adjuncts</a:t>
            </a:r>
          </a:p>
        </p:txBody>
      </p:sp>
      <p:sp>
        <p:nvSpPr>
          <p:cNvPr id="3" name="Content Placeholder 2">
            <a:extLst>
              <a:ext uri="{FF2B5EF4-FFF2-40B4-BE49-F238E27FC236}">
                <a16:creationId xmlns:a16="http://schemas.microsoft.com/office/drawing/2014/main" id="{2595211B-16EC-49E6-8BE9-842C752484AC}"/>
              </a:ext>
            </a:extLst>
          </p:cNvPr>
          <p:cNvSpPr>
            <a:spLocks noGrp="1"/>
          </p:cNvSpPr>
          <p:nvPr>
            <p:ph idx="1"/>
          </p:nvPr>
        </p:nvSpPr>
        <p:spPr/>
        <p:txBody>
          <a:bodyPr/>
          <a:lstStyle/>
          <a:p>
            <a:r>
              <a:rPr lang="en-US" dirty="0"/>
              <a:t>Oropharyngeal Airway (OPA)</a:t>
            </a:r>
          </a:p>
          <a:p>
            <a:r>
              <a:rPr lang="en-US" dirty="0"/>
              <a:t>Indications</a:t>
            </a:r>
          </a:p>
          <a:p>
            <a:pPr lvl="1"/>
            <a:r>
              <a:rPr lang="en-US" dirty="0"/>
              <a:t>Respiratory distress/failure</a:t>
            </a:r>
          </a:p>
          <a:p>
            <a:pPr lvl="1"/>
            <a:r>
              <a:rPr lang="en-US" dirty="0"/>
              <a:t>Unconscious/unresponsive</a:t>
            </a:r>
          </a:p>
          <a:p>
            <a:r>
              <a:rPr lang="en-US" dirty="0"/>
              <a:t>Contraindications </a:t>
            </a:r>
          </a:p>
          <a:p>
            <a:pPr lvl="1"/>
            <a:r>
              <a:rPr lang="en-US" dirty="0"/>
              <a:t>Gag reflex 	</a:t>
            </a:r>
          </a:p>
          <a:p>
            <a:pPr lvl="1"/>
            <a:r>
              <a:rPr lang="en-US" dirty="0"/>
              <a:t> Presence of oral trauma (broken teeth, recent oral surgery, etc.) </a:t>
            </a:r>
          </a:p>
        </p:txBody>
      </p:sp>
    </p:spTree>
    <p:extLst>
      <p:ext uri="{BB962C8B-B14F-4D97-AF65-F5344CB8AC3E}">
        <p14:creationId xmlns:p14="http://schemas.microsoft.com/office/powerpoint/2010/main" val="17215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1B7C-C8DE-44DD-B836-CBC4552AFD23}"/>
              </a:ext>
            </a:extLst>
          </p:cNvPr>
          <p:cNvSpPr>
            <a:spLocks noGrp="1"/>
          </p:cNvSpPr>
          <p:nvPr>
            <p:ph type="title"/>
          </p:nvPr>
        </p:nvSpPr>
        <p:spPr/>
        <p:txBody>
          <a:bodyPr/>
          <a:lstStyle/>
          <a:p>
            <a:r>
              <a:rPr lang="en-US" dirty="0"/>
              <a:t>Advanced Airway Adjuncts</a:t>
            </a:r>
          </a:p>
        </p:txBody>
      </p:sp>
      <p:sp>
        <p:nvSpPr>
          <p:cNvPr id="3" name="Content Placeholder 2">
            <a:extLst>
              <a:ext uri="{FF2B5EF4-FFF2-40B4-BE49-F238E27FC236}">
                <a16:creationId xmlns:a16="http://schemas.microsoft.com/office/drawing/2014/main" id="{C265A562-930B-4224-BE40-20FB769457AB}"/>
              </a:ext>
            </a:extLst>
          </p:cNvPr>
          <p:cNvSpPr>
            <a:spLocks noGrp="1"/>
          </p:cNvSpPr>
          <p:nvPr>
            <p:ph idx="1"/>
          </p:nvPr>
        </p:nvSpPr>
        <p:spPr/>
        <p:txBody>
          <a:bodyPr/>
          <a:lstStyle/>
          <a:p>
            <a:r>
              <a:rPr lang="en-US" dirty="0"/>
              <a:t>Nasopharyngeal (NPA) </a:t>
            </a:r>
          </a:p>
          <a:p>
            <a:r>
              <a:rPr lang="en-US" dirty="0"/>
              <a:t>Indications </a:t>
            </a:r>
          </a:p>
          <a:p>
            <a:pPr lvl="1"/>
            <a:r>
              <a:rPr lang="en-US" dirty="0"/>
              <a:t>Respiratory distress/failure </a:t>
            </a:r>
          </a:p>
          <a:p>
            <a:r>
              <a:rPr lang="en-US" dirty="0"/>
              <a:t>Contraindications </a:t>
            </a:r>
          </a:p>
          <a:p>
            <a:pPr lvl="1"/>
            <a:r>
              <a:rPr lang="en-US" dirty="0"/>
              <a:t>Presence of head, facial trauma </a:t>
            </a:r>
          </a:p>
          <a:p>
            <a:pPr lvl="1"/>
            <a:r>
              <a:rPr lang="en-US" dirty="0"/>
              <a:t>Presence of skull fracture </a:t>
            </a:r>
          </a:p>
        </p:txBody>
      </p:sp>
    </p:spTree>
    <p:extLst>
      <p:ext uri="{BB962C8B-B14F-4D97-AF65-F5344CB8AC3E}">
        <p14:creationId xmlns:p14="http://schemas.microsoft.com/office/powerpoint/2010/main" val="26714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B63E-FD52-410E-B61A-2C99CDF31715}"/>
              </a:ext>
            </a:extLst>
          </p:cNvPr>
          <p:cNvSpPr>
            <a:spLocks noGrp="1"/>
          </p:cNvSpPr>
          <p:nvPr>
            <p:ph type="title"/>
          </p:nvPr>
        </p:nvSpPr>
        <p:spPr/>
        <p:txBody>
          <a:bodyPr/>
          <a:lstStyle/>
          <a:p>
            <a:r>
              <a:rPr lang="en-US" dirty="0"/>
              <a:t>Advanced Airway Adjuncts</a:t>
            </a:r>
          </a:p>
        </p:txBody>
      </p:sp>
      <p:sp>
        <p:nvSpPr>
          <p:cNvPr id="3" name="Content Placeholder 2">
            <a:extLst>
              <a:ext uri="{FF2B5EF4-FFF2-40B4-BE49-F238E27FC236}">
                <a16:creationId xmlns:a16="http://schemas.microsoft.com/office/drawing/2014/main" id="{2EE037A8-0F65-42BF-947A-B64E93C4A678}"/>
              </a:ext>
            </a:extLst>
          </p:cNvPr>
          <p:cNvSpPr>
            <a:spLocks noGrp="1"/>
          </p:cNvSpPr>
          <p:nvPr>
            <p:ph idx="1"/>
          </p:nvPr>
        </p:nvSpPr>
        <p:spPr/>
        <p:txBody>
          <a:bodyPr>
            <a:normAutofit/>
          </a:bodyPr>
          <a:lstStyle/>
          <a:p>
            <a:r>
              <a:rPr lang="en-US" dirty="0"/>
              <a:t>Supraglottic </a:t>
            </a:r>
          </a:p>
          <a:p>
            <a:r>
              <a:rPr lang="en-US" dirty="0"/>
              <a:t>Examples </a:t>
            </a:r>
          </a:p>
          <a:p>
            <a:pPr lvl="1"/>
            <a:r>
              <a:rPr lang="en-US" dirty="0"/>
              <a:t>Laryngeal mask airway (e.g., LMA™) </a:t>
            </a:r>
          </a:p>
          <a:p>
            <a:pPr lvl="1"/>
            <a:r>
              <a:rPr lang="en-US" dirty="0"/>
              <a:t> Esophageal-tracheal tube (e.g., </a:t>
            </a:r>
            <a:r>
              <a:rPr lang="en-US" dirty="0" err="1"/>
              <a:t>Combitube</a:t>
            </a:r>
            <a:r>
              <a:rPr lang="en-US" dirty="0"/>
              <a:t>™) </a:t>
            </a:r>
          </a:p>
          <a:p>
            <a:pPr lvl="1"/>
            <a:r>
              <a:rPr lang="en-US" dirty="0"/>
              <a:t> Laryngeal tube (e.g., King LT ™) </a:t>
            </a:r>
          </a:p>
          <a:p>
            <a:pPr lvl="1"/>
            <a:r>
              <a:rPr lang="en-US" dirty="0"/>
              <a:t>I-Gel ii. </a:t>
            </a:r>
          </a:p>
        </p:txBody>
      </p:sp>
    </p:spTree>
    <p:extLst>
      <p:ext uri="{BB962C8B-B14F-4D97-AF65-F5344CB8AC3E}">
        <p14:creationId xmlns:p14="http://schemas.microsoft.com/office/powerpoint/2010/main" val="20102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6410-C91D-4A58-AF47-78C8CC8D36DD}"/>
              </a:ext>
            </a:extLst>
          </p:cNvPr>
          <p:cNvSpPr>
            <a:spLocks noGrp="1"/>
          </p:cNvSpPr>
          <p:nvPr>
            <p:ph type="title"/>
          </p:nvPr>
        </p:nvSpPr>
        <p:spPr/>
        <p:txBody>
          <a:bodyPr/>
          <a:lstStyle/>
          <a:p>
            <a:r>
              <a:rPr lang="en-US" dirty="0"/>
              <a:t>Advanced Airway Adjuncts</a:t>
            </a:r>
          </a:p>
        </p:txBody>
      </p:sp>
      <p:sp>
        <p:nvSpPr>
          <p:cNvPr id="3" name="Content Placeholder 2">
            <a:extLst>
              <a:ext uri="{FF2B5EF4-FFF2-40B4-BE49-F238E27FC236}">
                <a16:creationId xmlns:a16="http://schemas.microsoft.com/office/drawing/2014/main" id="{4DFBD382-5358-47C6-9DF3-A8B48D03F192}"/>
              </a:ext>
            </a:extLst>
          </p:cNvPr>
          <p:cNvSpPr>
            <a:spLocks noGrp="1"/>
          </p:cNvSpPr>
          <p:nvPr>
            <p:ph idx="1"/>
          </p:nvPr>
        </p:nvSpPr>
        <p:spPr/>
        <p:txBody>
          <a:bodyPr/>
          <a:lstStyle/>
          <a:p>
            <a:r>
              <a:rPr lang="en-US" dirty="0"/>
              <a:t>Advantages 	</a:t>
            </a:r>
          </a:p>
          <a:p>
            <a:pPr lvl="1"/>
            <a:r>
              <a:rPr lang="en-US" dirty="0"/>
              <a:t>Does not require visualization of the glottis (blind insertion) </a:t>
            </a:r>
          </a:p>
          <a:p>
            <a:pPr lvl="1"/>
            <a:r>
              <a:rPr lang="en-US" dirty="0"/>
              <a:t>Initial training and maintenance of skills are easier </a:t>
            </a:r>
          </a:p>
          <a:p>
            <a:pPr lvl="1"/>
            <a:r>
              <a:rPr lang="en-US" dirty="0"/>
              <a:t>Chest compressions do not need to be interrupted to insert  	</a:t>
            </a:r>
          </a:p>
          <a:p>
            <a:pPr lvl="1"/>
            <a:r>
              <a:rPr lang="en-US" dirty="0"/>
              <a:t>Minimal equipment required for insertion </a:t>
            </a:r>
          </a:p>
          <a:p>
            <a:r>
              <a:rPr lang="en-US" dirty="0"/>
              <a:t> Disadvantages  </a:t>
            </a:r>
          </a:p>
          <a:p>
            <a:pPr lvl="1"/>
            <a:r>
              <a:rPr lang="en-US" dirty="0"/>
              <a:t>Contraindicated in patients with a gag reflex </a:t>
            </a:r>
          </a:p>
          <a:p>
            <a:pPr lvl="1"/>
            <a:r>
              <a:rPr lang="en-US" dirty="0"/>
              <a:t>Some devices contraindicated in patients at risk for regurgitation which can lead to aspiration (e.g., LMA™) </a:t>
            </a:r>
          </a:p>
          <a:p>
            <a:pPr lvl="1"/>
            <a:r>
              <a:rPr lang="en-US" dirty="0"/>
              <a:t>Unrecognized improper placement can occur</a:t>
            </a:r>
          </a:p>
          <a:p>
            <a:endParaRPr lang="en-US" dirty="0"/>
          </a:p>
        </p:txBody>
      </p:sp>
    </p:spTree>
    <p:extLst>
      <p:ext uri="{BB962C8B-B14F-4D97-AF65-F5344CB8AC3E}">
        <p14:creationId xmlns:p14="http://schemas.microsoft.com/office/powerpoint/2010/main" val="63349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C24B-A5F2-4325-9E60-6DC294B4CDE5}"/>
              </a:ext>
            </a:extLst>
          </p:cNvPr>
          <p:cNvSpPr>
            <a:spLocks noGrp="1"/>
          </p:cNvSpPr>
          <p:nvPr>
            <p:ph type="title"/>
          </p:nvPr>
        </p:nvSpPr>
        <p:spPr/>
        <p:txBody>
          <a:bodyPr/>
          <a:lstStyle/>
          <a:p>
            <a:r>
              <a:rPr lang="en-US" dirty="0"/>
              <a:t>Advanced Airway Adjuncts</a:t>
            </a:r>
          </a:p>
        </p:txBody>
      </p:sp>
      <p:sp>
        <p:nvSpPr>
          <p:cNvPr id="3" name="Content Placeholder 2">
            <a:extLst>
              <a:ext uri="{FF2B5EF4-FFF2-40B4-BE49-F238E27FC236}">
                <a16:creationId xmlns:a16="http://schemas.microsoft.com/office/drawing/2014/main" id="{B7145AA5-08E7-4851-99EC-27328DE0BC7E}"/>
              </a:ext>
            </a:extLst>
          </p:cNvPr>
          <p:cNvSpPr>
            <a:spLocks noGrp="1"/>
          </p:cNvSpPr>
          <p:nvPr>
            <p:ph idx="1"/>
          </p:nvPr>
        </p:nvSpPr>
        <p:spPr/>
        <p:txBody>
          <a:bodyPr>
            <a:normAutofit fontScale="85000" lnSpcReduction="20000"/>
          </a:bodyPr>
          <a:lstStyle/>
          <a:p>
            <a:r>
              <a:rPr lang="en-US" dirty="0"/>
              <a:t>Endotracheal Tube (ETT) </a:t>
            </a:r>
          </a:p>
          <a:p>
            <a:r>
              <a:rPr lang="en-US" dirty="0"/>
              <a:t>Advantages </a:t>
            </a:r>
          </a:p>
          <a:p>
            <a:pPr lvl="1"/>
            <a:r>
              <a:rPr lang="en-US" dirty="0"/>
              <a:t>Keeps the airway patent </a:t>
            </a:r>
          </a:p>
          <a:p>
            <a:pPr lvl="1"/>
            <a:r>
              <a:rPr lang="en-US" dirty="0"/>
              <a:t>May protect the airway from aspiration </a:t>
            </a:r>
          </a:p>
          <a:p>
            <a:pPr lvl="1"/>
            <a:r>
              <a:rPr lang="en-US" dirty="0"/>
              <a:t>Allows suctioning of deep airway secretions </a:t>
            </a:r>
          </a:p>
          <a:p>
            <a:pPr lvl="1"/>
            <a:r>
              <a:rPr lang="en-US" dirty="0"/>
              <a:t>Potential route for drug administration </a:t>
            </a:r>
          </a:p>
          <a:p>
            <a:r>
              <a:rPr lang="en-US" dirty="0"/>
              <a:t>Disadvantages </a:t>
            </a:r>
          </a:p>
          <a:p>
            <a:pPr lvl="1"/>
            <a:r>
              <a:rPr lang="en-US" dirty="0"/>
              <a:t>Difficult initial training </a:t>
            </a:r>
          </a:p>
          <a:p>
            <a:pPr lvl="1"/>
            <a:r>
              <a:rPr lang="en-US" dirty="0"/>
              <a:t>Insufficient skill maintenance without frequent practice </a:t>
            </a:r>
          </a:p>
          <a:p>
            <a:pPr lvl="1"/>
            <a:r>
              <a:rPr lang="en-US" dirty="0"/>
              <a:t> Frequently causes trauma to the oropharynx </a:t>
            </a:r>
          </a:p>
          <a:p>
            <a:pPr lvl="1"/>
            <a:r>
              <a:rPr lang="en-US" dirty="0"/>
              <a:t>Hypoxemia possible with prolonged intubation attempts </a:t>
            </a:r>
          </a:p>
          <a:p>
            <a:pPr lvl="1"/>
            <a:r>
              <a:rPr lang="en-US" dirty="0"/>
              <a:t> Adverse outcomes common when providers fail to recognize tube displacement or misplacement </a:t>
            </a:r>
          </a:p>
          <a:p>
            <a:pPr lvl="1"/>
            <a:r>
              <a:rPr lang="en-US" dirty="0"/>
              <a:t> High incidence of complications when performed by inexperienced providers with inadequate monitoring of tube placement</a:t>
            </a:r>
          </a:p>
        </p:txBody>
      </p:sp>
    </p:spTree>
    <p:extLst>
      <p:ext uri="{BB962C8B-B14F-4D97-AF65-F5344CB8AC3E}">
        <p14:creationId xmlns:p14="http://schemas.microsoft.com/office/powerpoint/2010/main" val="3296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BC2-890A-430F-AB29-5CD904CF38D0}"/>
              </a:ext>
            </a:extLst>
          </p:cNvPr>
          <p:cNvSpPr>
            <a:spLocks noGrp="1"/>
          </p:cNvSpPr>
          <p:nvPr>
            <p:ph type="title"/>
          </p:nvPr>
        </p:nvSpPr>
        <p:spPr/>
        <p:txBody>
          <a:bodyPr/>
          <a:lstStyle/>
          <a:p>
            <a:r>
              <a:rPr lang="en-US" dirty="0"/>
              <a:t>Airway Management in Cardiac Arrest</a:t>
            </a:r>
          </a:p>
        </p:txBody>
      </p:sp>
      <p:sp>
        <p:nvSpPr>
          <p:cNvPr id="3" name="Content Placeholder 2">
            <a:extLst>
              <a:ext uri="{FF2B5EF4-FFF2-40B4-BE49-F238E27FC236}">
                <a16:creationId xmlns:a16="http://schemas.microsoft.com/office/drawing/2014/main" id="{3FAA37CC-EF4F-43E7-8E3F-E5377F727C04}"/>
              </a:ext>
            </a:extLst>
          </p:cNvPr>
          <p:cNvSpPr>
            <a:spLocks noGrp="1"/>
          </p:cNvSpPr>
          <p:nvPr>
            <p:ph idx="1"/>
          </p:nvPr>
        </p:nvSpPr>
        <p:spPr/>
        <p:txBody>
          <a:bodyPr>
            <a:normAutofit fontScale="92500" lnSpcReduction="10000"/>
          </a:bodyPr>
          <a:lstStyle/>
          <a:p>
            <a:r>
              <a:rPr lang="en-US" dirty="0"/>
              <a:t>ALS Airway management </a:t>
            </a:r>
          </a:p>
          <a:p>
            <a:pPr lvl="1"/>
            <a:r>
              <a:rPr lang="en-US" dirty="0"/>
              <a:t>BVM </a:t>
            </a:r>
          </a:p>
          <a:p>
            <a:pPr lvl="2"/>
            <a:r>
              <a:rPr lang="en-US" dirty="0"/>
              <a:t>. Avoid hyperventilation as it decreases preload </a:t>
            </a:r>
          </a:p>
          <a:p>
            <a:pPr lvl="2"/>
            <a:r>
              <a:rPr lang="en-US" dirty="0"/>
              <a:t>Best technique is the 2-Rescuer technique with one rescuer holding mask seal and the other squeezing the bag with both rescuers watching for chest rise </a:t>
            </a:r>
          </a:p>
          <a:p>
            <a:pPr lvl="2"/>
            <a:r>
              <a:rPr lang="en-US" dirty="0"/>
              <a:t> 2 breaths for every 30 compressions without an advanced airway </a:t>
            </a:r>
          </a:p>
          <a:p>
            <a:pPr lvl="2"/>
            <a:r>
              <a:rPr lang="en-US" dirty="0"/>
              <a:t> One breath every 6-8 seconds after placement of advanced airway</a:t>
            </a:r>
          </a:p>
          <a:p>
            <a:pPr lvl="2"/>
            <a:r>
              <a:rPr lang="en-US" dirty="0"/>
              <a:t> May need to adjust ventilator rate based on capnography </a:t>
            </a:r>
          </a:p>
          <a:p>
            <a:pPr lvl="1"/>
            <a:r>
              <a:rPr lang="en-US" dirty="0"/>
              <a:t> Endotracheal Tube (ETT) </a:t>
            </a:r>
          </a:p>
          <a:p>
            <a:pPr lvl="2"/>
            <a:r>
              <a:rPr lang="en-US" dirty="0"/>
              <a:t>Compressions should not be interrupted in the placement of an ETT </a:t>
            </a:r>
          </a:p>
          <a:p>
            <a:pPr lvl="1"/>
            <a:r>
              <a:rPr lang="en-US" dirty="0"/>
              <a:t>Supraglottic airways	</a:t>
            </a:r>
          </a:p>
          <a:p>
            <a:pPr lvl="2"/>
            <a:r>
              <a:rPr lang="en-US" dirty="0"/>
              <a:t>Considered an advanced airway </a:t>
            </a:r>
          </a:p>
          <a:p>
            <a:pPr lvl="2"/>
            <a:r>
              <a:rPr lang="en-US" dirty="0"/>
              <a:t>Alternative to ETT placement</a:t>
            </a:r>
          </a:p>
          <a:p>
            <a:pPr lvl="2"/>
            <a:r>
              <a:rPr lang="en-US" dirty="0"/>
              <a:t> Acceptable during CPR </a:t>
            </a:r>
          </a:p>
        </p:txBody>
      </p:sp>
    </p:spTree>
    <p:extLst>
      <p:ext uri="{BB962C8B-B14F-4D97-AF65-F5344CB8AC3E}">
        <p14:creationId xmlns:p14="http://schemas.microsoft.com/office/powerpoint/2010/main" val="21235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C4C3-9787-458D-B21A-7D47C982A9E0}"/>
              </a:ext>
            </a:extLst>
          </p:cNvPr>
          <p:cNvSpPr>
            <a:spLocks noGrp="1"/>
          </p:cNvSpPr>
          <p:nvPr>
            <p:ph type="title"/>
          </p:nvPr>
        </p:nvSpPr>
        <p:spPr/>
        <p:txBody>
          <a:bodyPr/>
          <a:lstStyle/>
          <a:p>
            <a:r>
              <a:rPr lang="en-US" dirty="0"/>
              <a:t>Airway Management in Cardiac Arrest</a:t>
            </a:r>
          </a:p>
        </p:txBody>
      </p:sp>
      <p:sp>
        <p:nvSpPr>
          <p:cNvPr id="3" name="Content Placeholder 2">
            <a:extLst>
              <a:ext uri="{FF2B5EF4-FFF2-40B4-BE49-F238E27FC236}">
                <a16:creationId xmlns:a16="http://schemas.microsoft.com/office/drawing/2014/main" id="{6646494C-0F7A-4526-80C0-634782F50323}"/>
              </a:ext>
            </a:extLst>
          </p:cNvPr>
          <p:cNvSpPr>
            <a:spLocks noGrp="1"/>
          </p:cNvSpPr>
          <p:nvPr>
            <p:ph idx="1"/>
          </p:nvPr>
        </p:nvSpPr>
        <p:spPr/>
        <p:txBody>
          <a:bodyPr>
            <a:normAutofit/>
          </a:bodyPr>
          <a:lstStyle/>
          <a:p>
            <a:r>
              <a:rPr lang="en-US" dirty="0"/>
              <a:t>Capnography should be attached to these airways </a:t>
            </a:r>
          </a:p>
          <a:p>
            <a:pPr lvl="1"/>
            <a:r>
              <a:rPr lang="en-US" dirty="0"/>
              <a:t>Continuous waveform capnography </a:t>
            </a:r>
          </a:p>
          <a:p>
            <a:pPr lvl="1"/>
            <a:r>
              <a:rPr lang="en-US" dirty="0"/>
              <a:t>Typically 35-45mm Hg in a normally perfusing patient </a:t>
            </a:r>
          </a:p>
          <a:p>
            <a:pPr lvl="1"/>
            <a:r>
              <a:rPr lang="en-US" dirty="0"/>
              <a:t>Greater than 45 mm Hg </a:t>
            </a:r>
          </a:p>
          <a:p>
            <a:pPr lvl="2"/>
            <a:r>
              <a:rPr lang="en-US" dirty="0"/>
              <a:t>Ensure adequate ventilatory rate and volume 1</a:t>
            </a:r>
          </a:p>
          <a:p>
            <a:pPr lvl="1"/>
            <a:r>
              <a:rPr lang="en-US" dirty="0"/>
              <a:t>15-35 mm Hg </a:t>
            </a:r>
          </a:p>
          <a:p>
            <a:pPr lvl="2"/>
            <a:r>
              <a:rPr lang="en-US" dirty="0"/>
              <a:t>Common in cardiac arrest patients with CPR in progress </a:t>
            </a:r>
          </a:p>
          <a:p>
            <a:pPr lvl="1"/>
            <a:r>
              <a:rPr lang="en-US" dirty="0"/>
              <a:t>Less than 10-15 mm Hg </a:t>
            </a:r>
          </a:p>
          <a:p>
            <a:pPr lvl="2"/>
            <a:r>
              <a:rPr lang="en-US" dirty="0"/>
              <a:t>Focus efforts on improving chest compressions </a:t>
            </a:r>
          </a:p>
          <a:p>
            <a:pPr lvl="2"/>
            <a:r>
              <a:rPr lang="en-US" dirty="0"/>
              <a:t>Make sure the victim is not receiving excessive ventilations</a:t>
            </a:r>
          </a:p>
          <a:p>
            <a:endParaRPr lang="en-US" dirty="0"/>
          </a:p>
        </p:txBody>
      </p:sp>
    </p:spTree>
    <p:extLst>
      <p:ext uri="{BB962C8B-B14F-4D97-AF65-F5344CB8AC3E}">
        <p14:creationId xmlns:p14="http://schemas.microsoft.com/office/powerpoint/2010/main" val="40582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6B69-6179-43DE-8B58-D4E6BF572C3B}"/>
              </a:ext>
            </a:extLst>
          </p:cNvPr>
          <p:cNvSpPr>
            <a:spLocks noGrp="1"/>
          </p:cNvSpPr>
          <p:nvPr>
            <p:ph type="title"/>
          </p:nvPr>
        </p:nvSpPr>
        <p:spPr/>
        <p:txBody>
          <a:bodyPr/>
          <a:lstStyle/>
          <a:p>
            <a:r>
              <a:rPr lang="en-US" dirty="0"/>
              <a:t>Airway Management in Cardiac Arrest</a:t>
            </a:r>
          </a:p>
        </p:txBody>
      </p:sp>
      <p:sp>
        <p:nvSpPr>
          <p:cNvPr id="3" name="Content Placeholder 2">
            <a:extLst>
              <a:ext uri="{FF2B5EF4-FFF2-40B4-BE49-F238E27FC236}">
                <a16:creationId xmlns:a16="http://schemas.microsoft.com/office/drawing/2014/main" id="{8E84875F-E1CA-49A3-A0B0-96C9C530C6A5}"/>
              </a:ext>
            </a:extLst>
          </p:cNvPr>
          <p:cNvSpPr>
            <a:spLocks noGrp="1"/>
          </p:cNvSpPr>
          <p:nvPr>
            <p:ph idx="1"/>
          </p:nvPr>
        </p:nvSpPr>
        <p:spPr/>
        <p:txBody>
          <a:bodyPr/>
          <a:lstStyle/>
          <a:p>
            <a:r>
              <a:rPr lang="en-US" dirty="0"/>
              <a:t>A sudden increase in ETCO₂ could indicate a return of spontaneous circulation (ROSC) </a:t>
            </a:r>
          </a:p>
          <a:p>
            <a:pPr lvl="1"/>
            <a:r>
              <a:rPr lang="en-US" dirty="0"/>
              <a:t>Use caution with interpretation of ETCO₂ values within 1-2 minutes after administration of epinephrine due to decreased pulmonary blood flow</a:t>
            </a:r>
          </a:p>
        </p:txBody>
      </p:sp>
    </p:spTree>
    <p:extLst>
      <p:ext uri="{BB962C8B-B14F-4D97-AF65-F5344CB8AC3E}">
        <p14:creationId xmlns:p14="http://schemas.microsoft.com/office/powerpoint/2010/main" val="61575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E53-68C2-4592-B760-D2091EF3AE30}"/>
              </a:ext>
            </a:extLst>
          </p:cNvPr>
          <p:cNvSpPr>
            <a:spLocks noGrp="1"/>
          </p:cNvSpPr>
          <p:nvPr>
            <p:ph type="title"/>
          </p:nvPr>
        </p:nvSpPr>
        <p:spPr/>
        <p:txBody>
          <a:bodyPr/>
          <a:lstStyle/>
          <a:p>
            <a:r>
              <a:rPr lang="en-US" dirty="0"/>
              <a:t>CPAP</a:t>
            </a:r>
          </a:p>
        </p:txBody>
      </p:sp>
      <p:sp>
        <p:nvSpPr>
          <p:cNvPr id="3" name="Content Placeholder 2">
            <a:extLst>
              <a:ext uri="{FF2B5EF4-FFF2-40B4-BE49-F238E27FC236}">
                <a16:creationId xmlns:a16="http://schemas.microsoft.com/office/drawing/2014/main" id="{70C4ED4B-0275-4F97-B3F7-ACF5F1D3D942}"/>
              </a:ext>
            </a:extLst>
          </p:cNvPr>
          <p:cNvSpPr>
            <a:spLocks noGrp="1"/>
          </p:cNvSpPr>
          <p:nvPr>
            <p:ph idx="1"/>
          </p:nvPr>
        </p:nvSpPr>
        <p:spPr/>
        <p:txBody>
          <a:bodyPr>
            <a:normAutofit/>
          </a:bodyPr>
          <a:lstStyle/>
          <a:p>
            <a:r>
              <a:rPr lang="en-US" dirty="0"/>
              <a:t>Continuous Positive Airway Pressure (CPAP) </a:t>
            </a:r>
          </a:p>
          <a:p>
            <a:pPr lvl="1"/>
            <a:r>
              <a:rPr lang="en-US" dirty="0"/>
              <a:t>CPAP is used to provide better oxygenation to patients who are hypoxic </a:t>
            </a:r>
          </a:p>
          <a:p>
            <a:pPr lvl="1"/>
            <a:r>
              <a:rPr lang="en-US" dirty="0"/>
              <a:t>Not designed to ventilate patients </a:t>
            </a:r>
          </a:p>
          <a:p>
            <a:pPr lvl="1"/>
            <a:r>
              <a:rPr lang="en-US" dirty="0"/>
              <a:t>Reduces the effort for the patient to breathe, improves oxygenation and reduces hypercarbia </a:t>
            </a:r>
          </a:p>
          <a:p>
            <a:pPr lvl="1"/>
            <a:r>
              <a:rPr lang="en-US" dirty="0"/>
              <a:t>Can prevent the exacerbation of respiratory distress or respiratory failure </a:t>
            </a:r>
          </a:p>
          <a:p>
            <a:pPr lvl="1"/>
            <a:r>
              <a:rPr lang="en-US" dirty="0"/>
              <a:t> Applies positive airway pressures above atmospheric pressure during inhalation and provides positive end expiratory pressure (PEEP) during exhalation</a:t>
            </a:r>
          </a:p>
        </p:txBody>
      </p:sp>
    </p:spTree>
    <p:extLst>
      <p:ext uri="{BB962C8B-B14F-4D97-AF65-F5344CB8AC3E}">
        <p14:creationId xmlns:p14="http://schemas.microsoft.com/office/powerpoint/2010/main" val="36723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C029-313A-43EA-BCE6-BEC8A62622F7}"/>
              </a:ext>
            </a:extLst>
          </p:cNvPr>
          <p:cNvSpPr>
            <a:spLocks noGrp="1"/>
          </p:cNvSpPr>
          <p:nvPr>
            <p:ph type="title"/>
          </p:nvPr>
        </p:nvSpPr>
        <p:spPr/>
        <p:txBody>
          <a:bodyPr/>
          <a:lstStyle/>
          <a:p>
            <a:r>
              <a:rPr lang="en-US" dirty="0"/>
              <a:t>CPAP</a:t>
            </a:r>
          </a:p>
        </p:txBody>
      </p:sp>
      <p:sp>
        <p:nvSpPr>
          <p:cNvPr id="3" name="Content Placeholder 2">
            <a:extLst>
              <a:ext uri="{FF2B5EF4-FFF2-40B4-BE49-F238E27FC236}">
                <a16:creationId xmlns:a16="http://schemas.microsoft.com/office/drawing/2014/main" id="{3B89395A-3451-416F-84FA-C547427B1E04}"/>
              </a:ext>
            </a:extLst>
          </p:cNvPr>
          <p:cNvSpPr>
            <a:spLocks noGrp="1"/>
          </p:cNvSpPr>
          <p:nvPr>
            <p:ph idx="1"/>
          </p:nvPr>
        </p:nvSpPr>
        <p:spPr/>
        <p:txBody>
          <a:bodyPr>
            <a:normAutofit lnSpcReduction="10000"/>
          </a:bodyPr>
          <a:lstStyle/>
          <a:p>
            <a:r>
              <a:rPr lang="en-US" dirty="0"/>
              <a:t>Indications </a:t>
            </a:r>
          </a:p>
          <a:p>
            <a:pPr lvl="1"/>
            <a:r>
              <a:rPr lang="en-US" dirty="0"/>
              <a:t>Patient needing ventilatory support who is in moderate to severe respiratory distress or early respiratory failure </a:t>
            </a:r>
          </a:p>
          <a:p>
            <a:pPr lvl="1"/>
            <a:r>
              <a:rPr lang="en-US" dirty="0"/>
              <a:t>Patient must be awake, able to obey commands, and have intact airway reflexes </a:t>
            </a:r>
          </a:p>
          <a:p>
            <a:r>
              <a:rPr lang="en-US" dirty="0"/>
              <a:t>Contraindications </a:t>
            </a:r>
          </a:p>
          <a:p>
            <a:pPr lvl="1"/>
            <a:r>
              <a:rPr lang="en-US" dirty="0"/>
              <a:t>Inability to maintain an open airway </a:t>
            </a:r>
          </a:p>
          <a:p>
            <a:pPr lvl="1"/>
            <a:r>
              <a:rPr lang="en-US" dirty="0"/>
              <a:t> Severe hypotension (systolic BP &lt; 90) </a:t>
            </a:r>
          </a:p>
          <a:p>
            <a:pPr lvl="1"/>
            <a:r>
              <a:rPr lang="en-US" dirty="0"/>
              <a:t>A respiratory rate of less than 8 breaths/min </a:t>
            </a:r>
          </a:p>
          <a:p>
            <a:r>
              <a:rPr lang="en-US" dirty="0"/>
              <a:t>The EMS provider needs to deliver assisted artificial ventilations to patients who exhibit deterioration in mental status because of hypoxia and hypercarbia</a:t>
            </a:r>
          </a:p>
        </p:txBody>
      </p:sp>
    </p:spTree>
    <p:extLst>
      <p:ext uri="{BB962C8B-B14F-4D97-AF65-F5344CB8AC3E}">
        <p14:creationId xmlns:p14="http://schemas.microsoft.com/office/powerpoint/2010/main" val="27932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78DF-C37F-4725-A332-668A3F348ABF}"/>
              </a:ext>
            </a:extLst>
          </p:cNvPr>
          <p:cNvSpPr>
            <a:spLocks noGrp="1"/>
          </p:cNvSpPr>
          <p:nvPr>
            <p:ph type="title"/>
          </p:nvPr>
        </p:nvSpPr>
        <p:spPr/>
        <p:txBody>
          <a:bodyPr/>
          <a:lstStyle/>
          <a:p>
            <a:r>
              <a:rPr lang="en-US" dirty="0"/>
              <a:t>Respiratory Physiology </a:t>
            </a:r>
          </a:p>
        </p:txBody>
      </p:sp>
      <p:pic>
        <p:nvPicPr>
          <p:cNvPr id="5" name="Content Placeholder 4">
            <a:extLst>
              <a:ext uri="{FF2B5EF4-FFF2-40B4-BE49-F238E27FC236}">
                <a16:creationId xmlns:a16="http://schemas.microsoft.com/office/drawing/2014/main" id="{1ED8B3F8-E6B5-4D74-8A0D-A4EC42F748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828800"/>
            <a:ext cx="8305800" cy="4572000"/>
          </a:xfrm>
        </p:spPr>
      </p:pic>
    </p:spTree>
    <p:extLst>
      <p:ext uri="{BB962C8B-B14F-4D97-AF65-F5344CB8AC3E}">
        <p14:creationId xmlns:p14="http://schemas.microsoft.com/office/powerpoint/2010/main" val="89403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81F0-A59B-46BE-89E6-AF380AAFA66C}"/>
              </a:ext>
            </a:extLst>
          </p:cNvPr>
          <p:cNvSpPr>
            <a:spLocks noGrp="1"/>
          </p:cNvSpPr>
          <p:nvPr>
            <p:ph type="title"/>
          </p:nvPr>
        </p:nvSpPr>
        <p:spPr/>
        <p:txBody>
          <a:bodyPr/>
          <a:lstStyle/>
          <a:p>
            <a:r>
              <a:rPr lang="en-US" dirty="0"/>
              <a:t>Automated Transport Ventilators</a:t>
            </a:r>
          </a:p>
        </p:txBody>
      </p:sp>
      <p:sp>
        <p:nvSpPr>
          <p:cNvPr id="3" name="Content Placeholder 2">
            <a:extLst>
              <a:ext uri="{FF2B5EF4-FFF2-40B4-BE49-F238E27FC236}">
                <a16:creationId xmlns:a16="http://schemas.microsoft.com/office/drawing/2014/main" id="{239E7345-E80D-4560-9E86-C1C2134DBE91}"/>
              </a:ext>
            </a:extLst>
          </p:cNvPr>
          <p:cNvSpPr>
            <a:spLocks noGrp="1"/>
          </p:cNvSpPr>
          <p:nvPr>
            <p:ph idx="1"/>
          </p:nvPr>
        </p:nvSpPr>
        <p:spPr/>
        <p:txBody>
          <a:bodyPr>
            <a:normAutofit fontScale="92500" lnSpcReduction="10000"/>
          </a:bodyPr>
          <a:lstStyle/>
          <a:p>
            <a:r>
              <a:rPr lang="en-US" dirty="0"/>
              <a:t>Automated Transport Ventilators (ATV) </a:t>
            </a:r>
          </a:p>
          <a:p>
            <a:pPr lvl="1"/>
            <a:r>
              <a:rPr lang="en-US" dirty="0"/>
              <a:t>Intubated patients requiring artificial ventilation for a period of time may benefit from use of ATV, instead of BVM </a:t>
            </a:r>
          </a:p>
          <a:p>
            <a:r>
              <a:rPr lang="en-US" dirty="0"/>
              <a:t> Advantages </a:t>
            </a:r>
          </a:p>
          <a:p>
            <a:pPr lvl="1"/>
            <a:r>
              <a:rPr lang="en-US" dirty="0"/>
              <a:t>Can be used for breathing and non-breathing patients </a:t>
            </a:r>
          </a:p>
          <a:p>
            <a:pPr lvl="1"/>
            <a:r>
              <a:rPr lang="en-US" dirty="0"/>
              <a:t> Patients in respiratory failure  </a:t>
            </a:r>
          </a:p>
          <a:p>
            <a:pPr lvl="1"/>
            <a:r>
              <a:rPr lang="en-US" dirty="0"/>
              <a:t> Frees the rescuer for other tasks </a:t>
            </a:r>
          </a:p>
          <a:p>
            <a:pPr lvl="1"/>
            <a:r>
              <a:rPr lang="en-US" dirty="0"/>
              <a:t> Adjustable settings provide specific tidal volume, respiratory rate, and minute ventilation </a:t>
            </a:r>
          </a:p>
          <a:p>
            <a:r>
              <a:rPr lang="en-US" dirty="0"/>
              <a:t>Disadvantages </a:t>
            </a:r>
          </a:p>
          <a:p>
            <a:pPr lvl="1"/>
            <a:r>
              <a:rPr lang="en-US" dirty="0"/>
              <a:t>Need for an oxygen source, and sometimes electric power </a:t>
            </a:r>
          </a:p>
          <a:p>
            <a:pPr lvl="1"/>
            <a:r>
              <a:rPr lang="en-US" dirty="0"/>
              <a:t>Inability to detect increasing airway resistance </a:t>
            </a:r>
          </a:p>
          <a:p>
            <a:pPr lvl="1"/>
            <a:r>
              <a:rPr lang="en-US" dirty="0"/>
              <a:t>Some ATVs should not be used in children younger than 5 years old </a:t>
            </a:r>
          </a:p>
        </p:txBody>
      </p:sp>
    </p:spTree>
    <p:extLst>
      <p:ext uri="{BB962C8B-B14F-4D97-AF65-F5344CB8AC3E}">
        <p14:creationId xmlns:p14="http://schemas.microsoft.com/office/powerpoint/2010/main" val="384527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4F73-69E6-4020-8FD2-74F95F5CC3AB}"/>
              </a:ext>
            </a:extLst>
          </p:cNvPr>
          <p:cNvSpPr>
            <a:spLocks noGrp="1"/>
          </p:cNvSpPr>
          <p:nvPr>
            <p:ph type="title"/>
          </p:nvPr>
        </p:nvSpPr>
        <p:spPr/>
        <p:txBody>
          <a:bodyPr/>
          <a:lstStyle/>
          <a:p>
            <a:r>
              <a:rPr lang="en-US" dirty="0"/>
              <a:t>Neurological Emergencies</a:t>
            </a:r>
          </a:p>
        </p:txBody>
      </p:sp>
      <p:sp>
        <p:nvSpPr>
          <p:cNvPr id="3" name="Content Placeholder 2">
            <a:extLst>
              <a:ext uri="{FF2B5EF4-FFF2-40B4-BE49-F238E27FC236}">
                <a16:creationId xmlns:a16="http://schemas.microsoft.com/office/drawing/2014/main" id="{41C451A8-AD5D-4392-AC1E-468B1417EA88}"/>
              </a:ext>
            </a:extLst>
          </p:cNvPr>
          <p:cNvSpPr>
            <a:spLocks noGrp="1"/>
          </p:cNvSpPr>
          <p:nvPr>
            <p:ph idx="1"/>
          </p:nvPr>
        </p:nvSpPr>
        <p:spPr/>
        <p:txBody>
          <a:bodyPr/>
          <a:lstStyle/>
          <a:p>
            <a:r>
              <a:rPr lang="en-US" dirty="0"/>
              <a:t>Define AMS</a:t>
            </a:r>
          </a:p>
          <a:p>
            <a:r>
              <a:rPr lang="en-US" dirty="0"/>
              <a:t>State common causes of AMS</a:t>
            </a:r>
          </a:p>
          <a:p>
            <a:r>
              <a:rPr lang="en-US" dirty="0"/>
              <a:t>Define status epilepticus</a:t>
            </a:r>
          </a:p>
          <a:p>
            <a:r>
              <a:rPr lang="en-US" dirty="0"/>
              <a:t>Explain complications associated with seizures</a:t>
            </a:r>
          </a:p>
        </p:txBody>
      </p:sp>
    </p:spTree>
    <p:extLst>
      <p:ext uri="{BB962C8B-B14F-4D97-AF65-F5344CB8AC3E}">
        <p14:creationId xmlns:p14="http://schemas.microsoft.com/office/powerpoint/2010/main" val="189062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1A46-9C6F-478D-83B6-90B72F1B137C}"/>
              </a:ext>
            </a:extLst>
          </p:cNvPr>
          <p:cNvSpPr>
            <a:spLocks noGrp="1"/>
          </p:cNvSpPr>
          <p:nvPr>
            <p:ph type="title"/>
          </p:nvPr>
        </p:nvSpPr>
        <p:spPr/>
        <p:txBody>
          <a:bodyPr/>
          <a:lstStyle/>
          <a:p>
            <a:r>
              <a:rPr lang="en-US" dirty="0"/>
              <a:t>Neurological Emergencies</a:t>
            </a:r>
          </a:p>
        </p:txBody>
      </p:sp>
      <p:sp>
        <p:nvSpPr>
          <p:cNvPr id="3" name="Content Placeholder 2">
            <a:extLst>
              <a:ext uri="{FF2B5EF4-FFF2-40B4-BE49-F238E27FC236}">
                <a16:creationId xmlns:a16="http://schemas.microsoft.com/office/drawing/2014/main" id="{D3444CEE-EAEF-4DD5-A465-722759DA2AE9}"/>
              </a:ext>
            </a:extLst>
          </p:cNvPr>
          <p:cNvSpPr>
            <a:spLocks noGrp="1"/>
          </p:cNvSpPr>
          <p:nvPr>
            <p:ph idx="1"/>
          </p:nvPr>
        </p:nvSpPr>
        <p:spPr/>
        <p:txBody>
          <a:bodyPr>
            <a:normAutofit fontScale="92500" lnSpcReduction="10000"/>
          </a:bodyPr>
          <a:lstStyle/>
          <a:p>
            <a:r>
              <a:rPr lang="en-US" dirty="0"/>
              <a:t> Altered mental status definition and causes </a:t>
            </a:r>
          </a:p>
          <a:p>
            <a:pPr lvl="1"/>
            <a:r>
              <a:rPr lang="en-US" dirty="0"/>
              <a:t>Definition:  change in a person’s level of awareness </a:t>
            </a:r>
          </a:p>
          <a:p>
            <a:pPr lvl="1"/>
            <a:r>
              <a:rPr lang="en-US" dirty="0"/>
              <a:t>Causes (AEIOU-TIPPSS— acronym for assessment of AMS patient)</a:t>
            </a:r>
          </a:p>
          <a:p>
            <a:pPr lvl="2"/>
            <a:r>
              <a:rPr lang="en-US" dirty="0"/>
              <a:t>Alcohol </a:t>
            </a:r>
          </a:p>
          <a:p>
            <a:pPr lvl="2"/>
            <a:r>
              <a:rPr lang="en-US" dirty="0"/>
              <a:t>Epilepsy (seizures) </a:t>
            </a:r>
          </a:p>
          <a:p>
            <a:pPr lvl="2"/>
            <a:r>
              <a:rPr lang="en-US" dirty="0"/>
              <a:t>Insulin (diabetic condition) </a:t>
            </a:r>
          </a:p>
          <a:p>
            <a:pPr lvl="2"/>
            <a:r>
              <a:rPr lang="en-US" dirty="0"/>
              <a:t>Oxygen (lack of) </a:t>
            </a:r>
          </a:p>
          <a:p>
            <a:pPr lvl="2"/>
            <a:r>
              <a:rPr lang="en-US" dirty="0"/>
              <a:t>Uremia (kidney failure) </a:t>
            </a:r>
          </a:p>
          <a:p>
            <a:pPr lvl="2"/>
            <a:r>
              <a:rPr lang="en-US" dirty="0"/>
              <a:t>Trauma </a:t>
            </a:r>
          </a:p>
          <a:p>
            <a:pPr lvl="2"/>
            <a:r>
              <a:rPr lang="en-US" dirty="0"/>
              <a:t>Infection </a:t>
            </a:r>
          </a:p>
          <a:p>
            <a:pPr lvl="2"/>
            <a:r>
              <a:rPr lang="en-US" dirty="0"/>
              <a:t>Psychiatric </a:t>
            </a:r>
          </a:p>
          <a:p>
            <a:pPr lvl="2"/>
            <a:r>
              <a:rPr lang="en-US" dirty="0"/>
              <a:t>Poisoning (including drug overdose)</a:t>
            </a:r>
          </a:p>
          <a:p>
            <a:pPr lvl="2"/>
            <a:r>
              <a:rPr lang="en-US" dirty="0"/>
              <a:t> Shock </a:t>
            </a:r>
          </a:p>
          <a:p>
            <a:pPr lvl="2"/>
            <a:r>
              <a:rPr lang="en-US" dirty="0"/>
              <a:t>Stroke </a:t>
            </a:r>
          </a:p>
        </p:txBody>
      </p:sp>
    </p:spTree>
    <p:extLst>
      <p:ext uri="{BB962C8B-B14F-4D97-AF65-F5344CB8AC3E}">
        <p14:creationId xmlns:p14="http://schemas.microsoft.com/office/powerpoint/2010/main" val="218770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600E-4BA0-4839-8EA2-5C89F8F5B0B7}"/>
              </a:ext>
            </a:extLst>
          </p:cNvPr>
          <p:cNvSpPr>
            <a:spLocks noGrp="1"/>
          </p:cNvSpPr>
          <p:nvPr>
            <p:ph type="title"/>
          </p:nvPr>
        </p:nvSpPr>
        <p:spPr/>
        <p:txBody>
          <a:bodyPr/>
          <a:lstStyle/>
          <a:p>
            <a:r>
              <a:rPr lang="en-US" dirty="0"/>
              <a:t>Neurological Emergencies</a:t>
            </a:r>
          </a:p>
        </p:txBody>
      </p:sp>
      <p:sp>
        <p:nvSpPr>
          <p:cNvPr id="3" name="Content Placeholder 2">
            <a:extLst>
              <a:ext uri="{FF2B5EF4-FFF2-40B4-BE49-F238E27FC236}">
                <a16:creationId xmlns:a16="http://schemas.microsoft.com/office/drawing/2014/main" id="{4AFF2BD1-7B88-4196-A354-FB49086486D5}"/>
              </a:ext>
            </a:extLst>
          </p:cNvPr>
          <p:cNvSpPr>
            <a:spLocks noGrp="1"/>
          </p:cNvSpPr>
          <p:nvPr>
            <p:ph idx="1"/>
          </p:nvPr>
        </p:nvSpPr>
        <p:spPr/>
        <p:txBody>
          <a:bodyPr>
            <a:normAutofit/>
          </a:bodyPr>
          <a:lstStyle/>
          <a:p>
            <a:r>
              <a:rPr lang="en-US" dirty="0"/>
              <a:t>Types of seizures </a:t>
            </a:r>
          </a:p>
          <a:p>
            <a:pPr lvl="1"/>
            <a:r>
              <a:rPr lang="en-US" dirty="0"/>
              <a:t>Generalized  </a:t>
            </a:r>
          </a:p>
          <a:p>
            <a:pPr lvl="2"/>
            <a:r>
              <a:rPr lang="en-US" dirty="0"/>
              <a:t>Tonic-</a:t>
            </a:r>
            <a:r>
              <a:rPr lang="en-US" dirty="0" err="1"/>
              <a:t>clonic</a:t>
            </a:r>
            <a:r>
              <a:rPr lang="en-US" dirty="0"/>
              <a:t> </a:t>
            </a:r>
          </a:p>
          <a:p>
            <a:pPr lvl="2"/>
            <a:r>
              <a:rPr lang="en-US" dirty="0"/>
              <a:t>Absence</a:t>
            </a:r>
          </a:p>
          <a:p>
            <a:pPr lvl="1"/>
            <a:r>
              <a:rPr lang="en-US" dirty="0"/>
              <a:t>Partial </a:t>
            </a:r>
          </a:p>
          <a:p>
            <a:pPr lvl="2"/>
            <a:r>
              <a:rPr lang="en-US" dirty="0"/>
              <a:t>Simple </a:t>
            </a:r>
          </a:p>
          <a:p>
            <a:pPr lvl="2"/>
            <a:r>
              <a:rPr lang="en-US" dirty="0"/>
              <a:t>Complex </a:t>
            </a:r>
          </a:p>
          <a:p>
            <a:pPr lvl="1"/>
            <a:r>
              <a:rPr lang="en-US" dirty="0"/>
              <a:t>Status epilepticus </a:t>
            </a:r>
          </a:p>
        </p:txBody>
      </p:sp>
    </p:spTree>
    <p:extLst>
      <p:ext uri="{BB962C8B-B14F-4D97-AF65-F5344CB8AC3E}">
        <p14:creationId xmlns:p14="http://schemas.microsoft.com/office/powerpoint/2010/main" val="41168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6C97-C1FC-4E85-96ED-CEBD7F432FB6}"/>
              </a:ext>
            </a:extLst>
          </p:cNvPr>
          <p:cNvSpPr>
            <a:spLocks noGrp="1"/>
          </p:cNvSpPr>
          <p:nvPr>
            <p:ph type="title"/>
          </p:nvPr>
        </p:nvSpPr>
        <p:spPr/>
        <p:txBody>
          <a:bodyPr/>
          <a:lstStyle/>
          <a:p>
            <a:r>
              <a:rPr lang="en-US" dirty="0"/>
              <a:t>Generalized Seizures </a:t>
            </a:r>
          </a:p>
        </p:txBody>
      </p:sp>
      <p:sp>
        <p:nvSpPr>
          <p:cNvPr id="3" name="Content Placeholder 2">
            <a:extLst>
              <a:ext uri="{FF2B5EF4-FFF2-40B4-BE49-F238E27FC236}">
                <a16:creationId xmlns:a16="http://schemas.microsoft.com/office/drawing/2014/main" id="{36F9C484-4CC3-4A24-8870-B7C43AB1B85A}"/>
              </a:ext>
            </a:extLst>
          </p:cNvPr>
          <p:cNvSpPr>
            <a:spLocks noGrp="1"/>
          </p:cNvSpPr>
          <p:nvPr>
            <p:ph idx="1"/>
          </p:nvPr>
        </p:nvSpPr>
        <p:spPr/>
        <p:txBody>
          <a:bodyPr/>
          <a:lstStyle/>
          <a:p>
            <a:r>
              <a:rPr lang="en-US" dirty="0"/>
              <a:t>Tonic seizure</a:t>
            </a:r>
          </a:p>
          <a:p>
            <a:pPr lvl="1"/>
            <a:r>
              <a:rPr lang="en-US" dirty="0"/>
              <a:t>Muscles stiffen and the patient loses consciousness</a:t>
            </a:r>
          </a:p>
          <a:p>
            <a:pPr lvl="1"/>
            <a:r>
              <a:rPr lang="en-US" dirty="0"/>
              <a:t>Muscles contract and the back arches</a:t>
            </a:r>
          </a:p>
          <a:p>
            <a:pPr lvl="1"/>
            <a:r>
              <a:rPr lang="en-US" dirty="0"/>
              <a:t>Chest muscles tighten and breathing becomes difficult</a:t>
            </a:r>
          </a:p>
          <a:p>
            <a:pPr lvl="2"/>
            <a:r>
              <a:rPr lang="en-US" dirty="0"/>
              <a:t>Cyanosis to lips and face possible</a:t>
            </a:r>
          </a:p>
          <a:p>
            <a:r>
              <a:rPr lang="en-US" dirty="0" err="1"/>
              <a:t>Clonic</a:t>
            </a:r>
            <a:r>
              <a:rPr lang="en-US" dirty="0"/>
              <a:t> seizure</a:t>
            </a:r>
          </a:p>
          <a:p>
            <a:pPr lvl="1"/>
            <a:r>
              <a:rPr lang="en-US" dirty="0"/>
              <a:t>Muscles spasm and jerk</a:t>
            </a:r>
          </a:p>
          <a:p>
            <a:pPr lvl="1"/>
            <a:r>
              <a:rPr lang="en-US" dirty="0"/>
              <a:t>Muscles will flex and relax rapidly</a:t>
            </a:r>
          </a:p>
        </p:txBody>
      </p:sp>
    </p:spTree>
    <p:extLst>
      <p:ext uri="{BB962C8B-B14F-4D97-AF65-F5344CB8AC3E}">
        <p14:creationId xmlns:p14="http://schemas.microsoft.com/office/powerpoint/2010/main" val="41900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C124-D14A-45BB-A57E-7E1F63E05C50}"/>
              </a:ext>
            </a:extLst>
          </p:cNvPr>
          <p:cNvSpPr>
            <a:spLocks noGrp="1"/>
          </p:cNvSpPr>
          <p:nvPr>
            <p:ph type="title"/>
          </p:nvPr>
        </p:nvSpPr>
        <p:spPr/>
        <p:txBody>
          <a:bodyPr/>
          <a:lstStyle/>
          <a:p>
            <a:r>
              <a:rPr lang="en-US" dirty="0"/>
              <a:t>Generalized Seizure</a:t>
            </a:r>
          </a:p>
        </p:txBody>
      </p:sp>
      <p:sp>
        <p:nvSpPr>
          <p:cNvPr id="3" name="Content Placeholder 2">
            <a:extLst>
              <a:ext uri="{FF2B5EF4-FFF2-40B4-BE49-F238E27FC236}">
                <a16:creationId xmlns:a16="http://schemas.microsoft.com/office/drawing/2014/main" id="{719C8088-8417-4305-88E7-945495A2E4BB}"/>
              </a:ext>
            </a:extLst>
          </p:cNvPr>
          <p:cNvSpPr>
            <a:spLocks noGrp="1"/>
          </p:cNvSpPr>
          <p:nvPr>
            <p:ph idx="1"/>
          </p:nvPr>
        </p:nvSpPr>
        <p:spPr/>
        <p:txBody>
          <a:bodyPr/>
          <a:lstStyle/>
          <a:p>
            <a:r>
              <a:rPr lang="en-US" dirty="0"/>
              <a:t>Tonic-</a:t>
            </a:r>
            <a:r>
              <a:rPr lang="en-US" dirty="0" err="1"/>
              <a:t>clonic</a:t>
            </a:r>
            <a:r>
              <a:rPr lang="en-US" dirty="0"/>
              <a:t> (grand mal) seizures</a:t>
            </a:r>
          </a:p>
          <a:p>
            <a:pPr lvl="1"/>
            <a:r>
              <a:rPr lang="en-US" dirty="0"/>
              <a:t>Tonic and </a:t>
            </a:r>
            <a:r>
              <a:rPr lang="en-US" dirty="0" err="1"/>
              <a:t>clonic</a:t>
            </a:r>
            <a:r>
              <a:rPr lang="en-US" dirty="0"/>
              <a:t> seizure occur together</a:t>
            </a:r>
          </a:p>
          <a:p>
            <a:pPr lvl="1"/>
            <a:r>
              <a:rPr lang="en-US" dirty="0"/>
              <a:t>Rare to experience one without the other</a:t>
            </a:r>
          </a:p>
          <a:p>
            <a:r>
              <a:rPr lang="en-US" dirty="0"/>
              <a:t>Absent (petit mal) seizure</a:t>
            </a:r>
          </a:p>
          <a:p>
            <a:pPr lvl="1"/>
            <a:r>
              <a:rPr lang="en-US" dirty="0"/>
              <a:t>Uncommon</a:t>
            </a:r>
          </a:p>
          <a:p>
            <a:pPr lvl="1"/>
            <a:r>
              <a:rPr lang="en-US" dirty="0"/>
              <a:t>Occurs suddenly and without warning</a:t>
            </a:r>
          </a:p>
          <a:p>
            <a:pPr lvl="1"/>
            <a:r>
              <a:rPr lang="en-US" dirty="0"/>
              <a:t>Appear to stare without moving</a:t>
            </a:r>
          </a:p>
          <a:p>
            <a:pPr lvl="1"/>
            <a:r>
              <a:rPr lang="en-US" dirty="0"/>
              <a:t>Usually last less than 15 seconds</a:t>
            </a:r>
          </a:p>
          <a:p>
            <a:pPr lvl="1"/>
            <a:r>
              <a:rPr lang="en-US" dirty="0"/>
              <a:t>Normally no postictal period</a:t>
            </a:r>
          </a:p>
          <a:p>
            <a:pPr marL="228600" lvl="1" indent="0">
              <a:buNone/>
            </a:pPr>
            <a:endParaRPr lang="en-US" dirty="0"/>
          </a:p>
        </p:txBody>
      </p:sp>
    </p:spTree>
    <p:extLst>
      <p:ext uri="{BB962C8B-B14F-4D97-AF65-F5344CB8AC3E}">
        <p14:creationId xmlns:p14="http://schemas.microsoft.com/office/powerpoint/2010/main" val="2413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D354-D68A-4CD0-92F9-6A4B36961990}"/>
              </a:ext>
            </a:extLst>
          </p:cNvPr>
          <p:cNvSpPr>
            <a:spLocks noGrp="1"/>
          </p:cNvSpPr>
          <p:nvPr>
            <p:ph type="title"/>
          </p:nvPr>
        </p:nvSpPr>
        <p:spPr/>
        <p:txBody>
          <a:bodyPr/>
          <a:lstStyle/>
          <a:p>
            <a:r>
              <a:rPr lang="en-US" dirty="0"/>
              <a:t>Partial Seizure</a:t>
            </a:r>
          </a:p>
        </p:txBody>
      </p:sp>
      <p:sp>
        <p:nvSpPr>
          <p:cNvPr id="3" name="Content Placeholder 2">
            <a:extLst>
              <a:ext uri="{FF2B5EF4-FFF2-40B4-BE49-F238E27FC236}">
                <a16:creationId xmlns:a16="http://schemas.microsoft.com/office/drawing/2014/main" id="{2D48DB65-028A-48D7-83DB-6D0128E189B7}"/>
              </a:ext>
            </a:extLst>
          </p:cNvPr>
          <p:cNvSpPr>
            <a:spLocks noGrp="1"/>
          </p:cNvSpPr>
          <p:nvPr>
            <p:ph idx="1"/>
          </p:nvPr>
        </p:nvSpPr>
        <p:spPr/>
        <p:txBody>
          <a:bodyPr/>
          <a:lstStyle/>
          <a:p>
            <a:r>
              <a:rPr lang="en-US" dirty="0"/>
              <a:t>Simple partial seizure</a:t>
            </a:r>
          </a:p>
          <a:p>
            <a:pPr lvl="1"/>
            <a:r>
              <a:rPr lang="en-US" dirty="0"/>
              <a:t>Localized to one area of the brain</a:t>
            </a:r>
          </a:p>
          <a:p>
            <a:pPr lvl="1"/>
            <a:r>
              <a:rPr lang="en-US" dirty="0"/>
              <a:t>No lost of consciousness</a:t>
            </a:r>
          </a:p>
          <a:p>
            <a:pPr marL="0" indent="0">
              <a:buNone/>
            </a:pPr>
            <a:endParaRPr lang="en-US" dirty="0"/>
          </a:p>
          <a:p>
            <a:pPr lvl="1"/>
            <a:endParaRPr lang="en-US" dirty="0"/>
          </a:p>
        </p:txBody>
      </p:sp>
    </p:spTree>
    <p:extLst>
      <p:ext uri="{BB962C8B-B14F-4D97-AF65-F5344CB8AC3E}">
        <p14:creationId xmlns:p14="http://schemas.microsoft.com/office/powerpoint/2010/main" val="29903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0527-4A6A-4825-8EE0-06F60DAF9479}"/>
              </a:ext>
            </a:extLst>
          </p:cNvPr>
          <p:cNvSpPr>
            <a:spLocks noGrp="1"/>
          </p:cNvSpPr>
          <p:nvPr>
            <p:ph type="title"/>
          </p:nvPr>
        </p:nvSpPr>
        <p:spPr/>
        <p:txBody>
          <a:bodyPr/>
          <a:lstStyle/>
          <a:p>
            <a:r>
              <a:rPr lang="en-US" dirty="0"/>
              <a:t>Partial Seizure</a:t>
            </a:r>
          </a:p>
        </p:txBody>
      </p:sp>
      <p:sp>
        <p:nvSpPr>
          <p:cNvPr id="3" name="Content Placeholder 2">
            <a:extLst>
              <a:ext uri="{FF2B5EF4-FFF2-40B4-BE49-F238E27FC236}">
                <a16:creationId xmlns:a16="http://schemas.microsoft.com/office/drawing/2014/main" id="{A7ADF33B-A614-4D09-BCA9-925FC71F8458}"/>
              </a:ext>
            </a:extLst>
          </p:cNvPr>
          <p:cNvSpPr>
            <a:spLocks noGrp="1"/>
          </p:cNvSpPr>
          <p:nvPr>
            <p:ph idx="1"/>
          </p:nvPr>
        </p:nvSpPr>
        <p:spPr/>
        <p:txBody>
          <a:bodyPr>
            <a:normAutofit fontScale="85000" lnSpcReduction="20000"/>
          </a:bodyPr>
          <a:lstStyle/>
          <a:p>
            <a:r>
              <a:rPr lang="en-US" dirty="0"/>
              <a:t>Simple partial seizure is broken into four </a:t>
            </a:r>
            <a:r>
              <a:rPr lang="en-US" dirty="0" err="1"/>
              <a:t>catergories</a:t>
            </a:r>
            <a:endParaRPr lang="en-US" dirty="0"/>
          </a:p>
          <a:p>
            <a:r>
              <a:rPr lang="en-US" dirty="0"/>
              <a:t>Motor</a:t>
            </a:r>
          </a:p>
          <a:p>
            <a:pPr lvl="1"/>
            <a:r>
              <a:rPr lang="en-US" dirty="0"/>
              <a:t>A simple partial seizure with motor symptoms will affect muscle activity, causing jerking movements of the foot, face, arm, or another part of the body.</a:t>
            </a:r>
          </a:p>
          <a:p>
            <a:r>
              <a:rPr lang="en-US" dirty="0"/>
              <a:t>Sensory</a:t>
            </a:r>
          </a:p>
          <a:p>
            <a:pPr lvl="1"/>
            <a:r>
              <a:rPr lang="en-US" dirty="0"/>
              <a:t>A simple partial seizure with sensory symptoms affect the senses: hearing problems, possible hallucinations, and other distortions.</a:t>
            </a:r>
          </a:p>
          <a:p>
            <a:r>
              <a:rPr lang="en-US" dirty="0"/>
              <a:t>Autonomic</a:t>
            </a:r>
          </a:p>
          <a:p>
            <a:pPr lvl="1"/>
            <a:r>
              <a:rPr lang="en-US" dirty="0"/>
              <a:t>A simple partial seizure with autonomic symptoms affects the part of the brain responsible for involuntary functions: it may cause changes in blood pressure, heart rhythm, bowel function, etc.</a:t>
            </a:r>
          </a:p>
          <a:p>
            <a:r>
              <a:rPr lang="en-US" dirty="0"/>
              <a:t>Psychic</a:t>
            </a:r>
          </a:p>
          <a:p>
            <a:pPr lvl="1"/>
            <a:r>
              <a:rPr lang="en-US" dirty="0"/>
              <a:t>A simple partial seizure with psychic symptoms affects parts of the brain that trigger emotions or previous experiences: it may cause feelings of fear, anxiety, déjà vu </a:t>
            </a:r>
          </a:p>
        </p:txBody>
      </p:sp>
    </p:spTree>
    <p:extLst>
      <p:ext uri="{BB962C8B-B14F-4D97-AF65-F5344CB8AC3E}">
        <p14:creationId xmlns:p14="http://schemas.microsoft.com/office/powerpoint/2010/main" val="2692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31DE-C782-4E47-9B7F-68A5EDE46CCE}"/>
              </a:ext>
            </a:extLst>
          </p:cNvPr>
          <p:cNvSpPr>
            <a:spLocks noGrp="1"/>
          </p:cNvSpPr>
          <p:nvPr>
            <p:ph type="title"/>
          </p:nvPr>
        </p:nvSpPr>
        <p:spPr/>
        <p:txBody>
          <a:bodyPr/>
          <a:lstStyle/>
          <a:p>
            <a:r>
              <a:rPr lang="en-US" dirty="0"/>
              <a:t>Partial Seizure</a:t>
            </a:r>
          </a:p>
        </p:txBody>
      </p:sp>
      <p:sp>
        <p:nvSpPr>
          <p:cNvPr id="3" name="Content Placeholder 2">
            <a:extLst>
              <a:ext uri="{FF2B5EF4-FFF2-40B4-BE49-F238E27FC236}">
                <a16:creationId xmlns:a16="http://schemas.microsoft.com/office/drawing/2014/main" id="{EA51152D-FA8F-4369-A2E5-5AA4F8FF2047}"/>
              </a:ext>
            </a:extLst>
          </p:cNvPr>
          <p:cNvSpPr>
            <a:spLocks noGrp="1"/>
          </p:cNvSpPr>
          <p:nvPr>
            <p:ph idx="1"/>
          </p:nvPr>
        </p:nvSpPr>
        <p:spPr/>
        <p:txBody>
          <a:bodyPr/>
          <a:lstStyle/>
          <a:p>
            <a:r>
              <a:rPr lang="en-US" dirty="0"/>
              <a:t>Complex partial seizure</a:t>
            </a:r>
          </a:p>
          <a:p>
            <a:pPr lvl="1"/>
            <a:r>
              <a:rPr lang="en-US" dirty="0"/>
              <a:t>Affect any lobe of the brain</a:t>
            </a:r>
          </a:p>
          <a:p>
            <a:pPr lvl="1"/>
            <a:r>
              <a:rPr lang="en-US" dirty="0"/>
              <a:t>Cause alteration of awareness due to spreading seizure activity</a:t>
            </a:r>
          </a:p>
          <a:p>
            <a:pPr lvl="1"/>
            <a:r>
              <a:rPr lang="en-US" dirty="0"/>
              <a:t>An aura often described as a warning may present</a:t>
            </a:r>
          </a:p>
          <a:p>
            <a:pPr lvl="1"/>
            <a:r>
              <a:rPr lang="en-US" dirty="0"/>
              <a:t>Patients may stare blankly into space </a:t>
            </a:r>
          </a:p>
          <a:p>
            <a:pPr lvl="1"/>
            <a:r>
              <a:rPr lang="en-US" dirty="0"/>
              <a:t>Non-purposeful/repetitive movements</a:t>
            </a:r>
          </a:p>
        </p:txBody>
      </p:sp>
    </p:spTree>
    <p:extLst>
      <p:ext uri="{BB962C8B-B14F-4D97-AF65-F5344CB8AC3E}">
        <p14:creationId xmlns:p14="http://schemas.microsoft.com/office/powerpoint/2010/main" val="221324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AF65-A8AD-421C-AB75-574EBA7F3F24}"/>
              </a:ext>
            </a:extLst>
          </p:cNvPr>
          <p:cNvSpPr>
            <a:spLocks noGrp="1"/>
          </p:cNvSpPr>
          <p:nvPr>
            <p:ph type="title"/>
          </p:nvPr>
        </p:nvSpPr>
        <p:spPr/>
        <p:txBody>
          <a:bodyPr/>
          <a:lstStyle/>
          <a:p>
            <a:r>
              <a:rPr lang="en-US" dirty="0"/>
              <a:t>Status Epilepticus - Definition</a:t>
            </a:r>
          </a:p>
        </p:txBody>
      </p:sp>
      <p:sp>
        <p:nvSpPr>
          <p:cNvPr id="3" name="Content Placeholder 2">
            <a:extLst>
              <a:ext uri="{FF2B5EF4-FFF2-40B4-BE49-F238E27FC236}">
                <a16:creationId xmlns:a16="http://schemas.microsoft.com/office/drawing/2014/main" id="{A3C90779-046C-4B2B-B2C7-30F6C891B639}"/>
              </a:ext>
            </a:extLst>
          </p:cNvPr>
          <p:cNvSpPr>
            <a:spLocks noGrp="1"/>
          </p:cNvSpPr>
          <p:nvPr>
            <p:ph idx="1"/>
          </p:nvPr>
        </p:nvSpPr>
        <p:spPr/>
        <p:txBody>
          <a:bodyPr/>
          <a:lstStyle/>
          <a:p>
            <a:r>
              <a:rPr lang="en-US" dirty="0"/>
              <a:t>A continuous seizure lasting more than 30 minutes   </a:t>
            </a:r>
          </a:p>
          <a:p>
            <a:r>
              <a:rPr lang="en-US" dirty="0"/>
              <a:t>Two or more seizures without regaining consciousness between any of them </a:t>
            </a:r>
          </a:p>
          <a:p>
            <a:r>
              <a:rPr lang="en-US" dirty="0"/>
              <a:t>Prolonged seizures last between 5 and 30 minutes </a:t>
            </a:r>
          </a:p>
          <a:p>
            <a:pPr lvl="1"/>
            <a:r>
              <a:rPr lang="en-US" dirty="0"/>
              <a:t> Should be treated as status epilepticus </a:t>
            </a:r>
          </a:p>
        </p:txBody>
      </p:sp>
    </p:spTree>
    <p:extLst>
      <p:ext uri="{BB962C8B-B14F-4D97-AF65-F5344CB8AC3E}">
        <p14:creationId xmlns:p14="http://schemas.microsoft.com/office/powerpoint/2010/main" val="6952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B60B-B36F-47E1-99F8-15B2747433A2}"/>
              </a:ext>
            </a:extLst>
          </p:cNvPr>
          <p:cNvSpPr>
            <a:spLocks noGrp="1"/>
          </p:cNvSpPr>
          <p:nvPr>
            <p:ph type="title"/>
          </p:nvPr>
        </p:nvSpPr>
        <p:spPr/>
        <p:txBody>
          <a:bodyPr/>
          <a:lstStyle/>
          <a:p>
            <a:r>
              <a:rPr lang="en-US" dirty="0"/>
              <a:t>Alveoli</a:t>
            </a:r>
          </a:p>
        </p:txBody>
      </p:sp>
      <p:sp>
        <p:nvSpPr>
          <p:cNvPr id="3" name="Content Placeholder 2">
            <a:extLst>
              <a:ext uri="{FF2B5EF4-FFF2-40B4-BE49-F238E27FC236}">
                <a16:creationId xmlns:a16="http://schemas.microsoft.com/office/drawing/2014/main" id="{9194148C-5E9B-4DC9-BA4B-8C331016B517}"/>
              </a:ext>
            </a:extLst>
          </p:cNvPr>
          <p:cNvSpPr>
            <a:spLocks noGrp="1"/>
          </p:cNvSpPr>
          <p:nvPr>
            <p:ph idx="1"/>
          </p:nvPr>
        </p:nvSpPr>
        <p:spPr/>
        <p:txBody>
          <a:bodyPr/>
          <a:lstStyle/>
          <a:p>
            <a:r>
              <a:rPr lang="en-US" dirty="0"/>
              <a:t>A film of water coats the alveolar walls</a:t>
            </a:r>
          </a:p>
          <a:p>
            <a:r>
              <a:rPr lang="en-US" dirty="0"/>
              <a:t>As we exhale the alveoli shrink and the water molecules become closer together creating surface tension</a:t>
            </a:r>
          </a:p>
          <a:p>
            <a:r>
              <a:rPr lang="en-US" dirty="0"/>
              <a:t>Because of the increased surface tension, alveoli may be vulnerable to collapsing if it wasn’t for Pulmonary Surfactant</a:t>
            </a:r>
          </a:p>
          <a:p>
            <a:pPr lvl="1"/>
            <a:endParaRPr lang="en-US" dirty="0"/>
          </a:p>
        </p:txBody>
      </p:sp>
    </p:spTree>
    <p:extLst>
      <p:ext uri="{BB962C8B-B14F-4D97-AF65-F5344CB8AC3E}">
        <p14:creationId xmlns:p14="http://schemas.microsoft.com/office/powerpoint/2010/main" val="24771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1D22-4B51-4AAB-91C1-C0738212BD14}"/>
              </a:ext>
            </a:extLst>
          </p:cNvPr>
          <p:cNvSpPr>
            <a:spLocks noGrp="1"/>
          </p:cNvSpPr>
          <p:nvPr>
            <p:ph type="title"/>
          </p:nvPr>
        </p:nvSpPr>
        <p:spPr/>
        <p:txBody>
          <a:bodyPr/>
          <a:lstStyle/>
          <a:p>
            <a:r>
              <a:rPr lang="en-US" dirty="0"/>
              <a:t>Status Epilepticus - Epidemiology</a:t>
            </a:r>
          </a:p>
        </p:txBody>
      </p:sp>
      <p:sp>
        <p:nvSpPr>
          <p:cNvPr id="3" name="Content Placeholder 2">
            <a:extLst>
              <a:ext uri="{FF2B5EF4-FFF2-40B4-BE49-F238E27FC236}">
                <a16:creationId xmlns:a16="http://schemas.microsoft.com/office/drawing/2014/main" id="{685FDBFC-56B5-4CEB-B75E-94CFB373B807}"/>
              </a:ext>
            </a:extLst>
          </p:cNvPr>
          <p:cNvSpPr>
            <a:spLocks noGrp="1"/>
          </p:cNvSpPr>
          <p:nvPr>
            <p:ph idx="1"/>
          </p:nvPr>
        </p:nvSpPr>
        <p:spPr/>
        <p:txBody>
          <a:bodyPr>
            <a:normAutofit/>
          </a:bodyPr>
          <a:lstStyle/>
          <a:p>
            <a:pPr lvl="1"/>
            <a:r>
              <a:rPr lang="en-US" sz="2400" dirty="0"/>
              <a:t>Mortality rate can be around 20%</a:t>
            </a:r>
          </a:p>
          <a:p>
            <a:pPr lvl="2"/>
            <a:r>
              <a:rPr lang="en-US" sz="2200" dirty="0"/>
              <a:t>Especially if treatment is not initiated quickly</a:t>
            </a:r>
          </a:p>
          <a:p>
            <a:pPr lvl="1"/>
            <a:r>
              <a:rPr lang="en-US" sz="2400" dirty="0"/>
              <a:t>Highest mortality occurs from anoxic and cerebrovascular causes</a:t>
            </a:r>
          </a:p>
          <a:p>
            <a:pPr lvl="1"/>
            <a:r>
              <a:rPr lang="en-US" sz="2400" dirty="0"/>
              <a:t>Seizure duration is the greatest predictor of mortality</a:t>
            </a:r>
          </a:p>
          <a:p>
            <a:pPr lvl="2"/>
            <a:r>
              <a:rPr lang="en-US" sz="2200" dirty="0"/>
              <a:t>Status epilepticus lasting &gt;1 hour has significantly higher mortality</a:t>
            </a:r>
          </a:p>
          <a:p>
            <a:pPr lvl="1"/>
            <a:r>
              <a:rPr lang="en-US" sz="2400" dirty="0"/>
              <a:t>Most common in ages &gt;60 years old and &lt;12 months old</a:t>
            </a:r>
          </a:p>
          <a:p>
            <a:pPr lvl="1"/>
            <a:r>
              <a:rPr lang="en-US" sz="2400" dirty="0"/>
              <a:t>High prevalence in patients with chronic epilepsy</a:t>
            </a:r>
          </a:p>
        </p:txBody>
      </p:sp>
    </p:spTree>
    <p:extLst>
      <p:ext uri="{BB962C8B-B14F-4D97-AF65-F5344CB8AC3E}">
        <p14:creationId xmlns:p14="http://schemas.microsoft.com/office/powerpoint/2010/main" val="224895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736F-2D13-49AE-8919-C3CE5F877362}"/>
              </a:ext>
            </a:extLst>
          </p:cNvPr>
          <p:cNvSpPr>
            <a:spLocks noGrp="1"/>
          </p:cNvSpPr>
          <p:nvPr>
            <p:ph type="title"/>
          </p:nvPr>
        </p:nvSpPr>
        <p:spPr/>
        <p:txBody>
          <a:bodyPr/>
          <a:lstStyle/>
          <a:p>
            <a:r>
              <a:rPr lang="en-US" dirty="0"/>
              <a:t>Status Epilepticus – Time is Brain</a:t>
            </a:r>
          </a:p>
        </p:txBody>
      </p:sp>
      <p:sp>
        <p:nvSpPr>
          <p:cNvPr id="3" name="Content Placeholder 2">
            <a:extLst>
              <a:ext uri="{FF2B5EF4-FFF2-40B4-BE49-F238E27FC236}">
                <a16:creationId xmlns:a16="http://schemas.microsoft.com/office/drawing/2014/main" id="{003C7527-9B34-4A7B-AC67-2174404D5709}"/>
              </a:ext>
            </a:extLst>
          </p:cNvPr>
          <p:cNvSpPr>
            <a:spLocks noGrp="1"/>
          </p:cNvSpPr>
          <p:nvPr>
            <p:ph idx="1"/>
          </p:nvPr>
        </p:nvSpPr>
        <p:spPr/>
        <p:txBody>
          <a:bodyPr/>
          <a:lstStyle/>
          <a:p>
            <a:r>
              <a:rPr lang="en-US" dirty="0"/>
              <a:t>Status is an emergency and needs to be treated promptly</a:t>
            </a:r>
          </a:p>
        </p:txBody>
      </p:sp>
      <p:pic>
        <p:nvPicPr>
          <p:cNvPr id="5" name="Picture 4">
            <a:extLst>
              <a:ext uri="{FF2B5EF4-FFF2-40B4-BE49-F238E27FC236}">
                <a16:creationId xmlns:a16="http://schemas.microsoft.com/office/drawing/2014/main" id="{1367BB09-7ADC-4647-9588-DBD518E52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5" y="3429000"/>
            <a:ext cx="6229350" cy="2057400"/>
          </a:xfrm>
          <a:prstGeom prst="rect">
            <a:avLst/>
          </a:prstGeom>
        </p:spPr>
      </p:pic>
    </p:spTree>
    <p:extLst>
      <p:ext uri="{BB962C8B-B14F-4D97-AF65-F5344CB8AC3E}">
        <p14:creationId xmlns:p14="http://schemas.microsoft.com/office/powerpoint/2010/main" val="12916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4289-E44F-4C81-9031-ED64CF7FF08B}"/>
              </a:ext>
            </a:extLst>
          </p:cNvPr>
          <p:cNvSpPr>
            <a:spLocks noGrp="1"/>
          </p:cNvSpPr>
          <p:nvPr>
            <p:ph type="title"/>
          </p:nvPr>
        </p:nvSpPr>
        <p:spPr/>
        <p:txBody>
          <a:bodyPr/>
          <a:lstStyle/>
          <a:p>
            <a:r>
              <a:rPr lang="en-US" dirty="0"/>
              <a:t>Physiologic Changes in Status Epilepticus</a:t>
            </a:r>
          </a:p>
        </p:txBody>
      </p:sp>
      <p:sp>
        <p:nvSpPr>
          <p:cNvPr id="3" name="Content Placeholder 2">
            <a:extLst>
              <a:ext uri="{FF2B5EF4-FFF2-40B4-BE49-F238E27FC236}">
                <a16:creationId xmlns:a16="http://schemas.microsoft.com/office/drawing/2014/main" id="{C86D6B50-B086-4556-AE71-E6F73E3D38FA}"/>
              </a:ext>
            </a:extLst>
          </p:cNvPr>
          <p:cNvSpPr>
            <a:spLocks noGrp="1"/>
          </p:cNvSpPr>
          <p:nvPr>
            <p:ph idx="1"/>
          </p:nvPr>
        </p:nvSpPr>
        <p:spPr/>
        <p:txBody>
          <a:bodyPr/>
          <a:lstStyle/>
          <a:p>
            <a:r>
              <a:rPr lang="en-US" dirty="0"/>
              <a:t>Phase 1: Compensation</a:t>
            </a:r>
          </a:p>
          <a:p>
            <a:pPr lvl="1"/>
            <a:r>
              <a:rPr lang="en-US" dirty="0"/>
              <a:t>First 30 minutes</a:t>
            </a:r>
          </a:p>
          <a:p>
            <a:pPr lvl="1"/>
            <a:r>
              <a:rPr lang="en-US" dirty="0"/>
              <a:t>Cerebral metabolism is increased due to the seizure activity</a:t>
            </a:r>
          </a:p>
          <a:p>
            <a:pPr lvl="1"/>
            <a:r>
              <a:rPr lang="en-US" dirty="0"/>
              <a:t>The body is able to meet the increased metabolic demands</a:t>
            </a:r>
          </a:p>
          <a:p>
            <a:pPr lvl="1"/>
            <a:r>
              <a:rPr lang="en-US" dirty="0"/>
              <a:t>Cerebral tissue is protected from hypoxia and metabolic damage</a:t>
            </a:r>
          </a:p>
          <a:p>
            <a:pPr lvl="1"/>
            <a:endParaRPr lang="en-US" dirty="0"/>
          </a:p>
          <a:p>
            <a:pPr lvl="1"/>
            <a:endParaRPr lang="en-US" dirty="0"/>
          </a:p>
          <a:p>
            <a:endParaRPr lang="en-US" dirty="0"/>
          </a:p>
        </p:txBody>
      </p:sp>
    </p:spTree>
    <p:extLst>
      <p:ext uri="{BB962C8B-B14F-4D97-AF65-F5344CB8AC3E}">
        <p14:creationId xmlns:p14="http://schemas.microsoft.com/office/powerpoint/2010/main" val="309215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BBFF-444E-46BB-8095-3A5963BA3DFE}"/>
              </a:ext>
            </a:extLst>
          </p:cNvPr>
          <p:cNvSpPr>
            <a:spLocks noGrp="1"/>
          </p:cNvSpPr>
          <p:nvPr>
            <p:ph type="title"/>
          </p:nvPr>
        </p:nvSpPr>
        <p:spPr/>
        <p:txBody>
          <a:bodyPr/>
          <a:lstStyle/>
          <a:p>
            <a:r>
              <a:rPr lang="en-US" dirty="0"/>
              <a:t>Physiologic Changes in Status Epilepticus</a:t>
            </a:r>
          </a:p>
        </p:txBody>
      </p:sp>
      <p:graphicFrame>
        <p:nvGraphicFramePr>
          <p:cNvPr id="4" name="Content Placeholder 3">
            <a:extLst>
              <a:ext uri="{FF2B5EF4-FFF2-40B4-BE49-F238E27FC236}">
                <a16:creationId xmlns:a16="http://schemas.microsoft.com/office/drawing/2014/main" id="{12C1F3D1-8C90-43BE-9408-6C87A8D7A643}"/>
              </a:ext>
            </a:extLst>
          </p:cNvPr>
          <p:cNvGraphicFramePr>
            <a:graphicFrameLocks noGrp="1"/>
          </p:cNvGraphicFramePr>
          <p:nvPr>
            <p:ph idx="1"/>
            <p:extLst>
              <p:ext uri="{D42A27DB-BD31-4B8C-83A1-F6EECF244321}">
                <p14:modId xmlns:p14="http://schemas.microsoft.com/office/powerpoint/2010/main" val="3126476299"/>
              </p:ext>
            </p:extLst>
          </p:nvPr>
        </p:nvGraphicFramePr>
        <p:xfrm>
          <a:off x="1524000" y="1828800"/>
          <a:ext cx="9144000" cy="295656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008338371"/>
                    </a:ext>
                  </a:extLst>
                </a:gridCol>
                <a:gridCol w="4572000">
                  <a:extLst>
                    <a:ext uri="{9D8B030D-6E8A-4147-A177-3AD203B41FA5}">
                      <a16:colId xmlns:a16="http://schemas.microsoft.com/office/drawing/2014/main" val="2881570834"/>
                    </a:ext>
                  </a:extLst>
                </a:gridCol>
              </a:tblGrid>
              <a:tr h="370840">
                <a:tc>
                  <a:txBody>
                    <a:bodyPr/>
                    <a:lstStyle/>
                    <a:p>
                      <a:pPr algn="ctr"/>
                      <a:r>
                        <a:rPr lang="en-US" sz="2400" dirty="0"/>
                        <a:t>Increased brain metabolism</a:t>
                      </a:r>
                    </a:p>
                  </a:txBody>
                  <a:tcPr/>
                </a:tc>
                <a:tc>
                  <a:txBody>
                    <a:bodyPr/>
                    <a:lstStyle/>
                    <a:p>
                      <a:pPr algn="ctr"/>
                      <a:r>
                        <a:rPr lang="en-US" sz="2400" dirty="0"/>
                        <a:t>Elevated systemic and pulmonary artery pressure</a:t>
                      </a:r>
                    </a:p>
                  </a:txBody>
                  <a:tcPr/>
                </a:tc>
                <a:extLst>
                  <a:ext uri="{0D108BD9-81ED-4DB2-BD59-A6C34878D82A}">
                    <a16:rowId xmlns:a16="http://schemas.microsoft.com/office/drawing/2014/main" val="1903178601"/>
                  </a:ext>
                </a:extLst>
              </a:tr>
              <a:tr h="370840">
                <a:tc>
                  <a:txBody>
                    <a:bodyPr/>
                    <a:lstStyle/>
                    <a:p>
                      <a:r>
                        <a:rPr lang="en-US" sz="2200" dirty="0"/>
                        <a:t>Increased cardiac output</a:t>
                      </a:r>
                    </a:p>
                  </a:txBody>
                  <a:tcPr/>
                </a:tc>
                <a:tc>
                  <a:txBody>
                    <a:bodyPr/>
                    <a:lstStyle/>
                    <a:p>
                      <a:r>
                        <a:rPr lang="en-US" sz="2200" dirty="0"/>
                        <a:t>Hypertension</a:t>
                      </a:r>
                    </a:p>
                  </a:txBody>
                  <a:tcPr/>
                </a:tc>
                <a:extLst>
                  <a:ext uri="{0D108BD9-81ED-4DB2-BD59-A6C34878D82A}">
                    <a16:rowId xmlns:a16="http://schemas.microsoft.com/office/drawing/2014/main" val="555400698"/>
                  </a:ext>
                </a:extLst>
              </a:tr>
              <a:tr h="370840">
                <a:tc>
                  <a:txBody>
                    <a:bodyPr/>
                    <a:lstStyle/>
                    <a:p>
                      <a:r>
                        <a:rPr lang="en-US" sz="2200" dirty="0"/>
                        <a:t>Tachycardia</a:t>
                      </a:r>
                    </a:p>
                  </a:txBody>
                  <a:tcPr/>
                </a:tc>
                <a:tc>
                  <a:txBody>
                    <a:bodyPr/>
                    <a:lstStyle/>
                    <a:p>
                      <a:r>
                        <a:rPr lang="en-US" sz="2200" dirty="0"/>
                        <a:t>Cardiac arrhythmias</a:t>
                      </a:r>
                    </a:p>
                  </a:txBody>
                  <a:tcPr/>
                </a:tc>
                <a:extLst>
                  <a:ext uri="{0D108BD9-81ED-4DB2-BD59-A6C34878D82A}">
                    <a16:rowId xmlns:a16="http://schemas.microsoft.com/office/drawing/2014/main" val="3435638655"/>
                  </a:ext>
                </a:extLst>
              </a:tr>
              <a:tr h="370840">
                <a:tc>
                  <a:txBody>
                    <a:bodyPr/>
                    <a:lstStyle/>
                    <a:p>
                      <a:r>
                        <a:rPr lang="en-US" sz="2200" dirty="0"/>
                        <a:t>Hypercalcemia</a:t>
                      </a:r>
                    </a:p>
                  </a:txBody>
                  <a:tcPr/>
                </a:tc>
                <a:tc>
                  <a:txBody>
                    <a:bodyPr/>
                    <a:lstStyle/>
                    <a:p>
                      <a:r>
                        <a:rPr lang="en-US" sz="2200" dirty="0"/>
                        <a:t>Lactic acidosis</a:t>
                      </a:r>
                    </a:p>
                  </a:txBody>
                  <a:tcPr/>
                </a:tc>
                <a:extLst>
                  <a:ext uri="{0D108BD9-81ED-4DB2-BD59-A6C34878D82A}">
                    <a16:rowId xmlns:a16="http://schemas.microsoft.com/office/drawing/2014/main" val="2227016293"/>
                  </a:ext>
                </a:extLst>
              </a:tr>
              <a:tr h="370840">
                <a:tc>
                  <a:txBody>
                    <a:bodyPr/>
                    <a:lstStyle/>
                    <a:p>
                      <a:r>
                        <a:rPr lang="en-US" sz="2200" dirty="0"/>
                        <a:t>Massive catecholamine release</a:t>
                      </a:r>
                    </a:p>
                  </a:txBody>
                  <a:tcPr/>
                </a:tc>
                <a:tc>
                  <a:txBody>
                    <a:bodyPr/>
                    <a:lstStyle/>
                    <a:p>
                      <a:r>
                        <a:rPr lang="en-US" sz="2200" dirty="0"/>
                        <a:t>Hyperthermia</a:t>
                      </a:r>
                    </a:p>
                  </a:txBody>
                  <a:tcPr/>
                </a:tc>
                <a:extLst>
                  <a:ext uri="{0D108BD9-81ED-4DB2-BD59-A6C34878D82A}">
                    <a16:rowId xmlns:a16="http://schemas.microsoft.com/office/drawing/2014/main" val="3757353890"/>
                  </a:ext>
                </a:extLst>
              </a:tr>
              <a:tr h="370840">
                <a:tc>
                  <a:txBody>
                    <a:bodyPr/>
                    <a:lstStyle/>
                    <a:p>
                      <a:r>
                        <a:rPr lang="en-US" sz="2200" dirty="0"/>
                        <a:t>Incontinence</a:t>
                      </a:r>
                    </a:p>
                  </a:txBody>
                  <a:tcPr/>
                </a:tc>
                <a:tc>
                  <a:txBody>
                    <a:bodyPr/>
                    <a:lstStyle/>
                    <a:p>
                      <a:r>
                        <a:rPr lang="en-US" sz="2200" dirty="0"/>
                        <a:t>Vomiting</a:t>
                      </a:r>
                    </a:p>
                  </a:txBody>
                  <a:tcPr/>
                </a:tc>
                <a:extLst>
                  <a:ext uri="{0D108BD9-81ED-4DB2-BD59-A6C34878D82A}">
                    <a16:rowId xmlns:a16="http://schemas.microsoft.com/office/drawing/2014/main" val="27973627"/>
                  </a:ext>
                </a:extLst>
              </a:tr>
            </a:tbl>
          </a:graphicData>
        </a:graphic>
      </p:graphicFrame>
    </p:spTree>
    <p:extLst>
      <p:ext uri="{BB962C8B-B14F-4D97-AF65-F5344CB8AC3E}">
        <p14:creationId xmlns:p14="http://schemas.microsoft.com/office/powerpoint/2010/main" val="136070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E4EA-8F79-4C88-B43B-74D9BCB03DF8}"/>
              </a:ext>
            </a:extLst>
          </p:cNvPr>
          <p:cNvSpPr>
            <a:spLocks noGrp="1"/>
          </p:cNvSpPr>
          <p:nvPr>
            <p:ph type="title"/>
          </p:nvPr>
        </p:nvSpPr>
        <p:spPr/>
        <p:txBody>
          <a:bodyPr/>
          <a:lstStyle/>
          <a:p>
            <a:r>
              <a:rPr lang="en-US" dirty="0"/>
              <a:t>Physiologic Changes in Status Epilepticus</a:t>
            </a:r>
          </a:p>
        </p:txBody>
      </p:sp>
      <p:sp>
        <p:nvSpPr>
          <p:cNvPr id="3" name="Content Placeholder 2">
            <a:extLst>
              <a:ext uri="{FF2B5EF4-FFF2-40B4-BE49-F238E27FC236}">
                <a16:creationId xmlns:a16="http://schemas.microsoft.com/office/drawing/2014/main" id="{A1BEE37B-E46B-4E4F-B8D3-23B12FFCB78F}"/>
              </a:ext>
            </a:extLst>
          </p:cNvPr>
          <p:cNvSpPr>
            <a:spLocks noGrp="1"/>
          </p:cNvSpPr>
          <p:nvPr>
            <p:ph idx="1"/>
          </p:nvPr>
        </p:nvSpPr>
        <p:spPr/>
        <p:txBody>
          <a:bodyPr/>
          <a:lstStyle/>
          <a:p>
            <a:r>
              <a:rPr lang="en-US" dirty="0"/>
              <a:t>Phase 2: Decompensation</a:t>
            </a:r>
          </a:p>
          <a:p>
            <a:pPr lvl="1"/>
            <a:r>
              <a:rPr lang="en-US" dirty="0"/>
              <a:t>Occurs after 60 minutes</a:t>
            </a:r>
          </a:p>
          <a:p>
            <a:pPr lvl="1"/>
            <a:r>
              <a:rPr lang="en-US" dirty="0"/>
              <a:t> Increased metabolic demands cannot be met</a:t>
            </a:r>
          </a:p>
          <a:p>
            <a:pPr lvl="1"/>
            <a:r>
              <a:rPr lang="en-US" dirty="0"/>
              <a:t>Hypoxia</a:t>
            </a:r>
          </a:p>
          <a:p>
            <a:pPr lvl="1"/>
            <a:r>
              <a:rPr lang="en-US" dirty="0"/>
              <a:t>Cardiorespiratory functions may progressively fail to maintain homeostasis</a:t>
            </a:r>
          </a:p>
        </p:txBody>
      </p:sp>
    </p:spTree>
    <p:extLst>
      <p:ext uri="{BB962C8B-B14F-4D97-AF65-F5344CB8AC3E}">
        <p14:creationId xmlns:p14="http://schemas.microsoft.com/office/powerpoint/2010/main" val="330671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308C-F9B3-4ABF-9608-9E16186584BF}"/>
              </a:ext>
            </a:extLst>
          </p:cNvPr>
          <p:cNvSpPr>
            <a:spLocks noGrp="1"/>
          </p:cNvSpPr>
          <p:nvPr>
            <p:ph type="title"/>
          </p:nvPr>
        </p:nvSpPr>
        <p:spPr/>
        <p:txBody>
          <a:bodyPr/>
          <a:lstStyle/>
          <a:p>
            <a:r>
              <a:rPr lang="en-US" dirty="0"/>
              <a:t>Physiologic Changes in Status Epilepticus</a:t>
            </a:r>
          </a:p>
        </p:txBody>
      </p:sp>
      <p:graphicFrame>
        <p:nvGraphicFramePr>
          <p:cNvPr id="4" name="Content Placeholder 3">
            <a:extLst>
              <a:ext uri="{FF2B5EF4-FFF2-40B4-BE49-F238E27FC236}">
                <a16:creationId xmlns:a16="http://schemas.microsoft.com/office/drawing/2014/main" id="{6A65AA34-6EC6-4E41-9FA6-E061A0108137}"/>
              </a:ext>
            </a:extLst>
          </p:cNvPr>
          <p:cNvGraphicFramePr>
            <a:graphicFrameLocks noGrp="1"/>
          </p:cNvGraphicFramePr>
          <p:nvPr>
            <p:ph idx="1"/>
            <p:extLst>
              <p:ext uri="{D42A27DB-BD31-4B8C-83A1-F6EECF244321}">
                <p14:modId xmlns:p14="http://schemas.microsoft.com/office/powerpoint/2010/main" val="970168710"/>
              </p:ext>
            </p:extLst>
          </p:nvPr>
        </p:nvGraphicFramePr>
        <p:xfrm>
          <a:off x="1524000" y="1828800"/>
          <a:ext cx="9144000" cy="3810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358558812"/>
                    </a:ext>
                  </a:extLst>
                </a:gridCol>
                <a:gridCol w="4572000">
                  <a:extLst>
                    <a:ext uri="{9D8B030D-6E8A-4147-A177-3AD203B41FA5}">
                      <a16:colId xmlns:a16="http://schemas.microsoft.com/office/drawing/2014/main" val="1974700827"/>
                    </a:ext>
                  </a:extLst>
                </a:gridCol>
              </a:tblGrid>
              <a:tr h="370840">
                <a:tc>
                  <a:txBody>
                    <a:bodyPr/>
                    <a:lstStyle/>
                    <a:p>
                      <a:pPr algn="ctr"/>
                      <a:r>
                        <a:rPr lang="en-US" sz="2400" dirty="0"/>
                        <a:t>Failure of cerebral auto-regulation</a:t>
                      </a:r>
                    </a:p>
                  </a:txBody>
                  <a:tcPr/>
                </a:tc>
                <a:tc>
                  <a:txBody>
                    <a:bodyPr/>
                    <a:lstStyle/>
                    <a:p>
                      <a:pPr algn="ctr"/>
                      <a:r>
                        <a:rPr lang="en-US" sz="2400" dirty="0"/>
                        <a:t>Respiratory and cardiac impairments</a:t>
                      </a:r>
                    </a:p>
                  </a:txBody>
                  <a:tcPr/>
                </a:tc>
                <a:extLst>
                  <a:ext uri="{0D108BD9-81ED-4DB2-BD59-A6C34878D82A}">
                    <a16:rowId xmlns:a16="http://schemas.microsoft.com/office/drawing/2014/main" val="1067231170"/>
                  </a:ext>
                </a:extLst>
              </a:tr>
              <a:tr h="370840">
                <a:tc>
                  <a:txBody>
                    <a:bodyPr/>
                    <a:lstStyle/>
                    <a:p>
                      <a:r>
                        <a:rPr lang="en-US" sz="2200" dirty="0"/>
                        <a:t>Hypoglycemia</a:t>
                      </a:r>
                    </a:p>
                  </a:txBody>
                  <a:tcPr/>
                </a:tc>
                <a:tc>
                  <a:txBody>
                    <a:bodyPr/>
                    <a:lstStyle/>
                    <a:p>
                      <a:r>
                        <a:rPr lang="en-US" sz="2200" dirty="0"/>
                        <a:t>Systemic hypoxia</a:t>
                      </a:r>
                    </a:p>
                  </a:txBody>
                  <a:tcPr/>
                </a:tc>
                <a:extLst>
                  <a:ext uri="{0D108BD9-81ED-4DB2-BD59-A6C34878D82A}">
                    <a16:rowId xmlns:a16="http://schemas.microsoft.com/office/drawing/2014/main" val="553871861"/>
                  </a:ext>
                </a:extLst>
              </a:tr>
              <a:tr h="370840">
                <a:tc>
                  <a:txBody>
                    <a:bodyPr/>
                    <a:lstStyle/>
                    <a:p>
                      <a:r>
                        <a:rPr lang="en-US" sz="2200" dirty="0"/>
                        <a:t>Hypotension</a:t>
                      </a:r>
                    </a:p>
                  </a:txBody>
                  <a:tcPr/>
                </a:tc>
                <a:tc>
                  <a:txBody>
                    <a:bodyPr/>
                    <a:lstStyle/>
                    <a:p>
                      <a:r>
                        <a:rPr lang="en-US" sz="2200" dirty="0"/>
                        <a:t>Failing cardiac output</a:t>
                      </a:r>
                    </a:p>
                  </a:txBody>
                  <a:tcPr/>
                </a:tc>
                <a:extLst>
                  <a:ext uri="{0D108BD9-81ED-4DB2-BD59-A6C34878D82A}">
                    <a16:rowId xmlns:a16="http://schemas.microsoft.com/office/drawing/2014/main" val="3846850006"/>
                  </a:ext>
                </a:extLst>
              </a:tr>
              <a:tr h="370840">
                <a:tc>
                  <a:txBody>
                    <a:bodyPr/>
                    <a:lstStyle/>
                    <a:p>
                      <a:r>
                        <a:rPr lang="en-US" sz="2200" dirty="0"/>
                        <a:t>Hepatic and Renal dysfunction</a:t>
                      </a:r>
                    </a:p>
                  </a:txBody>
                  <a:tcPr/>
                </a:tc>
                <a:tc>
                  <a:txBody>
                    <a:bodyPr/>
                    <a:lstStyle/>
                    <a:p>
                      <a:r>
                        <a:rPr lang="en-US" sz="2200" dirty="0"/>
                        <a:t>Metabolic and Respiratory acidosis</a:t>
                      </a:r>
                    </a:p>
                  </a:txBody>
                  <a:tcPr/>
                </a:tc>
                <a:extLst>
                  <a:ext uri="{0D108BD9-81ED-4DB2-BD59-A6C34878D82A}">
                    <a16:rowId xmlns:a16="http://schemas.microsoft.com/office/drawing/2014/main" val="3900233645"/>
                  </a:ext>
                </a:extLst>
              </a:tr>
              <a:tr h="370840">
                <a:tc>
                  <a:txBody>
                    <a:bodyPr/>
                    <a:lstStyle/>
                    <a:p>
                      <a:r>
                        <a:rPr lang="en-US" sz="2200" dirty="0"/>
                        <a:t>Hypo/hyperkalemia</a:t>
                      </a:r>
                    </a:p>
                  </a:txBody>
                  <a:tcPr/>
                </a:tc>
                <a:tc>
                  <a:txBody>
                    <a:bodyPr/>
                    <a:lstStyle/>
                    <a:p>
                      <a:r>
                        <a:rPr lang="en-US" sz="2200" dirty="0"/>
                        <a:t>Coagulopathies</a:t>
                      </a:r>
                    </a:p>
                  </a:txBody>
                  <a:tcPr/>
                </a:tc>
                <a:extLst>
                  <a:ext uri="{0D108BD9-81ED-4DB2-BD59-A6C34878D82A}">
                    <a16:rowId xmlns:a16="http://schemas.microsoft.com/office/drawing/2014/main" val="1785769551"/>
                  </a:ext>
                </a:extLst>
              </a:tr>
              <a:tr h="370840">
                <a:tc>
                  <a:txBody>
                    <a:bodyPr/>
                    <a:lstStyle/>
                    <a:p>
                      <a:r>
                        <a:rPr lang="en-US" sz="2200" dirty="0"/>
                        <a:t>Falling lactate levels</a:t>
                      </a:r>
                    </a:p>
                  </a:txBody>
                  <a:tcPr/>
                </a:tc>
                <a:tc>
                  <a:txBody>
                    <a:bodyPr/>
                    <a:lstStyle/>
                    <a:p>
                      <a:r>
                        <a:rPr lang="en-US" sz="2200" dirty="0"/>
                        <a:t>Rhabdomyolysis</a:t>
                      </a:r>
                    </a:p>
                  </a:txBody>
                  <a:tcPr/>
                </a:tc>
                <a:extLst>
                  <a:ext uri="{0D108BD9-81ED-4DB2-BD59-A6C34878D82A}">
                    <a16:rowId xmlns:a16="http://schemas.microsoft.com/office/drawing/2014/main" val="1870221587"/>
                  </a:ext>
                </a:extLst>
              </a:tr>
              <a:tr h="370840">
                <a:tc>
                  <a:txBody>
                    <a:bodyPr/>
                    <a:lstStyle/>
                    <a:p>
                      <a:r>
                        <a:rPr lang="en-US" sz="2200" dirty="0"/>
                        <a:t>Multi-organ failure</a:t>
                      </a:r>
                    </a:p>
                  </a:txBody>
                  <a:tcPr/>
                </a:tc>
                <a:tc>
                  <a:txBody>
                    <a:bodyPr/>
                    <a:lstStyle/>
                    <a:p>
                      <a:r>
                        <a:rPr lang="en-US" sz="2200" dirty="0"/>
                        <a:t>Hyperthermia</a:t>
                      </a:r>
                    </a:p>
                  </a:txBody>
                  <a:tcPr/>
                </a:tc>
                <a:extLst>
                  <a:ext uri="{0D108BD9-81ED-4DB2-BD59-A6C34878D82A}">
                    <a16:rowId xmlns:a16="http://schemas.microsoft.com/office/drawing/2014/main" val="2506624790"/>
                  </a:ext>
                </a:extLst>
              </a:tr>
              <a:tr h="370840">
                <a:tc>
                  <a:txBody>
                    <a:bodyPr/>
                    <a:lstStyle/>
                    <a:p>
                      <a:r>
                        <a:rPr lang="en-US" sz="2200" dirty="0" err="1"/>
                        <a:t>Luekocytosis</a:t>
                      </a:r>
                      <a:endParaRPr lang="en-US" sz="2200" dirty="0"/>
                    </a:p>
                  </a:txBody>
                  <a:tcPr/>
                </a:tc>
                <a:tc>
                  <a:txBody>
                    <a:bodyPr/>
                    <a:lstStyle/>
                    <a:p>
                      <a:r>
                        <a:rPr lang="en-US" sz="2200" dirty="0"/>
                        <a:t>Increased ICP</a:t>
                      </a:r>
                    </a:p>
                  </a:txBody>
                  <a:tcPr/>
                </a:tc>
                <a:extLst>
                  <a:ext uri="{0D108BD9-81ED-4DB2-BD59-A6C34878D82A}">
                    <a16:rowId xmlns:a16="http://schemas.microsoft.com/office/drawing/2014/main" val="984430198"/>
                  </a:ext>
                </a:extLst>
              </a:tr>
            </a:tbl>
          </a:graphicData>
        </a:graphic>
      </p:graphicFrame>
    </p:spTree>
    <p:extLst>
      <p:ext uri="{BB962C8B-B14F-4D97-AF65-F5344CB8AC3E}">
        <p14:creationId xmlns:p14="http://schemas.microsoft.com/office/powerpoint/2010/main" val="165829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A60-BC40-44B1-924F-88E0213CA798}"/>
              </a:ext>
            </a:extLst>
          </p:cNvPr>
          <p:cNvSpPr>
            <a:spLocks noGrp="1"/>
          </p:cNvSpPr>
          <p:nvPr>
            <p:ph type="title"/>
          </p:nvPr>
        </p:nvSpPr>
        <p:spPr/>
        <p:txBody>
          <a:bodyPr/>
          <a:lstStyle/>
          <a:p>
            <a:r>
              <a:rPr lang="en-US" dirty="0"/>
              <a:t>Status Epilepticus </a:t>
            </a:r>
          </a:p>
        </p:txBody>
      </p:sp>
      <p:sp>
        <p:nvSpPr>
          <p:cNvPr id="3" name="Content Placeholder 2">
            <a:extLst>
              <a:ext uri="{FF2B5EF4-FFF2-40B4-BE49-F238E27FC236}">
                <a16:creationId xmlns:a16="http://schemas.microsoft.com/office/drawing/2014/main" id="{A664DD90-7ED7-4255-ACE2-7FD21625E309}"/>
              </a:ext>
            </a:extLst>
          </p:cNvPr>
          <p:cNvSpPr>
            <a:spLocks noGrp="1"/>
          </p:cNvSpPr>
          <p:nvPr>
            <p:ph idx="1"/>
          </p:nvPr>
        </p:nvSpPr>
        <p:spPr/>
        <p:txBody>
          <a:bodyPr/>
          <a:lstStyle/>
          <a:p>
            <a:r>
              <a:rPr lang="en-US" dirty="0"/>
              <a:t>Complications </a:t>
            </a:r>
          </a:p>
          <a:p>
            <a:pPr lvl="1"/>
            <a:r>
              <a:rPr lang="en-US" dirty="0"/>
              <a:t>Aspiration </a:t>
            </a:r>
          </a:p>
          <a:p>
            <a:pPr lvl="1"/>
            <a:r>
              <a:rPr lang="en-US" dirty="0"/>
              <a:t>Bone and spine fractures </a:t>
            </a:r>
          </a:p>
          <a:p>
            <a:pPr lvl="1"/>
            <a:r>
              <a:rPr lang="en-US" dirty="0"/>
              <a:t>Brain damage from lack of oxygen and/or depletion of glucose</a:t>
            </a:r>
          </a:p>
          <a:p>
            <a:pPr lvl="1"/>
            <a:r>
              <a:rPr lang="en-US" dirty="0"/>
              <a:t> Dehydration </a:t>
            </a:r>
          </a:p>
        </p:txBody>
      </p:sp>
    </p:spTree>
    <p:extLst>
      <p:ext uri="{BB962C8B-B14F-4D97-AF65-F5344CB8AC3E}">
        <p14:creationId xmlns:p14="http://schemas.microsoft.com/office/powerpoint/2010/main" val="220966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D05C-2B4C-4CE1-94AA-A1EFD6B9E1DB}"/>
              </a:ext>
            </a:extLst>
          </p:cNvPr>
          <p:cNvSpPr>
            <a:spLocks noGrp="1"/>
          </p:cNvSpPr>
          <p:nvPr>
            <p:ph type="title"/>
          </p:nvPr>
        </p:nvSpPr>
        <p:spPr/>
        <p:txBody>
          <a:bodyPr/>
          <a:lstStyle/>
          <a:p>
            <a:r>
              <a:rPr lang="en-US" dirty="0"/>
              <a:t>Neurological Emergencies</a:t>
            </a:r>
          </a:p>
        </p:txBody>
      </p:sp>
      <p:sp>
        <p:nvSpPr>
          <p:cNvPr id="3" name="Content Placeholder 2">
            <a:extLst>
              <a:ext uri="{FF2B5EF4-FFF2-40B4-BE49-F238E27FC236}">
                <a16:creationId xmlns:a16="http://schemas.microsoft.com/office/drawing/2014/main" id="{23135688-414B-475E-9652-25C78A964855}"/>
              </a:ext>
            </a:extLst>
          </p:cNvPr>
          <p:cNvSpPr>
            <a:spLocks noGrp="1"/>
          </p:cNvSpPr>
          <p:nvPr>
            <p:ph idx="1"/>
          </p:nvPr>
        </p:nvSpPr>
        <p:spPr/>
        <p:txBody>
          <a:bodyPr>
            <a:normAutofit lnSpcReduction="10000"/>
          </a:bodyPr>
          <a:lstStyle/>
          <a:p>
            <a:r>
              <a:rPr lang="en-US" dirty="0"/>
              <a:t>Causes </a:t>
            </a:r>
          </a:p>
          <a:p>
            <a:pPr lvl="1"/>
            <a:r>
              <a:rPr lang="en-US" dirty="0"/>
              <a:t>Medication non-compliance </a:t>
            </a:r>
          </a:p>
          <a:p>
            <a:pPr lvl="1"/>
            <a:r>
              <a:rPr lang="en-US" dirty="0"/>
              <a:t>Rapid increase in body temperature (febrile) </a:t>
            </a:r>
          </a:p>
          <a:p>
            <a:pPr lvl="1"/>
            <a:r>
              <a:rPr lang="en-US" dirty="0"/>
              <a:t>Infection </a:t>
            </a:r>
          </a:p>
          <a:p>
            <a:pPr lvl="1"/>
            <a:r>
              <a:rPr lang="en-US" dirty="0"/>
              <a:t>Hypoxia</a:t>
            </a:r>
          </a:p>
          <a:p>
            <a:pPr lvl="1"/>
            <a:r>
              <a:rPr lang="en-US" dirty="0"/>
              <a:t>TBI </a:t>
            </a:r>
          </a:p>
          <a:p>
            <a:pPr lvl="1"/>
            <a:r>
              <a:rPr lang="en-US" dirty="0"/>
              <a:t>Alcohol or drug withdrawal </a:t>
            </a:r>
          </a:p>
          <a:p>
            <a:pPr lvl="1"/>
            <a:r>
              <a:rPr lang="en-US" dirty="0"/>
              <a:t>Stroke</a:t>
            </a:r>
          </a:p>
          <a:p>
            <a:pPr lvl="1"/>
            <a:r>
              <a:rPr lang="en-US" dirty="0"/>
              <a:t>Hypoglycemia </a:t>
            </a:r>
          </a:p>
          <a:p>
            <a:pPr lvl="1"/>
            <a:r>
              <a:rPr lang="en-US" dirty="0"/>
              <a:t>Eclampsia </a:t>
            </a:r>
          </a:p>
          <a:p>
            <a:pPr lvl="1"/>
            <a:r>
              <a:rPr lang="en-US" dirty="0"/>
              <a:t>Seizure disorder</a:t>
            </a:r>
          </a:p>
          <a:p>
            <a:pPr lvl="1"/>
            <a:r>
              <a:rPr lang="en-US" dirty="0"/>
              <a:t>Electrolyte disturbances </a:t>
            </a:r>
          </a:p>
          <a:p>
            <a:pPr lvl="1"/>
            <a:r>
              <a:rPr lang="en-US" dirty="0"/>
              <a:t>Poisoning</a:t>
            </a:r>
          </a:p>
        </p:txBody>
      </p:sp>
    </p:spTree>
    <p:extLst>
      <p:ext uri="{BB962C8B-B14F-4D97-AF65-F5344CB8AC3E}">
        <p14:creationId xmlns:p14="http://schemas.microsoft.com/office/powerpoint/2010/main" val="252534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1B8B-E696-4F72-B8DC-588E372C1727}"/>
              </a:ext>
            </a:extLst>
          </p:cNvPr>
          <p:cNvSpPr>
            <a:spLocks noGrp="1"/>
          </p:cNvSpPr>
          <p:nvPr>
            <p:ph type="title"/>
          </p:nvPr>
        </p:nvSpPr>
        <p:spPr/>
        <p:txBody>
          <a:bodyPr/>
          <a:lstStyle/>
          <a:p>
            <a:r>
              <a:rPr lang="en-US" dirty="0"/>
              <a:t>Neurological Emergencies</a:t>
            </a:r>
          </a:p>
        </p:txBody>
      </p:sp>
      <p:sp>
        <p:nvSpPr>
          <p:cNvPr id="3" name="Content Placeholder 2">
            <a:extLst>
              <a:ext uri="{FF2B5EF4-FFF2-40B4-BE49-F238E27FC236}">
                <a16:creationId xmlns:a16="http://schemas.microsoft.com/office/drawing/2014/main" id="{CA7D770E-6700-46FA-9409-8B908BAAAC4E}"/>
              </a:ext>
            </a:extLst>
          </p:cNvPr>
          <p:cNvSpPr>
            <a:spLocks noGrp="1"/>
          </p:cNvSpPr>
          <p:nvPr>
            <p:ph idx="1"/>
          </p:nvPr>
        </p:nvSpPr>
        <p:spPr/>
        <p:txBody>
          <a:bodyPr/>
          <a:lstStyle/>
          <a:p>
            <a:r>
              <a:rPr lang="en-US" dirty="0"/>
              <a:t>Assessment findings </a:t>
            </a:r>
          </a:p>
          <a:p>
            <a:pPr lvl="1"/>
            <a:r>
              <a:rPr lang="en-US" dirty="0"/>
              <a:t>Spasms/muscle contractions/shaking or tremors </a:t>
            </a:r>
          </a:p>
          <a:p>
            <a:pPr lvl="1"/>
            <a:r>
              <a:rPr lang="en-US" dirty="0"/>
              <a:t>Sweating </a:t>
            </a:r>
          </a:p>
          <a:p>
            <a:pPr lvl="1"/>
            <a:r>
              <a:rPr lang="en-US" dirty="0"/>
              <a:t>Cyanosis during seizure activity</a:t>
            </a:r>
          </a:p>
          <a:p>
            <a:pPr lvl="1"/>
            <a:r>
              <a:rPr lang="en-US" dirty="0"/>
              <a:t>Increased secretions </a:t>
            </a:r>
          </a:p>
          <a:p>
            <a:pPr lvl="1"/>
            <a:r>
              <a:rPr lang="en-US" dirty="0"/>
              <a:t>Incontinence </a:t>
            </a:r>
          </a:p>
          <a:p>
            <a:pPr lvl="1"/>
            <a:r>
              <a:rPr lang="en-US" dirty="0"/>
              <a:t>Postictal state </a:t>
            </a:r>
          </a:p>
        </p:txBody>
      </p:sp>
    </p:spTree>
    <p:extLst>
      <p:ext uri="{BB962C8B-B14F-4D97-AF65-F5344CB8AC3E}">
        <p14:creationId xmlns:p14="http://schemas.microsoft.com/office/powerpoint/2010/main" val="36752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D11C-070E-4639-B8D5-1676ABB5F2D4}"/>
              </a:ext>
            </a:extLst>
          </p:cNvPr>
          <p:cNvSpPr>
            <a:spLocks noGrp="1"/>
          </p:cNvSpPr>
          <p:nvPr>
            <p:ph type="title"/>
          </p:nvPr>
        </p:nvSpPr>
        <p:spPr/>
        <p:txBody>
          <a:bodyPr/>
          <a:lstStyle/>
          <a:p>
            <a:r>
              <a:rPr lang="en-US" dirty="0"/>
              <a:t>Neurological Emergencies</a:t>
            </a:r>
          </a:p>
        </p:txBody>
      </p:sp>
      <p:sp>
        <p:nvSpPr>
          <p:cNvPr id="3" name="Content Placeholder 2">
            <a:extLst>
              <a:ext uri="{FF2B5EF4-FFF2-40B4-BE49-F238E27FC236}">
                <a16:creationId xmlns:a16="http://schemas.microsoft.com/office/drawing/2014/main" id="{9DB93AA0-F9FA-4096-A241-D5EF180620CE}"/>
              </a:ext>
            </a:extLst>
          </p:cNvPr>
          <p:cNvSpPr>
            <a:spLocks noGrp="1"/>
          </p:cNvSpPr>
          <p:nvPr>
            <p:ph idx="1"/>
          </p:nvPr>
        </p:nvSpPr>
        <p:spPr/>
        <p:txBody>
          <a:bodyPr/>
          <a:lstStyle/>
          <a:p>
            <a:r>
              <a:rPr lang="en-US" dirty="0"/>
              <a:t>Management </a:t>
            </a:r>
          </a:p>
          <a:p>
            <a:pPr lvl="1"/>
            <a:r>
              <a:rPr lang="en-US" dirty="0"/>
              <a:t>Protect from further injury; position on side to protect airway </a:t>
            </a:r>
          </a:p>
          <a:p>
            <a:pPr lvl="1"/>
            <a:r>
              <a:rPr lang="en-US" dirty="0"/>
              <a:t>Ensure open airway, adequate ventilations, and oxygenation </a:t>
            </a:r>
          </a:p>
          <a:p>
            <a:pPr lvl="2"/>
            <a:r>
              <a:rPr lang="en-US" dirty="0"/>
              <a:t>Consider using an NPA </a:t>
            </a:r>
          </a:p>
          <a:p>
            <a:pPr lvl="1"/>
            <a:r>
              <a:rPr lang="en-US" dirty="0"/>
              <a:t>Provide emotional support; reduce stimulants that may trigger more seizures </a:t>
            </a:r>
          </a:p>
          <a:p>
            <a:pPr lvl="1"/>
            <a:r>
              <a:rPr lang="en-US" dirty="0"/>
              <a:t>IV or IO </a:t>
            </a:r>
          </a:p>
          <a:p>
            <a:pPr lvl="1"/>
            <a:r>
              <a:rPr lang="en-US" dirty="0"/>
              <a:t>Consider administering a benzodiazepine </a:t>
            </a:r>
          </a:p>
        </p:txBody>
      </p:sp>
    </p:spTree>
    <p:extLst>
      <p:ext uri="{BB962C8B-B14F-4D97-AF65-F5344CB8AC3E}">
        <p14:creationId xmlns:p14="http://schemas.microsoft.com/office/powerpoint/2010/main" val="25259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5037</TotalTime>
  <Words>3775</Words>
  <Application>Microsoft Office PowerPoint</Application>
  <PresentationFormat>Widescreen</PresentationFormat>
  <Paragraphs>668</Paragraphs>
  <Slides>99</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99</vt:i4>
      </vt:variant>
    </vt:vector>
  </HeadingPairs>
  <TitlesOfParts>
    <vt:vector size="102" baseType="lpstr">
      <vt:lpstr>Arial</vt:lpstr>
      <vt:lpstr>Franklin Gothic Medium</vt:lpstr>
      <vt:lpstr>Medical Design 16x9</vt:lpstr>
      <vt:lpstr>2017  PARAMEDIC REFRESHER COURSE  </vt:lpstr>
      <vt:lpstr>Paramedic Refresher  Module # I Respiratory Neurological Management</vt:lpstr>
      <vt:lpstr>Objectives</vt:lpstr>
      <vt:lpstr>Mechanics of Breathing: Inhalation</vt:lpstr>
      <vt:lpstr>Mechanics of Breathing: Exhalation</vt:lpstr>
      <vt:lpstr>Respiratory Physiology</vt:lpstr>
      <vt:lpstr>Respiratory Physiology</vt:lpstr>
      <vt:lpstr>Respiratory Physiology </vt:lpstr>
      <vt:lpstr>Alveoli</vt:lpstr>
      <vt:lpstr>What is Pulmonary Surfactant?</vt:lpstr>
      <vt:lpstr>External and Internal Respiration</vt:lpstr>
      <vt:lpstr>What is Partial Pressure?</vt:lpstr>
      <vt:lpstr>Partial Pressure of O2 and CO2 in the Body</vt:lpstr>
      <vt:lpstr>How are Oxygen and Carbon Dioxide Carried in the Blood?</vt:lpstr>
      <vt:lpstr>Oxygen Dissociation Curve</vt:lpstr>
      <vt:lpstr>Respiration Control</vt:lpstr>
      <vt:lpstr>Factors in Increasing Respiration</vt:lpstr>
      <vt:lpstr>Adequate Breathing</vt:lpstr>
      <vt:lpstr>Tidal Volume (Vt)</vt:lpstr>
      <vt:lpstr>Minute Ventilation (MV)</vt:lpstr>
      <vt:lpstr>Alveolar Ventilation (Va)</vt:lpstr>
      <vt:lpstr>Inadequate Breathing</vt:lpstr>
      <vt:lpstr>PowerPoint Presentation</vt:lpstr>
      <vt:lpstr>Ventilation and Circulation</vt:lpstr>
      <vt:lpstr>Ventilation and Circulation</vt:lpstr>
      <vt:lpstr>Respiratory Distress vs Respiratory Failure</vt:lpstr>
      <vt:lpstr>Respiratory Distress vs Respiratory Failure</vt:lpstr>
      <vt:lpstr>Respiratory Distress vs Respiratory Failure</vt:lpstr>
      <vt:lpstr>Respiratory Distress vs Respiratory Failure</vt:lpstr>
      <vt:lpstr>Respiratory Distress vs Respiratory Failure</vt:lpstr>
      <vt:lpstr>Respiratory Distress vs Respiratory Failure</vt:lpstr>
      <vt:lpstr>Oxygenation and Ventilation</vt:lpstr>
      <vt:lpstr>Oxygenation and Ventilation</vt:lpstr>
      <vt:lpstr>Oxygenation and Ventilation</vt:lpstr>
      <vt:lpstr>Oxygenation and Ventilation</vt:lpstr>
      <vt:lpstr>Oxygenation and Ventilation</vt:lpstr>
      <vt:lpstr>Oxygenation and Ventilation</vt:lpstr>
      <vt:lpstr>Oxygenation and Ventilation</vt:lpstr>
      <vt:lpstr>Oxygenation and Ventilation</vt:lpstr>
      <vt:lpstr>Importance of Proper Ventilation</vt:lpstr>
      <vt:lpstr>Mastering the BVM</vt:lpstr>
      <vt:lpstr>Mastering the BVM</vt:lpstr>
      <vt:lpstr>Mastering the BVM</vt:lpstr>
      <vt:lpstr>Mastering the BVM</vt:lpstr>
      <vt:lpstr>Pearls of the BVM</vt:lpstr>
      <vt:lpstr>Capnography: Ventilation Vital Sign</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vt:lpstr>
      <vt:lpstr>Capnography </vt:lpstr>
      <vt:lpstr>Capnography</vt:lpstr>
      <vt:lpstr>Capnography</vt:lpstr>
      <vt:lpstr>Capnography</vt:lpstr>
      <vt:lpstr>Capnography</vt:lpstr>
      <vt:lpstr>Capnography</vt:lpstr>
      <vt:lpstr>Advanced Airway Adjuncts</vt:lpstr>
      <vt:lpstr>Advanced Airway Adjuncts</vt:lpstr>
      <vt:lpstr>Advanced Airway Adjuncts</vt:lpstr>
      <vt:lpstr>Advanced Airway Adjuncts</vt:lpstr>
      <vt:lpstr>Advanced Airway Adjuncts</vt:lpstr>
      <vt:lpstr>Airway Management in Cardiac Arrest</vt:lpstr>
      <vt:lpstr>Airway Management in Cardiac Arrest</vt:lpstr>
      <vt:lpstr>Airway Management in Cardiac Arrest</vt:lpstr>
      <vt:lpstr>CPAP</vt:lpstr>
      <vt:lpstr>CPAP</vt:lpstr>
      <vt:lpstr>Automated Transport Ventilators</vt:lpstr>
      <vt:lpstr>Neurological Emergencies</vt:lpstr>
      <vt:lpstr>Neurological Emergencies</vt:lpstr>
      <vt:lpstr>Neurological Emergencies</vt:lpstr>
      <vt:lpstr>Generalized Seizures </vt:lpstr>
      <vt:lpstr>Generalized Seizure</vt:lpstr>
      <vt:lpstr>Partial Seizure</vt:lpstr>
      <vt:lpstr>Partial Seizure</vt:lpstr>
      <vt:lpstr>Partial Seizure</vt:lpstr>
      <vt:lpstr>Status Epilepticus - Definition</vt:lpstr>
      <vt:lpstr>Status Epilepticus - Epidemiology</vt:lpstr>
      <vt:lpstr>Status Epilepticus – Time is Brain</vt:lpstr>
      <vt:lpstr>Physiologic Changes in Status Epilepticus</vt:lpstr>
      <vt:lpstr>Physiologic Changes in Status Epilepticus</vt:lpstr>
      <vt:lpstr>Physiologic Changes in Status Epilepticus</vt:lpstr>
      <vt:lpstr>Physiologic Changes in Status Epilepticus</vt:lpstr>
      <vt:lpstr>Status Epilepticus </vt:lpstr>
      <vt:lpstr>Neurological Emergencies</vt:lpstr>
      <vt:lpstr>Neurological Emergencies</vt:lpstr>
      <vt:lpstr>Neurological Emergencies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Administrator</dc:creator>
  <cp:lastModifiedBy>Ryan Barry</cp:lastModifiedBy>
  <cp:revision>349</cp:revision>
  <dcterms:created xsi:type="dcterms:W3CDTF">2017-08-14T21:23:42Z</dcterms:created>
  <dcterms:modified xsi:type="dcterms:W3CDTF">2017-11-27T15:09:11Z</dcterms:modified>
</cp:coreProperties>
</file>