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 varScale="1">
        <p:scale>
          <a:sx n="67" d="100"/>
          <a:sy n="67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7EC-2465-4485-A191-702693B8E1F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86C0-09F2-48BE-AB20-297F89E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2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7EC-2465-4485-A191-702693B8E1F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86C0-09F2-48BE-AB20-297F89E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6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7EC-2465-4485-A191-702693B8E1F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86C0-09F2-48BE-AB20-297F89E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6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7EC-2465-4485-A191-702693B8E1F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86C0-09F2-48BE-AB20-297F89E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3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7EC-2465-4485-A191-702693B8E1F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86C0-09F2-48BE-AB20-297F89E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0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7EC-2465-4485-A191-702693B8E1F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86C0-09F2-48BE-AB20-297F89E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2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7EC-2465-4485-A191-702693B8E1F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86C0-09F2-48BE-AB20-297F89E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7EC-2465-4485-A191-702693B8E1F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86C0-09F2-48BE-AB20-297F89E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4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7EC-2465-4485-A191-702693B8E1F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86C0-09F2-48BE-AB20-297F89E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7EC-2465-4485-A191-702693B8E1F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86C0-09F2-48BE-AB20-297F89E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7EC-2465-4485-A191-702693B8E1F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86C0-09F2-48BE-AB20-297F89E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6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17EC-2465-4485-A191-702693B8E1F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186C0-09F2-48BE-AB20-297F89E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8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475" y="1694014"/>
            <a:ext cx="9144000" cy="97455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Mr. McSymphony’s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4622"/>
            <a:ext cx="9144000" cy="102268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6000" dirty="0" smtClean="0"/>
              <a:t>“It’s All About the Piano”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4485" y="5654842"/>
            <a:ext cx="4283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dirty="0" err="1"/>
              <a:t>Mr.McSymphony</a:t>
            </a:r>
            <a:r>
              <a:rPr lang="en-US" sz="2400" dirty="0"/>
              <a:t>™ Program</a:t>
            </a:r>
          </a:p>
          <a:p>
            <a:pPr algn="ctr"/>
            <a:r>
              <a:rPr lang="en-US" sz="2400" dirty="0"/>
              <a:t>©2015 all right reserved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5" y="185351"/>
            <a:ext cx="1532238" cy="1322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8938" y="846438"/>
            <a:ext cx="631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Sponsored by “The Steinway Society of Riverside”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786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HARPSICHORD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3453" y="1885782"/>
            <a:ext cx="3513221" cy="35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662" y="1885782"/>
            <a:ext cx="401453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9240314" y="2033337"/>
            <a:ext cx="2461399" cy="3525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40314" y="5670405"/>
            <a:ext cx="246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Quill with feathers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4773" y="5645399"/>
            <a:ext cx="4030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 the color of the keys. They reversed in 1720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94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030"/>
            <a:ext cx="10515600" cy="137945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“FANTASIA in C MINOR” </a:t>
            </a:r>
            <a:r>
              <a:rPr lang="en-US" dirty="0" smtClean="0"/>
              <a:t>BY</a:t>
            </a:r>
            <a:br>
              <a:rPr lang="en-US" dirty="0" smtClean="0"/>
            </a:br>
            <a:r>
              <a:rPr lang="en-US" sz="5300" dirty="0" smtClean="0"/>
              <a:t>Johann S. Bach</a:t>
            </a:r>
            <a:br>
              <a:rPr lang="en-US" sz="5300" dirty="0" smtClean="0"/>
            </a:br>
            <a:endParaRPr lang="en-US" sz="5300" dirty="0"/>
          </a:p>
        </p:txBody>
      </p:sp>
      <p:pic>
        <p:nvPicPr>
          <p:cNvPr id="5122" name="Picture 2" descr="http://www.thefamouspeople.com/profiles/images/johann-sebastian-ba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1147"/>
            <a:ext cx="4203032" cy="381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6773" y="5871411"/>
            <a:ext cx="376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1685-1750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498432" y="2527074"/>
            <a:ext cx="6460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Music from the Baroque period 1600-1750.</a:t>
            </a:r>
          </a:p>
          <a:p>
            <a:r>
              <a:rPr lang="en-US" sz="3600" dirty="0" smtClean="0"/>
              <a:t>The Double Harpsichord used here has two levels of keys.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33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“SUITE in G MINOR”, GIGUE  BY</a:t>
            </a:r>
            <a:br>
              <a:rPr lang="en-US" sz="4800" dirty="0" smtClean="0"/>
            </a:br>
            <a:r>
              <a:rPr lang="en-US" sz="4800" dirty="0" smtClean="0"/>
              <a:t>George Frederic Handel</a:t>
            </a:r>
            <a:endParaRPr lang="en-US" sz="4800" dirty="0"/>
          </a:p>
        </p:txBody>
      </p:sp>
      <p:pic>
        <p:nvPicPr>
          <p:cNvPr id="6146" name="Picture 2" descr="https://s-media-cache-ak0.pinimg.com/236x/53/1b/69/531b692769c1b85e9f13b9555d034e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3496"/>
            <a:ext cx="4126832" cy="3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8275" y="2271824"/>
            <a:ext cx="59155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Baroque music- boring, ornate , repetitive.</a:t>
            </a:r>
          </a:p>
          <a:p>
            <a:r>
              <a:rPr lang="en-US" sz="3200" smtClean="0"/>
              <a:t>Gigue </a:t>
            </a:r>
            <a:r>
              <a:rPr lang="en-US" sz="3200" dirty="0" smtClean="0"/>
              <a:t>is a lively dance, </a:t>
            </a:r>
            <a:r>
              <a:rPr lang="en-US" sz="3200" dirty="0"/>
              <a:t>n</a:t>
            </a:r>
            <a:r>
              <a:rPr lang="en-US" sz="3200" dirty="0" smtClean="0"/>
              <a:t>ormally in two sections.</a:t>
            </a:r>
          </a:p>
          <a:p>
            <a:r>
              <a:rPr lang="en-US" sz="3200" dirty="0" smtClean="0"/>
              <a:t>Can you hear the difference between the Harpsichord and the Clavichord?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55032" y="5921674"/>
            <a:ext cx="293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1685-1759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50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PIANOFORTI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50478"/>
            <a:ext cx="3548757" cy="3407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229" y="2150478"/>
            <a:ext cx="3771900" cy="340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5694461"/>
            <a:ext cx="7973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changes during the Industrial Revolution: damper pedals, cast iron  framing, key colors reversed and octave range increases to the current 7 1/3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0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“FANTASIA in D MINOR” </a:t>
            </a:r>
            <a:r>
              <a:rPr lang="en-US" sz="3600" dirty="0" smtClean="0"/>
              <a:t>BY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Wolfgang Amadeus Mozart</a:t>
            </a:r>
            <a:endParaRPr lang="en-US" dirty="0"/>
          </a:p>
        </p:txBody>
      </p:sp>
      <p:pic>
        <p:nvPicPr>
          <p:cNvPr id="1026" name="Picture 2" descr="http://images.fineartamerica.com/images-medium-large/3-wolfgang-amadeus-mozart-grang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2165685"/>
            <a:ext cx="4443663" cy="36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8926" y="2661673"/>
            <a:ext cx="47965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Mozart was playing the piano at three and wrote music at the age of four.</a:t>
            </a:r>
          </a:p>
          <a:p>
            <a:r>
              <a:rPr lang="en-US" sz="2800" dirty="0" smtClean="0"/>
              <a:t>The keyboard had a knee lever rather than a pedal to raise the dampers.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90537" y="5835317"/>
            <a:ext cx="309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1756-1791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775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“SONATA in F MAJOR”, finale presto by</a:t>
            </a:r>
            <a:br>
              <a:rPr lang="en-US" sz="4800" dirty="0" smtClean="0"/>
            </a:br>
            <a:r>
              <a:rPr lang="en-US" sz="4800" dirty="0" smtClean="0"/>
              <a:t>Franz Joseph Haydn</a:t>
            </a:r>
            <a:endParaRPr lang="en-US" sz="4800" dirty="0"/>
          </a:p>
        </p:txBody>
      </p:sp>
      <p:pic>
        <p:nvPicPr>
          <p:cNvPr id="2052" name="Picture 4" descr="http://image.slidesharecdn.com/haydn-121007143712-phpapp02/95/franz-joseph-haydn-2-728.jpg?cb=13496397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3" y="1828800"/>
            <a:ext cx="5801784" cy="42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lmanachdegotha.org/sitebuildercontent/sitebuilderpictures/esterhazy-pri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3338"/>
            <a:ext cx="2934870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05337" y="5462337"/>
            <a:ext cx="5185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Prince </a:t>
            </a:r>
            <a:r>
              <a:rPr lang="en-US" sz="2400" dirty="0" err="1" smtClean="0"/>
              <a:t>Nikolaus</a:t>
            </a:r>
            <a:r>
              <a:rPr lang="en-US" sz="2400" dirty="0" smtClean="0"/>
              <a:t> Esterhazy- was Haydn’s patron and employer for nearly 30 years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61347" y="5462337"/>
            <a:ext cx="241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1732-1809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4345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PLAYER PIANO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9847"/>
            <a:ext cx="6705600" cy="464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6621" y="3296653"/>
            <a:ext cx="3838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John </a:t>
            </a:r>
            <a:r>
              <a:rPr lang="en-US" sz="2800" dirty="0" err="1" smtClean="0"/>
              <a:t>McTammany</a:t>
            </a:r>
            <a:r>
              <a:rPr lang="en-US" sz="2800" dirty="0" smtClean="0"/>
              <a:t> received a patent for his player piano in 1881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508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“I AIN’T GOT NO BODY” by</a:t>
            </a:r>
            <a:br>
              <a:rPr lang="en-US" sz="4800" dirty="0" smtClean="0"/>
            </a:br>
            <a:r>
              <a:rPr lang="en-US" sz="4800" dirty="0" smtClean="0"/>
              <a:t>Thomas Wright</a:t>
            </a:r>
            <a:endParaRPr lang="en-US" sz="4800" dirty="0"/>
          </a:p>
        </p:txBody>
      </p:sp>
      <p:pic>
        <p:nvPicPr>
          <p:cNvPr id="1026" name="Picture 2" descr="Fats Waller Sheet Mus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8" y="2054225"/>
            <a:ext cx="34289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4074" y="3308684"/>
            <a:ext cx="5229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Thomas Wright better known in the JAZZ industry as FATS WALLER.  All his works were put on piano rolls for the player piano.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5786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7" y="168442"/>
            <a:ext cx="10515600" cy="166035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MODERN CLASSICAL PIANO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and the</a:t>
            </a:r>
            <a:br>
              <a:rPr lang="en-US" sz="3200" dirty="0" smtClean="0"/>
            </a:br>
            <a:r>
              <a:rPr lang="en-US" sz="4800" dirty="0" smtClean="0"/>
              <a:t>UPRIGHT</a:t>
            </a:r>
            <a:r>
              <a:rPr lang="en-US" dirty="0" smtClean="0"/>
              <a:t> </a:t>
            </a:r>
            <a:r>
              <a:rPr lang="en-US" sz="4800" dirty="0" smtClean="0"/>
              <a:t>PIANO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541" y="2198604"/>
            <a:ext cx="417607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1431" y="2198604"/>
            <a:ext cx="2828674" cy="309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7911" y="5827629"/>
            <a:ext cx="10605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Clavichord was too quiet, the Harpsichord was too loud, the modern piano was just right with the modern pedal controls.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727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Rachmaninoff’s “Prelude in C-sharp minor” </a:t>
            </a:r>
            <a:br>
              <a:rPr lang="en-US" dirty="0" smtClean="0"/>
            </a:br>
            <a:r>
              <a:rPr lang="en-US" dirty="0" smtClean="0"/>
              <a:t>played </a:t>
            </a:r>
            <a:r>
              <a:rPr lang="en-US" sz="3600" dirty="0" smtClean="0"/>
              <a:t>by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Van Cliburn</a:t>
            </a:r>
            <a:endParaRPr lang="en-US" dirty="0"/>
          </a:p>
        </p:txBody>
      </p:sp>
      <p:pic>
        <p:nvPicPr>
          <p:cNvPr id="1026" name="Picture 2" descr="https://derricksblog.files.wordpress.com/2013/02/van-cliburn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6" y="2021305"/>
            <a:ext cx="4283242" cy="399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8432" y="3152274"/>
            <a:ext cx="5855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1958 he became the first American to win the Tchaikovsky Competition in Moscow.</a:t>
            </a:r>
          </a:p>
          <a:p>
            <a:r>
              <a:rPr lang="en-US" sz="2800" dirty="0" smtClean="0"/>
              <a:t>Note the variation of sound, clarity and dampening effect of the keyboard.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875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204537"/>
            <a:ext cx="10515600" cy="92643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KEYBOARD HISTORY TIMELINE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84420" y="1672389"/>
            <a:ext cx="9669379" cy="4367464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</a:t>
            </a:r>
            <a:r>
              <a:rPr lang="en-US" b="1" dirty="0" smtClean="0"/>
              <a:t>200 </a:t>
            </a:r>
            <a:r>
              <a:rPr lang="en-US" b="1" dirty="0"/>
              <a:t>B.C. </a:t>
            </a:r>
            <a:r>
              <a:rPr lang="en-US" dirty="0"/>
              <a:t>- </a:t>
            </a:r>
            <a:r>
              <a:rPr lang="en-US" b="1" dirty="0" err="1"/>
              <a:t>Hydraulis</a:t>
            </a:r>
            <a:r>
              <a:rPr lang="en-US" b="1" dirty="0"/>
              <a:t> </a:t>
            </a:r>
            <a:r>
              <a:rPr lang="en-US" dirty="0"/>
              <a:t>mechanical pipe organ – from Greece, </a:t>
            </a:r>
            <a:r>
              <a:rPr lang="en-US" dirty="0" smtClean="0"/>
              <a:t>The first instrument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 in </a:t>
            </a:r>
            <a:r>
              <a:rPr lang="en-US" dirty="0"/>
              <a:t>history to have a </a:t>
            </a:r>
            <a:r>
              <a:rPr lang="en-US" dirty="0" smtClean="0"/>
              <a:t>keyboard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Post 13</a:t>
            </a:r>
            <a:r>
              <a:rPr lang="en-US" b="1" baseline="30000" dirty="0"/>
              <a:t>th</a:t>
            </a:r>
            <a:r>
              <a:rPr lang="en-US" b="1" dirty="0"/>
              <a:t> century- </a:t>
            </a:r>
            <a:r>
              <a:rPr lang="en-US" dirty="0"/>
              <a:t>Development of the 12 tone chromatic scale we 				 </a:t>
            </a:r>
            <a:r>
              <a:rPr lang="en-US" dirty="0" smtClean="0"/>
              <a:t> use </a:t>
            </a:r>
            <a:r>
              <a:rPr lang="en-US" dirty="0"/>
              <a:t>today which included both white and black keys..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1502-</a:t>
            </a:r>
            <a:r>
              <a:rPr lang="en-US" dirty="0"/>
              <a:t>      First mention of the</a:t>
            </a:r>
            <a:r>
              <a:rPr lang="en-US" b="1" dirty="0"/>
              <a:t> clavichord</a:t>
            </a:r>
            <a:r>
              <a:rPr lang="en-US" dirty="0"/>
              <a:t> and initially had </a:t>
            </a:r>
            <a:r>
              <a:rPr lang="en-US" dirty="0" smtClean="0"/>
              <a:t> </a:t>
            </a:r>
            <a:r>
              <a:rPr lang="en-US" dirty="0"/>
              <a:t>from 3 ½ to 5 octaves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1600’s</a:t>
            </a:r>
            <a:r>
              <a:rPr lang="en-US" dirty="0"/>
              <a:t>-   Introduction of the </a:t>
            </a:r>
            <a:r>
              <a:rPr lang="en-US" b="1" dirty="0"/>
              <a:t>harpsichord </a:t>
            </a:r>
            <a:r>
              <a:rPr lang="en-US" dirty="0"/>
              <a:t>in the Baroque era-1600 to 1750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1700’s / 1800’s </a:t>
            </a:r>
            <a:r>
              <a:rPr lang="en-US" dirty="0"/>
              <a:t>- Octaves increased from 5 to the current 7-1/3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1700-1720</a:t>
            </a:r>
            <a:r>
              <a:rPr lang="en-US" dirty="0"/>
              <a:t>-  First </a:t>
            </a:r>
            <a:r>
              <a:rPr lang="en-US" b="1" dirty="0" err="1"/>
              <a:t>pianoforti</a:t>
            </a:r>
            <a:r>
              <a:rPr lang="en-US" dirty="0"/>
              <a:t> built from a </a:t>
            </a:r>
            <a:r>
              <a:rPr lang="en-US" b="1" dirty="0"/>
              <a:t>harpsichord</a:t>
            </a:r>
            <a:r>
              <a:rPr lang="en-US" dirty="0"/>
              <a:t> in Padua, 					 </a:t>
            </a:r>
            <a:r>
              <a:rPr lang="en-US" dirty="0" smtClean="0"/>
              <a:t> </a:t>
            </a:r>
            <a:r>
              <a:rPr lang="en-US" dirty="0"/>
              <a:t>Italy by Bartolomeo  </a:t>
            </a:r>
            <a:r>
              <a:rPr lang="en-US" dirty="0" err="1"/>
              <a:t>Cristoforti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1732</a:t>
            </a:r>
            <a:r>
              <a:rPr lang="en-US" dirty="0"/>
              <a:t>-     First appearance of the word </a:t>
            </a:r>
            <a:r>
              <a:rPr lang="en-US" b="1" dirty="0"/>
              <a:t>piano </a:t>
            </a:r>
            <a:r>
              <a:rPr lang="en-US" dirty="0"/>
              <a:t>shortened from the 				           </a:t>
            </a:r>
            <a:r>
              <a:rPr lang="en-US" dirty="0" smtClean="0"/>
              <a:t>    </a:t>
            </a:r>
            <a:r>
              <a:rPr lang="en-US" dirty="0"/>
              <a:t>word </a:t>
            </a:r>
            <a:r>
              <a:rPr lang="en-US" b="1" dirty="0" err="1"/>
              <a:t>pianoforti</a:t>
            </a:r>
            <a:r>
              <a:rPr lang="en-US" b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1881</a:t>
            </a:r>
            <a:r>
              <a:rPr lang="en-US" dirty="0"/>
              <a:t>-     Player piano patent was issued to John </a:t>
            </a:r>
            <a:r>
              <a:rPr lang="en-US" dirty="0" err="1"/>
              <a:t>McTammany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1859-</a:t>
            </a:r>
            <a:r>
              <a:rPr lang="en-US" dirty="0"/>
              <a:t>     First appearance of all the basic piano features we have today 			    </a:t>
            </a:r>
            <a:r>
              <a:rPr lang="en-US" dirty="0" smtClean="0"/>
              <a:t>	came </a:t>
            </a:r>
            <a:r>
              <a:rPr lang="en-US" dirty="0"/>
              <a:t>from the Steinway concert grand piano.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49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“CONCERTO #27 in B FLAT MAJOR”, allegro by</a:t>
            </a:r>
            <a:br>
              <a:rPr lang="en-US" dirty="0" smtClean="0"/>
            </a:br>
            <a:r>
              <a:rPr lang="en-US" dirty="0"/>
              <a:t>W</a:t>
            </a:r>
            <a:r>
              <a:rPr lang="en-US" dirty="0" smtClean="0"/>
              <a:t>olfgang Amadeus Mozart</a:t>
            </a:r>
            <a:endParaRPr lang="en-US" dirty="0"/>
          </a:p>
        </p:txBody>
      </p:sp>
      <p:pic>
        <p:nvPicPr>
          <p:cNvPr id="2050" name="Picture 2" descr="https://s-media-cache-ak0.pinimg.com/236x/1a/65/76/1a65761acb06a3a09c0cc754f2bc1e2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85211"/>
            <a:ext cx="4347410" cy="40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464275"/>
            <a:ext cx="50492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original score was without trumpets and drums.</a:t>
            </a:r>
          </a:p>
          <a:p>
            <a:endParaRPr lang="en-US" sz="2800" dirty="0" smtClean="0"/>
          </a:p>
          <a:p>
            <a:r>
              <a:rPr lang="en-US" sz="2800" dirty="0" smtClean="0"/>
              <a:t>Listen to the sound of the keyboard and note the balance of the piano and the symphony orchestra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“FANTAISIE-IMPROMPTU OP. 66 in C-sharp”  </a:t>
            </a:r>
            <a:r>
              <a:rPr lang="en-US" dirty="0" smtClean="0"/>
              <a:t>by</a:t>
            </a:r>
            <a:br>
              <a:rPr lang="en-US" dirty="0" smtClean="0"/>
            </a:br>
            <a:r>
              <a:rPr lang="en-US" sz="5300" dirty="0" smtClean="0"/>
              <a:t>Frederic Chopin</a:t>
            </a:r>
            <a:endParaRPr lang="en-US" sz="5300" dirty="0"/>
          </a:p>
        </p:txBody>
      </p:sp>
      <p:pic>
        <p:nvPicPr>
          <p:cNvPr id="3076" name="Picture 4" descr="http://meetville.com/images/quotes/Quotation-Frederic-Chopin-simplicity-reward-achievement-Meetville-Quotes-494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2412"/>
            <a:ext cx="4515852" cy="38140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39854" y="3489158"/>
            <a:ext cx="5486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of his works feature the piano.</a:t>
            </a:r>
          </a:p>
          <a:p>
            <a:endParaRPr lang="en-US" sz="2800" dirty="0" smtClean="0"/>
          </a:p>
          <a:p>
            <a:r>
              <a:rPr lang="en-US" sz="2800" dirty="0" smtClean="0"/>
              <a:t>Note this piece sounds like the music to “I’m Always Chasing Rainbows”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9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NON CLASSICAL </a:t>
            </a:r>
            <a:br>
              <a:rPr lang="en-US" sz="4800" dirty="0" smtClean="0"/>
            </a:br>
            <a:r>
              <a:rPr lang="en-US" sz="4800" dirty="0" smtClean="0"/>
              <a:t>PIANO AND SINGERS OF TODAY</a:t>
            </a:r>
            <a:endParaRPr lang="en-US" sz="4800" dirty="0"/>
          </a:p>
        </p:txBody>
      </p:sp>
      <p:pic>
        <p:nvPicPr>
          <p:cNvPr id="1028" name="Picture 4" descr="http://cdn2.hubspot.net/hub/99598/file-334263806-jpg/images/piano-keyboard1.jpg?t=142895333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3" y="4864182"/>
            <a:ext cx="4727371" cy="19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radingpost.sweetwater.com/upload/16211707632113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45361"/>
            <a:ext cx="5126288" cy="189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PIANO KEY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edmarthey.files.wordpress.com/2011/11/flowing-piano-keyboard-e240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2253"/>
            <a:ext cx="4022558" cy="1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2074" y="4009915"/>
            <a:ext cx="330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KEYBOARDS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427286" y="5142149"/>
            <a:ext cx="44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SYNTHESIZER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2661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“I WAS MADE TO LOVE HER”  </a:t>
            </a:r>
            <a:r>
              <a:rPr lang="en-US" sz="4000" dirty="0" smtClean="0"/>
              <a:t>BY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Steve Wonder</a:t>
            </a:r>
            <a:endParaRPr lang="en-US" sz="4800" dirty="0"/>
          </a:p>
        </p:txBody>
      </p:sp>
      <p:pic>
        <p:nvPicPr>
          <p:cNvPr id="2054" name="Picture 6" descr="http://www.nobomagazine.com/wp-content/uploads/2012/01/Edwards-Twins-Stevie-Wond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6414"/>
            <a:ext cx="5225715" cy="42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8925" y="2962271"/>
            <a:ext cx="51374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Blind </a:t>
            </a:r>
            <a:r>
              <a:rPr lang="en-US" sz="3200" dirty="0"/>
              <a:t>at </a:t>
            </a:r>
            <a:r>
              <a:rPr lang="en-US" sz="3200" dirty="0" smtClean="0"/>
              <a:t>birth. A child prodigy who signed with Motown’s recording company at age 11.</a:t>
            </a:r>
          </a:p>
          <a:p>
            <a:r>
              <a:rPr lang="en-US" sz="3200" dirty="0" smtClean="0"/>
              <a:t>Played the piano, harmonica and drums.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46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/>
              <a:t>“YOU AND I”  </a:t>
            </a:r>
            <a:r>
              <a:rPr lang="en-US" sz="4900" dirty="0" smtClean="0"/>
              <a:t>BY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Stefani Joanne Angelina Germanotta</a:t>
            </a:r>
            <a:endParaRPr lang="en-US" sz="5300" dirty="0"/>
          </a:p>
        </p:txBody>
      </p:sp>
      <p:pic>
        <p:nvPicPr>
          <p:cNvPr id="3074" name="Picture 2" descr="http://i.ndtvimg.com/mt/movies/2012-07/lady-gaga-lo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0990"/>
            <a:ext cx="4888832" cy="34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984" y="5763852"/>
            <a:ext cx="505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Better known as </a:t>
            </a:r>
            <a:r>
              <a:rPr lang="en-US" sz="3600" dirty="0" smtClean="0"/>
              <a:t>“Lady GAGA”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388767" y="3284621"/>
            <a:ext cx="5173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Started playing the piano at age  four, wrote music at 13 and performed at 14.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3789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6179" y="2971801"/>
            <a:ext cx="629251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THE END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121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HYDRAULIS</a:t>
            </a:r>
            <a:br>
              <a:rPr lang="en-US" sz="4800" dirty="0" smtClean="0"/>
            </a:br>
            <a:r>
              <a:rPr lang="en-US" sz="4800" dirty="0" smtClean="0"/>
              <a:t>WATER ORGAN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53063" y="1840832"/>
            <a:ext cx="4920916" cy="39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63316" y="5925302"/>
            <a:ext cx="960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From this 220BC </a:t>
            </a:r>
            <a:r>
              <a:rPr lang="en-US" sz="3200" dirty="0" err="1" smtClean="0"/>
              <a:t>Hydraulis</a:t>
            </a:r>
            <a:r>
              <a:rPr lang="en-US" sz="3200" dirty="0" smtClean="0"/>
              <a:t> came the modern  Pipe Organ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896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PIANO SCALES</a:t>
            </a:r>
            <a:endParaRPr lang="en-US" sz="6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en-US" sz="3200" b="1" dirty="0" smtClean="0"/>
              <a:t>DIATONIC SCALE on “C”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sz="3200" dirty="0" smtClean="0"/>
              <a:t>Consists of the eight white notes in an octave</a:t>
            </a:r>
          </a:p>
          <a:p>
            <a:pPr marL="0" indent="0" algn="ctr">
              <a:buNone/>
            </a:pPr>
            <a:r>
              <a:rPr lang="en-US" sz="3200" dirty="0" smtClean="0"/>
              <a:t>C,D,E,F,G,A,B,C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 smtClean="0"/>
              <a:t>CHROMATIC SCALE ON “C”</a:t>
            </a:r>
          </a:p>
          <a:p>
            <a:pPr marL="0" indent="0" algn="ctr">
              <a:buNone/>
            </a:pPr>
            <a:r>
              <a:rPr lang="en-US" sz="3200" dirty="0" smtClean="0"/>
              <a:t>Consists of the twelve black and white keys of a piano </a:t>
            </a:r>
          </a:p>
          <a:p>
            <a:pPr marL="0" indent="0" algn="ctr">
              <a:buNone/>
            </a:pPr>
            <a:r>
              <a:rPr lang="en-US" sz="3200" dirty="0" smtClean="0"/>
              <a:t>In ascending or descending sequence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“IN HYDRAULICS” BY</a:t>
            </a:r>
            <a:br>
              <a:rPr lang="en-US" sz="4800" dirty="0" smtClean="0"/>
            </a:br>
            <a:r>
              <a:rPr lang="en-US" sz="4800" dirty="0" smtClean="0"/>
              <a:t>ANTOINE BUSNOYS</a:t>
            </a:r>
            <a:endParaRPr lang="en-US" sz="4800" dirty="0"/>
          </a:p>
        </p:txBody>
      </p:sp>
      <p:pic>
        <p:nvPicPr>
          <p:cNvPr id="1028" name="Picture 4" descr="http://www.sjtb.org/images/van%20eyck%20angels%20sing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89" y="2096294"/>
            <a:ext cx="55104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6081067"/>
            <a:ext cx="671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Renaissance Choir with an early Organ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“CHORALE FANTASIA” BY</a:t>
            </a:r>
            <a:br>
              <a:rPr lang="en-US" sz="4800" dirty="0" smtClean="0"/>
            </a:br>
            <a:r>
              <a:rPr lang="en-US" sz="4800" dirty="0" smtClean="0"/>
              <a:t>Johann Adam </a:t>
            </a:r>
            <a:r>
              <a:rPr lang="en-US" sz="4800" dirty="0" err="1" smtClean="0"/>
              <a:t>Reincken</a:t>
            </a:r>
            <a:endParaRPr lang="en-US" sz="4800" dirty="0"/>
          </a:p>
        </p:txBody>
      </p:sp>
      <p:pic>
        <p:nvPicPr>
          <p:cNvPr id="2050" name="Picture 2" descr="http://www.fpcmw.org/images/org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63" y="1973180"/>
            <a:ext cx="7459579" cy="38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8958" y="5991726"/>
            <a:ext cx="842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Church Organ with numerous pipes in the background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10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809"/>
            <a:ext cx="10515600" cy="132556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CLAVICHORD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63516" y="1825625"/>
            <a:ext cx="6521116" cy="39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5558" y="5982285"/>
            <a:ext cx="999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Normally between 3 to 5 octaves. Today the modern pianos have 7 1/3 octaves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39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“SONATA IN D Major”, finale presto, by</a:t>
            </a:r>
            <a:br>
              <a:rPr lang="en-US" sz="4800" dirty="0" smtClean="0"/>
            </a:br>
            <a:r>
              <a:rPr lang="en-US" sz="4800" dirty="0" smtClean="0"/>
              <a:t>Franz Joseph Haydn</a:t>
            </a:r>
            <a:endParaRPr lang="en-US" sz="4800" dirty="0"/>
          </a:p>
        </p:txBody>
      </p:sp>
      <p:pic>
        <p:nvPicPr>
          <p:cNvPr id="3074" name="Picture 2" descr="http://www.thefamouspeople.com/profiles/images/joseph-hayd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26" y="2153652"/>
            <a:ext cx="4204035" cy="38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0087" y="6051884"/>
            <a:ext cx="315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1732-1809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521116" y="2948606"/>
            <a:ext cx="4199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Music from the Clavichord.</a:t>
            </a:r>
          </a:p>
          <a:p>
            <a:r>
              <a:rPr lang="en-US" sz="3600" dirty="0" smtClean="0"/>
              <a:t>Haydn wrote over 60 Sonatas.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9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“SONATA IN B FLAT MAOR” , MINUET </a:t>
            </a:r>
            <a:r>
              <a:rPr lang="en-US" sz="3600" dirty="0" smtClean="0"/>
              <a:t>BY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Franz Joseph Haydn</a:t>
            </a:r>
            <a:endParaRPr lang="en-US" sz="4800" dirty="0"/>
          </a:p>
        </p:txBody>
      </p:sp>
      <p:pic>
        <p:nvPicPr>
          <p:cNvPr id="4098" name="Picture 2" descr="http://cps-static.rovicorp.com/3/JPG_400/MI0000/970/MI0000970771.jpg?partner=allrovi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80" y="1825625"/>
            <a:ext cx="7640052" cy="39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0043" y="5861969"/>
            <a:ext cx="962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A minuet on a Clavichord and words from Mozart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74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556</Words>
  <Application>Microsoft Office PowerPoint</Application>
  <PresentationFormat>Widescreen</PresentationFormat>
  <Paragraphs>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  Mr. McSymphony’s</vt:lpstr>
      <vt:lpstr>KEYBOARD HISTORY TIMELINE</vt:lpstr>
      <vt:lpstr>HYDRAULIS WATER ORGAN</vt:lpstr>
      <vt:lpstr>PIANO SCALES</vt:lpstr>
      <vt:lpstr>“IN HYDRAULICS” BY ANTOINE BUSNOYS</vt:lpstr>
      <vt:lpstr>“CHORALE FANTASIA” BY Johann Adam Reincken</vt:lpstr>
      <vt:lpstr>CLAVICHORD</vt:lpstr>
      <vt:lpstr>“SONATA IN D Major”, finale presto, by Franz Joseph Haydn</vt:lpstr>
      <vt:lpstr>“SONATA IN B FLAT MAOR” , MINUET BY Franz Joseph Haydn</vt:lpstr>
      <vt:lpstr>HARPSICHORD</vt:lpstr>
      <vt:lpstr> “FANTASIA in C MINOR” BY Johann S. Bach </vt:lpstr>
      <vt:lpstr>“SUITE in G MINOR”, GIGUE  BY George Frederic Handel</vt:lpstr>
      <vt:lpstr>PIANOFORTI</vt:lpstr>
      <vt:lpstr>“FANTASIA in D MINOR” BY Wolfgang Amadeus Mozart</vt:lpstr>
      <vt:lpstr>“SONATA in F MAJOR”, finale presto by Franz Joseph Haydn</vt:lpstr>
      <vt:lpstr>PLAYER PIANO</vt:lpstr>
      <vt:lpstr>“I AIN’T GOT NO BODY” by Thomas Wright</vt:lpstr>
      <vt:lpstr>MODERN CLASSICAL PIANO and the UPRIGHT PIANO</vt:lpstr>
      <vt:lpstr>Rachmaninoff’s “Prelude in C-sharp minor”  played by Van Cliburn</vt:lpstr>
      <vt:lpstr>“CONCERTO #27 in B FLAT MAJOR”, allegro by Wolfgang Amadeus Mozart</vt:lpstr>
      <vt:lpstr>“FANTAISIE-IMPROMPTU OP. 66 in C-sharp”  by Frederic Chopin</vt:lpstr>
      <vt:lpstr>NON CLASSICAL  PIANO AND SINGERS OF TODAY</vt:lpstr>
      <vt:lpstr>“I WAS MADE TO LOVE HER”  BY Steve Wonder</vt:lpstr>
      <vt:lpstr>“YOU AND I”  BY Stefani Joanne Angelina Germanotta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McSymphony’s</dc:title>
  <dc:creator>Stephen Battaglia</dc:creator>
  <cp:lastModifiedBy>Stephen Battaglia</cp:lastModifiedBy>
  <cp:revision>50</cp:revision>
  <dcterms:created xsi:type="dcterms:W3CDTF">2015-04-25T16:42:11Z</dcterms:created>
  <dcterms:modified xsi:type="dcterms:W3CDTF">2015-06-04T19:37:35Z</dcterms:modified>
</cp:coreProperties>
</file>