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Roboto"/>
      <p:regular r:id="rId18"/>
      <p:bold r:id="rId19"/>
      <p:italic r:id="rId20"/>
      <p:boldItalic r:id="rId21"/>
    </p:embeddedFont>
    <p:embeddedFont>
      <p:font typeface="Merriweather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italic.fntdata"/><Relationship Id="rId22" Type="http://schemas.openxmlformats.org/officeDocument/2006/relationships/font" Target="fonts/Merriweather-regular.fntdata"/><Relationship Id="rId21" Type="http://schemas.openxmlformats.org/officeDocument/2006/relationships/font" Target="fonts/Roboto-boldItalic.fntdata"/><Relationship Id="rId24" Type="http://schemas.openxmlformats.org/officeDocument/2006/relationships/font" Target="fonts/Merriweather-italic.fntdata"/><Relationship Id="rId23" Type="http://schemas.openxmlformats.org/officeDocument/2006/relationships/font" Target="fonts/Merriweather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Merriweather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Roboto-bold.fntdata"/><Relationship Id="rId18" Type="http://schemas.openxmlformats.org/officeDocument/2006/relationships/font" Target="fonts/Roboto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102e5eec1de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102e5eec1de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d7f41598fb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2d7f41598fb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a20e2e0266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a20e2e026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ab8def163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ab8def163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26e67d8ce0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26e67d8ce0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d7f41598fb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2d7f41598fb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26e67d8ce0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26e67d8ce0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26e67d8ce0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26e67d8ce0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d7f41598f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d7f41598f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2d7f41598fb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2d7f41598fb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fc29fb0669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1fc29fb0669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2024 Fallout and the 2026 Midterm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11700" y="1878541"/>
            <a:ext cx="4242600" cy="137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Kyle Kondik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Managing Editor, Sabato’s Crystal Ball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University of Virginia Center for Politics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94775" y="1531200"/>
            <a:ext cx="4785648" cy="3064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2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House: Narrow 220-215 GOP Edge, Democrats Enjoy Crossover Advantage </a:t>
            </a:r>
            <a:endParaRPr/>
          </a:p>
        </p:txBody>
      </p:sp>
      <p:sp>
        <p:nvSpPr>
          <p:cNvPr id="134" name="Google Shape;134;p22"/>
          <p:cNvSpPr txBox="1"/>
          <p:nvPr/>
        </p:nvSpPr>
        <p:spPr>
          <a:xfrm>
            <a:off x="165825" y="1413425"/>
            <a:ext cx="3977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Few crossover seats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History suggests Ds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should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 win House, but nothing guaranteed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Districts will change in Ohio, perhaps other places; every seat counts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5" name="Google Shape;13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72525" y="1283325"/>
            <a:ext cx="4559775" cy="3792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3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Governors: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Many Open Seats; Significant turnover?</a:t>
            </a:r>
            <a:endParaRPr/>
          </a:p>
        </p:txBody>
      </p:sp>
      <p:sp>
        <p:nvSpPr>
          <p:cNvPr id="141" name="Google Shape;141;p23"/>
          <p:cNvSpPr txBox="1"/>
          <p:nvPr/>
        </p:nvSpPr>
        <p:spPr>
          <a:xfrm>
            <a:off x="165825" y="1413425"/>
            <a:ext cx="30186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Just VA-NJ in 2025; both parties defending 19 seats next two years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At least 18 of 38 races will be open seats, could be higher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2" name="Google Shape;14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36825" y="1351438"/>
            <a:ext cx="5654776" cy="3712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4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  <p:sp>
        <p:nvSpPr>
          <p:cNvPr id="148" name="Google Shape;148;p24"/>
          <p:cNvSpPr txBox="1"/>
          <p:nvPr/>
        </p:nvSpPr>
        <p:spPr>
          <a:xfrm>
            <a:off x="328550" y="1540775"/>
            <a:ext cx="6197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To sign up for Sabato’s Crystal Ball for FREE,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visit centerforpolitics.org/crystalball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Follow me on Twitter @kkondik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Contact me at kylekondik.com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Books: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Long Red Thread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Bellwether</a:t>
            </a:r>
            <a:endParaRPr i="1"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9" name="Google Shape;14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9250" y="1591563"/>
            <a:ext cx="2313551" cy="325182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Shape of Trump’s Victory</a:t>
            </a:r>
            <a:endParaRPr/>
          </a:p>
        </p:txBody>
      </p:sp>
      <p:sp>
        <p:nvSpPr>
          <p:cNvPr id="72" name="Google Shape;72;p14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" name="Google Shape;73;p14"/>
          <p:cNvSpPr txBox="1"/>
          <p:nvPr/>
        </p:nvSpPr>
        <p:spPr>
          <a:xfrm>
            <a:off x="165825" y="1413425"/>
            <a:ext cx="3477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Trump wins popular vote 49.7%-48.2%, improves in every state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–No Elec College bias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Close by historical standards, though not necessarily by recent standards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4" name="Google Shape;7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7975" y="1489875"/>
            <a:ext cx="5139075" cy="3366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Shape of Trump’s Victory</a:t>
            </a:r>
            <a:endParaRPr/>
          </a:p>
        </p:txBody>
      </p:sp>
      <p:sp>
        <p:nvSpPr>
          <p:cNvPr id="80" name="Google Shape;80;p15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" name="Google Shape;81;p15"/>
          <p:cNvSpPr txBox="1"/>
          <p:nvPr/>
        </p:nvSpPr>
        <p:spPr>
          <a:xfrm>
            <a:off x="165825" y="1413425"/>
            <a:ext cx="3477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Democrats eroded to a significant degree among key voting blocs, such as young men and Latinos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Huge shifts in NY-NJ, TX, FL, CA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2" name="Google Shape;82;p15"/>
          <p:cNvSpPr txBox="1"/>
          <p:nvPr/>
        </p:nvSpPr>
        <p:spPr>
          <a:xfrm>
            <a:off x="4572000" y="4856675"/>
            <a:ext cx="437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AP VoteCast data presented by Wall Street Journal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3" name="Google Shape;8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9900" y="1376500"/>
            <a:ext cx="3681313" cy="342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Big Counties vs. the Rest of the Country</a:t>
            </a:r>
            <a:endParaRPr/>
          </a:p>
        </p:txBody>
      </p:sp>
      <p:sp>
        <p:nvSpPr>
          <p:cNvPr id="89" name="Google Shape;89;p16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–About 150 of the nation’s 3,100+ counties cast half the national presidential vote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Gap closed a little in 2024, but it was still 36 points and much bigger than 20 years ago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0" name="Google Shape;9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48700" y="1483325"/>
            <a:ext cx="5429344" cy="328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7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International Context</a:t>
            </a:r>
            <a:endParaRPr/>
          </a:p>
        </p:txBody>
      </p:sp>
      <p:sp>
        <p:nvSpPr>
          <p:cNvPr id="96" name="Google Shape;96;p17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7" name="Google Shape;97;p17"/>
          <p:cNvSpPr txBox="1"/>
          <p:nvPr/>
        </p:nvSpPr>
        <p:spPr>
          <a:xfrm>
            <a:off x="165825" y="1413425"/>
            <a:ext cx="3477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2024 was a great year to be a challenger party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Similar dynamics: inflation, immigration, rise of right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Biden unpopular starting in mid-2021, never recovered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8" name="Google Shape;9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46100" y="1413425"/>
            <a:ext cx="5139077" cy="36761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8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Trump at his Second Starting Gate</a:t>
            </a:r>
            <a:endParaRPr/>
          </a:p>
        </p:txBody>
      </p:sp>
      <p:sp>
        <p:nvSpPr>
          <p:cNvPr id="104" name="Google Shape;104;p18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" name="Google Shape;105;p18"/>
          <p:cNvSpPr txBox="1"/>
          <p:nvPr/>
        </p:nvSpPr>
        <p:spPr>
          <a:xfrm>
            <a:off x="165825" y="1413425"/>
            <a:ext cx="3477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Trump popularity still not great, more of a honeymoon than 2017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“Thermostatic”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public opinion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Cannot run again, so 2028 will start early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6" name="Google Shape;10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1400" y="1640625"/>
            <a:ext cx="5139076" cy="2533812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8"/>
          <p:cNvSpPr txBox="1"/>
          <p:nvPr/>
        </p:nvSpPr>
        <p:spPr>
          <a:xfrm>
            <a:off x="4572000" y="4581775"/>
            <a:ext cx="437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FiveThirtyEight average of national polls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9"/>
          <p:cNvSpPr txBox="1"/>
          <p:nvPr>
            <p:ph type="title"/>
          </p:nvPr>
        </p:nvSpPr>
        <p:spPr>
          <a:xfrm>
            <a:off x="353750" y="141500"/>
            <a:ext cx="8478600" cy="98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Midterm Dynamic: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White House Party Typically Struggles</a:t>
            </a:r>
            <a:endParaRPr/>
          </a:p>
        </p:txBody>
      </p:sp>
      <p:sp>
        <p:nvSpPr>
          <p:cNvPr id="113" name="Google Shape;113;p19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Midterms: Lower turnout and desire for balance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Presidential party seat loss is a common feature of midterms, but loss more consistent in House than Senate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" name="Google Shape;114;p19"/>
          <p:cNvSpPr txBox="1"/>
          <p:nvPr/>
        </p:nvSpPr>
        <p:spPr>
          <a:xfrm>
            <a:off x="6214575" y="4856675"/>
            <a:ext cx="2735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Vital Statistics on Congress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5" name="Google Shape;11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1975" y="1327988"/>
            <a:ext cx="2647950" cy="3524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0"/>
          <p:cNvSpPr txBox="1"/>
          <p:nvPr>
            <p:ph type="title"/>
          </p:nvPr>
        </p:nvSpPr>
        <p:spPr>
          <a:xfrm>
            <a:off x="353750" y="141500"/>
            <a:ext cx="8478600" cy="98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Midterm Dynamic: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Extraordinary vs. Ordinary Circumstances</a:t>
            </a:r>
            <a:endParaRPr/>
          </a:p>
        </p:txBody>
      </p:sp>
      <p:sp>
        <p:nvSpPr>
          <p:cNvPr id="121" name="Google Shape;121;p20"/>
          <p:cNvSpPr txBox="1"/>
          <p:nvPr/>
        </p:nvSpPr>
        <p:spPr>
          <a:xfrm>
            <a:off x="165825" y="1413425"/>
            <a:ext cx="86664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3 times that presidential party has gained seats: 1934, 1998, and 2002 – popular presidents, unusual circumstances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Last 5 midterms: 2006, 2010, 2014, 2018, 2022 – unpopular presidents, somewhat ordinary circumstances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2026: Trump’s eventual popularity, ownership of problems; Ds don’t have long list of great targets; realignment?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1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Republicans Favored</a:t>
            </a:r>
            <a:endParaRPr/>
          </a:p>
        </p:txBody>
      </p:sp>
      <p:sp>
        <p:nvSpPr>
          <p:cNvPr id="127" name="Google Shape;127;p21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Rs defending many more seats, but few are truly competitive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GA/MI D defense, ME/NC R defense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Ds need at least 2 of FL-IA-OH-TX to win Senate–tough ask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8" name="Google Shape;12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2525" y="1413425"/>
            <a:ext cx="5139075" cy="33661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