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13"/>
  </p:notesMasterIdLst>
  <p:handoutMasterIdLst>
    <p:handoutMasterId r:id="rId14"/>
  </p:handoutMasterIdLst>
  <p:sldIdLst>
    <p:sldId id="293" r:id="rId3"/>
    <p:sldId id="260" r:id="rId4"/>
    <p:sldId id="262" r:id="rId5"/>
    <p:sldId id="263" r:id="rId6"/>
    <p:sldId id="301" r:id="rId7"/>
    <p:sldId id="299" r:id="rId8"/>
    <p:sldId id="292" r:id="rId9"/>
    <p:sldId id="300" r:id="rId10"/>
    <p:sldId id="296" r:id="rId11"/>
    <p:sldId id="297" r:id="rId12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72B"/>
    <a:srgbClr val="F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0"/>
    <p:restoredTop sz="80657" autoAdjust="0"/>
  </p:normalViewPr>
  <p:slideViewPr>
    <p:cSldViewPr>
      <p:cViewPr varScale="1">
        <p:scale>
          <a:sx n="76" d="100"/>
          <a:sy n="76" d="100"/>
        </p:scale>
        <p:origin x="1829" y="53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joshuahuder\Dropbox\Talks\Partisanship\Partisanship%20data%20for%20Tal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derj\Downloads\data-JJhmw.csv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Partisan Voting Patterns,</a:t>
            </a:r>
            <a:r>
              <a:rPr lang="en-US" baseline="0">
                <a:solidFill>
                  <a:schemeClr val="tx1"/>
                </a:solidFill>
              </a:rPr>
              <a:t> 1877-2022</a:t>
            </a:r>
            <a:endParaRPr lang="en-US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Sheet1!$C$10:$C$82</c:f>
              <c:numCache>
                <c:formatCode>General</c:formatCode>
                <c:ptCount val="73"/>
                <c:pt idx="0">
                  <c:v>0.74145901566787509</c:v>
                </c:pt>
                <c:pt idx="1">
                  <c:v>0.78588250319284703</c:v>
                </c:pt>
                <c:pt idx="2">
                  <c:v>0.78271379023307297</c:v>
                </c:pt>
                <c:pt idx="3">
                  <c:v>0.72440425615763493</c:v>
                </c:pt>
                <c:pt idx="4">
                  <c:v>0.74932126696832502</c:v>
                </c:pt>
                <c:pt idx="5">
                  <c:v>0.76489341999999994</c:v>
                </c:pt>
                <c:pt idx="6">
                  <c:v>0.79527798000000005</c:v>
                </c:pt>
                <c:pt idx="7">
                  <c:v>0.766378838193148</c:v>
                </c:pt>
                <c:pt idx="8">
                  <c:v>0.79133771929824404</c:v>
                </c:pt>
                <c:pt idx="9">
                  <c:v>0.83807260447446108</c:v>
                </c:pt>
                <c:pt idx="10">
                  <c:v>0.81956560891938102</c:v>
                </c:pt>
                <c:pt idx="11">
                  <c:v>0.80170182921334798</c:v>
                </c:pt>
                <c:pt idx="12">
                  <c:v>0.81625807038834908</c:v>
                </c:pt>
                <c:pt idx="13">
                  <c:v>0.81353918861512198</c:v>
                </c:pt>
                <c:pt idx="14">
                  <c:v>0.82451281405629095</c:v>
                </c:pt>
                <c:pt idx="15">
                  <c:v>0.79870124223602401</c:v>
                </c:pt>
                <c:pt idx="16">
                  <c:v>0.7793529115707869</c:v>
                </c:pt>
                <c:pt idx="17">
                  <c:v>0.7390068159688401</c:v>
                </c:pt>
                <c:pt idx="18">
                  <c:v>0.71165821657277606</c:v>
                </c:pt>
                <c:pt idx="19">
                  <c:v>0.72363059829059795</c:v>
                </c:pt>
                <c:pt idx="20">
                  <c:v>0.7156892476332819</c:v>
                </c:pt>
                <c:pt idx="21">
                  <c:v>0.71534803921568602</c:v>
                </c:pt>
                <c:pt idx="22">
                  <c:v>0.70415210401230111</c:v>
                </c:pt>
                <c:pt idx="23">
                  <c:v>0.69569494274242905</c:v>
                </c:pt>
                <c:pt idx="24">
                  <c:v>0.67521491891891694</c:v>
                </c:pt>
                <c:pt idx="25">
                  <c:v>0.66838228760635299</c:v>
                </c:pt>
                <c:pt idx="26">
                  <c:v>0.65252321529183299</c:v>
                </c:pt>
                <c:pt idx="27">
                  <c:v>0.61602442000000002</c:v>
                </c:pt>
                <c:pt idx="28">
                  <c:v>0.58257924430641705</c:v>
                </c:pt>
                <c:pt idx="29">
                  <c:v>0.56069698558322301</c:v>
                </c:pt>
                <c:pt idx="30">
                  <c:v>0.569508222643896</c:v>
                </c:pt>
                <c:pt idx="31">
                  <c:v>0.55728746347285596</c:v>
                </c:pt>
                <c:pt idx="32">
                  <c:v>0.57050854037266996</c:v>
                </c:pt>
                <c:pt idx="33">
                  <c:v>0.55029474488974606</c:v>
                </c:pt>
                <c:pt idx="34">
                  <c:v>0.56806041025640908</c:v>
                </c:pt>
                <c:pt idx="35">
                  <c:v>0.52266861578582702</c:v>
                </c:pt>
                <c:pt idx="36">
                  <c:v>0.55257497020769408</c:v>
                </c:pt>
                <c:pt idx="37">
                  <c:v>0.54235265700483004</c:v>
                </c:pt>
                <c:pt idx="38">
                  <c:v>0.53100169435490396</c:v>
                </c:pt>
                <c:pt idx="39">
                  <c:v>0.55634910386751801</c:v>
                </c:pt>
                <c:pt idx="40">
                  <c:v>0.55099975490196007</c:v>
                </c:pt>
                <c:pt idx="41">
                  <c:v>0.56242773892773801</c:v>
                </c:pt>
                <c:pt idx="42">
                  <c:v>0.53965503246753199</c:v>
                </c:pt>
                <c:pt idx="43">
                  <c:v>0.54806237611235198</c:v>
                </c:pt>
                <c:pt idx="44">
                  <c:v>0.54658929442650195</c:v>
                </c:pt>
                <c:pt idx="45">
                  <c:v>0.53854645502645304</c:v>
                </c:pt>
                <c:pt idx="46">
                  <c:v>0.56439111557788901</c:v>
                </c:pt>
                <c:pt idx="47">
                  <c:v>0.56494826254826103</c:v>
                </c:pt>
                <c:pt idx="48">
                  <c:v>0.58441109000000002</c:v>
                </c:pt>
                <c:pt idx="49">
                  <c:v>0.58028231292516907</c:v>
                </c:pt>
                <c:pt idx="50">
                  <c:v>0.57303401360544104</c:v>
                </c:pt>
                <c:pt idx="51">
                  <c:v>0.59608781857164894</c:v>
                </c:pt>
                <c:pt idx="52">
                  <c:v>0.60689676113360203</c:v>
                </c:pt>
                <c:pt idx="53">
                  <c:v>0.62743714776329607</c:v>
                </c:pt>
                <c:pt idx="54">
                  <c:v>0.64329131568820097</c:v>
                </c:pt>
                <c:pt idx="55">
                  <c:v>0.64462405646296106</c:v>
                </c:pt>
                <c:pt idx="56">
                  <c:v>0.65265262054507289</c:v>
                </c:pt>
                <c:pt idx="57">
                  <c:v>0.65891851851851702</c:v>
                </c:pt>
                <c:pt idx="58">
                  <c:v>0.70484173027989705</c:v>
                </c:pt>
                <c:pt idx="59">
                  <c:v>0.75795493807040404</c:v>
                </c:pt>
                <c:pt idx="60">
                  <c:v>0.77711543330882904</c:v>
                </c:pt>
                <c:pt idx="61">
                  <c:v>0.77687123630672805</c:v>
                </c:pt>
                <c:pt idx="62">
                  <c:v>0.78642453680931201</c:v>
                </c:pt>
                <c:pt idx="63">
                  <c:v>0.79293978937728804</c:v>
                </c:pt>
                <c:pt idx="64">
                  <c:v>0.80994644167277996</c:v>
                </c:pt>
                <c:pt idx="65">
                  <c:v>0.80801610132246493</c:v>
                </c:pt>
                <c:pt idx="66">
                  <c:v>0.80556049077224401</c:v>
                </c:pt>
                <c:pt idx="67">
                  <c:v>0.86093275510204004</c:v>
                </c:pt>
                <c:pt idx="68">
                  <c:v>0.86682499999999907</c:v>
                </c:pt>
                <c:pt idx="69">
                  <c:v>0.87545904801845298</c:v>
                </c:pt>
                <c:pt idx="70">
                  <c:v>0.87909799999999994</c:v>
                </c:pt>
                <c:pt idx="71">
                  <c:v>0.87193878205128095</c:v>
                </c:pt>
                <c:pt idx="72">
                  <c:v>0.8833196420287599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6BB-6544-9620-E3595F110A6D}"/>
            </c:ext>
          </c:extLst>
        </c:ser>
        <c:ser>
          <c:idx val="1"/>
          <c:order val="1"/>
          <c:tx>
            <c:v>Senate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Sheet1!$D$10:$D$82</c:f>
              <c:numCache>
                <c:formatCode>General</c:formatCode>
                <c:ptCount val="73"/>
                <c:pt idx="0">
                  <c:v>0.70313708690330401</c:v>
                </c:pt>
                <c:pt idx="1">
                  <c:v>0.74794285714285702</c:v>
                </c:pt>
                <c:pt idx="2">
                  <c:v>0.76357134502923896</c:v>
                </c:pt>
                <c:pt idx="3">
                  <c:v>0.76046944444444398</c:v>
                </c:pt>
                <c:pt idx="4">
                  <c:v>0.74388717948717797</c:v>
                </c:pt>
                <c:pt idx="5">
                  <c:v>0.74741283783783596</c:v>
                </c:pt>
                <c:pt idx="6">
                  <c:v>0.76506852035749606</c:v>
                </c:pt>
                <c:pt idx="7">
                  <c:v>0.7517641723356</c:v>
                </c:pt>
                <c:pt idx="8">
                  <c:v>0.76122916666666596</c:v>
                </c:pt>
                <c:pt idx="9">
                  <c:v>0.76903181818181798</c:v>
                </c:pt>
                <c:pt idx="10">
                  <c:v>0.80716274970622703</c:v>
                </c:pt>
                <c:pt idx="11">
                  <c:v>0.81492857142857</c:v>
                </c:pt>
                <c:pt idx="12">
                  <c:v>0.773166666666665</c:v>
                </c:pt>
                <c:pt idx="13">
                  <c:v>0.79426212121211992</c:v>
                </c:pt>
                <c:pt idx="14">
                  <c:v>0.8030852459016391</c:v>
                </c:pt>
                <c:pt idx="15">
                  <c:v>0.7868799145299139</c:v>
                </c:pt>
                <c:pt idx="16">
                  <c:v>0.77858646616541294</c:v>
                </c:pt>
                <c:pt idx="17">
                  <c:v>0.71706811145510696</c:v>
                </c:pt>
                <c:pt idx="18">
                  <c:v>0.68783279220779092</c:v>
                </c:pt>
                <c:pt idx="19">
                  <c:v>0.70635632183907904</c:v>
                </c:pt>
                <c:pt idx="20">
                  <c:v>0.69724485524938906</c:v>
                </c:pt>
                <c:pt idx="21">
                  <c:v>0.71831843137254803</c:v>
                </c:pt>
                <c:pt idx="22">
                  <c:v>0.70715268065268</c:v>
                </c:pt>
                <c:pt idx="23">
                  <c:v>0.66717737485218609</c:v>
                </c:pt>
                <c:pt idx="24">
                  <c:v>0.66661837590545103</c:v>
                </c:pt>
                <c:pt idx="25">
                  <c:v>0.66517806603773511</c:v>
                </c:pt>
                <c:pt idx="26">
                  <c:v>0.681899147727272</c:v>
                </c:pt>
                <c:pt idx="27">
                  <c:v>0.59451923076922997</c:v>
                </c:pt>
                <c:pt idx="28">
                  <c:v>0.53988440748440603</c:v>
                </c:pt>
                <c:pt idx="29">
                  <c:v>0.50503999999999905</c:v>
                </c:pt>
                <c:pt idx="30">
                  <c:v>0.49452869440459002</c:v>
                </c:pt>
                <c:pt idx="31">
                  <c:v>0.47441907661085603</c:v>
                </c:pt>
                <c:pt idx="32">
                  <c:v>0.47181050228310395</c:v>
                </c:pt>
                <c:pt idx="33">
                  <c:v>0.48687142857142801</c:v>
                </c:pt>
                <c:pt idx="34">
                  <c:v>0.49395238095238103</c:v>
                </c:pt>
                <c:pt idx="35">
                  <c:v>0.48431622861910706</c:v>
                </c:pt>
                <c:pt idx="36">
                  <c:v>0.50592535751656698</c:v>
                </c:pt>
                <c:pt idx="37">
                  <c:v>0.47633333333333305</c:v>
                </c:pt>
                <c:pt idx="38">
                  <c:v>0.47858874912648397</c:v>
                </c:pt>
                <c:pt idx="39">
                  <c:v>0.510724655819774</c:v>
                </c:pt>
                <c:pt idx="40">
                  <c:v>0.50181643081760896</c:v>
                </c:pt>
                <c:pt idx="41">
                  <c:v>0.528392205638473</c:v>
                </c:pt>
                <c:pt idx="42">
                  <c:v>0.54684230769230702</c:v>
                </c:pt>
                <c:pt idx="43">
                  <c:v>0.56959815546772008</c:v>
                </c:pt>
                <c:pt idx="44">
                  <c:v>0.576847186147185</c:v>
                </c:pt>
                <c:pt idx="45">
                  <c:v>0.55190625000000004</c:v>
                </c:pt>
                <c:pt idx="46">
                  <c:v>0.53989263322884007</c:v>
                </c:pt>
                <c:pt idx="47">
                  <c:v>0.51997222222222206</c:v>
                </c:pt>
                <c:pt idx="48">
                  <c:v>0.59067931456548295</c:v>
                </c:pt>
                <c:pt idx="49">
                  <c:v>0.59538308886971403</c:v>
                </c:pt>
                <c:pt idx="50">
                  <c:v>0.58867246963562603</c:v>
                </c:pt>
                <c:pt idx="51">
                  <c:v>0.58949855312112398</c:v>
                </c:pt>
                <c:pt idx="52">
                  <c:v>0.609767310789048</c:v>
                </c:pt>
                <c:pt idx="53">
                  <c:v>0.60861699604743003</c:v>
                </c:pt>
                <c:pt idx="54">
                  <c:v>0.61970685579196205</c:v>
                </c:pt>
                <c:pt idx="55">
                  <c:v>0.608363636363635</c:v>
                </c:pt>
                <c:pt idx="56">
                  <c:v>0.61638509316770096</c:v>
                </c:pt>
                <c:pt idx="57">
                  <c:v>0.61892241379310198</c:v>
                </c:pt>
                <c:pt idx="58">
                  <c:v>0.63381052631578805</c:v>
                </c:pt>
                <c:pt idx="59">
                  <c:v>0.65259621212121099</c:v>
                </c:pt>
                <c:pt idx="60">
                  <c:v>0.684111111111111</c:v>
                </c:pt>
                <c:pt idx="61">
                  <c:v>0.65853649068322806</c:v>
                </c:pt>
                <c:pt idx="62">
                  <c:v>0.66339999999999899</c:v>
                </c:pt>
                <c:pt idx="63">
                  <c:v>0.64958578431372493</c:v>
                </c:pt>
                <c:pt idx="64">
                  <c:v>0.68572727272727096</c:v>
                </c:pt>
                <c:pt idx="65">
                  <c:v>0.68687137254901898</c:v>
                </c:pt>
                <c:pt idx="66">
                  <c:v>0.70556818181818093</c:v>
                </c:pt>
                <c:pt idx="67">
                  <c:v>0.74426768867924498</c:v>
                </c:pt>
                <c:pt idx="68">
                  <c:v>0.79675247902364599</c:v>
                </c:pt>
                <c:pt idx="69">
                  <c:v>0.81131818181818094</c:v>
                </c:pt>
                <c:pt idx="70">
                  <c:v>0.82364166666666594</c:v>
                </c:pt>
                <c:pt idx="71">
                  <c:v>0.840157809983896</c:v>
                </c:pt>
                <c:pt idx="72">
                  <c:v>0.87254541816726594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6BB-6544-9620-E3595F110A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81999391"/>
        <c:axId val="982024575"/>
      </c:lineChart>
      <c:catAx>
        <c:axId val="9819993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2024575"/>
        <c:crosses val="autoZero"/>
        <c:auto val="0"/>
        <c:lblAlgn val="ctr"/>
        <c:lblOffset val="100"/>
        <c:noMultiLvlLbl val="0"/>
      </c:catAx>
      <c:valAx>
        <c:axId val="982024575"/>
        <c:scaling>
          <c:orientation val="minMax"/>
          <c:min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Distance</a:t>
                </a:r>
                <a:r>
                  <a:rPr lang="en-US" baseline="0">
                    <a:solidFill>
                      <a:schemeClr val="tx1"/>
                    </a:solidFill>
                  </a:rPr>
                  <a:t> Between the Parties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999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U.S.</a:t>
            </a:r>
            <a:r>
              <a:rPr lang="en-US" baseline="0" dirty="0">
                <a:solidFill>
                  <a:schemeClr val="tx1"/>
                </a:solidFill>
              </a:rPr>
              <a:t> Party Identification, 1988-2022</a:t>
            </a:r>
            <a:endParaRPr lang="en-US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'data-JJhmw'!$B$1</c:f>
              <c:strCache>
                <c:ptCount val="1"/>
                <c:pt idx="0">
                  <c:v>% Republican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'data-JJhmw'!$B$2:$B$36</c:f>
              <c:numCache>
                <c:formatCode>General</c:formatCode>
                <c:ptCount val="35"/>
                <c:pt idx="0">
                  <c:v>31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29</c:v>
                </c:pt>
                <c:pt idx="5">
                  <c:v>29</c:v>
                </c:pt>
                <c:pt idx="6">
                  <c:v>30</c:v>
                </c:pt>
                <c:pt idx="7">
                  <c:v>30</c:v>
                </c:pt>
                <c:pt idx="8">
                  <c:v>30</c:v>
                </c:pt>
                <c:pt idx="9">
                  <c:v>29</c:v>
                </c:pt>
                <c:pt idx="10">
                  <c:v>29</c:v>
                </c:pt>
                <c:pt idx="11">
                  <c:v>28</c:v>
                </c:pt>
                <c:pt idx="12">
                  <c:v>30</c:v>
                </c:pt>
                <c:pt idx="13">
                  <c:v>32</c:v>
                </c:pt>
                <c:pt idx="14">
                  <c:v>33</c:v>
                </c:pt>
                <c:pt idx="15">
                  <c:v>32</c:v>
                </c:pt>
                <c:pt idx="16">
                  <c:v>34</c:v>
                </c:pt>
                <c:pt idx="17">
                  <c:v>33</c:v>
                </c:pt>
                <c:pt idx="18">
                  <c:v>30</c:v>
                </c:pt>
                <c:pt idx="19">
                  <c:v>28</c:v>
                </c:pt>
                <c:pt idx="20">
                  <c:v>28</c:v>
                </c:pt>
                <c:pt idx="21">
                  <c:v>27</c:v>
                </c:pt>
                <c:pt idx="22">
                  <c:v>29</c:v>
                </c:pt>
                <c:pt idx="23">
                  <c:v>27</c:v>
                </c:pt>
                <c:pt idx="24">
                  <c:v>28</c:v>
                </c:pt>
                <c:pt idx="25">
                  <c:v>25</c:v>
                </c:pt>
                <c:pt idx="26">
                  <c:v>26</c:v>
                </c:pt>
                <c:pt idx="27">
                  <c:v>26</c:v>
                </c:pt>
                <c:pt idx="28">
                  <c:v>28</c:v>
                </c:pt>
                <c:pt idx="29">
                  <c:v>27</c:v>
                </c:pt>
                <c:pt idx="30">
                  <c:v>26</c:v>
                </c:pt>
                <c:pt idx="31">
                  <c:v>28</c:v>
                </c:pt>
                <c:pt idx="32">
                  <c:v>29</c:v>
                </c:pt>
                <c:pt idx="33">
                  <c:v>27</c:v>
                </c:pt>
                <c:pt idx="34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873-E340-A61B-D5BCBE26CB4D}"/>
            </c:ext>
          </c:extLst>
        </c:ser>
        <c:ser>
          <c:idx val="1"/>
          <c:order val="1"/>
          <c:tx>
            <c:strRef>
              <c:f>'data-JJhmw'!$C$1</c:f>
              <c:strCache>
                <c:ptCount val="1"/>
                <c:pt idx="0">
                  <c:v>% Independent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'data-JJhmw'!$C$2:$C$36</c:f>
              <c:numCache>
                <c:formatCode>General</c:formatCode>
                <c:ptCount val="35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36</c:v>
                </c:pt>
                <c:pt idx="4">
                  <c:v>37</c:v>
                </c:pt>
                <c:pt idx="5">
                  <c:v>38</c:v>
                </c:pt>
                <c:pt idx="6">
                  <c:v>38</c:v>
                </c:pt>
                <c:pt idx="7">
                  <c:v>39</c:v>
                </c:pt>
                <c:pt idx="8">
                  <c:v>36</c:v>
                </c:pt>
                <c:pt idx="9">
                  <c:v>37</c:v>
                </c:pt>
                <c:pt idx="10">
                  <c:v>37</c:v>
                </c:pt>
                <c:pt idx="11">
                  <c:v>38</c:v>
                </c:pt>
                <c:pt idx="12">
                  <c:v>35</c:v>
                </c:pt>
                <c:pt idx="13">
                  <c:v>35</c:v>
                </c:pt>
                <c:pt idx="14">
                  <c:v>34</c:v>
                </c:pt>
                <c:pt idx="15">
                  <c:v>36</c:v>
                </c:pt>
                <c:pt idx="16">
                  <c:v>31</c:v>
                </c:pt>
                <c:pt idx="17">
                  <c:v>33</c:v>
                </c:pt>
                <c:pt idx="18">
                  <c:v>34</c:v>
                </c:pt>
                <c:pt idx="19">
                  <c:v>39</c:v>
                </c:pt>
                <c:pt idx="20">
                  <c:v>35</c:v>
                </c:pt>
                <c:pt idx="21">
                  <c:v>37</c:v>
                </c:pt>
                <c:pt idx="22">
                  <c:v>38</c:v>
                </c:pt>
                <c:pt idx="23">
                  <c:v>40</c:v>
                </c:pt>
                <c:pt idx="24">
                  <c:v>40</c:v>
                </c:pt>
                <c:pt idx="25">
                  <c:v>42</c:v>
                </c:pt>
                <c:pt idx="26">
                  <c:v>43</c:v>
                </c:pt>
                <c:pt idx="27">
                  <c:v>42</c:v>
                </c:pt>
                <c:pt idx="28">
                  <c:v>39</c:v>
                </c:pt>
                <c:pt idx="29">
                  <c:v>42</c:v>
                </c:pt>
                <c:pt idx="30">
                  <c:v>42</c:v>
                </c:pt>
                <c:pt idx="31">
                  <c:v>41</c:v>
                </c:pt>
                <c:pt idx="32">
                  <c:v>39</c:v>
                </c:pt>
                <c:pt idx="33">
                  <c:v>42</c:v>
                </c:pt>
                <c:pt idx="34">
                  <c:v>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73-E340-A61B-D5BCBE26CB4D}"/>
            </c:ext>
          </c:extLst>
        </c:ser>
        <c:ser>
          <c:idx val="2"/>
          <c:order val="2"/>
          <c:tx>
            <c:strRef>
              <c:f>'data-JJhmw'!$D$1</c:f>
              <c:strCache>
                <c:ptCount val="1"/>
                <c:pt idx="0">
                  <c:v>% Democrat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'data-JJhmw'!$D$2:$D$36</c:f>
              <c:numCache>
                <c:formatCode>General</c:formatCode>
                <c:ptCount val="35"/>
                <c:pt idx="0">
                  <c:v>36</c:v>
                </c:pt>
                <c:pt idx="1">
                  <c:v>35</c:v>
                </c:pt>
                <c:pt idx="2">
                  <c:v>35</c:v>
                </c:pt>
                <c:pt idx="3">
                  <c:v>31</c:v>
                </c:pt>
                <c:pt idx="4">
                  <c:v>34</c:v>
                </c:pt>
                <c:pt idx="5">
                  <c:v>34</c:v>
                </c:pt>
                <c:pt idx="6">
                  <c:v>32</c:v>
                </c:pt>
                <c:pt idx="7">
                  <c:v>31</c:v>
                </c:pt>
                <c:pt idx="8">
                  <c:v>34</c:v>
                </c:pt>
                <c:pt idx="9">
                  <c:v>34</c:v>
                </c:pt>
                <c:pt idx="10">
                  <c:v>34</c:v>
                </c:pt>
                <c:pt idx="11">
                  <c:v>34</c:v>
                </c:pt>
                <c:pt idx="12">
                  <c:v>34</c:v>
                </c:pt>
                <c:pt idx="13">
                  <c:v>33</c:v>
                </c:pt>
                <c:pt idx="14">
                  <c:v>32</c:v>
                </c:pt>
                <c:pt idx="15">
                  <c:v>31</c:v>
                </c:pt>
                <c:pt idx="16">
                  <c:v>34</c:v>
                </c:pt>
                <c:pt idx="17">
                  <c:v>33</c:v>
                </c:pt>
                <c:pt idx="18">
                  <c:v>34</c:v>
                </c:pt>
                <c:pt idx="19">
                  <c:v>33</c:v>
                </c:pt>
                <c:pt idx="20">
                  <c:v>36</c:v>
                </c:pt>
                <c:pt idx="21">
                  <c:v>34</c:v>
                </c:pt>
                <c:pt idx="22">
                  <c:v>31</c:v>
                </c:pt>
                <c:pt idx="23">
                  <c:v>31</c:v>
                </c:pt>
                <c:pt idx="24">
                  <c:v>31</c:v>
                </c:pt>
                <c:pt idx="25">
                  <c:v>31</c:v>
                </c:pt>
                <c:pt idx="26">
                  <c:v>30</c:v>
                </c:pt>
                <c:pt idx="27">
                  <c:v>29</c:v>
                </c:pt>
                <c:pt idx="28">
                  <c:v>31</c:v>
                </c:pt>
                <c:pt idx="29">
                  <c:v>29</c:v>
                </c:pt>
                <c:pt idx="30">
                  <c:v>30</c:v>
                </c:pt>
                <c:pt idx="31">
                  <c:v>30</c:v>
                </c:pt>
                <c:pt idx="32">
                  <c:v>30</c:v>
                </c:pt>
                <c:pt idx="33">
                  <c:v>29</c:v>
                </c:pt>
                <c:pt idx="34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73-E340-A61B-D5BCBE26CB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9469384"/>
        <c:axId val="399471680"/>
      </c:lineChart>
      <c:dateAx>
        <c:axId val="399469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471680"/>
        <c:crosses val="autoZero"/>
        <c:auto val="0"/>
        <c:lblOffset val="100"/>
        <c:baseTimeUnit val="days"/>
      </c:dateAx>
      <c:valAx>
        <c:axId val="399471680"/>
        <c:scaling>
          <c:orientation val="minMax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469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99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Polarization in Congress since 1879.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Measures legislators vote records. Average Republican and average Democrat. Distance between…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r>
              <a:rPr lang="en-US" dirty="0"/>
              <a:t>Middle often serves as baseline. Really: weird part of American history.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Talk to political scientist during period, tell you America needs more polarization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Most liberal: Democrat. Most conservative: Democrat.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Polarization ≠ political conflict.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672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Gerrymandering for partisan advantage or incumbent advantage. Cracking packing.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Other problem is no gerrymandering at all: In 1966, some states had not redrawn district since turn of century. Others 2 decades behind. 31% of states with more than 1 rep, largest district was twice the size of smallest district.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In Illinois in 1946, </a:t>
            </a:r>
            <a:r>
              <a:rPr lang="en-US" dirty="0"/>
              <a:t>one district has 112k while another </a:t>
            </a:r>
            <a:r>
              <a:rPr lang="en-US"/>
              <a:t>had around 900k. 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04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Democratic and Republican affiliation declined to high 20s.</a:t>
            </a:r>
          </a:p>
          <a:p>
            <a:endParaRPr lang="en-US" dirty="0"/>
          </a:p>
          <a:p>
            <a:r>
              <a:rPr lang="en-US" dirty="0"/>
              <a:t>Recent Gallup poll had independents as high as 44 percent. Might assume more swing voters.</a:t>
            </a:r>
          </a:p>
          <a:p>
            <a:endParaRPr lang="en-US" dirty="0"/>
          </a:p>
          <a:p>
            <a:r>
              <a:rPr lang="en-US" dirty="0"/>
              <a:t>However, also seeing historically partisan voting. Should not go 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1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in political information environment.</a:t>
            </a:r>
          </a:p>
          <a:p>
            <a:r>
              <a:rPr lang="en-US" dirty="0"/>
              <a:t>Media in 1950s.</a:t>
            </a:r>
          </a:p>
          <a:p>
            <a:r>
              <a:rPr lang="en-US" dirty="0"/>
              <a:t>Today: cable news fragmented. Produced different slants to the news not comparable to objective news environment of 1950s.</a:t>
            </a:r>
          </a:p>
          <a:p>
            <a:endParaRPr lang="en-US" dirty="0"/>
          </a:p>
          <a:p>
            <a:r>
              <a:rPr lang="en-US" dirty="0"/>
              <a:t>Amplified by social media - twitter and </a:t>
            </a:r>
            <a:r>
              <a:rPr lang="en-US" dirty="0" err="1"/>
              <a:t>facebook</a:t>
            </a:r>
            <a:r>
              <a:rPr lang="en-US" dirty="0"/>
              <a:t>, which not only further fragment environment but also amplify most vitriolic and controversial voices.</a:t>
            </a:r>
          </a:p>
          <a:p>
            <a:endParaRPr lang="en-US" dirty="0"/>
          </a:p>
          <a:p>
            <a:r>
              <a:rPr lang="en-US" dirty="0"/>
              <a:t>Political psychology: humans not objective seekers of truth.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fragmented information environment, greater opportunity to seek out like-minded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2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07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5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898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37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98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818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75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996321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90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82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20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01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00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71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1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275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1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787342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2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96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0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2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tif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jpeg"/><Relationship Id="rId7" Type="http://schemas.openxmlformats.org/officeDocument/2006/relationships/image" Target="../media/image12.tiff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11" Type="http://schemas.openxmlformats.org/officeDocument/2006/relationships/image" Target="../media/image16.png"/><Relationship Id="rId5" Type="http://schemas.openxmlformats.org/officeDocument/2006/relationships/image" Target="../media/image10.tiff"/><Relationship Id="rId15" Type="http://schemas.openxmlformats.org/officeDocument/2006/relationships/image" Target="../media/image20.png"/><Relationship Id="rId10" Type="http://schemas.openxmlformats.org/officeDocument/2006/relationships/image" Target="../media/image15.tiff"/><Relationship Id="rId19" Type="http://schemas.openxmlformats.org/officeDocument/2006/relationships/image" Target="../media/image24.jpeg"/><Relationship Id="rId4" Type="http://schemas.openxmlformats.org/officeDocument/2006/relationships/image" Target="../media/image9.png"/><Relationship Id="rId9" Type="http://schemas.openxmlformats.org/officeDocument/2006/relationships/image" Target="../media/image14.tiff"/><Relationship Id="rId1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/>
              <a:t>Partisanship in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25908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Joshua Huder, Ph.D.</a:t>
            </a:r>
          </a:p>
          <a:p>
            <a:r>
              <a:rPr lang="en-US" dirty="0"/>
              <a:t>Senior Fellow</a:t>
            </a:r>
          </a:p>
          <a:p>
            <a:r>
              <a:rPr lang="en-US" sz="2000" i="1" dirty="0"/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C1A5B-D542-D347-9C41-620F97820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465" y="335282"/>
            <a:ext cx="5937755" cy="1188720"/>
          </a:xfrm>
        </p:spPr>
        <p:txBody>
          <a:bodyPr/>
          <a:lstStyle/>
          <a:p>
            <a:r>
              <a:rPr lang="en-US" dirty="0"/>
              <a:t>Development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86593-B8DA-F641-9C6A-61E4DC7E9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209801"/>
            <a:ext cx="5937755" cy="353022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2400" dirty="0"/>
              <a:t>Changes to the rules of the game affects how Congress makes a law.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96581-5973-9747-806A-30FEF6C7D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81400"/>
            <a:ext cx="4082143" cy="228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E002A6-9342-3748-9B85-F87C1B11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06" y="3581400"/>
            <a:ext cx="3441560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CE7D12-1D45-0549-9382-727577950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0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House and Senate Partisan Voting Difference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9EE72B-7EF0-4340-AB03-84FE5A6D9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61" y="265339"/>
            <a:ext cx="1028700" cy="1133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216EBF-0AD3-3E48-A1DF-AAA6C748A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800" y="1494109"/>
            <a:ext cx="1028700" cy="113347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8E54914-55ED-8943-AAE0-C222AD87D9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516637"/>
              </p:ext>
            </p:extLst>
          </p:nvPr>
        </p:nvGraphicFramePr>
        <p:xfrm>
          <a:off x="647699" y="1503174"/>
          <a:ext cx="7619999" cy="479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133600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B00CE-CE7B-4C45-899E-55BE33358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5638800"/>
            <a:ext cx="1028700" cy="1133475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33A4FFB0-F406-5B4D-A7D7-66BE514DF655}"/>
              </a:ext>
            </a:extLst>
          </p:cNvPr>
          <p:cNvSpPr txBox="1">
            <a:spLocks/>
          </p:cNvSpPr>
          <p:nvPr/>
        </p:nvSpPr>
        <p:spPr>
          <a:xfrm>
            <a:off x="990599" y="457200"/>
            <a:ext cx="7010401" cy="114300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1976 Presidential Election</a:t>
            </a:r>
          </a:p>
        </p:txBody>
      </p:sp>
    </p:spTree>
    <p:extLst>
      <p:ext uri="{BB962C8B-B14F-4D97-AF65-F5344CB8AC3E}">
        <p14:creationId xmlns:p14="http://schemas.microsoft.com/office/powerpoint/2010/main" val="562821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599" y="457200"/>
            <a:ext cx="7010401" cy="1143000"/>
          </a:xfrm>
        </p:spPr>
        <p:txBody>
          <a:bodyPr/>
          <a:lstStyle/>
          <a:p>
            <a:r>
              <a:rPr lang="en-US" dirty="0"/>
              <a:t>2020 Presidential Election</a:t>
            </a:r>
          </a:p>
        </p:txBody>
      </p:sp>
      <p:pic>
        <p:nvPicPr>
          <p:cNvPr id="4" name="Picture 4" descr="File:2020 United States presidential election results map by county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816" y="2133600"/>
            <a:ext cx="660796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490CA8-CF8F-9B48-A07C-F90AB7DC7A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5638800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67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AA273-E742-1B5C-B93A-1FB3EAEC5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457665"/>
            <a:ext cx="5937755" cy="1188720"/>
          </a:xfrm>
        </p:spPr>
        <p:txBody>
          <a:bodyPr/>
          <a:lstStyle/>
          <a:p>
            <a:r>
              <a:rPr lang="en-US" dirty="0"/>
              <a:t>Competitive seats in </a:t>
            </a:r>
            <a:r>
              <a:rPr lang="en-US" dirty="0" err="1"/>
              <a:t>U.s.</a:t>
            </a:r>
            <a:r>
              <a:rPr lang="en-US" dirty="0"/>
              <a:t> House elections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CD9C3-50B0-CB8C-8ED9-DCBD20C6D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9473" y="6153899"/>
            <a:ext cx="6825053" cy="492872"/>
          </a:xfrm>
        </p:spPr>
        <p:txBody>
          <a:bodyPr/>
          <a:lstStyle/>
          <a:p>
            <a:pPr algn="l"/>
            <a:r>
              <a:rPr lang="en-US" sz="1200" dirty="0" err="1">
                <a:solidFill>
                  <a:srgbClr val="000000"/>
                </a:solidFill>
              </a:rPr>
              <a:t>Kustov</a:t>
            </a:r>
            <a:r>
              <a:rPr lang="en-US" sz="1200" dirty="0">
                <a:solidFill>
                  <a:srgbClr val="000000"/>
                </a:solidFill>
              </a:rPr>
              <a:t>, Alexander, </a:t>
            </a:r>
            <a:r>
              <a:rPr lang="en-US" sz="1200" dirty="0" err="1">
                <a:solidFill>
                  <a:srgbClr val="000000"/>
                </a:solidFill>
              </a:rPr>
              <a:t>Maikol</a:t>
            </a:r>
            <a:r>
              <a:rPr lang="en-US" sz="1200" dirty="0">
                <a:solidFill>
                  <a:srgbClr val="000000"/>
                </a:solidFill>
              </a:rPr>
              <a:t> Cerda, Akhil Rajan, Frances Rosenbluth, and Ian Shapiro, “The Rise of Safe Seats and Party Indiscipline in the U.S. Congress,” </a:t>
            </a:r>
            <a:r>
              <a:rPr lang="en-US" sz="1200" i="1" dirty="0">
                <a:solidFill>
                  <a:srgbClr val="000000"/>
                </a:solidFill>
              </a:rPr>
              <a:t>Midwest Political Science Association Annual Conference, </a:t>
            </a:r>
            <a:r>
              <a:rPr lang="en-US" sz="1200" dirty="0">
                <a:solidFill>
                  <a:srgbClr val="000000"/>
                </a:solidFill>
              </a:rPr>
              <a:t>2021.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539DBA-59B7-F8D3-B5F1-0251DF83D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809" y="1828800"/>
            <a:ext cx="5512382" cy="428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68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/>
          </a:bodyPr>
          <a:lstStyle/>
          <a:p>
            <a:r>
              <a:rPr lang="en-US" sz="2800" dirty="0"/>
              <a:t>Gerrymandering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9775F-2CBA-CB46-8E96-DCB035580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6" name="Picture 9" descr="C:\Users\huderj\Desktop\5b4fbc3c6d65e.image.jpg">
            <a:extLst>
              <a:ext uri="{FF2B5EF4-FFF2-40B4-BE49-F238E27FC236}">
                <a16:creationId xmlns:a16="http://schemas.microsoft.com/office/drawing/2014/main" id="{FD5B6120-1BB5-8C40-8152-0548C3DB5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2" y="1752600"/>
            <a:ext cx="4297729" cy="42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huderj\Desktop\3rd-Congressional-district.jpg">
            <a:extLst>
              <a:ext uri="{FF2B5EF4-FFF2-40B4-BE49-F238E27FC236}">
                <a16:creationId xmlns:a16="http://schemas.microsoft.com/office/drawing/2014/main" id="{3B218FCC-2894-EC45-89AF-AAFB0C87F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21614"/>
            <a:ext cx="3734731" cy="43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ED00A-0379-D747-9087-E0235A4F50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105" y="237716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71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03122" y="231865"/>
            <a:ext cx="5937755" cy="1188720"/>
          </a:xfrm>
        </p:spPr>
        <p:txBody>
          <a:bodyPr>
            <a:normAutofit/>
          </a:bodyPr>
          <a:lstStyle/>
          <a:p>
            <a:r>
              <a:rPr lang="en-US" dirty="0"/>
              <a:t>Party Affiliation &amp; Split/Straight Ticket Voting</a:t>
            </a:r>
          </a:p>
        </p:txBody>
      </p:sp>
      <p:pic>
        <p:nvPicPr>
          <p:cNvPr id="1026" name="Picture 2" descr="C:\Users\huderj\Desktop\Straight ticket vot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732" y="2755899"/>
            <a:ext cx="389651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81200" y="5708997"/>
            <a:ext cx="1228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Gallup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69937" y="5689826"/>
            <a:ext cx="3715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Larry </a:t>
            </a:r>
            <a:r>
              <a:rPr lang="en-US" sz="1400" dirty="0" err="1"/>
              <a:t>Sabato’s</a:t>
            </a:r>
            <a:r>
              <a:rPr lang="en-US" sz="1400" dirty="0"/>
              <a:t> </a:t>
            </a:r>
            <a:r>
              <a:rPr lang="en-US" sz="1400" i="1" dirty="0"/>
              <a:t>Crystal Ball</a:t>
            </a:r>
            <a:r>
              <a:rPr lang="en-US" sz="1400" dirty="0"/>
              <a:t>, Nov. 17, 2016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384DDF-5A70-7244-BC24-84D0E8EE2F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59487"/>
            <a:ext cx="1028700" cy="113347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103513-346F-5D3B-98BE-AF4ACFF340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7166153"/>
              </p:ext>
            </p:extLst>
          </p:nvPr>
        </p:nvGraphicFramePr>
        <p:xfrm>
          <a:off x="0" y="2755899"/>
          <a:ext cx="4572000" cy="295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36166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Instagram - Wikipedia">
            <a:extLst>
              <a:ext uri="{FF2B5EF4-FFF2-40B4-BE49-F238E27FC236}">
                <a16:creationId xmlns:a16="http://schemas.microsoft.com/office/drawing/2014/main" id="{56361033-BBB2-C74D-37E7-6725A2196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56" y="5923768"/>
            <a:ext cx="743880" cy="74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Truth Social - Apps on Google Play">
            <a:extLst>
              <a:ext uri="{FF2B5EF4-FFF2-40B4-BE49-F238E27FC236}">
                <a16:creationId xmlns:a16="http://schemas.microsoft.com/office/drawing/2014/main" id="{5F76A4AF-29A9-3844-5AE4-A6B30873C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467" y="5870602"/>
            <a:ext cx="880990" cy="88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EDB227-B97E-AD41-BEB1-C2EC2E777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335120"/>
            <a:ext cx="5937755" cy="1188720"/>
          </a:xfrm>
        </p:spPr>
        <p:txBody>
          <a:bodyPr/>
          <a:lstStyle/>
          <a:p>
            <a:r>
              <a:rPr lang="en-US" dirty="0"/>
              <a:t>Information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2CB49-A31C-3743-BB57-ED9E2D1A5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18470"/>
            <a:ext cx="8229600" cy="4506130"/>
          </a:xfrm>
        </p:spPr>
        <p:txBody>
          <a:bodyPr>
            <a:normAutofit/>
          </a:bodyPr>
          <a:lstStyle/>
          <a:p>
            <a:pPr lvl="1">
              <a:buClrTx/>
            </a:pPr>
            <a:endParaRPr lang="en-US" sz="2000" dirty="0"/>
          </a:p>
          <a:p>
            <a:pPr lvl="1">
              <a:buClrTx/>
            </a:pPr>
            <a:r>
              <a:rPr lang="en-US" sz="2000" dirty="0"/>
              <a:t>1950s v.  Today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618DE-3312-F14D-B6C3-73AE26CC12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975" y="3025681"/>
            <a:ext cx="1371600" cy="6814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CEE251-E3D3-8F48-849B-530B9BB9EE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158" y="2871395"/>
            <a:ext cx="1422400" cy="142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1F1894-ED05-DE45-8A9C-B3A6981428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92" y="3274219"/>
            <a:ext cx="1701800" cy="1193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70B6BC-24D8-F54B-9345-87AE6A683D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74" y="2987582"/>
            <a:ext cx="2480811" cy="757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5B85E6-BF7D-6C47-85A4-C31B9514EF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871119"/>
            <a:ext cx="29337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AFEEEC-CC47-E348-81FE-E3DAF15F0C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486" y="3777032"/>
            <a:ext cx="1176565" cy="1176565"/>
          </a:xfrm>
          <a:prstGeom prst="rect">
            <a:avLst/>
          </a:prstGeom>
        </p:spPr>
      </p:pic>
      <p:pic>
        <p:nvPicPr>
          <p:cNvPr id="1026" name="Picture 2" descr="American Broadcasting Company - Wikipedia">
            <a:extLst>
              <a:ext uri="{FF2B5EF4-FFF2-40B4-BE49-F238E27FC236}">
                <a16:creationId xmlns:a16="http://schemas.microsoft.com/office/drawing/2014/main" id="{3777479C-58F0-A3A4-A867-8F944524C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734" y="1936288"/>
            <a:ext cx="708179" cy="70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BC - Wikipedia">
            <a:extLst>
              <a:ext uri="{FF2B5EF4-FFF2-40B4-BE49-F238E27FC236}">
                <a16:creationId xmlns:a16="http://schemas.microsoft.com/office/drawing/2014/main" id="{62D159AC-45FC-5119-D3F2-0A7EBE3B2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683" y="1818470"/>
            <a:ext cx="908949" cy="8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BS Claims Being Most Watched Broadcaster Of 2021-22 TV Season So Far –  Deadline">
            <a:extLst>
              <a:ext uri="{FF2B5EF4-FFF2-40B4-BE49-F238E27FC236}">
                <a16:creationId xmlns:a16="http://schemas.microsoft.com/office/drawing/2014/main" id="{C47F849E-0065-0A87-5AD4-9BF4BC82D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180" y="1760949"/>
            <a:ext cx="1878187" cy="106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Facebook - Wikipedia">
            <a:extLst>
              <a:ext uri="{FF2B5EF4-FFF2-40B4-BE49-F238E27FC236}">
                <a16:creationId xmlns:a16="http://schemas.microsoft.com/office/drawing/2014/main" id="{18AB3BC8-BA10-61D0-5CDA-BB991AAB0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200" y="4903145"/>
            <a:ext cx="967457" cy="96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witter is being rebranded as X - The Verge">
            <a:extLst>
              <a:ext uri="{FF2B5EF4-FFF2-40B4-BE49-F238E27FC236}">
                <a16:creationId xmlns:a16="http://schemas.microsoft.com/office/drawing/2014/main" id="{0683478C-DF38-57D3-29D4-4059ED7B0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227" y="5023461"/>
            <a:ext cx="1442607" cy="96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E6F8C37C-9B5D-8B1E-47E1-29E32AC0D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808" y="4749526"/>
            <a:ext cx="1721100" cy="96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ikTok - Make Your Day">
            <a:extLst>
              <a:ext uri="{FF2B5EF4-FFF2-40B4-BE49-F238E27FC236}">
                <a16:creationId xmlns:a16="http://schemas.microsoft.com/office/drawing/2014/main" id="{73C3300B-2DA6-4ACC-0397-4078BE427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643" y="4953597"/>
            <a:ext cx="1371601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LinkedIn - YouTube">
            <a:extLst>
              <a:ext uri="{FF2B5EF4-FFF2-40B4-BE49-F238E27FC236}">
                <a16:creationId xmlns:a16="http://schemas.microsoft.com/office/drawing/2014/main" id="{9FAC4B28-4281-3DDC-3B0A-D03026E43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083" y="5766886"/>
            <a:ext cx="842682" cy="84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Snapchat Support (@snapchatsupport) / X">
            <a:extLst>
              <a:ext uri="{FF2B5EF4-FFF2-40B4-BE49-F238E27FC236}">
                <a16:creationId xmlns:a16="http://schemas.microsoft.com/office/drawing/2014/main" id="{84AD0838-CE78-EAA5-C343-094C27A9C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56" y="5827162"/>
            <a:ext cx="883840" cy="88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77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503E3-27F4-1E4F-B9F4-E3533473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221" y="340727"/>
            <a:ext cx="5937755" cy="1188720"/>
          </a:xfrm>
        </p:spPr>
        <p:txBody>
          <a:bodyPr/>
          <a:lstStyle/>
          <a:p>
            <a:r>
              <a:rPr lang="en-US" dirty="0"/>
              <a:t>Political Participation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8E37-B716-3F49-B751-B5BF437F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1201"/>
            <a:ext cx="7848599" cy="35052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1"/>
              </a:buClr>
            </a:pPr>
            <a:r>
              <a:rPr lang="en-US" sz="2800" dirty="0"/>
              <a:t>Most politically active: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Most knowledgeable about politics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Join politically active groups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Vote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Donate funds</a:t>
            </a:r>
          </a:p>
          <a:p>
            <a:pPr marL="0" indent="0">
              <a:buNone/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sz="2800" dirty="0"/>
              <a:t>Share emotional characteristics: Angry, fearful, and enthusiastic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800" dirty="0"/>
              <a:t>	≠ the moderate middle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4AAD2-BC6B-6240-B942-8701C0147C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98" y="1981201"/>
            <a:ext cx="3454401" cy="17463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F516E8-87A8-0941-AB56-1DAF311D95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299" y="5029200"/>
            <a:ext cx="1701798" cy="17017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6B2348-1C8D-1F4A-8876-7F3F62E22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8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1_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{A53B10C4-52E2-614D-8D87-C20479E4FDD7}tf10001120</Template>
  <TotalTime>14031</TotalTime>
  <Words>441</Words>
  <Application>Microsoft Office PowerPoint</Application>
  <PresentationFormat>On-screen Show (4:3)</PresentationFormat>
  <Paragraphs>66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Gill Sans MT</vt:lpstr>
      <vt:lpstr>Parcel</vt:lpstr>
      <vt:lpstr>1_Parcel</vt:lpstr>
      <vt:lpstr>Partisanship in Congress</vt:lpstr>
      <vt:lpstr>House and Senate Partisan Voting Difference</vt:lpstr>
      <vt:lpstr>PowerPoint Presentation</vt:lpstr>
      <vt:lpstr>2020 Presidential Election</vt:lpstr>
      <vt:lpstr>Competitive seats in U.s. House elections</vt:lpstr>
      <vt:lpstr>Gerrymandering</vt:lpstr>
      <vt:lpstr>Party Affiliation &amp; Split/Straight Ticket Voting</vt:lpstr>
      <vt:lpstr>Information Environment</vt:lpstr>
      <vt:lpstr>Political Participation</vt:lpstr>
      <vt:lpstr>Development of Congress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Scott M IMPACt Inc.</cp:lastModifiedBy>
  <cp:revision>153</cp:revision>
  <cp:lastPrinted>2019-03-06T13:17:13Z</cp:lastPrinted>
  <dcterms:created xsi:type="dcterms:W3CDTF">2012-09-26T19:02:53Z</dcterms:created>
  <dcterms:modified xsi:type="dcterms:W3CDTF">2025-01-29T15:07:25Z</dcterms:modified>
</cp:coreProperties>
</file>