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3"/>
  </p:notesMasterIdLst>
  <p:sldIdLst>
    <p:sldId id="256" r:id="rId2"/>
    <p:sldId id="286" r:id="rId3"/>
    <p:sldId id="265" r:id="rId4"/>
    <p:sldId id="260" r:id="rId5"/>
    <p:sldId id="273" r:id="rId6"/>
    <p:sldId id="290" r:id="rId7"/>
    <p:sldId id="287" r:id="rId8"/>
    <p:sldId id="291" r:id="rId9"/>
    <p:sldId id="289" r:id="rId10"/>
    <p:sldId id="288" r:id="rId11"/>
    <p:sldId id="271" r:id="rId12"/>
  </p:sldIdLst>
  <p:sldSz cx="6858000" cy="9144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orth Hester" initials="WH" lastIdx="1" clrIdx="0">
    <p:extLst>
      <p:ext uri="{19B8F6BF-5375-455C-9EA6-DF929625EA0E}">
        <p15:presenceInfo xmlns:p15="http://schemas.microsoft.com/office/powerpoint/2012/main" userId="S-1-5-21-1119414326-961577672-3063137227-112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3108" y="9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1-27T16:51:56.816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0 0 24575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1-27T17:02:13.301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0 42 24575,'68'1'0,"0"-4"0,102-16 0,-92 9 0,0 3 0,0 4 0,83 7 0,-15-1 0,-114-3 0,49-1 0,-1 3 0,102 17 0,1 17 0,-154-31 0,1-1 0,-1-2 0,52-2 0,-53-1 0,-1 1 0,1 2 0,-1 0 0,39 9 0,-12 0 0,1-4 0,0-1 0,0-3 0,93-6 0,-28 0 0,1066 3 0,-1174 0-227,0-1-1,1 0 1,-1-1-1,0-1 1,14-4-1,-4 0-6598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1-27T17:02:22.989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0 2 24575,'26'0'0,"22"-1"0,0 2 0,0 2 0,68 14 0,-79-11 0,-1-1 0,1-3 0,69-2 0,37 1 0,-60 15 0,-63-10 0,1-2 0,26 3 0,120-5-1365,-137-3-5461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1-27T13:37:29.002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1 3 24575,'120'-2'0,"133"5"0,-171 12 0,-60-9 0,-1-2 0,25 2 0,-1-3 0,0 1 0,46 12 0,-57-11 0,-1 0 0,53 0 0,-48-4 0,62 10 0,-5 1 0,1-3 0,185-9 0,-121-2 0,2562 2 0,-2692-2 0,-1-1 0,41-9 0,38-4 0,-75 13 0,46-11 0,-50 7 0,0 2 0,38-2 0,-35 7-1365,-3 0-5461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1-27T13:37:34.909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0 37 24575,'132'3'0,"145"-7"0,-175-11 0,-65 8 0,54-4 0,503 9 0,-308 4 0,-256 0 0,0 1 0,-1 1 0,1 2 0,36 12 0,-29-7 0,-1-3 0,40 5 0,-28-6 0,79 21 0,-38-6 0,134 14 0,-189-31 0,47 0 0,-53-4 0,0 0 0,-1 2 0,32 8 0,-4-1 0,0-2 0,0-3 0,0-2 0,91-7 0,-25 1 0,1129 3 0,-1223-1 0,0-2 0,43-10 0,-41 7 0,-1 1 0,31-1 0,-41 6-170,0-1-1,0-1 0,0 0 1,0-2-1,-1 0 0,1-1 1,25-11-1,-13 3-6655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1-27T13:38:31.509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2371.2522"/>
      <inkml:brushProperty name="anchorY" value="-1067.17969"/>
      <inkml:brushProperty name="scaleFactor" value="0.5"/>
    </inkml:brush>
  </inkml:definitions>
  <inkml:trace contextRef="#ctx0" brushRef="#br0">1 36 24575,'0'0'0,"0"-6"0,6-2 0,8 1 0,7 1 0,5 2 0,5 1 0,1 2 0,3 0 0,0 1 0,0 1 0,0-1 0,0 0 0,0 0 0,-1 1 0,0-1 0,0 0 0,0 0 0,0 0 0,-7 7 0,0 0 0,-1 0 0,3-1 0,0-2 0,9-1 0,-5 5 0,0-1 0,-1 0 0,1-2 0,0-1 0,0 5 0,0 0 0,1-2 0,-1-1 0,1-2 0,0-2 0,0-1 0,0 0 0,0-1 0,0-1 0,6 1 0,1 0 0,0-1 0,-1 1 0,-2 0 0,-2 0 0,-1 0 0,0 0 0,-1 0 0,-1 0 0,1 0 0,0 0 0,-1 0 0,1 0 0,0 0 0,-1 0 0,1 0 0,0 0 0,0 0 0,0 0 0,0 0 0,-7 7 0,0 0 0,0-1 0,1 0 0,2-2 0,1-1 0,1-2 0,2 0 0,-1-1 0,1 0 0,0-1 0,1 1 0,-1 0 0,0 0 0,0-1 0,0 1 0,0 0 0,0 0 0,0 0 0,-1 0 0,1 0 0,0 0 0,-7-6 0,0-1 0,0 0 0,1 2 0,2 0 0,1 3 0,1 0 0,2 2 0,0 0 0,0 0 0,0 0 0,0 1 0,0-1 0,0 0 0,0 0 0,0 0 0,0 0 0,0 0 0,0 0 0,-1 0 0,1 0 0,0 0 0,0 0 0,0 0 0,0 0 0,0 0 0,-1 0 0,1 0 0,0 0 0,0 0 0,0 0 0,0 0 0,0 0 0,0 0 0,0 0 0,-1 0 0,1 7 0,0 0 0,0-1 0,0 0 0,0-2 0,-1-1 0,1-2 0,0 0 0,0-1 0,0 0 0,0-1 0,0 1 0,-1 0 0,1 0 0,0-1 0,7 1 0,0 0 0,-1 0 0,0 0 0,-2 0 0,-1 0 0,-2 0 0,-1 0 0,0 0 0,0 0 0,0 0 0,-1 0 0,1 0 0,-1 0 0,1 0 0,0 0 0,0 0 0,0 0 0,0 0 0,-1 0 0,1 0 0,0 0 0,0 0 0,0 0 0,0 0 0,0 0 0,0 0 0,0 0 0,-1 0 0,1 0 0,0 0 0,0 0 0,0 0 0,0 0 0,-1 0 0,1 0 0,0 0 0,0 0 0,0 0 0,0 0 0,0 0 0,0 0 0,-1 0 0,1 0 0,0 0 0,0 0 0,0 0 0,0 0 0,-1 0 0,1 0 0,0 0 0,0 0 0,0 0 0,0 0 0,0 0 0,0 0 0,-7 0 0,-7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1-27T13:38:55.210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9955.26953"/>
      <inkml:brushProperty name="anchorY" value="-2438.29932"/>
      <inkml:brushProperty name="scaleFactor" value="0.5"/>
    </inkml:brush>
  </inkml:definitions>
  <inkml:trace contextRef="#ctx0" brushRef="#br0">0 1 24575,'0'0'0,"6"0"0,9 0 0,6 0 0,5 0 0,5 0 0,2 0 0,2 0 0,0 0 0,0 0 0,0 0 0,0 0 0,0 0 0,-1 0 0,0 0 0,-1 0 0,1 0 0,0 0 0,0 0 0,0 0 0,0 0 0,-1 0 0,1 0 0,0 0 0,0 0 0,0 0 0,0 0 0,0 0 0,-1 0 0,1 0 0,0 0 0,0 0 0,0 0 0,0 0 0,7 0 0,0 0 0,-1 0 0,0 0 0,-2 0 0,-2 0 0,-1 0 0,0 0 0,-1 0 0,0 0 0,-1 0 0,1 0 0,-1 0 0,1 0 0,0 0 0,-1 0 0,1 0 0,0 0 0,0 0 0,0 0 0,0 0 0,0 0 0,0 0 0,0 0 0,0 0 0,-1 0 0,1 0 0,0 0 0,0 0 0,0 0 0,-1 0 0,1 0 0,0 0 0,0 0 0,0 0 0,0 0 0,0 0 0,0 0 0,-1 0 0,1 0 0,0 7 0,0 0 0,0 0 0,0-1 0,0-2 0,0-1 0,6-2 0,1 0 0,0-1 0,-2 0 0,-1-1 0,-1 1 0,-9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1-27T13:39:03.816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14134.2041"/>
      <inkml:brushProperty name="anchorY" value="-3743.20337"/>
      <inkml:brushProperty name="scaleFactor" value="0.5"/>
    </inkml:brush>
  </inkml:definitions>
  <inkml:trace contextRef="#ctx0" brushRef="#br0">1 37 24575,'0'0'0,"6"0"0,8 0 0,7 0 0,12 0 0,4 0 0,4 0 0,-1 0 0,-7-7 0,-2 0 0,-2 0 0,1 1 0,7 2 0,1 1 0,1 1 0,0 2 0,-1 0 0,-2 0 0,0 0 0,-2 1 0,0-1 0,0 0 0,0 0 0,-1 0 0,-6 7 0,0 0 0,0 0 0,1-1 0,2-2 0,1-1 0,1-1 0,2-2 0,0 0 0,0 0 0,0 0 0,0-1 0,0 1 0,0 0 0,0 0 0,0 0 0,0 0 0,0 0 0,-1 0 0,1 0 0,0 0 0,0 0 0,0 0 0,0 0 0,0 0 0,-1 0 0,1 0 0,0 0 0,0 0 0,0 0 0,0 0 0,0 6 0,0 1 0,0 0 0,0-1 0,-1 4 0,1 0 0,0-2 0,0-2 0,0-2 0,-1-1 0,1-2 0,0-1 0,0 0 0,0 0 0,-7 6 0,0 1 0,0 0 0,1-2 0,2-1 0,1-1 0,8-1 0,1-2 0,1 0 0,-1 0 0,-2 0 0,-1-1 0,-1 1 0,-1 0 0,-1 0 0,-1 0 0,1 0 0,-1 0 0,1 0 0,-1 0 0,1 0 0,0 0 0,0 0 0,0 0 0,0 0 0,0 0 0,6 0 0,1 0 0,0 0 0,-2 0 0,-1 0 0,-1 0 0,-2 0 0,0 0 0,5 0 0,1 0 0,0 0 0,-2 0 0,-1 0 0,-2 0 0,-1 0 0,-1 0 0,-7 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1-27T13:39:16.144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0 3 24575,'5'3'0,"0"1"0,0-1 0,1 1 0,-1-2 0,1 1 0,-1-1 0,1 1 0,0-1 0,0-1 0,0 1 0,0-1 0,7 0 0,82 2 0,-68-3 0,797-1 0,-786 3 0,73 13 0,-72-8 0,70 4 0,-76-9 0,-1 2 0,0 1 0,58 17 0,-58-12 0,1-2 0,0-2 0,54 4 0,524-11 0,-578 3 0,-1 1 0,43 10 0,-40-6 0,61 3 0,301-9 0,-185-2 0,-177-2 0,-1 0 0,61-15 0,-57 10 0,-13 1 0,-1 0 0,32-15 0,-32 13 0,0 0 0,30-7 0,-15 7 0,0 0 0,1 2 0,42-2 0,-49 6 0,48-11 0,-50 8 0,61-5 0,441 10 86,-253 3-1537,-251-2-5375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1-27T13:39:22.316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0 8 24575,'154'-2'0,"229"5"0,-244 16 0,-60-7 0,-4-1 0,8 1 0,92 2 0,-139-13 0,3-2 0,-1 3 0,1 0 0,61 14 0,-51-8 0,0-1 0,1-3 0,0-3 0,64-5 0,-2 2 0,1514 2 0,-1585-2 0,76-14 0,-73 8 0,57-2 0,-76 8 0,0-1 0,0-1 0,-1-2 0,1 0 0,26-12 0,-8 4 0,-10 7 0,1 1 0,0 2 0,0 1 0,0 2 0,64 5 0,-6-1 0,377-3-1365,-437 0-5461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1-27T13:39:29.035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1 72 24575,'14'-1'0,"0"-1"0,1 0 0,20-7 0,24-3 0,120 7 0,-19 2 0,-74-13 0,-63 10 0,1 1 0,26-1 0,-1 3 0,0 1 0,0 3 0,0 2 0,95 18 0,-119-16 0,1-1 0,42 1 0,-43-5 0,0 2 0,47 10 0,-15 0 0,69 6 0,-43-7 0,44 2 0,38 7 0,-14 0 0,-35-6 0,-3-2 0,0-6 0,120-9 0,-57 0 0,1588 3 0,-1737-1-227,0-1-1,-1-1 1,1-2-1,-1-1 1,46-16-1,-52 13-6598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1-27T16:52:26.503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0 0 24575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1-27T16:52:26.693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0 0 24575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1-27T16:52:57.244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1 0 24575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1-27T13:58:42.937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1 75 24575,'9'-8'0,"0"1"0,0 0 0,1 0 0,0 1 0,1 1 0,-1-1 0,1 2 0,0-1 0,1 2 0,-1-1 0,0 2 0,1-1 0,12 0 0,9 0 0,-1 2 0,1 1 0,47 6 0,61 26 0,-45-15 0,-66-10 0,1-2 0,45 3 0,-24-6 0,235-6 0,-178-21-1365,-85 21-5461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1-27T14:00:51.845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1251 90 24575,'-16'1'0,"0"1"0,0 0 0,-28 9 0,-29 4 0,-261-9 0,188-8 0,124 0 0,-1-1 0,1 0 0,0-2 0,1 0 0,-33-13 0,21 7 0,-44-9 0,-156-17 0,164 23-1365,40 7-5461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1-27T17:01:45.412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1 0 24575,'916'0'0,"-897"1"32,-1 1 1,1 1-1,27 8 0,24 3-1526,-44-11-5332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1-27T14:29:17.158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0 0 24575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1-27T17:02:00.738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0 36 24575,'62'0'0,"0"-2"0,85-16 0,-73 9 0,0 3 0,131 6 0,-82 2 0,-103 0 19,0 0 0,0 1 0,0 1 0,-1 1 0,34 13 1,37 9-1500,-65-22-5346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83097974-9FDB-41A6-ABA2-AC3D3FB12567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698500"/>
            <a:ext cx="2617788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98D7084A-3761-44E2-A455-27E1FCD7A6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603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540001"/>
            <a:ext cx="5657850" cy="3458633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4350" y="6096000"/>
            <a:ext cx="4846320" cy="1422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314450" cy="7802033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7315200"/>
            <a:ext cx="5744765" cy="1557867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5137151"/>
            <a:ext cx="4601765" cy="2178051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048256"/>
            <a:ext cx="2743200" cy="61203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14700" y="2048256"/>
            <a:ext cx="2743200" cy="61203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274320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2743200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14700" y="2046817"/>
            <a:ext cx="274320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314700" y="2899833"/>
            <a:ext cx="2743200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7327392"/>
            <a:ext cx="5829300" cy="79248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8128000"/>
            <a:ext cx="5829301" cy="812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28600" y="508000"/>
            <a:ext cx="5829300" cy="65904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314" y="7327037"/>
            <a:ext cx="5829300" cy="792835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343650" cy="731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314" y="8128000"/>
            <a:ext cx="5829300" cy="816864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57150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0"/>
            <a:ext cx="5715000" cy="6400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343650" y="0"/>
            <a:ext cx="514350" cy="9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343650" y="7315200"/>
            <a:ext cx="514350" cy="91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98841" y="7531947"/>
            <a:ext cx="411480" cy="52832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4999726" y="5505027"/>
            <a:ext cx="3156375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4952314" y="2301240"/>
            <a:ext cx="325119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89E5804-1377-4CCA-8D3E-157085EDA159}" type="datetimeFigureOut">
              <a:rPr lang="en-US" smtClean="0"/>
              <a:t>1/27/2025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customXml" Target="../ink/ink17.xml"/><Relationship Id="rId18" Type="http://schemas.openxmlformats.org/officeDocument/2006/relationships/image" Target="../media/image30.png"/><Relationship Id="rId3" Type="http://schemas.openxmlformats.org/officeDocument/2006/relationships/customXml" Target="../ink/ink12.xml"/><Relationship Id="rId7" Type="http://schemas.openxmlformats.org/officeDocument/2006/relationships/customXml" Target="../ink/ink14.xml"/><Relationship Id="rId12" Type="http://schemas.openxmlformats.org/officeDocument/2006/relationships/image" Target="../media/image27.png"/><Relationship Id="rId17" Type="http://schemas.openxmlformats.org/officeDocument/2006/relationships/customXml" Target="../ink/ink19.xml"/><Relationship Id="rId2" Type="http://schemas.openxmlformats.org/officeDocument/2006/relationships/image" Target="../media/image14.png"/><Relationship Id="rId16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customXml" Target="../ink/ink16.xml"/><Relationship Id="rId5" Type="http://schemas.openxmlformats.org/officeDocument/2006/relationships/customXml" Target="../ink/ink13.xml"/><Relationship Id="rId15" Type="http://schemas.openxmlformats.org/officeDocument/2006/relationships/customXml" Target="../ink/ink18.xml"/><Relationship Id="rId10" Type="http://schemas.openxmlformats.org/officeDocument/2006/relationships/image" Target="../media/image26.png"/><Relationship Id="rId4" Type="http://schemas.openxmlformats.org/officeDocument/2006/relationships/image" Target="../media/image23.png"/><Relationship Id="rId9" Type="http://schemas.openxmlformats.org/officeDocument/2006/relationships/customXml" Target="../ink/ink15.xml"/><Relationship Id="rId1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6.xml"/><Relationship Id="rId6" Type="http://schemas.openxmlformats.org/officeDocument/2006/relationships/customXml" Target="../ink/ink4.xml"/><Relationship Id="rId5" Type="http://schemas.openxmlformats.org/officeDocument/2006/relationships/customXml" Target="../ink/ink3.xml"/><Relationship Id="rId4" Type="http://schemas.openxmlformats.org/officeDocument/2006/relationships/customXml" Target="../ink/ink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customXml" Target="../ink/ink6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customXml" Target="../ink/ink8.xml"/><Relationship Id="rId7" Type="http://schemas.openxmlformats.org/officeDocument/2006/relationships/customXml" Target="../ink/ink10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customXml" Target="../ink/ink9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914400"/>
            <a:ext cx="5657850" cy="1422400"/>
          </a:xfrm>
        </p:spPr>
        <p:txBody>
          <a:bodyPr/>
          <a:lstStyle/>
          <a:p>
            <a:r>
              <a:rPr lang="en-US" sz="4800" dirty="0"/>
              <a:t>Key Stages in the Legislative Process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Worth Hester</a:t>
            </a:r>
          </a:p>
          <a:p>
            <a:r>
              <a:rPr lang="en-US" dirty="0"/>
              <a:t>Government Affairs Institute</a:t>
            </a:r>
          </a:p>
          <a:p>
            <a:r>
              <a:rPr lang="en-US" dirty="0"/>
              <a:t>Georgetown University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0ED93A-A059-4485-E994-E730FB67C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3048000"/>
            <a:ext cx="250507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51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E154B75-40C3-6B43-D62D-73674129D7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075" y="609047"/>
            <a:ext cx="5853526" cy="792590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AC8F545F-DB50-65D1-C017-25DE4C199346}"/>
                  </a:ext>
                </a:extLst>
              </p14:cNvPr>
              <p14:cNvContentPartPr/>
              <p14:nvPr/>
            </p14:nvContentPartPr>
            <p14:xfrm>
              <a:off x="1133664" y="3485928"/>
              <a:ext cx="1766160" cy="3852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AC8F545F-DB50-65D1-C017-25DE4C19934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27544" y="3479808"/>
                <a:ext cx="1778400" cy="5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6D374B21-7B92-5417-8615-8ED88582FB4E}"/>
                  </a:ext>
                </a:extLst>
              </p14:cNvPr>
              <p14:cNvContentPartPr/>
              <p14:nvPr/>
            </p14:nvContentPartPr>
            <p14:xfrm>
              <a:off x="1121424" y="4534248"/>
              <a:ext cx="1717920" cy="766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6D374B21-7B92-5417-8615-8ED88582FB4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15304" y="4528128"/>
                <a:ext cx="1730160" cy="88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7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02A79C46-65E3-981E-2989-724E922BB54D}"/>
                  </a:ext>
                </a:extLst>
              </p14:cNvPr>
              <p14:cNvContentPartPr/>
              <p14:nvPr/>
            </p14:nvContentPartPr>
            <p14:xfrm>
              <a:off x="1609224" y="4741968"/>
              <a:ext cx="2273400" cy="5004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02A79C46-65E3-981E-2989-724E922BB54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600584" y="4732968"/>
                <a:ext cx="2291040" cy="6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9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07B98BD4-7C64-4DCB-BBA6-A5511A753F77}"/>
                  </a:ext>
                </a:extLst>
              </p14:cNvPr>
              <p14:cNvContentPartPr/>
              <p14:nvPr/>
            </p14:nvContentPartPr>
            <p14:xfrm>
              <a:off x="1096944" y="3254808"/>
              <a:ext cx="1047600" cy="1332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07B98BD4-7C64-4DCB-BBA6-A5511A753F77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087944" y="3246168"/>
                <a:ext cx="1065240" cy="3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11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B5CEF3EA-5C0F-EE33-DB98-04140E5B0404}"/>
                  </a:ext>
                </a:extLst>
              </p14:cNvPr>
              <p14:cNvContentPartPr/>
              <p14:nvPr/>
            </p14:nvContentPartPr>
            <p14:xfrm>
              <a:off x="1109184" y="6546288"/>
              <a:ext cx="1352520" cy="5004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B5CEF3EA-5C0F-EE33-DB98-04140E5B0404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100544" y="6537648"/>
                <a:ext cx="1370160" cy="6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52C1D770-DE93-EDC5-EC9F-B17210B360D7}"/>
                  </a:ext>
                </a:extLst>
              </p14:cNvPr>
              <p14:cNvContentPartPr/>
              <p14:nvPr/>
            </p14:nvContentPartPr>
            <p14:xfrm>
              <a:off x="1121424" y="6107448"/>
              <a:ext cx="1754640" cy="6228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52C1D770-DE93-EDC5-EC9F-B17210B360D7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115304" y="6101328"/>
                <a:ext cx="1766880" cy="7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68CCA9EC-6811-790C-EDE9-73D6F8232DAA}"/>
                  </a:ext>
                </a:extLst>
              </p14:cNvPr>
              <p14:cNvContentPartPr/>
              <p14:nvPr/>
            </p14:nvContentPartPr>
            <p14:xfrm>
              <a:off x="1145904" y="6812328"/>
              <a:ext cx="1717920" cy="4248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68CCA9EC-6811-790C-EDE9-73D6F8232DAA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139784" y="6806208"/>
                <a:ext cx="1730160" cy="54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DEABDE8B-AD7C-A306-B065-49FBDD534E51}"/>
                  </a:ext>
                </a:extLst>
              </p14:cNvPr>
              <p14:cNvContentPartPr/>
              <p14:nvPr/>
            </p14:nvContentPartPr>
            <p14:xfrm>
              <a:off x="1158144" y="7264848"/>
              <a:ext cx="1688400" cy="6480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DEABDE8B-AD7C-A306-B065-49FBDD534E51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1152024" y="7258728"/>
                <a:ext cx="1700640" cy="77040"/>
              </a:xfrm>
              <a:prstGeom prst="rect">
                <a:avLst/>
              </a:prstGeom>
            </p:spPr>
          </p:pic>
        </mc:Fallback>
      </mc:AlternateContent>
      <p:sp>
        <p:nvSpPr>
          <p:cNvPr id="15" name="TextBox 14">
            <a:extLst>
              <a:ext uri="{FF2B5EF4-FFF2-40B4-BE49-F238E27FC236}">
                <a16:creationId xmlns:a16="http://schemas.microsoft.com/office/drawing/2014/main" id="{BE5A8C6F-9B66-94A7-885B-6012DA6F2A3A}"/>
              </a:ext>
            </a:extLst>
          </p:cNvPr>
          <p:cNvSpPr txBox="1"/>
          <p:nvPr/>
        </p:nvSpPr>
        <p:spPr>
          <a:xfrm>
            <a:off x="3728436" y="977687"/>
            <a:ext cx="538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53</a:t>
            </a:r>
          </a:p>
        </p:txBody>
      </p:sp>
    </p:spTree>
    <p:extLst>
      <p:ext uri="{BB962C8B-B14F-4D97-AF65-F5344CB8AC3E}">
        <p14:creationId xmlns:p14="http://schemas.microsoft.com/office/powerpoint/2010/main" val="14811649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040" y="2133600"/>
            <a:ext cx="5789559" cy="4346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1829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3F3DBB-807E-67DE-7715-DEB3184C6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838200"/>
            <a:ext cx="5372100" cy="152400"/>
          </a:xfrm>
        </p:spPr>
        <p:txBody>
          <a:bodyPr/>
          <a:lstStyle/>
          <a:p>
            <a:pPr algn="ctr"/>
            <a:r>
              <a:rPr lang="en-US" dirty="0"/>
              <a:t>Moving Legislation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B343C4-959E-5168-A957-38B0B1C1C61A}"/>
              </a:ext>
            </a:extLst>
          </p:cNvPr>
          <p:cNvSpPr txBox="1"/>
          <p:nvPr/>
        </p:nvSpPr>
        <p:spPr>
          <a:xfrm>
            <a:off x="762000" y="1676400"/>
            <a:ext cx="51816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 True Things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It’s hard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2 magic numbers and a magic word are required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Rules matter, just not that much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/>
              <a:t>5 Key Stages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Introduction and referral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Committee consideration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House Rules Committee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Getting to the Senate floor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Resolving H/S differences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/>
              <a:t>3 Pieces of Legislation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HR 8790 &amp; </a:t>
            </a:r>
            <a:r>
              <a:rPr lang="en-US" dirty="0">
                <a:solidFill>
                  <a:srgbClr val="00B0F0"/>
                </a:solidFill>
              </a:rPr>
              <a:t>HR 471 </a:t>
            </a:r>
            <a:r>
              <a:rPr lang="en-US" dirty="0"/>
              <a:t>Fix Our Forests Act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HR 7511 &amp; </a:t>
            </a:r>
            <a:r>
              <a:rPr lang="en-US" dirty="0">
                <a:solidFill>
                  <a:srgbClr val="00B0F0"/>
                </a:solidFill>
              </a:rPr>
              <a:t>S 5</a:t>
            </a:r>
            <a:r>
              <a:rPr lang="en-US" dirty="0"/>
              <a:t> Laken Riley Act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H Res 53 </a:t>
            </a:r>
            <a:r>
              <a:rPr lang="en-US" dirty="0"/>
              <a:t>(Special Rule)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5623CAD5-F6F6-A42F-E92F-C97C326112A6}"/>
                  </a:ext>
                </a:extLst>
              </p14:cNvPr>
              <p14:cNvContentPartPr/>
              <p14:nvPr/>
            </p14:nvContentPartPr>
            <p14:xfrm>
              <a:off x="2913864" y="5498688"/>
              <a:ext cx="360" cy="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5623CAD5-F6F6-A42F-E92F-C97C326112A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907744" y="5492568"/>
                <a:ext cx="12600" cy="12600"/>
              </a:xfrm>
              <a:prstGeom prst="rect">
                <a:avLst/>
              </a:prstGeom>
            </p:spPr>
          </p:pic>
        </mc:Fallback>
      </mc:AlternateContent>
      <p:grpSp>
        <p:nvGrpSpPr>
          <p:cNvPr id="9" name="Group 8">
            <a:extLst>
              <a:ext uri="{FF2B5EF4-FFF2-40B4-BE49-F238E27FC236}">
                <a16:creationId xmlns:a16="http://schemas.microsoft.com/office/drawing/2014/main" id="{AE747382-9527-CCA4-ED9E-03C36272BA8F}"/>
              </a:ext>
            </a:extLst>
          </p:cNvPr>
          <p:cNvGrpSpPr/>
          <p:nvPr/>
        </p:nvGrpSpPr>
        <p:grpSpPr>
          <a:xfrm>
            <a:off x="1096944" y="4523088"/>
            <a:ext cx="360" cy="360"/>
            <a:chOff x="1096944" y="4523088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994665B4-5CA4-C501-A0C9-47FDEF32F80E}"/>
                    </a:ext>
                  </a:extLst>
                </p14:cNvPr>
                <p14:cNvContentPartPr/>
                <p14:nvPr/>
              </p14:nvContentPartPr>
              <p14:xfrm>
                <a:off x="1096944" y="4523088"/>
                <a:ext cx="360" cy="36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994665B4-5CA4-C501-A0C9-47FDEF32F80E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090824" y="4516968"/>
                  <a:ext cx="12600" cy="1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201BFCF7-B15A-A0AE-0AFB-408F58FFB653}"/>
                    </a:ext>
                  </a:extLst>
                </p14:cNvPr>
                <p14:cNvContentPartPr/>
                <p14:nvPr/>
              </p14:nvContentPartPr>
              <p14:xfrm>
                <a:off x="1096944" y="4523088"/>
                <a:ext cx="360" cy="36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201BFCF7-B15A-A0AE-0AFB-408F58FFB653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090824" y="4516968"/>
                  <a:ext cx="12600" cy="126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DC5C1946-774F-B935-2EBB-F6A50D2B10C2}"/>
                  </a:ext>
                </a:extLst>
              </p14:cNvPr>
              <p14:cNvContentPartPr/>
              <p14:nvPr/>
            </p14:nvContentPartPr>
            <p14:xfrm>
              <a:off x="2986944" y="1926048"/>
              <a:ext cx="360" cy="36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DC5C1946-774F-B935-2EBB-F6A50D2B10C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980824" y="1919928"/>
                <a:ext cx="12600" cy="12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0566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739" y="5105400"/>
            <a:ext cx="3171825" cy="305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852" y="1981200"/>
            <a:ext cx="3657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75894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 descr="Flow Chart of the Legislative Process">
            <a:extLst>
              <a:ext uri="{FF2B5EF4-FFF2-40B4-BE49-F238E27FC236}">
                <a16:creationId xmlns:a16="http://schemas.microsoft.com/office/drawing/2014/main" id="{97646803-F450-4412-38F6-3EA2B08C3BF1}"/>
              </a:ext>
            </a:extLst>
          </p:cNvPr>
          <p:cNvGrpSpPr/>
          <p:nvPr/>
        </p:nvGrpSpPr>
        <p:grpSpPr>
          <a:xfrm>
            <a:off x="0" y="381000"/>
            <a:ext cx="6324600" cy="8153400"/>
            <a:chOff x="0" y="381000"/>
            <a:chExt cx="6324600" cy="815340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03E510B-8D09-1D8A-39BC-5C583A865B99}"/>
                </a:ext>
              </a:extLst>
            </p:cNvPr>
            <p:cNvSpPr txBox="1"/>
            <p:nvPr/>
          </p:nvSpPr>
          <p:spPr>
            <a:xfrm>
              <a:off x="0" y="381000"/>
              <a:ext cx="6324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/>
                <a:t>The Legislative Process</a:t>
              </a: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792A413-9F8F-0F6F-02CF-26BCEC050F0F}"/>
                </a:ext>
              </a:extLst>
            </p:cNvPr>
            <p:cNvGrpSpPr/>
            <p:nvPr/>
          </p:nvGrpSpPr>
          <p:grpSpPr>
            <a:xfrm>
              <a:off x="381000" y="1219200"/>
              <a:ext cx="5562600" cy="7315200"/>
              <a:chOff x="381000" y="1219200"/>
              <a:chExt cx="5562600" cy="7315200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154DA22-A7C5-92CA-7F7A-007AC6EFCA01}"/>
                  </a:ext>
                </a:extLst>
              </p:cNvPr>
              <p:cNvSpPr txBox="1"/>
              <p:nvPr/>
            </p:nvSpPr>
            <p:spPr>
              <a:xfrm>
                <a:off x="381000" y="1219200"/>
                <a:ext cx="2209800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Introduction of a Bill (House)</a:t>
                </a: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70EFD78-A284-71E1-F48A-8DA281613889}"/>
                  </a:ext>
                </a:extLst>
              </p:cNvPr>
              <p:cNvSpPr txBox="1"/>
              <p:nvPr/>
            </p:nvSpPr>
            <p:spPr>
              <a:xfrm>
                <a:off x="3733800" y="1224802"/>
                <a:ext cx="2209800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Introduction of a Bill (Senate)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66032BA-3424-0434-A7A6-EEEBC9161BB2}"/>
                  </a:ext>
                </a:extLst>
              </p:cNvPr>
              <p:cNvSpPr txBox="1"/>
              <p:nvPr/>
            </p:nvSpPr>
            <p:spPr>
              <a:xfrm>
                <a:off x="741369" y="2286000"/>
                <a:ext cx="148906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/>
                  <a:t>Committee</a:t>
                </a:r>
              </a:p>
              <a:p>
                <a:pPr algn="ctr"/>
                <a:r>
                  <a:rPr lang="en-US" dirty="0"/>
                  <a:t>Consideration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ABC5CAE-9E4E-8C58-9D2E-4175C03092D7}"/>
                  </a:ext>
                </a:extLst>
              </p:cNvPr>
              <p:cNvSpPr txBox="1"/>
              <p:nvPr/>
            </p:nvSpPr>
            <p:spPr>
              <a:xfrm>
                <a:off x="4094169" y="2291602"/>
                <a:ext cx="148906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/>
                  <a:t>Committee</a:t>
                </a:r>
              </a:p>
              <a:p>
                <a:pPr algn="ctr"/>
                <a:r>
                  <a:rPr lang="en-US" dirty="0"/>
                  <a:t>Consideration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BA3D82C-1FC3-79F8-86EE-6193BB3367DE}"/>
                  </a:ext>
                </a:extLst>
              </p:cNvPr>
              <p:cNvSpPr txBox="1"/>
              <p:nvPr/>
            </p:nvSpPr>
            <p:spPr>
              <a:xfrm>
                <a:off x="762000" y="3352800"/>
                <a:ext cx="149047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FF0000"/>
                    </a:solidFill>
                  </a:rPr>
                  <a:t>House Rules</a:t>
                </a:r>
              </a:p>
              <a:p>
                <a:pPr algn="ctr"/>
                <a:r>
                  <a:rPr lang="en-US" dirty="0">
                    <a:solidFill>
                      <a:srgbClr val="FF0000"/>
                    </a:solidFill>
                  </a:rPr>
                  <a:t>Committee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91226D3-2FCB-75F6-660C-947FE5B9135E}"/>
                  </a:ext>
                </a:extLst>
              </p:cNvPr>
              <p:cNvSpPr txBox="1"/>
              <p:nvPr/>
            </p:nvSpPr>
            <p:spPr>
              <a:xfrm>
                <a:off x="762000" y="4518378"/>
                <a:ext cx="149047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Floor Action</a:t>
                </a:r>
              </a:p>
              <a:p>
                <a:pPr algn="ctr"/>
                <a:r>
                  <a:rPr lang="en-US" dirty="0"/>
                  <a:t>House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BFD4190-8767-5DC3-4F46-5DD24123CFC8}"/>
                  </a:ext>
                </a:extLst>
              </p:cNvPr>
              <p:cNvSpPr txBox="1"/>
              <p:nvPr/>
            </p:nvSpPr>
            <p:spPr>
              <a:xfrm>
                <a:off x="4114800" y="4535269"/>
                <a:ext cx="149047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FF0000"/>
                    </a:solidFill>
                  </a:rPr>
                  <a:t>Floor Action</a:t>
                </a:r>
              </a:p>
              <a:p>
                <a:pPr algn="ctr"/>
                <a:r>
                  <a:rPr lang="en-US" dirty="0">
                    <a:solidFill>
                      <a:srgbClr val="FF0000"/>
                    </a:solidFill>
                  </a:rPr>
                  <a:t>Senate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E914420-9C48-F9DF-86C6-EE440EA51453}"/>
                  </a:ext>
                </a:extLst>
              </p:cNvPr>
              <p:cNvSpPr txBox="1"/>
              <p:nvPr/>
            </p:nvSpPr>
            <p:spPr>
              <a:xfrm>
                <a:off x="1748494" y="5596467"/>
                <a:ext cx="2897653" cy="64922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 anchor="ctr">
                <a:spAutoFit/>
              </a:bodyPr>
              <a:lstStyle/>
              <a:p>
                <a:r>
                  <a:rPr lang="en-US" dirty="0"/>
                  <a:t>Chambers Bridge Differences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123510D-D841-A486-F1A6-1BA5B8358060}"/>
                  </a:ext>
                </a:extLst>
              </p:cNvPr>
              <p:cNvSpPr txBox="1"/>
              <p:nvPr/>
            </p:nvSpPr>
            <p:spPr>
              <a:xfrm>
                <a:off x="381000" y="6739467"/>
                <a:ext cx="2209800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Floor Vote on Final</a:t>
                </a:r>
              </a:p>
              <a:p>
                <a:pPr algn="ctr"/>
                <a:r>
                  <a:rPr lang="en-US" dirty="0"/>
                  <a:t>Passage - House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DD44BE7-634F-E7BB-0DC0-F45181D3EB38}"/>
                  </a:ext>
                </a:extLst>
              </p:cNvPr>
              <p:cNvSpPr txBox="1"/>
              <p:nvPr/>
            </p:nvSpPr>
            <p:spPr>
              <a:xfrm>
                <a:off x="3733800" y="6745069"/>
                <a:ext cx="2209800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Floor Vote on Final</a:t>
                </a:r>
              </a:p>
              <a:p>
                <a:pPr algn="ctr"/>
                <a:r>
                  <a:rPr lang="en-US" dirty="0"/>
                  <a:t>Passage - Senate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E5B3E44-1917-F11E-4D0F-940D3C3FBABA}"/>
                  </a:ext>
                </a:extLst>
              </p:cNvPr>
              <p:cNvSpPr txBox="1"/>
              <p:nvPr/>
            </p:nvSpPr>
            <p:spPr>
              <a:xfrm>
                <a:off x="1978152" y="7885176"/>
                <a:ext cx="2212848" cy="64922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dirty="0"/>
                  <a:t>Presidential Action</a:t>
                </a:r>
              </a:p>
            </p:txBody>
          </p: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AC6DBB12-D9B7-0E25-CE25-B4CBB14C79D2}"/>
                  </a:ext>
                </a:extLst>
              </p:cNvPr>
              <p:cNvCxnSpPr>
                <a:stCxn id="6" idx="2"/>
                <a:endCxn id="8" idx="0"/>
              </p:cNvCxnSpPr>
              <p:nvPr/>
            </p:nvCxnSpPr>
            <p:spPr>
              <a:xfrm>
                <a:off x="1485900" y="1865531"/>
                <a:ext cx="0" cy="42046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500908C1-65A3-C811-0BC1-0FD5B9A941A2}"/>
                  </a:ext>
                </a:extLst>
              </p:cNvPr>
              <p:cNvCxnSpPr/>
              <p:nvPr/>
            </p:nvCxnSpPr>
            <p:spPr>
              <a:xfrm>
                <a:off x="4876800" y="1865531"/>
                <a:ext cx="0" cy="42046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776C74C0-E0E0-B2DF-4901-70D43A5F2087}"/>
                  </a:ext>
                </a:extLst>
              </p:cNvPr>
              <p:cNvCxnSpPr/>
              <p:nvPr/>
            </p:nvCxnSpPr>
            <p:spPr>
              <a:xfrm>
                <a:off x="1501422" y="2932331"/>
                <a:ext cx="0" cy="42046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FBD18176-99A9-C0CD-27C0-A4087E915B40}"/>
                  </a:ext>
                </a:extLst>
              </p:cNvPr>
              <p:cNvCxnSpPr>
                <a:cxnSpLocks/>
                <a:endCxn id="11" idx="0"/>
              </p:cNvCxnSpPr>
              <p:nvPr/>
            </p:nvCxnSpPr>
            <p:spPr>
              <a:xfrm>
                <a:off x="1501422" y="3999131"/>
                <a:ext cx="5814" cy="51924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4BC231BE-3CCB-A97D-BF07-708E7C803411}"/>
                  </a:ext>
                </a:extLst>
              </p:cNvPr>
              <p:cNvCxnSpPr>
                <a:stCxn id="11" idx="2"/>
              </p:cNvCxnSpPr>
              <p:nvPr/>
            </p:nvCxnSpPr>
            <p:spPr>
              <a:xfrm>
                <a:off x="1507236" y="5164709"/>
                <a:ext cx="931164" cy="43446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4EFB8C7F-4B42-F11E-7364-06244F23B02F}"/>
                  </a:ext>
                </a:extLst>
              </p:cNvPr>
              <p:cNvCxnSpPr>
                <a:cxnSpLocks/>
                <a:endCxn id="12" idx="2"/>
              </p:cNvCxnSpPr>
              <p:nvPr/>
            </p:nvCxnSpPr>
            <p:spPr>
              <a:xfrm flipV="1">
                <a:off x="3886200" y="5181600"/>
                <a:ext cx="973836" cy="41486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9961154D-3D0B-A45D-9046-301900E86407}"/>
                  </a:ext>
                </a:extLst>
              </p:cNvPr>
              <p:cNvCxnSpPr>
                <a:cxnSpLocks/>
                <a:endCxn id="12" idx="0"/>
              </p:cNvCxnSpPr>
              <p:nvPr/>
            </p:nvCxnSpPr>
            <p:spPr>
              <a:xfrm>
                <a:off x="4845925" y="2942229"/>
                <a:ext cx="14111" cy="159304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3FBA94F2-EC4E-0416-C19D-4BE5BBA13FDC}"/>
                  </a:ext>
                </a:extLst>
              </p:cNvPr>
              <p:cNvCxnSpPr>
                <a:cxnSpLocks/>
                <a:stCxn id="14" idx="2"/>
              </p:cNvCxnSpPr>
              <p:nvPr/>
            </p:nvCxnSpPr>
            <p:spPr>
              <a:xfrm>
                <a:off x="1485900" y="7385798"/>
                <a:ext cx="952500" cy="50684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329C4EDB-0370-3E4A-4504-50A3FF714333}"/>
                  </a:ext>
                </a:extLst>
              </p:cNvPr>
              <p:cNvCxnSpPr>
                <a:cxnSpLocks/>
                <a:endCxn id="15" idx="2"/>
              </p:cNvCxnSpPr>
              <p:nvPr/>
            </p:nvCxnSpPr>
            <p:spPr>
              <a:xfrm flipV="1">
                <a:off x="3810000" y="7391400"/>
                <a:ext cx="1028700" cy="4937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816AADD8-A700-5326-10A1-ACFB54731EBE}"/>
                  </a:ext>
                </a:extLst>
              </p:cNvPr>
              <p:cNvCxnSpPr>
                <a:cxnSpLocks/>
                <a:stCxn id="14" idx="0"/>
              </p:cNvCxnSpPr>
              <p:nvPr/>
            </p:nvCxnSpPr>
            <p:spPr>
              <a:xfrm flipV="1">
                <a:off x="1485900" y="6245507"/>
                <a:ext cx="952500" cy="49396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B8BB79E8-1033-2930-EF68-DFFB8007A57D}"/>
                  </a:ext>
                </a:extLst>
              </p:cNvPr>
              <p:cNvCxnSpPr>
                <a:cxnSpLocks/>
                <a:endCxn id="15" idx="0"/>
              </p:cNvCxnSpPr>
              <p:nvPr/>
            </p:nvCxnSpPr>
            <p:spPr>
              <a:xfrm>
                <a:off x="3886200" y="6242799"/>
                <a:ext cx="952500" cy="50227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193521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133600"/>
            <a:ext cx="2600325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19200" y="4953000"/>
            <a:ext cx="381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There’s no song to explain this shit</a:t>
            </a:r>
          </a:p>
        </p:txBody>
      </p:sp>
    </p:spTree>
    <p:extLst>
      <p:ext uri="{BB962C8B-B14F-4D97-AF65-F5344CB8AC3E}">
        <p14:creationId xmlns:p14="http://schemas.microsoft.com/office/powerpoint/2010/main" val="3691525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2C357D-9CFB-0A8D-DBEB-B3F6695C20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733" y="1152047"/>
            <a:ext cx="4896533" cy="683990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C43DFB85-A8F7-F1CF-A4C8-7678464430A9}"/>
                  </a:ext>
                </a:extLst>
              </p14:cNvPr>
              <p14:cNvContentPartPr/>
              <p14:nvPr/>
            </p14:nvContentPartPr>
            <p14:xfrm>
              <a:off x="2596704" y="3654768"/>
              <a:ext cx="426600" cy="280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C43DFB85-A8F7-F1CF-A4C8-7678464430A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590584" y="3648648"/>
                <a:ext cx="438840" cy="4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C5157F5B-E179-CEDF-BDCC-75178821927B}"/>
                  </a:ext>
                </a:extLst>
              </p14:cNvPr>
              <p14:cNvContentPartPr/>
              <p14:nvPr/>
            </p14:nvContentPartPr>
            <p14:xfrm>
              <a:off x="1061304" y="1942608"/>
              <a:ext cx="450360" cy="4608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C5157F5B-E179-CEDF-BDCC-75178821927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55184" y="1936488"/>
                <a:ext cx="462600" cy="58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317313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670F14D-AFFC-2806-8A99-A752749F6E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233" y="837679"/>
            <a:ext cx="4715533" cy="7468642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2CCE8A6C-2C2B-1761-26DE-9F49BDE883AB}"/>
                  </a:ext>
                </a:extLst>
              </p14:cNvPr>
              <p14:cNvContentPartPr/>
              <p14:nvPr/>
            </p14:nvContentPartPr>
            <p14:xfrm>
              <a:off x="1133664" y="963048"/>
              <a:ext cx="401400" cy="126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2CCE8A6C-2C2B-1761-26DE-9F49BDE883A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27544" y="956928"/>
                <a:ext cx="413640" cy="24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804326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3EEEA37-8B33-D289-24C9-E864D34388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022" y="709073"/>
            <a:ext cx="5229955" cy="772585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2F3EB5F7-C15B-CD76-A6E2-13D72314D97B}"/>
                  </a:ext>
                </a:extLst>
              </p14:cNvPr>
              <p14:cNvContentPartPr/>
              <p14:nvPr/>
            </p14:nvContentPartPr>
            <p14:xfrm>
              <a:off x="-402456" y="2157888"/>
              <a:ext cx="360" cy="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2F3EB5F7-C15B-CD76-A6E2-13D72314D97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08576" y="2151768"/>
                <a:ext cx="12600" cy="1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2D1BBF49-9C8D-05B4-D6E6-A888C1D3C8AE}"/>
                  </a:ext>
                </a:extLst>
              </p14:cNvPr>
              <p14:cNvContentPartPr/>
              <p14:nvPr/>
            </p14:nvContentPartPr>
            <p14:xfrm>
              <a:off x="1292424" y="1401168"/>
              <a:ext cx="365400" cy="248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2D1BBF49-9C8D-05B4-D6E6-A888C1D3C8A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286304" y="1395048"/>
                <a:ext cx="377640" cy="3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F84D915F-5096-FAD0-0A93-7352B404F1AF}"/>
                  </a:ext>
                </a:extLst>
              </p14:cNvPr>
              <p14:cNvContentPartPr/>
              <p14:nvPr/>
            </p14:nvContentPartPr>
            <p14:xfrm>
              <a:off x="3718464" y="3569448"/>
              <a:ext cx="1271880" cy="4176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F84D915F-5096-FAD0-0A93-7352B404F1A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712344" y="3563328"/>
                <a:ext cx="1284120" cy="54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605895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77615A2-8291-A173-4F69-E1DAC77EF9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470" y="532836"/>
            <a:ext cx="4953330" cy="8078327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3CAFDC02-0351-95B5-3FCA-26E3E19823E1}"/>
                  </a:ext>
                </a:extLst>
              </p14:cNvPr>
              <p14:cNvContentPartPr/>
              <p14:nvPr/>
            </p14:nvContentPartPr>
            <p14:xfrm>
              <a:off x="1121424" y="682248"/>
              <a:ext cx="364680" cy="255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3CAFDC02-0351-95B5-3FCA-26E3E19823E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15304" y="676128"/>
                <a:ext cx="376920" cy="37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134063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TM02900769[[fn=Retrospect]]</Template>
  <TotalTime>59981</TotalTime>
  <Words>142</Words>
  <Application>Microsoft Office PowerPoint</Application>
  <PresentationFormat>On-screen Show (4:3)</PresentationFormat>
  <Paragraphs>42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Cambria</vt:lpstr>
      <vt:lpstr>Adjacency</vt:lpstr>
      <vt:lpstr>Key Stages in the Legislative Process</vt:lpstr>
      <vt:lpstr>Moving Legislation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Worth Hester</dc:creator>
  <cp:lastModifiedBy>Worth Hester</cp:lastModifiedBy>
  <cp:revision>56</cp:revision>
  <cp:lastPrinted>2024-10-16T11:51:07Z</cp:lastPrinted>
  <dcterms:created xsi:type="dcterms:W3CDTF">2020-05-28T17:19:53Z</dcterms:created>
  <dcterms:modified xsi:type="dcterms:W3CDTF">2025-01-27T17:02:53Z</dcterms:modified>
</cp:coreProperties>
</file>