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37"/>
  </p:notesMasterIdLst>
  <p:handoutMasterIdLst>
    <p:handoutMasterId r:id="rId38"/>
  </p:handoutMasterIdLst>
  <p:sldIdLst>
    <p:sldId id="3363" r:id="rId2"/>
    <p:sldId id="3423" r:id="rId3"/>
    <p:sldId id="3462" r:id="rId4"/>
    <p:sldId id="3421" r:id="rId5"/>
    <p:sldId id="3545" r:id="rId6"/>
    <p:sldId id="3547" r:id="rId7"/>
    <p:sldId id="3554" r:id="rId8"/>
    <p:sldId id="7683" r:id="rId9"/>
    <p:sldId id="3551" r:id="rId10"/>
    <p:sldId id="3436" r:id="rId11"/>
    <p:sldId id="3481" r:id="rId12"/>
    <p:sldId id="3450" r:id="rId13"/>
    <p:sldId id="3449" r:id="rId14"/>
    <p:sldId id="3482" r:id="rId15"/>
    <p:sldId id="10409" r:id="rId16"/>
    <p:sldId id="3486" r:id="rId17"/>
    <p:sldId id="3515" r:id="rId18"/>
    <p:sldId id="3484" r:id="rId19"/>
    <p:sldId id="3488" r:id="rId20"/>
    <p:sldId id="10403" r:id="rId21"/>
    <p:sldId id="10404" r:id="rId22"/>
    <p:sldId id="10405" r:id="rId23"/>
    <p:sldId id="3489" r:id="rId24"/>
    <p:sldId id="3492" r:id="rId25"/>
    <p:sldId id="10406" r:id="rId26"/>
    <p:sldId id="10407" r:id="rId27"/>
    <p:sldId id="3493" r:id="rId28"/>
    <p:sldId id="7676" r:id="rId29"/>
    <p:sldId id="10408" r:id="rId30"/>
    <p:sldId id="3510" r:id="rId31"/>
    <p:sldId id="7677" r:id="rId32"/>
    <p:sldId id="7678" r:id="rId33"/>
    <p:sldId id="3544" r:id="rId34"/>
    <p:sldId id="3514" r:id="rId35"/>
    <p:sldId id="3398" r:id="rId3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363"/>
            <p14:sldId id="3423"/>
            <p14:sldId id="3462"/>
            <p14:sldId id="3421"/>
            <p14:sldId id="3545"/>
            <p14:sldId id="3547"/>
            <p14:sldId id="3554"/>
            <p14:sldId id="7683"/>
            <p14:sldId id="3551"/>
            <p14:sldId id="3436"/>
            <p14:sldId id="3481"/>
            <p14:sldId id="3450"/>
            <p14:sldId id="3449"/>
            <p14:sldId id="3482"/>
            <p14:sldId id="10409"/>
            <p14:sldId id="3486"/>
            <p14:sldId id="3515"/>
            <p14:sldId id="3484"/>
            <p14:sldId id="3488"/>
            <p14:sldId id="10403"/>
            <p14:sldId id="10404"/>
            <p14:sldId id="10405"/>
            <p14:sldId id="3489"/>
            <p14:sldId id="3492"/>
            <p14:sldId id="10406"/>
            <p14:sldId id="10407"/>
            <p14:sldId id="3493"/>
            <p14:sldId id="7676"/>
            <p14:sldId id="10408"/>
            <p14:sldId id="3510"/>
            <p14:sldId id="7677"/>
            <p14:sldId id="7678"/>
            <p14:sldId id="3544"/>
            <p14:sldId id="3514"/>
            <p14:sldId id="33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5749" autoAdjust="0"/>
  </p:normalViewPr>
  <p:slideViewPr>
    <p:cSldViewPr>
      <p:cViewPr varScale="1">
        <p:scale>
          <a:sx n="85" d="100"/>
          <a:sy n="85" d="100"/>
        </p:scale>
        <p:origin x="1411" y="43"/>
      </p:cViewPr>
      <p:guideLst>
        <p:guide orient="horz" pos="2160"/>
        <p:guide pos="2880"/>
      </p:guideLst>
    </p:cSldViewPr>
  </p:slideViewPr>
  <p:outlineViewPr>
    <p:cViewPr>
      <p:scale>
        <a:sx n="33" d="100"/>
        <a:sy n="33" d="100"/>
      </p:scale>
      <p:origin x="0" y="-5184"/>
    </p:cViewPr>
  </p:outlineViewPr>
  <p:notesTextViewPr>
    <p:cViewPr>
      <p:scale>
        <a:sx n="3" d="2"/>
        <a:sy n="3" d="2"/>
      </p:scale>
      <p:origin x="0" y="0"/>
    </p:cViewPr>
  </p:notesTextViewPr>
  <p:sorterViewPr>
    <p:cViewPr>
      <p:scale>
        <a:sx n="100" d="100"/>
        <a:sy n="100" d="100"/>
      </p:scale>
      <p:origin x="0" y="-12022"/>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2"/>
            <a:ext cx="3037840" cy="464820"/>
          </a:xfrm>
          <a:prstGeom prst="rect">
            <a:avLst/>
          </a:prstGeom>
        </p:spPr>
        <p:txBody>
          <a:bodyPr vert="horz" lIns="93177" tIns="46589" rIns="93177" bIns="46589" rtlCol="0"/>
          <a:lstStyle>
            <a:lvl1pPr algn="r">
              <a:defRPr sz="1200"/>
            </a:lvl1pPr>
          </a:lstStyle>
          <a:p>
            <a:fld id="{DB0B667D-2BE0-4A16-8EFA-E30C5D08DF21}" type="datetimeFigureOut">
              <a:rPr lang="en-US" smtClean="0"/>
              <a:t>4/2/2024</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9"/>
            <a:ext cx="3037840" cy="464820"/>
          </a:xfrm>
          <a:prstGeom prst="rect">
            <a:avLst/>
          </a:prstGeom>
        </p:spPr>
        <p:txBody>
          <a:bodyPr vert="horz" lIns="93177" tIns="46589" rIns="93177" bIns="46589"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3177" tIns="46589" rIns="93177" bIns="46589" rtlCol="0"/>
          <a:lstStyle>
            <a:lvl1pPr algn="r">
              <a:defRPr sz="1200"/>
            </a:lvl1pPr>
          </a:lstStyle>
          <a:p>
            <a:fld id="{EDF0A5FA-AB94-44EE-A5D4-75C5C49A077B}" type="datetimeFigureOut">
              <a:rPr lang="en-US" smtClean="0"/>
              <a:t>4/2/2024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9"/>
            <a:ext cx="3037840" cy="464820"/>
          </a:xfrm>
          <a:prstGeom prst="rect">
            <a:avLst/>
          </a:prstGeom>
        </p:spPr>
        <p:txBody>
          <a:bodyPr vert="horz" lIns="93177" tIns="46589" rIns="93177" bIns="46589"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4/2/2024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4/2/2024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4/2/2024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4/2/2024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4/2/2024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4/2/2024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4/2/2024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4/2/2024</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rsaia.org/resources.html"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legis.iowa.gov/docs/publications/FN/1448318.pdf"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legis.iowa.gov/legislation/BillBook?ga=90&amp;ba=sf2411" TargetMode="External"/><Relationship Id="rId2" Type="http://schemas.openxmlformats.org/officeDocument/2006/relationships/hyperlink" Target="https://www.legis.iowa.gov/legislation/BillBook?ga=90&amp;ba=hf2612" TargetMode="External"/><Relationship Id="rId1" Type="http://schemas.openxmlformats.org/officeDocument/2006/relationships/slideLayout" Target="../slideLayouts/slideLayout4.xml"/><Relationship Id="rId5" Type="http://schemas.openxmlformats.org/officeDocument/2006/relationships/hyperlink" Target="https://www.legis.iowa.gov/legislation/BillBook?ga=90&amp;ba=sf392" TargetMode="External"/><Relationship Id="rId4" Type="http://schemas.openxmlformats.org/officeDocument/2006/relationships/hyperlink" Target="https://www.legis.iowa.gov/legislation/BillBook?ga=90&amp;ba=hf2465"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hyperlink" Target="https://www.legis.iowa.gov/legislation/BillBook?ga=90&amp;ba=sf2367" TargetMode="External"/><Relationship Id="rId3" Type="http://schemas.openxmlformats.org/officeDocument/2006/relationships/hyperlink" Target="https://www.legis.iowa.gov/legislation/BillBook?ba=HF2545&amp;ga=90" TargetMode="External"/><Relationship Id="rId7" Type="http://schemas.openxmlformats.org/officeDocument/2006/relationships/hyperlink" Target="https://www.legis.iowa.gov/legislation/BillBook?ga=90&amp;ba=SF%202368" TargetMode="External"/><Relationship Id="rId2" Type="http://schemas.openxmlformats.org/officeDocument/2006/relationships/hyperlink" Target="https://www.legis.iowa.gov/legislation/BillBook?ga=90&amp;ba=hf2617" TargetMode="External"/><Relationship Id="rId1" Type="http://schemas.openxmlformats.org/officeDocument/2006/relationships/slideLayout" Target="../slideLayouts/slideLayout4.xml"/><Relationship Id="rId6" Type="http://schemas.openxmlformats.org/officeDocument/2006/relationships/hyperlink" Target="https://www.legis.iowa.gov/legislation/BillBook?ga=90&amp;ba=sf2010" TargetMode="External"/><Relationship Id="rId5" Type="http://schemas.openxmlformats.org/officeDocument/2006/relationships/hyperlink" Target="https://www.legis.iowa.gov/legislation/BillBook?ga=90&amp;ba=hsb585" TargetMode="External"/><Relationship Id="rId4" Type="http://schemas.openxmlformats.org/officeDocument/2006/relationships/hyperlink" Target="https://www.legis.iowa.gov/legislation/BillBook?ga=90&amp;ba=hf2586"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www.legis.iowa.gov/legislation/BillBook?ga=90&amp;ba=SF%202383"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https://www.legis.iowa.gov/legislation/BillBook?ga=90&amp;ba=sf2105"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nebula.wsimg.com/696b593ba0210507dcc6125a8c968a6b?AccessKeyId=D081CCCCA2DCE3941176&amp;disposition=0&amp;alloworigin=1" TargetMode="External"/><Relationship Id="rId2" Type="http://schemas.openxmlformats.org/officeDocument/2006/relationships/hyperlink" Target="https://www.rsaia.org/2024-legislative-session.html"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www.rsaia.or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dave.daughton@rsaia.org" TargetMode="External"/><Relationship Id="rId2" Type="http://schemas.openxmlformats.org/officeDocument/2006/relationships/hyperlink" Target="mailto:margaret@iowaschoolfinance.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a:t>RSAI Region Meeting </a:t>
            </a:r>
            <a:br>
              <a:rPr lang="en-US" b="1" dirty="0"/>
            </a:br>
            <a:r>
              <a:rPr lang="en-US" b="1" dirty="0"/>
              <a:t>NE Region</a:t>
            </a:r>
            <a:br>
              <a:rPr lang="en-US" b="1" dirty="0"/>
            </a:br>
            <a:r>
              <a:rPr lang="en-US" b="1" dirty="0"/>
              <a:t>April 2, 2024</a:t>
            </a:r>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375105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863832"/>
            <a:ext cx="5173980" cy="1008796"/>
          </a:xfrm>
        </p:spPr>
        <p:txBody>
          <a:bodyPr>
            <a:normAutofit/>
          </a:bodyPr>
          <a:lstStyle/>
          <a:p>
            <a:r>
              <a:rPr lang="en-US" sz="4400" dirty="0">
                <a:solidFill>
                  <a:schemeClr val="accent1"/>
                </a:solidFill>
              </a:rPr>
              <a:t>Member Benefits</a:t>
            </a:r>
          </a:p>
        </p:txBody>
      </p:sp>
      <p:sp>
        <p:nvSpPr>
          <p:cNvPr id="3" name="Content Placeholder 2"/>
          <p:cNvSpPr>
            <a:spLocks noGrp="1"/>
          </p:cNvSpPr>
          <p:nvPr>
            <p:ph sz="half" idx="1"/>
          </p:nvPr>
        </p:nvSpPr>
        <p:spPr>
          <a:xfrm>
            <a:off x="609600" y="1845734"/>
            <a:ext cx="3916680" cy="4402666"/>
          </a:xfrm>
        </p:spPr>
        <p:txBody>
          <a:bodyPr>
            <a:normAutofit fontScale="62500" lnSpcReduction="20000"/>
          </a:bodyPr>
          <a:lstStyle/>
          <a:p>
            <a:pPr>
              <a:buFont typeface="Wingdings" panose="05000000000000000000" pitchFamily="2" charset="2"/>
              <a:buChar char="ü"/>
            </a:pPr>
            <a:r>
              <a:rPr lang="en-US" sz="2600" dirty="0"/>
              <a:t>Advocacy presence at the Iowa Capitol focused on RSAI priority issues</a:t>
            </a:r>
          </a:p>
          <a:p>
            <a:pPr>
              <a:buFont typeface="Wingdings" panose="05000000000000000000" pitchFamily="2" charset="2"/>
              <a:buChar char="ü"/>
            </a:pPr>
            <a:r>
              <a:rPr lang="en-US" sz="2600" dirty="0"/>
              <a:t>Weekly legislative update reports and recap videos to share the latest news from the statehouse and calls to action when needed</a:t>
            </a:r>
          </a:p>
          <a:p>
            <a:pPr>
              <a:buFont typeface="Wingdings" panose="05000000000000000000" pitchFamily="2" charset="2"/>
              <a:buChar char="ü"/>
            </a:pPr>
            <a:r>
              <a:rPr lang="en-US" sz="2600" dirty="0"/>
              <a:t>A voice to advocate with the executive branch and represent rural schools on various task forces and stakeholder committees convened by DE.</a:t>
            </a:r>
          </a:p>
          <a:p>
            <a:pPr>
              <a:buFont typeface="Wingdings" panose="05000000000000000000" pitchFamily="2" charset="2"/>
              <a:buChar char="ü"/>
            </a:pPr>
            <a:r>
              <a:rPr lang="en-US" sz="2600" dirty="0"/>
              <a:t>Advocacy resources for local leaders to use, including position papers, advocacy tool kits, talking points, maps, and school finance estimates</a:t>
            </a:r>
          </a:p>
          <a:p>
            <a:pPr>
              <a:buFont typeface="Wingdings" panose="05000000000000000000" pitchFamily="2" charset="2"/>
              <a:buChar char="ü"/>
            </a:pPr>
            <a:r>
              <a:rPr lang="en-US" sz="2600" dirty="0"/>
              <a:t>Assistance with communications, letters to the editor or sample letters to legislators</a:t>
            </a:r>
          </a:p>
          <a:p>
            <a:pPr>
              <a:buFont typeface="Wingdings" panose="05000000000000000000" pitchFamily="2" charset="2"/>
              <a:buChar char="ü"/>
            </a:pPr>
            <a:r>
              <a:rPr lang="en-US" sz="2600" dirty="0"/>
              <a:t>Easy to share information, such as RSAI Legislative Priorities Video, to inform school boards, staff, and stakeholders.</a:t>
            </a:r>
          </a:p>
        </p:txBody>
      </p:sp>
      <p:sp>
        <p:nvSpPr>
          <p:cNvPr id="4" name="Content Placeholder 3"/>
          <p:cNvSpPr>
            <a:spLocks noGrp="1"/>
          </p:cNvSpPr>
          <p:nvPr>
            <p:ph sz="half" idx="2"/>
          </p:nvPr>
        </p:nvSpPr>
        <p:spPr>
          <a:xfrm>
            <a:off x="4953000" y="1828800"/>
            <a:ext cx="3962400" cy="4023360"/>
          </a:xfrm>
        </p:spPr>
        <p:txBody>
          <a:bodyPr>
            <a:noAutofit/>
          </a:bodyPr>
          <a:lstStyle/>
          <a:p>
            <a:pPr>
              <a:buFont typeface="Wingdings" panose="05000000000000000000" pitchFamily="2" charset="2"/>
              <a:buChar char="ü"/>
            </a:pPr>
            <a:r>
              <a:rPr lang="en-US" sz="1600" dirty="0"/>
              <a:t>RSAI is the state affiliate of the National Rural Education Association, which brings access to NREA research, updates about happenings in Washington, networking</a:t>
            </a:r>
          </a:p>
          <a:p>
            <a:pPr>
              <a:buFont typeface="Wingdings" panose="05000000000000000000" pitchFamily="2" charset="2"/>
              <a:buChar char="ü"/>
            </a:pPr>
            <a:r>
              <a:rPr lang="en-US" sz="1600" dirty="0"/>
              <a:t>Free Summer regional meetings and RSAI annual conference in October.</a:t>
            </a:r>
          </a:p>
          <a:p>
            <a:pPr>
              <a:buFont typeface="Wingdings" panose="05000000000000000000" pitchFamily="2" charset="2"/>
              <a:buChar char="ü"/>
            </a:pPr>
            <a:r>
              <a:rPr lang="en-US" sz="1600" dirty="0"/>
              <a:t>Authentic grassroots development of legislative priorities in a one district one vote democratic process.</a:t>
            </a:r>
          </a:p>
          <a:p>
            <a:pPr>
              <a:buFont typeface="Wingdings" panose="05000000000000000000" pitchFamily="2" charset="2"/>
              <a:buChar char="ü"/>
            </a:pPr>
            <a:r>
              <a:rPr lang="en-US" sz="1600" dirty="0"/>
              <a:t>Free access to NASDTEC teacher licensure checks with your RSAI membership. Learn more about the program</a:t>
            </a:r>
            <a:r>
              <a:rPr lang="en-US" sz="1600" dirty="0">
                <a:hlinkClick r:id="rId2"/>
              </a:rPr>
              <a:t> here</a:t>
            </a:r>
            <a:r>
              <a:rPr lang="en-US" sz="1600" dirty="0"/>
              <a:t>.</a:t>
            </a:r>
          </a:p>
          <a:p>
            <a:pPr>
              <a:buFont typeface="Wingdings" panose="05000000000000000000" pitchFamily="2" charset="2"/>
              <a:buChar char="ü"/>
            </a:pPr>
            <a:r>
              <a:rPr lang="en-US" sz="1600" dirty="0"/>
              <a:t>Discount on ISFIS Policy-hosting Service</a:t>
            </a:r>
          </a:p>
          <a:p>
            <a:pPr>
              <a:buFont typeface="Wingdings" panose="05000000000000000000" pitchFamily="2" charset="2"/>
              <a:buChar char="ü"/>
            </a:pPr>
            <a:r>
              <a:rPr lang="en-US" sz="1600" dirty="0"/>
              <a:t>Collective purchasing power as a group, attracting needed supports at discounted prices</a:t>
            </a:r>
          </a:p>
        </p:txBody>
      </p:sp>
      <p:sp>
        <p:nvSpPr>
          <p:cNvPr id="5" name="TextBox 4"/>
          <p:cNvSpPr txBox="1"/>
          <p:nvPr/>
        </p:nvSpPr>
        <p:spPr>
          <a:xfrm>
            <a:off x="457200" y="6096000"/>
            <a:ext cx="4191000" cy="646331"/>
          </a:xfrm>
          <a:prstGeom prst="rect">
            <a:avLst/>
          </a:prstGeom>
          <a:solidFill>
            <a:schemeClr val="accent5">
              <a:lumMod val="20000"/>
              <a:lumOff val="80000"/>
            </a:schemeClr>
          </a:solidFill>
        </p:spPr>
        <p:txBody>
          <a:bodyPr wrap="square" rtlCol="0">
            <a:spAutoFit/>
          </a:bodyPr>
          <a:lstStyle/>
          <a:p>
            <a:pPr algn="ctr"/>
            <a:r>
              <a:rPr lang="en-US" b="1" i="1" dirty="0"/>
              <a:t>Networking, Sharing, Best Practice Connections with other like districts</a:t>
            </a:r>
          </a:p>
        </p:txBody>
      </p:sp>
      <p:pic>
        <p:nvPicPr>
          <p:cNvPr id="8" name="Picture 7"/>
          <p:cNvPicPr>
            <a:picLocks noChangeAspect="1"/>
          </p:cNvPicPr>
          <p:nvPr/>
        </p:nvPicPr>
        <p:blipFill>
          <a:blip r:embed="rId3"/>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606070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600200" y="5585972"/>
            <a:ext cx="6400800" cy="523220"/>
          </a:xfrm>
          <a:prstGeom prst="rect">
            <a:avLst/>
          </a:prstGeom>
          <a:solidFill>
            <a:srgbClr val="FFFF00"/>
          </a:solidFill>
        </p:spPr>
        <p:txBody>
          <a:bodyPr wrap="square" rtlCol="0">
            <a:spAutoFit/>
          </a:bodyPr>
          <a:lstStyle/>
          <a:p>
            <a:pPr algn="ctr"/>
            <a:r>
              <a:rPr lang="en-US" sz="2800" b="1" dirty="0"/>
              <a:t>www.rsaia.org/corporate-sponsors</a:t>
            </a:r>
          </a:p>
        </p:txBody>
      </p:sp>
      <p:pic>
        <p:nvPicPr>
          <p:cNvPr id="2" name="Picture 1">
            <a:extLst>
              <a:ext uri="{FF2B5EF4-FFF2-40B4-BE49-F238E27FC236}">
                <a16:creationId xmlns:a16="http://schemas.microsoft.com/office/drawing/2014/main" id="{56B7CD2F-AA98-4EF1-9592-9E12E1C3D6F1}"/>
              </a:ext>
            </a:extLst>
          </p:cNvPr>
          <p:cNvPicPr>
            <a:picLocks noChangeAspect="1"/>
          </p:cNvPicPr>
          <p:nvPr/>
        </p:nvPicPr>
        <p:blipFill>
          <a:blip r:embed="rId2"/>
          <a:stretch>
            <a:fillRect/>
          </a:stretch>
        </p:blipFill>
        <p:spPr>
          <a:xfrm>
            <a:off x="616409" y="76200"/>
            <a:ext cx="7963590" cy="1505080"/>
          </a:xfrm>
          <a:prstGeom prst="rect">
            <a:avLst/>
          </a:prstGeom>
        </p:spPr>
      </p:pic>
      <p:pic>
        <p:nvPicPr>
          <p:cNvPr id="10" name="Picture 9">
            <a:extLst>
              <a:ext uri="{FF2B5EF4-FFF2-40B4-BE49-F238E27FC236}">
                <a16:creationId xmlns:a16="http://schemas.microsoft.com/office/drawing/2014/main" id="{560A9689-D41A-43EC-BA26-B6656954A885}"/>
              </a:ext>
            </a:extLst>
          </p:cNvPr>
          <p:cNvPicPr>
            <a:picLocks noChangeAspect="1"/>
          </p:cNvPicPr>
          <p:nvPr/>
        </p:nvPicPr>
        <p:blipFill>
          <a:blip r:embed="rId3"/>
          <a:stretch>
            <a:fillRect/>
          </a:stretch>
        </p:blipFill>
        <p:spPr>
          <a:xfrm>
            <a:off x="6458623" y="2192429"/>
            <a:ext cx="1694777" cy="1861658"/>
          </a:xfrm>
          <a:prstGeom prst="rect">
            <a:avLst/>
          </a:prstGeom>
        </p:spPr>
      </p:pic>
      <p:pic>
        <p:nvPicPr>
          <p:cNvPr id="11" name="Picture 10">
            <a:extLst>
              <a:ext uri="{FF2B5EF4-FFF2-40B4-BE49-F238E27FC236}">
                <a16:creationId xmlns:a16="http://schemas.microsoft.com/office/drawing/2014/main" id="{813FE2CA-0BCE-40E7-88AE-54B1691EDF9A}"/>
              </a:ext>
            </a:extLst>
          </p:cNvPr>
          <p:cNvPicPr>
            <a:picLocks noChangeAspect="1"/>
          </p:cNvPicPr>
          <p:nvPr/>
        </p:nvPicPr>
        <p:blipFill>
          <a:blip r:embed="rId4"/>
          <a:stretch>
            <a:fillRect/>
          </a:stretch>
        </p:blipFill>
        <p:spPr>
          <a:xfrm>
            <a:off x="3486848" y="1845621"/>
            <a:ext cx="2627503" cy="1069769"/>
          </a:xfrm>
          <a:prstGeom prst="rect">
            <a:avLst/>
          </a:prstGeom>
        </p:spPr>
      </p:pic>
      <p:pic>
        <p:nvPicPr>
          <p:cNvPr id="13" name="Picture 12">
            <a:extLst>
              <a:ext uri="{FF2B5EF4-FFF2-40B4-BE49-F238E27FC236}">
                <a16:creationId xmlns:a16="http://schemas.microsoft.com/office/drawing/2014/main" id="{1B361290-3BB4-4C17-898B-A2520076F4BA}"/>
              </a:ext>
            </a:extLst>
          </p:cNvPr>
          <p:cNvPicPr>
            <a:picLocks noChangeAspect="1"/>
          </p:cNvPicPr>
          <p:nvPr/>
        </p:nvPicPr>
        <p:blipFill>
          <a:blip r:embed="rId5"/>
          <a:stretch>
            <a:fillRect/>
          </a:stretch>
        </p:blipFill>
        <p:spPr>
          <a:xfrm>
            <a:off x="2362200" y="4252348"/>
            <a:ext cx="2786742" cy="1219200"/>
          </a:xfrm>
          <a:prstGeom prst="rect">
            <a:avLst/>
          </a:prstGeom>
        </p:spPr>
      </p:pic>
      <p:pic>
        <p:nvPicPr>
          <p:cNvPr id="15" name="Picture 14">
            <a:extLst>
              <a:ext uri="{FF2B5EF4-FFF2-40B4-BE49-F238E27FC236}">
                <a16:creationId xmlns:a16="http://schemas.microsoft.com/office/drawing/2014/main" id="{A834CBEB-0A73-407B-9EBA-EEE9670DB260}"/>
              </a:ext>
            </a:extLst>
          </p:cNvPr>
          <p:cNvPicPr>
            <a:picLocks noChangeAspect="1"/>
          </p:cNvPicPr>
          <p:nvPr/>
        </p:nvPicPr>
        <p:blipFill>
          <a:blip r:embed="rId6"/>
          <a:stretch>
            <a:fillRect/>
          </a:stretch>
        </p:blipFill>
        <p:spPr>
          <a:xfrm>
            <a:off x="5486400" y="4619180"/>
            <a:ext cx="2627790" cy="807790"/>
          </a:xfrm>
          <a:prstGeom prst="rect">
            <a:avLst/>
          </a:prstGeom>
        </p:spPr>
      </p:pic>
      <p:pic>
        <p:nvPicPr>
          <p:cNvPr id="5" name="Picture 4">
            <a:extLst>
              <a:ext uri="{FF2B5EF4-FFF2-40B4-BE49-F238E27FC236}">
                <a16:creationId xmlns:a16="http://schemas.microsoft.com/office/drawing/2014/main" id="{754E27E4-E531-40D3-8149-28C1F42AFB4C}"/>
              </a:ext>
            </a:extLst>
          </p:cNvPr>
          <p:cNvPicPr>
            <a:picLocks noChangeAspect="1"/>
          </p:cNvPicPr>
          <p:nvPr/>
        </p:nvPicPr>
        <p:blipFill>
          <a:blip r:embed="rId7"/>
          <a:stretch>
            <a:fillRect/>
          </a:stretch>
        </p:blipFill>
        <p:spPr>
          <a:xfrm>
            <a:off x="317226" y="2071613"/>
            <a:ext cx="2924356" cy="1041552"/>
          </a:xfrm>
          <a:prstGeom prst="rect">
            <a:avLst/>
          </a:prstGeom>
        </p:spPr>
      </p:pic>
      <p:pic>
        <p:nvPicPr>
          <p:cNvPr id="16" name="Picture 15">
            <a:extLst>
              <a:ext uri="{FF2B5EF4-FFF2-40B4-BE49-F238E27FC236}">
                <a16:creationId xmlns:a16="http://schemas.microsoft.com/office/drawing/2014/main" id="{DC934838-B4C5-4E61-8663-68938FD3CFFF}"/>
              </a:ext>
            </a:extLst>
          </p:cNvPr>
          <p:cNvPicPr>
            <a:picLocks noChangeAspect="1"/>
          </p:cNvPicPr>
          <p:nvPr/>
        </p:nvPicPr>
        <p:blipFill>
          <a:blip r:embed="rId8"/>
          <a:stretch>
            <a:fillRect/>
          </a:stretch>
        </p:blipFill>
        <p:spPr>
          <a:xfrm>
            <a:off x="280803" y="3892836"/>
            <a:ext cx="1648194" cy="1613635"/>
          </a:xfrm>
          <a:prstGeom prst="rect">
            <a:avLst/>
          </a:prstGeom>
        </p:spPr>
      </p:pic>
      <p:pic>
        <p:nvPicPr>
          <p:cNvPr id="17" name="Picture 16">
            <a:extLst>
              <a:ext uri="{FF2B5EF4-FFF2-40B4-BE49-F238E27FC236}">
                <a16:creationId xmlns:a16="http://schemas.microsoft.com/office/drawing/2014/main" id="{6146B427-E0BE-4BBD-9DE3-AFEAF305C781}"/>
              </a:ext>
            </a:extLst>
          </p:cNvPr>
          <p:cNvPicPr>
            <a:picLocks noChangeAspect="1"/>
          </p:cNvPicPr>
          <p:nvPr/>
        </p:nvPicPr>
        <p:blipFill>
          <a:blip r:embed="rId9"/>
          <a:stretch>
            <a:fillRect/>
          </a:stretch>
        </p:blipFill>
        <p:spPr>
          <a:xfrm>
            <a:off x="2720139" y="3285070"/>
            <a:ext cx="3394212" cy="803745"/>
          </a:xfrm>
          <a:prstGeom prst="rect">
            <a:avLst/>
          </a:prstGeom>
        </p:spPr>
      </p:pic>
    </p:spTree>
    <p:extLst>
      <p:ext uri="{BB962C8B-B14F-4D97-AF65-F5344CB8AC3E}">
        <p14:creationId xmlns:p14="http://schemas.microsoft.com/office/powerpoint/2010/main" val="2652351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endParaRPr lang="en-US" dirty="0"/>
          </a:p>
          <a:p>
            <a:endParaRPr lang="en-US" dirty="0"/>
          </a:p>
        </p:txBody>
      </p:sp>
      <p:sp>
        <p:nvSpPr>
          <p:cNvPr id="5" name="TextBox 4"/>
          <p:cNvSpPr txBox="1"/>
          <p:nvPr/>
        </p:nvSpPr>
        <p:spPr>
          <a:xfrm>
            <a:off x="1181100" y="5466039"/>
            <a:ext cx="6781800" cy="369332"/>
          </a:xfrm>
          <a:prstGeom prst="rect">
            <a:avLst/>
          </a:prstGeom>
          <a:solidFill>
            <a:srgbClr val="FFFF00"/>
          </a:solidFill>
        </p:spPr>
        <p:txBody>
          <a:bodyPr wrap="square" rtlCol="0">
            <a:spAutoFit/>
          </a:bodyPr>
          <a:lstStyle/>
          <a:p>
            <a:pPr algn="ctr"/>
            <a:r>
              <a:rPr lang="en-US" b="1" dirty="0"/>
              <a:t>https://www.rsaia.org/annual-meeting.html</a:t>
            </a:r>
          </a:p>
        </p:txBody>
      </p:sp>
      <p:pic>
        <p:nvPicPr>
          <p:cNvPr id="2" name="Picture 1">
            <a:extLst>
              <a:ext uri="{FF2B5EF4-FFF2-40B4-BE49-F238E27FC236}">
                <a16:creationId xmlns:a16="http://schemas.microsoft.com/office/drawing/2014/main" id="{C75FDBF0-6DED-470A-8C8A-7618AB6AC12F}"/>
              </a:ext>
            </a:extLst>
          </p:cNvPr>
          <p:cNvPicPr>
            <a:picLocks noChangeAspect="1"/>
          </p:cNvPicPr>
          <p:nvPr/>
        </p:nvPicPr>
        <p:blipFill>
          <a:blip r:embed="rId2"/>
          <a:stretch>
            <a:fillRect/>
          </a:stretch>
        </p:blipFill>
        <p:spPr>
          <a:xfrm>
            <a:off x="447314" y="381000"/>
            <a:ext cx="8295089" cy="4560965"/>
          </a:xfrm>
          <a:prstGeom prst="rect">
            <a:avLst/>
          </a:prstGeom>
        </p:spPr>
      </p:pic>
      <p:pic>
        <p:nvPicPr>
          <p:cNvPr id="4" name="Picture 3">
            <a:extLst>
              <a:ext uri="{FF2B5EF4-FFF2-40B4-BE49-F238E27FC236}">
                <a16:creationId xmlns:a16="http://schemas.microsoft.com/office/drawing/2014/main" id="{97C62CBF-0EE6-45F2-8FDA-E0A1BC230993}"/>
              </a:ext>
            </a:extLst>
          </p:cNvPr>
          <p:cNvPicPr>
            <a:picLocks noChangeAspect="1"/>
          </p:cNvPicPr>
          <p:nvPr/>
        </p:nvPicPr>
        <p:blipFill>
          <a:blip r:embed="rId3"/>
          <a:stretch>
            <a:fillRect/>
          </a:stretch>
        </p:blipFill>
        <p:spPr>
          <a:xfrm>
            <a:off x="1295400" y="1600200"/>
            <a:ext cx="7210984" cy="2743200"/>
          </a:xfrm>
          <a:prstGeom prst="rect">
            <a:avLst/>
          </a:prstGeom>
        </p:spPr>
      </p:pic>
    </p:spTree>
    <p:extLst>
      <p:ext uri="{BB962C8B-B14F-4D97-AF65-F5344CB8AC3E}">
        <p14:creationId xmlns:p14="http://schemas.microsoft.com/office/powerpoint/2010/main" val="424558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lgn="ctr"/>
            <a:r>
              <a:rPr lang="en-US" sz="3200" b="1" dirty="0"/>
              <a:t>Election of RSAI Regional Representative to the Leadership Group. </a:t>
            </a:r>
          </a:p>
          <a:p>
            <a:pPr lvl="0" algn="ctr"/>
            <a:r>
              <a:rPr lang="en-US" sz="3200" dirty="0"/>
              <a:t>Office is a 3-year term. </a:t>
            </a:r>
          </a:p>
          <a:p>
            <a:pPr marL="0" lvl="0" indent="0" algn="ctr">
              <a:buNone/>
            </a:pPr>
            <a:r>
              <a:rPr lang="en-US" sz="3200" dirty="0"/>
              <a:t>NE Region Leader Nick Trenkamp</a:t>
            </a:r>
          </a:p>
          <a:p>
            <a:pPr algn="ctr"/>
            <a:r>
              <a:rPr lang="en-US" sz="3200" dirty="0"/>
              <a:t>Nick’s term expires in 2024</a:t>
            </a:r>
          </a:p>
          <a:p>
            <a:pPr algn="ctr"/>
            <a:endParaRPr lang="en-US" sz="3200"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3891269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4"/>
            <a:ext cx="7711441" cy="4023360"/>
          </a:xfrm>
        </p:spPr>
        <p:txBody>
          <a:bodyPr>
            <a:normAutofit fontScale="70000" lnSpcReduction="20000"/>
          </a:bodyPr>
          <a:lstStyle/>
          <a:p>
            <a:pPr lvl="0" algn="ctr"/>
            <a:r>
              <a:rPr lang="en-US" sz="3200" b="1" dirty="0"/>
              <a:t>Election of RSAI Regional Representative(s) to the Legislative Committee. </a:t>
            </a:r>
          </a:p>
          <a:p>
            <a:pPr lvl="0" algn="ctr"/>
            <a:r>
              <a:rPr lang="en-US" sz="2800" dirty="0"/>
              <a:t>Office is a 1-year appointment. </a:t>
            </a:r>
          </a:p>
          <a:p>
            <a:pPr lvl="0" algn="ctr"/>
            <a:r>
              <a:rPr lang="en-US" sz="2800" dirty="0">
                <a:highlight>
                  <a:srgbClr val="FFFF00"/>
                </a:highlight>
              </a:rPr>
              <a:t>By-laws allow additional representatives so each AEA has at least one. </a:t>
            </a:r>
          </a:p>
          <a:p>
            <a:pPr lvl="0" algn="ctr">
              <a:lnSpc>
                <a:spcPct val="120000"/>
              </a:lnSpc>
            </a:pPr>
            <a:r>
              <a:rPr lang="en-US" sz="2800" dirty="0"/>
              <a:t>Thanks to </a:t>
            </a:r>
            <a:r>
              <a:rPr lang="en-US" sz="2800" dirty="0" smtClean="0"/>
              <a:t>those serving </a:t>
            </a:r>
            <a:r>
              <a:rPr lang="en-US" sz="2800" dirty="0"/>
              <a:t>during the </a:t>
            </a:r>
            <a:r>
              <a:rPr lang="en-US" sz="2800" dirty="0" smtClean="0"/>
              <a:t>2024 </a:t>
            </a:r>
            <a:r>
              <a:rPr lang="en-US" sz="2800" dirty="0"/>
              <a:t>Session! </a:t>
            </a:r>
          </a:p>
          <a:p>
            <a:pPr lvl="0">
              <a:lnSpc>
                <a:spcPct val="120000"/>
              </a:lnSpc>
            </a:pPr>
            <a:r>
              <a:rPr lang="en-US" sz="2800" dirty="0"/>
              <a:t>Representative attends Legislative Committee Meeting in Des Moines during August (date TBD), attends the Annual Meeting in </a:t>
            </a:r>
            <a:r>
              <a:rPr lang="en-US" sz="2800" dirty="0" smtClean="0"/>
              <a:t>Ankeny during October, </a:t>
            </a:r>
            <a:r>
              <a:rPr lang="en-US" sz="2800" dirty="0"/>
              <a:t>and supports legislative advocacy efforts during the Legislative Session.</a:t>
            </a:r>
          </a:p>
          <a:p>
            <a:pPr lvl="0" algn="ctr"/>
            <a:r>
              <a:rPr lang="en-US" sz="2800" i="1" dirty="0"/>
              <a:t>Map on </a:t>
            </a:r>
            <a:r>
              <a:rPr lang="en-US" sz="2800" i="1" dirty="0" smtClean="0"/>
              <a:t>slide 7-8 shows membership &amp; current </a:t>
            </a:r>
            <a:r>
              <a:rPr lang="en-US" sz="2800" i="1" dirty="0"/>
              <a:t>representation</a:t>
            </a:r>
            <a:endParaRPr lang="en-US" sz="2800"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2757503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lgn="ctr"/>
            <a:r>
              <a:rPr lang="en-US" sz="3200" b="1" dirty="0" smtClean="0"/>
              <a:t>Review of RSAI Bylaws </a:t>
            </a:r>
            <a:endParaRPr lang="en-US" sz="3200" b="1" dirty="0"/>
          </a:p>
          <a:p>
            <a:pPr lvl="0" algn="ctr"/>
            <a:r>
              <a:rPr lang="en-US" sz="3200" dirty="0" smtClean="0"/>
              <a:t>Any changes needed? </a:t>
            </a:r>
          </a:p>
          <a:p>
            <a:pPr lvl="0" algn="ctr"/>
            <a:r>
              <a:rPr lang="en-US" sz="3200" dirty="0" smtClean="0"/>
              <a:t>Comments/recommendations would be shared with the RSAI Bylaws Committee. Legislative Committee then makes final recommendation to members at the Annual Meeting, which requires a 2/3 </a:t>
            </a:r>
            <a:r>
              <a:rPr lang="en-US" sz="3200" dirty="0"/>
              <a:t>vote </a:t>
            </a:r>
            <a:r>
              <a:rPr lang="en-US" sz="3200" dirty="0" smtClean="0"/>
              <a:t>for approval.</a:t>
            </a:r>
            <a:endParaRPr lang="en-US" sz="3200" dirty="0"/>
          </a:p>
          <a:p>
            <a:pPr algn="ctr"/>
            <a:endParaRPr lang="en-US" sz="3200" dirty="0"/>
          </a:p>
        </p:txBody>
      </p:sp>
      <p:pic>
        <p:nvPicPr>
          <p:cNvPr id="4" name="Picture 3"/>
          <p:cNvPicPr>
            <a:picLocks noChangeAspect="1"/>
          </p:cNvPicPr>
          <p:nvPr/>
        </p:nvPicPr>
        <p:blipFill>
          <a:blip r:embed="rId2"/>
          <a:stretch>
            <a:fillRect/>
          </a:stretch>
        </p:blipFill>
        <p:spPr>
          <a:xfrm>
            <a:off x="685800" y="76200"/>
            <a:ext cx="7392041" cy="1219306"/>
          </a:xfrm>
          <a:prstGeom prst="rect">
            <a:avLst/>
          </a:prstGeom>
        </p:spPr>
      </p:pic>
    </p:spTree>
    <p:extLst>
      <p:ext uri="{BB962C8B-B14F-4D97-AF65-F5344CB8AC3E}">
        <p14:creationId xmlns:p14="http://schemas.microsoft.com/office/powerpoint/2010/main" val="2135043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Accomplishments </a:t>
            </a:r>
            <a:br>
              <a:rPr lang="en-US" dirty="0"/>
            </a:br>
            <a:r>
              <a:rPr lang="en-US" dirty="0"/>
              <a:t>Benefiting Rural Districts </a:t>
            </a:r>
          </a:p>
        </p:txBody>
      </p:sp>
      <p:sp>
        <p:nvSpPr>
          <p:cNvPr id="3" name="Content Placeholder 2"/>
          <p:cNvSpPr>
            <a:spLocks noGrp="1"/>
          </p:cNvSpPr>
          <p:nvPr>
            <p:ph sz="half" idx="1"/>
          </p:nvPr>
        </p:nvSpPr>
        <p:spPr>
          <a:xfrm>
            <a:off x="990600" y="2009931"/>
            <a:ext cx="3520440" cy="4023360"/>
          </a:xfrm>
        </p:spPr>
        <p:txBody>
          <a:bodyPr>
            <a:normAutofit/>
          </a:bodyPr>
          <a:lstStyle/>
          <a:p>
            <a:r>
              <a:rPr lang="en-US" b="1" dirty="0"/>
              <a:t>Before 2018: </a:t>
            </a:r>
          </a:p>
          <a:p>
            <a:pPr lvl="1">
              <a:lnSpc>
                <a:spcPct val="100000"/>
              </a:lnSpc>
              <a:spcAft>
                <a:spcPts val="600"/>
              </a:spcAft>
            </a:pPr>
            <a:r>
              <a:rPr lang="en-US" dirty="0"/>
              <a:t>Management fund authority to pay for retirements over age 65 and costs of arbitration</a:t>
            </a:r>
          </a:p>
          <a:p>
            <a:pPr lvl="1">
              <a:lnSpc>
                <a:spcPct val="100000"/>
              </a:lnSpc>
              <a:spcAft>
                <a:spcPts val="600"/>
              </a:spcAft>
            </a:pPr>
            <a:r>
              <a:rPr lang="en-US" dirty="0"/>
              <a:t>PPEL flexibility to pay for repairs over $1,500</a:t>
            </a:r>
          </a:p>
          <a:p>
            <a:pPr lvl="1">
              <a:lnSpc>
                <a:spcPct val="100000"/>
              </a:lnSpc>
              <a:spcAft>
                <a:spcPts val="600"/>
              </a:spcAft>
            </a:pPr>
            <a:r>
              <a:rPr lang="en-US" dirty="0"/>
              <a:t>DoP Flexibility</a:t>
            </a:r>
          </a:p>
          <a:p>
            <a:pPr lvl="1">
              <a:lnSpc>
                <a:spcPct val="100000"/>
              </a:lnSpc>
              <a:spcAft>
                <a:spcPts val="600"/>
              </a:spcAft>
            </a:pPr>
            <a:r>
              <a:rPr lang="en-US" dirty="0"/>
              <a:t>Home Rule Statute</a:t>
            </a:r>
          </a:p>
          <a:p>
            <a:pPr lvl="1">
              <a:lnSpc>
                <a:spcPct val="100000"/>
              </a:lnSpc>
              <a:spcAft>
                <a:spcPts val="600"/>
              </a:spcAft>
            </a:pPr>
            <a:r>
              <a:rPr lang="en-US" dirty="0"/>
              <a:t>Categorical Fund Flexibility</a:t>
            </a:r>
          </a:p>
        </p:txBody>
      </p:sp>
      <p:sp>
        <p:nvSpPr>
          <p:cNvPr id="5" name="Content Placeholder 4"/>
          <p:cNvSpPr>
            <a:spLocks noGrp="1"/>
          </p:cNvSpPr>
          <p:nvPr>
            <p:ph sz="half" idx="2"/>
          </p:nvPr>
        </p:nvSpPr>
        <p:spPr>
          <a:xfrm>
            <a:off x="4724400" y="1981200"/>
            <a:ext cx="3810000" cy="4631265"/>
          </a:xfrm>
        </p:spPr>
        <p:txBody>
          <a:bodyPr>
            <a:noAutofit/>
          </a:bodyPr>
          <a:lstStyle/>
          <a:p>
            <a:r>
              <a:rPr lang="en-US" b="1" dirty="0"/>
              <a:t>In 2018 Session</a:t>
            </a:r>
          </a:p>
          <a:p>
            <a:pPr lvl="1">
              <a:lnSpc>
                <a:spcPct val="100000"/>
              </a:lnSpc>
            </a:pPr>
            <a:r>
              <a:rPr lang="en-US" dirty="0"/>
              <a:t>Even more DoP Flexibility</a:t>
            </a:r>
          </a:p>
          <a:p>
            <a:pPr lvl="1">
              <a:lnSpc>
                <a:spcPct val="100000"/>
              </a:lnSpc>
            </a:pPr>
            <a:r>
              <a:rPr lang="en-US" dirty="0"/>
              <a:t>Even more Categorical Fund Flexibility</a:t>
            </a:r>
          </a:p>
          <a:p>
            <a:pPr lvl="1">
              <a:lnSpc>
                <a:spcPct val="100000"/>
              </a:lnSpc>
            </a:pPr>
            <a:r>
              <a:rPr lang="en-US" dirty="0"/>
              <a:t>Staff Flexibility – CTE options for hard-to-staff content and local offerings of on-line learning</a:t>
            </a:r>
          </a:p>
          <a:p>
            <a:pPr lvl="1">
              <a:lnSpc>
                <a:spcPct val="100000"/>
              </a:lnSpc>
            </a:pPr>
            <a:r>
              <a:rPr lang="en-US" dirty="0"/>
              <a:t>Progress on Transportation (grants)  and Formula Equality </a:t>
            </a:r>
          </a:p>
          <a:p>
            <a:pPr lvl="1">
              <a:lnSpc>
                <a:spcPct val="100000"/>
              </a:lnSpc>
            </a:pPr>
            <a:r>
              <a:rPr lang="en-US" dirty="0"/>
              <a:t>Extension of Operational Sharing Incentives</a:t>
            </a:r>
          </a:p>
        </p:txBody>
      </p:sp>
      <p:pic>
        <p:nvPicPr>
          <p:cNvPr id="7" name="Picture 6"/>
          <p:cNvPicPr>
            <a:picLocks noChangeAspect="1"/>
          </p:cNvPicPr>
          <p:nvPr/>
        </p:nvPicPr>
        <p:blipFill>
          <a:blip r:embed="rId2"/>
          <a:stretch>
            <a:fillRect/>
          </a:stretch>
        </p:blipFill>
        <p:spPr>
          <a:xfrm>
            <a:off x="7391400" y="533400"/>
            <a:ext cx="1219200" cy="1244221"/>
          </a:xfrm>
          <a:prstGeom prst="rect">
            <a:avLst/>
          </a:prstGeom>
        </p:spPr>
      </p:pic>
    </p:spTree>
    <p:extLst>
      <p:ext uri="{BB962C8B-B14F-4D97-AF65-F5344CB8AC3E}">
        <p14:creationId xmlns:p14="http://schemas.microsoft.com/office/powerpoint/2010/main" val="3958016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Accomplishments </a:t>
            </a:r>
            <a:br>
              <a:rPr lang="en-US" dirty="0"/>
            </a:br>
            <a:r>
              <a:rPr lang="en-US" dirty="0"/>
              <a:t>Benefiting Rural Districts </a:t>
            </a:r>
          </a:p>
        </p:txBody>
      </p:sp>
      <p:sp>
        <p:nvSpPr>
          <p:cNvPr id="6" name="Content Placeholder 4"/>
          <p:cNvSpPr txBox="1">
            <a:spLocks/>
          </p:cNvSpPr>
          <p:nvPr/>
        </p:nvSpPr>
        <p:spPr>
          <a:xfrm>
            <a:off x="6400800" y="1850216"/>
            <a:ext cx="2362200" cy="4631265"/>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sz="1200" dirty="0"/>
          </a:p>
        </p:txBody>
      </p:sp>
      <p:pic>
        <p:nvPicPr>
          <p:cNvPr id="7" name="Picture 6"/>
          <p:cNvPicPr>
            <a:picLocks noChangeAspect="1"/>
          </p:cNvPicPr>
          <p:nvPr/>
        </p:nvPicPr>
        <p:blipFill>
          <a:blip r:embed="rId2"/>
          <a:stretch>
            <a:fillRect/>
          </a:stretch>
        </p:blipFill>
        <p:spPr>
          <a:xfrm>
            <a:off x="7391400" y="380999"/>
            <a:ext cx="1219200" cy="1244221"/>
          </a:xfrm>
          <a:prstGeom prst="rect">
            <a:avLst/>
          </a:prstGeom>
        </p:spPr>
      </p:pic>
      <p:sp>
        <p:nvSpPr>
          <p:cNvPr id="4" name="Content Placeholder 3"/>
          <p:cNvSpPr>
            <a:spLocks noGrp="1"/>
          </p:cNvSpPr>
          <p:nvPr>
            <p:ph sz="half" idx="1"/>
          </p:nvPr>
        </p:nvSpPr>
        <p:spPr>
          <a:xfrm>
            <a:off x="822960" y="1845734"/>
            <a:ext cx="3063240" cy="4023360"/>
          </a:xfrm>
        </p:spPr>
        <p:txBody>
          <a:bodyPr>
            <a:normAutofit/>
          </a:bodyPr>
          <a:lstStyle/>
          <a:p>
            <a:r>
              <a:rPr lang="en-US" sz="1600" b="1" dirty="0"/>
              <a:t>In 2019 Session</a:t>
            </a:r>
          </a:p>
          <a:p>
            <a:pPr lvl="1">
              <a:lnSpc>
                <a:spcPct val="100000"/>
              </a:lnSpc>
            </a:pPr>
            <a:r>
              <a:rPr lang="en-US" dirty="0"/>
              <a:t>Transportation in the Formula</a:t>
            </a:r>
          </a:p>
          <a:p>
            <a:pPr lvl="1">
              <a:lnSpc>
                <a:spcPct val="100000"/>
              </a:lnSpc>
            </a:pPr>
            <a:r>
              <a:rPr lang="en-US" dirty="0"/>
              <a:t>Formula Equity</a:t>
            </a:r>
          </a:p>
          <a:p>
            <a:pPr lvl="1">
              <a:lnSpc>
                <a:spcPct val="100000"/>
              </a:lnSpc>
            </a:pPr>
            <a:r>
              <a:rPr lang="en-US" dirty="0"/>
              <a:t>Extension of WGS/reorganization Incentives</a:t>
            </a:r>
          </a:p>
          <a:p>
            <a:pPr lvl="1">
              <a:lnSpc>
                <a:spcPct val="100000"/>
              </a:lnSpc>
            </a:pPr>
            <a:r>
              <a:rPr lang="en-US" dirty="0"/>
              <a:t>State Penny Extension</a:t>
            </a:r>
          </a:p>
          <a:p>
            <a:pPr lvl="1">
              <a:lnSpc>
                <a:spcPct val="100000"/>
              </a:lnSpc>
            </a:pPr>
            <a:r>
              <a:rPr lang="en-US" dirty="0"/>
              <a:t>Teacher shortage flexibility: Praxis waiver, concurrent enrollment STEM offer and teach, online learning flexibility</a:t>
            </a:r>
            <a:endParaRPr lang="en-US" sz="1600" dirty="0"/>
          </a:p>
          <a:p>
            <a:endParaRPr lang="en-US" dirty="0"/>
          </a:p>
        </p:txBody>
      </p:sp>
      <p:sp>
        <p:nvSpPr>
          <p:cNvPr id="8" name="Content Placeholder 7"/>
          <p:cNvSpPr>
            <a:spLocks noGrp="1"/>
          </p:cNvSpPr>
          <p:nvPr>
            <p:ph sz="half" idx="2"/>
          </p:nvPr>
        </p:nvSpPr>
        <p:spPr>
          <a:xfrm>
            <a:off x="4191000" y="1845734"/>
            <a:ext cx="4572000" cy="4555066"/>
          </a:xfrm>
        </p:spPr>
        <p:txBody>
          <a:bodyPr>
            <a:normAutofit/>
          </a:bodyPr>
          <a:lstStyle/>
          <a:p>
            <a:r>
              <a:rPr lang="en-US" sz="1800" b="1" dirty="0"/>
              <a:t>In 2020 Session</a:t>
            </a:r>
          </a:p>
          <a:p>
            <a:pPr marL="468630" lvl="2" indent="-285750">
              <a:spcBef>
                <a:spcPts val="1200"/>
              </a:spcBef>
              <a:spcAft>
                <a:spcPts val="200"/>
              </a:spcAft>
              <a:buSzPct val="100000"/>
            </a:pPr>
            <a:r>
              <a:rPr lang="en-US" sz="1500" dirty="0"/>
              <a:t>Transportation in the Formula Continued (all  the state average)</a:t>
            </a:r>
          </a:p>
          <a:p>
            <a:pPr marL="468630" lvl="2" indent="-285750">
              <a:spcBef>
                <a:spcPts val="1200"/>
              </a:spcBef>
              <a:spcAft>
                <a:spcPts val="200"/>
              </a:spcAft>
              <a:buSzPct val="100000"/>
            </a:pPr>
            <a:r>
              <a:rPr lang="en-US" sz="1500" dirty="0"/>
              <a:t>Formula Equity – another $10 per pupil</a:t>
            </a:r>
          </a:p>
          <a:p>
            <a:pPr marL="468630" lvl="2" indent="-285750">
              <a:spcBef>
                <a:spcPts val="1200"/>
              </a:spcBef>
              <a:spcAft>
                <a:spcPts val="200"/>
              </a:spcAft>
              <a:buSzPct val="100000"/>
            </a:pPr>
            <a:r>
              <a:rPr lang="en-US" sz="1500" dirty="0"/>
              <a:t>2.3% SSA (highest in 10 years)</a:t>
            </a:r>
          </a:p>
          <a:p>
            <a:pPr marL="468630" lvl="2" indent="-285750">
              <a:spcBef>
                <a:spcPts val="1200"/>
              </a:spcBef>
              <a:spcAft>
                <a:spcPts val="200"/>
              </a:spcAft>
              <a:buSzPct val="100000"/>
            </a:pPr>
            <a:r>
              <a:rPr lang="en-US" sz="1500" dirty="0"/>
              <a:t>Mental Health:  Telehealth services at school, Therapeutic Classroom Pilots, $2.1 million AEA funding for MH First Aid Training</a:t>
            </a:r>
          </a:p>
          <a:p>
            <a:pPr marL="468630" lvl="2" indent="-285750">
              <a:spcBef>
                <a:spcPts val="1200"/>
              </a:spcBef>
              <a:spcAft>
                <a:spcPts val="200"/>
              </a:spcAft>
              <a:buSzPct val="100000"/>
            </a:pPr>
            <a:r>
              <a:rPr lang="en-US" sz="1500" dirty="0"/>
              <a:t>Staffing Flexibility:  Online allowed for financial literacy, world languages and computer science to meet O&amp;T, Praxis eliminated as entrance test to teaching, AA degrees for some CTE teachers, Licensure reciprocity with other states.  </a:t>
            </a:r>
          </a:p>
          <a:p>
            <a:pPr marL="468630" lvl="2" indent="-285750">
              <a:spcBef>
                <a:spcPts val="1200"/>
              </a:spcBef>
              <a:spcAft>
                <a:spcPts val="200"/>
              </a:spcAft>
              <a:buSzPct val="100000"/>
            </a:pPr>
            <a:r>
              <a:rPr lang="en-US" sz="1500" dirty="0"/>
              <a:t>Poverty: bill through House Education to study poverty weightings did not advance further</a:t>
            </a:r>
            <a:br>
              <a:rPr lang="en-US" sz="1500" dirty="0"/>
            </a:br>
            <a:endParaRPr lang="en-US" sz="1500" dirty="0"/>
          </a:p>
          <a:p>
            <a:pPr marL="468630" lvl="2" indent="-285750">
              <a:spcBef>
                <a:spcPts val="1200"/>
              </a:spcBef>
              <a:spcAft>
                <a:spcPts val="200"/>
              </a:spcAft>
              <a:buSzPct val="100000"/>
            </a:pPr>
            <a:endParaRPr lang="en-US" sz="1200" dirty="0"/>
          </a:p>
          <a:p>
            <a:endParaRPr lang="en-US" dirty="0"/>
          </a:p>
        </p:txBody>
      </p:sp>
    </p:spTree>
    <p:extLst>
      <p:ext uri="{BB962C8B-B14F-4D97-AF65-F5344CB8AC3E}">
        <p14:creationId xmlns:p14="http://schemas.microsoft.com/office/powerpoint/2010/main" val="648849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5200"/>
            <a:ext cx="7543800" cy="1450757"/>
          </a:xfrm>
        </p:spPr>
        <p:txBody>
          <a:bodyPr>
            <a:normAutofit fontScale="90000"/>
          </a:bodyPr>
          <a:lstStyle/>
          <a:p>
            <a:pPr algn="ctr"/>
            <a:r>
              <a:rPr lang="en-US" b="1" dirty="0"/>
              <a:t>Summary of 2024 Legislative Session (so far)</a:t>
            </a:r>
            <a:br>
              <a:rPr lang="en-US" b="1" dirty="0"/>
            </a:br>
            <a:r>
              <a:rPr lang="en-US" b="1" dirty="0"/>
              <a:t>RSAI Priority Action</a:t>
            </a:r>
          </a:p>
        </p:txBody>
      </p:sp>
      <p:pic>
        <p:nvPicPr>
          <p:cNvPr id="3" name="Picture 2"/>
          <p:cNvPicPr>
            <a:picLocks noChangeAspect="1"/>
          </p:cNvPicPr>
          <p:nvPr/>
        </p:nvPicPr>
        <p:blipFill>
          <a:blip r:embed="rId2"/>
          <a:stretch>
            <a:fillRect/>
          </a:stretch>
        </p:blipFill>
        <p:spPr>
          <a:xfrm>
            <a:off x="153310" y="76200"/>
            <a:ext cx="8883098" cy="2095500"/>
          </a:xfrm>
          <a:prstGeom prst="rect">
            <a:avLst/>
          </a:prstGeom>
        </p:spPr>
      </p:pic>
    </p:spTree>
    <p:extLst>
      <p:ext uri="{BB962C8B-B14F-4D97-AF65-F5344CB8AC3E}">
        <p14:creationId xmlns:p14="http://schemas.microsoft.com/office/powerpoint/2010/main" val="936897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543800" cy="1450757"/>
          </a:xfrm>
        </p:spPr>
        <p:txBody>
          <a:bodyPr/>
          <a:lstStyle/>
          <a:p>
            <a:r>
              <a:rPr lang="en-US" b="1" dirty="0"/>
              <a:t>Adequate School Resources</a:t>
            </a:r>
          </a:p>
        </p:txBody>
      </p:sp>
      <p:sp>
        <p:nvSpPr>
          <p:cNvPr id="3" name="Content Placeholder 2"/>
          <p:cNvSpPr>
            <a:spLocks noGrp="1"/>
          </p:cNvSpPr>
          <p:nvPr>
            <p:ph sz="half" idx="1"/>
          </p:nvPr>
        </p:nvSpPr>
        <p:spPr>
          <a:xfrm>
            <a:off x="457200" y="1907956"/>
            <a:ext cx="8229600" cy="4188043"/>
          </a:xfrm>
        </p:spPr>
        <p:txBody>
          <a:bodyPr>
            <a:normAutofit fontScale="77500" lnSpcReduction="20000"/>
          </a:bodyPr>
          <a:lstStyle/>
          <a:p>
            <a:pPr>
              <a:lnSpc>
                <a:spcPct val="120000"/>
              </a:lnSpc>
            </a:pPr>
            <a:r>
              <a:rPr lang="en-US" b="1" dirty="0"/>
              <a:t>Priority Action: </a:t>
            </a:r>
            <a:r>
              <a:rPr lang="en-US" u="sng" dirty="0"/>
              <a:t>HF 2612 </a:t>
            </a:r>
            <a:r>
              <a:rPr lang="en-US" dirty="0"/>
              <a:t>State Supplementary Assistance (SSA). The bill was signed by the Governor on Mar. 27. The bill does the following: </a:t>
            </a:r>
          </a:p>
          <a:p>
            <a:pPr lvl="1">
              <a:lnSpc>
                <a:spcPct val="120000"/>
              </a:lnSpc>
            </a:pPr>
            <a:r>
              <a:rPr lang="en-US" dirty="0"/>
              <a:t>Establishes a 2.50% growth rate to be applied to the State cost per pupil (SCPP) for FY 2025, for an SSA of $191 per pupil. </a:t>
            </a:r>
          </a:p>
          <a:p>
            <a:pPr lvl="1">
              <a:lnSpc>
                <a:spcPct val="120000"/>
              </a:lnSpc>
            </a:pPr>
            <a:r>
              <a:rPr lang="en-US" dirty="0"/>
              <a:t>Establishes a 2.50% growth rate to be applied to each of the State categorical cost per pupil amounts for FY 2025 (TLC, PD, EICS, and Transportation Equity).  Note: 2.5% growth applied to TSS sets the state cost PP of TSS to $675 per pupil.  Lowest TSS district cost per pupil is $699 for FY 2025.</a:t>
            </a:r>
          </a:p>
          <a:p>
            <a:pPr lvl="1">
              <a:lnSpc>
                <a:spcPct val="120000"/>
              </a:lnSpc>
            </a:pPr>
            <a:r>
              <a:rPr lang="en-US" dirty="0"/>
              <a:t>Additional levy portion of the FY 2025 SCPP is frozen at $685 per pupil, regardless of the per pupil increase (property tax relief)</a:t>
            </a:r>
          </a:p>
          <a:p>
            <a:pPr lvl="1">
              <a:lnSpc>
                <a:spcPct val="120000"/>
              </a:lnSpc>
            </a:pPr>
            <a:r>
              <a:rPr lang="en-US" dirty="0"/>
              <a:t>Increases the appropriation to the Transportation Equity Program to equal the amount necessary to make all transportation equity aid payments. </a:t>
            </a:r>
          </a:p>
          <a:p>
            <a:pPr lvl="0">
              <a:lnSpc>
                <a:spcPct val="120000"/>
              </a:lnSpc>
            </a:pPr>
            <a:r>
              <a:rPr lang="en-US" dirty="0"/>
              <a:t>RSAI continues to express concerns about the 2022 historic tax cuts and several more tax cut bills pending this Session. The SSA rate of 2.5% does not meet inflation or allow districts to pay competitive wages. </a:t>
            </a:r>
          </a:p>
          <a:p>
            <a:pPr>
              <a:lnSpc>
                <a:spcPct val="120000"/>
              </a:lnSpc>
            </a:pPr>
            <a:r>
              <a:rPr lang="en-US" dirty="0"/>
              <a:t>But wait, there’s more. . . </a:t>
            </a:r>
          </a:p>
        </p:txBody>
      </p:sp>
      <p:pic>
        <p:nvPicPr>
          <p:cNvPr id="5" name="Picture 4">
            <a:extLst>
              <a:ext uri="{FF2B5EF4-FFF2-40B4-BE49-F238E27FC236}">
                <a16:creationId xmlns:a16="http://schemas.microsoft.com/office/drawing/2014/main" id="{9BC00F09-C9A1-4E22-923C-033C2670E1EA}"/>
              </a:ext>
            </a:extLst>
          </p:cNvPr>
          <p:cNvPicPr>
            <a:picLocks noChangeAspect="1"/>
          </p:cNvPicPr>
          <p:nvPr/>
        </p:nvPicPr>
        <p:blipFill>
          <a:blip r:embed="rId2"/>
          <a:stretch>
            <a:fillRect/>
          </a:stretch>
        </p:blipFill>
        <p:spPr>
          <a:xfrm>
            <a:off x="7467600" y="333334"/>
            <a:ext cx="1219200" cy="1230475"/>
          </a:xfrm>
          <a:prstGeom prst="rect">
            <a:avLst/>
          </a:prstGeom>
        </p:spPr>
      </p:pic>
    </p:spTree>
    <p:extLst>
      <p:ext uri="{BB962C8B-B14F-4D97-AF65-F5344CB8AC3E}">
        <p14:creationId xmlns:p14="http://schemas.microsoft.com/office/powerpoint/2010/main" val="2973410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386696"/>
            <a:ext cx="7543800" cy="5413051"/>
          </a:xfrm>
        </p:spPr>
        <p:txBody>
          <a:bodyPr>
            <a:noAutofit/>
          </a:bodyPr>
          <a:lstStyle/>
          <a:p>
            <a:pPr algn="ctr"/>
            <a:r>
              <a:rPr lang="en-US" sz="4000" b="1" dirty="0"/>
              <a:t/>
            </a:r>
            <a:br>
              <a:rPr lang="en-US" sz="4000" b="1" dirty="0"/>
            </a:br>
            <a:r>
              <a:rPr lang="en-US" sz="4000" b="1" dirty="0"/>
              <a:t/>
            </a:r>
            <a:br>
              <a:rPr lang="en-US" sz="4000" b="1" dirty="0"/>
            </a:br>
            <a:r>
              <a:rPr lang="en-US" sz="4000" b="1" dirty="0"/>
              <a:t/>
            </a:r>
            <a:br>
              <a:rPr lang="en-US" sz="4000" b="1" dirty="0"/>
            </a:br>
            <a:r>
              <a:rPr lang="en-US" sz="4000" b="1" u="sng" dirty="0"/>
              <a:t>RSAI Team</a:t>
            </a:r>
            <a:br>
              <a:rPr lang="en-US" sz="4000" b="1" u="sng" dirty="0"/>
            </a:br>
            <a:r>
              <a:rPr lang="en-US" sz="3200" b="1" dirty="0"/>
              <a:t>Nick Trenkamp &amp; Jay Marley, NE Region Reps</a:t>
            </a:r>
            <a:br>
              <a:rPr lang="en-US" sz="3200" b="1" dirty="0"/>
            </a:br>
            <a:r>
              <a:rPr lang="en-US" sz="3200" b="1" dirty="0"/>
              <a:t>Barb Schwamman</a:t>
            </a:r>
            <a:r>
              <a:rPr lang="en-US" sz="4000" dirty="0"/>
              <a:t>, </a:t>
            </a:r>
            <a:r>
              <a:rPr lang="en-US" sz="3200" b="1" dirty="0"/>
              <a:t>Legislative Rep</a:t>
            </a:r>
            <a:br>
              <a:rPr lang="en-US" sz="3200" b="1" dirty="0"/>
            </a:br>
            <a:r>
              <a:rPr lang="en-US" sz="3200" b="1" i="1" dirty="0"/>
              <a:t>Dan Peterson</a:t>
            </a:r>
            <a:r>
              <a:rPr lang="en-US" sz="3200" b="1" dirty="0"/>
              <a:t>, At-Large Rep to be elected at Annual Meeting in October</a:t>
            </a:r>
            <a:br>
              <a:rPr lang="en-US" sz="3200" b="1" dirty="0"/>
            </a:br>
            <a:r>
              <a:rPr lang="en-US" sz="3200" b="1" dirty="0"/>
              <a:t/>
            </a:r>
            <a:br>
              <a:rPr lang="en-US" sz="3200" b="1" dirty="0"/>
            </a:br>
            <a:r>
              <a:rPr lang="en-US" sz="3200" b="1" dirty="0"/>
              <a:t>Jen Albers, Administrator</a:t>
            </a:r>
            <a:br>
              <a:rPr lang="en-US" sz="3200" b="1" dirty="0"/>
            </a:br>
            <a:r>
              <a:rPr lang="en-US" sz="3200" b="1" dirty="0"/>
              <a:t>Larry Sigel, ISFIS Partner</a:t>
            </a:r>
            <a:br>
              <a:rPr lang="en-US" sz="3200" b="1" dirty="0"/>
            </a:br>
            <a:r>
              <a:rPr lang="en-US" sz="3200" b="1" dirty="0"/>
              <a:t>Margaret Buckton, Professional Advocate</a:t>
            </a:r>
            <a:br>
              <a:rPr lang="en-US" sz="3200" b="1" dirty="0"/>
            </a:br>
            <a:r>
              <a:rPr lang="en-US" sz="3200" b="1" dirty="0"/>
              <a:t>Dave Daughton, Legislative Advocate</a:t>
            </a:r>
            <a:br>
              <a:rPr lang="en-US" sz="3200" b="1" dirty="0"/>
            </a:br>
            <a:endParaRPr lang="en-US" sz="4000" b="1" dirty="0"/>
          </a:p>
        </p:txBody>
      </p:sp>
      <p:pic>
        <p:nvPicPr>
          <p:cNvPr id="4" name="Picture 3"/>
          <p:cNvPicPr>
            <a:picLocks noChangeAspect="1"/>
          </p:cNvPicPr>
          <p:nvPr/>
        </p:nvPicPr>
        <p:blipFill>
          <a:blip r:embed="rId2"/>
          <a:stretch>
            <a:fillRect/>
          </a:stretch>
        </p:blipFill>
        <p:spPr>
          <a:xfrm>
            <a:off x="533400" y="152400"/>
            <a:ext cx="7392041" cy="1219306"/>
          </a:xfrm>
          <a:prstGeom prst="rect">
            <a:avLst/>
          </a:prstGeom>
        </p:spPr>
      </p:pic>
    </p:spTree>
    <p:extLst>
      <p:ext uri="{BB962C8B-B14F-4D97-AF65-F5344CB8AC3E}">
        <p14:creationId xmlns:p14="http://schemas.microsoft.com/office/powerpoint/2010/main" val="1434332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D4B4-E277-4CE5-A07F-A52183380AE1}"/>
              </a:ext>
            </a:extLst>
          </p:cNvPr>
          <p:cNvSpPr>
            <a:spLocks noGrp="1"/>
          </p:cNvSpPr>
          <p:nvPr>
            <p:ph type="title"/>
          </p:nvPr>
        </p:nvSpPr>
        <p:spPr>
          <a:xfrm>
            <a:off x="457200" y="274638"/>
            <a:ext cx="8229600" cy="761682"/>
          </a:xfrm>
        </p:spPr>
        <p:txBody>
          <a:bodyPr>
            <a:noAutofit/>
          </a:bodyPr>
          <a:lstStyle/>
          <a:p>
            <a:pPr algn="ctr"/>
            <a:r>
              <a:rPr lang="en-US" sz="3600" dirty="0"/>
              <a:t>Teacher Pay &amp; TSS</a:t>
            </a:r>
          </a:p>
        </p:txBody>
      </p:sp>
      <p:sp>
        <p:nvSpPr>
          <p:cNvPr id="3" name="Content Placeholder 2">
            <a:extLst>
              <a:ext uri="{FF2B5EF4-FFF2-40B4-BE49-F238E27FC236}">
                <a16:creationId xmlns:a16="http://schemas.microsoft.com/office/drawing/2014/main" id="{978642CA-A0C3-4EA5-A7AF-0D45A3D41679}"/>
              </a:ext>
            </a:extLst>
          </p:cNvPr>
          <p:cNvSpPr>
            <a:spLocks noGrp="1"/>
          </p:cNvSpPr>
          <p:nvPr>
            <p:ph idx="1"/>
          </p:nvPr>
        </p:nvSpPr>
        <p:spPr>
          <a:xfrm>
            <a:off x="609600" y="2444315"/>
            <a:ext cx="8229600" cy="3994150"/>
          </a:xfrm>
        </p:spPr>
        <p:txBody>
          <a:bodyPr>
            <a:noAutofit/>
          </a:bodyPr>
          <a:lstStyle/>
          <a:p>
            <a:pPr>
              <a:lnSpc>
                <a:spcPct val="120000"/>
              </a:lnSpc>
              <a:spcBef>
                <a:spcPts val="1200"/>
              </a:spcBef>
            </a:pPr>
            <a:r>
              <a:rPr lang="en-US" sz="1900" dirty="0"/>
              <a:t>Requires DOM to categorize all districts in up to 10 tiers according to each school district’s actual enrollment. Requires DOM to strive to include districts serving over 3,500 students together in tier(s). </a:t>
            </a:r>
          </a:p>
          <a:p>
            <a:pPr>
              <a:lnSpc>
                <a:spcPct val="120000"/>
              </a:lnSpc>
              <a:spcBef>
                <a:spcPts val="1200"/>
              </a:spcBef>
            </a:pPr>
            <a:r>
              <a:rPr lang="en-US" sz="1900" dirty="0"/>
              <a:t>Requires DOM to calculate TSS based in part on the average required for the tier to meet the costs of the two minimums and employer costs of FICA and IPERS.  </a:t>
            </a:r>
          </a:p>
          <a:p>
            <a:pPr>
              <a:lnSpc>
                <a:spcPct val="120000"/>
              </a:lnSpc>
              <a:spcBef>
                <a:spcPts val="1200"/>
              </a:spcBef>
            </a:pPr>
            <a:r>
              <a:rPr lang="en-US" sz="1900" dirty="0"/>
              <a:t>If the TSS calculated for the tier is not sufficient to meet a school district’s cost of implementation, DOM must set the district’s TSS at an amount necessary to meet the district’s minimum salary requirements and associated costs. </a:t>
            </a:r>
          </a:p>
          <a:p>
            <a:pPr>
              <a:lnSpc>
                <a:spcPct val="120000"/>
              </a:lnSpc>
              <a:spcBef>
                <a:spcPts val="1200"/>
              </a:spcBef>
            </a:pPr>
            <a:r>
              <a:rPr lang="en-US" sz="1900" dirty="0"/>
              <a:t>Repeats the process for the year beginning July 1, 2025.  </a:t>
            </a:r>
          </a:p>
          <a:p>
            <a:endParaRPr lang="en-US" sz="1900" dirty="0"/>
          </a:p>
        </p:txBody>
      </p:sp>
      <p:sp>
        <p:nvSpPr>
          <p:cNvPr id="4" name="Slide Number Placeholder 3">
            <a:extLst>
              <a:ext uri="{FF2B5EF4-FFF2-40B4-BE49-F238E27FC236}">
                <a16:creationId xmlns:a16="http://schemas.microsoft.com/office/drawing/2014/main" id="{609193CF-11D4-4A9B-A1F1-054CE89A420F}"/>
              </a:ext>
            </a:extLst>
          </p:cNvPr>
          <p:cNvSpPr>
            <a:spLocks noGrp="1"/>
          </p:cNvSpPr>
          <p:nvPr>
            <p:ph type="sldNum" sz="quarter" idx="12"/>
          </p:nvPr>
        </p:nvSpPr>
        <p:spPr/>
        <p:txBody>
          <a:bodyPr/>
          <a:lstStyle/>
          <a:p>
            <a:fld id="{7E3A9E86-4CC3-4959-A751-C33E618564A4}" type="slidenum">
              <a:rPr lang="en-US" smtClean="0"/>
              <a:t>20</a:t>
            </a:fld>
            <a:endParaRPr lang="en-US" dirty="0"/>
          </a:p>
        </p:txBody>
      </p:sp>
      <p:graphicFrame>
        <p:nvGraphicFramePr>
          <p:cNvPr id="5" name="Table 4">
            <a:extLst>
              <a:ext uri="{FF2B5EF4-FFF2-40B4-BE49-F238E27FC236}">
                <a16:creationId xmlns:a16="http://schemas.microsoft.com/office/drawing/2014/main" id="{98E6A5BF-58B4-4E10-8797-0A8576DE15DD}"/>
              </a:ext>
            </a:extLst>
          </p:cNvPr>
          <p:cNvGraphicFramePr>
            <a:graphicFrameLocks noGrp="1"/>
          </p:cNvGraphicFramePr>
          <p:nvPr>
            <p:extLst/>
          </p:nvPr>
        </p:nvGraphicFramePr>
        <p:xfrm>
          <a:off x="1181100" y="1143000"/>
          <a:ext cx="6781800" cy="116332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1973425375"/>
                    </a:ext>
                  </a:extLst>
                </a:gridCol>
                <a:gridCol w="2362200">
                  <a:extLst>
                    <a:ext uri="{9D8B030D-6E8A-4147-A177-3AD203B41FA5}">
                      <a16:colId xmlns:a16="http://schemas.microsoft.com/office/drawing/2014/main" val="3935674486"/>
                    </a:ext>
                  </a:extLst>
                </a:gridCol>
                <a:gridCol w="3200400">
                  <a:extLst>
                    <a:ext uri="{9D8B030D-6E8A-4147-A177-3AD203B41FA5}">
                      <a16:colId xmlns:a16="http://schemas.microsoft.com/office/drawing/2014/main" val="1368182609"/>
                    </a:ext>
                  </a:extLst>
                </a:gridCol>
              </a:tblGrid>
              <a:tr h="370840">
                <a:tc>
                  <a:txBody>
                    <a:bodyPr/>
                    <a:lstStyle/>
                    <a:p>
                      <a:r>
                        <a:rPr lang="en-US" dirty="0"/>
                        <a:t>Fiscal Year</a:t>
                      </a:r>
                    </a:p>
                  </a:txBody>
                  <a:tcPr/>
                </a:tc>
                <a:tc>
                  <a:txBody>
                    <a:bodyPr/>
                    <a:lstStyle/>
                    <a:p>
                      <a:r>
                        <a:rPr lang="en-US" dirty="0"/>
                        <a:t>Beginning Teacher Pay</a:t>
                      </a:r>
                    </a:p>
                  </a:txBody>
                  <a:tcPr/>
                </a:tc>
                <a:tc>
                  <a:txBody>
                    <a:bodyPr/>
                    <a:lstStyle/>
                    <a:p>
                      <a:r>
                        <a:rPr lang="en-US" dirty="0"/>
                        <a:t>Experienced Minimum (12 yrs)</a:t>
                      </a:r>
                    </a:p>
                  </a:txBody>
                  <a:tcPr/>
                </a:tc>
                <a:extLst>
                  <a:ext uri="{0D108BD9-81ED-4DB2-BD59-A6C34878D82A}">
                    <a16:rowId xmlns:a16="http://schemas.microsoft.com/office/drawing/2014/main" val="2298772480"/>
                  </a:ext>
                </a:extLst>
              </a:tr>
              <a:tr h="370840">
                <a:tc>
                  <a:txBody>
                    <a:bodyPr/>
                    <a:lstStyle/>
                    <a:p>
                      <a:pPr algn="ctr"/>
                      <a:r>
                        <a:rPr lang="en-US" sz="2000" dirty="0"/>
                        <a:t>FY 2025</a:t>
                      </a:r>
                    </a:p>
                  </a:txBody>
                  <a:tcPr/>
                </a:tc>
                <a:tc>
                  <a:txBody>
                    <a:bodyPr/>
                    <a:lstStyle/>
                    <a:p>
                      <a:pPr algn="ctr"/>
                      <a:r>
                        <a:rPr lang="en-US" sz="2000" dirty="0"/>
                        <a:t>$47,500</a:t>
                      </a:r>
                    </a:p>
                  </a:txBody>
                  <a:tcPr/>
                </a:tc>
                <a:tc>
                  <a:txBody>
                    <a:bodyPr/>
                    <a:lstStyle/>
                    <a:p>
                      <a:pPr algn="ctr"/>
                      <a:r>
                        <a:rPr lang="en-US" sz="2000" dirty="0"/>
                        <a:t>$60,000</a:t>
                      </a:r>
                    </a:p>
                  </a:txBody>
                  <a:tcPr/>
                </a:tc>
                <a:extLst>
                  <a:ext uri="{0D108BD9-81ED-4DB2-BD59-A6C34878D82A}">
                    <a16:rowId xmlns:a16="http://schemas.microsoft.com/office/drawing/2014/main" val="164896678"/>
                  </a:ext>
                </a:extLst>
              </a:tr>
              <a:tr h="370840">
                <a:tc>
                  <a:txBody>
                    <a:bodyPr/>
                    <a:lstStyle/>
                    <a:p>
                      <a:pPr algn="ctr"/>
                      <a:r>
                        <a:rPr lang="en-US" sz="2000" dirty="0"/>
                        <a:t>FY 2026</a:t>
                      </a:r>
                    </a:p>
                  </a:txBody>
                  <a:tcPr/>
                </a:tc>
                <a:tc>
                  <a:txBody>
                    <a:bodyPr/>
                    <a:lstStyle/>
                    <a:p>
                      <a:pPr algn="ctr"/>
                      <a:r>
                        <a:rPr lang="en-US" sz="2000" dirty="0"/>
                        <a:t>$50,000</a:t>
                      </a:r>
                    </a:p>
                  </a:txBody>
                  <a:tcPr/>
                </a:tc>
                <a:tc>
                  <a:txBody>
                    <a:bodyPr/>
                    <a:lstStyle/>
                    <a:p>
                      <a:pPr algn="ctr"/>
                      <a:r>
                        <a:rPr lang="en-US" sz="2000" dirty="0"/>
                        <a:t>$62,000</a:t>
                      </a:r>
                    </a:p>
                  </a:txBody>
                  <a:tcPr/>
                </a:tc>
                <a:extLst>
                  <a:ext uri="{0D108BD9-81ED-4DB2-BD59-A6C34878D82A}">
                    <a16:rowId xmlns:a16="http://schemas.microsoft.com/office/drawing/2014/main" val="4177441443"/>
                  </a:ext>
                </a:extLst>
              </a:tr>
            </a:tbl>
          </a:graphicData>
        </a:graphic>
      </p:graphicFrame>
    </p:spTree>
    <p:extLst>
      <p:ext uri="{BB962C8B-B14F-4D97-AF65-F5344CB8AC3E}">
        <p14:creationId xmlns:p14="http://schemas.microsoft.com/office/powerpoint/2010/main" val="1651094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5BA27-B35F-48F9-B8C5-FAEEAAB84D38}"/>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DDC0549-9487-4443-AD87-4DFA0BC4CD9E}"/>
              </a:ext>
            </a:extLst>
          </p:cNvPr>
          <p:cNvPicPr>
            <a:picLocks noGrp="1" noChangeAspect="1"/>
          </p:cNvPicPr>
          <p:nvPr>
            <p:ph idx="1"/>
          </p:nvPr>
        </p:nvPicPr>
        <p:blipFill>
          <a:blip r:embed="rId2"/>
          <a:stretch>
            <a:fillRect/>
          </a:stretch>
        </p:blipFill>
        <p:spPr>
          <a:xfrm>
            <a:off x="141054" y="457199"/>
            <a:ext cx="8838940" cy="3603009"/>
          </a:xfrm>
          <a:prstGeom prst="rect">
            <a:avLst/>
          </a:prstGeom>
        </p:spPr>
      </p:pic>
      <p:sp>
        <p:nvSpPr>
          <p:cNvPr id="4" name="Slide Number Placeholder 3">
            <a:extLst>
              <a:ext uri="{FF2B5EF4-FFF2-40B4-BE49-F238E27FC236}">
                <a16:creationId xmlns:a16="http://schemas.microsoft.com/office/drawing/2014/main" id="{5C152AFF-B0E4-4F83-9B8A-036799A8DD2E}"/>
              </a:ext>
            </a:extLst>
          </p:cNvPr>
          <p:cNvSpPr>
            <a:spLocks noGrp="1"/>
          </p:cNvSpPr>
          <p:nvPr>
            <p:ph type="sldNum" sz="quarter" idx="12"/>
          </p:nvPr>
        </p:nvSpPr>
        <p:spPr/>
        <p:txBody>
          <a:bodyPr/>
          <a:lstStyle/>
          <a:p>
            <a:fld id="{7E3A9E86-4CC3-4959-A751-C33E618564A4}" type="slidenum">
              <a:rPr lang="en-US" smtClean="0"/>
              <a:t>21</a:t>
            </a:fld>
            <a:endParaRPr lang="en-US" dirty="0"/>
          </a:p>
        </p:txBody>
      </p:sp>
      <p:sp>
        <p:nvSpPr>
          <p:cNvPr id="6" name="TextBox 5">
            <a:extLst>
              <a:ext uri="{FF2B5EF4-FFF2-40B4-BE49-F238E27FC236}">
                <a16:creationId xmlns:a16="http://schemas.microsoft.com/office/drawing/2014/main" id="{F03CBC0E-C40F-4807-8E36-3688ED03F5D2}"/>
              </a:ext>
            </a:extLst>
          </p:cNvPr>
          <p:cNvSpPr txBox="1"/>
          <p:nvPr/>
        </p:nvSpPr>
        <p:spPr>
          <a:xfrm>
            <a:off x="457200" y="4876800"/>
            <a:ext cx="8458200" cy="646331"/>
          </a:xfrm>
          <a:prstGeom prst="rect">
            <a:avLst/>
          </a:prstGeom>
          <a:noFill/>
        </p:spPr>
        <p:txBody>
          <a:bodyPr wrap="square" rtlCol="0">
            <a:spAutoFit/>
          </a:bodyPr>
          <a:lstStyle/>
          <a:p>
            <a:r>
              <a:rPr lang="en-US" dirty="0"/>
              <a:t>Fiscal Note Estimate of cost for Teacher Pay minimums by Fiscal Year</a:t>
            </a:r>
          </a:p>
          <a:p>
            <a:r>
              <a:rPr lang="en-US" dirty="0">
                <a:hlinkClick r:id="rId3"/>
              </a:rPr>
              <a:t>https://www.legis.iowa.gov/docs/publications/FN/1448318.pdf</a:t>
            </a:r>
            <a:r>
              <a:rPr lang="en-US" dirty="0"/>
              <a:t> </a:t>
            </a:r>
          </a:p>
        </p:txBody>
      </p:sp>
    </p:spTree>
    <p:extLst>
      <p:ext uri="{BB962C8B-B14F-4D97-AF65-F5344CB8AC3E}">
        <p14:creationId xmlns:p14="http://schemas.microsoft.com/office/powerpoint/2010/main" val="3743761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D4B4-E277-4CE5-A07F-A52183380AE1}"/>
              </a:ext>
            </a:extLst>
          </p:cNvPr>
          <p:cNvSpPr>
            <a:spLocks noGrp="1"/>
          </p:cNvSpPr>
          <p:nvPr>
            <p:ph type="title"/>
          </p:nvPr>
        </p:nvSpPr>
        <p:spPr/>
        <p:txBody>
          <a:bodyPr/>
          <a:lstStyle/>
          <a:p>
            <a:r>
              <a:rPr lang="en-US" dirty="0"/>
              <a:t>Teacher Pay</a:t>
            </a:r>
          </a:p>
        </p:txBody>
      </p:sp>
      <p:sp>
        <p:nvSpPr>
          <p:cNvPr id="3" name="Content Placeholder 2">
            <a:extLst>
              <a:ext uri="{FF2B5EF4-FFF2-40B4-BE49-F238E27FC236}">
                <a16:creationId xmlns:a16="http://schemas.microsoft.com/office/drawing/2014/main" id="{978642CA-A0C3-4EA5-A7AF-0D45A3D41679}"/>
              </a:ext>
            </a:extLst>
          </p:cNvPr>
          <p:cNvSpPr>
            <a:spLocks noGrp="1"/>
          </p:cNvSpPr>
          <p:nvPr>
            <p:ph idx="1"/>
          </p:nvPr>
        </p:nvSpPr>
        <p:spPr/>
        <p:txBody>
          <a:bodyPr>
            <a:normAutofit/>
          </a:bodyPr>
          <a:lstStyle/>
          <a:p>
            <a:pPr>
              <a:lnSpc>
                <a:spcPct val="120000"/>
              </a:lnSpc>
              <a:spcBef>
                <a:spcPts val="1200"/>
              </a:spcBef>
            </a:pPr>
            <a:r>
              <a:rPr lang="en-US" dirty="0"/>
              <a:t>For the budget year beginning July 1, 2026 and future years, TSS will include the TSS state aid associated with the SSA rate for the year. </a:t>
            </a:r>
          </a:p>
          <a:p>
            <a:pPr lvl="0">
              <a:lnSpc>
                <a:spcPct val="120000"/>
              </a:lnSpc>
              <a:spcBef>
                <a:spcPts val="1200"/>
              </a:spcBef>
            </a:pPr>
            <a:r>
              <a:rPr lang="en-US" dirty="0"/>
              <a:t>Allows teachers whose first month of retirement benefits is July 2024 or later, but before July 1, 2027, to return to covered employment as a teacher after receiving one month of retirement benefits. </a:t>
            </a:r>
          </a:p>
        </p:txBody>
      </p:sp>
      <p:sp>
        <p:nvSpPr>
          <p:cNvPr id="4" name="Slide Number Placeholder 3">
            <a:extLst>
              <a:ext uri="{FF2B5EF4-FFF2-40B4-BE49-F238E27FC236}">
                <a16:creationId xmlns:a16="http://schemas.microsoft.com/office/drawing/2014/main" id="{609193CF-11D4-4A9B-A1F1-054CE89A420F}"/>
              </a:ext>
            </a:extLst>
          </p:cNvPr>
          <p:cNvSpPr>
            <a:spLocks noGrp="1"/>
          </p:cNvSpPr>
          <p:nvPr>
            <p:ph type="sldNum" sz="quarter" idx="12"/>
          </p:nvPr>
        </p:nvSpPr>
        <p:spPr/>
        <p:txBody>
          <a:bodyPr/>
          <a:lstStyle/>
          <a:p>
            <a:fld id="{7E3A9E86-4CC3-4959-A751-C33E618564A4}" type="slidenum">
              <a:rPr lang="en-US" smtClean="0"/>
              <a:t>22</a:t>
            </a:fld>
            <a:endParaRPr lang="en-US" dirty="0"/>
          </a:p>
        </p:txBody>
      </p:sp>
    </p:spTree>
    <p:extLst>
      <p:ext uri="{BB962C8B-B14F-4D97-AF65-F5344CB8AC3E}">
        <p14:creationId xmlns:p14="http://schemas.microsoft.com/office/powerpoint/2010/main" val="188114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8" name="TextBox 7">
            <a:extLst>
              <a:ext uri="{FF2B5EF4-FFF2-40B4-BE49-F238E27FC236}">
                <a16:creationId xmlns:a16="http://schemas.microsoft.com/office/drawing/2014/main" id="{5A09919A-2147-4A4F-9BC6-37C0206E4763}"/>
              </a:ext>
            </a:extLst>
          </p:cNvPr>
          <p:cNvSpPr txBox="1"/>
          <p:nvPr/>
        </p:nvSpPr>
        <p:spPr>
          <a:xfrm>
            <a:off x="7357322" y="1011982"/>
            <a:ext cx="1786678" cy="2893100"/>
          </a:xfrm>
          <a:prstGeom prst="rect">
            <a:avLst/>
          </a:prstGeom>
          <a:solidFill>
            <a:schemeClr val="bg2">
              <a:lumMod val="90000"/>
            </a:schemeClr>
          </a:solidFill>
        </p:spPr>
        <p:txBody>
          <a:bodyPr wrap="square" rtlCol="0">
            <a:spAutoFit/>
          </a:bodyPr>
          <a:lstStyle/>
          <a:p>
            <a:pPr marL="285750" indent="-285750">
              <a:buFont typeface="Arial" panose="020B0604020202020204" pitchFamily="34" charset="0"/>
              <a:buChar char="•"/>
            </a:pPr>
            <a:r>
              <a:rPr lang="en-US" sz="1400" dirty="0"/>
              <a:t>2.5% ties for the third lowest in 15 years. </a:t>
            </a:r>
          </a:p>
          <a:p>
            <a:pPr marL="285750" indent="-285750">
              <a:buFont typeface="Arial" panose="020B0604020202020204" pitchFamily="34" charset="0"/>
              <a:buChar char="•"/>
            </a:pPr>
            <a:r>
              <a:rPr lang="en-US" sz="1400" dirty="0"/>
              <a:t>Inflation is higher.</a:t>
            </a:r>
          </a:p>
          <a:p>
            <a:pPr marL="285750" indent="-285750">
              <a:buFont typeface="Arial" panose="020B0604020202020204" pitchFamily="34" charset="0"/>
              <a:buChar char="•"/>
            </a:pPr>
            <a:r>
              <a:rPr lang="en-US" sz="1400" dirty="0"/>
              <a:t>Teacher and other staff pay is not keeping up (TSS and Ed support salary pending).  </a:t>
            </a:r>
          </a:p>
          <a:p>
            <a:pPr marL="285750" indent="-285750">
              <a:buFont typeface="Arial" panose="020B0604020202020204" pitchFamily="34" charset="0"/>
              <a:buChar char="•"/>
            </a:pPr>
            <a:r>
              <a:rPr lang="en-US" sz="1400" dirty="0"/>
              <a:t>Resource challenge is felt more strongly in rural schools.</a:t>
            </a:r>
          </a:p>
        </p:txBody>
      </p:sp>
      <p:sp>
        <p:nvSpPr>
          <p:cNvPr id="4" name="Content Placeholder 3">
            <a:extLst>
              <a:ext uri="{FF2B5EF4-FFF2-40B4-BE49-F238E27FC236}">
                <a16:creationId xmlns:a16="http://schemas.microsoft.com/office/drawing/2014/main" id="{206E9926-DFDF-4BDC-B6A6-3FC500F4796F}"/>
              </a:ext>
            </a:extLst>
          </p:cNvPr>
          <p:cNvSpPr>
            <a:spLocks noGrp="1"/>
          </p:cNvSpPr>
          <p:nvPr>
            <p:ph sz="half" idx="1"/>
          </p:nvPr>
        </p:nvSpPr>
        <p:spPr/>
        <p:txBody>
          <a:bodyPr/>
          <a:lstStyle/>
          <a:p>
            <a:endParaRPr lang="en-US" dirty="0"/>
          </a:p>
        </p:txBody>
      </p:sp>
      <p:pic>
        <p:nvPicPr>
          <p:cNvPr id="5" name="Picture 4">
            <a:extLst>
              <a:ext uri="{FF2B5EF4-FFF2-40B4-BE49-F238E27FC236}">
                <a16:creationId xmlns:a16="http://schemas.microsoft.com/office/drawing/2014/main" id="{65EDA14F-646B-493F-A5A0-556DA0945D82}"/>
              </a:ext>
            </a:extLst>
          </p:cNvPr>
          <p:cNvPicPr>
            <a:picLocks noChangeAspect="1"/>
          </p:cNvPicPr>
          <p:nvPr/>
        </p:nvPicPr>
        <p:blipFill>
          <a:blip r:embed="rId2"/>
          <a:stretch>
            <a:fillRect/>
          </a:stretch>
        </p:blipFill>
        <p:spPr>
          <a:xfrm>
            <a:off x="76200" y="-10510"/>
            <a:ext cx="7281122" cy="5760888"/>
          </a:xfrm>
          <a:prstGeom prst="rect">
            <a:avLst/>
          </a:prstGeom>
          <a:ln>
            <a:solidFill>
              <a:schemeClr val="accent1"/>
            </a:solidFill>
          </a:ln>
        </p:spPr>
      </p:pic>
    </p:spTree>
    <p:extLst>
      <p:ext uri="{BB962C8B-B14F-4D97-AF65-F5344CB8AC3E}">
        <p14:creationId xmlns:p14="http://schemas.microsoft.com/office/powerpoint/2010/main" val="633667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of the day: </a:t>
            </a:r>
          </a:p>
        </p:txBody>
      </p:sp>
      <p:sp>
        <p:nvSpPr>
          <p:cNvPr id="3" name="Content Placeholder 2"/>
          <p:cNvSpPr>
            <a:spLocks noGrp="1"/>
          </p:cNvSpPr>
          <p:nvPr>
            <p:ph sz="half" idx="1"/>
          </p:nvPr>
        </p:nvSpPr>
        <p:spPr>
          <a:xfrm>
            <a:off x="822960" y="2362200"/>
            <a:ext cx="7543800" cy="3506894"/>
          </a:xfrm>
        </p:spPr>
        <p:txBody>
          <a:bodyPr>
            <a:normAutofit/>
          </a:bodyPr>
          <a:lstStyle/>
          <a:p>
            <a:r>
              <a:rPr lang="en-US" sz="2800" dirty="0"/>
              <a:t>How many of our other RSAI legislative priorities would fall off the list if schools had been adequately funded in the past or were adequately funded going forward? </a:t>
            </a:r>
          </a:p>
        </p:txBody>
      </p:sp>
    </p:spTree>
    <p:extLst>
      <p:ext uri="{BB962C8B-B14F-4D97-AF65-F5344CB8AC3E}">
        <p14:creationId xmlns:p14="http://schemas.microsoft.com/office/powerpoint/2010/main" val="1702632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71601"/>
            <a:ext cx="7543800" cy="152400"/>
          </a:xfrm>
        </p:spPr>
        <p:txBody>
          <a:bodyPr>
            <a:normAutofit fontScale="90000"/>
          </a:bodyPr>
          <a:lstStyle/>
          <a:p>
            <a:pPr algn="ctr"/>
            <a:r>
              <a:rPr lang="en-US" b="1" dirty="0"/>
              <a:t>Staff Shortage</a:t>
            </a:r>
          </a:p>
        </p:txBody>
      </p:sp>
      <p:pic>
        <p:nvPicPr>
          <p:cNvPr id="4" name="Content Placeholder 4">
            <a:extLst>
              <a:ext uri="{FF2B5EF4-FFF2-40B4-BE49-F238E27FC236}">
                <a16:creationId xmlns:a16="http://schemas.microsoft.com/office/drawing/2014/main" id="{5C20C085-9531-4CFF-9393-F720E96FB0DE}"/>
              </a:ext>
            </a:extLst>
          </p:cNvPr>
          <p:cNvPicPr>
            <a:picLocks noGrp="1"/>
          </p:cNvPicPr>
          <p:nvPr>
            <p:ph idx="1"/>
          </p:nvPr>
        </p:nvPicPr>
        <p:blipFill>
          <a:blip r:embed="rId2"/>
          <a:stretch>
            <a:fillRect/>
          </a:stretch>
        </p:blipFill>
        <p:spPr>
          <a:xfrm>
            <a:off x="2590800" y="1981200"/>
            <a:ext cx="5660254" cy="3657600"/>
          </a:xfrm>
          <a:prstGeom prst="rect">
            <a:avLst/>
          </a:prstGeom>
        </p:spPr>
      </p:pic>
      <p:sp>
        <p:nvSpPr>
          <p:cNvPr id="5" name="TextBox 4">
            <a:extLst>
              <a:ext uri="{FF2B5EF4-FFF2-40B4-BE49-F238E27FC236}">
                <a16:creationId xmlns:a16="http://schemas.microsoft.com/office/drawing/2014/main" id="{262B9F70-1726-44DB-B52C-D9DB8E45F1C3}"/>
              </a:ext>
            </a:extLst>
          </p:cNvPr>
          <p:cNvSpPr txBox="1"/>
          <p:nvPr/>
        </p:nvSpPr>
        <p:spPr>
          <a:xfrm>
            <a:off x="228600" y="2209800"/>
            <a:ext cx="1981200" cy="2862322"/>
          </a:xfrm>
          <a:prstGeom prst="rect">
            <a:avLst/>
          </a:prstGeom>
          <a:solidFill>
            <a:schemeClr val="accent6">
              <a:lumMod val="40000"/>
              <a:lumOff val="60000"/>
            </a:schemeClr>
          </a:solidFill>
        </p:spPr>
        <p:txBody>
          <a:bodyPr wrap="square" rtlCol="0">
            <a:spAutoFit/>
          </a:bodyPr>
          <a:lstStyle/>
          <a:p>
            <a:r>
              <a:rPr lang="en-US" sz="2000" dirty="0"/>
              <a:t>Eight 2024 Iowa Teacher of the Year award finalists were honored at the Outstanding Iowa Teachers Recognition Luncheon.</a:t>
            </a:r>
          </a:p>
        </p:txBody>
      </p:sp>
    </p:spTree>
    <p:extLst>
      <p:ext uri="{BB962C8B-B14F-4D97-AF65-F5344CB8AC3E}">
        <p14:creationId xmlns:p14="http://schemas.microsoft.com/office/powerpoint/2010/main" val="2344467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579AC-3E02-4BA5-8F9F-86119788C6A8}"/>
              </a:ext>
            </a:extLst>
          </p:cNvPr>
          <p:cNvSpPr>
            <a:spLocks noGrp="1"/>
          </p:cNvSpPr>
          <p:nvPr>
            <p:ph type="title"/>
          </p:nvPr>
        </p:nvSpPr>
        <p:spPr/>
        <p:txBody>
          <a:bodyPr/>
          <a:lstStyle/>
          <a:p>
            <a:r>
              <a:rPr lang="en-US" dirty="0"/>
              <a:t>2024 Progress on Staffing</a:t>
            </a:r>
          </a:p>
        </p:txBody>
      </p:sp>
      <p:sp>
        <p:nvSpPr>
          <p:cNvPr id="3" name="Content Placeholder 2">
            <a:extLst>
              <a:ext uri="{FF2B5EF4-FFF2-40B4-BE49-F238E27FC236}">
                <a16:creationId xmlns:a16="http://schemas.microsoft.com/office/drawing/2014/main" id="{A07023C8-E476-4E81-BD56-37CB8C8F9A4C}"/>
              </a:ext>
            </a:extLst>
          </p:cNvPr>
          <p:cNvSpPr>
            <a:spLocks noGrp="1"/>
          </p:cNvSpPr>
          <p:nvPr>
            <p:ph sz="half" idx="1"/>
          </p:nvPr>
        </p:nvSpPr>
        <p:spPr/>
        <p:txBody>
          <a:bodyPr>
            <a:normAutofit lnSpcReduction="10000"/>
          </a:bodyPr>
          <a:lstStyle/>
          <a:p>
            <a:pPr marL="0" indent="0">
              <a:buNone/>
            </a:pPr>
            <a:r>
              <a:rPr lang="en-US" b="1" dirty="0">
                <a:hlinkClick r:id="rId2"/>
              </a:rPr>
              <a:t>HF 2612 </a:t>
            </a:r>
            <a:r>
              <a:rPr lang="en-US" b="1" dirty="0"/>
              <a:t>IPERS: </a:t>
            </a:r>
            <a:r>
              <a:rPr lang="en-US" sz="1900" dirty="0"/>
              <a:t>Reduces the “bonafide retirement” period to 1 month for three years (retirements from July 1, 2024 up to July 1, 2027 (currently four months)</a:t>
            </a:r>
          </a:p>
          <a:p>
            <a:pPr marL="0" indent="0">
              <a:buNone/>
            </a:pPr>
            <a:r>
              <a:rPr lang="en-US" b="1" dirty="0">
                <a:hlinkClick r:id="rId3"/>
              </a:rPr>
              <a:t>SF 2411 </a:t>
            </a:r>
            <a:r>
              <a:rPr lang="en-US" b="1" dirty="0"/>
              <a:t>Work-based Learning </a:t>
            </a:r>
            <a:r>
              <a:rPr lang="en-US" dirty="0"/>
              <a:t>includes language that reduces student teaching time for the apprentice program.</a:t>
            </a:r>
          </a:p>
          <a:p>
            <a:pPr marL="0" indent="0">
              <a:buNone/>
            </a:pPr>
            <a:r>
              <a:rPr lang="en-US" b="1" u="sng" dirty="0">
                <a:hlinkClick r:id="rId4"/>
              </a:rPr>
              <a:t>HF 2465</a:t>
            </a:r>
            <a:r>
              <a:rPr lang="en-US" b="1" dirty="0"/>
              <a:t> Agricultural Classes as Science or Math credit: </a:t>
            </a:r>
            <a:r>
              <a:rPr lang="en-US" dirty="0"/>
              <a:t>allows high school agricultural classes to include units that meet up to 2 curriculum requirements. </a:t>
            </a:r>
          </a:p>
          <a:p>
            <a:endParaRPr lang="en-US" dirty="0"/>
          </a:p>
        </p:txBody>
      </p:sp>
      <p:sp>
        <p:nvSpPr>
          <p:cNvPr id="4" name="Content Placeholder 3">
            <a:extLst>
              <a:ext uri="{FF2B5EF4-FFF2-40B4-BE49-F238E27FC236}">
                <a16:creationId xmlns:a16="http://schemas.microsoft.com/office/drawing/2014/main" id="{4BF42997-5E08-4D51-8EF9-E0FA933524CC}"/>
              </a:ext>
            </a:extLst>
          </p:cNvPr>
          <p:cNvSpPr>
            <a:spLocks noGrp="1"/>
          </p:cNvSpPr>
          <p:nvPr>
            <p:ph sz="half" idx="2"/>
          </p:nvPr>
        </p:nvSpPr>
        <p:spPr/>
        <p:txBody>
          <a:bodyPr>
            <a:normAutofit lnSpcReduction="10000"/>
          </a:bodyPr>
          <a:lstStyle/>
          <a:p>
            <a:r>
              <a:rPr lang="en-US" b="1" dirty="0"/>
              <a:t>Governor’s TPRA Grant Program </a:t>
            </a:r>
            <a:r>
              <a:rPr lang="en-US" dirty="0"/>
              <a:t>was extended for an additional year (still room in RSAI Consortium for a few more slots).  We are working to continue the program with State funds (and less DOL regulation) going forward</a:t>
            </a:r>
          </a:p>
          <a:p>
            <a:endParaRPr lang="en-US" dirty="0"/>
          </a:p>
          <a:p>
            <a:r>
              <a:rPr lang="en-US" b="1" dirty="0">
                <a:hlinkClick r:id="rId5"/>
              </a:rPr>
              <a:t>SF 392 </a:t>
            </a:r>
            <a:r>
              <a:rPr lang="en-US" b="1" dirty="0"/>
              <a:t>Recruitment and Retention Plan</a:t>
            </a:r>
            <a:r>
              <a:rPr lang="en-US" dirty="0"/>
              <a:t>, allows management fund for R&amp;R plan if not used for Early Retirement plan, still in Senate Ways and Means</a:t>
            </a:r>
          </a:p>
          <a:p>
            <a:endParaRPr lang="en-US" dirty="0"/>
          </a:p>
        </p:txBody>
      </p:sp>
    </p:spTree>
    <p:extLst>
      <p:ext uri="{BB962C8B-B14F-4D97-AF65-F5344CB8AC3E}">
        <p14:creationId xmlns:p14="http://schemas.microsoft.com/office/powerpoint/2010/main" val="773770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71600"/>
            <a:ext cx="7543800" cy="1450757"/>
          </a:xfrm>
        </p:spPr>
        <p:txBody>
          <a:bodyPr>
            <a:normAutofit/>
          </a:bodyPr>
          <a:lstStyle/>
          <a:p>
            <a:pPr algn="ctr"/>
            <a:r>
              <a:rPr lang="en-US" b="1" dirty="0"/>
              <a:t>Local School Board Authority</a:t>
            </a:r>
          </a:p>
        </p:txBody>
      </p:sp>
      <p:pic>
        <p:nvPicPr>
          <p:cNvPr id="3" name="Picture 2">
            <a:extLst>
              <a:ext uri="{FF2B5EF4-FFF2-40B4-BE49-F238E27FC236}">
                <a16:creationId xmlns:a16="http://schemas.microsoft.com/office/drawing/2014/main" id="{B468B5F1-1E0E-42BC-8BC1-2FFBFB421F97}"/>
              </a:ext>
            </a:extLst>
          </p:cNvPr>
          <p:cNvPicPr>
            <a:picLocks noChangeAspect="1"/>
          </p:cNvPicPr>
          <p:nvPr/>
        </p:nvPicPr>
        <p:blipFill>
          <a:blip r:embed="rId2"/>
          <a:stretch>
            <a:fillRect/>
          </a:stretch>
        </p:blipFill>
        <p:spPr>
          <a:xfrm>
            <a:off x="1447800" y="2895600"/>
            <a:ext cx="6019800" cy="3231149"/>
          </a:xfrm>
          <a:prstGeom prst="rect">
            <a:avLst/>
          </a:prstGeom>
        </p:spPr>
      </p:pic>
    </p:spTree>
    <p:extLst>
      <p:ext uri="{BB962C8B-B14F-4D97-AF65-F5344CB8AC3E}">
        <p14:creationId xmlns:p14="http://schemas.microsoft.com/office/powerpoint/2010/main" val="3860807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746D9-C920-4B42-8E9A-9B1BDC645B3D}"/>
              </a:ext>
            </a:extLst>
          </p:cNvPr>
          <p:cNvSpPr>
            <a:spLocks noGrp="1"/>
          </p:cNvSpPr>
          <p:nvPr>
            <p:ph type="title"/>
          </p:nvPr>
        </p:nvSpPr>
        <p:spPr>
          <a:xfrm>
            <a:off x="822960" y="286605"/>
            <a:ext cx="7543800" cy="932596"/>
          </a:xfrm>
        </p:spPr>
        <p:txBody>
          <a:bodyPr/>
          <a:lstStyle/>
          <a:p>
            <a:r>
              <a:rPr lang="en-US" dirty="0"/>
              <a:t>Board Authority/Local Control</a:t>
            </a:r>
          </a:p>
        </p:txBody>
      </p:sp>
      <p:sp>
        <p:nvSpPr>
          <p:cNvPr id="9" name="Rectangle 11">
            <a:extLst>
              <a:ext uri="{FF2B5EF4-FFF2-40B4-BE49-F238E27FC236}">
                <a16:creationId xmlns:a16="http://schemas.microsoft.com/office/drawing/2014/main" id="{6D6DC0CF-FE80-4134-B4CE-9F4C6CDD1D98}"/>
              </a:ext>
            </a:extLst>
          </p:cNvPr>
          <p:cNvSpPr>
            <a:spLocks noChangeArrowheads="1"/>
          </p:cNvSpPr>
          <p:nvPr/>
        </p:nvSpPr>
        <p:spPr bwMode="auto">
          <a:xfrm>
            <a:off x="152400" y="2362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Rectangle 12">
            <a:extLst>
              <a:ext uri="{FF2B5EF4-FFF2-40B4-BE49-F238E27FC236}">
                <a16:creationId xmlns:a16="http://schemas.microsoft.com/office/drawing/2014/main" id="{EFD26B30-AF4D-41C9-A0DF-E8BCCDF59C9A}"/>
              </a:ext>
            </a:extLst>
          </p:cNvPr>
          <p:cNvSpPr>
            <a:spLocks noChangeArrowheads="1"/>
          </p:cNvSpPr>
          <p:nvPr/>
        </p:nvSpPr>
        <p:spPr bwMode="auto">
          <a:xfrm>
            <a:off x="304800" y="1573146"/>
            <a:ext cx="8610600" cy="44319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ts val="600"/>
              </a:spcAft>
            </a:pPr>
            <a:r>
              <a:rPr lang="en-US" sz="1700" dirty="0"/>
              <a:t>So many social studies, history and other curriculum bills, all dead except for the </a:t>
            </a:r>
            <a:r>
              <a:rPr lang="en-US" sz="1700" b="1" u="sng" dirty="0">
                <a:hlinkClick r:id="rId2"/>
              </a:rPr>
              <a:t>HF 2617</a:t>
            </a:r>
            <a:r>
              <a:rPr lang="en-US" sz="1700" b="1" dirty="0"/>
              <a:t> Pregnancy Education </a:t>
            </a:r>
            <a:r>
              <a:rPr lang="en-US" sz="1700" dirty="0"/>
              <a:t>in the Senate (opposed) and </a:t>
            </a:r>
            <a:r>
              <a:rPr lang="en-US" sz="1700" b="1" u="sng" dirty="0">
                <a:hlinkClick r:id="rId3"/>
              </a:rPr>
              <a:t>HF 2545</a:t>
            </a:r>
            <a:r>
              <a:rPr lang="en-US" sz="1700" dirty="0"/>
              <a:t>  </a:t>
            </a:r>
            <a:r>
              <a:rPr lang="en-US" sz="1700" b="1" dirty="0"/>
              <a:t>Core Curriculum Study </a:t>
            </a:r>
            <a:r>
              <a:rPr lang="en-US" sz="1700" dirty="0"/>
              <a:t>(undecided)</a:t>
            </a:r>
            <a:endParaRPr lang="en-US" sz="1700" dirty="0">
              <a:hlinkClick r:id="rId4"/>
            </a:endParaRPr>
          </a:p>
          <a:p>
            <a:pPr lvl="0" eaLnBrk="0" fontAlgn="base" hangingPunct="0">
              <a:spcBef>
                <a:spcPct val="0"/>
              </a:spcBef>
              <a:spcAft>
                <a:spcPts val="600"/>
              </a:spcAft>
            </a:pPr>
            <a:r>
              <a:rPr lang="en-US" sz="1700" b="1" u="sng" dirty="0">
                <a:hlinkClick r:id="rId4"/>
              </a:rPr>
              <a:t>HF 2586</a:t>
            </a:r>
            <a:r>
              <a:rPr lang="en-US" sz="1700" b="1" dirty="0"/>
              <a:t> School Guards and Guns: </a:t>
            </a:r>
            <a:r>
              <a:rPr lang="en-US" sz="1700" dirty="0"/>
              <a:t>original mandate language was removed, allowing school boards to opt out of the SRO requirement.  RSAI undecided. On the Senate Calendar.</a:t>
            </a:r>
          </a:p>
          <a:p>
            <a:r>
              <a:rPr lang="en-US" sz="1700" b="1" u="sng" dirty="0">
                <a:hlinkClick r:id="rId5"/>
              </a:rPr>
              <a:t>HSB 585</a:t>
            </a:r>
            <a:r>
              <a:rPr lang="en-US" sz="1700" b="1" dirty="0"/>
              <a:t> School Start Date:</a:t>
            </a:r>
            <a:r>
              <a:rPr lang="en-US" sz="1700" dirty="0"/>
              <a:t> Passed the House Education Committee on Jan. 30, so survived the first funnel, but has been awaiting a new bill number ever since. RSAI supports. Dead due to the second funnel. </a:t>
            </a:r>
          </a:p>
          <a:p>
            <a:r>
              <a:rPr lang="en-US" sz="1700" b="1" u="sng" dirty="0">
                <a:hlinkClick r:id="rId6"/>
              </a:rPr>
              <a:t>SF 2010</a:t>
            </a:r>
            <a:r>
              <a:rPr lang="en-US" sz="1700" dirty="0"/>
              <a:t> School Start Date was approved by a Subcommittee but did not advance in the Senate Education Committee. Dead by the first funnel. RSAI supports.</a:t>
            </a:r>
          </a:p>
          <a:p>
            <a:r>
              <a:rPr lang="en-US" sz="1700" b="1" u="sng" dirty="0">
                <a:hlinkClick r:id="rId7"/>
              </a:rPr>
              <a:t>SF 2368</a:t>
            </a:r>
            <a:r>
              <a:rPr lang="en-US" sz="1700" b="1" dirty="0"/>
              <a:t> Charter Schools: </a:t>
            </a:r>
            <a:r>
              <a:rPr lang="en-US" sz="1700" dirty="0"/>
              <a:t>Charter School funding, Open enrollment funding, and right of first refusal on school property. Division III of this bill is the start date, allowing schools to start as early as the Tuesday following the end of the Iowa State Fair. On the Senate Unfinished Business Calendar.  HF 2543 is on the House Unfinished Business Calendar, but they amended the start date out of the House version in the Education Committee. Opposed but for the start date.</a:t>
            </a:r>
          </a:p>
          <a:p>
            <a:r>
              <a:rPr lang="en-US" sz="1700" b="1" u="sng" dirty="0">
                <a:hlinkClick r:id="rId8"/>
              </a:rPr>
              <a:t>SF 2367</a:t>
            </a:r>
            <a:r>
              <a:rPr lang="en-US" sz="1700" b="1" dirty="0"/>
              <a:t> Data Collection/ Second Enrollment Count</a:t>
            </a:r>
            <a:r>
              <a:rPr lang="en-US" sz="1700" dirty="0"/>
              <a:t> (HF 2542) on respective unfinished business calendars. Opposed. </a:t>
            </a:r>
            <a:endParaRPr kumimoji="0" lang="en-US" altLang="en-US" sz="17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737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48BB-A5A4-4D8C-AE26-2A15048B3E8C}"/>
              </a:ext>
            </a:extLst>
          </p:cNvPr>
          <p:cNvSpPr>
            <a:spLocks noGrp="1"/>
          </p:cNvSpPr>
          <p:nvPr>
            <p:ph type="title"/>
          </p:nvPr>
        </p:nvSpPr>
        <p:spPr/>
        <p:txBody>
          <a:bodyPr/>
          <a:lstStyle/>
          <a:p>
            <a:r>
              <a:rPr lang="en-US" dirty="0"/>
              <a:t>Local School Board Authority</a:t>
            </a:r>
            <a:br>
              <a:rPr lang="en-US" dirty="0"/>
            </a:br>
            <a:r>
              <a:rPr lang="en-US" dirty="0"/>
              <a:t>and AEA changes</a:t>
            </a:r>
          </a:p>
        </p:txBody>
      </p:sp>
      <p:sp>
        <p:nvSpPr>
          <p:cNvPr id="3" name="Content Placeholder 2">
            <a:extLst>
              <a:ext uri="{FF2B5EF4-FFF2-40B4-BE49-F238E27FC236}">
                <a16:creationId xmlns:a16="http://schemas.microsoft.com/office/drawing/2014/main" id="{B8170417-27A9-4278-9D34-F9F73B7CD135}"/>
              </a:ext>
            </a:extLst>
          </p:cNvPr>
          <p:cNvSpPr>
            <a:spLocks noGrp="1"/>
          </p:cNvSpPr>
          <p:nvPr>
            <p:ph sz="half" idx="1"/>
          </p:nvPr>
        </p:nvSpPr>
        <p:spPr>
          <a:xfrm>
            <a:off x="822960" y="1845734"/>
            <a:ext cx="7559040" cy="4402666"/>
          </a:xfrm>
        </p:spPr>
        <p:txBody>
          <a:bodyPr>
            <a:noAutofit/>
          </a:bodyPr>
          <a:lstStyle/>
          <a:p>
            <a:pPr lvl="0">
              <a:lnSpc>
                <a:spcPct val="120000"/>
              </a:lnSpc>
            </a:pPr>
            <a:r>
              <a:rPr lang="en-US" sz="1200" b="1" dirty="0"/>
              <a:t>Media and Educational Services:</a:t>
            </a:r>
            <a:r>
              <a:rPr lang="en-US" sz="1200" dirty="0"/>
              <a:t> SSB 3073 eliminated media/education services property taxes. HF2612 keeps $68 million in place, flows 40% through to AEAs, and lets districts retain up to 60% this first year. Changes to 100% under school district control beginning July 1, 2025. Districts could work with AEAs for up to all of the district amount, could use the funds for special education services or for any general fund purpose. </a:t>
            </a:r>
          </a:p>
          <a:p>
            <a:pPr lvl="0">
              <a:lnSpc>
                <a:spcPct val="120000"/>
              </a:lnSpc>
            </a:pPr>
            <a:r>
              <a:rPr lang="en-US" sz="1200" b="1" dirty="0"/>
              <a:t>Special Educational Services:</a:t>
            </a:r>
            <a:r>
              <a:rPr lang="en-US" sz="1200" dirty="0"/>
              <a:t> SSB 3073 gave school districts have authority over all AEA special education funding July 1 2024. HF 2612 makes no changes for July 1, 2024, requiring all special education funding going to AEAs. Allows districts to keep up to 10% in the year beginning July 1, 2025. Requires districts to work with AEAs for the 90% and requires the remaining 10% must be spent on special education services, which could be, but is not required to be, with AEAs. Prorates the $7.5 Million IC reduction. There are no changes to Early Access, Child Find, or IDEA federally-funded services. Continued deappropriations? </a:t>
            </a:r>
          </a:p>
          <a:p>
            <a:pPr lvl="0">
              <a:lnSpc>
                <a:spcPct val="120000"/>
              </a:lnSpc>
            </a:pPr>
            <a:r>
              <a:rPr lang="en-US" sz="1200" b="1" dirty="0"/>
              <a:t>Task Force:</a:t>
            </a:r>
            <a:r>
              <a:rPr lang="en-US" sz="1200" dirty="0"/>
              <a:t> HF 2612 includes an AEA Task Force of stakeholders and policymakers to review all AEA services, programs and processes and make recommendations. Will meet over the Interim and report by Dec. 31, 2024. Several parts of the AEA bill are not effective until July 1, 2025. The Task Force could recommend intervening changes. </a:t>
            </a:r>
          </a:p>
          <a:p>
            <a:pPr lvl="0">
              <a:lnSpc>
                <a:spcPct val="120000"/>
              </a:lnSpc>
            </a:pPr>
            <a:r>
              <a:rPr lang="en-US" sz="1200" b="1" dirty="0"/>
              <a:t>DE Division of Special Education:</a:t>
            </a:r>
            <a:r>
              <a:rPr lang="en-US" sz="1200" dirty="0"/>
              <a:t> SSB 3073 had a larger Division of Special Education with 139 FTEs for oversight and school improvement. HF 2612 specifies 13 FTEs in the DE’s Des Moines office and up to 40 staffed regionally, apportioned to AEAs by enrollment for compliance. </a:t>
            </a:r>
            <a:r>
              <a:rPr lang="en-US" sz="1200" b="1" dirty="0"/>
              <a:t>Changes to AEA Staff:</a:t>
            </a:r>
            <a:r>
              <a:rPr lang="en-US" sz="1200" dirty="0"/>
              <a:t> Various versions required termination of specific AEA staff. This final version does not. (However, reduced funding means fewer AEA staff is inevitable.)</a:t>
            </a:r>
          </a:p>
          <a:p>
            <a:endParaRPr lang="en-US" sz="1200" dirty="0"/>
          </a:p>
        </p:txBody>
      </p:sp>
    </p:spTree>
    <p:extLst>
      <p:ext uri="{BB962C8B-B14F-4D97-AF65-F5344CB8AC3E}">
        <p14:creationId xmlns:p14="http://schemas.microsoft.com/office/powerpoint/2010/main" val="3934677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152400"/>
            <a:ext cx="7392041" cy="1219306"/>
          </a:xfrm>
          <a:prstGeom prst="rect">
            <a:avLst/>
          </a:prstGeom>
        </p:spPr>
      </p:pic>
      <p:sp>
        <p:nvSpPr>
          <p:cNvPr id="6" name="Content Placeholder 2"/>
          <p:cNvSpPr>
            <a:spLocks noGrp="1"/>
          </p:cNvSpPr>
          <p:nvPr>
            <p:ph sz="half" idx="1"/>
          </p:nvPr>
        </p:nvSpPr>
        <p:spPr>
          <a:xfrm>
            <a:off x="762000" y="1390098"/>
            <a:ext cx="7772400" cy="4324902"/>
          </a:xfrm>
          <a:solidFill>
            <a:schemeClr val="bg1"/>
          </a:solidFill>
        </p:spPr>
        <p:txBody>
          <a:bodyPr>
            <a:noAutofit/>
          </a:bodyPr>
          <a:lstStyle/>
          <a:p>
            <a:pPr marL="0" indent="0">
              <a:buNone/>
            </a:pPr>
            <a:r>
              <a:rPr lang="en-US" sz="2800" dirty="0"/>
              <a:t>Agenda:</a:t>
            </a:r>
          </a:p>
          <a:p>
            <a:pPr>
              <a:buFont typeface="Wingdings" panose="05000000000000000000" pitchFamily="2" charset="2"/>
              <a:buChar char="v"/>
            </a:pPr>
            <a:r>
              <a:rPr lang="en-US" sz="2800" dirty="0"/>
              <a:t>Introductions</a:t>
            </a:r>
          </a:p>
          <a:p>
            <a:pPr>
              <a:buFont typeface="Wingdings" panose="05000000000000000000" pitchFamily="2" charset="2"/>
              <a:buChar char="v"/>
            </a:pPr>
            <a:r>
              <a:rPr lang="en-US" sz="2800" dirty="0"/>
              <a:t>RSAI Overview and Processes</a:t>
            </a:r>
          </a:p>
          <a:p>
            <a:pPr>
              <a:buFont typeface="Wingdings" panose="05000000000000000000" pitchFamily="2" charset="2"/>
              <a:buChar char="v"/>
            </a:pPr>
            <a:r>
              <a:rPr lang="en-US" sz="2800" dirty="0"/>
              <a:t>Election to Leadership Group</a:t>
            </a:r>
          </a:p>
          <a:p>
            <a:pPr>
              <a:buFont typeface="Wingdings" panose="05000000000000000000" pitchFamily="2" charset="2"/>
              <a:buChar char="v"/>
            </a:pPr>
            <a:r>
              <a:rPr lang="en-US" sz="2800" dirty="0"/>
              <a:t>Election of Legislative Committee Rep</a:t>
            </a:r>
          </a:p>
          <a:p>
            <a:pPr>
              <a:buFont typeface="Wingdings" panose="05000000000000000000" pitchFamily="2" charset="2"/>
              <a:buChar char="v"/>
            </a:pPr>
            <a:r>
              <a:rPr lang="en-US" sz="2800" dirty="0"/>
              <a:t>RSAI Proposed Bylaws, if any</a:t>
            </a:r>
          </a:p>
          <a:p>
            <a:pPr>
              <a:buFont typeface="Wingdings" panose="05000000000000000000" pitchFamily="2" charset="2"/>
              <a:buChar char="v"/>
            </a:pPr>
            <a:r>
              <a:rPr lang="en-US" sz="2800" dirty="0"/>
              <a:t>Review of the 2024 Legislative Session</a:t>
            </a:r>
          </a:p>
          <a:p>
            <a:pPr>
              <a:buFont typeface="Wingdings" panose="05000000000000000000" pitchFamily="2" charset="2"/>
              <a:buChar char="v"/>
            </a:pPr>
            <a:r>
              <a:rPr lang="en-US" sz="2800" dirty="0"/>
              <a:t>NE Region Priorities for 2025 Session</a:t>
            </a:r>
          </a:p>
          <a:p>
            <a:pPr>
              <a:buFont typeface="Wingdings" panose="05000000000000000000" pitchFamily="2" charset="2"/>
              <a:buChar char="v"/>
            </a:pPr>
            <a:r>
              <a:rPr lang="en-US" sz="2800" dirty="0"/>
              <a:t>Brainstorming/Networking Discussion</a:t>
            </a:r>
          </a:p>
        </p:txBody>
      </p:sp>
    </p:spTree>
    <p:extLst>
      <p:ext uri="{BB962C8B-B14F-4D97-AF65-F5344CB8AC3E}">
        <p14:creationId xmlns:p14="http://schemas.microsoft.com/office/powerpoint/2010/main" val="3599164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362201"/>
            <a:ext cx="7543800" cy="990600"/>
          </a:xfrm>
        </p:spPr>
        <p:txBody>
          <a:bodyPr/>
          <a:lstStyle/>
          <a:p>
            <a:pPr algn="ctr"/>
            <a:r>
              <a:rPr lang="en-US" b="1" dirty="0"/>
              <a:t>Quality Preschool</a:t>
            </a:r>
          </a:p>
        </p:txBody>
      </p:sp>
      <p:pic>
        <p:nvPicPr>
          <p:cNvPr id="3" name="Picture 2" descr="tendermusings: Bring me bac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038600"/>
            <a:ext cx="5845479" cy="1066800"/>
          </a:xfrm>
          <a:prstGeom prst="rect">
            <a:avLst/>
          </a:prstGeom>
        </p:spPr>
      </p:pic>
    </p:spTree>
    <p:extLst>
      <p:ext uri="{BB962C8B-B14F-4D97-AF65-F5344CB8AC3E}">
        <p14:creationId xmlns:p14="http://schemas.microsoft.com/office/powerpoint/2010/main" val="2467330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E610-4429-4713-B2FB-BC19E66DC2A2}"/>
              </a:ext>
            </a:extLst>
          </p:cNvPr>
          <p:cNvSpPr>
            <a:spLocks noGrp="1"/>
          </p:cNvSpPr>
          <p:nvPr>
            <p:ph type="title"/>
          </p:nvPr>
        </p:nvSpPr>
        <p:spPr/>
        <p:txBody>
          <a:bodyPr/>
          <a:lstStyle/>
          <a:p>
            <a:r>
              <a:rPr lang="en-US" dirty="0"/>
              <a:t>Preschool Funding/Policy</a:t>
            </a:r>
          </a:p>
        </p:txBody>
      </p:sp>
      <p:sp>
        <p:nvSpPr>
          <p:cNvPr id="8" name="Rectangle 8">
            <a:extLst>
              <a:ext uri="{FF2B5EF4-FFF2-40B4-BE49-F238E27FC236}">
                <a16:creationId xmlns:a16="http://schemas.microsoft.com/office/drawing/2014/main" id="{F7E61D43-6C11-40FD-A0DB-26DB3F522A1B}"/>
              </a:ext>
            </a:extLst>
          </p:cNvPr>
          <p:cNvSpPr>
            <a:spLocks noChangeArrowheads="1"/>
          </p:cNvSpPr>
          <p:nvPr/>
        </p:nvSpPr>
        <p:spPr bwMode="auto">
          <a:xfrm>
            <a:off x="457200" y="2442120"/>
            <a:ext cx="77571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9" name="Rectangle 9">
            <a:extLst>
              <a:ext uri="{FF2B5EF4-FFF2-40B4-BE49-F238E27FC236}">
                <a16:creationId xmlns:a16="http://schemas.microsoft.com/office/drawing/2014/main" id="{46F55A07-6182-4084-866A-DB5131B70D74}"/>
              </a:ext>
            </a:extLst>
          </p:cNvPr>
          <p:cNvSpPr>
            <a:spLocks noChangeArrowheads="1"/>
          </p:cNvSpPr>
          <p:nvPr/>
        </p:nvSpPr>
        <p:spPr bwMode="auto">
          <a:xfrm>
            <a:off x="929639" y="2779256"/>
            <a:ext cx="7437121" cy="267765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b="1" dirty="0"/>
              <a:t>Quality Preschool and Other RSAI Priorities:</a:t>
            </a:r>
            <a:r>
              <a:rPr lang="en-US" dirty="0"/>
              <a:t> Continue to talk about the value of Quality Preschool, and Teacher and other Staff Shortages. </a:t>
            </a:r>
            <a:r>
              <a:rPr lang="en-US" u="sng" dirty="0">
                <a:hlinkClick r:id="rId2"/>
              </a:rPr>
              <a:t>SF 2383</a:t>
            </a:r>
            <a:r>
              <a:rPr lang="en-US" dirty="0"/>
              <a:t> Expanded Preschool is on the Senate Calendar may be in trouble due to the estimated impact of the bill on the state budget. The bill is phased in over two years, up to 1.0 weighting for students below 185% of the federal poverty level. Find Position Papers and other resources on the RSAI Advocacy website to find talking points or other resources to share when you meet with policymakers.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09146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4D71-3094-42C7-A647-A4012D362A32}"/>
              </a:ext>
            </a:extLst>
          </p:cNvPr>
          <p:cNvSpPr>
            <a:spLocks noGrp="1"/>
          </p:cNvSpPr>
          <p:nvPr>
            <p:ph type="title"/>
          </p:nvPr>
        </p:nvSpPr>
        <p:spPr/>
        <p:txBody>
          <a:bodyPr/>
          <a:lstStyle/>
          <a:p>
            <a:r>
              <a:rPr lang="en-US" dirty="0"/>
              <a:t>Sharing and Reorganization Incentives</a:t>
            </a:r>
          </a:p>
        </p:txBody>
      </p:sp>
      <p:sp>
        <p:nvSpPr>
          <p:cNvPr id="4" name="Rectangle 3">
            <a:extLst>
              <a:ext uri="{FF2B5EF4-FFF2-40B4-BE49-F238E27FC236}">
                <a16:creationId xmlns:a16="http://schemas.microsoft.com/office/drawing/2014/main" id="{5BB89D5D-D485-4604-8813-2A7CC71D9B8E}"/>
              </a:ext>
            </a:extLst>
          </p:cNvPr>
          <p:cNvSpPr>
            <a:spLocks noChangeArrowheads="1"/>
          </p:cNvSpPr>
          <p:nvPr/>
        </p:nvSpPr>
        <p:spPr bwMode="auto">
          <a:xfrm>
            <a:off x="822960" y="2223701"/>
            <a:ext cx="7674799" cy="31700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Governor’s AEA bill eliminated Operational Sharing with AEAs.  HF 2612 reinstates it. (undecided)</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t>Workforce learning bill exempts college and career coordinator from 21-student limit.  (supports)</a:t>
            </a:r>
          </a:p>
          <a:p>
            <a:pPr eaLnBrk="0" fontAlgn="base" hangingPunct="0">
              <a:spcBef>
                <a:spcPct val="0"/>
              </a:spcBef>
              <a:spcAft>
                <a:spcPct val="0"/>
              </a:spcAft>
            </a:pPr>
            <a:endParaRPr lang="en-US" b="1" u="sng" dirty="0">
              <a:hlinkClick r:id="rId2"/>
            </a:endParaRPr>
          </a:p>
          <a:p>
            <a:pPr eaLnBrk="0" fontAlgn="base" hangingPunct="0">
              <a:spcBef>
                <a:spcPct val="0"/>
              </a:spcBef>
              <a:spcAft>
                <a:spcPct val="0"/>
              </a:spcAft>
            </a:pPr>
            <a:r>
              <a:rPr lang="en-US" b="1" u="sng" dirty="0">
                <a:hlinkClick r:id="rId2"/>
              </a:rPr>
              <a:t>SF 2105</a:t>
            </a:r>
            <a:r>
              <a:rPr lang="en-US" dirty="0"/>
              <a:t> Operational Sharing Cap (although it has been through Senate Appropriations, funnel exempt, but likely dead) on the Senate Calendar (supports)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dirty="0">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1180A1E0-7325-40C6-AB02-9F897BDAB493}"/>
              </a:ext>
            </a:extLst>
          </p:cNvPr>
          <p:cNvSpPr>
            <a:spLocks noChangeArrowheads="1"/>
          </p:cNvSpPr>
          <p:nvPr/>
        </p:nvSpPr>
        <p:spPr bwMode="auto">
          <a:xfrm>
            <a:off x="457200" y="4572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2975680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86604"/>
            <a:ext cx="7985760" cy="1450757"/>
          </a:xfrm>
        </p:spPr>
        <p:txBody>
          <a:bodyPr>
            <a:normAutofit/>
          </a:bodyPr>
          <a:lstStyle/>
          <a:p>
            <a:r>
              <a:rPr lang="en-US" dirty="0"/>
              <a:t>Legislative Priorities Discussion: Tracking form in your packet</a:t>
            </a:r>
          </a:p>
        </p:txBody>
      </p:sp>
      <p:sp>
        <p:nvSpPr>
          <p:cNvPr id="3" name="Content Placeholder 2"/>
          <p:cNvSpPr>
            <a:spLocks noGrp="1"/>
          </p:cNvSpPr>
          <p:nvPr>
            <p:ph sz="half" idx="1"/>
          </p:nvPr>
        </p:nvSpPr>
        <p:spPr>
          <a:xfrm>
            <a:off x="822960" y="1845734"/>
            <a:ext cx="6568440" cy="4023360"/>
          </a:xfrm>
        </p:spPr>
        <p:txBody>
          <a:bodyPr>
            <a:normAutofit fontScale="92500" lnSpcReduction="10000"/>
          </a:bodyPr>
          <a:lstStyle/>
          <a:p>
            <a:r>
              <a:rPr lang="en-US" b="1" dirty="0"/>
              <a:t>On your agenda see the 2024 list or on the RSAI website</a:t>
            </a:r>
          </a:p>
          <a:p>
            <a:r>
              <a:rPr lang="en-US" dirty="0">
                <a:hlinkClick r:id="rId2"/>
              </a:rPr>
              <a:t>https://www.rsaia.org/2024-legislative-session.html</a:t>
            </a:r>
            <a:r>
              <a:rPr lang="en-US" dirty="0"/>
              <a:t> </a:t>
            </a:r>
          </a:p>
          <a:p>
            <a:pPr algn="ctr"/>
            <a:r>
              <a:rPr lang="en-US" dirty="0">
                <a:solidFill>
                  <a:schemeClr val="accent1">
                    <a:lumMod val="75000"/>
                  </a:schemeClr>
                </a:solidFill>
              </a:rPr>
              <a:t> </a:t>
            </a:r>
            <a:r>
              <a:rPr lang="en-US" i="1" dirty="0">
                <a:solidFill>
                  <a:schemeClr val="accent1">
                    <a:lumMod val="75000"/>
                  </a:schemeClr>
                </a:solidFill>
                <a:hlinkClick r:id="rId3">
                  <a:extLst>
                    <a:ext uri="{A12FA001-AC4F-418D-AE19-62706E023703}">
                      <ahyp:hlinkClr xmlns:ahyp="http://schemas.microsoft.com/office/drawing/2018/hyperlinkcolor" xmlns="" val="tx"/>
                    </a:ext>
                  </a:extLst>
                </a:hlinkClick>
              </a:rPr>
              <a:t>RSAI 2024 Legislative Priorities</a:t>
            </a:r>
            <a:endParaRPr lang="en-US" dirty="0">
              <a:solidFill>
                <a:schemeClr val="accent1">
                  <a:lumMod val="75000"/>
                </a:schemeClr>
              </a:solidFill>
            </a:endParaRPr>
          </a:p>
          <a:p>
            <a:endParaRPr lang="en-US" sz="2000" dirty="0"/>
          </a:p>
          <a:p>
            <a:pPr marL="384048" lvl="2" indent="0">
              <a:lnSpc>
                <a:spcPct val="100000"/>
              </a:lnSpc>
              <a:spcAft>
                <a:spcPts val="1200"/>
              </a:spcAft>
              <a:buNone/>
            </a:pPr>
            <a:r>
              <a:rPr lang="en-US" sz="2000" dirty="0"/>
              <a:t>1. Are there any that need to be removed?  </a:t>
            </a:r>
          </a:p>
          <a:p>
            <a:pPr marL="384048" lvl="2" indent="0">
              <a:lnSpc>
                <a:spcPct val="100000"/>
              </a:lnSpc>
              <a:spcAft>
                <a:spcPts val="1200"/>
              </a:spcAft>
              <a:buNone/>
            </a:pPr>
            <a:r>
              <a:rPr lang="en-US" sz="2000" dirty="0"/>
              <a:t>2. Any that need to be added? </a:t>
            </a:r>
          </a:p>
          <a:p>
            <a:pPr marL="384048" lvl="2" indent="0">
              <a:lnSpc>
                <a:spcPct val="100000"/>
              </a:lnSpc>
              <a:spcAft>
                <a:spcPts val="1200"/>
              </a:spcAft>
              <a:buNone/>
            </a:pPr>
            <a:r>
              <a:rPr lang="en-US" sz="2000" dirty="0"/>
              <a:t>3. Any significant (or suggested) wording changes on those already on the list? </a:t>
            </a:r>
            <a:endParaRPr lang="en-US" sz="1800" dirty="0"/>
          </a:p>
          <a:p>
            <a:r>
              <a:rPr lang="en-US" dirty="0"/>
              <a:t>Small group or whole group discussion. We can go through them one at a time or consider the whole list with one vote.  It’s completely up to the attendees to decide how to proceed. </a:t>
            </a:r>
          </a:p>
        </p:txBody>
      </p:sp>
    </p:spTree>
    <p:extLst>
      <p:ext uri="{BB962C8B-B14F-4D97-AF65-F5344CB8AC3E}">
        <p14:creationId xmlns:p14="http://schemas.microsoft.com/office/powerpoint/2010/main" val="2697350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RSAI 2025 Legislative Priorities</a:t>
            </a:r>
          </a:p>
        </p:txBody>
      </p:sp>
      <p:sp>
        <p:nvSpPr>
          <p:cNvPr id="3" name="Content Placeholder 2"/>
          <p:cNvSpPr>
            <a:spLocks noGrp="1"/>
          </p:cNvSpPr>
          <p:nvPr>
            <p:ph idx="1"/>
          </p:nvPr>
        </p:nvSpPr>
        <p:spPr>
          <a:xfrm>
            <a:off x="822959" y="2133600"/>
            <a:ext cx="7543801" cy="3735494"/>
          </a:xfrm>
        </p:spPr>
        <p:txBody>
          <a:bodyPr>
            <a:normAutofit/>
          </a:bodyPr>
          <a:lstStyle/>
          <a:p>
            <a:r>
              <a:rPr lang="en-US" dirty="0"/>
              <a:t>See the RSAI website meeting tab for more information such as RSAI Legislative Digest, Position Papers which will be updated after language is finalized during the process, Legislative Priorities, and this PPT and meeting minutes on the Regional Meeting tab.  More information about the Oct. 15 Annual Meeting Coming later this Summer!</a:t>
            </a:r>
          </a:p>
          <a:p>
            <a:pPr algn="ctr"/>
            <a:r>
              <a:rPr lang="en-US" dirty="0"/>
              <a:t> </a:t>
            </a:r>
            <a:r>
              <a:rPr lang="en-US" dirty="0">
                <a:hlinkClick r:id="rId2"/>
              </a:rPr>
              <a:t>http://www.rsaia.org/</a:t>
            </a:r>
            <a:r>
              <a:rPr lang="en-US" dirty="0"/>
              <a:t> </a:t>
            </a:r>
          </a:p>
          <a:p>
            <a:pPr algn="ctr"/>
            <a:endParaRPr lang="en-US" dirty="0"/>
          </a:p>
        </p:txBody>
      </p:sp>
    </p:spTree>
    <p:extLst>
      <p:ext uri="{BB962C8B-B14F-4D97-AF65-F5344CB8AC3E}">
        <p14:creationId xmlns:p14="http://schemas.microsoft.com/office/powerpoint/2010/main" val="1727844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THANK YOU FOR YOUR VOICE</a:t>
            </a:r>
            <a:br>
              <a:rPr lang="en-US" b="1" dirty="0"/>
            </a:br>
            <a:r>
              <a:rPr lang="en-US" b="1" dirty="0"/>
              <a:t>on behalf of rural students!</a:t>
            </a:r>
          </a:p>
        </p:txBody>
      </p:sp>
      <p:sp>
        <p:nvSpPr>
          <p:cNvPr id="3" name="Content Placeholder 2"/>
          <p:cNvSpPr>
            <a:spLocks noGrp="1"/>
          </p:cNvSpPr>
          <p:nvPr>
            <p:ph idx="1"/>
          </p:nvPr>
        </p:nvSpPr>
        <p:spPr>
          <a:xfrm>
            <a:off x="822959" y="1905000"/>
            <a:ext cx="7543801" cy="3964094"/>
          </a:xfrm>
        </p:spPr>
        <p:txBody>
          <a:bodyPr>
            <a:normAutofit fontScale="70000" lnSpcReduction="20000"/>
          </a:bodyPr>
          <a:lstStyle/>
          <a:p>
            <a:pPr algn="ctr"/>
            <a:r>
              <a:rPr lang="en-US" sz="2800" dirty="0"/>
              <a:t>Watch for RSAI Legislative Digest</a:t>
            </a:r>
          </a:p>
          <a:p>
            <a:pPr algn="ctr"/>
            <a:r>
              <a:rPr lang="en-US" sz="2800" dirty="0"/>
              <a:t>RSAI Priority Survey later this Summer</a:t>
            </a:r>
          </a:p>
          <a:p>
            <a:pPr algn="ctr"/>
            <a:r>
              <a:rPr lang="en-US" sz="2800" dirty="0"/>
              <a:t>Stay connected through the Interim </a:t>
            </a:r>
          </a:p>
          <a:p>
            <a:pPr algn="ctr"/>
            <a:r>
              <a:rPr lang="en-US" sz="2800" dirty="0"/>
              <a:t>Let us know what you need to beef up your advocacy efforts. </a:t>
            </a:r>
          </a:p>
          <a:p>
            <a:pPr algn="ctr"/>
            <a:r>
              <a:rPr lang="en-US" sz="2800" dirty="0"/>
              <a:t>See you at the Oct. 15 Annual Meeting!</a:t>
            </a:r>
          </a:p>
          <a:p>
            <a:endParaRPr lang="en-US" b="1" dirty="0"/>
          </a:p>
          <a:p>
            <a:r>
              <a:rPr lang="en-US" sz="2300" b="1" dirty="0"/>
              <a:t>Professional Advocate</a:t>
            </a:r>
          </a:p>
          <a:p>
            <a:pPr>
              <a:spcBef>
                <a:spcPts val="0"/>
              </a:spcBef>
            </a:pPr>
            <a:r>
              <a:rPr lang="en-US" sz="2300" dirty="0"/>
              <a:t>Margaret Buckton, </a:t>
            </a:r>
            <a:r>
              <a:rPr lang="en-US" sz="2300" dirty="0">
                <a:hlinkClick r:id="rId2"/>
              </a:rPr>
              <a:t>margaret@iowaschoolfinance.com</a:t>
            </a:r>
            <a:r>
              <a:rPr lang="en-US" sz="2300" dirty="0"/>
              <a:t>  </a:t>
            </a:r>
          </a:p>
          <a:p>
            <a:pPr>
              <a:spcBef>
                <a:spcPts val="0"/>
              </a:spcBef>
            </a:pPr>
            <a:r>
              <a:rPr lang="en-US" sz="2300" dirty="0"/>
              <a:t>1201 63rd Street, Des Moines, IA 50311 (515) 201-3755 cell</a:t>
            </a:r>
          </a:p>
          <a:p>
            <a:pPr>
              <a:spcBef>
                <a:spcPts val="0"/>
              </a:spcBef>
            </a:pPr>
            <a:endParaRPr lang="en-US" sz="2300" dirty="0"/>
          </a:p>
          <a:p>
            <a:pPr>
              <a:spcBef>
                <a:spcPts val="0"/>
              </a:spcBef>
            </a:pPr>
            <a:r>
              <a:rPr lang="en-US" sz="2300" b="1" dirty="0"/>
              <a:t>Grassroots Advocate</a:t>
            </a:r>
          </a:p>
          <a:p>
            <a:pPr>
              <a:spcBef>
                <a:spcPts val="0"/>
              </a:spcBef>
            </a:pPr>
            <a:r>
              <a:rPr lang="en-US" sz="2300" dirty="0"/>
              <a:t>Dave Daughton, </a:t>
            </a:r>
            <a:r>
              <a:rPr lang="en-US" sz="2300" dirty="0">
                <a:hlinkClick r:id="rId3"/>
              </a:rPr>
              <a:t>dave.daughton@rsaia.org</a:t>
            </a:r>
            <a:endParaRPr lang="en-US" sz="2300" dirty="0"/>
          </a:p>
          <a:p>
            <a:pPr>
              <a:spcBef>
                <a:spcPts val="0"/>
              </a:spcBef>
            </a:pPr>
            <a:r>
              <a:rPr lang="en-US" sz="2300" dirty="0"/>
              <a:t>(641) 344-5205</a:t>
            </a:r>
          </a:p>
          <a:p>
            <a:endParaRPr lang="en-US" dirty="0"/>
          </a:p>
        </p:txBody>
      </p:sp>
    </p:spTree>
    <p:extLst>
      <p:ext uri="{BB962C8B-B14F-4D97-AF65-F5344CB8AC3E}">
        <p14:creationId xmlns:p14="http://schemas.microsoft.com/office/powerpoint/2010/main" val="3353773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sp>
        <p:nvSpPr>
          <p:cNvPr id="3" name="Content Placeholder 2"/>
          <p:cNvSpPr>
            <a:spLocks noGrp="1"/>
          </p:cNvSpPr>
          <p:nvPr>
            <p:ph idx="1"/>
          </p:nvPr>
        </p:nvSpPr>
        <p:spPr/>
        <p:txBody>
          <a:bodyPr/>
          <a:lstStyle/>
          <a:p>
            <a:r>
              <a:rPr lang="en-US" dirty="0"/>
              <a:t>Name		____________________________________</a:t>
            </a:r>
          </a:p>
          <a:p>
            <a:r>
              <a:rPr lang="en-US" dirty="0"/>
              <a:t>District Role	____________________________________</a:t>
            </a:r>
          </a:p>
          <a:p>
            <a:r>
              <a:rPr lang="en-US" dirty="0"/>
              <a:t>One Sentence:  What’s the best thing happening in your school district today? </a:t>
            </a:r>
          </a:p>
          <a:p>
            <a:r>
              <a:rPr lang="en-US" dirty="0"/>
              <a:t>________________________________________________________</a:t>
            </a:r>
          </a:p>
          <a:p>
            <a:r>
              <a:rPr lang="en-US" dirty="0"/>
              <a:t>________________________________________________________</a:t>
            </a:r>
          </a:p>
          <a:p>
            <a:r>
              <a:rPr lang="en-US" dirty="0"/>
              <a:t>________________________________________________________</a:t>
            </a:r>
          </a:p>
          <a:p>
            <a:pPr marL="384048" lvl="2" indent="0">
              <a:buNone/>
            </a:pPr>
            <a:endParaRPr lang="en-US" dirty="0"/>
          </a:p>
        </p:txBody>
      </p:sp>
    </p:spTree>
    <p:extLst>
      <p:ext uri="{BB962C8B-B14F-4D97-AF65-F5344CB8AC3E}">
        <p14:creationId xmlns:p14="http://schemas.microsoft.com/office/powerpoint/2010/main" val="2026391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RSAI</a:t>
            </a:r>
          </a:p>
        </p:txBody>
      </p:sp>
      <p:sp>
        <p:nvSpPr>
          <p:cNvPr id="3" name="Content Placeholder 2"/>
          <p:cNvSpPr>
            <a:spLocks noGrp="1"/>
          </p:cNvSpPr>
          <p:nvPr>
            <p:ph idx="1"/>
          </p:nvPr>
        </p:nvSpPr>
        <p:spPr/>
        <p:txBody>
          <a:bodyPr>
            <a:normAutofit/>
          </a:bodyPr>
          <a:lstStyle/>
          <a:p>
            <a:pPr marL="0" indent="0">
              <a:buNone/>
            </a:pPr>
            <a:r>
              <a:rPr lang="en-US" dirty="0"/>
              <a:t>The Rural School Advocates of Iowa began with a few rural school leaders getting together in 2013 to discuss many things: </a:t>
            </a:r>
          </a:p>
          <a:p>
            <a:pPr lvl="1"/>
            <a:r>
              <a:rPr lang="en-US" dirty="0"/>
              <a:t>Why were rural school voices not represented in statewide decision-making?</a:t>
            </a:r>
          </a:p>
          <a:p>
            <a:pPr lvl="1"/>
            <a:r>
              <a:rPr lang="en-US" dirty="0"/>
              <a:t>Why did funding formulas not recognize transportation and sparsity factors?</a:t>
            </a:r>
          </a:p>
          <a:p>
            <a:pPr lvl="1"/>
            <a:r>
              <a:rPr lang="en-US" dirty="0"/>
              <a:t>Why did state policy always seem to have a “one-size-fits-all” approach that left little flexibility to rural schools? </a:t>
            </a:r>
          </a:p>
          <a:p>
            <a:pPr lvl="1"/>
            <a:r>
              <a:rPr lang="en-US" dirty="0"/>
              <a:t>What could rural school leaders do to change this situation to benefit students in rural schools?</a:t>
            </a:r>
          </a:p>
          <a:p>
            <a:r>
              <a:rPr lang="en-US" dirty="0"/>
              <a:t>July 1, 2014 RSAI officially formed with 41 member districts</a:t>
            </a:r>
          </a:p>
        </p:txBody>
      </p:sp>
    </p:spTree>
    <p:extLst>
      <p:ext uri="{BB962C8B-B14F-4D97-AF65-F5344CB8AC3E}">
        <p14:creationId xmlns:p14="http://schemas.microsoft.com/office/powerpoint/2010/main" val="4015572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76200" y="0"/>
            <a:ext cx="9067800" cy="7022823"/>
          </a:xfrm>
          <a:prstGeom prst="rect">
            <a:avLst/>
          </a:prstGeom>
        </p:spPr>
      </p:pic>
      <p:sp>
        <p:nvSpPr>
          <p:cNvPr id="5" name="TextBox 4"/>
          <p:cNvSpPr txBox="1"/>
          <p:nvPr/>
        </p:nvSpPr>
        <p:spPr>
          <a:xfrm>
            <a:off x="7239000" y="152400"/>
            <a:ext cx="1447800" cy="369332"/>
          </a:xfrm>
          <a:prstGeom prst="rect">
            <a:avLst/>
          </a:prstGeom>
          <a:noFill/>
        </p:spPr>
        <p:txBody>
          <a:bodyPr wrap="square" rtlCol="0">
            <a:spAutoFit/>
          </a:bodyPr>
          <a:lstStyle/>
          <a:p>
            <a:r>
              <a:rPr lang="en-US" dirty="0"/>
              <a:t>July 1, 2014</a:t>
            </a:r>
          </a:p>
        </p:txBody>
      </p:sp>
    </p:spTree>
    <p:extLst>
      <p:ext uri="{BB962C8B-B14F-4D97-AF65-F5344CB8AC3E}">
        <p14:creationId xmlns:p14="http://schemas.microsoft.com/office/powerpoint/2010/main" val="3412193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0315A-DD37-4EB0-8403-B45DA3C8B36A}"/>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C60502F7-1183-4511-B9D5-F237549176FA}"/>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811149C6-25CB-4520-A730-351D99937C4B}"/>
              </a:ext>
            </a:extLst>
          </p:cNvPr>
          <p:cNvPicPr>
            <a:picLocks noChangeAspect="1"/>
          </p:cNvPicPr>
          <p:nvPr/>
        </p:nvPicPr>
        <p:blipFill>
          <a:blip r:embed="rId2"/>
          <a:stretch>
            <a:fillRect/>
          </a:stretch>
        </p:blipFill>
        <p:spPr>
          <a:xfrm>
            <a:off x="84044" y="0"/>
            <a:ext cx="8975912" cy="6858000"/>
          </a:xfrm>
          <a:prstGeom prst="rect">
            <a:avLst/>
          </a:prstGeom>
        </p:spPr>
      </p:pic>
    </p:spTree>
    <p:extLst>
      <p:ext uri="{BB962C8B-B14F-4D97-AF65-F5344CB8AC3E}">
        <p14:creationId xmlns:p14="http://schemas.microsoft.com/office/powerpoint/2010/main" val="2706306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8D3E2-9703-497E-A528-1DD530E5340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0994FF26-EBE7-42E1-9953-9127F923E85D}"/>
              </a:ext>
            </a:extLst>
          </p:cNvPr>
          <p:cNvPicPr>
            <a:picLocks noGrp="1" noChangeAspect="1"/>
          </p:cNvPicPr>
          <p:nvPr>
            <p:ph idx="1"/>
          </p:nvPr>
        </p:nvPicPr>
        <p:blipFill>
          <a:blip r:embed="rId2"/>
          <a:stretch>
            <a:fillRect/>
          </a:stretch>
        </p:blipFill>
        <p:spPr>
          <a:xfrm>
            <a:off x="685800" y="152400"/>
            <a:ext cx="7315200" cy="5959737"/>
          </a:xfrm>
          <a:prstGeom prst="rect">
            <a:avLst/>
          </a:prstGeom>
        </p:spPr>
      </p:pic>
    </p:spTree>
    <p:extLst>
      <p:ext uri="{BB962C8B-B14F-4D97-AF65-F5344CB8AC3E}">
        <p14:creationId xmlns:p14="http://schemas.microsoft.com/office/powerpoint/2010/main" val="1905514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856396"/>
          </a:xfrm>
        </p:spPr>
        <p:txBody>
          <a:bodyPr/>
          <a:lstStyle/>
          <a:p>
            <a:r>
              <a:rPr lang="en-US" dirty="0"/>
              <a:t>RSAI Relationships</a:t>
            </a:r>
          </a:p>
        </p:txBody>
      </p:sp>
      <p:pic>
        <p:nvPicPr>
          <p:cNvPr id="4" name="Picture 3"/>
          <p:cNvPicPr>
            <a:picLocks noChangeAspect="1"/>
          </p:cNvPicPr>
          <p:nvPr/>
        </p:nvPicPr>
        <p:blipFill>
          <a:blip r:embed="rId2"/>
          <a:stretch>
            <a:fillRect/>
          </a:stretch>
        </p:blipFill>
        <p:spPr>
          <a:xfrm>
            <a:off x="7225533" y="2209800"/>
            <a:ext cx="1619390" cy="807790"/>
          </a:xfrm>
          <a:prstGeom prst="rect">
            <a:avLst/>
          </a:prstGeom>
        </p:spPr>
      </p:pic>
      <p:sp>
        <p:nvSpPr>
          <p:cNvPr id="3" name="Content Placeholder 2"/>
          <p:cNvSpPr>
            <a:spLocks noGrp="1"/>
          </p:cNvSpPr>
          <p:nvPr>
            <p:ph idx="1"/>
          </p:nvPr>
        </p:nvSpPr>
        <p:spPr>
          <a:xfrm>
            <a:off x="381000" y="1333687"/>
            <a:ext cx="7086600" cy="4525963"/>
          </a:xfrm>
          <a:solidFill>
            <a:schemeClr val="bg1"/>
          </a:solidFill>
        </p:spPr>
        <p:txBody>
          <a:bodyPr>
            <a:noAutofit/>
          </a:bodyPr>
          <a:lstStyle/>
          <a:p>
            <a:r>
              <a:rPr lang="en-US" sz="2800" dirty="0"/>
              <a:t>RSAI is recognized as the Iowa affiliate of the </a:t>
            </a:r>
            <a:r>
              <a:rPr lang="en-US" sz="2800" b="1" dirty="0"/>
              <a:t>National Rural Education Association </a:t>
            </a:r>
            <a:r>
              <a:rPr lang="en-US" sz="2800" dirty="0"/>
              <a:t>(NREA) connecting members to rural school leaders nationwide, an annual conference focused on the needs and successes of rural schools</a:t>
            </a:r>
          </a:p>
          <a:p>
            <a:r>
              <a:rPr lang="en-US" sz="2800" dirty="0"/>
              <a:t>Lends Iowa’s voice to a collective effort in our nation’s Capitol through membership in                    the </a:t>
            </a:r>
            <a:r>
              <a:rPr lang="en-US" sz="2800" b="1" dirty="0"/>
              <a:t>Rural Schools Collaborative</a:t>
            </a:r>
            <a:r>
              <a:rPr lang="en-US" sz="2800" dirty="0"/>
              <a:t>. </a:t>
            </a:r>
          </a:p>
          <a:p>
            <a:r>
              <a:rPr lang="en-US" sz="2800" dirty="0"/>
              <a:t>Member of </a:t>
            </a:r>
            <a:r>
              <a:rPr lang="en-US" sz="2800" b="1" dirty="0"/>
              <a:t>Iowa Rural Development Council   </a:t>
            </a:r>
            <a:r>
              <a:rPr lang="en-US" sz="2800" dirty="0"/>
              <a:t>to network and collaborative w/rural leaders across all areas of economic development. </a:t>
            </a:r>
          </a:p>
        </p:txBody>
      </p:sp>
      <p:pic>
        <p:nvPicPr>
          <p:cNvPr id="6" name="Picture 5"/>
          <p:cNvPicPr>
            <a:picLocks noChangeAspect="1"/>
          </p:cNvPicPr>
          <p:nvPr/>
        </p:nvPicPr>
        <p:blipFill>
          <a:blip r:embed="rId3"/>
          <a:stretch>
            <a:fillRect/>
          </a:stretch>
        </p:blipFill>
        <p:spPr>
          <a:xfrm>
            <a:off x="6477000" y="3775843"/>
            <a:ext cx="2371864" cy="743839"/>
          </a:xfrm>
          <a:prstGeom prst="rect">
            <a:avLst/>
          </a:prstGeom>
        </p:spPr>
      </p:pic>
      <p:cxnSp>
        <p:nvCxnSpPr>
          <p:cNvPr id="8" name="Straight Connector 7">
            <a:extLst>
              <a:ext uri="{FF2B5EF4-FFF2-40B4-BE49-F238E27FC236}">
                <a16:creationId xmlns:a16="http://schemas.microsoft.com/office/drawing/2014/main" id="{5C58FBC0-A890-4DCC-8021-991A863900BA}"/>
              </a:ext>
            </a:extLst>
          </p:cNvPr>
          <p:cNvCxnSpPr/>
          <p:nvPr/>
        </p:nvCxnSpPr>
        <p:spPr>
          <a:xfrm>
            <a:off x="7543800" y="3581400"/>
            <a:ext cx="10668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8FB1377-5C9C-4266-803A-88758F224C18}"/>
              </a:ext>
            </a:extLst>
          </p:cNvPr>
          <p:cNvCxnSpPr/>
          <p:nvPr/>
        </p:nvCxnSpPr>
        <p:spPr>
          <a:xfrm>
            <a:off x="7467600" y="5029200"/>
            <a:ext cx="1066800" cy="0"/>
          </a:xfrm>
          <a:prstGeom prst="line">
            <a:avLst/>
          </a:prstGeom>
        </p:spPr>
        <p:style>
          <a:lnRef idx="1">
            <a:schemeClr val="dk1"/>
          </a:lnRef>
          <a:fillRef idx="0">
            <a:schemeClr val="dk1"/>
          </a:fillRef>
          <a:effectRef idx="0">
            <a:schemeClr val="dk1"/>
          </a:effectRef>
          <a:fontRef idx="minor">
            <a:schemeClr val="tx1"/>
          </a:fontRef>
        </p:style>
      </p:cxnSp>
      <p:pic>
        <p:nvPicPr>
          <p:cNvPr id="5" name="Picture 4"/>
          <p:cNvPicPr>
            <a:picLocks noChangeAspect="1"/>
          </p:cNvPicPr>
          <p:nvPr/>
        </p:nvPicPr>
        <p:blipFill>
          <a:blip r:embed="rId4"/>
          <a:stretch>
            <a:fillRect/>
          </a:stretch>
        </p:blipFill>
        <p:spPr>
          <a:xfrm>
            <a:off x="6934200" y="5283303"/>
            <a:ext cx="2042102" cy="809799"/>
          </a:xfrm>
          <a:prstGeom prst="rect">
            <a:avLst/>
          </a:prstGeom>
        </p:spPr>
      </p:pic>
      <p:cxnSp>
        <p:nvCxnSpPr>
          <p:cNvPr id="10" name="Straight Connector 9">
            <a:extLst>
              <a:ext uri="{FF2B5EF4-FFF2-40B4-BE49-F238E27FC236}">
                <a16:creationId xmlns:a16="http://schemas.microsoft.com/office/drawing/2014/main" id="{FF6B8058-84B4-4506-9F53-2012A9995879}"/>
              </a:ext>
            </a:extLst>
          </p:cNvPr>
          <p:cNvCxnSpPr/>
          <p:nvPr/>
        </p:nvCxnSpPr>
        <p:spPr>
          <a:xfrm>
            <a:off x="7467600" y="1752600"/>
            <a:ext cx="10668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118044"/>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32510</TotalTime>
  <Words>2236</Words>
  <Application>Microsoft Office PowerPoint</Application>
  <PresentationFormat>On-screen Show (4:3)</PresentationFormat>
  <Paragraphs>181</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Wingdings</vt:lpstr>
      <vt:lpstr>Retrospect</vt:lpstr>
      <vt:lpstr>RSAI Region Meeting  NE Region April 2, 2024</vt:lpstr>
      <vt:lpstr>   RSAI Team Nick Trenkamp &amp; Jay Marley, NE Region Reps Barb Schwamman, Legislative Rep Dan Peterson, At-Large Rep to be elected at Annual Meeting in October  Jen Albers, Administrator Larry Sigel, ISFIS Partner Margaret Buckton, Professional Advocate Dave Daughton, Legislative Advocate </vt:lpstr>
      <vt:lpstr>PowerPoint Presentation</vt:lpstr>
      <vt:lpstr>Introductions</vt:lpstr>
      <vt:lpstr>History of RSAI</vt:lpstr>
      <vt:lpstr>PowerPoint Presentation</vt:lpstr>
      <vt:lpstr>PowerPoint Presentation</vt:lpstr>
      <vt:lpstr>PowerPoint Presentation</vt:lpstr>
      <vt:lpstr>RSAI Relationships</vt:lpstr>
      <vt:lpstr>Member Benefits</vt:lpstr>
      <vt:lpstr>PowerPoint Presentation</vt:lpstr>
      <vt:lpstr>PowerPoint Presentation</vt:lpstr>
      <vt:lpstr>PowerPoint Presentation</vt:lpstr>
      <vt:lpstr>PowerPoint Presentation</vt:lpstr>
      <vt:lpstr>PowerPoint Presentation</vt:lpstr>
      <vt:lpstr>Accomplishments  Benefiting Rural Districts </vt:lpstr>
      <vt:lpstr>Accomplishments  Benefiting Rural Districts </vt:lpstr>
      <vt:lpstr>Summary of 2024 Legislative Session (so far) RSAI Priority Action</vt:lpstr>
      <vt:lpstr>Adequate School Resources</vt:lpstr>
      <vt:lpstr>Teacher Pay &amp; TSS</vt:lpstr>
      <vt:lpstr>PowerPoint Presentation</vt:lpstr>
      <vt:lpstr>Teacher Pay</vt:lpstr>
      <vt:lpstr>PowerPoint Presentation</vt:lpstr>
      <vt:lpstr>Question of the day: </vt:lpstr>
      <vt:lpstr>Staff Shortage</vt:lpstr>
      <vt:lpstr>2024 Progress on Staffing</vt:lpstr>
      <vt:lpstr>Local School Board Authority</vt:lpstr>
      <vt:lpstr>Board Authority/Local Control</vt:lpstr>
      <vt:lpstr>Local School Board Authority and AEA changes</vt:lpstr>
      <vt:lpstr>Quality Preschool</vt:lpstr>
      <vt:lpstr>Preschool Funding/Policy</vt:lpstr>
      <vt:lpstr>Sharing and Reorganization Incentives</vt:lpstr>
      <vt:lpstr>Legislative Priorities Discussion: Tracking form in your packet</vt:lpstr>
      <vt:lpstr>RSAI 2025 Legislative Priorities</vt:lpstr>
      <vt:lpstr>THANK YOU FOR YOUR VOICE on behalf of rural students!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JA</cp:lastModifiedBy>
  <cp:revision>2179</cp:revision>
  <cp:lastPrinted>2021-05-03T19:44:23Z</cp:lastPrinted>
  <dcterms:created xsi:type="dcterms:W3CDTF">2014-07-14T21:17:36Z</dcterms:created>
  <dcterms:modified xsi:type="dcterms:W3CDTF">2024-04-02T14:42:32Z</dcterms:modified>
</cp:coreProperties>
</file>