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6"/>
  </p:handoutMasterIdLst>
  <p:sldIdLst>
    <p:sldId id="256" r:id="rId2"/>
    <p:sldId id="263" r:id="rId3"/>
    <p:sldId id="278" r:id="rId4"/>
    <p:sldId id="286" r:id="rId5"/>
    <p:sldId id="312" r:id="rId6"/>
    <p:sldId id="299" r:id="rId7"/>
    <p:sldId id="301" r:id="rId8"/>
    <p:sldId id="300" r:id="rId9"/>
    <p:sldId id="304" r:id="rId10"/>
    <p:sldId id="264" r:id="rId11"/>
    <p:sldId id="292" r:id="rId12"/>
    <p:sldId id="265" r:id="rId13"/>
    <p:sldId id="313" r:id="rId14"/>
    <p:sldId id="307" r:id="rId15"/>
    <p:sldId id="274" r:id="rId16"/>
    <p:sldId id="269" r:id="rId17"/>
    <p:sldId id="279" r:id="rId18"/>
    <p:sldId id="306" r:id="rId19"/>
    <p:sldId id="311" r:id="rId20"/>
    <p:sldId id="266" r:id="rId21"/>
    <p:sldId id="314" r:id="rId22"/>
    <p:sldId id="284" r:id="rId23"/>
    <p:sldId id="316" r:id="rId24"/>
    <p:sldId id="293" r:id="rId25"/>
    <p:sldId id="315" r:id="rId26"/>
    <p:sldId id="270" r:id="rId27"/>
    <p:sldId id="305" r:id="rId28"/>
    <p:sldId id="267" r:id="rId29"/>
    <p:sldId id="317" r:id="rId30"/>
    <p:sldId id="308" r:id="rId31"/>
    <p:sldId id="294" r:id="rId32"/>
    <p:sldId id="296" r:id="rId33"/>
    <p:sldId id="310" r:id="rId34"/>
    <p:sldId id="268" r:id="rId35"/>
    <p:sldId id="285" r:id="rId36"/>
    <p:sldId id="295" r:id="rId37"/>
    <p:sldId id="309" r:id="rId38"/>
    <p:sldId id="297" r:id="rId39"/>
    <p:sldId id="303" r:id="rId40"/>
    <p:sldId id="298" r:id="rId41"/>
    <p:sldId id="280" r:id="rId42"/>
    <p:sldId id="281" r:id="rId43"/>
    <p:sldId id="282" r:id="rId44"/>
    <p:sldId id="283" r:id="rId45"/>
  </p:sldIdLst>
  <p:sldSz cx="9144000" cy="6858000" type="screen4x3"/>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almerball\Desktop\Palmer%20Ball%20Consulting,%20LLC\Clients\2016\Laurel%20School\Benchmark%20Data\Girls%20Schools%20and%20Regional%20Selected%20Info.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jennie\Google%20Drive\Jennie\BUSOFFIC\Powerpt%20Pres\Finaancial%20Aid%20Analysis%202014-15%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918025871766022E-2"/>
          <c:y val="0.10057823738158436"/>
          <c:w val="0.92673673603299589"/>
          <c:h val="0.77379584220138342"/>
        </c:manualLayout>
      </c:layout>
      <c:barChart>
        <c:barDir val="col"/>
        <c:grouping val="clustered"/>
        <c:varyColors val="0"/>
        <c:ser>
          <c:idx val="0"/>
          <c:order val="0"/>
          <c:spPr>
            <a:solidFill>
              <a:srgbClr val="00B0F0"/>
            </a:solidFill>
            <a:ln>
              <a:noFill/>
            </a:ln>
            <a:effectLst/>
          </c:spPr>
          <c:invertIfNegative val="0"/>
          <c:dPt>
            <c:idx val="4"/>
            <c:invertIfNegative val="0"/>
            <c:bubble3D val="0"/>
            <c:spPr>
              <a:solidFill>
                <a:srgbClr val="00B0F0"/>
              </a:solidFill>
              <a:ln>
                <a:noFill/>
              </a:ln>
              <a:effectLst/>
            </c:spPr>
          </c:dPt>
          <c:dPt>
            <c:idx val="5"/>
            <c:invertIfNegative val="0"/>
            <c:bubble3D val="0"/>
            <c:spPr>
              <a:solidFill>
                <a:srgbClr val="04EC1A"/>
              </a:solidFill>
              <a:ln>
                <a:noFill/>
              </a:ln>
              <a:effectLst/>
            </c:spPr>
          </c:dPt>
          <c:dPt>
            <c:idx val="7"/>
            <c:invertIfNegative val="0"/>
            <c:bubble3D val="0"/>
            <c:spPr>
              <a:solidFill>
                <a:srgbClr val="FFFF00"/>
              </a:solidFill>
              <a:ln>
                <a:noFill/>
              </a:ln>
              <a:effectLst/>
            </c:spPr>
          </c:dPt>
          <c:dPt>
            <c:idx val="11"/>
            <c:invertIfNegative val="0"/>
            <c:bubble3D val="0"/>
            <c:spPr>
              <a:solidFill>
                <a:srgbClr val="EE02C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'Bar Charts'!$A$48:$A$66</c:f>
              <c:strCache>
                <c:ptCount val="19"/>
                <c:pt idx="0">
                  <c:v>The Ellis School</c:v>
                </c:pt>
                <c:pt idx="1">
                  <c:v>National Cathedral School</c:v>
                </c:pt>
                <c:pt idx="2">
                  <c:v>Hathaway Brown School</c:v>
                </c:pt>
                <c:pt idx="3">
                  <c:v>Hawken School</c:v>
                </c:pt>
                <c:pt idx="4">
                  <c:v>Roland Park Country School</c:v>
                </c:pt>
                <c:pt idx="5">
                  <c:v>Laurel School</c:v>
                </c:pt>
                <c:pt idx="6">
                  <c:v>Columbus School for Girls </c:v>
                </c:pt>
                <c:pt idx="7">
                  <c:v>Mean (Coed, Regional)</c:v>
                </c:pt>
                <c:pt idx="8">
                  <c:v>Gilmour Academy</c:v>
                </c:pt>
                <c:pt idx="9">
                  <c:v>Sewickley Academy</c:v>
                </c:pt>
                <c:pt idx="10">
                  <c:v>Harpeth Hall School</c:v>
                </c:pt>
                <c:pt idx="11">
                  <c:v>Mean (All Girls Schools)</c:v>
                </c:pt>
                <c:pt idx="12">
                  <c:v>The Baldwin School</c:v>
                </c:pt>
                <c:pt idx="13">
                  <c:v>Holton-Arms School</c:v>
                </c:pt>
                <c:pt idx="14">
                  <c:v>The Agnes Irwin School</c:v>
                </c:pt>
                <c:pt idx="15">
                  <c:v>Emma Willard School</c:v>
                </c:pt>
                <c:pt idx="16">
                  <c:v>Kent Place School</c:v>
                </c:pt>
                <c:pt idx="17">
                  <c:v>The Winsor School</c:v>
                </c:pt>
                <c:pt idx="18">
                  <c:v>Castilleja School</c:v>
                </c:pt>
              </c:strCache>
            </c:strRef>
          </c:cat>
          <c:val>
            <c:numRef>
              <c:f>'Bar Charts'!$F$48:$F$66</c:f>
              <c:numCache>
                <c:formatCode>0%</c:formatCode>
                <c:ptCount val="19"/>
                <c:pt idx="0">
                  <c:v>0.15789473684210525</c:v>
                </c:pt>
                <c:pt idx="1">
                  <c:v>0.16510538641686182</c:v>
                </c:pt>
                <c:pt idx="2">
                  <c:v>0.17362428842504743</c:v>
                </c:pt>
                <c:pt idx="3">
                  <c:v>0.17589688671307274</c:v>
                </c:pt>
                <c:pt idx="4">
                  <c:v>0.18010928961748635</c:v>
                </c:pt>
                <c:pt idx="5">
                  <c:v>0.18985343855693348</c:v>
                </c:pt>
                <c:pt idx="6">
                  <c:v>0.19923857868020303</c:v>
                </c:pt>
                <c:pt idx="7">
                  <c:v>0.19556844067094636</c:v>
                </c:pt>
                <c:pt idx="8">
                  <c:v>0.2052768338996602</c:v>
                </c:pt>
                <c:pt idx="9">
                  <c:v>0.20822561692126909</c:v>
                </c:pt>
                <c:pt idx="10">
                  <c:v>0.21325443786982248</c:v>
                </c:pt>
                <c:pt idx="11">
                  <c:v>0.24334322235651759</c:v>
                </c:pt>
                <c:pt idx="12">
                  <c:v>0.26267857142857143</c:v>
                </c:pt>
                <c:pt idx="13">
                  <c:v>0.26656848306332842</c:v>
                </c:pt>
                <c:pt idx="14">
                  <c:v>0.26666666666666666</c:v>
                </c:pt>
                <c:pt idx="15">
                  <c:v>0.27279493859322662</c:v>
                </c:pt>
                <c:pt idx="16">
                  <c:v>0.3100067504580668</c:v>
                </c:pt>
                <c:pt idx="17">
                  <c:v>0.31472868217054262</c:v>
                </c:pt>
                <c:pt idx="18">
                  <c:v>0.31683720930232556</c:v>
                </c:pt>
              </c:numCache>
            </c:numRef>
          </c:val>
        </c:ser>
        <c:dLbls>
          <c:dLblPos val="outEnd"/>
          <c:showLegendKey val="0"/>
          <c:showVal val="1"/>
          <c:showCatName val="0"/>
          <c:showSerName val="0"/>
          <c:showPercent val="0"/>
          <c:showBubbleSize val="0"/>
        </c:dLbls>
        <c:gapWidth val="219"/>
        <c:overlap val="-27"/>
        <c:axId val="-313920832"/>
        <c:axId val="-314159808"/>
      </c:barChart>
      <c:catAx>
        <c:axId val="-313920832"/>
        <c:scaling>
          <c:orientation val="minMax"/>
        </c:scaling>
        <c:delete val="1"/>
        <c:axPos val="b"/>
        <c:numFmt formatCode="General" sourceLinked="1"/>
        <c:majorTickMark val="none"/>
        <c:minorTickMark val="none"/>
        <c:tickLblPos val="nextTo"/>
        <c:crossAx val="-314159808"/>
        <c:crosses val="autoZero"/>
        <c:auto val="1"/>
        <c:lblAlgn val="ctr"/>
        <c:lblOffset val="100"/>
        <c:noMultiLvlLbl val="0"/>
      </c:catAx>
      <c:valAx>
        <c:axId val="-314159808"/>
        <c:scaling>
          <c:orientation val="minMax"/>
          <c:min val="0.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3920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Sheet1!$A$94:$A$108</c:f>
              <c:strCache>
                <c:ptCount val="15"/>
                <c:pt idx="0">
                  <c:v>3K</c:v>
                </c:pt>
                <c:pt idx="1">
                  <c:v>4K</c:v>
                </c:pt>
                <c:pt idx="2">
                  <c:v>5K</c:v>
                </c:pt>
                <c:pt idx="3">
                  <c:v>1st</c:v>
                </c:pt>
                <c:pt idx="4">
                  <c:v>2nd</c:v>
                </c:pt>
                <c:pt idx="5">
                  <c:v>3rd</c:v>
                </c:pt>
                <c:pt idx="6">
                  <c:v>4th</c:v>
                </c:pt>
                <c:pt idx="7">
                  <c:v>5th</c:v>
                </c:pt>
                <c:pt idx="8">
                  <c:v>6th</c:v>
                </c:pt>
                <c:pt idx="9">
                  <c:v>7th</c:v>
                </c:pt>
                <c:pt idx="10">
                  <c:v>8th</c:v>
                </c:pt>
                <c:pt idx="11">
                  <c:v>9th</c:v>
                </c:pt>
                <c:pt idx="12">
                  <c:v>10th</c:v>
                </c:pt>
                <c:pt idx="13">
                  <c:v>11th</c:v>
                </c:pt>
                <c:pt idx="14">
                  <c:v>12th</c:v>
                </c:pt>
              </c:strCache>
            </c:strRef>
          </c:cat>
          <c:val>
            <c:numRef>
              <c:f>Sheet1!$B$94:$B$108</c:f>
              <c:numCache>
                <c:formatCode>0%</c:formatCode>
                <c:ptCount val="15"/>
                <c:pt idx="0">
                  <c:v>0</c:v>
                </c:pt>
                <c:pt idx="1">
                  <c:v>0.16</c:v>
                </c:pt>
                <c:pt idx="2">
                  <c:v>0.3</c:v>
                </c:pt>
                <c:pt idx="3">
                  <c:v>0.33</c:v>
                </c:pt>
                <c:pt idx="4">
                  <c:v>0.41</c:v>
                </c:pt>
                <c:pt idx="5">
                  <c:v>0.5</c:v>
                </c:pt>
                <c:pt idx="6">
                  <c:v>0.33</c:v>
                </c:pt>
                <c:pt idx="7">
                  <c:v>0.32</c:v>
                </c:pt>
                <c:pt idx="8">
                  <c:v>0.37</c:v>
                </c:pt>
                <c:pt idx="9">
                  <c:v>0.32</c:v>
                </c:pt>
                <c:pt idx="10">
                  <c:v>0.44</c:v>
                </c:pt>
                <c:pt idx="11">
                  <c:v>0.52</c:v>
                </c:pt>
                <c:pt idx="12">
                  <c:v>0.56999999999999995</c:v>
                </c:pt>
                <c:pt idx="13">
                  <c:v>0.42</c:v>
                </c:pt>
                <c:pt idx="14">
                  <c:v>0.47</c:v>
                </c:pt>
              </c:numCache>
            </c:numRef>
          </c:val>
        </c:ser>
        <c:dLbls>
          <c:showLegendKey val="0"/>
          <c:showVal val="0"/>
          <c:showCatName val="0"/>
          <c:showSerName val="0"/>
          <c:showPercent val="0"/>
          <c:showBubbleSize val="0"/>
        </c:dLbls>
        <c:gapWidth val="150"/>
        <c:axId val="-84094720"/>
        <c:axId val="-84094176"/>
      </c:barChart>
      <c:catAx>
        <c:axId val="-84094720"/>
        <c:scaling>
          <c:orientation val="minMax"/>
        </c:scaling>
        <c:delete val="0"/>
        <c:axPos val="b"/>
        <c:numFmt formatCode="General" sourceLinked="0"/>
        <c:majorTickMark val="out"/>
        <c:minorTickMark val="none"/>
        <c:tickLblPos val="nextTo"/>
        <c:crossAx val="-84094176"/>
        <c:crosses val="autoZero"/>
        <c:auto val="1"/>
        <c:lblAlgn val="ctr"/>
        <c:lblOffset val="100"/>
        <c:noMultiLvlLbl val="0"/>
      </c:catAx>
      <c:valAx>
        <c:axId val="-84094176"/>
        <c:scaling>
          <c:orientation val="minMax"/>
        </c:scaling>
        <c:delete val="0"/>
        <c:axPos val="l"/>
        <c:majorGridlines/>
        <c:numFmt formatCode="0%" sourceLinked="1"/>
        <c:majorTickMark val="out"/>
        <c:minorTickMark val="none"/>
        <c:tickLblPos val="nextTo"/>
        <c:crossAx val="-84094720"/>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1293"/>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71293"/>
          </a:xfrm>
          <a:prstGeom prst="rect">
            <a:avLst/>
          </a:prstGeom>
        </p:spPr>
        <p:txBody>
          <a:bodyPr vert="horz" lIns="94110" tIns="47055" rIns="94110" bIns="47055" rtlCol="0"/>
          <a:lstStyle>
            <a:lvl1pPr algn="r">
              <a:defRPr sz="1200"/>
            </a:lvl1pPr>
          </a:lstStyle>
          <a:p>
            <a:fld id="{BC53A7C3-5A29-43FC-85B5-B624C6FCB9E8}" type="datetimeFigureOut">
              <a:rPr lang="en-US" smtClean="0"/>
              <a:t>1/12/2017</a:t>
            </a:fld>
            <a:endParaRPr lang="en-US"/>
          </a:p>
        </p:txBody>
      </p:sp>
      <p:sp>
        <p:nvSpPr>
          <p:cNvPr id="4" name="Footer Placeholder 3"/>
          <p:cNvSpPr>
            <a:spLocks noGrp="1"/>
          </p:cNvSpPr>
          <p:nvPr>
            <p:ph type="ftr" sz="quarter" idx="2"/>
          </p:nvPr>
        </p:nvSpPr>
        <p:spPr>
          <a:xfrm>
            <a:off x="0" y="8921946"/>
            <a:ext cx="3066733" cy="47129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71292"/>
          </a:xfrm>
          <a:prstGeom prst="rect">
            <a:avLst/>
          </a:prstGeom>
        </p:spPr>
        <p:txBody>
          <a:bodyPr vert="horz" lIns="94110" tIns="47055" rIns="94110" bIns="47055" rtlCol="0" anchor="b"/>
          <a:lstStyle>
            <a:lvl1pPr algn="r">
              <a:defRPr sz="1200"/>
            </a:lvl1pPr>
          </a:lstStyle>
          <a:p>
            <a:fld id="{6A1C71EF-8F63-4EE7-93A0-9CE49242F7E8}" type="slidenum">
              <a:rPr lang="en-US" smtClean="0"/>
              <a:t>‹#›</a:t>
            </a:fld>
            <a:endParaRPr lang="en-US"/>
          </a:p>
        </p:txBody>
      </p:sp>
    </p:spTree>
    <p:extLst>
      <p:ext uri="{BB962C8B-B14F-4D97-AF65-F5344CB8AC3E}">
        <p14:creationId xmlns:p14="http://schemas.microsoft.com/office/powerpoint/2010/main" val="28035791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057A768-95C4-47B5-BE26-4FCE0C6EA063}" type="datetimeFigureOut">
              <a:rPr lang="en-US" smtClean="0"/>
              <a:pPr/>
              <a:t>1/12/2017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FDD02DC-DFFA-42F8-988B-02EC7455383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57A768-95C4-47B5-BE26-4FCE0C6EA063}"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57A768-95C4-47B5-BE26-4FCE0C6EA063}"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57A768-95C4-47B5-BE26-4FCE0C6EA063}"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57A768-95C4-47B5-BE26-4FCE0C6EA063}"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FDD02DC-DFFA-42F8-988B-02EC7455383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57A768-95C4-47B5-BE26-4FCE0C6EA063}" type="datetimeFigureOut">
              <a:rPr lang="en-US" smtClean="0"/>
              <a:pPr/>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057A768-95C4-47B5-BE26-4FCE0C6EA063}" type="datetimeFigureOut">
              <a:rPr lang="en-US" smtClean="0"/>
              <a:pPr/>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57A768-95C4-47B5-BE26-4FCE0C6EA063}" type="datetimeFigureOut">
              <a:rPr lang="en-US" smtClean="0"/>
              <a:pPr/>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7A768-95C4-47B5-BE26-4FCE0C6EA063}" type="datetimeFigureOut">
              <a:rPr lang="en-US" smtClean="0"/>
              <a:pPr/>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57A768-95C4-47B5-BE26-4FCE0C6EA063}" type="datetimeFigureOut">
              <a:rPr lang="en-US" smtClean="0"/>
              <a:pPr/>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57A768-95C4-47B5-BE26-4FCE0C6EA063}" type="datetimeFigureOut">
              <a:rPr lang="en-US" smtClean="0"/>
              <a:pPr/>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4">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057A768-95C4-47B5-BE26-4FCE0C6EA063}" type="datetimeFigureOut">
              <a:rPr lang="en-US" smtClean="0"/>
              <a:pPr/>
              <a:t>1/12/2017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DD02DC-DFFA-42F8-988B-02EC7455383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5667" y="358127"/>
            <a:ext cx="8221133" cy="1775473"/>
          </a:xfrm>
        </p:spPr>
        <p:txBody>
          <a:bodyPr>
            <a:normAutofit/>
          </a:bodyPr>
          <a:lstStyle/>
          <a:p>
            <a:r>
              <a:rPr lang="en-US" sz="2800" i="1" cap="none" dirty="0" smtClean="0">
                <a:solidFill>
                  <a:schemeClr val="tx1"/>
                </a:solidFill>
                <a:effectLst/>
                <a:latin typeface="Arial" panose="020B0604020202020204" pitchFamily="34" charset="0"/>
                <a:cs typeface="Arial" panose="020B0604020202020204" pitchFamily="34" charset="0"/>
              </a:rPr>
              <a:t>Long Range Financial Planning – </a:t>
            </a:r>
            <a:br>
              <a:rPr lang="en-US" sz="2800" i="1" cap="none" dirty="0" smtClean="0">
                <a:solidFill>
                  <a:schemeClr val="tx1"/>
                </a:solidFill>
                <a:effectLst/>
                <a:latin typeface="Arial" panose="020B0604020202020204" pitchFamily="34" charset="0"/>
                <a:cs typeface="Arial" panose="020B0604020202020204" pitchFamily="34" charset="0"/>
              </a:rPr>
            </a:br>
            <a:r>
              <a:rPr lang="en-US" sz="2800" i="1" cap="none" dirty="0" smtClean="0">
                <a:solidFill>
                  <a:schemeClr val="tx1"/>
                </a:solidFill>
                <a:effectLst/>
                <a:latin typeface="Arial" panose="020B0604020202020204" pitchFamily="34" charset="0"/>
                <a:cs typeface="Arial" panose="020B0604020202020204" pitchFamily="34" charset="0"/>
              </a:rPr>
              <a:t>What questions should trustees ask and what data should your school have in preparation for your strategic </a:t>
            </a:r>
            <a:r>
              <a:rPr lang="en-US" sz="2800" i="1" cap="none" dirty="0">
                <a:solidFill>
                  <a:schemeClr val="tx1"/>
                </a:solidFill>
                <a:effectLst/>
                <a:latin typeface="Arial" panose="020B0604020202020204" pitchFamily="34" charset="0"/>
                <a:cs typeface="Arial" panose="020B0604020202020204" pitchFamily="34" charset="0"/>
              </a:rPr>
              <a:t>plan </a:t>
            </a:r>
            <a:r>
              <a:rPr lang="en-US" sz="2800" i="1" cap="none" dirty="0" smtClean="0">
                <a:solidFill>
                  <a:schemeClr val="tx1"/>
                </a:solidFill>
                <a:effectLst/>
                <a:latin typeface="Arial" panose="020B0604020202020204" pitchFamily="34" charset="0"/>
                <a:cs typeface="Arial" panose="020B0604020202020204" pitchFamily="34" charset="0"/>
              </a:rPr>
              <a:t>or accreditation visit?</a:t>
            </a:r>
            <a:endParaRPr lang="en-US" sz="2800" i="1" cap="none" dirty="0">
              <a:solidFill>
                <a:schemeClr val="tx1"/>
              </a:solidFill>
              <a:effectLst/>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5334000" y="5486400"/>
            <a:ext cx="3505200" cy="1143000"/>
          </a:xfrm>
        </p:spPr>
        <p:txBody>
          <a:bodyPr>
            <a:normAutofit/>
          </a:bodyPr>
          <a:lstStyle/>
          <a:p>
            <a:pPr algn="r"/>
            <a:r>
              <a:rPr lang="en-US" sz="2000" dirty="0" smtClean="0">
                <a:latin typeface="Arial" panose="020B0604020202020204" pitchFamily="34" charset="0"/>
                <a:cs typeface="Arial" panose="020B0604020202020204" pitchFamily="34" charset="0"/>
              </a:rPr>
              <a:t>Palmer D. Ball</a:t>
            </a:r>
          </a:p>
          <a:p>
            <a:pPr algn="r"/>
            <a:r>
              <a:rPr lang="en-US" sz="2000" dirty="0" smtClean="0">
                <a:latin typeface="Arial" panose="020B0604020202020204" pitchFamily="34" charset="0"/>
                <a:cs typeface="Arial" panose="020B0604020202020204" pitchFamily="34" charset="0"/>
              </a:rPr>
              <a:t>January 12, 2017</a:t>
            </a:r>
            <a:endParaRPr lang="en-US" sz="2000" dirty="0">
              <a:latin typeface="Arial" panose="020B0604020202020204" pitchFamily="34" charset="0"/>
              <a:cs typeface="Arial" panose="020B0604020202020204" pitchFamily="34" charset="0"/>
            </a:endParaRPr>
          </a:p>
        </p:txBody>
      </p:sp>
      <p:sp>
        <p:nvSpPr>
          <p:cNvPr id="2" name="Rectangle 1"/>
          <p:cNvSpPr/>
          <p:nvPr/>
        </p:nvSpPr>
        <p:spPr>
          <a:xfrm>
            <a:off x="313267" y="5486400"/>
            <a:ext cx="5020733" cy="1015663"/>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Palmer Ball Consulting, </a:t>
            </a:r>
            <a:r>
              <a:rPr lang="en-US" sz="2000" dirty="0" smtClean="0">
                <a:latin typeface="Arial" panose="020B0604020202020204" pitchFamily="34" charset="0"/>
                <a:cs typeface="Arial" panose="020B0604020202020204" pitchFamily="34" charset="0"/>
              </a:rPr>
              <a:t>LLC</a:t>
            </a:r>
          </a:p>
          <a:p>
            <a:r>
              <a:rPr lang="en-US" sz="2000" dirty="0" smtClean="0">
                <a:latin typeface="Arial" panose="020B0604020202020204" pitchFamily="34" charset="0"/>
                <a:cs typeface="Arial" panose="020B0604020202020204" pitchFamily="34" charset="0"/>
              </a:rPr>
              <a:t>palmerballconsulting@gmail.com</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www.palmerballconsulting.com</a:t>
            </a:r>
          </a:p>
        </p:txBody>
      </p:sp>
      <p:pic>
        <p:nvPicPr>
          <p:cNvPr id="3"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743200"/>
            <a:ext cx="2667000" cy="19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838200"/>
          </a:xfrm>
        </p:spPr>
        <p:txBody>
          <a:bodyPr>
            <a:normAutofit fontScale="90000"/>
          </a:bodyPr>
          <a:lstStyle/>
          <a:p>
            <a:r>
              <a:rPr lang="en-US" sz="3000" dirty="0" smtClean="0">
                <a:solidFill>
                  <a:schemeClr val="tx1"/>
                </a:solidFill>
                <a:latin typeface="Arial" panose="020B0604020202020204" pitchFamily="34" charset="0"/>
                <a:cs typeface="Arial" panose="020B0604020202020204" pitchFamily="34" charset="0"/>
              </a:rPr>
              <a:t>Tools should be used to review trends in 4 major areas </a:t>
            </a:r>
            <a:r>
              <a:rPr lang="en-US" sz="3000" i="1" dirty="0" smtClean="0">
                <a:solidFill>
                  <a:schemeClr val="tx1"/>
                </a:solidFill>
                <a:latin typeface="Arial" panose="020B0604020202020204" pitchFamily="34" charset="0"/>
                <a:cs typeface="Arial" panose="020B0604020202020204" pitchFamily="34" charset="0"/>
              </a:rPr>
              <a:t>(continued)</a:t>
            </a:r>
            <a:endParaRPr lang="en-US" sz="30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600200"/>
            <a:ext cx="8534400" cy="4953000"/>
          </a:xfrm>
        </p:spPr>
        <p:txBody>
          <a:bodyPr>
            <a:normAutofit fontScale="77500" lnSpcReduction="20000"/>
          </a:bodyPr>
          <a:lstStyle/>
          <a:p>
            <a:pPr>
              <a:buFont typeface="Wingdings" panose="05000000000000000000" pitchFamily="2" charset="2"/>
              <a:buChar char="Ø"/>
            </a:pPr>
            <a:r>
              <a:rPr lang="en-US" sz="3600" dirty="0" smtClean="0">
                <a:latin typeface="Arial" panose="020B0604020202020204" pitchFamily="34" charset="0"/>
                <a:cs typeface="Arial" panose="020B0604020202020204" pitchFamily="34" charset="0"/>
              </a:rPr>
              <a:t>3 - Financial</a:t>
            </a:r>
            <a:endParaRPr lang="en-US" sz="3600" dirty="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sz="3100"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Net </a:t>
            </a:r>
            <a:r>
              <a:rPr lang="en-US" sz="2800" dirty="0">
                <a:latin typeface="Arial" panose="020B0604020202020204" pitchFamily="34" charset="0"/>
                <a:cs typeface="Arial" panose="020B0604020202020204" pitchFamily="34" charset="0"/>
              </a:rPr>
              <a:t>Tuition Revenue</a:t>
            </a:r>
          </a:p>
          <a:p>
            <a:pPr lvl="2">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 NAIS </a:t>
            </a:r>
            <a:r>
              <a:rPr lang="en-US" sz="2800" dirty="0">
                <a:latin typeface="Arial" panose="020B0604020202020204" pitchFamily="34" charset="0"/>
                <a:cs typeface="Arial" panose="020B0604020202020204" pitchFamily="34" charset="0"/>
              </a:rPr>
              <a:t>DASL comparative data</a:t>
            </a:r>
          </a:p>
          <a:p>
            <a:pPr lvl="2">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 Cost </a:t>
            </a:r>
            <a:r>
              <a:rPr lang="en-US" sz="2800" dirty="0">
                <a:latin typeface="Arial" panose="020B0604020202020204" pitchFamily="34" charset="0"/>
                <a:cs typeface="Arial" panose="020B0604020202020204" pitchFamily="34" charset="0"/>
              </a:rPr>
              <a:t>effectiveness by </a:t>
            </a:r>
            <a:r>
              <a:rPr lang="en-US" sz="2800" dirty="0" smtClean="0">
                <a:latin typeface="Arial" panose="020B0604020202020204" pitchFamily="34" charset="0"/>
                <a:cs typeface="Arial" panose="020B0604020202020204" pitchFamily="34" charset="0"/>
              </a:rPr>
              <a:t>division</a:t>
            </a:r>
          </a:p>
          <a:p>
            <a:pPr lvl="2">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 Tuition Gap (difference between NTR and total expenses)</a:t>
            </a:r>
          </a:p>
          <a:p>
            <a:pPr lvl="2">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 Future </a:t>
            </a:r>
            <a:r>
              <a:rPr lang="en-US" sz="2800" dirty="0">
                <a:latin typeface="Arial" panose="020B0604020202020204" pitchFamily="34" charset="0"/>
                <a:cs typeface="Arial" panose="020B0604020202020204" pitchFamily="34" charset="0"/>
              </a:rPr>
              <a:t>budget projections</a:t>
            </a:r>
          </a:p>
          <a:p>
            <a:pPr marL="585216" lvl="1"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3600" dirty="0" smtClean="0">
                <a:latin typeface="Arial" panose="020B0604020202020204" pitchFamily="34" charset="0"/>
                <a:cs typeface="Arial" panose="020B0604020202020204" pitchFamily="34" charset="0"/>
              </a:rPr>
              <a:t>4 - Miscellaneous</a:t>
            </a:r>
            <a:endParaRPr lang="en-US" sz="3600" dirty="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 Endowment</a:t>
            </a:r>
            <a:endParaRPr lang="en-US" sz="2800" dirty="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 Debt</a:t>
            </a:r>
          </a:p>
          <a:p>
            <a:pPr lvl="2">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 Annual Fund</a:t>
            </a:r>
          </a:p>
          <a:p>
            <a:pPr lvl="2">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 Physical Plant</a:t>
            </a:r>
          </a:p>
          <a:p>
            <a:pPr lvl="2">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 Dashboard</a:t>
            </a:r>
            <a:endParaRPr lang="en-US" sz="2800" dirty="0">
              <a:latin typeface="Arial" panose="020B0604020202020204" pitchFamily="34" charset="0"/>
              <a:cs typeface="Arial" panose="020B0604020202020204" pitchFamily="34" charset="0"/>
            </a:endParaRPr>
          </a:p>
          <a:p>
            <a:endParaRPr lang="en-US" dirty="0" smtClean="0"/>
          </a:p>
          <a:p>
            <a:endParaRPr lang="en-US" dirty="0" smtClean="0"/>
          </a:p>
        </p:txBody>
      </p:sp>
      <p:pic>
        <p:nvPicPr>
          <p:cNvPr id="10242"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linds(horizontal)">
                                      <p:cBhvr>
                                        <p:cTn id="33" dur="500"/>
                                        <p:tgtEl>
                                          <p:spTgt spid="3">
                                            <p:txEl>
                                              <p:pRg st="9" end="9"/>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linds(horizontal)">
                                      <p:cBhvr>
                                        <p:cTn id="36" dur="500"/>
                                        <p:tgtEl>
                                          <p:spTgt spid="3">
                                            <p:txEl>
                                              <p:pRg st="10" end="10"/>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blinds(horizontal)">
                                      <p:cBhvr>
                                        <p:cTn id="39" dur="500"/>
                                        <p:tgtEl>
                                          <p:spTgt spid="3">
                                            <p:txEl>
                                              <p:pRg st="11" end="11"/>
                                            </p:txEl>
                                          </p:spTgt>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blinds(horizontal)">
                                      <p:cBhvr>
                                        <p:cTn id="4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solidFill>
                  <a:schemeClr val="tx1"/>
                </a:solidFill>
                <a:latin typeface="Arial" panose="020B0604020202020204" pitchFamily="34" charset="0"/>
                <a:cs typeface="Arial" panose="020B0604020202020204" pitchFamily="34" charset="0"/>
              </a:rPr>
              <a:t>2 Major Questions to Ask</a:t>
            </a:r>
            <a:endParaRPr lang="en-US" sz="32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090160"/>
          </a:xfrm>
        </p:spPr>
        <p:txBody>
          <a:bodyPr>
            <a:normAutofit fontScale="92500"/>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Where have we been?</a:t>
            </a:r>
          </a:p>
          <a:p>
            <a:pPr lvl="1">
              <a:buFont typeface="Courier New" panose="02070309020205020404" pitchFamily="49" charset="0"/>
              <a:buChar char="o"/>
            </a:pPr>
            <a:r>
              <a:rPr lang="en-US" i="1" dirty="0" smtClean="0">
                <a:latin typeface="Arial" panose="020B0604020202020204" pitchFamily="34" charset="0"/>
                <a:cs typeface="Arial" panose="020B0604020202020204" pitchFamily="34" charset="0"/>
              </a:rPr>
              <a:t>What does our recent historical data tell us about what we’ve been doing well, or what we haven’t been doing well?  </a:t>
            </a:r>
          </a:p>
          <a:p>
            <a:pPr marL="585216" lvl="1" indent="0">
              <a:buNone/>
            </a:pPr>
            <a:endParaRPr lang="en-US" sz="1500" i="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Where are we going?</a:t>
            </a:r>
          </a:p>
          <a:p>
            <a:pPr lvl="1">
              <a:buFont typeface="Courier New" panose="02070309020205020404" pitchFamily="49" charset="0"/>
              <a:buChar char="o"/>
            </a:pPr>
            <a:r>
              <a:rPr lang="en-US" i="1" dirty="0" smtClean="0">
                <a:latin typeface="Arial" panose="020B0604020202020204" pitchFamily="34" charset="0"/>
                <a:cs typeface="Arial" panose="020B0604020202020204" pitchFamily="34" charset="0"/>
              </a:rPr>
              <a:t>What does our recent historical data tell us about where we will be in 5 years if our trends continue? </a:t>
            </a:r>
          </a:p>
          <a:p>
            <a:pPr lvl="1">
              <a:buFont typeface="Courier New" panose="02070309020205020404" pitchFamily="49" charset="0"/>
              <a:buChar char="o"/>
            </a:pPr>
            <a:r>
              <a:rPr lang="en-US" i="1" dirty="0" smtClean="0">
                <a:latin typeface="Arial" panose="020B0604020202020204" pitchFamily="34" charset="0"/>
                <a:cs typeface="Arial" panose="020B0604020202020204" pitchFamily="34" charset="0"/>
              </a:rPr>
              <a:t>Can we focus efforts to turn around the negative trends?   </a:t>
            </a:r>
          </a:p>
          <a:p>
            <a:pPr lvl="1">
              <a:buFont typeface="Courier New" panose="02070309020205020404" pitchFamily="49" charset="0"/>
              <a:buChar char="o"/>
            </a:pPr>
            <a:r>
              <a:rPr lang="en-US" i="1" dirty="0" smtClean="0">
                <a:latin typeface="Arial" panose="020B0604020202020204" pitchFamily="34" charset="0"/>
                <a:cs typeface="Arial" panose="020B0604020202020204" pitchFamily="34" charset="0"/>
              </a:rPr>
              <a:t>What will happen if we don’t turn around the negative trends?</a:t>
            </a:r>
          </a:p>
          <a:p>
            <a:pPr lvl="1">
              <a:buFont typeface="Courier New" panose="02070309020205020404" pitchFamily="49" charset="0"/>
              <a:buChar char="o"/>
            </a:pPr>
            <a:r>
              <a:rPr lang="en-US" i="1" dirty="0" smtClean="0">
                <a:latin typeface="Arial" panose="020B0604020202020204" pitchFamily="34" charset="0"/>
                <a:cs typeface="Arial" panose="020B0604020202020204" pitchFamily="34" charset="0"/>
              </a:rPr>
              <a:t>What new actions do we need to take to get to where we want to be?</a:t>
            </a:r>
            <a:endParaRPr lang="en-US" i="1" dirty="0" smtClean="0"/>
          </a:p>
          <a:p>
            <a:pPr marL="137160" indent="0">
              <a:buNone/>
            </a:pPr>
            <a:endParaRPr lang="en-US" dirty="0" smtClean="0"/>
          </a:p>
        </p:txBody>
      </p:sp>
      <p:pic>
        <p:nvPicPr>
          <p:cNvPr id="11266"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73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1"/>
          </a:xfrm>
        </p:spPr>
        <p:txBody>
          <a:bodyPr>
            <a:normAutofit/>
          </a:bodyPr>
          <a:lstStyle/>
          <a:p>
            <a:r>
              <a:rPr lang="en-US" sz="3200" dirty="0" smtClean="0">
                <a:solidFill>
                  <a:schemeClr val="tx1"/>
                </a:solidFill>
                <a:latin typeface="Arial" panose="020B0604020202020204" pitchFamily="34" charset="0"/>
                <a:cs typeface="Arial" panose="020B0604020202020204" pitchFamily="34" charset="0"/>
              </a:rPr>
              <a:t>1 - Enrollment</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14401"/>
            <a:ext cx="8229600" cy="5715000"/>
          </a:xfrm>
        </p:spPr>
        <p:txBody>
          <a:bodyPr>
            <a:normAutofit fontScale="85000" lnSpcReduction="20000"/>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Enrollment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Trends</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Financial </a:t>
            </a:r>
            <a:r>
              <a:rPr lang="en-US" dirty="0">
                <a:latin typeface="Arial" panose="020B0604020202020204" pitchFamily="34" charset="0"/>
                <a:cs typeface="Arial" panose="020B0604020202020204" pitchFamily="34" charset="0"/>
              </a:rPr>
              <a:t>Aid </a:t>
            </a:r>
            <a:r>
              <a:rPr lang="en-US" dirty="0" smtClean="0">
                <a:latin typeface="Arial" panose="020B0604020202020204" pitchFamily="34" charset="0"/>
                <a:cs typeface="Arial" panose="020B0604020202020204" pitchFamily="34" charset="0"/>
              </a:rPr>
              <a:t>Trends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Tuition </a:t>
            </a:r>
            <a:r>
              <a:rPr lang="en-US" dirty="0">
                <a:latin typeface="Arial" panose="020B0604020202020204" pitchFamily="34" charset="0"/>
                <a:cs typeface="Arial" panose="020B0604020202020204" pitchFamily="34" charset="0"/>
              </a:rPr>
              <a:t>and Fees</a:t>
            </a:r>
          </a:p>
          <a:p>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Sample questions to answer –</a:t>
            </a:r>
          </a:p>
          <a:p>
            <a:pPr marL="137160" indent="0">
              <a:buNone/>
            </a:pPr>
            <a:endParaRPr lang="en-US" sz="2400" b="1" i="1"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Is tuition appropriate?  </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does it compare to benchmark schools?  </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has it changed over 5 years compared to benchmark 	schools?</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Has it kept up with inflation over the last 5 years?</a:t>
            </a:r>
          </a:p>
          <a:p>
            <a:pPr lvl="3">
              <a:buFont typeface="Courier New" panose="02070309020205020404" pitchFamily="49" charset="0"/>
              <a:buChar char="o"/>
            </a:pPr>
            <a:r>
              <a:rPr lang="en-US" b="1" i="1" dirty="0" smtClean="0">
                <a:latin typeface="Arial" panose="020B0604020202020204" pitchFamily="34" charset="0"/>
                <a:cs typeface="Arial" panose="020B0604020202020204" pitchFamily="34" charset="0"/>
              </a:rPr>
              <a:t> Use ISM CPI + 2% figures to recast tuition</a:t>
            </a:r>
          </a:p>
          <a:p>
            <a:pPr lvl="3">
              <a:buFont typeface="Courier New" panose="02070309020205020404" pitchFamily="49" charset="0"/>
              <a:buChar char="o"/>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What are enrollment trends for -</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New student enrollment?</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Attrition?</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International students?</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Percentage of student body on financial aid?</a:t>
            </a:r>
          </a:p>
          <a:p>
            <a:pPr marL="137160" indent="0">
              <a:buNone/>
            </a:pPr>
            <a:endParaRPr lang="en-US" dirty="0" smtClean="0"/>
          </a:p>
          <a:p>
            <a:pPr marL="137160" indent="0">
              <a:buNone/>
            </a:pPr>
            <a:endParaRPr lang="en-US" dirty="0" smtClean="0"/>
          </a:p>
        </p:txBody>
      </p:sp>
      <p:pic>
        <p:nvPicPr>
          <p:cNvPr id="12290"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562602"/>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linds(horizontal)">
                                      <p:cBhvr>
                                        <p:cTn id="35" dur="500"/>
                                        <p:tgtEl>
                                          <p:spTgt spid="3">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blinds(horizontal)">
                                      <p:cBhvr>
                                        <p:cTn id="40" dur="500"/>
                                        <p:tgtEl>
                                          <p:spTgt spid="3">
                                            <p:txEl>
                                              <p:pRg st="12" end="12"/>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blinds(horizontal)">
                                      <p:cBhvr>
                                        <p:cTn id="43" dur="500"/>
                                        <p:tgtEl>
                                          <p:spTgt spid="3">
                                            <p:txEl>
                                              <p:pRg st="13" end="13"/>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blinds(horizontal)">
                                      <p:cBhvr>
                                        <p:cTn id="46" dur="500"/>
                                        <p:tgtEl>
                                          <p:spTgt spid="3">
                                            <p:txEl>
                                              <p:pRg st="14" end="14"/>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blinds(horizontal)">
                                      <p:cBhvr>
                                        <p:cTn id="49" dur="500"/>
                                        <p:tgtEl>
                                          <p:spTgt spid="3">
                                            <p:txEl>
                                              <p:pRg st="15" end="15"/>
                                            </p:txEl>
                                          </p:spTgt>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blinds(horizontal)">
                                      <p:cBhvr>
                                        <p:cTn id="52"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1"/>
            <a:ext cx="8277225" cy="761999"/>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1 - Enrollment </a:t>
            </a:r>
            <a:r>
              <a:rPr lang="en-US" sz="2800" i="1" dirty="0">
                <a:solidFill>
                  <a:schemeClr val="tx1"/>
                </a:solidFill>
                <a:latin typeface="Arial" panose="020B0604020202020204" pitchFamily="34" charset="0"/>
                <a:cs typeface="Arial" panose="020B0604020202020204" pitchFamily="34" charset="0"/>
              </a:rPr>
              <a:t>(continued)</a:t>
            </a:r>
          </a:p>
        </p:txBody>
      </p:sp>
      <p:sp>
        <p:nvSpPr>
          <p:cNvPr id="3" name="Content Placeholder 2"/>
          <p:cNvSpPr>
            <a:spLocks noGrp="1"/>
          </p:cNvSpPr>
          <p:nvPr>
            <p:ph idx="1"/>
          </p:nvPr>
        </p:nvSpPr>
        <p:spPr>
          <a:xfrm>
            <a:off x="294920" y="762000"/>
            <a:ext cx="8503003" cy="4932111"/>
          </a:xfrm>
        </p:spPr>
        <p:txBody>
          <a:bodyPr>
            <a:normAutofit/>
          </a:bodyPr>
          <a:lstStyle/>
          <a:p>
            <a:pPr>
              <a:buFont typeface="Wingdings" panose="05000000000000000000" pitchFamily="2" charset="2"/>
              <a:buChar char="Ø"/>
            </a:pPr>
            <a:r>
              <a:rPr lang="en-US" sz="2200" b="1" i="1" dirty="0" smtClean="0">
                <a:latin typeface="Arial" panose="020B0604020202020204" pitchFamily="34" charset="0"/>
                <a:cs typeface="Arial" panose="020B0604020202020204" pitchFamily="34" charset="0"/>
              </a:rPr>
              <a:t>Sample tools </a:t>
            </a:r>
            <a:r>
              <a:rPr lang="en-US" sz="2200" b="1" i="1" dirty="0">
                <a:latin typeface="Arial" panose="020B0604020202020204" pitchFamily="34" charset="0"/>
                <a:cs typeface="Arial" panose="020B0604020202020204" pitchFamily="34" charset="0"/>
              </a:rPr>
              <a:t>needed to answer the questions </a:t>
            </a:r>
            <a:r>
              <a:rPr lang="en-US" sz="2200" b="1" i="1" dirty="0" smtClean="0">
                <a:latin typeface="Arial" panose="020B0604020202020204" pitchFamily="34" charset="0"/>
                <a:cs typeface="Arial" panose="020B0604020202020204" pitchFamily="34" charset="0"/>
              </a:rPr>
              <a:t>– </a:t>
            </a:r>
          </a:p>
          <a:p>
            <a:pPr marL="137160" indent="0">
              <a:buNone/>
            </a:pPr>
            <a:endParaRPr lang="en-US" sz="400" b="1" i="1"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200" i="1" dirty="0" smtClean="0">
                <a:latin typeface="Arial" panose="020B0604020202020204" pitchFamily="34" charset="0"/>
                <a:cs typeface="Arial" panose="020B0604020202020204" pitchFamily="34" charset="0"/>
              </a:rPr>
              <a:t>	Change in 12</a:t>
            </a:r>
            <a:r>
              <a:rPr lang="en-US" sz="2200" i="1" baseline="30000" dirty="0" smtClean="0">
                <a:latin typeface="Arial" panose="020B0604020202020204" pitchFamily="34" charset="0"/>
                <a:cs typeface="Arial" panose="020B0604020202020204" pitchFamily="34" charset="0"/>
              </a:rPr>
              <a:t>th</a:t>
            </a:r>
            <a:r>
              <a:rPr lang="en-US" sz="2200" i="1" dirty="0" smtClean="0">
                <a:latin typeface="Arial" panose="020B0604020202020204" pitchFamily="34" charset="0"/>
                <a:cs typeface="Arial" panose="020B0604020202020204" pitchFamily="34" charset="0"/>
              </a:rPr>
              <a:t> grade tuition over 5 years compared to benchmark schools</a:t>
            </a:r>
            <a:endParaRPr lang="en-US" sz="22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smtClean="0"/>
          </a:p>
          <a:p>
            <a:pPr marL="137160" indent="0">
              <a:buNone/>
            </a:pP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079374305"/>
              </p:ext>
            </p:extLst>
          </p:nvPr>
        </p:nvGraphicFramePr>
        <p:xfrm>
          <a:off x="381000" y="1600200"/>
          <a:ext cx="8429623" cy="4724400"/>
        </p:xfrm>
        <a:graphic>
          <a:graphicData uri="http://schemas.openxmlformats.org/drawingml/2006/chart">
            <c:chart xmlns:c="http://schemas.openxmlformats.org/drawingml/2006/chart" xmlns:r="http://schemas.openxmlformats.org/officeDocument/2006/relationships" r:id="rId2"/>
          </a:graphicData>
        </a:graphic>
      </p:graphicFrame>
      <p:pic>
        <p:nvPicPr>
          <p:cNvPr id="13314" name="logoLarge" descr="VIS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5753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2137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272447"/>
            <a:ext cx="8277225" cy="489553"/>
          </a:xfrm>
        </p:spPr>
        <p:txBody>
          <a:bodyPr>
            <a:noAutofit/>
          </a:bodyPr>
          <a:lstStyle/>
          <a:p>
            <a:r>
              <a:rPr lang="en-US" sz="2800" dirty="0">
                <a:solidFill>
                  <a:schemeClr val="tx1"/>
                </a:solidFill>
                <a:latin typeface="Arial" panose="020B0604020202020204" pitchFamily="34" charset="0"/>
                <a:cs typeface="Arial" panose="020B0604020202020204" pitchFamily="34" charset="0"/>
              </a:rPr>
              <a:t>1 - Enrollment </a:t>
            </a:r>
            <a:r>
              <a:rPr lang="en-US" sz="2800" i="1" dirty="0">
                <a:solidFill>
                  <a:schemeClr val="tx1"/>
                </a:solidFill>
                <a:latin typeface="Arial" panose="020B0604020202020204" pitchFamily="34" charset="0"/>
                <a:cs typeface="Arial" panose="020B0604020202020204" pitchFamily="34" charset="0"/>
              </a:rPr>
              <a:t>(continued)</a:t>
            </a:r>
          </a:p>
        </p:txBody>
      </p:sp>
      <p:sp>
        <p:nvSpPr>
          <p:cNvPr id="3" name="Content Placeholder 2"/>
          <p:cNvSpPr>
            <a:spLocks noGrp="1"/>
          </p:cNvSpPr>
          <p:nvPr>
            <p:ph idx="1"/>
          </p:nvPr>
        </p:nvSpPr>
        <p:spPr>
          <a:xfrm>
            <a:off x="244297" y="762000"/>
            <a:ext cx="8503003" cy="5071811"/>
          </a:xfrm>
        </p:spPr>
        <p:txBody>
          <a:bodyPr>
            <a:normAutofit/>
          </a:bodyPr>
          <a:lstStyle/>
          <a:p>
            <a:pPr>
              <a:buFont typeface="Wingdings" panose="05000000000000000000" pitchFamily="2" charset="2"/>
              <a:buChar char="Ø"/>
            </a:pPr>
            <a:endParaRPr lang="en-US" sz="2400" b="1" i="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Sample tools </a:t>
            </a:r>
            <a:r>
              <a:rPr lang="en-US" sz="2400" b="1" i="1" dirty="0">
                <a:latin typeface="Arial" panose="020B0604020202020204" pitchFamily="34" charset="0"/>
                <a:cs typeface="Arial" panose="020B0604020202020204" pitchFamily="34" charset="0"/>
              </a:rPr>
              <a:t>needed to answer the questions </a:t>
            </a:r>
            <a:r>
              <a:rPr lang="en-US" sz="2400" b="1" i="1" dirty="0" smtClean="0">
                <a:latin typeface="Arial" panose="020B0604020202020204" pitchFamily="34" charset="0"/>
                <a:cs typeface="Arial" panose="020B0604020202020204" pitchFamily="34" charset="0"/>
              </a:rPr>
              <a:t>– </a:t>
            </a:r>
          </a:p>
          <a:p>
            <a:pPr marL="137160" indent="0">
              <a:buNone/>
            </a:pPr>
            <a:endParaRPr lang="en-US" sz="1000" b="1" i="1"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i="1" dirty="0" smtClean="0">
                <a:latin typeface="Arial" panose="020B0604020202020204" pitchFamily="34" charset="0"/>
                <a:cs typeface="Arial" panose="020B0604020202020204" pitchFamily="34" charset="0"/>
              </a:rPr>
              <a:t>12</a:t>
            </a:r>
            <a:r>
              <a:rPr lang="en-US" i="1" baseline="30000" dirty="0" smtClean="0">
                <a:latin typeface="Arial" panose="020B0604020202020204" pitchFamily="34" charset="0"/>
                <a:cs typeface="Arial" panose="020B0604020202020204" pitchFamily="34" charset="0"/>
              </a:rPr>
              <a:t>th</a:t>
            </a:r>
            <a:r>
              <a:rPr lang="en-US" i="1" dirty="0" smtClean="0">
                <a:latin typeface="Arial" panose="020B0604020202020204" pitchFamily="34" charset="0"/>
                <a:cs typeface="Arial" panose="020B0604020202020204" pitchFamily="34" charset="0"/>
              </a:rPr>
              <a:t> grade tuition recast for </a:t>
            </a:r>
            <a:r>
              <a:rPr lang="en-US" i="1" dirty="0">
                <a:latin typeface="Arial" panose="020B0604020202020204" pitchFamily="34" charset="0"/>
                <a:cs typeface="Arial" panose="020B0604020202020204" pitchFamily="34" charset="0"/>
              </a:rPr>
              <a:t>inflation over 5 years shows </a:t>
            </a:r>
            <a:r>
              <a:rPr lang="en-US" i="1" dirty="0" smtClean="0">
                <a:latin typeface="Arial" panose="020B0604020202020204" pitchFamily="34" charset="0"/>
                <a:cs typeface="Arial" panose="020B0604020202020204" pitchFamily="34" charset="0"/>
              </a:rPr>
              <a:t>tuition has actually </a:t>
            </a:r>
            <a:r>
              <a:rPr lang="en-US" b="1" i="1" u="sng" dirty="0" smtClean="0">
                <a:latin typeface="Arial" panose="020B0604020202020204" pitchFamily="34" charset="0"/>
                <a:cs typeface="Arial" panose="020B0604020202020204" pitchFamily="34" charset="0"/>
              </a:rPr>
              <a:t>declined</a:t>
            </a:r>
            <a:r>
              <a:rPr lang="en-US" i="1" dirty="0" smtClean="0">
                <a:latin typeface="Arial" panose="020B0604020202020204" pitchFamily="34" charset="0"/>
                <a:cs typeface="Arial" panose="020B0604020202020204" pitchFamily="34" charset="0"/>
              </a:rPr>
              <a:t> for the last 2 years</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smtClean="0"/>
          </a:p>
          <a:p>
            <a:pPr marL="13716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89252309"/>
              </p:ext>
            </p:extLst>
          </p:nvPr>
        </p:nvGraphicFramePr>
        <p:xfrm>
          <a:off x="685799" y="2971799"/>
          <a:ext cx="7937502" cy="2667000"/>
        </p:xfrm>
        <a:graphic>
          <a:graphicData uri="http://schemas.openxmlformats.org/drawingml/2006/table">
            <a:tbl>
              <a:tblPr>
                <a:tableStyleId>{5C22544A-7EE6-4342-B048-85BDC9FD1C3A}</a:tableStyleId>
              </a:tblPr>
              <a:tblGrid>
                <a:gridCol w="56997"/>
                <a:gridCol w="2787876"/>
                <a:gridCol w="126723"/>
                <a:gridCol w="762203"/>
                <a:gridCol w="255531"/>
                <a:gridCol w="891011"/>
                <a:gridCol w="72661"/>
                <a:gridCol w="945073"/>
                <a:gridCol w="126723"/>
                <a:gridCol w="891011"/>
                <a:gridCol w="130682"/>
                <a:gridCol w="891011"/>
              </a:tblGrid>
              <a:tr h="752415">
                <a:tc>
                  <a:txBody>
                    <a:bodyPr/>
                    <a:lstStyle/>
                    <a:p>
                      <a:pPr algn="ctr" fontAlgn="t"/>
                      <a:endParaRPr lang="en-US" sz="1200" b="0" i="0" u="none" strike="noStrike" dirty="0">
                        <a:solidFill>
                          <a:srgbClr val="000000"/>
                        </a:solidFill>
                        <a:effectLst/>
                        <a:latin typeface="helv"/>
                      </a:endParaRPr>
                    </a:p>
                  </a:txBody>
                  <a:tcPr marL="9525" marR="9525" marT="9525" marB="0"/>
                </a:tc>
                <a:tc>
                  <a:txBody>
                    <a:bodyPr/>
                    <a:lstStyle/>
                    <a:p>
                      <a:pPr algn="ctr" fontAlgn="t"/>
                      <a:endParaRPr lang="en-US" sz="1200" b="0" i="0" u="none" strike="noStrike" dirty="0">
                        <a:solidFill>
                          <a:srgbClr val="000000"/>
                        </a:solidFill>
                        <a:effectLst/>
                        <a:latin typeface="helv"/>
                      </a:endParaRPr>
                    </a:p>
                  </a:txBody>
                  <a:tcPr marL="9525" marR="9525" marT="9525" marB="0"/>
                </a:tc>
                <a:tc>
                  <a:txBody>
                    <a:bodyPr/>
                    <a:lstStyle/>
                    <a:p>
                      <a:pPr algn="ctr" fontAlgn="t"/>
                      <a:endParaRPr lang="en-US" sz="1200" b="0" i="0" u="none" strike="noStrike">
                        <a:solidFill>
                          <a:srgbClr val="000000"/>
                        </a:solidFill>
                        <a:effectLst/>
                        <a:latin typeface="helv"/>
                      </a:endParaRPr>
                    </a:p>
                  </a:txBody>
                  <a:tcPr marL="9525" marR="9525" marT="9525" marB="0"/>
                </a:tc>
                <a:tc>
                  <a:txBody>
                    <a:bodyPr/>
                    <a:lstStyle/>
                    <a:p>
                      <a:pPr algn="ctr" fontAlgn="t"/>
                      <a:r>
                        <a:rPr lang="en-US" sz="1200" u="none" strike="noStrike">
                          <a:effectLst/>
                        </a:rPr>
                        <a:t>2011-12</a:t>
                      </a:r>
                      <a:endParaRPr lang="en-US" sz="1200" b="0" i="0" u="none" strike="noStrike">
                        <a:solidFill>
                          <a:srgbClr val="000000"/>
                        </a:solidFill>
                        <a:effectLst/>
                        <a:latin typeface="helv"/>
                      </a:endParaRPr>
                    </a:p>
                  </a:txBody>
                  <a:tcPr marL="9525" marR="9525" marT="9525" marB="0"/>
                </a:tc>
                <a:tc>
                  <a:txBody>
                    <a:bodyPr/>
                    <a:lstStyle/>
                    <a:p>
                      <a:pPr algn="ctr" fontAlgn="t"/>
                      <a:endParaRPr lang="en-US" sz="1200" b="0" i="0" u="none" strike="noStrike">
                        <a:solidFill>
                          <a:srgbClr val="000000"/>
                        </a:solidFill>
                        <a:effectLst/>
                        <a:latin typeface="helv"/>
                      </a:endParaRPr>
                    </a:p>
                  </a:txBody>
                  <a:tcPr marL="9525" marR="9525" marT="9525" marB="0"/>
                </a:tc>
                <a:tc>
                  <a:txBody>
                    <a:bodyPr/>
                    <a:lstStyle/>
                    <a:p>
                      <a:pPr algn="ctr" fontAlgn="t"/>
                      <a:r>
                        <a:rPr lang="en-US" sz="1200" u="none" strike="noStrike">
                          <a:effectLst/>
                        </a:rPr>
                        <a:t>2012-13</a:t>
                      </a:r>
                      <a:endParaRPr lang="en-US" sz="1200" b="0" i="0" u="none" strike="noStrike">
                        <a:solidFill>
                          <a:srgbClr val="000000"/>
                        </a:solidFill>
                        <a:effectLst/>
                        <a:latin typeface="helv"/>
                      </a:endParaRPr>
                    </a:p>
                  </a:txBody>
                  <a:tcPr marL="9525" marR="9525" marT="9525" marB="0"/>
                </a:tc>
                <a:tc>
                  <a:txBody>
                    <a:bodyPr/>
                    <a:lstStyle/>
                    <a:p>
                      <a:pPr algn="ctr" fontAlgn="t"/>
                      <a:endParaRPr lang="en-US" sz="1200" b="0" i="0" u="none" strike="noStrike">
                        <a:solidFill>
                          <a:srgbClr val="000000"/>
                        </a:solidFill>
                        <a:effectLst/>
                        <a:latin typeface="helv"/>
                      </a:endParaRPr>
                    </a:p>
                  </a:txBody>
                  <a:tcPr marL="9525" marR="9525" marT="9525" marB="0"/>
                </a:tc>
                <a:tc>
                  <a:txBody>
                    <a:bodyPr/>
                    <a:lstStyle/>
                    <a:p>
                      <a:pPr algn="ctr" fontAlgn="t"/>
                      <a:r>
                        <a:rPr lang="en-US" sz="1200" u="none" strike="noStrike">
                          <a:effectLst/>
                        </a:rPr>
                        <a:t>2013-14</a:t>
                      </a:r>
                      <a:endParaRPr lang="en-US" sz="1200" b="0" i="0" u="none" strike="noStrike">
                        <a:solidFill>
                          <a:srgbClr val="000000"/>
                        </a:solidFill>
                        <a:effectLst/>
                        <a:latin typeface="helv"/>
                      </a:endParaRPr>
                    </a:p>
                  </a:txBody>
                  <a:tcPr marL="9525" marR="9525" marT="9525" marB="0"/>
                </a:tc>
                <a:tc>
                  <a:txBody>
                    <a:bodyPr/>
                    <a:lstStyle/>
                    <a:p>
                      <a:pPr algn="ctr" fontAlgn="t"/>
                      <a:endParaRPr lang="en-US" sz="1200" b="0" i="0" u="none" strike="noStrike">
                        <a:solidFill>
                          <a:srgbClr val="000000"/>
                        </a:solidFill>
                        <a:effectLst/>
                        <a:latin typeface="helv"/>
                      </a:endParaRPr>
                    </a:p>
                  </a:txBody>
                  <a:tcPr marL="9525" marR="9525" marT="9525" marB="0"/>
                </a:tc>
                <a:tc>
                  <a:txBody>
                    <a:bodyPr/>
                    <a:lstStyle/>
                    <a:p>
                      <a:pPr algn="ctr" fontAlgn="t"/>
                      <a:r>
                        <a:rPr lang="en-US" sz="1200" u="none" strike="noStrike">
                          <a:effectLst/>
                        </a:rPr>
                        <a:t>2014-15</a:t>
                      </a:r>
                      <a:endParaRPr lang="en-US" sz="1200" b="0" i="0" u="none" strike="noStrike">
                        <a:solidFill>
                          <a:srgbClr val="000000"/>
                        </a:solidFill>
                        <a:effectLst/>
                        <a:latin typeface="helv"/>
                      </a:endParaRPr>
                    </a:p>
                  </a:txBody>
                  <a:tcPr marL="9525" marR="9525" marT="9525" marB="0"/>
                </a:tc>
                <a:tc>
                  <a:txBody>
                    <a:bodyPr/>
                    <a:lstStyle/>
                    <a:p>
                      <a:pPr algn="ctr" fontAlgn="t"/>
                      <a:endParaRPr lang="en-US" sz="1200" b="0" i="0" u="none" strike="noStrike">
                        <a:solidFill>
                          <a:srgbClr val="000000"/>
                        </a:solidFill>
                        <a:effectLst/>
                        <a:latin typeface="helv"/>
                      </a:endParaRPr>
                    </a:p>
                  </a:txBody>
                  <a:tcPr marL="9525" marR="9525" marT="9525" marB="0"/>
                </a:tc>
                <a:tc>
                  <a:txBody>
                    <a:bodyPr/>
                    <a:lstStyle/>
                    <a:p>
                      <a:pPr algn="ctr" fontAlgn="t"/>
                      <a:r>
                        <a:rPr lang="en-US" sz="1200" u="none" strike="noStrike">
                          <a:effectLst/>
                        </a:rPr>
                        <a:t>2015-16</a:t>
                      </a:r>
                      <a:endParaRPr lang="en-US" sz="1200" b="0" i="0" u="none" strike="noStrike">
                        <a:solidFill>
                          <a:srgbClr val="000000"/>
                        </a:solidFill>
                        <a:effectLst/>
                        <a:latin typeface="helv"/>
                      </a:endParaRPr>
                    </a:p>
                  </a:txBody>
                  <a:tcPr marL="9525" marR="9525" marT="9525" marB="0"/>
                </a:tc>
              </a:tr>
              <a:tr h="382917">
                <a:tc>
                  <a:txBody>
                    <a:bodyPr/>
                    <a:lstStyle/>
                    <a:p>
                      <a:pPr algn="l"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r>
              <a:tr h="382917">
                <a:tc gridSpan="3">
                  <a:txBody>
                    <a:bodyPr/>
                    <a:lstStyle/>
                    <a:p>
                      <a:pPr algn="l" fontAlgn="t"/>
                      <a:r>
                        <a:rPr lang="en-US" sz="1200" u="none" strike="noStrike">
                          <a:effectLst/>
                        </a:rPr>
                        <a:t>Recast 12th Grade Tuition (Inflation </a:t>
                      </a:r>
                      <a:endParaRPr lang="en-US" sz="1200" b="0" i="0" u="none" strike="noStrike">
                        <a:solidFill>
                          <a:srgbClr val="000000"/>
                        </a:solidFill>
                        <a:effectLst/>
                        <a:latin typeface="helv"/>
                      </a:endParaRPr>
                    </a:p>
                  </a:txBody>
                  <a:tcPr marL="9525" marR="9525" marT="9525" marB="0"/>
                </a:tc>
                <a:tc hMerge="1">
                  <a:txBody>
                    <a:bodyPr/>
                    <a:lstStyle/>
                    <a:p>
                      <a:endParaRPr lang="en-US"/>
                    </a:p>
                  </a:txBody>
                  <a:tcPr/>
                </a:tc>
                <a:tc hMerge="1">
                  <a:txBody>
                    <a:bodyPr/>
                    <a:lstStyle/>
                    <a:p>
                      <a:endParaRPr lang="en-US"/>
                    </a:p>
                  </a:txBody>
                  <a:tcPr/>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dirty="0">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r>
              <a:tr h="382917">
                <a:tc>
                  <a:txBody>
                    <a:bodyPr/>
                    <a:lstStyle/>
                    <a:p>
                      <a:pPr algn="l" fontAlgn="t"/>
                      <a:endParaRPr lang="en-US" sz="1200" b="0" i="0" u="none" strike="noStrike">
                        <a:solidFill>
                          <a:srgbClr val="000000"/>
                        </a:solidFill>
                        <a:effectLst/>
                        <a:latin typeface="helv"/>
                      </a:endParaRPr>
                    </a:p>
                  </a:txBody>
                  <a:tcPr marL="9525" marR="9525" marT="9525" marB="0"/>
                </a:tc>
                <a:tc>
                  <a:txBody>
                    <a:bodyPr/>
                    <a:lstStyle/>
                    <a:p>
                      <a:pPr algn="l" fontAlgn="t"/>
                      <a:r>
                        <a:rPr lang="en-US" sz="1200" u="none" strike="noStrike">
                          <a:effectLst/>
                        </a:rPr>
                        <a:t>Adjusted Percentage Change -</a:t>
                      </a:r>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dirty="0">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r>
              <a:tr h="382917">
                <a:tc>
                  <a:txBody>
                    <a:bodyPr/>
                    <a:lstStyle/>
                    <a:p>
                      <a:pPr algn="l" fontAlgn="t"/>
                      <a:endParaRPr lang="en-US" sz="1200" b="0" i="0" u="none" strike="noStrike">
                        <a:solidFill>
                          <a:srgbClr val="000000"/>
                        </a:solidFill>
                        <a:effectLst/>
                        <a:latin typeface="helv"/>
                      </a:endParaRPr>
                    </a:p>
                  </a:txBody>
                  <a:tcPr marL="9525" marR="9525" marT="9525" marB="0"/>
                </a:tc>
                <a:tc>
                  <a:txBody>
                    <a:bodyPr/>
                    <a:lstStyle/>
                    <a:p>
                      <a:pPr algn="l" fontAlgn="t"/>
                      <a:r>
                        <a:rPr lang="en-US" sz="1200" u="none" strike="noStrike">
                          <a:effectLst/>
                        </a:rPr>
                        <a:t>CPI + 2%)</a:t>
                      </a:r>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r>
                        <a:rPr lang="en-US" sz="1200" u="none" strike="noStrike">
                          <a:effectLst/>
                        </a:rPr>
                        <a:t>31,834 </a:t>
                      </a:r>
                      <a:endParaRPr lang="en-US" sz="1200" b="0" i="0" u="none" strike="noStrike">
                        <a:effectLst/>
                        <a:latin typeface="helv"/>
                      </a:endParaRPr>
                    </a:p>
                  </a:txBody>
                  <a:tcPr marL="9525" marR="9525" marT="9525" marB="0"/>
                </a:tc>
                <a:tc>
                  <a:txBody>
                    <a:bodyPr/>
                    <a:lstStyle/>
                    <a:p>
                      <a:pPr algn="r" fontAlgn="t"/>
                      <a:endParaRPr lang="en-US" sz="1200" b="0" i="0" u="none" strike="noStrike">
                        <a:effectLst/>
                        <a:latin typeface="helv"/>
                      </a:endParaRPr>
                    </a:p>
                  </a:txBody>
                  <a:tcPr marL="9525" marR="9525" marT="9525" marB="0"/>
                </a:tc>
                <a:tc>
                  <a:txBody>
                    <a:bodyPr/>
                    <a:lstStyle/>
                    <a:p>
                      <a:pPr algn="r" fontAlgn="t"/>
                      <a:r>
                        <a:rPr lang="en-US" sz="1200" u="none" strike="noStrike">
                          <a:effectLst/>
                        </a:rPr>
                        <a:t>31,861 </a:t>
                      </a:r>
                      <a:endParaRPr lang="en-US" sz="1200" b="0" i="0" u="none" strike="noStrike">
                        <a:effectLst/>
                        <a:latin typeface="helv"/>
                      </a:endParaRPr>
                    </a:p>
                  </a:txBody>
                  <a:tcPr marL="9525" marR="9525" marT="9525" marB="0"/>
                </a:tc>
                <a:tc>
                  <a:txBody>
                    <a:bodyPr/>
                    <a:lstStyle/>
                    <a:p>
                      <a:pPr algn="r" fontAlgn="t"/>
                      <a:endParaRPr lang="en-US" sz="1200" b="0" i="0" u="none" strike="noStrike">
                        <a:effectLst/>
                        <a:latin typeface="helv"/>
                      </a:endParaRPr>
                    </a:p>
                  </a:txBody>
                  <a:tcPr marL="9525" marR="9525" marT="9525" marB="0"/>
                </a:tc>
                <a:tc>
                  <a:txBody>
                    <a:bodyPr/>
                    <a:lstStyle/>
                    <a:p>
                      <a:pPr algn="r" fontAlgn="t"/>
                      <a:r>
                        <a:rPr lang="en-US" sz="1200" u="none" strike="noStrike" dirty="0">
                          <a:effectLst/>
                        </a:rPr>
                        <a:t>32,051 </a:t>
                      </a:r>
                      <a:endParaRPr lang="en-US" sz="1200" b="0" i="0" u="none" strike="noStrike" dirty="0">
                        <a:effectLst/>
                        <a:latin typeface="helv"/>
                      </a:endParaRPr>
                    </a:p>
                  </a:txBody>
                  <a:tcPr marL="9525" marR="9525" marT="9525" marB="0"/>
                </a:tc>
                <a:tc>
                  <a:txBody>
                    <a:bodyPr/>
                    <a:lstStyle/>
                    <a:p>
                      <a:pPr algn="r" fontAlgn="t"/>
                      <a:endParaRPr lang="en-US" sz="1200" b="0" i="0" u="none" strike="noStrike">
                        <a:effectLst/>
                        <a:latin typeface="helv"/>
                      </a:endParaRPr>
                    </a:p>
                  </a:txBody>
                  <a:tcPr marL="9525" marR="9525" marT="9525" marB="0"/>
                </a:tc>
                <a:tc>
                  <a:txBody>
                    <a:bodyPr/>
                    <a:lstStyle/>
                    <a:p>
                      <a:pPr algn="r" fontAlgn="t"/>
                      <a:r>
                        <a:rPr lang="en-US" sz="1200" u="none" strike="noStrike">
                          <a:effectLst/>
                        </a:rPr>
                        <a:t>31,704 </a:t>
                      </a:r>
                      <a:endParaRPr lang="en-US" sz="1200" b="0" i="0" u="none" strike="noStrike">
                        <a:effectLst/>
                        <a:latin typeface="helv"/>
                      </a:endParaRPr>
                    </a:p>
                  </a:txBody>
                  <a:tcPr marL="9525" marR="9525" marT="9525" marB="0"/>
                </a:tc>
                <a:tc>
                  <a:txBody>
                    <a:bodyPr/>
                    <a:lstStyle/>
                    <a:p>
                      <a:pPr algn="r" fontAlgn="t"/>
                      <a:endParaRPr lang="en-US" sz="1200" b="0" i="0" u="none" strike="noStrike">
                        <a:effectLst/>
                        <a:latin typeface="helv"/>
                      </a:endParaRPr>
                    </a:p>
                  </a:txBody>
                  <a:tcPr marL="9525" marR="9525" marT="9525" marB="0"/>
                </a:tc>
                <a:tc>
                  <a:txBody>
                    <a:bodyPr/>
                    <a:lstStyle/>
                    <a:p>
                      <a:pPr algn="r" fontAlgn="t"/>
                      <a:r>
                        <a:rPr lang="en-US" sz="1200" u="none" strike="noStrike">
                          <a:effectLst/>
                        </a:rPr>
                        <a:t>31,662 </a:t>
                      </a:r>
                      <a:endParaRPr lang="en-US" sz="1200" b="0" i="0" u="none" strike="noStrike">
                        <a:effectLst/>
                        <a:latin typeface="helv"/>
                      </a:endParaRPr>
                    </a:p>
                  </a:txBody>
                  <a:tcPr marL="9525" marR="9525" marT="9525" marB="0"/>
                </a:tc>
              </a:tr>
              <a:tr h="382917">
                <a:tc gridSpan="2">
                  <a:txBody>
                    <a:bodyPr/>
                    <a:lstStyle/>
                    <a:p>
                      <a:pPr algn="l" fontAlgn="t"/>
                      <a:r>
                        <a:rPr lang="en-US" sz="1200" u="none" strike="noStrike" dirty="0">
                          <a:effectLst/>
                        </a:rPr>
                        <a:t>Annual Change</a:t>
                      </a:r>
                      <a:endParaRPr lang="en-US" sz="1200" b="0" i="0" u="none" strike="noStrike" dirty="0">
                        <a:solidFill>
                          <a:srgbClr val="000000"/>
                        </a:solidFill>
                        <a:effectLst/>
                        <a:latin typeface="helv"/>
                      </a:endParaRPr>
                    </a:p>
                  </a:txBody>
                  <a:tcPr marL="9525" marR="9525" marT="9525" marB="0"/>
                </a:tc>
                <a:tc hMerge="1">
                  <a:txBody>
                    <a:bodyPr/>
                    <a:lstStyle/>
                    <a:p>
                      <a:endParaRPr lang="en-US"/>
                    </a:p>
                  </a:txBody>
                  <a:tcPr/>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dirty="0">
                        <a:solidFill>
                          <a:srgbClr val="000000"/>
                        </a:solidFill>
                        <a:effectLst/>
                        <a:latin typeface="helv"/>
                      </a:endParaRPr>
                    </a:p>
                  </a:txBody>
                  <a:tcPr marL="9525" marR="9525" marT="9525" marB="0"/>
                </a:tc>
                <a:tc>
                  <a:txBody>
                    <a:bodyPr/>
                    <a:lstStyle/>
                    <a:p>
                      <a:pPr algn="r" fontAlgn="t"/>
                      <a:r>
                        <a:rPr lang="en-US" sz="1200" u="none" strike="noStrike">
                          <a:effectLst/>
                        </a:rPr>
                        <a:t>27 </a:t>
                      </a:r>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r>
                        <a:rPr lang="en-US" sz="1200" u="none" strike="noStrike">
                          <a:effectLst/>
                        </a:rPr>
                        <a:t>190 </a:t>
                      </a:r>
                      <a:endParaRPr lang="en-US" sz="1200" b="0" i="0" u="none" strike="noStrike">
                        <a:solidFill>
                          <a:srgbClr val="00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r>
                        <a:rPr lang="en-US" sz="1200" u="none" strike="noStrike" dirty="0">
                          <a:solidFill>
                            <a:srgbClr val="FF0000"/>
                          </a:solidFill>
                          <a:effectLst/>
                        </a:rPr>
                        <a:t>(347)</a:t>
                      </a:r>
                      <a:endParaRPr lang="en-US" sz="1200" b="0" i="0" u="none" strike="noStrike" dirty="0">
                        <a:solidFill>
                          <a:srgbClr val="FF0000"/>
                        </a:solidFill>
                        <a:effectLst/>
                        <a:latin typeface="helv"/>
                      </a:endParaRPr>
                    </a:p>
                  </a:txBody>
                  <a:tcPr marL="9525" marR="9525" marT="9525" marB="0"/>
                </a:tc>
                <a:tc>
                  <a:txBody>
                    <a:bodyPr/>
                    <a:lstStyle/>
                    <a:p>
                      <a:pPr algn="r" fontAlgn="t"/>
                      <a:endParaRPr lang="en-US" sz="1200" b="0" i="0" u="none" strike="noStrike">
                        <a:solidFill>
                          <a:srgbClr val="000000"/>
                        </a:solidFill>
                        <a:effectLst/>
                        <a:latin typeface="helv"/>
                      </a:endParaRPr>
                    </a:p>
                  </a:txBody>
                  <a:tcPr marL="9525" marR="9525" marT="9525" marB="0"/>
                </a:tc>
                <a:tc>
                  <a:txBody>
                    <a:bodyPr/>
                    <a:lstStyle/>
                    <a:p>
                      <a:pPr algn="r" fontAlgn="t"/>
                      <a:r>
                        <a:rPr lang="en-US" sz="1200" u="none" strike="noStrike" dirty="0">
                          <a:solidFill>
                            <a:srgbClr val="FF0000"/>
                          </a:solidFill>
                          <a:effectLst/>
                        </a:rPr>
                        <a:t>(42)</a:t>
                      </a:r>
                      <a:endParaRPr lang="en-US" sz="1200" b="0" i="0" u="none" strike="noStrike" dirty="0">
                        <a:solidFill>
                          <a:srgbClr val="FF0000"/>
                        </a:solidFill>
                        <a:effectLst/>
                        <a:latin typeface="helv"/>
                      </a:endParaRPr>
                    </a:p>
                  </a:txBody>
                  <a:tcPr marL="9525" marR="9525" marT="9525" marB="0"/>
                </a:tc>
              </a:tr>
            </a:tbl>
          </a:graphicData>
        </a:graphic>
      </p:graphicFrame>
      <p:pic>
        <p:nvPicPr>
          <p:cNvPr id="14338"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4753"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75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36969"/>
            <a:ext cx="8277225" cy="572694"/>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1 - Enrollment </a:t>
            </a:r>
            <a:r>
              <a:rPr lang="en-US" sz="2800" i="1" dirty="0">
                <a:solidFill>
                  <a:schemeClr val="tx1"/>
                </a:solidFill>
                <a:latin typeface="Arial" panose="020B0604020202020204" pitchFamily="34" charset="0"/>
                <a:cs typeface="Arial" panose="020B0604020202020204" pitchFamily="34" charset="0"/>
              </a:rPr>
              <a:t>(continued)</a:t>
            </a:r>
          </a:p>
        </p:txBody>
      </p:sp>
      <p:sp>
        <p:nvSpPr>
          <p:cNvPr id="3" name="Content Placeholder 2"/>
          <p:cNvSpPr>
            <a:spLocks noGrp="1"/>
          </p:cNvSpPr>
          <p:nvPr>
            <p:ph idx="1"/>
          </p:nvPr>
        </p:nvSpPr>
        <p:spPr>
          <a:xfrm>
            <a:off x="259996" y="737666"/>
            <a:ext cx="8503003" cy="5172345"/>
          </a:xfrm>
        </p:spPr>
        <p:txBody>
          <a:bodyPr>
            <a:normAutofit/>
          </a:bodyPr>
          <a:lstStyle/>
          <a:p>
            <a:pPr>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Sample tools </a:t>
            </a:r>
            <a:r>
              <a:rPr lang="en-US" sz="2400" b="1" i="1" dirty="0">
                <a:latin typeface="Arial" panose="020B0604020202020204" pitchFamily="34" charset="0"/>
                <a:cs typeface="Arial" panose="020B0604020202020204" pitchFamily="34" charset="0"/>
              </a:rPr>
              <a:t>needed to answer the questions </a:t>
            </a:r>
            <a:r>
              <a:rPr lang="en-US" sz="2400" b="1" i="1" dirty="0" smtClean="0">
                <a:latin typeface="Arial" panose="020B0604020202020204" pitchFamily="34" charset="0"/>
                <a:cs typeface="Arial" panose="020B0604020202020204" pitchFamily="34" charset="0"/>
              </a:rPr>
              <a:t>– </a:t>
            </a:r>
          </a:p>
          <a:p>
            <a:pPr lvl="1">
              <a:buFont typeface="Courier New" panose="02070309020205020404" pitchFamily="49" charset="0"/>
              <a:buChar char="o"/>
            </a:pPr>
            <a:r>
              <a:rPr lang="en-US" i="1" dirty="0" smtClean="0">
                <a:latin typeface="Arial" panose="020B0604020202020204" pitchFamily="34" charset="0"/>
                <a:cs typeface="Arial" panose="020B0604020202020204" pitchFamily="34" charset="0"/>
              </a:rPr>
              <a:t>	DASL </a:t>
            </a:r>
            <a:r>
              <a:rPr lang="en-US" i="1" dirty="0">
                <a:latin typeface="Arial" panose="020B0604020202020204" pitchFamily="34" charset="0"/>
                <a:cs typeface="Arial" panose="020B0604020202020204" pitchFamily="34" charset="0"/>
              </a:rPr>
              <a:t>5 – 10 year trends</a:t>
            </a:r>
            <a:br>
              <a:rPr lang="en-US" i="1" dirty="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smtClean="0"/>
          </a:p>
          <a:p>
            <a:pPr marL="137160" indent="0">
              <a:buNone/>
            </a:pP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085142889"/>
              </p:ext>
            </p:extLst>
          </p:nvPr>
        </p:nvGraphicFramePr>
        <p:xfrm>
          <a:off x="989798" y="1802253"/>
          <a:ext cx="7468401" cy="3935748"/>
        </p:xfrm>
        <a:graphic>
          <a:graphicData uri="http://schemas.openxmlformats.org/drawingml/2006/table">
            <a:tbl>
              <a:tblPr>
                <a:tableStyleId>{5C22544A-7EE6-4342-B048-85BDC9FD1C3A}</a:tableStyleId>
              </a:tblPr>
              <a:tblGrid>
                <a:gridCol w="25400"/>
                <a:gridCol w="219380"/>
                <a:gridCol w="2231945"/>
                <a:gridCol w="101742"/>
                <a:gridCol w="715367"/>
                <a:gridCol w="101742"/>
                <a:gridCol w="715367"/>
                <a:gridCol w="101742"/>
                <a:gridCol w="715367"/>
                <a:gridCol w="101742"/>
                <a:gridCol w="715367"/>
                <a:gridCol w="104921"/>
                <a:gridCol w="715367"/>
                <a:gridCol w="64753"/>
                <a:gridCol w="838199"/>
              </a:tblGrid>
              <a:tr h="172908">
                <a:tc gridSpan="3">
                  <a:txBody>
                    <a:bodyPr/>
                    <a:lstStyle/>
                    <a:p>
                      <a:pPr algn="l" fontAlgn="t"/>
                      <a:r>
                        <a:rPr lang="en-US" sz="1000" u="none" strike="noStrike" dirty="0">
                          <a:effectLst/>
                        </a:rPr>
                        <a:t>Sample School</a:t>
                      </a:r>
                      <a:endParaRPr lang="en-US" sz="1000" b="0" i="0" u="none" strike="noStrike" dirty="0">
                        <a:solidFill>
                          <a:srgbClr val="000000"/>
                        </a:solidFill>
                        <a:effectLst/>
                        <a:latin typeface="helv"/>
                      </a:endParaRPr>
                    </a:p>
                  </a:txBody>
                  <a:tcPr marL="0" marR="0" marT="0" marB="0"/>
                </a:tc>
                <a:tc hMerge="1">
                  <a:txBody>
                    <a:bodyPr/>
                    <a:lstStyle/>
                    <a:p>
                      <a:endParaRPr lang="en-US"/>
                    </a:p>
                  </a:txBody>
                  <a:tcPr/>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1" i="1" u="none" strike="noStrike">
                        <a:solidFill>
                          <a:srgbClr val="000000"/>
                        </a:solidFill>
                        <a:effectLst/>
                        <a:latin typeface="helv"/>
                      </a:endParaRPr>
                    </a:p>
                  </a:txBody>
                  <a:tcPr marL="0" marR="0" marT="0" marB="0"/>
                </a:tc>
              </a:tr>
              <a:tr h="172902">
                <a:tc gridSpan="3">
                  <a:txBody>
                    <a:bodyPr/>
                    <a:lstStyle/>
                    <a:p>
                      <a:pPr algn="l" fontAlgn="t"/>
                      <a:r>
                        <a:rPr lang="en-US" sz="1000" u="none" strike="noStrike">
                          <a:effectLst/>
                        </a:rPr>
                        <a:t>DASL Survey for 2016-17</a:t>
                      </a:r>
                      <a:endParaRPr lang="en-US" sz="1000" b="0" i="0" u="none" strike="noStrike">
                        <a:solidFill>
                          <a:srgbClr val="000000"/>
                        </a:solidFill>
                        <a:effectLst/>
                        <a:latin typeface="helv"/>
                      </a:endParaRPr>
                    </a:p>
                  </a:txBody>
                  <a:tcPr marL="0" marR="0" marT="0" marB="0"/>
                </a:tc>
                <a:tc hMerge="1">
                  <a:txBody>
                    <a:bodyPr/>
                    <a:lstStyle/>
                    <a:p>
                      <a:endParaRPr lang="en-US"/>
                    </a:p>
                  </a:txBody>
                  <a:tcPr/>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ctr" fontAlgn="t"/>
                      <a:r>
                        <a:rPr lang="en-US" sz="1000" u="none" strike="noStrike">
                          <a:effectLst/>
                        </a:rPr>
                        <a:t>Percentage</a:t>
                      </a:r>
                      <a:endParaRPr lang="en-US" sz="1000" b="0" i="0" u="none" strike="noStrike">
                        <a:solidFill>
                          <a:srgbClr val="000000"/>
                        </a:solidFill>
                        <a:effectLst/>
                        <a:latin typeface="helv"/>
                      </a:endParaRPr>
                    </a:p>
                  </a:txBody>
                  <a:tcPr marL="0" marR="0" marT="0" marB="0"/>
                </a:tc>
              </a:tr>
              <a:tr h="172902">
                <a:tc gridSpan="8">
                  <a:txBody>
                    <a:bodyPr/>
                    <a:lstStyle/>
                    <a:p>
                      <a:pPr algn="l" fontAlgn="t"/>
                      <a:r>
                        <a:rPr lang="en-US" sz="1000" u="none" strike="noStrike">
                          <a:effectLst/>
                        </a:rPr>
                        <a:t>Comparison of Statistical Information Reported Annually for Sample School</a:t>
                      </a:r>
                      <a:endParaRPr lang="en-US" sz="1000" b="0" i="0" u="none" strike="noStrike">
                        <a:solidFill>
                          <a:srgbClr val="000000"/>
                        </a:solidFill>
                        <a:effectLst/>
                        <a:latin typeface="helv"/>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ctr" fontAlgn="t"/>
                      <a:r>
                        <a:rPr lang="en-US" sz="1000" u="none" strike="noStrike">
                          <a:effectLst/>
                        </a:rPr>
                        <a:t>Change</a:t>
                      </a:r>
                      <a:endParaRPr lang="en-US" sz="1000" b="0" i="0" u="none" strike="noStrike">
                        <a:solidFill>
                          <a:srgbClr val="000000"/>
                        </a:solidFill>
                        <a:effectLst/>
                        <a:latin typeface="helv"/>
                      </a:endParaRPr>
                    </a:p>
                  </a:txBody>
                  <a:tcPr marL="0" marR="0" marT="0" marB="0"/>
                </a:tc>
              </a:tr>
              <a:tr h="172902">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r>
                        <a:rPr lang="en-US" sz="1000" u="none" strike="noStrike" dirty="0">
                          <a:effectLst/>
                        </a:rPr>
                        <a:t>Since</a:t>
                      </a:r>
                      <a:endParaRPr lang="en-US" sz="1000" b="0" i="0" u="none" strike="noStrike" dirty="0">
                        <a:solidFill>
                          <a:srgbClr val="000000"/>
                        </a:solidFill>
                        <a:effectLst/>
                        <a:latin typeface="helv"/>
                      </a:endParaRPr>
                    </a:p>
                  </a:txBody>
                  <a:tcPr marL="0" marR="0" marT="0" marB="0"/>
                </a:tc>
              </a:tr>
              <a:tr h="172902">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r>
                        <a:rPr lang="en-US" sz="1000" u="none" strike="noStrike">
                          <a:effectLst/>
                        </a:rPr>
                        <a:t>2012-13</a:t>
                      </a:r>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r>
                        <a:rPr lang="en-US" sz="1000" u="none" strike="noStrike">
                          <a:effectLst/>
                        </a:rPr>
                        <a:t>2013-14</a:t>
                      </a:r>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r>
                        <a:rPr lang="en-US" sz="1000" u="none" strike="noStrike">
                          <a:effectLst/>
                        </a:rPr>
                        <a:t>2014-15</a:t>
                      </a:r>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r>
                        <a:rPr lang="en-US" sz="1000" u="none" strike="noStrike">
                          <a:effectLst/>
                        </a:rPr>
                        <a:t>2015-16</a:t>
                      </a:r>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r>
                        <a:rPr lang="en-US" sz="1000" u="none" strike="noStrike">
                          <a:effectLst/>
                        </a:rPr>
                        <a:t>2016-17</a:t>
                      </a:r>
                      <a:endParaRPr lang="en-US" sz="1000" b="0" i="0" u="none" strike="noStrike">
                        <a:solidFill>
                          <a:srgbClr val="000000"/>
                        </a:solidFill>
                        <a:effectLst/>
                        <a:latin typeface="helv"/>
                      </a:endParaRPr>
                    </a:p>
                  </a:txBody>
                  <a:tcPr marL="0" marR="0" marT="0" marB="0"/>
                </a:tc>
                <a:tc>
                  <a:txBody>
                    <a:bodyPr/>
                    <a:lstStyle/>
                    <a:p>
                      <a:pPr algn="ctr" fontAlgn="t"/>
                      <a:endParaRPr lang="en-US" sz="1000" b="0" i="0" u="none" strike="noStrike">
                        <a:solidFill>
                          <a:srgbClr val="000000"/>
                        </a:solidFill>
                        <a:effectLst/>
                        <a:latin typeface="helv"/>
                      </a:endParaRPr>
                    </a:p>
                  </a:txBody>
                  <a:tcPr marL="0" marR="0" marT="0" marB="0"/>
                </a:tc>
                <a:tc>
                  <a:txBody>
                    <a:bodyPr/>
                    <a:lstStyle/>
                    <a:p>
                      <a:pPr algn="ctr" fontAlgn="t"/>
                      <a:r>
                        <a:rPr lang="en-US" sz="1000" u="none" strike="noStrike">
                          <a:effectLst/>
                        </a:rPr>
                        <a:t>2012-13</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endParaRPr lang="en-US" sz="800" b="0" i="1" u="none" strike="noStrike">
                        <a:solidFill>
                          <a:srgbClr val="000000"/>
                        </a:solidFill>
                        <a:effectLst/>
                        <a:latin typeface="helv"/>
                      </a:endParaRPr>
                    </a:p>
                  </a:txBody>
                  <a:tcPr marL="0" marR="0" marT="0" marB="0"/>
                </a:tc>
              </a:tr>
              <a:tr h="172902">
                <a:tc gridSpan="3">
                  <a:txBody>
                    <a:bodyPr/>
                    <a:lstStyle/>
                    <a:p>
                      <a:pPr algn="l" fontAlgn="t"/>
                      <a:r>
                        <a:rPr lang="en-US" sz="1000" u="none" strike="noStrike">
                          <a:effectLst/>
                        </a:rPr>
                        <a:t>Enrollment Analysis</a:t>
                      </a:r>
                      <a:endParaRPr lang="en-US" sz="1000" b="0" i="0" u="none" strike="noStrike">
                        <a:solidFill>
                          <a:srgbClr val="000000"/>
                        </a:solidFill>
                        <a:effectLst/>
                        <a:latin typeface="helv"/>
                      </a:endParaRPr>
                    </a:p>
                  </a:txBody>
                  <a:tcPr marL="0" marR="0" marT="0" marB="0"/>
                </a:tc>
                <a:tc hMerge="1">
                  <a:txBody>
                    <a:bodyPr/>
                    <a:lstStyle/>
                    <a:p>
                      <a:endParaRPr lang="en-US"/>
                    </a:p>
                  </a:txBody>
                  <a:tcPr/>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dirty="0">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gridSpan="2">
                  <a:txBody>
                    <a:bodyPr/>
                    <a:lstStyle/>
                    <a:p>
                      <a:pPr algn="l" fontAlgn="t"/>
                      <a:r>
                        <a:rPr lang="en-US" sz="1000" u="none" strike="noStrike">
                          <a:effectLst/>
                        </a:rPr>
                        <a:t>Prior Year Opening Enrollment</a:t>
                      </a:r>
                      <a:endParaRPr lang="en-US" sz="1000" b="0" i="0" u="none" strike="noStrike">
                        <a:solidFill>
                          <a:srgbClr val="000000"/>
                        </a:solidFill>
                        <a:effectLst/>
                        <a:latin typeface="helv"/>
                      </a:endParaRPr>
                    </a:p>
                  </a:txBody>
                  <a:tcPr marL="0" marR="0" marT="0" marB="0"/>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673</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693</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691</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662</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638</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-5.20%</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gridSpan="2">
                  <a:txBody>
                    <a:bodyPr/>
                    <a:lstStyle/>
                    <a:p>
                      <a:pPr algn="l" fontAlgn="t"/>
                      <a:r>
                        <a:rPr lang="en-US" sz="1000" u="none" strike="noStrike">
                          <a:effectLst/>
                        </a:rPr>
                        <a:t>Students Added During Prior Year</a:t>
                      </a:r>
                      <a:endParaRPr lang="en-US" sz="1000" b="0" i="0" u="none" strike="noStrike">
                        <a:solidFill>
                          <a:srgbClr val="000000"/>
                        </a:solidFill>
                        <a:effectLst/>
                        <a:latin typeface="helv"/>
                      </a:endParaRPr>
                    </a:p>
                  </a:txBody>
                  <a:tcPr marL="0" marR="0" marT="0" marB="0"/>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11</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7</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7</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8</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-27.27%</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gridSpan="2">
                  <a:txBody>
                    <a:bodyPr/>
                    <a:lstStyle/>
                    <a:p>
                      <a:pPr algn="l" fontAlgn="t"/>
                      <a:r>
                        <a:rPr lang="en-US" sz="1000" u="none" strike="noStrike">
                          <a:effectLst/>
                        </a:rPr>
                        <a:t>Prior Year Graduating Students</a:t>
                      </a:r>
                      <a:endParaRPr lang="en-US" sz="1000" b="0" i="0" u="none" strike="noStrike">
                        <a:solidFill>
                          <a:srgbClr val="000000"/>
                        </a:solidFill>
                        <a:effectLst/>
                        <a:latin typeface="helv"/>
                      </a:endParaRPr>
                    </a:p>
                  </a:txBody>
                  <a:tcPr marL="0" marR="0" marT="0" marB="0"/>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-72</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-66</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-61</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-69</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-69</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-4.17%</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gridSpan="2">
                  <a:txBody>
                    <a:bodyPr/>
                    <a:lstStyle/>
                    <a:p>
                      <a:pPr algn="l" fontAlgn="t"/>
                      <a:r>
                        <a:rPr lang="en-US" sz="1000" u="none" strike="noStrike" dirty="0">
                          <a:effectLst/>
                        </a:rPr>
                        <a:t>Students Who Left During Prior Year</a:t>
                      </a:r>
                      <a:endParaRPr lang="en-US" sz="1000" b="0" i="0" u="none" strike="noStrike" dirty="0">
                        <a:solidFill>
                          <a:srgbClr val="000000"/>
                        </a:solidFill>
                        <a:effectLst/>
                        <a:latin typeface="helv"/>
                      </a:endParaRPr>
                    </a:p>
                  </a:txBody>
                  <a:tcPr marL="0" marR="0" marT="0" marB="0"/>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r>
                        <a:rPr lang="en-US" sz="1000" u="none" strike="noStrike">
                          <a:effectLst/>
                        </a:rPr>
                        <a:t>or Not Invited to Return</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-10</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-12</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-35</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-25</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-25</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150.00%</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gridSpan="2">
                  <a:txBody>
                    <a:bodyPr/>
                    <a:lstStyle/>
                    <a:p>
                      <a:pPr algn="l" fontAlgn="t"/>
                      <a:r>
                        <a:rPr lang="en-US" sz="1000" u="none" strike="noStrike">
                          <a:effectLst/>
                        </a:rPr>
                        <a:t>Students who Elected Not to Return</a:t>
                      </a:r>
                      <a:endParaRPr lang="en-US" sz="1000" b="0" i="0" u="none" strike="noStrike">
                        <a:solidFill>
                          <a:srgbClr val="000000"/>
                        </a:solidFill>
                        <a:effectLst/>
                        <a:latin typeface="helv"/>
                      </a:endParaRPr>
                    </a:p>
                  </a:txBody>
                  <a:tcPr marL="0" marR="0" marT="0" marB="0"/>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b"/>
                      <a:r>
                        <a:rPr lang="en-US" sz="1000" u="none" strike="noStrike">
                          <a:effectLst/>
                        </a:rPr>
                        <a:t>-52</a:t>
                      </a:r>
                      <a:endParaRPr lang="en-US" sz="1000" b="0" i="0" u="none" strike="noStrike">
                        <a:effectLst/>
                        <a:latin typeface="MS Sans Serif"/>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dirty="0">
                          <a:effectLst/>
                        </a:rPr>
                        <a:t>-67</a:t>
                      </a:r>
                      <a:endParaRPr lang="en-US" sz="1000" b="0" i="0" u="none" strike="noStrike" dirty="0">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-48</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-50</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-26</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-50.00%</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gridSpan="2">
                  <a:txBody>
                    <a:bodyPr/>
                    <a:lstStyle/>
                    <a:p>
                      <a:pPr algn="l" fontAlgn="t"/>
                      <a:r>
                        <a:rPr lang="en-US" sz="1000" u="none" strike="noStrike">
                          <a:effectLst/>
                        </a:rPr>
                        <a:t>New Student Enrollment</a:t>
                      </a:r>
                      <a:endParaRPr lang="en-US" sz="1000" b="0" i="0" u="none" strike="noStrike">
                        <a:solidFill>
                          <a:srgbClr val="000000"/>
                        </a:solidFill>
                        <a:effectLst/>
                        <a:latin typeface="helv"/>
                      </a:endParaRPr>
                    </a:p>
                  </a:txBody>
                  <a:tcPr marL="0" marR="0" marT="0" marB="0"/>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143</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136</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109</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113</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114</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-20.28%</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gridSpan="2">
                  <a:txBody>
                    <a:bodyPr/>
                    <a:lstStyle/>
                    <a:p>
                      <a:pPr algn="l" fontAlgn="t"/>
                      <a:r>
                        <a:rPr lang="en-US" sz="1000" u="none" strike="noStrike">
                          <a:effectLst/>
                        </a:rPr>
                        <a:t>Opening Day Enrollment</a:t>
                      </a:r>
                      <a:endParaRPr lang="en-US" sz="1000" b="0" i="0" u="none" strike="noStrike">
                        <a:solidFill>
                          <a:srgbClr val="000000"/>
                        </a:solidFill>
                        <a:effectLst/>
                        <a:latin typeface="helv"/>
                      </a:endParaRPr>
                    </a:p>
                  </a:txBody>
                  <a:tcPr marL="0" marR="0" marT="0" marB="0"/>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693</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691</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662</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638</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640</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-7.65%</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b"/>
                      <a:r>
                        <a:rPr lang="en-US" sz="1000" u="none" strike="noStrike">
                          <a:effectLst/>
                        </a:rPr>
                        <a:t>                   -   </a:t>
                      </a:r>
                      <a:endParaRPr lang="en-US" sz="1000" b="0" i="0" u="none" strike="noStrike">
                        <a:effectLst/>
                        <a:latin typeface="MS Sans Serif"/>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r>
                        <a:rPr lang="en-US" sz="1000" u="none" strike="noStrike">
                          <a:effectLst/>
                        </a:rPr>
                        <a:t>                   -   </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r>
                        <a:rPr lang="en-US" sz="1000" u="none" strike="noStrike">
                          <a:effectLst/>
                        </a:rPr>
                        <a:t>                   -   </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r>
                        <a:rPr lang="en-US" sz="1000" u="none" strike="noStrike">
                          <a:effectLst/>
                        </a:rPr>
                        <a:t>                   -   </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r>
                        <a:rPr lang="en-US" sz="1000" u="none" strike="noStrike">
                          <a:effectLst/>
                        </a:rPr>
                        <a:t>                   -   </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r>
              <a:tr h="172902">
                <a:tc gridSpan="3">
                  <a:txBody>
                    <a:bodyPr/>
                    <a:lstStyle/>
                    <a:p>
                      <a:pPr algn="l" fontAlgn="t"/>
                      <a:r>
                        <a:rPr lang="en-US" sz="1000" u="none" strike="noStrike">
                          <a:effectLst/>
                        </a:rPr>
                        <a:t>Attrition Percentage</a:t>
                      </a:r>
                      <a:endParaRPr lang="en-US" sz="1000" b="0" i="0" u="none" strike="noStrike">
                        <a:solidFill>
                          <a:srgbClr val="000000"/>
                        </a:solidFill>
                        <a:effectLst/>
                        <a:latin typeface="helv"/>
                      </a:endParaRPr>
                    </a:p>
                  </a:txBody>
                  <a:tcPr marL="0" marR="0" marT="0" marB="0"/>
                </a:tc>
                <a:tc hMerge="1">
                  <a:txBody>
                    <a:bodyPr/>
                    <a:lstStyle/>
                    <a:p>
                      <a:endParaRPr lang="en-US"/>
                    </a:p>
                  </a:txBody>
                  <a:tcPr/>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8.6%</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10.8%</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8.0%</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8.7%</a:t>
                      </a:r>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4.7%</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-45.47%</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r>
              <a:tr h="172902">
                <a:tc gridSpan="3">
                  <a:txBody>
                    <a:bodyPr/>
                    <a:lstStyle/>
                    <a:p>
                      <a:pPr algn="l" fontAlgn="t"/>
                      <a:r>
                        <a:rPr lang="en-US" sz="1000" u="none" strike="noStrike">
                          <a:effectLst/>
                        </a:rPr>
                        <a:t>New Students as a Percentage</a:t>
                      </a:r>
                      <a:endParaRPr lang="en-US" sz="1000" b="0" i="0" u="none" strike="noStrike">
                        <a:solidFill>
                          <a:srgbClr val="000000"/>
                        </a:solidFill>
                        <a:effectLst/>
                        <a:latin typeface="helv"/>
                      </a:endParaRPr>
                    </a:p>
                  </a:txBody>
                  <a:tcPr marL="0" marR="0" marT="0" marB="0"/>
                </a:tc>
                <a:tc hMerge="1">
                  <a:txBody>
                    <a:bodyPr/>
                    <a:lstStyle/>
                    <a:p>
                      <a:endParaRPr lang="en-US"/>
                    </a:p>
                  </a:txBody>
                  <a:tcPr/>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b"/>
                      <a:endParaRPr lang="en-US" sz="1000" b="0" i="0" u="none" strike="noStrike" dirty="0">
                        <a:effectLst/>
                        <a:latin typeface="MS Sans Serif"/>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dirty="0">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gridSpan="2">
                  <a:txBody>
                    <a:bodyPr/>
                    <a:lstStyle/>
                    <a:p>
                      <a:pPr algn="l" fontAlgn="t"/>
                      <a:r>
                        <a:rPr lang="en-US" sz="1000" u="none" strike="noStrike">
                          <a:effectLst/>
                        </a:rPr>
                        <a:t>of Total Enrollment</a:t>
                      </a:r>
                      <a:endParaRPr lang="en-US" sz="1000" b="0" i="0" u="none" strike="noStrike">
                        <a:solidFill>
                          <a:srgbClr val="000000"/>
                        </a:solidFill>
                        <a:effectLst/>
                        <a:latin typeface="helv"/>
                      </a:endParaRPr>
                    </a:p>
                  </a:txBody>
                  <a:tcPr marL="0" marR="0" marT="0" marB="0"/>
                </a:tc>
                <a:tc hMerge="1">
                  <a:txBody>
                    <a:bodyPr/>
                    <a:lstStyle/>
                    <a:p>
                      <a:endParaRPr lang="en-US"/>
                    </a:p>
                  </a:txBody>
                  <a:tcPr/>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20.6%</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19.7%</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16.5%</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17.7%</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17.8%</a:t>
                      </a:r>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r>
                        <a:rPr lang="en-US" sz="1000" u="none" strike="noStrike">
                          <a:effectLst/>
                        </a:rPr>
                        <a:t>-13.68%</a:t>
                      </a:r>
                      <a:endParaRPr lang="en-US" sz="1000" b="0" i="0" u="none" strike="noStrike">
                        <a:solidFill>
                          <a:srgbClr val="000000"/>
                        </a:solidFill>
                        <a:effectLst/>
                        <a:latin typeface="helv"/>
                      </a:endParaRPr>
                    </a:p>
                  </a:txBody>
                  <a:tcPr marL="0" marR="0" marT="0" marB="0"/>
                </a:tc>
              </a:tr>
              <a:tr h="172902">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dirty="0">
                        <a:solidFill>
                          <a:srgbClr val="000000"/>
                        </a:solidFill>
                        <a:effectLst/>
                        <a:latin typeface="helv"/>
                      </a:endParaRPr>
                    </a:p>
                  </a:txBody>
                  <a:tcPr marL="0" marR="0" marT="0" marB="0"/>
                </a:tc>
              </a:tr>
            </a:tbl>
          </a:graphicData>
        </a:graphic>
      </p:graphicFrame>
      <p:sp>
        <p:nvSpPr>
          <p:cNvPr id="13" name="Oval 12"/>
          <p:cNvSpPr/>
          <p:nvPr/>
        </p:nvSpPr>
        <p:spPr>
          <a:xfrm>
            <a:off x="3775740" y="5326059"/>
            <a:ext cx="647700" cy="314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14" name="Oval 13"/>
          <p:cNvSpPr/>
          <p:nvPr/>
        </p:nvSpPr>
        <p:spPr>
          <a:xfrm>
            <a:off x="7084439" y="5352519"/>
            <a:ext cx="647700" cy="314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cxnSp>
        <p:nvCxnSpPr>
          <p:cNvPr id="15" name="Straight Arrow Connector 14"/>
          <p:cNvCxnSpPr/>
          <p:nvPr/>
        </p:nvCxnSpPr>
        <p:spPr>
          <a:xfrm>
            <a:off x="4423440" y="5473600"/>
            <a:ext cx="2581275" cy="95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796155" y="4808343"/>
            <a:ext cx="647700" cy="314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17" name="Oval 16"/>
          <p:cNvSpPr/>
          <p:nvPr/>
        </p:nvSpPr>
        <p:spPr>
          <a:xfrm>
            <a:off x="7112359" y="4840399"/>
            <a:ext cx="647700" cy="314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cxnSp>
        <p:nvCxnSpPr>
          <p:cNvPr id="18" name="Straight Arrow Connector 17"/>
          <p:cNvCxnSpPr/>
          <p:nvPr/>
        </p:nvCxnSpPr>
        <p:spPr>
          <a:xfrm>
            <a:off x="4511497" y="4958595"/>
            <a:ext cx="2581275" cy="95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948555" y="4334053"/>
            <a:ext cx="476250" cy="219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cxnSp>
        <p:nvCxnSpPr>
          <p:cNvPr id="20" name="Straight Arrow Connector 19"/>
          <p:cNvCxnSpPr/>
          <p:nvPr/>
        </p:nvCxnSpPr>
        <p:spPr>
          <a:xfrm>
            <a:off x="4565388" y="4434065"/>
            <a:ext cx="2581275" cy="95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7224892" y="4363082"/>
            <a:ext cx="476250" cy="200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pic>
        <p:nvPicPr>
          <p:cNvPr id="15362"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565381"/>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6114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05523"/>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1 - Enrollment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988886"/>
            <a:ext cx="8229600" cy="5411914"/>
          </a:xfrm>
        </p:spPr>
        <p:txBody>
          <a:bodyPr>
            <a:normAutofit fontScale="92500" lnSpcReduction="20000"/>
          </a:bodyPr>
          <a:lstStyle/>
          <a:p>
            <a:pPr lvl="0" fontAlgn="base">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Sample questions to answer (continued)</a:t>
            </a:r>
          </a:p>
          <a:p>
            <a:pPr marL="137160" lvl="0" indent="0" fontAlgn="base">
              <a:buNone/>
            </a:pPr>
            <a:endParaRPr lang="en-US" sz="13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is tuition projected to change over the next 5 – 10 years?</a:t>
            </a:r>
          </a:p>
          <a:p>
            <a:pPr marL="137160" indent="0" fontAlgn="base">
              <a:buNone/>
            </a:pPr>
            <a:endParaRPr lang="en-US" sz="1400" dirty="0">
              <a:latin typeface="Arial" panose="020B0604020202020204" pitchFamily="34" charset="0"/>
              <a:cs typeface="Arial" panose="020B0604020202020204" pitchFamily="34" charset="0"/>
            </a:endParaRP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Can our </a:t>
            </a:r>
            <a:r>
              <a:rPr lang="en-US" dirty="0">
                <a:latin typeface="Arial" panose="020B0604020202020204" pitchFamily="34" charset="0"/>
                <a:cs typeface="Arial" panose="020B0604020202020204" pitchFamily="34" charset="0"/>
              </a:rPr>
              <a:t>families afford the tuition in 5 – 10 years</a:t>
            </a:r>
            <a:r>
              <a:rPr lang="en-US" dirty="0" smtClean="0">
                <a:latin typeface="Arial" panose="020B0604020202020204" pitchFamily="34" charset="0"/>
                <a:cs typeface="Arial" panose="020B0604020202020204" pitchFamily="34" charset="0"/>
              </a:rPr>
              <a:t>?</a:t>
            </a:r>
          </a:p>
          <a:p>
            <a:pPr lvl="2" fontAlgn="base">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a:t>
            </a:r>
            <a:r>
              <a:rPr lang="en-US" dirty="0">
                <a:latin typeface="Arial" panose="020B0604020202020204" pitchFamily="34" charset="0"/>
                <a:cs typeface="Arial" panose="020B0604020202020204" pitchFamily="34" charset="0"/>
              </a:rPr>
              <a:t>are demographics in </a:t>
            </a:r>
            <a:r>
              <a:rPr lang="en-US" dirty="0" smtClean="0">
                <a:latin typeface="Arial" panose="020B0604020202020204" pitchFamily="34" charset="0"/>
                <a:cs typeface="Arial" panose="020B0604020202020204" pitchFamily="34" charset="0"/>
              </a:rPr>
              <a:t>our </a:t>
            </a:r>
            <a:r>
              <a:rPr lang="en-US" dirty="0">
                <a:latin typeface="Arial" panose="020B0604020202020204" pitchFamily="34" charset="0"/>
                <a:cs typeface="Arial" panose="020B0604020202020204" pitchFamily="34" charset="0"/>
              </a:rPr>
              <a:t>community expected </a:t>
            </a:r>
            <a:r>
              <a:rPr lang="en-US" dirty="0" smtClean="0">
                <a:latin typeface="Arial" panose="020B0604020202020204" pitchFamily="34" charset="0"/>
                <a:cs typeface="Arial" panose="020B0604020202020204" pitchFamily="34" charset="0"/>
              </a:rPr>
              <a:t>to</a:t>
            </a:r>
          </a:p>
          <a:p>
            <a:pPr marL="905256" lvl="2" indent="0" fontAlgn="base">
              <a:buNone/>
            </a:pPr>
            <a:r>
              <a:rPr lang="en-US" dirty="0" smtClean="0">
                <a:latin typeface="Arial" panose="020B0604020202020204" pitchFamily="34" charset="0"/>
                <a:cs typeface="Arial" panose="020B0604020202020204" pitchFamily="34" charset="0"/>
              </a:rPr>
              <a:t>    change </a:t>
            </a:r>
            <a:r>
              <a:rPr lang="en-US" dirty="0">
                <a:latin typeface="Arial" panose="020B0604020202020204" pitchFamily="34" charset="0"/>
                <a:cs typeface="Arial" panose="020B0604020202020204" pitchFamily="34" charset="0"/>
              </a:rPr>
              <a:t>in </a:t>
            </a:r>
            <a:r>
              <a:rPr lang="en-US" dirty="0" smtClean="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 10 years</a:t>
            </a:r>
            <a:r>
              <a:rPr lang="en-US" dirty="0" smtClean="0">
                <a:latin typeface="Arial" panose="020B0604020202020204" pitchFamily="34" charset="0"/>
                <a:cs typeface="Arial" panose="020B0604020202020204" pitchFamily="34" charset="0"/>
              </a:rPr>
              <a:t>?</a:t>
            </a:r>
          </a:p>
          <a:p>
            <a:pPr lvl="2" fontAlgn="base">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much do the tuition </a:t>
            </a:r>
            <a:r>
              <a:rPr lang="en-US" dirty="0">
                <a:latin typeface="Arial" panose="020B0604020202020204" pitchFamily="34" charset="0"/>
                <a:cs typeface="Arial" panose="020B0604020202020204" pitchFamily="34" charset="0"/>
              </a:rPr>
              <a:t>gaps between divisions or </a:t>
            </a:r>
            <a:r>
              <a:rPr lang="en-US" dirty="0" smtClean="0">
                <a:latin typeface="Arial" panose="020B0604020202020204" pitchFamily="34" charset="0"/>
                <a:cs typeface="Arial" panose="020B0604020202020204" pitchFamily="34" charset="0"/>
              </a:rPr>
              <a:t>grades</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widen over 5 – 10 years?</a:t>
            </a:r>
            <a:endParaRPr lang="en-US" dirty="0">
              <a:latin typeface="Arial" panose="020B0604020202020204" pitchFamily="34" charset="0"/>
              <a:cs typeface="Arial" panose="020B0604020202020204" pitchFamily="34" charset="0"/>
            </a:endParaRPr>
          </a:p>
          <a:p>
            <a:pPr lvl="3"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 Enough to become </a:t>
            </a:r>
            <a:r>
              <a:rPr lang="en-US" sz="2200" dirty="0">
                <a:latin typeface="Arial" panose="020B0604020202020204" pitchFamily="34" charset="0"/>
                <a:cs typeface="Arial" panose="020B0604020202020204" pitchFamily="34" charset="0"/>
              </a:rPr>
              <a:t>exit points</a:t>
            </a:r>
            <a:r>
              <a:rPr lang="en-US" sz="2200" dirty="0" smtClean="0">
                <a:latin typeface="Arial" panose="020B0604020202020204" pitchFamily="34" charset="0"/>
                <a:cs typeface="Arial" panose="020B0604020202020204" pitchFamily="34" charset="0"/>
              </a:rPr>
              <a:t>?</a:t>
            </a:r>
          </a:p>
          <a:p>
            <a:pPr lvl="3" fontAlgn="base">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Does the tuition </a:t>
            </a:r>
            <a:r>
              <a:rPr lang="en-US" dirty="0">
                <a:latin typeface="Arial" panose="020B0604020202020204" pitchFamily="34" charset="0"/>
                <a:cs typeface="Arial" panose="020B0604020202020204" pitchFamily="34" charset="0"/>
              </a:rPr>
              <a:t>structure </a:t>
            </a:r>
            <a:r>
              <a:rPr lang="en-US" dirty="0" smtClean="0">
                <a:latin typeface="Arial" panose="020B0604020202020204" pitchFamily="34" charset="0"/>
                <a:cs typeface="Arial" panose="020B0604020202020204" pitchFamily="34" charset="0"/>
              </a:rPr>
              <a:t>need to be reviewed to verify it</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remains appropriate?  </a:t>
            </a:r>
            <a:r>
              <a:rPr lang="en-US" dirty="0">
                <a:latin typeface="Arial" panose="020B0604020202020204" pitchFamily="34" charset="0"/>
                <a:cs typeface="Arial" panose="020B0604020202020204" pitchFamily="34" charset="0"/>
              </a:rPr>
              <a:t>Should </a:t>
            </a:r>
            <a:r>
              <a:rPr lang="en-US" dirty="0" smtClean="0">
                <a:latin typeface="Arial" panose="020B0604020202020204" pitchFamily="34" charset="0"/>
                <a:cs typeface="Arial" panose="020B0604020202020204" pitchFamily="34" charset="0"/>
              </a:rPr>
              <a:t>the school consider </a:t>
            </a:r>
            <a:r>
              <a:rPr lang="en-US" dirty="0">
                <a:latin typeface="Arial" panose="020B0604020202020204" pitchFamily="34" charset="0"/>
                <a:cs typeface="Arial" panose="020B0604020202020204" pitchFamily="34" charset="0"/>
              </a:rPr>
              <a:t>one </a:t>
            </a:r>
            <a:r>
              <a:rPr lang="en-US" dirty="0" smtClean="0">
                <a:latin typeface="Arial" panose="020B0604020202020204" pitchFamily="34" charset="0"/>
                <a:cs typeface="Arial" panose="020B0604020202020204" pitchFamily="34" charset="0"/>
              </a:rPr>
              <a:t>tuition</a:t>
            </a:r>
          </a:p>
          <a:p>
            <a:pPr marL="905256" lvl="2" indent="0" fontAlgn="base">
              <a:buNone/>
            </a:pPr>
            <a:r>
              <a:rPr lang="en-US" dirty="0" smtClean="0">
                <a:latin typeface="Arial" panose="020B0604020202020204" pitchFamily="34" charset="0"/>
                <a:cs typeface="Arial" panose="020B0604020202020204" pitchFamily="34" charset="0"/>
              </a:rPr>
              <a:t>    rate for each division?  </a:t>
            </a:r>
            <a:r>
              <a:rPr lang="en-US" dirty="0">
                <a:latin typeface="Arial" panose="020B0604020202020204" pitchFamily="34" charset="0"/>
                <a:cs typeface="Arial" panose="020B0604020202020204" pitchFamily="34" charset="0"/>
              </a:rPr>
              <a:t>A different tuition rate for </a:t>
            </a:r>
            <a:r>
              <a:rPr lang="en-US" dirty="0" smtClean="0">
                <a:latin typeface="Arial" panose="020B0604020202020204" pitchFamily="34" charset="0"/>
                <a:cs typeface="Arial" panose="020B0604020202020204" pitchFamily="34" charset="0"/>
              </a:rPr>
              <a:t>each </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grade</a:t>
            </a:r>
            <a:r>
              <a:rPr lang="en-US" dirty="0">
                <a:latin typeface="Arial" panose="020B0604020202020204" pitchFamily="34" charset="0"/>
                <a:cs typeface="Arial" panose="020B0604020202020204" pitchFamily="34" charset="0"/>
              </a:rPr>
              <a:t>?  The same tuition rate for each grade?</a:t>
            </a:r>
          </a:p>
          <a:p>
            <a:endParaRPr lang="en-US" dirty="0"/>
          </a:p>
          <a:p>
            <a:pPr marL="137160" indent="0">
              <a:buNone/>
            </a:pPr>
            <a:endParaRPr lang="en-US" dirty="0" smtClean="0"/>
          </a:p>
        </p:txBody>
      </p:sp>
      <p:pic>
        <p:nvPicPr>
          <p:cNvPr id="16386"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58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blinds(horizontal)">
                                      <p:cBhvr>
                                        <p:cTn id="30" dur="500"/>
                                        <p:tgtEl>
                                          <p:spTgt spid="3">
                                            <p:txEl>
                                              <p:pRg st="9" end="9"/>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blinds(horizontal)">
                                      <p:cBhvr>
                                        <p:cTn id="33" dur="500"/>
                                        <p:tgtEl>
                                          <p:spTgt spid="3">
                                            <p:txEl>
                                              <p:pRg st="10" end="10"/>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blinds(horizontal)">
                                      <p:cBhvr>
                                        <p:cTn id="36" dur="500"/>
                                        <p:tgtEl>
                                          <p:spTgt spid="3">
                                            <p:txEl>
                                              <p:pRg st="11" end="1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Effect transition="in" filter="blinds(horizontal)">
                                      <p:cBhvr>
                                        <p:cTn id="41" dur="500"/>
                                        <p:tgtEl>
                                          <p:spTgt spid="3">
                                            <p:txEl>
                                              <p:pRg st="13" end="13"/>
                                            </p:txEl>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animEffect transition="in" filter="blinds(horizontal)">
                                      <p:cBhvr>
                                        <p:cTn id="44" dur="500"/>
                                        <p:tgtEl>
                                          <p:spTgt spid="3">
                                            <p:txEl>
                                              <p:pRg st="14" end="14"/>
                                            </p:tx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blinds(horizontal)">
                                      <p:cBhvr>
                                        <p:cTn id="47" dur="500"/>
                                        <p:tgtEl>
                                          <p:spTgt spid="3">
                                            <p:txEl>
                                              <p:pRg st="15" end="15"/>
                                            </p:txEl>
                                          </p:spTgt>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3">
                                            <p:txEl>
                                              <p:pRg st="16" end="16"/>
                                            </p:txEl>
                                          </p:spTgt>
                                        </p:tgtEl>
                                        <p:attrNameLst>
                                          <p:attrName>style.visibility</p:attrName>
                                        </p:attrNameLst>
                                      </p:cBhvr>
                                      <p:to>
                                        <p:strVal val="visible"/>
                                      </p:to>
                                    </p:set>
                                    <p:animEffect transition="in" filter="blinds(horizontal)">
                                      <p:cBhvr>
                                        <p:cTn id="50"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609600"/>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1 - Enrollment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838201"/>
            <a:ext cx="8534400" cy="5638799"/>
          </a:xfrm>
        </p:spPr>
        <p:txBody>
          <a:bodyPr>
            <a:normAutofit fontScale="92500" lnSpcReduction="10000"/>
          </a:bodyPr>
          <a:lstStyle/>
          <a:p>
            <a:pPr fontAlgn="base">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Sample questions </a:t>
            </a:r>
            <a:r>
              <a:rPr lang="en-US" b="1" i="1" dirty="0">
                <a:latin typeface="Arial" panose="020B0604020202020204" pitchFamily="34" charset="0"/>
                <a:cs typeface="Arial" panose="020B0604020202020204" pitchFamily="34" charset="0"/>
              </a:rPr>
              <a:t>to answer (continued)</a:t>
            </a:r>
          </a:p>
          <a:p>
            <a:pPr lvl="0" fontAlgn="base">
              <a:buFont typeface="Wingdings" panose="05000000000000000000" pitchFamily="2" charset="2"/>
              <a:buChar char="Ø"/>
            </a:pPr>
            <a:endParaRPr lang="en-US" sz="15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a:latin typeface="Arial" panose="020B0604020202020204" pitchFamily="34" charset="0"/>
                <a:cs typeface="Arial" panose="020B0604020202020204" pitchFamily="34" charset="0"/>
              </a:rPr>
              <a:t>Is financial aid appropriate</a:t>
            </a:r>
            <a:r>
              <a:rPr lang="en-US" dirty="0" smtClean="0">
                <a:latin typeface="Arial" panose="020B0604020202020204" pitchFamily="34" charset="0"/>
                <a:cs typeface="Arial" panose="020B0604020202020204" pitchFamily="34" charset="0"/>
              </a:rPr>
              <a:t>?</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a:t>
            </a:r>
            <a:r>
              <a:rPr lang="en-US" dirty="0">
                <a:latin typeface="Arial" panose="020B0604020202020204" pitchFamily="34" charset="0"/>
                <a:cs typeface="Arial" panose="020B0604020202020204" pitchFamily="34" charset="0"/>
              </a:rPr>
              <a:t>does it compare to benchmark schools</a:t>
            </a:r>
            <a:r>
              <a:rPr lang="en-US" dirty="0" smtClean="0">
                <a:latin typeface="Arial" panose="020B0604020202020204" pitchFamily="34" charset="0"/>
                <a:cs typeface="Arial" panose="020B0604020202020204" pitchFamily="34" charset="0"/>
              </a:rPr>
              <a:t>?</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has it changed over 5 years as compared to the</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benchmark schools?</a:t>
            </a:r>
            <a:endParaRPr lang="en-US" dirty="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endParaRPr lang="en-US" sz="15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is financial aid expected to change over the next 5 – 10 </a:t>
            </a:r>
            <a:r>
              <a:rPr lang="en-US" dirty="0" smtClean="0">
                <a:latin typeface="Arial" panose="020B0604020202020204" pitchFamily="34" charset="0"/>
                <a:cs typeface="Arial" panose="020B0604020202020204" pitchFamily="34" charset="0"/>
              </a:rPr>
              <a:t>years?</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a:t>
            </a:r>
            <a:r>
              <a:rPr lang="en-US" dirty="0">
                <a:latin typeface="Arial" panose="020B0604020202020204" pitchFamily="34" charset="0"/>
                <a:cs typeface="Arial" panose="020B0604020202020204" pitchFamily="34" charset="0"/>
              </a:rPr>
              <a:t>is the percentage of full pay students </a:t>
            </a:r>
            <a:r>
              <a:rPr lang="en-US" dirty="0" smtClean="0">
                <a:latin typeface="Arial" panose="020B0604020202020204" pitchFamily="34" charset="0"/>
                <a:cs typeface="Arial" panose="020B0604020202020204" pitchFamily="34" charset="0"/>
              </a:rPr>
              <a:t>expected </a:t>
            </a:r>
            <a:r>
              <a:rPr lang="en-US" dirty="0">
                <a:latin typeface="Arial" panose="020B0604020202020204" pitchFamily="34" charset="0"/>
                <a:cs typeface="Arial" panose="020B0604020202020204" pitchFamily="34" charset="0"/>
              </a:rPr>
              <a:t>to </a:t>
            </a:r>
            <a:r>
              <a:rPr lang="en-US" dirty="0" smtClean="0">
                <a:latin typeface="Arial" panose="020B0604020202020204" pitchFamily="34" charset="0"/>
                <a:cs typeface="Arial" panose="020B0604020202020204" pitchFamily="34" charset="0"/>
              </a:rPr>
              <a:t>change</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over </a:t>
            </a:r>
            <a:r>
              <a:rPr lang="en-US" dirty="0">
                <a:latin typeface="Arial" panose="020B0604020202020204" pitchFamily="34" charset="0"/>
                <a:cs typeface="Arial" panose="020B0604020202020204" pitchFamily="34" charset="0"/>
              </a:rPr>
              <a:t>the next 5 – 10 </a:t>
            </a:r>
            <a:r>
              <a:rPr lang="en-US" dirty="0" smtClean="0">
                <a:latin typeface="Arial" panose="020B0604020202020204" pitchFamily="34" charset="0"/>
                <a:cs typeface="Arial" panose="020B0604020202020204" pitchFamily="34" charset="0"/>
              </a:rPr>
              <a:t>years?</a:t>
            </a:r>
          </a:p>
          <a:p>
            <a:pPr lvl="3"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 How </a:t>
            </a:r>
            <a:r>
              <a:rPr lang="en-US" sz="2200" dirty="0">
                <a:latin typeface="Arial" panose="020B0604020202020204" pitchFamily="34" charset="0"/>
                <a:cs typeface="Arial" panose="020B0604020202020204" pitchFamily="34" charset="0"/>
              </a:rPr>
              <a:t>will that </a:t>
            </a:r>
            <a:r>
              <a:rPr lang="en-US" sz="2200" dirty="0" smtClean="0">
                <a:latin typeface="Arial" panose="020B0604020202020204" pitchFamily="34" charset="0"/>
                <a:cs typeface="Arial" panose="020B0604020202020204" pitchFamily="34" charset="0"/>
              </a:rPr>
              <a:t>impact </a:t>
            </a:r>
            <a:r>
              <a:rPr lang="en-US" sz="2200" dirty="0">
                <a:latin typeface="Arial" panose="020B0604020202020204" pitchFamily="34" charset="0"/>
                <a:cs typeface="Arial" panose="020B0604020202020204" pitchFamily="34" charset="0"/>
              </a:rPr>
              <a:t>Annual Giving, Capital </a:t>
            </a:r>
            <a:r>
              <a:rPr lang="en-US" sz="2200" dirty="0" smtClean="0">
                <a:latin typeface="Arial" panose="020B0604020202020204" pitchFamily="34" charset="0"/>
                <a:cs typeface="Arial" panose="020B0604020202020204" pitchFamily="34" charset="0"/>
              </a:rPr>
              <a:t>Campaign giving,</a:t>
            </a:r>
          </a:p>
          <a:p>
            <a:pPr marL="1170432" lvl="3" indent="0" fontAlgn="base">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parent participation in the school, etc.?</a:t>
            </a:r>
          </a:p>
          <a:p>
            <a:pPr marL="905256" lvl="2" indent="0" fontAlgn="base">
              <a:buNone/>
            </a:pPr>
            <a:endParaRPr lang="en-US" sz="15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Has there been a change in grades / divisions receiving aid?</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Years ago, none in Lower School - now 30%.</a:t>
            </a:r>
            <a:endParaRPr lang="en-US" dirty="0">
              <a:latin typeface="Arial" panose="020B0604020202020204" pitchFamily="34" charset="0"/>
              <a:cs typeface="Arial" panose="020B0604020202020204" pitchFamily="34" charset="0"/>
            </a:endParaRPr>
          </a:p>
          <a:p>
            <a:pPr marL="585216" lvl="1" indent="0" fontAlgn="base">
              <a:buNone/>
            </a:pPr>
            <a:endParaRPr lang="en-US" dirty="0">
              <a:latin typeface="Arial" panose="020B0604020202020204" pitchFamily="34" charset="0"/>
              <a:cs typeface="Arial" panose="020B0604020202020204" pitchFamily="34" charset="0"/>
            </a:endParaRPr>
          </a:p>
          <a:p>
            <a:pPr marL="137160" indent="0">
              <a:buNone/>
            </a:pPr>
            <a:endParaRPr lang="en-US" dirty="0" smtClean="0">
              <a:latin typeface="Arial" panose="020B0604020202020204" pitchFamily="34" charset="0"/>
              <a:cs typeface="Arial" panose="020B0604020202020204" pitchFamily="34" charset="0"/>
            </a:endParaRPr>
          </a:p>
          <a:p>
            <a:pPr marL="137160" indent="0">
              <a:buNone/>
            </a:pPr>
            <a:endParaRPr lang="en-US" dirty="0" smtClean="0"/>
          </a:p>
        </p:txBody>
      </p:sp>
      <p:pic>
        <p:nvPicPr>
          <p:cNvPr id="17410"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5753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395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linds(horizontal)">
                                      <p:cBhvr>
                                        <p:cTn id="35" dur="500"/>
                                        <p:tgtEl>
                                          <p:spTgt spid="3">
                                            <p:txEl>
                                              <p:pRg st="10" end="10"/>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linds(horizontal)">
                                      <p:cBhvr>
                                        <p:cTn id="38" dur="500"/>
                                        <p:tgtEl>
                                          <p:spTgt spid="3">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blinds(horizontal)">
                                      <p:cBhvr>
                                        <p:cTn id="43" dur="500"/>
                                        <p:tgtEl>
                                          <p:spTgt spid="3">
                                            <p:txEl>
                                              <p:pRg st="13" end="13"/>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blinds(horizontal)">
                                      <p:cBhvr>
                                        <p:cTn id="46"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3725"/>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1 - Enrollment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229600" cy="5486400"/>
          </a:xfrm>
        </p:spPr>
        <p:txBody>
          <a:bodyPr>
            <a:normAutofit lnSpcReduction="10000"/>
          </a:bodyPr>
          <a:lstStyle/>
          <a:p>
            <a:pPr fontAlgn="base">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Sample questions </a:t>
            </a:r>
            <a:r>
              <a:rPr lang="en-US" b="1" i="1" dirty="0">
                <a:latin typeface="Arial" panose="020B0604020202020204" pitchFamily="34" charset="0"/>
                <a:cs typeface="Arial" panose="020B0604020202020204" pitchFamily="34" charset="0"/>
              </a:rPr>
              <a:t>to answer (</a:t>
            </a:r>
            <a:r>
              <a:rPr lang="en-US" b="1" i="1" dirty="0" smtClean="0">
                <a:latin typeface="Arial" panose="020B0604020202020204" pitchFamily="34" charset="0"/>
                <a:cs typeface="Arial" panose="020B0604020202020204" pitchFamily="34" charset="0"/>
              </a:rPr>
              <a:t>continued)</a:t>
            </a:r>
          </a:p>
          <a:p>
            <a:pPr marL="137160" indent="0" fontAlgn="base">
              <a:buNone/>
            </a:pPr>
            <a:endParaRPr lang="en-US" sz="2000" b="1" i="1"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How does the </a:t>
            </a:r>
            <a:r>
              <a:rPr lang="en-US" dirty="0">
                <a:latin typeface="Arial" panose="020B0604020202020204" pitchFamily="34" charset="0"/>
                <a:cs typeface="Arial" panose="020B0604020202020204" pitchFamily="34" charset="0"/>
              </a:rPr>
              <a:t>% of gross tuition revenue spent on financial aid </a:t>
            </a:r>
            <a:r>
              <a:rPr lang="en-US" dirty="0" smtClean="0">
                <a:latin typeface="Arial" panose="020B0604020202020204" pitchFamily="34" charset="0"/>
                <a:cs typeface="Arial" panose="020B0604020202020204" pitchFamily="34" charset="0"/>
              </a:rPr>
              <a:t>compare to </a:t>
            </a:r>
            <a:r>
              <a:rPr lang="en-US" dirty="0">
                <a:latin typeface="Arial" panose="020B0604020202020204" pitchFamily="34" charset="0"/>
                <a:cs typeface="Arial" panose="020B0604020202020204" pitchFamily="34" charset="0"/>
              </a:rPr>
              <a:t>benchmark schools?  </a:t>
            </a:r>
            <a:endParaRPr lang="en-US" dirty="0" smtClean="0">
              <a:latin typeface="Arial" panose="020B0604020202020204" pitchFamily="34" charset="0"/>
              <a:cs typeface="Arial" panose="020B0604020202020204" pitchFamily="34" charset="0"/>
            </a:endParaRP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does it compare to </a:t>
            </a:r>
            <a:r>
              <a:rPr lang="en-US" dirty="0">
                <a:latin typeface="Arial" panose="020B0604020202020204" pitchFamily="34" charset="0"/>
                <a:cs typeface="Arial" panose="020B0604020202020204" pitchFamily="34" charset="0"/>
              </a:rPr>
              <a:t>NAIS </a:t>
            </a:r>
            <a:r>
              <a:rPr lang="en-US" dirty="0" smtClean="0">
                <a:latin typeface="Arial" panose="020B0604020202020204" pitchFamily="34" charset="0"/>
                <a:cs typeface="Arial" panose="020B0604020202020204" pitchFamily="34" charset="0"/>
              </a:rPr>
              <a:t>average of 15 – 17%?</a:t>
            </a:r>
          </a:p>
          <a:p>
            <a:pPr marL="585216" lvl="1" indent="0" fontAlgn="base">
              <a:buNone/>
            </a:pPr>
            <a:endParaRPr lang="en-US" sz="20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What is the average award as a percentage of tuition and how has that changed over 5 years?</a:t>
            </a:r>
          </a:p>
          <a:p>
            <a:pPr marL="585216" lvl="1" indent="0" fontAlgn="base">
              <a:buNone/>
            </a:pPr>
            <a:endParaRPr lang="en-US" sz="20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What percentage of each grade is on financial aid?  Are there any grades that are effectively running entire sections of nothing but financial aid students?  Are those sections generating enough revenue to cover the cost of the section?</a:t>
            </a:r>
            <a:endParaRPr lang="en-US" dirty="0">
              <a:latin typeface="Arial" panose="020B0604020202020204" pitchFamily="34" charset="0"/>
              <a:cs typeface="Arial" panose="020B0604020202020204" pitchFamily="34" charset="0"/>
            </a:endParaRPr>
          </a:p>
          <a:p>
            <a:pPr marL="137160" indent="0">
              <a:buNone/>
            </a:pPr>
            <a:endParaRPr lang="en-US" dirty="0" smtClean="0">
              <a:latin typeface="Arial" panose="020B0604020202020204" pitchFamily="34" charset="0"/>
              <a:cs typeface="Arial" panose="020B0604020202020204" pitchFamily="34" charset="0"/>
            </a:endParaRPr>
          </a:p>
          <a:p>
            <a:pPr marL="137160" indent="0">
              <a:buNone/>
            </a:pPr>
            <a:endParaRPr lang="en-US" dirty="0" smtClean="0"/>
          </a:p>
        </p:txBody>
      </p:sp>
      <p:pic>
        <p:nvPicPr>
          <p:cNvPr id="1843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10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76201"/>
            <a:ext cx="8277225" cy="685799"/>
          </a:xfrm>
        </p:spPr>
        <p:txBody>
          <a:bodyPr>
            <a:noAutofit/>
          </a:bodyPr>
          <a:lstStyle/>
          <a:p>
            <a:r>
              <a:rPr lang="en-US" sz="2800" dirty="0">
                <a:solidFill>
                  <a:schemeClr val="tx1"/>
                </a:solidFill>
                <a:latin typeface="Arial" panose="020B0604020202020204" pitchFamily="34" charset="0"/>
                <a:cs typeface="Arial" panose="020B0604020202020204" pitchFamily="34" charset="0"/>
              </a:rPr>
              <a:t>1 - Enrollment </a:t>
            </a:r>
            <a:r>
              <a:rPr lang="en-US" sz="2800" i="1" dirty="0">
                <a:solidFill>
                  <a:schemeClr val="tx1"/>
                </a:solidFill>
                <a:latin typeface="Arial" panose="020B0604020202020204" pitchFamily="34" charset="0"/>
                <a:cs typeface="Arial" panose="020B0604020202020204" pitchFamily="34" charset="0"/>
              </a:rPr>
              <a:t>(continued)</a:t>
            </a:r>
          </a:p>
        </p:txBody>
      </p:sp>
      <p:sp>
        <p:nvSpPr>
          <p:cNvPr id="3" name="Content Placeholder 2"/>
          <p:cNvSpPr>
            <a:spLocks noGrp="1"/>
          </p:cNvSpPr>
          <p:nvPr>
            <p:ph idx="1"/>
          </p:nvPr>
        </p:nvSpPr>
        <p:spPr>
          <a:xfrm>
            <a:off x="244297" y="990600"/>
            <a:ext cx="8503003" cy="4843211"/>
          </a:xfrm>
        </p:spPr>
        <p:txBody>
          <a:bodyPr>
            <a:normAutofit/>
          </a:bodyPr>
          <a:lstStyle/>
          <a:p>
            <a:pPr>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Sample tools </a:t>
            </a:r>
            <a:r>
              <a:rPr lang="en-US" sz="2400" b="1" i="1" dirty="0">
                <a:latin typeface="Arial" panose="020B0604020202020204" pitchFamily="34" charset="0"/>
                <a:cs typeface="Arial" panose="020B0604020202020204" pitchFamily="34" charset="0"/>
              </a:rPr>
              <a:t>needed to answer the questions </a:t>
            </a:r>
            <a:r>
              <a:rPr lang="en-US" sz="2400" b="1" i="1" dirty="0" smtClean="0">
                <a:latin typeface="Arial" panose="020B0604020202020204" pitchFamily="34" charset="0"/>
                <a:cs typeface="Arial" panose="020B0604020202020204" pitchFamily="34" charset="0"/>
              </a:rPr>
              <a:t>– </a:t>
            </a:r>
          </a:p>
          <a:p>
            <a:pPr lvl="1">
              <a:buFont typeface="Courier New" panose="02070309020205020404" pitchFamily="49" charset="0"/>
              <a:buChar char="o"/>
            </a:pPr>
            <a:r>
              <a:rPr lang="en-US" i="1" dirty="0" smtClean="0">
                <a:latin typeface="Arial" panose="020B0604020202020204" pitchFamily="34" charset="0"/>
                <a:cs typeface="Arial" panose="020B0604020202020204" pitchFamily="34" charset="0"/>
              </a:rPr>
              <a:t>	Percentage of Each Class with Financial Aid</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smtClean="0"/>
          </a:p>
          <a:p>
            <a:pPr marL="137160"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1755862396"/>
              </p:ext>
            </p:extLst>
          </p:nvPr>
        </p:nvGraphicFramePr>
        <p:xfrm>
          <a:off x="533400" y="1752600"/>
          <a:ext cx="7924799" cy="4157409"/>
        </p:xfrm>
        <a:graphic>
          <a:graphicData uri="http://schemas.openxmlformats.org/drawingml/2006/chart">
            <c:chart xmlns:c="http://schemas.openxmlformats.org/drawingml/2006/chart" xmlns:r="http://schemas.openxmlformats.org/officeDocument/2006/relationships" r:id="rId2"/>
          </a:graphicData>
        </a:graphic>
      </p:graphicFrame>
      <p:pic>
        <p:nvPicPr>
          <p:cNvPr id="19458" name="logoLarge" descr="VIS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561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latin typeface="Arial" panose="020B0604020202020204" pitchFamily="34" charset="0"/>
                <a:cs typeface="Arial" panose="020B0604020202020204" pitchFamily="34" charset="0"/>
              </a:rPr>
              <a:t>Opening Disclaimers</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2844" y="1568450"/>
            <a:ext cx="8229600" cy="4984750"/>
          </a:xfrm>
        </p:spPr>
        <p:txBody>
          <a:bodyPr>
            <a:normAutofit/>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I am not addressing fiduciary compliance of the board related to a number of financial matters typically addressed during accreditation visits (HR, 403(b), FMLA, endowments / UPMIFA, audits, etc.)</a:t>
            </a:r>
          </a:p>
          <a:p>
            <a:pPr lvl="1"/>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800" dirty="0" smtClean="0">
                <a:latin typeface="Arial" panose="020B0604020202020204" pitchFamily="34" charset="0"/>
                <a:cs typeface="Arial" panose="020B0604020202020204" pitchFamily="34" charset="0"/>
              </a:rPr>
              <a:t>I am just addressing financial planning and things boards, as fiduciaries, should be asking questions about</a:t>
            </a:r>
          </a:p>
        </p:txBody>
      </p:sp>
      <p:pic>
        <p:nvPicPr>
          <p:cNvPr id="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0450" y="55753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17524"/>
          </a:xfrm>
        </p:spPr>
        <p:txBody>
          <a:bodyPr>
            <a:normAutofit fontScale="90000"/>
          </a:bodyPr>
          <a:lstStyle/>
          <a:p>
            <a:r>
              <a:rPr lang="en-US" sz="3200" dirty="0" smtClean="0">
                <a:solidFill>
                  <a:schemeClr val="tx1"/>
                </a:solidFill>
                <a:latin typeface="Arial" panose="020B0604020202020204" pitchFamily="34" charset="0"/>
                <a:cs typeface="Arial" panose="020B0604020202020204" pitchFamily="34" charset="0"/>
              </a:rPr>
              <a:t>2 - Employment</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229600" cy="5638800"/>
          </a:xfrm>
        </p:spPr>
        <p:txBody>
          <a:bodyPr>
            <a:normAutofit lnSpcReduction="10000"/>
          </a:bodyPr>
          <a:lstStyle/>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Compensation</a:t>
            </a: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FTEs</a:t>
            </a: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Class Sizes</a:t>
            </a:r>
          </a:p>
          <a:p>
            <a:pPr marL="137160" indent="0">
              <a:buNone/>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Sample </a:t>
            </a:r>
            <a:r>
              <a:rPr lang="en-US" sz="2400" b="1" i="1" dirty="0">
                <a:latin typeface="Arial" panose="020B0604020202020204" pitchFamily="34" charset="0"/>
                <a:cs typeface="Arial" panose="020B0604020202020204" pitchFamily="34" charset="0"/>
              </a:rPr>
              <a:t>questions to answer </a:t>
            </a:r>
            <a:r>
              <a:rPr lang="en-US" sz="2400" b="1" i="1" dirty="0" smtClean="0">
                <a:latin typeface="Arial" panose="020B0604020202020204" pitchFamily="34" charset="0"/>
                <a:cs typeface="Arial" panose="020B0604020202020204" pitchFamily="34" charset="0"/>
              </a:rPr>
              <a:t>–</a:t>
            </a:r>
          </a:p>
          <a:p>
            <a:pPr>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Are faculty salaries appropriate</a:t>
            </a:r>
            <a:r>
              <a:rPr lang="en-US" sz="2200" dirty="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do they compare </a:t>
            </a:r>
            <a:r>
              <a:rPr lang="en-US" dirty="0">
                <a:latin typeface="Arial" panose="020B0604020202020204" pitchFamily="34" charset="0"/>
                <a:cs typeface="Arial" panose="020B0604020202020204" pitchFamily="34" charset="0"/>
              </a:rPr>
              <a:t>to benchmark schools</a:t>
            </a:r>
            <a:r>
              <a:rPr lang="en-US" dirty="0" smtClean="0">
                <a:latin typeface="Arial" panose="020B0604020202020204" pitchFamily="34" charset="0"/>
                <a:cs typeface="Arial" panose="020B0604020202020204" pitchFamily="34" charset="0"/>
              </a:rPr>
              <a:t>?  </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Have they kept up with inflation over the last 5 years?</a:t>
            </a:r>
          </a:p>
          <a:p>
            <a:pPr lvl="3">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 Use ISM CPI + 0% figures to recast faculty salaries</a:t>
            </a:r>
          </a:p>
          <a:p>
            <a:pPr marL="585216" lvl="1" indent="0">
              <a:buNone/>
            </a:pPr>
            <a:endParaRPr lang="en-US" sz="22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Are class sizes appropriate?</a:t>
            </a:r>
          </a:p>
          <a:p>
            <a:pPr marL="585216" lvl="1" indent="0">
              <a:buNone/>
            </a:pPr>
            <a:endParaRPr lang="en-US" sz="22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What is the trend for student / teacher ratios?</a:t>
            </a:r>
          </a:p>
          <a:p>
            <a:pPr marL="137160" indent="0">
              <a:buNone/>
            </a:pPr>
            <a:endParaRPr lang="en-US" dirty="0" smtClean="0"/>
          </a:p>
          <a:p>
            <a:pPr marL="137160" indent="0">
              <a:buNone/>
            </a:pPr>
            <a:endParaRPr lang="en-US" dirty="0" smtClean="0"/>
          </a:p>
          <a:p>
            <a:pPr marL="137160" indent="0">
              <a:buNone/>
            </a:pPr>
            <a:endParaRPr lang="en-US" dirty="0" smtClean="0"/>
          </a:p>
          <a:p>
            <a:pPr>
              <a:buFont typeface="Wingdings" panose="05000000000000000000" pitchFamily="2" charset="2"/>
              <a:buChar char="Ø"/>
            </a:pPr>
            <a:endParaRPr lang="en-US" dirty="0" smtClean="0"/>
          </a:p>
          <a:p>
            <a:pPr marL="137160" indent="0">
              <a:buNone/>
            </a:pPr>
            <a:endParaRPr lang="en-US" dirty="0"/>
          </a:p>
        </p:txBody>
      </p:sp>
      <p:pic>
        <p:nvPicPr>
          <p:cNvPr id="20482"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5850" y="5570537"/>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linds(horizontal)">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blinds(horizontal)">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152401"/>
            <a:ext cx="8277225" cy="621278"/>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2</a:t>
            </a:r>
            <a:r>
              <a:rPr lang="en-US" sz="2800" dirty="0" smtClean="0">
                <a:solidFill>
                  <a:schemeClr val="tx1"/>
                </a:solidFill>
                <a:latin typeface="Arial" panose="020B0604020202020204" pitchFamily="34" charset="0"/>
                <a:cs typeface="Arial" panose="020B0604020202020204" pitchFamily="34" charset="0"/>
              </a:rPr>
              <a:t> – Employment </a:t>
            </a:r>
            <a:r>
              <a:rPr lang="en-US" sz="2800" i="1" dirty="0" smtClean="0">
                <a:solidFill>
                  <a:schemeClr val="tx1"/>
                </a:solidFill>
                <a:latin typeface="Arial" panose="020B0604020202020204" pitchFamily="34" charset="0"/>
                <a:cs typeface="Arial" panose="020B0604020202020204" pitchFamily="34" charset="0"/>
              </a:rPr>
              <a:t>(continued</a:t>
            </a:r>
            <a:r>
              <a:rPr lang="en-US" sz="2800" i="1" dirty="0">
                <a:solidFill>
                  <a:schemeClr val="tx1"/>
                </a:solidFill>
                <a:latin typeface="Arial" panose="020B0604020202020204" pitchFamily="34" charset="0"/>
                <a:cs typeface="Arial" panose="020B0604020202020204" pitchFamily="34" charset="0"/>
              </a:rPr>
              <a:t>)</a:t>
            </a:r>
          </a:p>
        </p:txBody>
      </p:sp>
      <p:sp>
        <p:nvSpPr>
          <p:cNvPr id="11" name="Rectangle 10"/>
          <p:cNvSpPr/>
          <p:nvPr/>
        </p:nvSpPr>
        <p:spPr>
          <a:xfrm>
            <a:off x="533400" y="1000126"/>
            <a:ext cx="7772400" cy="2154436"/>
          </a:xfrm>
          <a:prstGeom prst="rect">
            <a:avLst/>
          </a:prstGeom>
        </p:spPr>
        <p:txBody>
          <a:bodyPr wrap="square">
            <a:spAutoFit/>
          </a:bodyPr>
          <a:lstStyle/>
          <a:p>
            <a:pPr>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 Sample </a:t>
            </a:r>
            <a:r>
              <a:rPr lang="en-US" sz="2400" b="1" i="1" dirty="0">
                <a:latin typeface="Arial" panose="020B0604020202020204" pitchFamily="34" charset="0"/>
                <a:cs typeface="Arial" panose="020B0604020202020204" pitchFamily="34" charset="0"/>
              </a:rPr>
              <a:t>tools needed to answer the questions </a:t>
            </a:r>
            <a:r>
              <a:rPr lang="en-US" sz="2400" b="1" i="1" dirty="0" smtClean="0">
                <a:latin typeface="Arial" panose="020B0604020202020204" pitchFamily="34" charset="0"/>
                <a:cs typeface="Arial" panose="020B0604020202020204" pitchFamily="34" charset="0"/>
              </a:rPr>
              <a:t>–</a:t>
            </a:r>
          </a:p>
          <a:p>
            <a:endParaRPr lang="en-US" sz="2000" b="1" i="1" dirty="0" smtClean="0">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r>
              <a:rPr lang="en-US" sz="2400" i="1" dirty="0" smtClean="0">
                <a:latin typeface="Arial" panose="020B0604020202020204" pitchFamily="34" charset="0"/>
                <a:cs typeface="Arial" panose="020B0604020202020204" pitchFamily="34" charset="0"/>
              </a:rPr>
              <a:t>Recast mean faculty salaries have decreased each of the last 4 years  </a:t>
            </a:r>
          </a:p>
          <a:p>
            <a:pPr lvl="1">
              <a:buFont typeface="Wingdings" panose="05000000000000000000" pitchFamily="2" charset="2"/>
              <a:buChar char="Ø"/>
            </a:pPr>
            <a:endParaRPr lang="en-US" sz="2400" b="1" i="1" dirty="0" smtClean="0">
              <a:latin typeface="Arial" panose="020B0604020202020204" pitchFamily="34" charset="0"/>
              <a:cs typeface="Arial" panose="020B0604020202020204" pitchFamily="34" charset="0"/>
            </a:endParaRPr>
          </a:p>
          <a:p>
            <a:endParaRPr lang="en-US" sz="1400" b="1" i="1" dirty="0">
              <a:latin typeface="Arial" panose="020B060402020202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130418929"/>
              </p:ext>
            </p:extLst>
          </p:nvPr>
        </p:nvGraphicFramePr>
        <p:xfrm>
          <a:off x="533400" y="2636575"/>
          <a:ext cx="7950201" cy="2254197"/>
        </p:xfrm>
        <a:graphic>
          <a:graphicData uri="http://schemas.openxmlformats.org/drawingml/2006/table">
            <a:tbl>
              <a:tblPr>
                <a:tableStyleId>{5C22544A-7EE6-4342-B048-85BDC9FD1C3A}</a:tableStyleId>
              </a:tblPr>
              <a:tblGrid>
                <a:gridCol w="268474"/>
                <a:gridCol w="2717556"/>
                <a:gridCol w="123526"/>
                <a:gridCol w="868536"/>
                <a:gridCol w="123526"/>
                <a:gridCol w="868536"/>
                <a:gridCol w="123526"/>
                <a:gridCol w="868536"/>
                <a:gridCol w="123526"/>
                <a:gridCol w="868536"/>
                <a:gridCol w="127387"/>
                <a:gridCol w="868536"/>
              </a:tblGrid>
              <a:tr h="324083">
                <a:tc>
                  <a:txBody>
                    <a:bodyPr/>
                    <a:lstStyle/>
                    <a:p>
                      <a:pPr algn="ctr" fontAlgn="t"/>
                      <a:endParaRPr lang="en-US" sz="1200" b="0" i="0" u="none" strike="noStrike" dirty="0">
                        <a:solidFill>
                          <a:srgbClr val="000000"/>
                        </a:solidFill>
                        <a:effectLst/>
                        <a:latin typeface="helv"/>
                      </a:endParaRPr>
                    </a:p>
                  </a:txBody>
                  <a:tcPr marL="0" marR="0" marT="0" marB="0"/>
                </a:tc>
                <a:tc>
                  <a:txBody>
                    <a:bodyPr/>
                    <a:lstStyle/>
                    <a:p>
                      <a:pPr algn="ctr" fontAlgn="t"/>
                      <a:endParaRPr lang="en-US" sz="1200" b="0" i="0" u="none" strike="noStrike" dirty="0">
                        <a:solidFill>
                          <a:srgbClr val="000000"/>
                        </a:solidFill>
                        <a:effectLst/>
                        <a:latin typeface="helv"/>
                      </a:endParaRPr>
                    </a:p>
                  </a:txBody>
                  <a:tcPr marL="0" marR="0" marT="0" marB="0"/>
                </a:tc>
                <a:tc>
                  <a:txBody>
                    <a:bodyPr/>
                    <a:lstStyle/>
                    <a:p>
                      <a:pPr algn="ctr" fontAlgn="t"/>
                      <a:endParaRPr lang="en-US" sz="1200" b="0" i="0" u="none" strike="noStrike">
                        <a:solidFill>
                          <a:srgbClr val="000000"/>
                        </a:solidFill>
                        <a:effectLst/>
                        <a:latin typeface="helv"/>
                      </a:endParaRPr>
                    </a:p>
                  </a:txBody>
                  <a:tcPr marL="0" marR="0" marT="0" marB="0"/>
                </a:tc>
                <a:tc>
                  <a:txBody>
                    <a:bodyPr/>
                    <a:lstStyle/>
                    <a:p>
                      <a:pPr algn="ctr" fontAlgn="t"/>
                      <a:r>
                        <a:rPr lang="en-US" sz="1200" u="none" strike="noStrike">
                          <a:effectLst/>
                        </a:rPr>
                        <a:t>2011-12</a:t>
                      </a:r>
                      <a:endParaRPr lang="en-US" sz="1200" b="0" i="0" u="none" strike="noStrike">
                        <a:solidFill>
                          <a:srgbClr val="000000"/>
                        </a:solidFill>
                        <a:effectLst/>
                        <a:latin typeface="helv"/>
                      </a:endParaRPr>
                    </a:p>
                  </a:txBody>
                  <a:tcPr marL="0" marR="0" marT="0" marB="0"/>
                </a:tc>
                <a:tc>
                  <a:txBody>
                    <a:bodyPr/>
                    <a:lstStyle/>
                    <a:p>
                      <a:pPr algn="ctr" fontAlgn="t"/>
                      <a:endParaRPr lang="en-US" sz="1200" b="0" i="0" u="none" strike="noStrike">
                        <a:solidFill>
                          <a:srgbClr val="000000"/>
                        </a:solidFill>
                        <a:effectLst/>
                        <a:latin typeface="helv"/>
                      </a:endParaRPr>
                    </a:p>
                  </a:txBody>
                  <a:tcPr marL="0" marR="0" marT="0" marB="0"/>
                </a:tc>
                <a:tc>
                  <a:txBody>
                    <a:bodyPr/>
                    <a:lstStyle/>
                    <a:p>
                      <a:pPr algn="ctr" fontAlgn="t"/>
                      <a:r>
                        <a:rPr lang="en-US" sz="1200" u="none" strike="noStrike">
                          <a:effectLst/>
                        </a:rPr>
                        <a:t>2012-13</a:t>
                      </a:r>
                      <a:endParaRPr lang="en-US" sz="1200" b="0" i="0" u="none" strike="noStrike">
                        <a:solidFill>
                          <a:srgbClr val="000000"/>
                        </a:solidFill>
                        <a:effectLst/>
                        <a:latin typeface="helv"/>
                      </a:endParaRPr>
                    </a:p>
                  </a:txBody>
                  <a:tcPr marL="0" marR="0" marT="0" marB="0"/>
                </a:tc>
                <a:tc>
                  <a:txBody>
                    <a:bodyPr/>
                    <a:lstStyle/>
                    <a:p>
                      <a:pPr algn="ctr" fontAlgn="t"/>
                      <a:endParaRPr lang="en-US" sz="1200" b="0" i="0" u="none" strike="noStrike">
                        <a:solidFill>
                          <a:srgbClr val="000000"/>
                        </a:solidFill>
                        <a:effectLst/>
                        <a:latin typeface="helv"/>
                      </a:endParaRPr>
                    </a:p>
                  </a:txBody>
                  <a:tcPr marL="0" marR="0" marT="0" marB="0"/>
                </a:tc>
                <a:tc>
                  <a:txBody>
                    <a:bodyPr/>
                    <a:lstStyle/>
                    <a:p>
                      <a:pPr algn="ctr" fontAlgn="t"/>
                      <a:r>
                        <a:rPr lang="en-US" sz="1200" u="none" strike="noStrike">
                          <a:effectLst/>
                        </a:rPr>
                        <a:t>2013-14</a:t>
                      </a:r>
                      <a:endParaRPr lang="en-US" sz="1200" b="0" i="0" u="none" strike="noStrike">
                        <a:solidFill>
                          <a:srgbClr val="000000"/>
                        </a:solidFill>
                        <a:effectLst/>
                        <a:latin typeface="helv"/>
                      </a:endParaRPr>
                    </a:p>
                  </a:txBody>
                  <a:tcPr marL="0" marR="0" marT="0" marB="0"/>
                </a:tc>
                <a:tc>
                  <a:txBody>
                    <a:bodyPr/>
                    <a:lstStyle/>
                    <a:p>
                      <a:pPr algn="ctr" fontAlgn="t"/>
                      <a:endParaRPr lang="en-US" sz="1200" b="0" i="0" u="none" strike="noStrike">
                        <a:solidFill>
                          <a:srgbClr val="000000"/>
                        </a:solidFill>
                        <a:effectLst/>
                        <a:latin typeface="helv"/>
                      </a:endParaRPr>
                    </a:p>
                  </a:txBody>
                  <a:tcPr marL="0" marR="0" marT="0" marB="0"/>
                </a:tc>
                <a:tc>
                  <a:txBody>
                    <a:bodyPr/>
                    <a:lstStyle/>
                    <a:p>
                      <a:pPr algn="ctr" fontAlgn="t"/>
                      <a:r>
                        <a:rPr lang="en-US" sz="1200" u="none" strike="noStrike">
                          <a:effectLst/>
                        </a:rPr>
                        <a:t>2014-15</a:t>
                      </a:r>
                      <a:endParaRPr lang="en-US" sz="1200" b="0" i="0" u="none" strike="noStrike">
                        <a:solidFill>
                          <a:srgbClr val="000000"/>
                        </a:solidFill>
                        <a:effectLst/>
                        <a:latin typeface="helv"/>
                      </a:endParaRPr>
                    </a:p>
                  </a:txBody>
                  <a:tcPr marL="0" marR="0" marT="0" marB="0"/>
                </a:tc>
                <a:tc>
                  <a:txBody>
                    <a:bodyPr/>
                    <a:lstStyle/>
                    <a:p>
                      <a:pPr algn="ctr" fontAlgn="t"/>
                      <a:endParaRPr lang="en-US" sz="1200" b="0" i="0" u="none" strike="noStrike">
                        <a:solidFill>
                          <a:srgbClr val="000000"/>
                        </a:solidFill>
                        <a:effectLst/>
                        <a:latin typeface="helv"/>
                      </a:endParaRPr>
                    </a:p>
                  </a:txBody>
                  <a:tcPr marL="0" marR="0" marT="0" marB="0"/>
                </a:tc>
                <a:tc>
                  <a:txBody>
                    <a:bodyPr/>
                    <a:lstStyle/>
                    <a:p>
                      <a:pPr algn="ctr" fontAlgn="t"/>
                      <a:r>
                        <a:rPr lang="en-US" sz="1200" u="none" strike="noStrike">
                          <a:effectLst/>
                        </a:rPr>
                        <a:t>2015-16</a:t>
                      </a:r>
                      <a:endParaRPr lang="en-US" sz="1200" b="0" i="0" u="none" strike="noStrike">
                        <a:solidFill>
                          <a:srgbClr val="000000"/>
                        </a:solidFill>
                        <a:effectLst/>
                        <a:latin typeface="helv"/>
                      </a:endParaRPr>
                    </a:p>
                  </a:txBody>
                  <a:tcPr marL="0" marR="0" marT="0" marB="0"/>
                </a:tc>
              </a:tr>
              <a:tr h="519510">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dirty="0">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c>
                  <a:txBody>
                    <a:bodyPr/>
                    <a:lstStyle/>
                    <a:p>
                      <a:pPr algn="l" fontAlgn="t"/>
                      <a:endParaRPr lang="en-US" sz="1000" b="0" i="0" u="none" strike="noStrike">
                        <a:solidFill>
                          <a:srgbClr val="000000"/>
                        </a:solidFill>
                        <a:effectLst/>
                        <a:latin typeface="helv"/>
                      </a:endParaRPr>
                    </a:p>
                  </a:txBody>
                  <a:tcPr marL="0" marR="0" marT="0" marB="0"/>
                </a:tc>
                <a:tc>
                  <a:txBody>
                    <a:bodyPr/>
                    <a:lstStyle/>
                    <a:p>
                      <a:pPr algn="r" fontAlgn="t"/>
                      <a:endParaRPr lang="en-US" sz="1000" b="0" i="0" u="none" strike="noStrike">
                        <a:solidFill>
                          <a:srgbClr val="000000"/>
                        </a:solidFill>
                        <a:effectLst/>
                        <a:latin typeface="helv"/>
                      </a:endParaRPr>
                    </a:p>
                  </a:txBody>
                  <a:tcPr marL="0" marR="0" marT="0" marB="0"/>
                </a:tc>
              </a:tr>
              <a:tr h="352651">
                <a:tc gridSpan="2">
                  <a:txBody>
                    <a:bodyPr/>
                    <a:lstStyle/>
                    <a:p>
                      <a:pPr algn="l" fontAlgn="t"/>
                      <a:r>
                        <a:rPr lang="en-US" sz="1200" u="none" strike="noStrike" dirty="0">
                          <a:effectLst/>
                        </a:rPr>
                        <a:t>Recast Mean </a:t>
                      </a:r>
                      <a:r>
                        <a:rPr lang="en-US" sz="1200" u="none" strike="noStrike" dirty="0" smtClean="0">
                          <a:effectLst/>
                        </a:rPr>
                        <a:t>Faculty Salary </a:t>
                      </a:r>
                      <a:r>
                        <a:rPr lang="en-US" sz="1200" u="none" strike="noStrike" dirty="0">
                          <a:effectLst/>
                        </a:rPr>
                        <a:t>(Inflation </a:t>
                      </a:r>
                      <a:endParaRPr lang="en-US" sz="1200" b="0" i="0" u="none" strike="noStrike" dirty="0">
                        <a:solidFill>
                          <a:srgbClr val="000000"/>
                        </a:solidFill>
                        <a:effectLst/>
                        <a:latin typeface="helv"/>
                      </a:endParaRPr>
                    </a:p>
                  </a:txBody>
                  <a:tcPr marL="0" marR="0" marT="0" marB="0"/>
                </a:tc>
                <a:tc hMerge="1">
                  <a:txBody>
                    <a:bodyPr/>
                    <a:lstStyle/>
                    <a:p>
                      <a:endParaRPr lang="en-US"/>
                    </a:p>
                  </a:txBody>
                  <a:tcPr/>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dirty="0">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l"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r>
              <a:tr h="352651">
                <a:tc>
                  <a:txBody>
                    <a:bodyPr/>
                    <a:lstStyle/>
                    <a:p>
                      <a:pPr algn="l" fontAlgn="t"/>
                      <a:endParaRPr lang="en-US" sz="1200" b="0" i="0" u="none" strike="noStrike">
                        <a:solidFill>
                          <a:srgbClr val="000000"/>
                        </a:solidFill>
                        <a:effectLst/>
                        <a:latin typeface="helv"/>
                      </a:endParaRPr>
                    </a:p>
                  </a:txBody>
                  <a:tcPr marL="0" marR="0" marT="0" marB="0"/>
                </a:tc>
                <a:tc>
                  <a:txBody>
                    <a:bodyPr/>
                    <a:lstStyle/>
                    <a:p>
                      <a:pPr algn="l" fontAlgn="t"/>
                      <a:r>
                        <a:rPr lang="en-US" sz="1200" u="none" strike="noStrike" dirty="0">
                          <a:effectLst/>
                        </a:rPr>
                        <a:t>Adjusted Percentage Change - </a:t>
                      </a:r>
                      <a:endParaRPr lang="en-US" sz="1200" b="0" i="0" u="none" strike="noStrike" dirty="0">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dirty="0">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dirty="0">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l"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r>
              <a:tr h="352651">
                <a:tc>
                  <a:txBody>
                    <a:bodyPr/>
                    <a:lstStyle/>
                    <a:p>
                      <a:pPr algn="l" fontAlgn="t"/>
                      <a:endParaRPr lang="en-US" sz="1200" b="0" i="0" u="none" strike="noStrike">
                        <a:solidFill>
                          <a:srgbClr val="000000"/>
                        </a:solidFill>
                        <a:effectLst/>
                        <a:latin typeface="helv"/>
                      </a:endParaRPr>
                    </a:p>
                  </a:txBody>
                  <a:tcPr marL="0" marR="0" marT="0" marB="0"/>
                </a:tc>
                <a:tc>
                  <a:txBody>
                    <a:bodyPr/>
                    <a:lstStyle/>
                    <a:p>
                      <a:pPr algn="l" fontAlgn="t"/>
                      <a:r>
                        <a:rPr lang="en-US" sz="1200" u="none" strike="noStrike">
                          <a:effectLst/>
                        </a:rPr>
                        <a:t>CPI + 0%)</a:t>
                      </a:r>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r>
                        <a:rPr lang="en-US" sz="1200" u="none" strike="noStrike">
                          <a:effectLst/>
                        </a:rPr>
                        <a:t>52,497 </a:t>
                      </a:r>
                      <a:endParaRPr lang="en-US" sz="1200" b="0" i="0" u="none" strike="noStrike">
                        <a:effectLst/>
                        <a:latin typeface="helv"/>
                      </a:endParaRPr>
                    </a:p>
                  </a:txBody>
                  <a:tcPr marL="0" marR="0" marT="0" marB="0"/>
                </a:tc>
                <a:tc>
                  <a:txBody>
                    <a:bodyPr/>
                    <a:lstStyle/>
                    <a:p>
                      <a:pPr algn="r" fontAlgn="t"/>
                      <a:endParaRPr lang="en-US" sz="1200" b="0" i="0" u="none" strike="noStrike">
                        <a:effectLst/>
                        <a:latin typeface="helv"/>
                      </a:endParaRPr>
                    </a:p>
                  </a:txBody>
                  <a:tcPr marL="0" marR="0" marT="0" marB="0"/>
                </a:tc>
                <a:tc>
                  <a:txBody>
                    <a:bodyPr/>
                    <a:lstStyle/>
                    <a:p>
                      <a:pPr algn="r" fontAlgn="t"/>
                      <a:r>
                        <a:rPr lang="en-US" sz="1200" u="none" strike="noStrike" dirty="0">
                          <a:effectLst/>
                        </a:rPr>
                        <a:t>52,139 </a:t>
                      </a:r>
                      <a:endParaRPr lang="en-US" sz="1200" b="0" i="0" u="none" strike="noStrike" dirty="0">
                        <a:effectLst/>
                        <a:latin typeface="helv"/>
                      </a:endParaRPr>
                    </a:p>
                  </a:txBody>
                  <a:tcPr marL="0" marR="0" marT="0" marB="0"/>
                </a:tc>
                <a:tc>
                  <a:txBody>
                    <a:bodyPr/>
                    <a:lstStyle/>
                    <a:p>
                      <a:pPr algn="r" fontAlgn="t"/>
                      <a:endParaRPr lang="en-US" sz="1200" b="0" i="0" u="none" strike="noStrike">
                        <a:effectLst/>
                        <a:latin typeface="helv"/>
                      </a:endParaRPr>
                    </a:p>
                  </a:txBody>
                  <a:tcPr marL="0" marR="0" marT="0" marB="0"/>
                </a:tc>
                <a:tc>
                  <a:txBody>
                    <a:bodyPr/>
                    <a:lstStyle/>
                    <a:p>
                      <a:pPr algn="r" fontAlgn="t"/>
                      <a:r>
                        <a:rPr lang="en-US" sz="1200" u="none" strike="noStrike">
                          <a:effectLst/>
                        </a:rPr>
                        <a:t>50,977 </a:t>
                      </a:r>
                      <a:endParaRPr lang="en-US" sz="1200" b="0" i="0" u="none" strike="noStrike">
                        <a:effectLst/>
                        <a:latin typeface="helv"/>
                      </a:endParaRPr>
                    </a:p>
                  </a:txBody>
                  <a:tcPr marL="0" marR="0" marT="0" marB="0"/>
                </a:tc>
                <a:tc>
                  <a:txBody>
                    <a:bodyPr/>
                    <a:lstStyle/>
                    <a:p>
                      <a:pPr algn="r" fontAlgn="t"/>
                      <a:endParaRPr lang="en-US" sz="1200" b="0" i="0" u="none" strike="noStrike">
                        <a:effectLst/>
                        <a:latin typeface="helv"/>
                      </a:endParaRPr>
                    </a:p>
                  </a:txBody>
                  <a:tcPr marL="0" marR="0" marT="0" marB="0"/>
                </a:tc>
                <a:tc>
                  <a:txBody>
                    <a:bodyPr/>
                    <a:lstStyle/>
                    <a:p>
                      <a:pPr algn="r" fontAlgn="t"/>
                      <a:r>
                        <a:rPr lang="en-US" sz="1200" u="none" strike="noStrike">
                          <a:effectLst/>
                        </a:rPr>
                        <a:t>50,909 </a:t>
                      </a:r>
                      <a:endParaRPr lang="en-US" sz="1200" b="0" i="0" u="none" strike="noStrike">
                        <a:effectLst/>
                        <a:latin typeface="helv"/>
                      </a:endParaRPr>
                    </a:p>
                  </a:txBody>
                  <a:tcPr marL="0" marR="0" marT="0" marB="0"/>
                </a:tc>
                <a:tc>
                  <a:txBody>
                    <a:bodyPr/>
                    <a:lstStyle/>
                    <a:p>
                      <a:pPr algn="l" fontAlgn="t"/>
                      <a:endParaRPr lang="en-US" sz="1200" b="0" i="0" u="none" strike="noStrike">
                        <a:solidFill>
                          <a:srgbClr val="000000"/>
                        </a:solidFill>
                        <a:effectLst/>
                        <a:latin typeface="helv"/>
                      </a:endParaRPr>
                    </a:p>
                  </a:txBody>
                  <a:tcPr marL="0" marR="0" marT="0" marB="0"/>
                </a:tc>
                <a:tc>
                  <a:txBody>
                    <a:bodyPr/>
                    <a:lstStyle/>
                    <a:p>
                      <a:pPr algn="r" fontAlgn="t"/>
                      <a:r>
                        <a:rPr lang="en-US" sz="1200" u="none" strike="noStrike">
                          <a:effectLst/>
                        </a:rPr>
                        <a:t>50,411 </a:t>
                      </a:r>
                      <a:endParaRPr lang="en-US" sz="1200" b="0" i="0" u="none" strike="noStrike">
                        <a:effectLst/>
                        <a:latin typeface="helv"/>
                      </a:endParaRPr>
                    </a:p>
                  </a:txBody>
                  <a:tcPr marL="0" marR="0" marT="0" marB="0"/>
                </a:tc>
              </a:tr>
              <a:tr h="352651">
                <a:tc>
                  <a:txBody>
                    <a:bodyPr/>
                    <a:lstStyle/>
                    <a:p>
                      <a:pPr algn="l" fontAlgn="t"/>
                      <a:endParaRPr lang="en-US" sz="1200" b="0" i="0" u="none" strike="noStrike">
                        <a:solidFill>
                          <a:srgbClr val="000000"/>
                        </a:solidFill>
                        <a:effectLst/>
                        <a:latin typeface="helv"/>
                      </a:endParaRPr>
                    </a:p>
                  </a:txBody>
                  <a:tcPr marL="0" marR="0" marT="0" marB="0"/>
                </a:tc>
                <a:tc>
                  <a:txBody>
                    <a:bodyPr/>
                    <a:lstStyle/>
                    <a:p>
                      <a:pPr algn="l" fontAlgn="t"/>
                      <a:r>
                        <a:rPr lang="en-US" sz="1200" u="none" strike="noStrike" dirty="0">
                          <a:effectLst/>
                        </a:rPr>
                        <a:t>Annual Change</a:t>
                      </a:r>
                      <a:endParaRPr lang="en-US" sz="1200" b="0" i="0" u="none" strike="noStrike" dirty="0">
                        <a:solidFill>
                          <a:srgbClr val="000000"/>
                        </a:solidFill>
                        <a:effectLst/>
                        <a:latin typeface="helv"/>
                      </a:endParaRPr>
                    </a:p>
                  </a:txBody>
                  <a:tcPr marL="0" marR="0" marT="0" marB="0"/>
                </a:tc>
                <a:tc>
                  <a:txBody>
                    <a:bodyPr/>
                    <a:lstStyle/>
                    <a:p>
                      <a:pPr algn="r" fontAlgn="t"/>
                      <a:endParaRPr lang="en-US" sz="1200" b="0" i="0" u="none" strike="noStrike">
                        <a:solidFill>
                          <a:srgbClr val="000000"/>
                        </a:solidFill>
                        <a:effectLst/>
                        <a:latin typeface="helv"/>
                      </a:endParaRPr>
                    </a:p>
                  </a:txBody>
                  <a:tcPr marL="0" marR="0" marT="0" marB="0"/>
                </a:tc>
                <a:tc>
                  <a:txBody>
                    <a:bodyPr/>
                    <a:lstStyle/>
                    <a:p>
                      <a:pPr algn="r" fontAlgn="t"/>
                      <a:endParaRPr lang="en-US" sz="1200" b="0" i="0" u="none" strike="noStrike">
                        <a:effectLst/>
                        <a:latin typeface="helv"/>
                      </a:endParaRPr>
                    </a:p>
                  </a:txBody>
                  <a:tcPr marL="0" marR="0" marT="0" marB="0"/>
                </a:tc>
                <a:tc>
                  <a:txBody>
                    <a:bodyPr/>
                    <a:lstStyle/>
                    <a:p>
                      <a:pPr algn="r" fontAlgn="t"/>
                      <a:endParaRPr lang="en-US" sz="1200" b="0" i="0" u="none" strike="noStrike">
                        <a:effectLst/>
                        <a:latin typeface="helv"/>
                      </a:endParaRPr>
                    </a:p>
                  </a:txBody>
                  <a:tcPr marL="0" marR="0" marT="0" marB="0"/>
                </a:tc>
                <a:tc>
                  <a:txBody>
                    <a:bodyPr/>
                    <a:lstStyle/>
                    <a:p>
                      <a:pPr algn="r" fontAlgn="t"/>
                      <a:r>
                        <a:rPr lang="en-US" sz="1200" u="none" strike="noStrike" dirty="0">
                          <a:solidFill>
                            <a:srgbClr val="FF0000"/>
                          </a:solidFill>
                          <a:effectLst/>
                        </a:rPr>
                        <a:t>(359)</a:t>
                      </a:r>
                      <a:endParaRPr lang="en-US" sz="1200" b="0" i="0" u="none" strike="noStrike" dirty="0">
                        <a:solidFill>
                          <a:srgbClr val="FF0000"/>
                        </a:solidFill>
                        <a:effectLst/>
                        <a:latin typeface="helv"/>
                      </a:endParaRPr>
                    </a:p>
                  </a:txBody>
                  <a:tcPr marL="0" marR="0" marT="0" marB="0"/>
                </a:tc>
                <a:tc>
                  <a:txBody>
                    <a:bodyPr/>
                    <a:lstStyle/>
                    <a:p>
                      <a:pPr algn="r" fontAlgn="t"/>
                      <a:endParaRPr lang="en-US" sz="1200" b="0" i="0" u="none" strike="noStrike" dirty="0">
                        <a:solidFill>
                          <a:srgbClr val="FF0000"/>
                        </a:solidFill>
                        <a:effectLst/>
                        <a:latin typeface="helv"/>
                      </a:endParaRPr>
                    </a:p>
                  </a:txBody>
                  <a:tcPr marL="0" marR="0" marT="0" marB="0"/>
                </a:tc>
                <a:tc>
                  <a:txBody>
                    <a:bodyPr/>
                    <a:lstStyle/>
                    <a:p>
                      <a:pPr algn="r" fontAlgn="t"/>
                      <a:r>
                        <a:rPr lang="en-US" sz="1200" u="none" strike="noStrike" dirty="0">
                          <a:solidFill>
                            <a:srgbClr val="FF0000"/>
                          </a:solidFill>
                          <a:effectLst/>
                        </a:rPr>
                        <a:t>(1,162)</a:t>
                      </a:r>
                      <a:endParaRPr lang="en-US" sz="1200" b="0" i="0" u="none" strike="noStrike" dirty="0">
                        <a:solidFill>
                          <a:srgbClr val="FF0000"/>
                        </a:solidFill>
                        <a:effectLst/>
                        <a:latin typeface="helv"/>
                      </a:endParaRPr>
                    </a:p>
                  </a:txBody>
                  <a:tcPr marL="0" marR="0" marT="0" marB="0"/>
                </a:tc>
                <a:tc>
                  <a:txBody>
                    <a:bodyPr/>
                    <a:lstStyle/>
                    <a:p>
                      <a:pPr algn="r" fontAlgn="t"/>
                      <a:endParaRPr lang="en-US" sz="1200" b="0" i="0" u="none" strike="noStrike" dirty="0">
                        <a:solidFill>
                          <a:srgbClr val="FF0000"/>
                        </a:solidFill>
                        <a:effectLst/>
                        <a:latin typeface="helv"/>
                      </a:endParaRPr>
                    </a:p>
                  </a:txBody>
                  <a:tcPr marL="0" marR="0" marT="0" marB="0"/>
                </a:tc>
                <a:tc>
                  <a:txBody>
                    <a:bodyPr/>
                    <a:lstStyle/>
                    <a:p>
                      <a:pPr algn="r" fontAlgn="t"/>
                      <a:r>
                        <a:rPr lang="en-US" sz="1200" u="none" strike="noStrike" dirty="0">
                          <a:solidFill>
                            <a:srgbClr val="FF0000"/>
                          </a:solidFill>
                          <a:effectLst/>
                        </a:rPr>
                        <a:t>(67)</a:t>
                      </a:r>
                      <a:endParaRPr lang="en-US" sz="1200" b="0" i="0" u="none" strike="noStrike" dirty="0">
                        <a:solidFill>
                          <a:srgbClr val="FF0000"/>
                        </a:solidFill>
                        <a:effectLst/>
                        <a:latin typeface="helv"/>
                      </a:endParaRPr>
                    </a:p>
                  </a:txBody>
                  <a:tcPr marL="0" marR="0" marT="0" marB="0"/>
                </a:tc>
                <a:tc>
                  <a:txBody>
                    <a:bodyPr/>
                    <a:lstStyle/>
                    <a:p>
                      <a:pPr algn="l" fontAlgn="t"/>
                      <a:endParaRPr lang="en-US" sz="1200" b="0" i="0" u="none" strike="noStrike" dirty="0">
                        <a:solidFill>
                          <a:srgbClr val="FF0000"/>
                        </a:solidFill>
                        <a:effectLst/>
                        <a:latin typeface="helv"/>
                      </a:endParaRPr>
                    </a:p>
                  </a:txBody>
                  <a:tcPr marL="0" marR="0" marT="0" marB="0"/>
                </a:tc>
                <a:tc>
                  <a:txBody>
                    <a:bodyPr/>
                    <a:lstStyle/>
                    <a:p>
                      <a:pPr algn="r" fontAlgn="t"/>
                      <a:r>
                        <a:rPr lang="en-US" sz="1200" u="none" strike="noStrike" dirty="0">
                          <a:solidFill>
                            <a:srgbClr val="FF0000"/>
                          </a:solidFill>
                          <a:effectLst/>
                        </a:rPr>
                        <a:t>(498)</a:t>
                      </a:r>
                      <a:endParaRPr lang="en-US" sz="1200" b="0" i="0" u="none" strike="noStrike" dirty="0">
                        <a:solidFill>
                          <a:srgbClr val="FF0000"/>
                        </a:solidFill>
                        <a:effectLst/>
                        <a:latin typeface="helv"/>
                      </a:endParaRPr>
                    </a:p>
                  </a:txBody>
                  <a:tcPr marL="0" marR="0" marT="0" marB="0"/>
                </a:tc>
              </a:tr>
            </a:tbl>
          </a:graphicData>
        </a:graphic>
      </p:graphicFrame>
      <p:sp>
        <p:nvSpPr>
          <p:cNvPr id="3" name="Rectangle 2"/>
          <p:cNvSpPr/>
          <p:nvPr/>
        </p:nvSpPr>
        <p:spPr>
          <a:xfrm>
            <a:off x="292100" y="5017458"/>
            <a:ext cx="8381999" cy="830997"/>
          </a:xfrm>
          <a:prstGeom prst="rect">
            <a:avLst/>
          </a:prstGeom>
        </p:spPr>
        <p:txBody>
          <a:bodyPr wrap="square">
            <a:spAutoFit/>
          </a:bodyPr>
          <a:lstStyle/>
          <a:p>
            <a:pPr marL="742950" lvl="1" indent="-285750">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mean faculty salary, as adjusted </a:t>
            </a:r>
            <a:r>
              <a:rPr lang="en-US" sz="2400" dirty="0" smtClean="0">
                <a:latin typeface="Arial" panose="020B0604020202020204" pitchFamily="34" charset="0"/>
                <a:cs typeface="Arial" panose="020B0604020202020204" pitchFamily="34" charset="0"/>
              </a:rPr>
              <a:t>for inflation, is </a:t>
            </a:r>
            <a:r>
              <a:rPr lang="en-US" sz="2400" dirty="0">
                <a:latin typeface="Arial" panose="020B0604020202020204" pitchFamily="34" charset="0"/>
                <a:cs typeface="Arial" panose="020B0604020202020204" pitchFamily="34" charset="0"/>
              </a:rPr>
              <a:t>actually $2,000 less than 4 </a:t>
            </a:r>
            <a:r>
              <a:rPr lang="en-US" sz="2400" dirty="0" smtClean="0">
                <a:latin typeface="Arial" panose="020B0604020202020204" pitchFamily="34" charset="0"/>
                <a:cs typeface="Arial" panose="020B0604020202020204" pitchFamily="34" charset="0"/>
              </a:rPr>
              <a:t>years </a:t>
            </a:r>
            <a:r>
              <a:rPr lang="en-US" sz="2400" dirty="0">
                <a:latin typeface="Arial" panose="020B0604020202020204" pitchFamily="34" charset="0"/>
                <a:cs typeface="Arial" panose="020B0604020202020204" pitchFamily="34" charset="0"/>
              </a:rPr>
              <a:t>ago</a:t>
            </a:r>
          </a:p>
        </p:txBody>
      </p:sp>
      <p:pic>
        <p:nvPicPr>
          <p:cNvPr id="21506"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4788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8485"/>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2 – Employment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242560"/>
          </a:xfrm>
        </p:spPr>
        <p:txBody>
          <a:bodyPr>
            <a:normAutofit/>
          </a:bodyPr>
          <a:lstStyle/>
          <a:p>
            <a:pPr>
              <a:buFont typeface="Wingdings" panose="05000000000000000000" pitchFamily="2" charset="2"/>
              <a:buChar char="Ø"/>
            </a:pPr>
            <a:r>
              <a:rPr lang="en-US" sz="2400" b="1" i="1" dirty="0">
                <a:latin typeface="Arial" panose="020B0604020202020204" pitchFamily="34" charset="0"/>
                <a:cs typeface="Arial" panose="020B0604020202020204" pitchFamily="34" charset="0"/>
              </a:rPr>
              <a:t>Sample questions to answer (continued</a:t>
            </a:r>
            <a:r>
              <a:rPr lang="en-US" sz="2400" b="1" i="1" dirty="0" smtClean="0">
                <a:latin typeface="Arial" panose="020B0604020202020204" pitchFamily="34" charset="0"/>
                <a:cs typeface="Arial" panose="020B0604020202020204" pitchFamily="34" charset="0"/>
              </a:rPr>
              <a:t>)</a:t>
            </a:r>
          </a:p>
          <a:p>
            <a:pPr marL="137160" indent="0">
              <a:buNone/>
            </a:pPr>
            <a:endParaRPr lang="en-US" sz="20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are faculty salaries in comparison to </a:t>
            </a:r>
            <a:r>
              <a:rPr lang="en-US" dirty="0" smtClean="0">
                <a:latin typeface="Arial" panose="020B0604020202020204" pitchFamily="34" charset="0"/>
                <a:cs typeface="Arial" panose="020B0604020202020204" pitchFamily="34" charset="0"/>
              </a:rPr>
              <a:t>our chief </a:t>
            </a:r>
            <a:r>
              <a:rPr lang="en-US" dirty="0">
                <a:latin typeface="Arial" panose="020B0604020202020204" pitchFamily="34" charset="0"/>
                <a:cs typeface="Arial" panose="020B0604020202020204" pitchFamily="34" charset="0"/>
              </a:rPr>
              <a:t>competition, be it the local public schools or local, regional or national independent schools</a:t>
            </a:r>
            <a:r>
              <a:rPr lang="en-US" dirty="0" smtClean="0">
                <a:latin typeface="Arial" panose="020B0604020202020204" pitchFamily="34" charset="0"/>
                <a:cs typeface="Arial" panose="020B0604020202020204" pitchFamily="34" charset="0"/>
              </a:rPr>
              <a:t>?</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about benefits?  Are we competitive?</a:t>
            </a:r>
            <a:endParaRPr lang="en-US" dirty="0">
              <a:latin typeface="Arial" panose="020B0604020202020204" pitchFamily="34" charset="0"/>
              <a:cs typeface="Arial" panose="020B0604020202020204" pitchFamily="34" charset="0"/>
            </a:endParaRPr>
          </a:p>
          <a:p>
            <a:pPr marL="137160" indent="0" fontAlgn="base">
              <a:buNone/>
            </a:pPr>
            <a:endParaRPr lang="en-US" sz="2000" dirty="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a:latin typeface="Arial" panose="020B0604020202020204" pitchFamily="34" charset="0"/>
                <a:cs typeface="Arial" panose="020B0604020202020204" pitchFamily="34" charset="0"/>
              </a:rPr>
              <a:t>How have </a:t>
            </a:r>
            <a:r>
              <a:rPr lang="en-US" dirty="0" smtClean="0">
                <a:latin typeface="Arial" panose="020B0604020202020204" pitchFamily="34" charset="0"/>
                <a:cs typeface="Arial" panose="020B0604020202020204" pitchFamily="34" charset="0"/>
              </a:rPr>
              <a:t>our </a:t>
            </a:r>
            <a:r>
              <a:rPr lang="en-US" dirty="0">
                <a:latin typeface="Arial" panose="020B0604020202020204" pitchFamily="34" charset="0"/>
                <a:cs typeface="Arial" panose="020B0604020202020204" pitchFamily="34" charset="0"/>
              </a:rPr>
              <a:t>salaries changed over the last 5 years compared to </a:t>
            </a:r>
            <a:r>
              <a:rPr lang="en-US" dirty="0" smtClean="0">
                <a:latin typeface="Arial" panose="020B0604020202020204" pitchFamily="34" charset="0"/>
                <a:cs typeface="Arial" panose="020B0604020202020204" pitchFamily="34" charset="0"/>
              </a:rPr>
              <a:t>our competition?</a:t>
            </a:r>
            <a:endParaRPr lang="en-US" dirty="0">
              <a:latin typeface="Arial" panose="020B0604020202020204" pitchFamily="34" charset="0"/>
              <a:cs typeface="Arial" panose="020B0604020202020204" pitchFamily="34" charset="0"/>
            </a:endParaRP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Have we made </a:t>
            </a:r>
            <a:r>
              <a:rPr lang="en-US" dirty="0">
                <a:latin typeface="Arial" panose="020B0604020202020204" pitchFamily="34" charset="0"/>
                <a:cs typeface="Arial" panose="020B0604020202020204" pitchFamily="34" charset="0"/>
              </a:rPr>
              <a:t>up ground, stayed even, or </a:t>
            </a:r>
            <a:r>
              <a:rPr lang="en-US" dirty="0" smtClean="0">
                <a:latin typeface="Arial" panose="020B0604020202020204" pitchFamily="34" charset="0"/>
                <a:cs typeface="Arial" panose="020B0604020202020204" pitchFamily="34" charset="0"/>
              </a:rPr>
              <a:t>lost</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ground?</a:t>
            </a:r>
          </a:p>
          <a:p>
            <a:pPr marL="905256" lvl="2" indent="0" fontAlgn="base">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smtClean="0"/>
          </a:p>
          <a:p>
            <a:pPr marL="137160" indent="0">
              <a:buNone/>
            </a:pPr>
            <a:endParaRPr lang="en-US" dirty="0" smtClean="0"/>
          </a:p>
          <a:p>
            <a:pPr>
              <a:buFont typeface="Wingdings" panose="05000000000000000000" pitchFamily="2" charset="2"/>
              <a:buChar char="Ø"/>
            </a:pPr>
            <a:endParaRPr lang="en-US" dirty="0" smtClean="0"/>
          </a:p>
          <a:p>
            <a:pPr marL="137160" indent="0">
              <a:buNone/>
            </a:pPr>
            <a:endParaRPr lang="en-US" dirty="0"/>
          </a:p>
        </p:txBody>
      </p:sp>
      <p:pic>
        <p:nvPicPr>
          <p:cNvPr id="22530"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231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152401"/>
            <a:ext cx="8658226" cy="533399"/>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2</a:t>
            </a:r>
            <a:r>
              <a:rPr lang="en-US" sz="2800" dirty="0" smtClean="0">
                <a:solidFill>
                  <a:schemeClr val="tx1"/>
                </a:solidFill>
                <a:latin typeface="Arial" panose="020B0604020202020204" pitchFamily="34" charset="0"/>
                <a:cs typeface="Arial" panose="020B0604020202020204" pitchFamily="34" charset="0"/>
              </a:rPr>
              <a:t> – Employment </a:t>
            </a:r>
            <a:r>
              <a:rPr lang="en-US" sz="2800" i="1" dirty="0" smtClean="0">
                <a:solidFill>
                  <a:schemeClr val="tx1"/>
                </a:solidFill>
                <a:latin typeface="Arial" panose="020B0604020202020204" pitchFamily="34" charset="0"/>
                <a:cs typeface="Arial" panose="020B0604020202020204" pitchFamily="34" charset="0"/>
              </a:rPr>
              <a:t>(continued</a:t>
            </a:r>
            <a:r>
              <a:rPr lang="en-US" sz="2800" i="1" dirty="0">
                <a:solidFill>
                  <a:schemeClr val="tx1"/>
                </a:solidFill>
                <a:latin typeface="Arial" panose="020B0604020202020204" pitchFamily="34" charset="0"/>
                <a:cs typeface="Arial" panose="020B0604020202020204" pitchFamily="34" charset="0"/>
              </a:rPr>
              <a:t>)</a:t>
            </a:r>
          </a:p>
        </p:txBody>
      </p:sp>
      <p:sp>
        <p:nvSpPr>
          <p:cNvPr id="11" name="Rectangle 10"/>
          <p:cNvSpPr/>
          <p:nvPr/>
        </p:nvSpPr>
        <p:spPr>
          <a:xfrm>
            <a:off x="533399" y="685800"/>
            <a:ext cx="8153402" cy="1015663"/>
          </a:xfrm>
          <a:prstGeom prst="rect">
            <a:avLst/>
          </a:prstGeom>
        </p:spPr>
        <p:txBody>
          <a:bodyPr wrap="square">
            <a:spAutoFit/>
          </a:bodyPr>
          <a:lstStyle/>
          <a:p>
            <a:pPr>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 </a:t>
            </a:r>
            <a:r>
              <a:rPr lang="en-US" sz="2200" b="1" i="1" dirty="0" smtClean="0">
                <a:latin typeface="Arial" panose="020B0604020202020204" pitchFamily="34" charset="0"/>
                <a:cs typeface="Arial" panose="020B0604020202020204" pitchFamily="34" charset="0"/>
              </a:rPr>
              <a:t>Sample </a:t>
            </a:r>
            <a:r>
              <a:rPr lang="en-US" sz="2200" b="1" i="1" dirty="0">
                <a:latin typeface="Arial" panose="020B0604020202020204" pitchFamily="34" charset="0"/>
                <a:cs typeface="Arial" panose="020B0604020202020204" pitchFamily="34" charset="0"/>
              </a:rPr>
              <a:t>tools needed to answer the questions </a:t>
            </a:r>
            <a:r>
              <a:rPr lang="en-US" sz="2200" b="1" i="1" dirty="0" smtClean="0">
                <a:latin typeface="Arial" panose="020B0604020202020204" pitchFamily="34" charset="0"/>
                <a:cs typeface="Arial" panose="020B0604020202020204" pitchFamily="34" charset="0"/>
              </a:rPr>
              <a:t>–</a:t>
            </a:r>
          </a:p>
          <a:p>
            <a:pPr marL="800100" lvl="1" indent="-342900">
              <a:buFont typeface="Courier New" panose="02070309020205020404" pitchFamily="49" charset="0"/>
              <a:buChar char="o"/>
            </a:pPr>
            <a:r>
              <a:rPr lang="en-US" sz="2200" b="1" i="1" dirty="0" smtClean="0">
                <a:latin typeface="Arial" panose="020B0604020202020204" pitchFamily="34" charset="0"/>
                <a:cs typeface="Arial" panose="020B0604020202020204" pitchFamily="34" charset="0"/>
              </a:rPr>
              <a:t>Salary comparison to public schools</a:t>
            </a:r>
          </a:p>
          <a:p>
            <a:endParaRPr lang="en-US" sz="1400" b="1" i="1"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88472314"/>
              </p:ext>
            </p:extLst>
          </p:nvPr>
        </p:nvGraphicFramePr>
        <p:xfrm>
          <a:off x="533399" y="1447800"/>
          <a:ext cx="8153402" cy="4338153"/>
        </p:xfrm>
        <a:graphic>
          <a:graphicData uri="http://schemas.openxmlformats.org/drawingml/2006/table">
            <a:tbl>
              <a:tblPr>
                <a:tableStyleId>{5C22544A-7EE6-4342-B048-85BDC9FD1C3A}</a:tableStyleId>
              </a:tblPr>
              <a:tblGrid>
                <a:gridCol w="273563"/>
                <a:gridCol w="1179146"/>
                <a:gridCol w="150931"/>
                <a:gridCol w="377327"/>
                <a:gridCol w="57384"/>
                <a:gridCol w="55815"/>
                <a:gridCol w="603723"/>
                <a:gridCol w="125776"/>
                <a:gridCol w="632022"/>
                <a:gridCol w="138353"/>
                <a:gridCol w="633651"/>
                <a:gridCol w="152445"/>
                <a:gridCol w="632022"/>
                <a:gridCol w="179230"/>
                <a:gridCol w="660321"/>
                <a:gridCol w="113198"/>
                <a:gridCol w="622589"/>
                <a:gridCol w="169798"/>
                <a:gridCol w="660321"/>
                <a:gridCol w="150931"/>
                <a:gridCol w="584856"/>
              </a:tblGrid>
              <a:tr h="289055">
                <a:tc gridSpan="2">
                  <a:txBody>
                    <a:bodyPr/>
                    <a:lstStyle/>
                    <a:p>
                      <a:pPr algn="l" fontAlgn="t"/>
                      <a:r>
                        <a:rPr lang="en-US" sz="1000" u="none" strike="noStrike" dirty="0">
                          <a:effectLst/>
                        </a:rPr>
                        <a:t>Sample School</a:t>
                      </a:r>
                      <a:endParaRPr lang="en-US" sz="1000" b="0" i="0" u="none" strike="noStrike" dirty="0">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endParaRPr lang="en-US" dirty="0"/>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dirty="0">
                          <a:solidFill>
                            <a:srgbClr val="92D050"/>
                          </a:solidFill>
                          <a:effectLst/>
                        </a:rPr>
                        <a:t> </a:t>
                      </a:r>
                      <a:endParaRPr lang="en-US" sz="1000" b="0" i="0" u="none" strike="noStrike" dirty="0">
                        <a:solidFill>
                          <a:srgbClr val="92D050"/>
                        </a:solidFill>
                        <a:effectLst/>
                        <a:latin typeface="Arial" panose="020B0604020202020204" pitchFamily="34" charset="0"/>
                      </a:endParaRPr>
                    </a:p>
                  </a:txBody>
                  <a:tcPr marL="9481" marR="9481" marT="9481" marB="0"/>
                </a:tc>
                <a:tc gridSpan="10">
                  <a:txBody>
                    <a:bodyPr/>
                    <a:lstStyle/>
                    <a:p>
                      <a:pPr algn="l" fontAlgn="t"/>
                      <a:r>
                        <a:rPr lang="en-US" sz="1000" u="none" strike="noStrike" dirty="0" smtClean="0">
                          <a:solidFill>
                            <a:srgbClr val="92D050"/>
                          </a:solidFill>
                          <a:effectLst/>
                        </a:rPr>
                        <a:t>=</a:t>
                      </a:r>
                      <a:r>
                        <a:rPr lang="en-US" sz="1000" u="none" strike="noStrike" baseline="0" dirty="0" smtClean="0">
                          <a:solidFill>
                            <a:srgbClr val="92D050"/>
                          </a:solidFill>
                          <a:effectLst/>
                        </a:rPr>
                        <a:t> e</a:t>
                      </a:r>
                      <a:r>
                        <a:rPr lang="en-US" sz="1000" u="none" strike="noStrike" dirty="0" smtClean="0">
                          <a:solidFill>
                            <a:srgbClr val="92D050"/>
                          </a:solidFill>
                          <a:effectLst/>
                        </a:rPr>
                        <a:t>mployees </a:t>
                      </a:r>
                      <a:r>
                        <a:rPr lang="en-US" sz="1000" u="none" strike="noStrike" dirty="0">
                          <a:solidFill>
                            <a:srgbClr val="92D050"/>
                          </a:solidFill>
                          <a:effectLst/>
                        </a:rPr>
                        <a:t>whose salary is 95% or higher of Public School District</a:t>
                      </a:r>
                      <a:endParaRPr lang="en-US" sz="1000" b="0" i="0" u="none" strike="noStrike" dirty="0">
                        <a:solidFill>
                          <a:srgbClr val="92D050"/>
                        </a:solidFill>
                        <a:effectLst/>
                        <a:latin typeface="Arial" panose="020B0604020202020204" pitchFamily="34" charset="0"/>
                      </a:endParaRPr>
                    </a:p>
                  </a:txBody>
                  <a:tcPr marL="9481" marR="9481" marT="948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9055">
                <a:tc gridSpan="3">
                  <a:txBody>
                    <a:bodyPr/>
                    <a:lstStyle/>
                    <a:p>
                      <a:pPr algn="l" fontAlgn="t"/>
                      <a:r>
                        <a:rPr lang="en-US" sz="1000" u="none" strike="noStrike">
                          <a:effectLst/>
                        </a:rPr>
                        <a:t>2016-17 Salary Information</a:t>
                      </a:r>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hMerge="1">
                  <a:txBody>
                    <a:bodyPr/>
                    <a:lstStyle/>
                    <a:p>
                      <a:endParaRPr lang="en-US"/>
                    </a:p>
                  </a:txBody>
                  <a:tcPr/>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endParaRPr lang="en-US"/>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9481" marR="9481" marT="9481" marB="0"/>
                </a:tc>
                <a:tc gridSpan="10">
                  <a:txBody>
                    <a:bodyPr/>
                    <a:lstStyle/>
                    <a:p>
                      <a:pPr algn="l" fontAlgn="t"/>
                      <a:r>
                        <a:rPr lang="en-US" sz="1000" u="none" strike="noStrike" dirty="0">
                          <a:solidFill>
                            <a:srgbClr val="FF0000"/>
                          </a:solidFill>
                          <a:effectLst/>
                        </a:rPr>
                        <a:t>= employees whose salary is 75% or less of Public School District</a:t>
                      </a:r>
                      <a:endParaRPr lang="en-US" sz="1000" b="0" i="0" u="none" strike="noStrike" dirty="0">
                        <a:solidFill>
                          <a:srgbClr val="FF0000"/>
                        </a:solidFill>
                        <a:effectLst/>
                        <a:latin typeface="Arial" panose="020B0604020202020204" pitchFamily="34" charset="0"/>
                      </a:endParaRPr>
                    </a:p>
                  </a:txBody>
                  <a:tcPr marL="9481" marR="9481" marT="948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9055">
                <a:tc gridSpan="3">
                  <a:txBody>
                    <a:bodyPr/>
                    <a:lstStyle/>
                    <a:p>
                      <a:pPr algn="l" fontAlgn="t"/>
                      <a:r>
                        <a:rPr lang="en-US" sz="1000" u="none" strike="noStrike">
                          <a:effectLst/>
                        </a:rPr>
                        <a:t>Years of Service Schedule</a:t>
                      </a:r>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hMerge="1">
                  <a:txBody>
                    <a:bodyPr/>
                    <a:lstStyle/>
                    <a:p>
                      <a:endParaRPr lang="en-US"/>
                    </a:p>
                  </a:txBody>
                  <a:tcPr/>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endParaRPr lang="en-US"/>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0" i="1"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481" marR="9481" marT="9481" marB="0"/>
                </a:tc>
                <a:tc>
                  <a:txBody>
                    <a:bodyPr/>
                    <a:lstStyle/>
                    <a:p>
                      <a:pPr algn="ctr" fontAlgn="t"/>
                      <a:endParaRPr lang="en-US" sz="1000" b="1" i="1" u="none" strike="noStrike" dirty="0">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481" marR="9481" marT="9481" marB="0"/>
                </a:tc>
                <a:tc>
                  <a:txBody>
                    <a:bodyPr/>
                    <a:lstStyle/>
                    <a:p>
                      <a:pPr algn="r" fontAlgn="t"/>
                      <a:endParaRPr lang="en-US" sz="1000" b="1" i="1" u="none" strike="noStrike" dirty="0">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99638">
                <a:tc>
                  <a:txBody>
                    <a:bodyPr/>
                    <a:lstStyle/>
                    <a:p>
                      <a:pPr algn="l"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1"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1" i="0" u="none" strike="noStrike">
                        <a:solidFill>
                          <a:srgbClr val="000000"/>
                        </a:solidFill>
                        <a:effectLst/>
                        <a:latin typeface="Arial" panose="020B0604020202020204" pitchFamily="34" charset="0"/>
                      </a:endParaRPr>
                    </a:p>
                  </a:txBody>
                  <a:tcPr marL="9481" marR="9481" marT="9481" marB="0"/>
                </a:tc>
                <a:tc hMerge="1">
                  <a:txBody>
                    <a:bodyPr/>
                    <a:lstStyle/>
                    <a:p>
                      <a:pPr algn="l"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endParaRPr lang="en-US"/>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0" i="1"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1"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Excess of</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Percentage</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320099">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ctr" fontAlgn="t"/>
                      <a:r>
                        <a:rPr lang="en-US" sz="1000" u="none" strike="noStrike">
                          <a:effectLst/>
                        </a:rPr>
                        <a:t>Years</a:t>
                      </a:r>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endParaRPr lang="en-US"/>
                    </a:p>
                  </a:txBody>
                  <a:tcPr marL="9481" marR="9481" marT="9481" marB="0"/>
                </a:tc>
                <a:tc>
                  <a:txBody>
                    <a:bodyPr/>
                    <a:lstStyle/>
                    <a:p>
                      <a:pPr algn="ctr" fontAlgn="t"/>
                      <a:r>
                        <a:rPr lang="en-US" sz="1000" u="none" strike="noStrike">
                          <a:effectLst/>
                        </a:rPr>
                        <a:t>Total</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Additional</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Sample</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2016-17</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Public School</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900" u="none" strike="noStrike">
                          <a:effectLst/>
                        </a:rPr>
                        <a:t>of Public</a:t>
                      </a:r>
                      <a:endParaRPr lang="en-US" sz="9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320099">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ctr" fontAlgn="t"/>
                      <a:r>
                        <a:rPr lang="en-US" sz="1000" u="none" strike="noStrike">
                          <a:effectLst/>
                        </a:rPr>
                        <a:t>At</a:t>
                      </a:r>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endParaRPr lang="en-US"/>
                    </a:p>
                  </a:txBody>
                  <a:tcPr marL="9481" marR="9481" marT="9481" marB="0"/>
                </a:tc>
                <a:tc>
                  <a:txBody>
                    <a:bodyPr/>
                    <a:lstStyle/>
                    <a:p>
                      <a:pPr algn="ctr" fontAlgn="t"/>
                      <a:r>
                        <a:rPr lang="en-US" sz="1000" u="none" strike="noStrike">
                          <a:effectLst/>
                        </a:rPr>
                        <a:t>Years of</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Hours</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School</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900" u="none" strike="noStrike">
                          <a:effectLst/>
                        </a:rPr>
                        <a:t>Public</a:t>
                      </a:r>
                      <a:endParaRPr lang="en-US" sz="9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dirty="0">
                          <a:effectLst/>
                        </a:rPr>
                        <a:t>Over Sample</a:t>
                      </a:r>
                      <a:endParaRPr lang="en-US" sz="1000" b="0" i="0" u="none" strike="noStrike" dirty="0">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School</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320099">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ctr" fontAlgn="t"/>
                      <a:r>
                        <a:rPr lang="en-US" sz="900" u="none" strike="noStrike">
                          <a:effectLst/>
                        </a:rPr>
                        <a:t>Sample</a:t>
                      </a:r>
                      <a:endParaRPr lang="en-US" sz="900" b="0" i="0" u="none" strike="noStrike">
                        <a:solidFill>
                          <a:srgbClr val="000000"/>
                        </a:solidFill>
                        <a:effectLst/>
                        <a:latin typeface="Arial" panose="020B0604020202020204" pitchFamily="34" charset="0"/>
                      </a:endParaRPr>
                    </a:p>
                  </a:txBody>
                  <a:tcPr marL="9481" marR="9481" marT="9481" marB="0"/>
                </a:tc>
                <a:tc hMerge="1">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endParaRPr lang="en-US"/>
                    </a:p>
                  </a:txBody>
                  <a:tcPr marL="9481" marR="9481" marT="9481" marB="0"/>
                </a:tc>
                <a:tc>
                  <a:txBody>
                    <a:bodyPr/>
                    <a:lstStyle/>
                    <a:p>
                      <a:pPr algn="ctr" fontAlgn="t"/>
                      <a:r>
                        <a:rPr lang="en-US" sz="1000" u="none" strike="noStrike">
                          <a:effectLst/>
                        </a:rPr>
                        <a:t>Related</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Degrees</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Beyond</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Salaries</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School</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900" u="none" strike="noStrike">
                          <a:effectLst/>
                        </a:rPr>
                        <a:t>School</a:t>
                      </a:r>
                      <a:endParaRPr lang="en-US" sz="9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Salaries Paid</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289055">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Name</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ctr" fontAlgn="t"/>
                      <a:r>
                        <a:rPr lang="en-US" sz="1000" u="none" strike="noStrike">
                          <a:effectLst/>
                        </a:rPr>
                        <a:t>School</a:t>
                      </a:r>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pPr algn="ctr"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endParaRPr lang="en-US"/>
                    </a:p>
                  </a:txBody>
                  <a:tcPr marL="9481" marR="9481" marT="9481" marB="0"/>
                </a:tc>
                <a:tc>
                  <a:txBody>
                    <a:bodyPr/>
                    <a:lstStyle/>
                    <a:p>
                      <a:pPr algn="ctr" fontAlgn="t"/>
                      <a:r>
                        <a:rPr lang="en-US" sz="1000" u="none" strike="noStrike">
                          <a:effectLst/>
                        </a:rPr>
                        <a:t>Service</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Obtained</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Degree</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2016-17</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Salary</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Salaries</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r>
                        <a:rPr lang="en-US" sz="1000" u="none" strike="noStrike">
                          <a:effectLst/>
                        </a:rPr>
                        <a:t>by Sample</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289055">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1" i="1" u="none" strike="noStrike">
                        <a:solidFill>
                          <a:srgbClr val="000000"/>
                        </a:solidFill>
                        <a:effectLst/>
                        <a:latin typeface="Arial" panose="020B0604020202020204" pitchFamily="34" charset="0"/>
                      </a:endParaRPr>
                    </a:p>
                  </a:txBody>
                  <a:tcPr marL="9481" marR="9481" marT="9481" marB="0"/>
                </a:tc>
                <a:tc hMerge="1">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endParaRPr lang="en-US"/>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gridSpan="6">
                  <a:txBody>
                    <a:bodyPr/>
                    <a:lstStyle/>
                    <a:p>
                      <a:pPr algn="l" fontAlgn="t"/>
                      <a:r>
                        <a:rPr lang="en-US" sz="1000" u="none" strike="noStrike">
                          <a:effectLst/>
                        </a:rPr>
                        <a:t>Full-Time Faculty - Lower School</a:t>
                      </a:r>
                      <a:endParaRPr lang="en-US" sz="1000" b="1" i="1"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1000" b="1" i="1"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a:txBody>
                    <a:bodyPr/>
                    <a:lstStyle/>
                    <a:p>
                      <a:pPr algn="r" fontAlgn="t"/>
                      <a:r>
                        <a:rPr lang="en-US" sz="1000" u="none" strike="noStrike">
                          <a:effectLst/>
                        </a:rPr>
                        <a:t>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a:effectLst/>
                        </a:rPr>
                        <a:t>Teacher</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26</a:t>
                      </a:r>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r" fontAlgn="t"/>
                      <a:r>
                        <a:rPr lang="en-US" sz="1000" u="none" strike="noStrike">
                          <a:effectLst/>
                        </a:rPr>
                        <a:t>31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BS</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8</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45,850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51,770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5,920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88.56%</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a:txBody>
                    <a:bodyPr/>
                    <a:lstStyle/>
                    <a:p>
                      <a:pPr algn="r" fontAlgn="t"/>
                      <a:r>
                        <a:rPr lang="en-US" sz="1000" u="none" strike="noStrike">
                          <a:effectLst/>
                        </a:rPr>
                        <a:t>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a:effectLst/>
                        </a:rPr>
                        <a:t>Teacher</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32</a:t>
                      </a:r>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r" fontAlgn="t"/>
                      <a:r>
                        <a:rPr lang="en-US" sz="1000" u="none" strike="noStrike">
                          <a:effectLst/>
                        </a:rPr>
                        <a:t>32</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BA</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15</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37,600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51,770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14,170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dirty="0">
                          <a:solidFill>
                            <a:srgbClr val="FF0000"/>
                          </a:solidFill>
                          <a:effectLst/>
                        </a:rPr>
                        <a:t>72.63%</a:t>
                      </a:r>
                      <a:endParaRPr lang="en-US" sz="1000" b="0" i="0" u="none" strike="noStrike" dirty="0">
                        <a:solidFill>
                          <a:srgbClr val="FF0000"/>
                        </a:solidFill>
                        <a:effectLst/>
                        <a:latin typeface="Arial" panose="020B0604020202020204" pitchFamily="34" charset="0"/>
                      </a:endParaRPr>
                    </a:p>
                  </a:txBody>
                  <a:tcPr marL="9481" marR="9481" marT="9481"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a:txBody>
                    <a:bodyPr/>
                    <a:lstStyle/>
                    <a:p>
                      <a:pPr algn="r" fontAlgn="t"/>
                      <a:r>
                        <a:rPr lang="en-US" sz="1000" u="none" strike="noStrike">
                          <a:effectLst/>
                        </a:rPr>
                        <a:t>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a:effectLst/>
                        </a:rPr>
                        <a:t>Teacher</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6</a:t>
                      </a:r>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r" fontAlgn="t"/>
                      <a:r>
                        <a:rPr lang="en-US" sz="1000" u="none" strike="noStrike">
                          <a:effectLst/>
                        </a:rPr>
                        <a:t>6</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BA</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0</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33,100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37,764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4,664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87.65%</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a:txBody>
                    <a:bodyPr/>
                    <a:lstStyle/>
                    <a:p>
                      <a:pPr algn="r" fontAlgn="t"/>
                      <a:r>
                        <a:rPr lang="en-US" sz="1000" u="none" strike="noStrike">
                          <a:effectLst/>
                        </a:rPr>
                        <a:t>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a:effectLst/>
                        </a:rPr>
                        <a:t>Teacher</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16</a:t>
                      </a:r>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r" fontAlgn="t"/>
                      <a:r>
                        <a:rPr lang="en-US" sz="1000" u="none" strike="noStrike">
                          <a:effectLst/>
                        </a:rPr>
                        <a:t>31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MED</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24</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54,100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58,537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4,437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92.42%</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a:txBody>
                    <a:bodyPr/>
                    <a:lstStyle/>
                    <a:p>
                      <a:pPr algn="r" fontAlgn="t"/>
                      <a:r>
                        <a:rPr lang="en-US" sz="1000" u="none" strike="noStrike">
                          <a:effectLst/>
                        </a:rPr>
                        <a:t>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a:effectLst/>
                        </a:rPr>
                        <a:t>Teacher</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2</a:t>
                      </a:r>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r" fontAlgn="t"/>
                      <a:r>
                        <a:rPr lang="en-US" sz="1000" u="none" strike="noStrike">
                          <a:effectLst/>
                        </a:rPr>
                        <a:t>4</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BA</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32,000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35,929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3,929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89.06%</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a:txBody>
                    <a:bodyPr/>
                    <a:lstStyle/>
                    <a:p>
                      <a:pPr algn="r" fontAlgn="t"/>
                      <a:r>
                        <a:rPr lang="en-US" sz="1000" u="none" strike="noStrike">
                          <a:effectLst/>
                        </a:rPr>
                        <a:t>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a:effectLst/>
                        </a:rPr>
                        <a:t>Teacher</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25</a:t>
                      </a:r>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r" fontAlgn="t"/>
                      <a:r>
                        <a:rPr lang="en-US" sz="1000" u="none" strike="noStrike">
                          <a:effectLst/>
                        </a:rPr>
                        <a:t>31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MA</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34</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45,600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62,043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16,443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dirty="0">
                          <a:solidFill>
                            <a:srgbClr val="FF0000"/>
                          </a:solidFill>
                          <a:effectLst/>
                        </a:rPr>
                        <a:t>73.50%</a:t>
                      </a:r>
                      <a:endParaRPr lang="en-US" sz="1000" b="0" i="0" u="none" strike="noStrike" dirty="0">
                        <a:solidFill>
                          <a:srgbClr val="FF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FF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a:txBody>
                    <a:bodyPr/>
                    <a:lstStyle/>
                    <a:p>
                      <a:pPr algn="r" fontAlgn="t"/>
                      <a:r>
                        <a:rPr lang="en-US" sz="1000" u="none" strike="noStrike">
                          <a:effectLst/>
                        </a:rPr>
                        <a:t>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a:effectLst/>
                        </a:rPr>
                        <a:t>Teacher</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7</a:t>
                      </a:r>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r" fontAlgn="t"/>
                      <a:r>
                        <a:rPr lang="en-US" sz="1000" u="none" strike="noStrike">
                          <a:effectLst/>
                        </a:rPr>
                        <a:t>13</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MA</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36</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40,000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53,543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13,543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dirty="0">
                          <a:solidFill>
                            <a:srgbClr val="FF0000"/>
                          </a:solidFill>
                          <a:effectLst/>
                        </a:rPr>
                        <a:t>74.71%</a:t>
                      </a:r>
                      <a:endParaRPr lang="en-US" sz="1000" b="0" i="0" u="none" strike="noStrike" dirty="0">
                        <a:solidFill>
                          <a:srgbClr val="FF0000"/>
                        </a:solidFill>
                        <a:effectLst/>
                        <a:latin typeface="Arial" panose="020B0604020202020204" pitchFamily="34" charset="0"/>
                      </a:endParaRPr>
                    </a:p>
                  </a:txBody>
                  <a:tcPr marL="9481" marR="9481" marT="9481" marB="0"/>
                </a:tc>
                <a:tc>
                  <a:txBody>
                    <a:bodyPr/>
                    <a:lstStyle/>
                    <a:p>
                      <a:pPr algn="l" fontAlgn="t"/>
                      <a:endParaRPr lang="en-US" sz="1000" b="0" i="0" u="none" strike="noStrike" dirty="0">
                        <a:solidFill>
                          <a:srgbClr val="FF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r>
              <a:tr h="164878">
                <a:tc>
                  <a:txBody>
                    <a:bodyPr/>
                    <a:lstStyle/>
                    <a:p>
                      <a:pPr algn="r" fontAlgn="t"/>
                      <a:r>
                        <a:rPr lang="en-US" sz="1000" u="none" strike="noStrike">
                          <a:effectLst/>
                        </a:rPr>
                        <a:t>1</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r>
                        <a:rPr lang="en-US" sz="1000" u="none" strike="noStrike">
                          <a:effectLst/>
                        </a:rPr>
                        <a:t>Teacher</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ctr" fontAlgn="t"/>
                      <a:endParaRPr lang="en-US" sz="1000" b="1"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27</a:t>
                      </a:r>
                      <a:endParaRPr lang="en-US" sz="1000" b="0" i="0" u="none" strike="noStrike">
                        <a:solidFill>
                          <a:srgbClr val="000000"/>
                        </a:solidFill>
                        <a:effectLst/>
                        <a:latin typeface="Arial" panose="020B0604020202020204" pitchFamily="34" charset="0"/>
                      </a:endParaRPr>
                    </a:p>
                  </a:txBody>
                  <a:tcPr marL="9481" marR="9481" marT="9481" marB="0"/>
                </a:tc>
                <a:tc gridSpan="2">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hMerge="1">
                  <a:txBody>
                    <a:bodyPr/>
                    <a:lstStyle/>
                    <a:p>
                      <a:endParaRPr lang="en-US"/>
                    </a:p>
                  </a:txBody>
                  <a:tcPr/>
                </a:tc>
                <a:tc>
                  <a:txBody>
                    <a:bodyPr/>
                    <a:lstStyle/>
                    <a:p>
                      <a:pPr algn="r" fontAlgn="t"/>
                      <a:r>
                        <a:rPr lang="en-US" sz="1000" u="none" strike="noStrike">
                          <a:effectLst/>
                        </a:rPr>
                        <a:t>32</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BA</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48</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48,100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53,523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5,423 </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r" fontAlgn="t"/>
                      <a:r>
                        <a:rPr lang="en-US" sz="1000" u="none" strike="noStrike">
                          <a:effectLst/>
                        </a:rPr>
                        <a:t>89.87%</a:t>
                      </a:r>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a:solidFill>
                          <a:srgbClr val="000000"/>
                        </a:solidFill>
                        <a:effectLst/>
                        <a:latin typeface="Arial" panose="020B0604020202020204" pitchFamily="34" charset="0"/>
                      </a:endParaRPr>
                    </a:p>
                  </a:txBody>
                  <a:tcPr marL="9481" marR="9481" marT="9481"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481" marR="9481" marT="9481" marB="0"/>
                </a:tc>
              </a:tr>
            </a:tbl>
          </a:graphicData>
        </a:graphic>
      </p:graphicFrame>
      <p:pic>
        <p:nvPicPr>
          <p:cNvPr id="2355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58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2805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152401"/>
            <a:ext cx="8277225" cy="621278"/>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2</a:t>
            </a:r>
            <a:r>
              <a:rPr lang="en-US" sz="2800" dirty="0" smtClean="0">
                <a:solidFill>
                  <a:schemeClr val="tx1"/>
                </a:solidFill>
                <a:latin typeface="Arial" panose="020B0604020202020204" pitchFamily="34" charset="0"/>
                <a:cs typeface="Arial" panose="020B0604020202020204" pitchFamily="34" charset="0"/>
              </a:rPr>
              <a:t> – Employment </a:t>
            </a:r>
            <a:r>
              <a:rPr lang="en-US" sz="2800" i="1" dirty="0" smtClean="0">
                <a:solidFill>
                  <a:schemeClr val="tx1"/>
                </a:solidFill>
                <a:latin typeface="Arial" panose="020B0604020202020204" pitchFamily="34" charset="0"/>
                <a:cs typeface="Arial" panose="020B0604020202020204" pitchFamily="34" charset="0"/>
              </a:rPr>
              <a:t>(continued</a:t>
            </a:r>
            <a:r>
              <a:rPr lang="en-US" sz="2800" i="1" dirty="0">
                <a:solidFill>
                  <a:schemeClr val="tx1"/>
                </a:solidFill>
                <a:latin typeface="Arial" panose="020B0604020202020204" pitchFamily="34" charset="0"/>
                <a:cs typeface="Arial" panose="020B0604020202020204" pitchFamily="34" charset="0"/>
              </a:rPr>
              <a:t>)</a:t>
            </a:r>
          </a:p>
        </p:txBody>
      </p:sp>
      <p:graphicFrame>
        <p:nvGraphicFramePr>
          <p:cNvPr id="10" name="Table 9"/>
          <p:cNvGraphicFramePr>
            <a:graphicFrameLocks noGrp="1"/>
          </p:cNvGraphicFramePr>
          <p:nvPr>
            <p:extLst>
              <p:ext uri="{D42A27DB-BD31-4B8C-83A1-F6EECF244321}">
                <p14:modId xmlns:p14="http://schemas.microsoft.com/office/powerpoint/2010/main" val="888620753"/>
              </p:ext>
            </p:extLst>
          </p:nvPr>
        </p:nvGraphicFramePr>
        <p:xfrm>
          <a:off x="609601" y="1977785"/>
          <a:ext cx="7848598" cy="3750954"/>
        </p:xfrm>
        <a:graphic>
          <a:graphicData uri="http://schemas.openxmlformats.org/drawingml/2006/table">
            <a:tbl>
              <a:tblPr>
                <a:tableStyleId>{5C22544A-7EE6-4342-B048-85BDC9FD1C3A}</a:tableStyleId>
              </a:tblPr>
              <a:tblGrid>
                <a:gridCol w="2690408"/>
                <a:gridCol w="1179422"/>
                <a:gridCol w="170518"/>
                <a:gridCol w="1079953"/>
                <a:gridCol w="170518"/>
                <a:gridCol w="1042058"/>
                <a:gridCol w="243171"/>
                <a:gridCol w="1272550"/>
              </a:tblGrid>
              <a:tr h="170636">
                <a:tc>
                  <a:txBody>
                    <a:bodyPr/>
                    <a:lstStyle/>
                    <a:p>
                      <a:pPr algn="l" fontAlgn="b"/>
                      <a:r>
                        <a:rPr lang="en-US" sz="1100" u="none" strike="noStrike" dirty="0">
                          <a:effectLst/>
                        </a:rPr>
                        <a:t>Sample School</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00" u="none" strike="noStrike">
                          <a:effectLst/>
                        </a:rPr>
                        <a:t>↑ = positive trend</a:t>
                      </a:r>
                      <a:endParaRPr lang="en-US" sz="1000" b="0" i="0" u="none" strike="noStrike">
                        <a:solidFill>
                          <a:srgbClr val="00B050"/>
                        </a:solidFill>
                        <a:effectLst/>
                        <a:latin typeface="Courier New" panose="02070309020205020404" pitchFamily="49" charset="0"/>
                      </a:endParaRPr>
                    </a:p>
                  </a:txBody>
                  <a:tcPr marL="0" marR="0" marT="0" marB="0" anchor="b"/>
                </a:tc>
              </a:tr>
              <a:tr h="310246">
                <a:tc>
                  <a:txBody>
                    <a:bodyPr/>
                    <a:lstStyle/>
                    <a:p>
                      <a:pPr algn="l" fontAlgn="b"/>
                      <a:r>
                        <a:rPr lang="en-US" sz="1100" u="none" strike="noStrike" dirty="0">
                          <a:effectLst/>
                        </a:rPr>
                        <a:t>Change in Mean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00" u="none" strike="noStrike">
                          <a:effectLst/>
                        </a:rPr>
                        <a:t>↓ = negative trend</a:t>
                      </a:r>
                      <a:endParaRPr lang="en-US" sz="1000" b="0" i="0" u="none" strike="noStrike">
                        <a:solidFill>
                          <a:srgbClr val="FF0000"/>
                        </a:solidFill>
                        <a:effectLst/>
                        <a:latin typeface="Courier New" panose="02070309020205020404" pitchFamily="49" charset="0"/>
                      </a:endParaRPr>
                    </a:p>
                  </a:txBody>
                  <a:tcPr marL="0" marR="0" marT="0" marB="0" anchor="b"/>
                </a:tc>
              </a:tr>
              <a:tr h="193902">
                <a:tc>
                  <a:txBody>
                    <a:bodyPr/>
                    <a:lstStyle/>
                    <a:p>
                      <a:pPr algn="l" fontAlgn="b"/>
                      <a:r>
                        <a:rPr lang="en-US" sz="1100" u="none" strike="noStrike" dirty="0">
                          <a:effectLst/>
                        </a:rPr>
                        <a:t>    from 2011-12 to 2016-17</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endParaRPr lang="en-US" sz="1000" b="0" i="0" u="none" strike="noStrike">
                        <a:solidFill>
                          <a:srgbClr val="000000"/>
                        </a:solidFill>
                        <a:effectLst/>
                        <a:latin typeface="Courier New" panose="02070309020205020404" pitchFamily="49" charset="0"/>
                      </a:endParaRPr>
                    </a:p>
                  </a:txBody>
                  <a:tcPr marL="0" marR="0" marT="0" marB="0" anchor="b"/>
                </a:tc>
              </a:tr>
              <a:tr h="193902">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1" i="1"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Sample</a:t>
                      </a:r>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5 Year</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5 Year</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School</a:t>
                      </a:r>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Change in</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Change in</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5 Year</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Trend in</a:t>
                      </a:r>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Mean of</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Mean of</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Change in</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Relation</a:t>
                      </a:r>
                      <a:endParaRPr lang="en-US" sz="1100" b="0" i="0" u="none" strike="noStrike" dirty="0">
                        <a:solidFill>
                          <a:srgbClr val="000000"/>
                        </a:solidFill>
                        <a:effectLst/>
                        <a:latin typeface="Calibri" panose="020F0502020204030204" pitchFamily="34" charset="0"/>
                      </a:endParaRPr>
                    </a:p>
                  </a:txBody>
                  <a:tcPr marL="0" marR="0" marT="0" marB="0" anchor="b"/>
                </a:tc>
              </a:tr>
              <a:tr h="193902">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Aspirational</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Regional</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Sample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to the</a:t>
                      </a:r>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Schools</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Schools</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School</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Benchmarks</a:t>
                      </a:r>
                      <a:endParaRPr lang="en-US" sz="1100" b="0" i="0" u="none" strike="noStrike">
                        <a:solidFill>
                          <a:srgbClr val="000000"/>
                        </a:solidFill>
                        <a:effectLst/>
                        <a:latin typeface="Calibri" panose="020F0502020204030204" pitchFamily="34" charset="0"/>
                      </a:endParaRPr>
                    </a:p>
                  </a:txBody>
                  <a:tcPr marL="0" marR="0" marT="0" marB="0" anchor="b"/>
                </a:tc>
              </a:tr>
              <a:tr h="146419">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l" fontAlgn="b"/>
                      <a:r>
                        <a:rPr lang="en-US" sz="1100" u="none" strike="noStrike">
                          <a:effectLst/>
                        </a:rPr>
                        <a:t>Mean Faculty Salaries</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8.61%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8.61%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row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vMerge="1">
                  <a:txBody>
                    <a:bodyPr/>
                    <a:lstStyle/>
                    <a:p>
                      <a:endParaRPr lang="en-US"/>
                    </a:p>
                  </a:txBody>
                  <a:tcPr/>
                </a:tc>
              </a:tr>
              <a:tr h="193902">
                <a:tc>
                  <a:txBody>
                    <a:bodyPr/>
                    <a:lstStyle/>
                    <a:p>
                      <a:pPr algn="l" fontAlgn="b"/>
                      <a:r>
                        <a:rPr lang="en-US" sz="1100" u="none" strike="noStrike">
                          <a:effectLst/>
                        </a:rPr>
                        <a:t>Median Faculty Salaries</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8.47%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8.47%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4.17%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l" fontAlgn="b"/>
                      <a:r>
                        <a:rPr lang="en-US" sz="1100" u="none" strike="noStrike">
                          <a:effectLst/>
                        </a:rPr>
                        <a:t>Starting Faculty Salaries</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12.18%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12.18%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-5.29%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row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vMerge="1">
                  <a:txBody>
                    <a:bodyPr/>
                    <a:lstStyle/>
                    <a:p>
                      <a:endParaRPr lang="en-US"/>
                    </a:p>
                  </a:txBody>
                  <a:tcPr/>
                </a:tc>
              </a:tr>
              <a:tr h="193902">
                <a:tc>
                  <a:txBody>
                    <a:bodyPr/>
                    <a:lstStyle/>
                    <a:p>
                      <a:pPr algn="l" fontAlgn="b"/>
                      <a:r>
                        <a:rPr lang="en-US" sz="1100" u="none" strike="noStrike">
                          <a:effectLst/>
                        </a:rPr>
                        <a:t>Lowest Faculty Salaries</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11.33%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11.33%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-5.29%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r>
              <a:tr h="193902">
                <a:tc>
                  <a:txBody>
                    <a:bodyPr/>
                    <a:lstStyle/>
                    <a:p>
                      <a:pPr algn="l" fontAlgn="b"/>
                      <a:r>
                        <a:rPr lang="en-US" sz="1100" u="none" strike="noStrike">
                          <a:effectLst/>
                        </a:rPr>
                        <a:t>Highest Faculty Salaries</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9.18%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9.18%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8.94%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tc>
              </a:tr>
            </a:tbl>
          </a:graphicData>
        </a:graphic>
      </p:graphicFrame>
      <p:sp>
        <p:nvSpPr>
          <p:cNvPr id="47" name="AutoShape 4"/>
          <p:cNvSpPr>
            <a:spLocks noChangeArrowheads="1"/>
          </p:cNvSpPr>
          <p:nvPr/>
        </p:nvSpPr>
        <p:spPr bwMode="auto">
          <a:xfrm>
            <a:off x="7689849" y="4084180"/>
            <a:ext cx="228600" cy="142875"/>
          </a:xfrm>
          <a:prstGeom prst="downArrow">
            <a:avLst>
              <a:gd name="adj1" fmla="val 50000"/>
              <a:gd name="adj2" fmla="val 50491"/>
            </a:avLst>
          </a:prstGeom>
          <a:solidFill>
            <a:srgbClr val="FF0000"/>
          </a:solidFill>
          <a:ln w="9525">
            <a:solidFill>
              <a:srgbClr val="000000"/>
            </a:solid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8" name="AutoShape 4"/>
          <p:cNvSpPr>
            <a:spLocks noChangeArrowheads="1"/>
          </p:cNvSpPr>
          <p:nvPr/>
        </p:nvSpPr>
        <p:spPr bwMode="auto">
          <a:xfrm>
            <a:off x="7689849" y="4495800"/>
            <a:ext cx="228600" cy="142875"/>
          </a:xfrm>
          <a:prstGeom prst="downArrow">
            <a:avLst>
              <a:gd name="adj1" fmla="val 50000"/>
              <a:gd name="adj2" fmla="val 50491"/>
            </a:avLst>
          </a:prstGeom>
          <a:solidFill>
            <a:srgbClr val="FF0000"/>
          </a:solidFill>
          <a:ln w="9525">
            <a:solidFill>
              <a:srgbClr val="000000"/>
            </a:solid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9" name="AutoShape 4"/>
          <p:cNvSpPr>
            <a:spLocks noChangeArrowheads="1"/>
          </p:cNvSpPr>
          <p:nvPr/>
        </p:nvSpPr>
        <p:spPr bwMode="auto">
          <a:xfrm>
            <a:off x="7689849" y="4835982"/>
            <a:ext cx="228600" cy="142875"/>
          </a:xfrm>
          <a:prstGeom prst="downArrow">
            <a:avLst>
              <a:gd name="adj1" fmla="val 50000"/>
              <a:gd name="adj2" fmla="val 50491"/>
            </a:avLst>
          </a:prstGeom>
          <a:solidFill>
            <a:srgbClr val="FF0000"/>
          </a:solidFill>
          <a:ln w="9525">
            <a:solidFill>
              <a:srgbClr val="000000"/>
            </a:solid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0" name="AutoShape 4"/>
          <p:cNvSpPr>
            <a:spLocks noChangeArrowheads="1"/>
          </p:cNvSpPr>
          <p:nvPr/>
        </p:nvSpPr>
        <p:spPr bwMode="auto">
          <a:xfrm>
            <a:off x="7689849" y="5237185"/>
            <a:ext cx="228600" cy="142875"/>
          </a:xfrm>
          <a:prstGeom prst="downArrow">
            <a:avLst>
              <a:gd name="adj1" fmla="val 50000"/>
              <a:gd name="adj2" fmla="val 50491"/>
            </a:avLst>
          </a:prstGeom>
          <a:solidFill>
            <a:srgbClr val="FF0000"/>
          </a:solidFill>
          <a:ln w="9525">
            <a:solidFill>
              <a:srgbClr val="000000"/>
            </a:solid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 name="AutoShape 4"/>
          <p:cNvSpPr>
            <a:spLocks noChangeArrowheads="1"/>
          </p:cNvSpPr>
          <p:nvPr/>
        </p:nvSpPr>
        <p:spPr bwMode="auto">
          <a:xfrm>
            <a:off x="7689849" y="5612126"/>
            <a:ext cx="228600" cy="142875"/>
          </a:xfrm>
          <a:prstGeom prst="downArrow">
            <a:avLst>
              <a:gd name="adj1" fmla="val 50000"/>
              <a:gd name="adj2" fmla="val 50491"/>
            </a:avLst>
          </a:prstGeom>
          <a:solidFill>
            <a:srgbClr val="FF0000"/>
          </a:solidFill>
          <a:ln w="9525">
            <a:solidFill>
              <a:srgbClr val="000000"/>
            </a:solid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 name="Rectangle 51"/>
          <p:cNvSpPr/>
          <p:nvPr/>
        </p:nvSpPr>
        <p:spPr>
          <a:xfrm>
            <a:off x="6324600" y="4008454"/>
            <a:ext cx="723900" cy="17150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11" name="Rectangle 10"/>
          <p:cNvSpPr/>
          <p:nvPr/>
        </p:nvSpPr>
        <p:spPr>
          <a:xfrm>
            <a:off x="533400" y="931345"/>
            <a:ext cx="7772400" cy="1046440"/>
          </a:xfrm>
          <a:prstGeom prst="rect">
            <a:avLst/>
          </a:prstGeom>
        </p:spPr>
        <p:txBody>
          <a:bodyPr wrap="square">
            <a:spAutoFit/>
          </a:bodyPr>
          <a:lstStyle/>
          <a:p>
            <a:pPr>
              <a:buFont typeface="Wingdings" panose="05000000000000000000" pitchFamily="2" charset="2"/>
              <a:buChar char="Ø"/>
            </a:pPr>
            <a:r>
              <a:rPr lang="en-US" sz="2400" b="1" i="1" dirty="0">
                <a:latin typeface="Arial" panose="020B0604020202020204" pitchFamily="34" charset="0"/>
                <a:cs typeface="Arial" panose="020B0604020202020204" pitchFamily="34" charset="0"/>
              </a:rPr>
              <a:t>Sample tools needed to answer the questions </a:t>
            </a:r>
            <a:r>
              <a:rPr lang="en-US" sz="2400" b="1" i="1" dirty="0" smtClean="0">
                <a:latin typeface="Arial" panose="020B0604020202020204" pitchFamily="34" charset="0"/>
                <a:cs typeface="Arial" panose="020B0604020202020204" pitchFamily="34" charset="0"/>
              </a:rPr>
              <a:t>–</a:t>
            </a:r>
          </a:p>
          <a:p>
            <a:endParaRPr lang="en-US" sz="1400" b="1" i="1"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DASL comparison with benchmark schools</a:t>
            </a:r>
            <a:endParaRPr lang="en-US" sz="2400" dirty="0">
              <a:latin typeface="Arial" panose="020B0604020202020204" pitchFamily="34" charset="0"/>
              <a:cs typeface="Arial" panose="020B0604020202020204" pitchFamily="34" charset="0"/>
            </a:endParaRPr>
          </a:p>
        </p:txBody>
      </p:sp>
      <p:pic>
        <p:nvPicPr>
          <p:cNvPr id="24578"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5880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6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8485"/>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2 – Employment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382000" cy="5242560"/>
          </a:xfrm>
        </p:spPr>
        <p:txBody>
          <a:bodyPr>
            <a:normAutofit lnSpcReduction="10000"/>
          </a:bodyPr>
          <a:lstStyle/>
          <a:p>
            <a:pPr>
              <a:buFont typeface="Wingdings" panose="05000000000000000000" pitchFamily="2" charset="2"/>
              <a:buChar char="Ø"/>
            </a:pPr>
            <a:r>
              <a:rPr lang="en-US" sz="2400" b="1" i="1" dirty="0">
                <a:latin typeface="Arial" panose="020B0604020202020204" pitchFamily="34" charset="0"/>
                <a:cs typeface="Arial" panose="020B0604020202020204" pitchFamily="34" charset="0"/>
              </a:rPr>
              <a:t>Sample questions to answer (continued</a:t>
            </a:r>
            <a:r>
              <a:rPr lang="en-US" sz="2400" b="1" i="1" dirty="0" smtClean="0">
                <a:latin typeface="Arial" panose="020B0604020202020204" pitchFamily="34" charset="0"/>
                <a:cs typeface="Arial" panose="020B0604020202020204" pitchFamily="34" charset="0"/>
              </a:rPr>
              <a:t>)</a:t>
            </a:r>
          </a:p>
          <a:p>
            <a:pPr marL="905256" lvl="2" indent="0" fontAlgn="base">
              <a:buNone/>
            </a:pPr>
            <a:endParaRPr lang="en-US" sz="2000" dirty="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At the end of the day, despite what the numbers show related to salaries, the overriding questions are -</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Are we losing good faculty because salaries or benefits</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aren’t competitive?</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Are we unable to hire the faculty we want because</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salaries or benefits aren’t competitive?</a:t>
            </a:r>
          </a:p>
          <a:p>
            <a:pPr lvl="1" fontAlgn="base">
              <a:buFont typeface="Courier New" panose="02070309020205020404" pitchFamily="49" charset="0"/>
              <a:buChar char="o"/>
            </a:pPr>
            <a:endParaRPr lang="en-US" sz="20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Do we have an aging faculty and are massive retirements looming?  Will younger replacements have a different set of needs (maternity leave, tuition remission, less willingness to coach or go on overnight trips?)</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smtClean="0"/>
          </a:p>
          <a:p>
            <a:pPr marL="137160" indent="0">
              <a:buNone/>
            </a:pPr>
            <a:endParaRPr lang="en-US" dirty="0" smtClean="0"/>
          </a:p>
          <a:p>
            <a:pPr>
              <a:buFont typeface="Wingdings" panose="05000000000000000000" pitchFamily="2" charset="2"/>
              <a:buChar char="Ø"/>
            </a:pPr>
            <a:endParaRPr lang="en-US" dirty="0" smtClean="0"/>
          </a:p>
          <a:p>
            <a:pPr marL="137160" indent="0">
              <a:buNone/>
            </a:pPr>
            <a:endParaRPr lang="en-US" dirty="0"/>
          </a:p>
        </p:txBody>
      </p:sp>
      <p:pic>
        <p:nvPicPr>
          <p:cNvPr id="25602"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5753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588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1"/>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2 - Employment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800" y="838201"/>
            <a:ext cx="8636000" cy="5714999"/>
          </a:xfrm>
        </p:spPr>
        <p:txBody>
          <a:bodyPr>
            <a:normAutofit fontScale="92500" lnSpcReduction="10000"/>
          </a:bodyPr>
          <a:lstStyle/>
          <a:p>
            <a:pPr>
              <a:buFont typeface="Wingdings" panose="05000000000000000000" pitchFamily="2" charset="2"/>
              <a:buChar char="Ø"/>
            </a:pPr>
            <a:r>
              <a:rPr lang="en-US" sz="2400" b="1" i="1" dirty="0">
                <a:latin typeface="Arial" panose="020B0604020202020204" pitchFamily="34" charset="0"/>
                <a:cs typeface="Arial" panose="020B0604020202020204" pitchFamily="34" charset="0"/>
              </a:rPr>
              <a:t>Sample questions to answer (continued)</a:t>
            </a:r>
          </a:p>
          <a:p>
            <a:pPr>
              <a:buFont typeface="Wingdings" panose="05000000000000000000" pitchFamily="2" charset="2"/>
              <a:buChar char="Ø"/>
            </a:pPr>
            <a:endParaRPr lang="en-US" sz="12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Is employee headcount appropriate?  How does it compare to benchmark schools?</a:t>
            </a:r>
          </a:p>
          <a:p>
            <a:pPr marL="585216" lvl="1" indent="0">
              <a:buNone/>
            </a:pPr>
            <a:endParaRPr lang="en-US" sz="12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has employee headcount changed over the last 5 years?  </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200" dirty="0">
              <a:latin typeface="Arial" panose="020B0604020202020204" pitchFamily="34" charset="0"/>
              <a:cs typeface="Arial" panose="020B0604020202020204" pitchFamily="34" charset="0"/>
            </a:endParaRP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Has </a:t>
            </a:r>
            <a:r>
              <a:rPr lang="en-US" dirty="0">
                <a:latin typeface="Arial" panose="020B0604020202020204" pitchFamily="34" charset="0"/>
                <a:cs typeface="Arial" panose="020B0604020202020204" pitchFamily="34" charset="0"/>
              </a:rPr>
              <a:t>the change in employee headcount been consistent with the change in student </a:t>
            </a:r>
            <a:r>
              <a:rPr lang="en-US" dirty="0" smtClean="0">
                <a:latin typeface="Arial" panose="020B0604020202020204" pitchFamily="34" charset="0"/>
                <a:cs typeface="Arial" panose="020B0604020202020204" pitchFamily="34" charset="0"/>
              </a:rPr>
              <a:t>headcount – </a:t>
            </a:r>
          </a:p>
          <a:p>
            <a:pPr marL="905256" lvl="2" indent="0" fontAlgn="base">
              <a:buNone/>
            </a:pPr>
            <a:endParaRPr lang="en-US" sz="1200" dirty="0">
              <a:latin typeface="Arial" panose="020B0604020202020204" pitchFamily="34" charset="0"/>
              <a:cs typeface="Arial" panose="020B0604020202020204" pitchFamily="34" charset="0"/>
            </a:endParaRPr>
          </a:p>
          <a:p>
            <a:pPr lvl="3"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Has employee headcount increased as the student headcount</a:t>
            </a:r>
          </a:p>
          <a:p>
            <a:pPr marL="1170432" lvl="3"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has increased?  </a:t>
            </a:r>
          </a:p>
          <a:p>
            <a:pPr marL="1170432" lvl="3" indent="0" fontAlgn="base">
              <a:buNone/>
            </a:pPr>
            <a:endParaRPr lang="en-US" sz="1200" dirty="0">
              <a:latin typeface="Arial" panose="020B0604020202020204" pitchFamily="34" charset="0"/>
              <a:cs typeface="Arial" panose="020B0604020202020204" pitchFamily="34" charset="0"/>
            </a:endParaRPr>
          </a:p>
          <a:p>
            <a:pPr lvl="3"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Has employee headcount </a:t>
            </a:r>
            <a:r>
              <a:rPr lang="en-US" dirty="0" smtClean="0">
                <a:latin typeface="Arial" panose="020B0604020202020204" pitchFamily="34" charset="0"/>
                <a:cs typeface="Arial" panose="020B0604020202020204" pitchFamily="34" charset="0"/>
              </a:rPr>
              <a:t>decreased </a:t>
            </a:r>
            <a:r>
              <a:rPr lang="en-US" dirty="0">
                <a:latin typeface="Arial" panose="020B0604020202020204" pitchFamily="34" charset="0"/>
                <a:cs typeface="Arial" panose="020B0604020202020204" pitchFamily="34" charset="0"/>
              </a:rPr>
              <a:t>as the student </a:t>
            </a:r>
            <a:r>
              <a:rPr lang="en-US" dirty="0" smtClean="0">
                <a:latin typeface="Arial" panose="020B0604020202020204" pitchFamily="34" charset="0"/>
                <a:cs typeface="Arial" panose="020B0604020202020204" pitchFamily="34" charset="0"/>
              </a:rPr>
              <a:t>headcount</a:t>
            </a:r>
          </a:p>
          <a:p>
            <a:pPr marL="1170432" lvl="3"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has decreased</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1170432" lvl="3" indent="0" fontAlgn="base">
              <a:buNone/>
            </a:pPr>
            <a:endParaRPr lang="en-US" sz="1200" i="1" dirty="0">
              <a:latin typeface="Arial" panose="020B0604020202020204" pitchFamily="34" charset="0"/>
              <a:cs typeface="Arial" panose="020B0604020202020204" pitchFamily="34" charset="0"/>
            </a:endParaRPr>
          </a:p>
          <a:p>
            <a:pPr marL="1170432" lvl="3" indent="0" fontAlgn="base">
              <a:buNone/>
            </a:pPr>
            <a:r>
              <a:rPr lang="en-US" i="1" dirty="0" smtClean="0">
                <a:latin typeface="Arial" panose="020B0604020202020204" pitchFamily="34" charset="0"/>
                <a:cs typeface="Arial" panose="020B0604020202020204" pitchFamily="34" charset="0"/>
              </a:rPr>
              <a:t>Keep in mind some fixed costs don’t change as enrollment </a:t>
            </a:r>
          </a:p>
          <a:p>
            <a:pPr marL="1170432" lvl="3" indent="0" fontAlgn="base">
              <a:buNone/>
            </a:pPr>
            <a:r>
              <a:rPr lang="en-US" i="1" dirty="0" smtClean="0">
                <a:latin typeface="Arial" panose="020B0604020202020204" pitchFamily="34" charset="0"/>
                <a:cs typeface="Arial" panose="020B0604020202020204" pitchFamily="34" charset="0"/>
              </a:rPr>
              <a:t>changes (i.e. a librarian is needed even if enrollment drops </a:t>
            </a:r>
            <a:endParaRPr lang="en-US" i="1" dirty="0">
              <a:latin typeface="Arial" panose="020B0604020202020204" pitchFamily="34" charset="0"/>
              <a:cs typeface="Arial" panose="020B0604020202020204" pitchFamily="34" charset="0"/>
            </a:endParaRPr>
          </a:p>
          <a:p>
            <a:pPr marL="1170432" lvl="3" indent="0" fontAlgn="base">
              <a:buNone/>
            </a:pPr>
            <a:r>
              <a:rPr lang="en-US" i="1" dirty="0" smtClean="0">
                <a:latin typeface="Arial" panose="020B0604020202020204" pitchFamily="34" charset="0"/>
                <a:cs typeface="Arial" panose="020B0604020202020204" pitchFamily="34" charset="0"/>
              </a:rPr>
              <a:t>from 650 to 600).</a:t>
            </a:r>
          </a:p>
          <a:p>
            <a:pPr marL="905256" lvl="2" indent="0" fontAlgn="base">
              <a:buNone/>
            </a:pPr>
            <a:endParaRPr lang="en-US" sz="12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p>
          <a:p>
            <a:pPr marL="137160" indent="0">
              <a:buNone/>
            </a:pPr>
            <a:endParaRPr lang="en-US" dirty="0"/>
          </a:p>
          <a:p>
            <a:pPr>
              <a:buFont typeface="Wingdings" panose="05000000000000000000" pitchFamily="2" charset="2"/>
              <a:buChar char="Ø"/>
            </a:pPr>
            <a:endParaRPr lang="en-US" dirty="0" smtClean="0"/>
          </a:p>
          <a:p>
            <a:pPr marL="137160" indent="0">
              <a:buNone/>
            </a:pPr>
            <a:endParaRPr lang="en-US" dirty="0"/>
          </a:p>
        </p:txBody>
      </p:sp>
      <p:pic>
        <p:nvPicPr>
          <p:cNvPr id="26626"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blinds(horizontal)">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blinds(horizontal)">
                                      <p:cBhvr>
                                        <p:cTn id="35" dur="500"/>
                                        <p:tgtEl>
                                          <p:spTgt spid="3">
                                            <p:txEl>
                                              <p:pRg st="11" end="11"/>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blinds(horizontal)">
                                      <p:cBhvr>
                                        <p:cTn id="38" dur="500"/>
                                        <p:tgtEl>
                                          <p:spTgt spid="3">
                                            <p:txEl>
                                              <p:pRg st="12" end="1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Effect transition="in" filter="blinds(horizontal)">
                                      <p:cBhvr>
                                        <p:cTn id="43" dur="500"/>
                                        <p:tgtEl>
                                          <p:spTgt spid="3">
                                            <p:txEl>
                                              <p:pRg st="14" end="14"/>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
                                            <p:txEl>
                                              <p:pRg st="15" end="15"/>
                                            </p:txEl>
                                          </p:spTgt>
                                        </p:tgtEl>
                                        <p:attrNameLst>
                                          <p:attrName>style.visibility</p:attrName>
                                        </p:attrNameLst>
                                      </p:cBhvr>
                                      <p:to>
                                        <p:strVal val="visible"/>
                                      </p:to>
                                    </p:set>
                                    <p:animEffect transition="in" filter="blinds(horizontal)">
                                      <p:cBhvr>
                                        <p:cTn id="46" dur="500"/>
                                        <p:tgtEl>
                                          <p:spTgt spid="3">
                                            <p:txEl>
                                              <p:pRg st="15" end="15"/>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animEffect transition="in" filter="blinds(horizontal)">
                                      <p:cBhvr>
                                        <p:cTn id="49"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1"/>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2 - Employment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257800"/>
          </a:xfrm>
        </p:spPr>
        <p:txBody>
          <a:bodyPr>
            <a:normAutofit lnSpcReduction="10000"/>
          </a:bodyPr>
          <a:lstStyle/>
          <a:p>
            <a:pPr>
              <a:buFont typeface="Wingdings" panose="05000000000000000000" pitchFamily="2" charset="2"/>
              <a:buChar char="Ø"/>
            </a:pPr>
            <a:r>
              <a:rPr lang="en-US" sz="2400" b="1" i="1" dirty="0">
                <a:latin typeface="Arial" panose="020B0604020202020204" pitchFamily="34" charset="0"/>
                <a:cs typeface="Arial" panose="020B0604020202020204" pitchFamily="34" charset="0"/>
              </a:rPr>
              <a:t>Sample questions to answer (continued)</a:t>
            </a:r>
          </a:p>
          <a:p>
            <a:pPr>
              <a:buFont typeface="Wingdings" panose="05000000000000000000" pitchFamily="2" charset="2"/>
              <a:buChar char="Ø"/>
            </a:pPr>
            <a:endParaRPr lang="en-US" sz="12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Is the change in employee headcount sustainable? </a:t>
            </a:r>
            <a:endParaRPr lang="en-US" dirty="0"/>
          </a:p>
          <a:p>
            <a:pPr>
              <a:buFont typeface="Wingdings" panose="05000000000000000000" pitchFamily="2" charset="2"/>
              <a:buChar char="Ø"/>
            </a:pPr>
            <a:endParaRPr lang="en-US" sz="16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What percentage of the budget comprises salaries and benefits?</a:t>
            </a:r>
            <a:endParaRPr lang="en-US" sz="1200"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For most schools, salaries and benefits are 70 – 80% of the</a:t>
            </a:r>
          </a:p>
          <a:p>
            <a:pPr marL="905256" lvl="2"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budget</a:t>
            </a:r>
            <a:endParaRPr lang="en-US" sz="1200"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 Likewise, net tuition revenue is typically 70 – 80% of </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the</a:t>
            </a:r>
          </a:p>
          <a:p>
            <a:pPr marL="905256" lvl="2"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budget, thus tuition dollars pay employee costs</a:t>
            </a:r>
          </a:p>
          <a:p>
            <a:pPr marL="905256" lvl="2" indent="0">
              <a:buNone/>
            </a:pPr>
            <a:endParaRPr lang="en-US" sz="1500"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How have benefits as a percentage of total compensation changed over the last 5 years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Is the change sustainable?</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If not, what can be done to change it?</a:t>
            </a:r>
            <a:endParaRPr lang="en-US" dirty="0">
              <a:latin typeface="Arial" panose="020B0604020202020204" pitchFamily="34" charset="0"/>
              <a:cs typeface="Arial" panose="020B0604020202020204" pitchFamily="34" charset="0"/>
            </a:endParaRPr>
          </a:p>
          <a:p>
            <a:pPr marL="905256" lvl="2" indent="0" fontAlgn="base">
              <a:buNone/>
            </a:pP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marL="137160" indent="0">
              <a:buNone/>
            </a:pPr>
            <a:endParaRPr lang="en-US" dirty="0"/>
          </a:p>
          <a:p>
            <a:pPr>
              <a:buFont typeface="Wingdings" panose="05000000000000000000" pitchFamily="2" charset="2"/>
              <a:buChar char="Ø"/>
            </a:pPr>
            <a:endParaRPr lang="en-US" dirty="0" smtClean="0"/>
          </a:p>
          <a:p>
            <a:pPr marL="137160" indent="0">
              <a:buNone/>
            </a:pPr>
            <a:endParaRPr lang="en-US" dirty="0"/>
          </a:p>
        </p:txBody>
      </p:sp>
      <p:pic>
        <p:nvPicPr>
          <p:cNvPr id="27650"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226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linds(horizontal)">
                                      <p:cBhvr>
                                        <p:cTn id="37" dur="500"/>
                                        <p:tgtEl>
                                          <p:spTgt spid="3">
                                            <p:txEl>
                                              <p:pRg st="11" end="11"/>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blinds(horizontal)">
                                      <p:cBhvr>
                                        <p:cTn id="4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533400"/>
          </a:xfrm>
        </p:spPr>
        <p:txBody>
          <a:bodyPr>
            <a:noAutofit/>
          </a:bodyPr>
          <a:lstStyle/>
          <a:p>
            <a:r>
              <a:rPr lang="en-US" sz="2900" dirty="0" smtClean="0">
                <a:solidFill>
                  <a:schemeClr val="tx1"/>
                </a:solidFill>
                <a:latin typeface="Arial" panose="020B0604020202020204" pitchFamily="34" charset="0"/>
                <a:cs typeface="Arial" panose="020B0604020202020204" pitchFamily="34" charset="0"/>
              </a:rPr>
              <a:t>3 - Financial</a:t>
            </a:r>
            <a:endParaRPr lang="en-US" sz="29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14400"/>
            <a:ext cx="8229600" cy="5562600"/>
          </a:xfrm>
        </p:spPr>
        <p:txBody>
          <a:bodyPr>
            <a:normAutofit fontScale="92500" lnSpcReduction="20000"/>
          </a:bodyPr>
          <a:lstStyle/>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Net </a:t>
            </a:r>
            <a:r>
              <a:rPr lang="en-US" sz="2600" dirty="0">
                <a:latin typeface="Arial" panose="020B0604020202020204" pitchFamily="34" charset="0"/>
                <a:cs typeface="Arial" panose="020B0604020202020204" pitchFamily="34" charset="0"/>
              </a:rPr>
              <a:t>Tuition </a:t>
            </a:r>
            <a:r>
              <a:rPr lang="en-US" sz="2600" dirty="0" smtClean="0">
                <a:latin typeface="Arial" panose="020B0604020202020204" pitchFamily="34" charset="0"/>
                <a:cs typeface="Arial" panose="020B0604020202020204" pitchFamily="34" charset="0"/>
              </a:rPr>
              <a:t>Revenue</a:t>
            </a: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NAIS </a:t>
            </a:r>
            <a:r>
              <a:rPr lang="en-US" sz="2600" dirty="0">
                <a:latin typeface="Arial" panose="020B0604020202020204" pitchFamily="34" charset="0"/>
                <a:cs typeface="Arial" panose="020B0604020202020204" pitchFamily="34" charset="0"/>
              </a:rPr>
              <a:t>DASL comparative </a:t>
            </a:r>
            <a:r>
              <a:rPr lang="en-US" sz="2600" dirty="0" smtClean="0">
                <a:latin typeface="Arial" panose="020B0604020202020204" pitchFamily="34" charset="0"/>
                <a:cs typeface="Arial" panose="020B0604020202020204" pitchFamily="34" charset="0"/>
              </a:rPr>
              <a:t>data</a:t>
            </a: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Cost effectiveness by division</a:t>
            </a: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Tuition Gap (difference between NTR and total expenses)</a:t>
            </a: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Future </a:t>
            </a:r>
            <a:r>
              <a:rPr lang="en-US" sz="2600" dirty="0">
                <a:latin typeface="Arial" panose="020B0604020202020204" pitchFamily="34" charset="0"/>
                <a:cs typeface="Arial" panose="020B0604020202020204" pitchFamily="34" charset="0"/>
              </a:rPr>
              <a:t>budget </a:t>
            </a:r>
            <a:r>
              <a:rPr lang="en-US" sz="2600" dirty="0" smtClean="0">
                <a:latin typeface="Arial" panose="020B0604020202020204" pitchFamily="34" charset="0"/>
                <a:cs typeface="Arial" panose="020B0604020202020204" pitchFamily="34" charset="0"/>
              </a:rPr>
              <a:t>projections</a:t>
            </a:r>
          </a:p>
          <a:p>
            <a:pPr marL="13716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Sample questions to answer –</a:t>
            </a:r>
          </a:p>
          <a:p>
            <a:pPr marL="137160"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How has Net Tuition Revenue per student changed each of the last 5 years?  </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What </a:t>
            </a:r>
            <a:r>
              <a:rPr lang="en-US" dirty="0">
                <a:latin typeface="Arial" panose="020B0604020202020204" pitchFamily="34" charset="0"/>
                <a:cs typeface="Arial" panose="020B0604020202020204" pitchFamily="34" charset="0"/>
              </a:rPr>
              <a:t>percentage of each year’s tuition increase did </a:t>
            </a:r>
            <a:r>
              <a:rPr lang="en-US" dirty="0" smtClean="0">
                <a:latin typeface="Arial" panose="020B0604020202020204" pitchFamily="34" charset="0"/>
                <a:cs typeface="Arial" panose="020B0604020202020204" pitchFamily="34" charset="0"/>
              </a:rPr>
              <a:t>our</a:t>
            </a:r>
          </a:p>
          <a:p>
            <a:pPr marL="905256" lvl="2"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school actually </a:t>
            </a:r>
            <a:r>
              <a:rPr lang="en-US" dirty="0">
                <a:latin typeface="Arial" panose="020B0604020202020204" pitchFamily="34" charset="0"/>
                <a:cs typeface="Arial" panose="020B0604020202020204" pitchFamily="34" charset="0"/>
              </a:rPr>
              <a:t>realize?</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Has </a:t>
            </a:r>
            <a:r>
              <a:rPr lang="en-US" dirty="0">
                <a:latin typeface="Arial" panose="020B0604020202020204" pitchFamily="34" charset="0"/>
                <a:cs typeface="Arial" panose="020B0604020202020204" pitchFamily="34" charset="0"/>
              </a:rPr>
              <a:t>NTR per student increased each </a:t>
            </a:r>
            <a:r>
              <a:rPr lang="en-US" dirty="0" smtClean="0">
                <a:latin typeface="Arial" panose="020B0604020202020204" pitchFamily="34" charset="0"/>
                <a:cs typeface="Arial" panose="020B0604020202020204" pitchFamily="34" charset="0"/>
              </a:rPr>
              <a:t>year?</a:t>
            </a:r>
          </a:p>
          <a:p>
            <a:pPr marL="905256" lvl="2"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What is NTR per grade?</a:t>
            </a:r>
            <a:endParaRPr lang="en-US" dirty="0">
              <a:latin typeface="Arial" panose="020B0604020202020204" pitchFamily="34" charset="0"/>
              <a:cs typeface="Arial" panose="020B0604020202020204" pitchFamily="34" charset="0"/>
            </a:endParaRPr>
          </a:p>
          <a:p>
            <a:pPr marL="905256" lvl="2" indent="0">
              <a:buNone/>
            </a:pPr>
            <a:endParaRPr lang="en-US" dirty="0" smtClean="0">
              <a:latin typeface="Arial" panose="020B0604020202020204" pitchFamily="34" charset="0"/>
              <a:cs typeface="Arial" panose="020B0604020202020204" pitchFamily="34" charset="0"/>
            </a:endParaRPr>
          </a:p>
          <a:p>
            <a:pPr marL="905256" lvl="2"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endParaRPr lang="en-US" dirty="0" smtClean="0">
              <a:latin typeface="Arial" panose="020B0604020202020204" pitchFamily="34" charset="0"/>
              <a:cs typeface="Arial" panose="020B0604020202020204" pitchFamily="34" charset="0"/>
            </a:endParaRPr>
          </a:p>
          <a:p>
            <a:pPr marL="137160" indent="0">
              <a:buNone/>
            </a:pPr>
            <a:endParaRPr lang="en-US" dirty="0" smtClean="0"/>
          </a:p>
        </p:txBody>
      </p:sp>
      <p:pic>
        <p:nvPicPr>
          <p:cNvPr id="2867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562599"/>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linds(horizontal)">
                                      <p:cBhvr>
                                        <p:cTn id="35" dur="500"/>
                                        <p:tgtEl>
                                          <p:spTgt spid="3">
                                            <p:txEl>
                                              <p:pRg st="10" end="10"/>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linds(horizontal)">
                                      <p:cBhvr>
                                        <p:cTn id="38" dur="500"/>
                                        <p:tgtEl>
                                          <p:spTgt spid="3">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blinds(horizontal)">
                                      <p:cBhvr>
                                        <p:cTn id="43"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272447"/>
            <a:ext cx="8277225" cy="606147"/>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3</a:t>
            </a:r>
            <a:r>
              <a:rPr lang="en-US" sz="2800" dirty="0" smtClean="0">
                <a:solidFill>
                  <a:schemeClr val="tx1"/>
                </a:solidFill>
                <a:latin typeface="Arial" panose="020B0604020202020204" pitchFamily="34" charset="0"/>
                <a:cs typeface="Arial" panose="020B0604020202020204" pitchFamily="34" charset="0"/>
              </a:rPr>
              <a:t> – Financial </a:t>
            </a:r>
            <a:r>
              <a:rPr lang="en-US" sz="2800" i="1" dirty="0" smtClean="0">
                <a:solidFill>
                  <a:schemeClr val="tx1"/>
                </a:solidFill>
                <a:latin typeface="Arial" panose="020B0604020202020204" pitchFamily="34" charset="0"/>
                <a:cs typeface="Arial" panose="020B0604020202020204" pitchFamily="34" charset="0"/>
              </a:rPr>
              <a:t>(continued</a:t>
            </a:r>
            <a:r>
              <a:rPr lang="en-US" sz="2800" i="1" dirty="0">
                <a:solidFill>
                  <a:schemeClr val="tx1"/>
                </a:solidFill>
                <a:latin typeface="Arial" panose="020B0604020202020204" pitchFamily="34" charset="0"/>
                <a:cs typeface="Arial" panose="020B0604020202020204" pitchFamily="34" charset="0"/>
              </a:rPr>
              <a:t>)</a:t>
            </a:r>
          </a:p>
        </p:txBody>
      </p:sp>
      <p:sp>
        <p:nvSpPr>
          <p:cNvPr id="11" name="Rectangle 10"/>
          <p:cNvSpPr/>
          <p:nvPr/>
        </p:nvSpPr>
        <p:spPr>
          <a:xfrm>
            <a:off x="533400" y="1000126"/>
            <a:ext cx="7772400" cy="1200329"/>
          </a:xfrm>
          <a:prstGeom prst="rect">
            <a:avLst/>
          </a:prstGeom>
        </p:spPr>
        <p:txBody>
          <a:bodyPr wrap="square">
            <a:spAutoFit/>
          </a:bodyPr>
          <a:lstStyle/>
          <a:p>
            <a:pPr>
              <a:buFont typeface="Wingdings" panose="05000000000000000000" pitchFamily="2" charset="2"/>
              <a:buChar char="Ø"/>
            </a:pPr>
            <a:r>
              <a:rPr lang="en-US" sz="2400" b="1" i="1" dirty="0">
                <a:latin typeface="Arial" panose="020B0604020202020204" pitchFamily="34" charset="0"/>
                <a:cs typeface="Arial" panose="020B0604020202020204" pitchFamily="34" charset="0"/>
              </a:rPr>
              <a:t>Sample tools needed to answer the questions </a:t>
            </a:r>
            <a:r>
              <a:rPr lang="en-US" sz="2400" b="1" i="1" dirty="0" smtClean="0">
                <a:latin typeface="Arial" panose="020B0604020202020204" pitchFamily="34" charset="0"/>
                <a:cs typeface="Arial" panose="020B0604020202020204" pitchFamily="34" charset="0"/>
              </a:rPr>
              <a:t>–</a:t>
            </a:r>
          </a:p>
          <a:p>
            <a:pPr marL="800100" lvl="1" indent="-342900">
              <a:buFont typeface="Courier New" panose="02070309020205020404" pitchFamily="49" charset="0"/>
              <a:buChar char="o"/>
            </a:pPr>
            <a:r>
              <a:rPr lang="en-US" sz="2400" b="1" i="1" dirty="0" smtClean="0">
                <a:latin typeface="Arial" panose="020B0604020202020204" pitchFamily="34" charset="0"/>
                <a:cs typeface="Arial" panose="020B0604020202020204" pitchFamily="34" charset="0"/>
              </a:rPr>
              <a:t>Net Tuition Revenue Analysis </a:t>
            </a:r>
            <a:endParaRPr lang="en-US" sz="2400" b="1" i="1" dirty="0">
              <a:latin typeface="Arial" panose="020B0604020202020204" pitchFamily="34" charset="0"/>
              <a:cs typeface="Arial" panose="020B0604020202020204" pitchFamily="34" charset="0"/>
            </a:endParaRPr>
          </a:p>
          <a:p>
            <a:pPr lvl="1"/>
            <a:endParaRPr lang="en-US" sz="24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3" name="Oval 12"/>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4" name="Table 3"/>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5" name="Oval 14"/>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6" name="Table 5"/>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7" name="Oval 16"/>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7" name="Table 6"/>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9" name="Oval 18"/>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8" name="Table 7"/>
          <p:cNvGraphicFramePr>
            <a:graphicFrameLocks noGrp="1"/>
          </p:cNvGraphicFramePr>
          <p:nvPr>
            <p:extLst>
              <p:ext uri="{D42A27DB-BD31-4B8C-83A1-F6EECF244321}">
                <p14:modId xmlns:p14="http://schemas.microsoft.com/office/powerpoint/2010/main" val="599393265"/>
              </p:ext>
            </p:extLst>
          </p:nvPr>
        </p:nvGraphicFramePr>
        <p:xfrm>
          <a:off x="685800" y="1905004"/>
          <a:ext cx="6553199" cy="4648190"/>
        </p:xfrm>
        <a:graphic>
          <a:graphicData uri="http://schemas.openxmlformats.org/drawingml/2006/table">
            <a:tbl>
              <a:tblPr>
                <a:tableStyleId>{5C22544A-7EE6-4342-B048-85BDC9FD1C3A}</a:tableStyleId>
              </a:tblPr>
              <a:tblGrid>
                <a:gridCol w="148515"/>
                <a:gridCol w="3914416"/>
                <a:gridCol w="127298"/>
                <a:gridCol w="848654"/>
                <a:gridCol w="212163"/>
                <a:gridCol w="806220"/>
                <a:gridCol w="495933"/>
              </a:tblGrid>
              <a:tr h="177173">
                <a:tc gridSpan="2">
                  <a:txBody>
                    <a:bodyPr/>
                    <a:lstStyle/>
                    <a:p>
                      <a:pPr algn="l" fontAlgn="b"/>
                      <a:r>
                        <a:rPr lang="en-US" sz="1000" u="none" strike="noStrike" dirty="0">
                          <a:effectLst/>
                        </a:rPr>
                        <a:t>Sample School</a:t>
                      </a:r>
                      <a:endParaRPr lang="en-US" sz="1000" b="0" i="0" u="none" strike="noStrike" dirty="0">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1" i="1" u="none" strike="noStrike">
                        <a:effectLst/>
                        <a:latin typeface="Arial" panose="020B0604020202020204" pitchFamily="34" charset="0"/>
                      </a:endParaRPr>
                    </a:p>
                  </a:txBody>
                  <a:tcPr marL="0" marR="0" marT="0" marB="0" anchor="b"/>
                </a:tc>
              </a:tr>
              <a:tr h="177173">
                <a:tc gridSpan="2">
                  <a:txBody>
                    <a:bodyPr/>
                    <a:lstStyle/>
                    <a:p>
                      <a:pPr algn="l" fontAlgn="b"/>
                      <a:r>
                        <a:rPr lang="en-US" sz="1000" u="none" strike="noStrike">
                          <a:effectLst/>
                        </a:rPr>
                        <a:t>Net Tuition Revenue Calculation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8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Actual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Actual</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6/30/11</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6/30/12</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r>
              <a:tr h="177173">
                <a:tc gridSpan="2">
                  <a:txBody>
                    <a:bodyPr/>
                    <a:lstStyle/>
                    <a:p>
                      <a:pPr algn="l" fontAlgn="b"/>
                      <a:r>
                        <a:rPr lang="en-US" sz="1000" u="none" strike="noStrike">
                          <a:effectLst/>
                        </a:rPr>
                        <a:t>Net Tuition Revenue</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4,485,101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4,894,527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Increase in Tuition Income</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244,526</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392,375</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Change in Other Tuitions (Learning Center, etc.)</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-8,970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-19,663</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Change in Financial Aid</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-183,740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36,714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r>
              <a:tr h="187596">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Increase in Net Tuition Revenue</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51,816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409,426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87596">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Percentage Change in Net Tuition Revenue</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1.2%</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9.1%</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r>
              <a:tr h="187596">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Percentage of Tuition Increase Realized</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22%</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110%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87596">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nl-NL" sz="1000" u="none" strike="noStrike">
                          <a:effectLst/>
                        </a:rPr>
                        <a:t>Net Tuition Revenue per Student</a:t>
                      </a:r>
                      <a:endParaRPr lang="nl-NL"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9,442</a:t>
                      </a:r>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10,503</a:t>
                      </a:r>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Change in Net Tuition Revenue per Student</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1,061</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gridSpan="2">
                  <a:txBody>
                    <a:bodyPr/>
                    <a:lstStyle/>
                    <a:p>
                      <a:pPr algn="l" fontAlgn="b"/>
                      <a:r>
                        <a:rPr lang="en-US" sz="1000" u="none" strike="noStrike">
                          <a:effectLst/>
                        </a:rPr>
                        <a:t>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475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466</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Change in Enrollment</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a:t>
                      </a:r>
                      <a:r>
                        <a:rPr lang="en-US" sz="1000" u="none" strike="noStrike" dirty="0" smtClean="0">
                          <a:effectLst/>
                        </a:rPr>
                        <a:t>       5 </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a:t>
                      </a:r>
                      <a:r>
                        <a:rPr lang="en-US" sz="1000" u="none" strike="noStrike" dirty="0" smtClean="0">
                          <a:effectLst/>
                        </a:rPr>
                        <a:t>         </a:t>
                      </a:r>
                      <a:r>
                        <a:rPr lang="en-US" sz="1000" u="none" strike="noStrike" dirty="0">
                          <a:effectLst/>
                        </a:rPr>
                        <a:t>(9)</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77173">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Percentage Change in Enrollment</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20" name="Oval 19"/>
          <p:cNvSpPr/>
          <p:nvPr/>
        </p:nvSpPr>
        <p:spPr>
          <a:xfrm>
            <a:off x="5284292" y="5470311"/>
            <a:ext cx="614944" cy="2741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1" name="Oval 20"/>
          <p:cNvSpPr/>
          <p:nvPr/>
        </p:nvSpPr>
        <p:spPr>
          <a:xfrm>
            <a:off x="6187220" y="5492245"/>
            <a:ext cx="657354" cy="2522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2" name="Oval 21"/>
          <p:cNvSpPr/>
          <p:nvPr/>
        </p:nvSpPr>
        <p:spPr>
          <a:xfrm>
            <a:off x="5266248" y="4930040"/>
            <a:ext cx="604342" cy="2522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3" name="Oval 22"/>
          <p:cNvSpPr/>
          <p:nvPr/>
        </p:nvSpPr>
        <p:spPr>
          <a:xfrm>
            <a:off x="6229630" y="4919168"/>
            <a:ext cx="572534" cy="2412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4" name="Oval 23"/>
          <p:cNvSpPr/>
          <p:nvPr/>
        </p:nvSpPr>
        <p:spPr>
          <a:xfrm>
            <a:off x="5266248" y="6108702"/>
            <a:ext cx="721574" cy="3021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9" name="Oval 28"/>
          <p:cNvSpPr/>
          <p:nvPr/>
        </p:nvSpPr>
        <p:spPr>
          <a:xfrm>
            <a:off x="6229630" y="6123652"/>
            <a:ext cx="614944" cy="3125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0" name="Oval 29"/>
          <p:cNvSpPr/>
          <p:nvPr/>
        </p:nvSpPr>
        <p:spPr>
          <a:xfrm>
            <a:off x="5168628" y="4033295"/>
            <a:ext cx="710367" cy="2851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1" name="Oval 30"/>
          <p:cNvSpPr/>
          <p:nvPr/>
        </p:nvSpPr>
        <p:spPr>
          <a:xfrm>
            <a:off x="6138410" y="4033295"/>
            <a:ext cx="763379" cy="2741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pic>
        <p:nvPicPr>
          <p:cNvPr id="29698"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399"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1515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2900" dirty="0" smtClean="0">
                <a:solidFill>
                  <a:schemeClr val="tx1"/>
                </a:solidFill>
                <a:latin typeface="Arial" panose="020B0604020202020204" pitchFamily="34" charset="0"/>
                <a:cs typeface="Arial" panose="020B0604020202020204" pitchFamily="34" charset="0"/>
              </a:rPr>
              <a:t>Tools </a:t>
            </a:r>
            <a:r>
              <a:rPr lang="en-US" sz="2900" i="1" dirty="0" smtClean="0">
                <a:solidFill>
                  <a:schemeClr val="tx1"/>
                </a:solidFill>
                <a:latin typeface="Arial" panose="020B0604020202020204" pitchFamily="34" charset="0"/>
                <a:cs typeface="Arial" panose="020B0604020202020204" pitchFamily="34" charset="0"/>
              </a:rPr>
              <a:t>“Toolbox” </a:t>
            </a:r>
            <a:r>
              <a:rPr lang="en-US" sz="2900" dirty="0" smtClean="0">
                <a:solidFill>
                  <a:schemeClr val="tx1"/>
                </a:solidFill>
                <a:latin typeface="Arial" panose="020B0604020202020204" pitchFamily="34" charset="0"/>
                <a:cs typeface="Arial" panose="020B0604020202020204" pitchFamily="34" charset="0"/>
              </a:rPr>
              <a:t>each school should have to make data informed decisions</a:t>
            </a:r>
            <a:endParaRPr lang="en-US" sz="29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295400"/>
            <a:ext cx="8458200" cy="5257800"/>
          </a:xfrm>
        </p:spPr>
        <p:txBody>
          <a:bodyPr>
            <a:normAutofit fontScale="77500" lnSpcReduction="20000"/>
          </a:bodyPr>
          <a:lstStyle/>
          <a:p>
            <a:pPr marL="137160" indent="0">
              <a:buNone/>
            </a:pPr>
            <a:r>
              <a:rPr lang="en-US" b="1" i="1" u="sng" dirty="0" smtClean="0">
                <a:latin typeface="Arial" panose="020B0604020202020204" pitchFamily="34" charset="0"/>
                <a:cs typeface="Arial" panose="020B0604020202020204" pitchFamily="34" charset="0"/>
              </a:rPr>
              <a:t>Strongly</a:t>
            </a:r>
            <a:r>
              <a:rPr lang="en-US" b="1" i="1" dirty="0" smtClean="0">
                <a:latin typeface="Arial" panose="020B0604020202020204" pitchFamily="34" charset="0"/>
                <a:cs typeface="Arial" panose="020B0604020202020204" pitchFamily="34" charset="0"/>
              </a:rPr>
              <a:t> Recommend – </a:t>
            </a:r>
          </a:p>
          <a:p>
            <a:pPr marL="137160" indent="0">
              <a:buNone/>
            </a:pPr>
            <a:endParaRPr lang="en-US" sz="2400" b="1" i="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5 – 10 year NAIS </a:t>
            </a:r>
            <a:r>
              <a:rPr lang="en-US" dirty="0">
                <a:latin typeface="Arial" panose="020B0604020202020204" pitchFamily="34" charset="0"/>
                <a:cs typeface="Arial" panose="020B0604020202020204" pitchFamily="34" charset="0"/>
              </a:rPr>
              <a:t>DASL (Data Analysis for School Leadership)</a:t>
            </a:r>
            <a:r>
              <a:rPr lang="en-US" dirty="0" smtClean="0">
                <a:latin typeface="Arial" panose="020B0604020202020204" pitchFamily="34" charset="0"/>
                <a:cs typeface="Arial" panose="020B0604020202020204" pitchFamily="34" charset="0"/>
              </a:rPr>
              <a:t> trends for your school </a:t>
            </a:r>
            <a:r>
              <a:rPr lang="en-US" b="1" i="1" dirty="0">
                <a:latin typeface="Arial" panose="020B0604020202020204" pitchFamily="34" charset="0"/>
                <a:cs typeface="Arial" panose="020B0604020202020204" pitchFamily="34" charset="0"/>
              </a:rPr>
              <a:t>(template provided</a:t>
            </a:r>
            <a:r>
              <a:rPr lang="en-US" b="1" i="1"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sz="2600" dirty="0" smtClean="0">
                <a:latin typeface="Arial" panose="020B0604020202020204" pitchFamily="34" charset="0"/>
                <a:cs typeface="Arial" panose="020B0604020202020204" pitchFamily="34" charset="0"/>
              </a:rPr>
              <a:t>For non </a:t>
            </a:r>
            <a:r>
              <a:rPr lang="en-US" sz="2600" dirty="0" smtClean="0">
                <a:latin typeface="Arial" panose="020B0604020202020204" pitchFamily="34" charset="0"/>
                <a:cs typeface="Arial" panose="020B0604020202020204" pitchFamily="34" charset="0"/>
              </a:rPr>
              <a:t>DASL participants</a:t>
            </a:r>
            <a:r>
              <a:rPr lang="en-US" sz="2600" dirty="0" smtClean="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5 – 10 year trends of important data points for your school </a:t>
            </a:r>
            <a:r>
              <a:rPr lang="en-US" sz="2600" b="1" i="1" dirty="0" smtClean="0">
                <a:latin typeface="Arial" panose="020B0604020202020204" pitchFamily="34" charset="0"/>
                <a:cs typeface="Arial" panose="020B0604020202020204" pitchFamily="34" charset="0"/>
              </a:rPr>
              <a:t>(use NAIS DASL template provided)</a:t>
            </a:r>
          </a:p>
          <a:p>
            <a:pPr marL="585216" lvl="1" indent="0">
              <a:buNone/>
            </a:pPr>
            <a:r>
              <a:rPr lang="en-US" sz="2600" dirty="0">
                <a:latin typeface="Arial" panose="020B0604020202020204" pitchFamily="34" charset="0"/>
                <a:cs typeface="Arial" panose="020B0604020202020204" pitchFamily="34" charset="0"/>
              </a:rPr>
              <a:t>		</a:t>
            </a:r>
            <a:r>
              <a:rPr lang="en-US" sz="2600" i="1" dirty="0" smtClean="0">
                <a:latin typeface="Arial" panose="020B0604020202020204" pitchFamily="34" charset="0"/>
                <a:cs typeface="Arial" panose="020B0604020202020204" pitchFamily="34" charset="0"/>
              </a:rPr>
              <a:t>Observe the trends for each data point and identify the 			most important trends and the main</a:t>
            </a:r>
            <a:r>
              <a:rPr lang="en-US" sz="2600" i="1" dirty="0">
                <a:latin typeface="Arial" panose="020B0604020202020204" pitchFamily="34" charset="0"/>
                <a:cs typeface="Arial" panose="020B0604020202020204" pitchFamily="34" charset="0"/>
              </a:rPr>
              <a:t> </a:t>
            </a:r>
            <a:r>
              <a:rPr lang="en-US" sz="2600" i="1" dirty="0" smtClean="0">
                <a:latin typeface="Arial" panose="020B0604020202020204" pitchFamily="34" charset="0"/>
                <a:cs typeface="Arial" panose="020B0604020202020204" pitchFamily="34" charset="0"/>
              </a:rPr>
              <a:t>conclusions that 			can be obtained from this chart</a:t>
            </a:r>
          </a:p>
          <a:p>
            <a:pPr>
              <a:buFont typeface="Wingdings" panose="05000000000000000000" pitchFamily="2" charset="2"/>
              <a:buChar char="Ø"/>
            </a:pP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DASL </a:t>
            </a:r>
            <a:r>
              <a:rPr lang="en-US" dirty="0">
                <a:latin typeface="Arial" panose="020B0604020202020204" pitchFamily="34" charset="0"/>
                <a:cs typeface="Arial" panose="020B0604020202020204" pitchFamily="34" charset="0"/>
              </a:rPr>
              <a:t>comparative data with benchmark </a:t>
            </a:r>
            <a:r>
              <a:rPr lang="en-US" dirty="0" smtClean="0">
                <a:latin typeface="Arial" panose="020B0604020202020204" pitchFamily="34" charset="0"/>
                <a:cs typeface="Arial" panose="020B0604020202020204" pitchFamily="34" charset="0"/>
              </a:rPr>
              <a:t>schools </a:t>
            </a:r>
            <a:r>
              <a:rPr lang="en-US" b="1" i="1" dirty="0" smtClean="0">
                <a:latin typeface="Arial" panose="020B0604020202020204" pitchFamily="34" charset="0"/>
                <a:cs typeface="Arial" panose="020B0604020202020204" pitchFamily="34" charset="0"/>
              </a:rPr>
              <a:t>(template provided)</a:t>
            </a:r>
            <a:endParaRPr lang="en-US" b="1" i="1" dirty="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sz="2600" dirty="0" smtClean="0">
                <a:latin typeface="Arial" panose="020B0604020202020204" pitchFamily="34" charset="0"/>
                <a:cs typeface="Arial" panose="020B0604020202020204" pitchFamily="34" charset="0"/>
              </a:rPr>
              <a:t> Local or regional schools</a:t>
            </a:r>
            <a:endParaRPr lang="en-US" sz="2600" dirty="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sz="2600" dirty="0" smtClean="0">
                <a:latin typeface="Arial" panose="020B0604020202020204" pitchFamily="34" charset="0"/>
                <a:cs typeface="Arial" panose="020B0604020202020204" pitchFamily="34" charset="0"/>
              </a:rPr>
              <a:t> Aspirational </a:t>
            </a:r>
            <a:r>
              <a:rPr lang="en-US" sz="2600" dirty="0">
                <a:latin typeface="Arial" panose="020B0604020202020204" pitchFamily="34" charset="0"/>
                <a:cs typeface="Arial" panose="020B0604020202020204" pitchFamily="34" charset="0"/>
              </a:rPr>
              <a:t>schools</a:t>
            </a:r>
          </a:p>
          <a:p>
            <a:pPr lvl="2">
              <a:buFont typeface="Courier New" panose="02070309020205020404" pitchFamily="49" charset="0"/>
              <a:buChar char="o"/>
            </a:pPr>
            <a:r>
              <a:rPr lang="en-US" sz="2600" i="1" dirty="0" smtClean="0">
                <a:latin typeface="Arial" panose="020B0604020202020204" pitchFamily="34" charset="0"/>
                <a:cs typeface="Arial" panose="020B0604020202020204" pitchFamily="34" charset="0"/>
              </a:rPr>
              <a:t> Suggestion </a:t>
            </a:r>
            <a:r>
              <a:rPr lang="en-US" sz="2600" i="1" dirty="0">
                <a:latin typeface="Arial" panose="020B0604020202020204" pitchFamily="34" charset="0"/>
                <a:cs typeface="Arial" panose="020B0604020202020204" pitchFamily="34" charset="0"/>
              </a:rPr>
              <a:t>– use ratios to normalize size differences </a:t>
            </a:r>
            <a:r>
              <a:rPr lang="en-US" sz="2600" i="1" dirty="0" smtClean="0">
                <a:latin typeface="Arial" panose="020B0604020202020204" pitchFamily="34" charset="0"/>
                <a:cs typeface="Arial" panose="020B0604020202020204" pitchFamily="34" charset="0"/>
              </a:rPr>
              <a:t>with</a:t>
            </a:r>
          </a:p>
          <a:p>
            <a:pPr marL="905256" lvl="2" indent="0">
              <a:buNone/>
            </a:pPr>
            <a:r>
              <a:rPr lang="en-US" sz="2600" i="1" dirty="0" smtClean="0">
                <a:latin typeface="Arial" panose="020B0604020202020204" pitchFamily="34" charset="0"/>
                <a:cs typeface="Arial" panose="020B0604020202020204" pitchFamily="34" charset="0"/>
              </a:rPr>
              <a:t>     other </a:t>
            </a:r>
            <a:r>
              <a:rPr lang="en-US" sz="2600" i="1" dirty="0">
                <a:latin typeface="Arial" panose="020B0604020202020204" pitchFamily="34" charset="0"/>
                <a:cs typeface="Arial" panose="020B0604020202020204" pitchFamily="34" charset="0"/>
              </a:rPr>
              <a:t>schools (i.e. endowment </a:t>
            </a:r>
            <a:r>
              <a:rPr lang="en-US" sz="2600" i="1" dirty="0" smtClean="0">
                <a:latin typeface="Arial" panose="020B0604020202020204" pitchFamily="34" charset="0"/>
                <a:cs typeface="Arial" panose="020B0604020202020204" pitchFamily="34" charset="0"/>
              </a:rPr>
              <a:t>per student</a:t>
            </a:r>
            <a:r>
              <a:rPr lang="en-US" sz="2600" i="1" dirty="0">
                <a:latin typeface="Arial" panose="020B0604020202020204" pitchFamily="34" charset="0"/>
                <a:cs typeface="Arial" panose="020B0604020202020204" pitchFamily="34" charset="0"/>
              </a:rPr>
              <a:t>, </a:t>
            </a:r>
            <a:r>
              <a:rPr lang="en-US" sz="2600" i="1" dirty="0" smtClean="0">
                <a:latin typeface="Arial" panose="020B0604020202020204" pitchFamily="34" charset="0"/>
                <a:cs typeface="Arial" panose="020B0604020202020204" pitchFamily="34" charset="0"/>
              </a:rPr>
              <a:t>benefit costs </a:t>
            </a:r>
            <a:r>
              <a:rPr lang="en-US" sz="2600" i="1" dirty="0">
                <a:latin typeface="Arial" panose="020B0604020202020204" pitchFamily="34" charset="0"/>
                <a:cs typeface="Arial" panose="020B0604020202020204" pitchFamily="34" charset="0"/>
              </a:rPr>
              <a:t>as </a:t>
            </a:r>
          </a:p>
          <a:p>
            <a:pPr marL="905256" lvl="2" indent="0">
              <a:buNone/>
            </a:pPr>
            <a:r>
              <a:rPr lang="en-US" sz="2600" i="1" dirty="0" smtClean="0">
                <a:latin typeface="Arial" panose="020B0604020202020204" pitchFamily="34" charset="0"/>
                <a:cs typeface="Arial" panose="020B0604020202020204" pitchFamily="34" charset="0"/>
              </a:rPr>
              <a:t>	     a percentage of </a:t>
            </a:r>
            <a:r>
              <a:rPr lang="en-US" sz="2600" i="1" dirty="0">
                <a:latin typeface="Arial" panose="020B0604020202020204" pitchFamily="34" charset="0"/>
                <a:cs typeface="Arial" panose="020B0604020202020204" pitchFamily="34" charset="0"/>
              </a:rPr>
              <a:t>compensation, etc.)</a:t>
            </a:r>
          </a:p>
          <a:p>
            <a:pPr marL="137160" indent="0">
              <a:buNone/>
            </a:pPr>
            <a:endParaRPr lang="en-US" sz="2200" dirty="0">
              <a:latin typeface="Arial" panose="020B0604020202020204" pitchFamily="34" charset="0"/>
              <a:cs typeface="Arial" panose="020B0604020202020204" pitchFamily="34" charset="0"/>
            </a:endParaRPr>
          </a:p>
        </p:txBody>
      </p:sp>
      <p:pic>
        <p:nvPicPr>
          <p:cNvPr id="307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737261"/>
            <a:ext cx="1511300" cy="1120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7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linds(horizontal)">
                                      <p:cBhvr>
                                        <p:cTn id="35" dur="500"/>
                                        <p:tgtEl>
                                          <p:spTgt spid="3">
                                            <p:txEl>
                                              <p:pRg st="10" end="10"/>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linds(horizontal)">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107071"/>
            <a:ext cx="8277225" cy="643686"/>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3</a:t>
            </a:r>
            <a:r>
              <a:rPr lang="en-US" sz="2800" dirty="0" smtClean="0">
                <a:solidFill>
                  <a:schemeClr val="tx1"/>
                </a:solidFill>
                <a:latin typeface="Arial" panose="020B0604020202020204" pitchFamily="34" charset="0"/>
                <a:cs typeface="Arial" panose="020B0604020202020204" pitchFamily="34" charset="0"/>
              </a:rPr>
              <a:t> – Financial </a:t>
            </a:r>
            <a:r>
              <a:rPr lang="en-US" sz="2800" i="1" dirty="0" smtClean="0">
                <a:solidFill>
                  <a:schemeClr val="tx1"/>
                </a:solidFill>
                <a:latin typeface="Arial" panose="020B0604020202020204" pitchFamily="34" charset="0"/>
                <a:cs typeface="Arial" panose="020B0604020202020204" pitchFamily="34" charset="0"/>
              </a:rPr>
              <a:t>(continued</a:t>
            </a:r>
            <a:r>
              <a:rPr lang="en-US" sz="2800" i="1" dirty="0">
                <a:solidFill>
                  <a:schemeClr val="tx1"/>
                </a:solidFill>
                <a:latin typeface="Arial" panose="020B0604020202020204" pitchFamily="34" charset="0"/>
                <a:cs typeface="Arial" panose="020B0604020202020204" pitchFamily="34" charset="0"/>
              </a:rPr>
              <a:t>)</a:t>
            </a:r>
          </a:p>
        </p:txBody>
      </p:sp>
      <p:sp>
        <p:nvSpPr>
          <p:cNvPr id="11" name="Rectangle 10"/>
          <p:cNvSpPr/>
          <p:nvPr/>
        </p:nvSpPr>
        <p:spPr>
          <a:xfrm>
            <a:off x="554035" y="937511"/>
            <a:ext cx="7772400" cy="830997"/>
          </a:xfrm>
          <a:prstGeom prst="rect">
            <a:avLst/>
          </a:prstGeom>
        </p:spPr>
        <p:txBody>
          <a:bodyPr wrap="square">
            <a:spAutoFit/>
          </a:bodyPr>
          <a:lstStyle/>
          <a:p>
            <a:pPr>
              <a:buFont typeface="Wingdings" panose="05000000000000000000" pitchFamily="2" charset="2"/>
              <a:buChar char="Ø"/>
            </a:pPr>
            <a:r>
              <a:rPr lang="en-US" sz="2400" b="1" i="1" dirty="0">
                <a:latin typeface="Arial" panose="020B0604020202020204" pitchFamily="34" charset="0"/>
                <a:cs typeface="Arial" panose="020B0604020202020204" pitchFamily="34" charset="0"/>
              </a:rPr>
              <a:t>Sample tools needed to answer the questions – </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Net Tuition Revenue by Grade</a:t>
            </a:r>
            <a:endParaRPr lang="en-US" sz="24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3" name="Oval 12"/>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4" name="Table 3"/>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5" name="Oval 14"/>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6" name="Table 5"/>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7" name="Oval 16"/>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7" name="Table 6"/>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9" name="Oval 18"/>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14" name="Table 13"/>
          <p:cNvGraphicFramePr>
            <a:graphicFrameLocks noGrp="1"/>
          </p:cNvGraphicFramePr>
          <p:nvPr>
            <p:extLst>
              <p:ext uri="{D42A27DB-BD31-4B8C-83A1-F6EECF244321}">
                <p14:modId xmlns:p14="http://schemas.microsoft.com/office/powerpoint/2010/main" val="2031450571"/>
              </p:ext>
            </p:extLst>
          </p:nvPr>
        </p:nvGraphicFramePr>
        <p:xfrm>
          <a:off x="554035" y="1789292"/>
          <a:ext cx="8382001" cy="3765786"/>
        </p:xfrm>
        <a:graphic>
          <a:graphicData uri="http://schemas.openxmlformats.org/drawingml/2006/table">
            <a:tbl>
              <a:tblPr>
                <a:tableStyleId>{5C22544A-7EE6-4342-B048-85BDC9FD1C3A}</a:tableStyleId>
              </a:tblPr>
              <a:tblGrid>
                <a:gridCol w="221371"/>
                <a:gridCol w="1463305"/>
                <a:gridCol w="70099"/>
                <a:gridCol w="642569"/>
                <a:gridCol w="96386"/>
                <a:gridCol w="657173"/>
                <a:gridCol w="128514"/>
                <a:gridCol w="622124"/>
                <a:gridCol w="116830"/>
                <a:gridCol w="747717"/>
                <a:gridCol w="105147"/>
                <a:gridCol w="552026"/>
                <a:gridCol w="128514"/>
                <a:gridCol w="671345"/>
                <a:gridCol w="76374"/>
                <a:gridCol w="595837"/>
                <a:gridCol w="131434"/>
                <a:gridCol w="619203"/>
                <a:gridCol w="105147"/>
                <a:gridCol w="630886"/>
              </a:tblGrid>
              <a:tr h="202777">
                <a:tc gridSpan="2">
                  <a:txBody>
                    <a:bodyPr/>
                    <a:lstStyle/>
                    <a:p>
                      <a:pPr algn="l" fontAlgn="b"/>
                      <a:r>
                        <a:rPr lang="en-US" sz="1000" u="none" strike="noStrike" dirty="0">
                          <a:effectLst/>
                        </a:rPr>
                        <a:t>Sample School</a:t>
                      </a:r>
                      <a:endParaRPr lang="en-US" sz="1000" b="0" i="0" u="none" strike="noStrike" dirty="0">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r>
              <a:tr h="366124">
                <a:tc gridSpan="6">
                  <a:txBody>
                    <a:bodyPr/>
                    <a:lstStyle/>
                    <a:p>
                      <a:pPr algn="l" fontAlgn="b"/>
                      <a:r>
                        <a:rPr lang="en-US" sz="1000" u="none" strike="noStrike">
                          <a:effectLst/>
                        </a:rPr>
                        <a:t>2015-16 Financial Aid and Net Tuition Revenue by Grade</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r>
              <a:tr h="202777">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Gross</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Net</a:t>
                      </a:r>
                      <a:endParaRPr lang="en-US" sz="1000" b="0" i="0" u="none" strike="noStrike">
                        <a:solidFill>
                          <a:srgbClr val="000000"/>
                        </a:solidFill>
                        <a:effectLst/>
                        <a:latin typeface="Calibri" panose="020F0502020204030204" pitchFamily="34" charset="0"/>
                      </a:endParaRPr>
                    </a:p>
                  </a:txBody>
                  <a:tcPr marL="8681" marR="8681" marT="8681" marB="0" anchor="b"/>
                </a:tc>
              </a:tr>
              <a:tr h="367026">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Percentage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Value of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Percentage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Average</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Percentage</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Tuition</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Tuition</a:t>
                      </a:r>
                      <a:endParaRPr lang="en-US" sz="1000" b="0" i="0" u="none" strike="noStrike">
                        <a:solidFill>
                          <a:srgbClr val="000000"/>
                        </a:solidFill>
                        <a:effectLst/>
                        <a:latin typeface="Calibri" panose="020F0502020204030204" pitchFamily="34" charset="0"/>
                      </a:endParaRPr>
                    </a:p>
                  </a:txBody>
                  <a:tcPr marL="8681" marR="8681" marT="8681" marB="0" anchor="b"/>
                </a:tc>
              </a:tr>
              <a:tr h="366124">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Number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of Number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900" u="none" strike="noStrike">
                          <a:effectLst/>
                        </a:rPr>
                        <a:t> Actual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of Value of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Grant Per</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Opening</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of Class</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by</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by</a:t>
                      </a:r>
                      <a:endParaRPr lang="en-US" sz="1000" b="0" i="0" u="none" strike="noStrike">
                        <a:solidFill>
                          <a:srgbClr val="000000"/>
                        </a:solidFill>
                        <a:effectLst/>
                        <a:latin typeface="Calibri" panose="020F0502020204030204" pitchFamily="34" charset="0"/>
                      </a:endParaRPr>
                    </a:p>
                  </a:txBody>
                  <a:tcPr marL="8681" marR="8681" marT="8681" marB="0" anchor="b"/>
                </a:tc>
              </a:tr>
              <a:tr h="367026">
                <a:tc>
                  <a:txBody>
                    <a:bodyPr/>
                    <a:lstStyle/>
                    <a:p>
                      <a:pPr algn="l" fontAlgn="b"/>
                      <a:endParaRPr lang="en-US" sz="900" b="1" i="1"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of Awards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of Awards</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Awards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Actual Awards</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Award</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Enrollment</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With Aid</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Grade</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Grade</a:t>
                      </a:r>
                      <a:endParaRPr lang="en-US" sz="1000" b="0" i="0" u="none" strike="noStrike">
                        <a:solidFill>
                          <a:srgbClr val="000000"/>
                        </a:solidFill>
                        <a:effectLst/>
                        <a:latin typeface="Calibri" panose="020F0502020204030204" pitchFamily="34" charset="0"/>
                      </a:endParaRPr>
                    </a:p>
                  </a:txBody>
                  <a:tcPr marL="8681" marR="8681" marT="8681" marB="0" anchor="b"/>
                </a:tc>
              </a:tr>
              <a:tr h="212914">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900" u="none" strike="noStrike">
                          <a:effectLst/>
                        </a:rPr>
                        <a:t> </a:t>
                      </a:r>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r>
                        <a:rPr lang="en-US" sz="900" u="none" strike="noStrike">
                          <a:effectLst/>
                        </a:rPr>
                        <a:t> </a:t>
                      </a:r>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r>
              <a:tr h="367026">
                <a:tc gridSpan="2">
                  <a:txBody>
                    <a:bodyPr/>
                    <a:lstStyle/>
                    <a:p>
                      <a:pPr algn="l" fontAlgn="b"/>
                      <a:r>
                        <a:rPr lang="en-US" sz="1000" u="none" strike="noStrike">
                          <a:effectLst/>
                        </a:rPr>
                        <a:t>5th</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12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7%</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80,000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7%</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6,667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37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dirty="0">
                          <a:effectLst/>
                        </a:rPr>
                        <a:t>32%</a:t>
                      </a:r>
                      <a:endParaRPr lang="en-US" sz="900" b="0" i="0" u="none" strike="noStrike" dirty="0">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592,000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512,000 </a:t>
                      </a:r>
                      <a:endParaRPr lang="en-US" sz="1000" b="0" i="0" u="none" strike="noStrike" dirty="0">
                        <a:solidFill>
                          <a:srgbClr val="000000"/>
                        </a:solidFill>
                        <a:effectLst/>
                        <a:latin typeface="Calibri" panose="020F0502020204030204" pitchFamily="34" charset="0"/>
                      </a:endParaRPr>
                    </a:p>
                  </a:txBody>
                  <a:tcPr marL="8681" marR="8681" marT="8681" marB="0" anchor="b"/>
                </a:tc>
              </a:tr>
              <a:tr h="367026">
                <a:tc gridSpan="2">
                  <a:txBody>
                    <a:bodyPr/>
                    <a:lstStyle/>
                    <a:p>
                      <a:pPr algn="l" fontAlgn="b"/>
                      <a:r>
                        <a:rPr lang="en-US" sz="1000" u="none" strike="noStrike">
                          <a:effectLst/>
                        </a:rPr>
                        <a:t>6th</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13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8%</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70,000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6%</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5,385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40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33%</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640,000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570,000 </a:t>
                      </a:r>
                      <a:endParaRPr lang="en-US" sz="1000" b="0" i="0" u="none" strike="noStrike" dirty="0">
                        <a:solidFill>
                          <a:srgbClr val="000000"/>
                        </a:solidFill>
                        <a:effectLst/>
                        <a:latin typeface="Calibri" panose="020F0502020204030204" pitchFamily="34" charset="0"/>
                      </a:endParaRPr>
                    </a:p>
                  </a:txBody>
                  <a:tcPr marL="8681" marR="8681" marT="8681" marB="0" anchor="b"/>
                </a:tc>
              </a:tr>
              <a:tr h="367026">
                <a:tc gridSpan="2">
                  <a:txBody>
                    <a:bodyPr/>
                    <a:lstStyle/>
                    <a:p>
                      <a:pPr algn="l" fontAlgn="b"/>
                      <a:r>
                        <a:rPr lang="en-US" sz="1000" u="none" strike="noStrike">
                          <a:effectLst/>
                        </a:rPr>
                        <a:t>7th</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11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7%</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90,000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8%</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8,182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40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28%</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640,000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550,000 </a:t>
                      </a:r>
                      <a:endParaRPr lang="en-US" sz="1000" b="0" i="0" u="none" strike="noStrike" dirty="0">
                        <a:solidFill>
                          <a:srgbClr val="000000"/>
                        </a:solidFill>
                        <a:effectLst/>
                        <a:latin typeface="Calibri" panose="020F0502020204030204" pitchFamily="34" charset="0"/>
                      </a:endParaRPr>
                    </a:p>
                  </a:txBody>
                  <a:tcPr marL="8681" marR="8681" marT="8681" marB="0" anchor="b"/>
                </a:tc>
              </a:tr>
              <a:tr h="367026">
                <a:tc gridSpan="2">
                  <a:txBody>
                    <a:bodyPr/>
                    <a:lstStyle/>
                    <a:p>
                      <a:pPr algn="l" fontAlgn="b"/>
                      <a:r>
                        <a:rPr lang="en-US" sz="1000" u="none" strike="noStrike">
                          <a:effectLst/>
                        </a:rPr>
                        <a:t>8th</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18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11%</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127,500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11%</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7,083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40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45%</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640,000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512,500 </a:t>
                      </a:r>
                      <a:endParaRPr lang="en-US" sz="1000" b="0" i="0" u="none" strike="noStrike" dirty="0">
                        <a:solidFill>
                          <a:srgbClr val="000000"/>
                        </a:solidFill>
                        <a:effectLst/>
                        <a:latin typeface="Calibri" panose="020F0502020204030204" pitchFamily="34" charset="0"/>
                      </a:endParaRPr>
                    </a:p>
                  </a:txBody>
                  <a:tcPr marL="8681" marR="8681" marT="8681" marB="0" anchor="b"/>
                </a:tc>
              </a:tr>
              <a:tr h="212914">
                <a:tc gridSpan="2">
                  <a:txBody>
                    <a:bodyPr/>
                    <a:lstStyle/>
                    <a:p>
                      <a:pPr algn="l" fontAlgn="b"/>
                      <a:r>
                        <a:rPr lang="en-US" sz="1000" u="none" strike="noStrike">
                          <a:effectLst/>
                        </a:rPr>
                        <a:t>Total Middle School</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            54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32%</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    367,500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dirty="0">
                          <a:effectLst/>
                        </a:rPr>
                        <a:t>31%</a:t>
                      </a:r>
                      <a:endParaRPr lang="en-US" sz="900" b="0" i="0" u="none" strike="noStrike" dirty="0">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           157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34%</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 2,512,000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dirty="0">
                          <a:effectLst/>
                        </a:rPr>
                        <a:t> 2,144,500 </a:t>
                      </a:r>
                      <a:endParaRPr lang="en-US" sz="900" b="0" i="0" u="none" strike="noStrike" dirty="0">
                        <a:solidFill>
                          <a:srgbClr val="000000"/>
                        </a:solidFill>
                        <a:effectLst/>
                        <a:latin typeface="Arial" panose="020B0604020202020204" pitchFamily="34" charset="0"/>
                      </a:endParaRPr>
                    </a:p>
                  </a:txBody>
                  <a:tcPr marL="8681" marR="8681" marT="8681" marB="0" anchor="b"/>
                </a:tc>
              </a:tr>
            </a:tbl>
          </a:graphicData>
        </a:graphic>
      </p:graphicFrame>
      <p:sp>
        <p:nvSpPr>
          <p:cNvPr id="25" name="Oval 24"/>
          <p:cNvSpPr/>
          <p:nvPr/>
        </p:nvSpPr>
        <p:spPr>
          <a:xfrm>
            <a:off x="5918199" y="4019085"/>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6" name="Oval 25"/>
          <p:cNvSpPr/>
          <p:nvPr/>
        </p:nvSpPr>
        <p:spPr>
          <a:xfrm>
            <a:off x="5918199" y="5169316"/>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7" name="Oval 26"/>
          <p:cNvSpPr/>
          <p:nvPr/>
        </p:nvSpPr>
        <p:spPr>
          <a:xfrm>
            <a:off x="8355007" y="4019085"/>
            <a:ext cx="609601" cy="2985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8" name="Oval 27"/>
          <p:cNvSpPr/>
          <p:nvPr/>
        </p:nvSpPr>
        <p:spPr>
          <a:xfrm>
            <a:off x="8334371" y="5118932"/>
            <a:ext cx="609602" cy="2937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pic>
        <p:nvPicPr>
          <p:cNvPr id="30722"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375" y="5575862"/>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00398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533400"/>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3 – Financial (continued)</a:t>
            </a:r>
            <a:endParaRPr lang="en-US" sz="28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838200"/>
            <a:ext cx="8229600" cy="5257800"/>
          </a:xfrm>
        </p:spPr>
        <p:txBody>
          <a:bodyPr>
            <a:normAutofit fontScale="85000" lnSpcReduction="20000"/>
          </a:bodyPr>
          <a:lstStyle/>
          <a:p>
            <a:pPr>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Sample questions to answer -</a:t>
            </a:r>
          </a:p>
          <a:p>
            <a:pPr marL="137160" indent="0">
              <a:buNone/>
            </a:pPr>
            <a:endParaRPr lang="en-US" sz="24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How has the cost per division changed over the last 5 </a:t>
            </a:r>
            <a:r>
              <a:rPr lang="en-US" dirty="0" smtClean="0">
                <a:latin typeface="Arial" panose="020B0604020202020204" pitchFamily="34" charset="0"/>
                <a:cs typeface="Arial" panose="020B0604020202020204" pitchFamily="34" charset="0"/>
              </a:rPr>
              <a:t>years?</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Has </a:t>
            </a:r>
            <a:r>
              <a:rPr lang="en-US" dirty="0">
                <a:latin typeface="Arial" panose="020B0604020202020204" pitchFamily="34" charset="0"/>
                <a:cs typeface="Arial" panose="020B0604020202020204" pitchFamily="34" charset="0"/>
              </a:rPr>
              <a:t>any division increased </a:t>
            </a:r>
            <a:r>
              <a:rPr lang="en-US" dirty="0" smtClean="0">
                <a:latin typeface="Arial" panose="020B0604020202020204" pitchFamily="34" charset="0"/>
                <a:cs typeface="Arial" panose="020B0604020202020204" pitchFamily="34" charset="0"/>
              </a:rPr>
              <a:t>its </a:t>
            </a:r>
            <a:r>
              <a:rPr lang="en-US" dirty="0">
                <a:latin typeface="Arial" panose="020B0604020202020204" pitchFamily="34" charset="0"/>
                <a:cs typeface="Arial" panose="020B0604020202020204" pitchFamily="34" charset="0"/>
              </a:rPr>
              <a:t>spending per student more significantly than the others?  </a:t>
            </a:r>
            <a:endParaRPr lang="en-US" dirty="0" smtClean="0">
              <a:latin typeface="Arial" panose="020B0604020202020204" pitchFamily="34" charset="0"/>
              <a:cs typeface="Arial" panose="020B0604020202020204" pitchFamily="34" charset="0"/>
            </a:endParaRPr>
          </a:p>
          <a:p>
            <a:pPr lvl="3">
              <a:buFont typeface="Courier New" panose="02070309020205020404" pitchFamily="49" charset="0"/>
              <a:buChar char="o"/>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Why</a:t>
            </a:r>
            <a:r>
              <a:rPr lang="en-US" dirty="0">
                <a:latin typeface="Arial" panose="020B0604020202020204" pitchFamily="34" charset="0"/>
                <a:cs typeface="Arial" panose="020B0604020202020204" pitchFamily="34" charset="0"/>
              </a:rPr>
              <a:t>?</a:t>
            </a:r>
          </a:p>
          <a:p>
            <a:pPr marL="585216" lvl="1"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has spending (overall and per student) changed over 5 – 10 years?</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Has </a:t>
            </a:r>
            <a:r>
              <a:rPr lang="en-US" dirty="0">
                <a:latin typeface="Arial" panose="020B0604020202020204" pitchFamily="34" charset="0"/>
                <a:cs typeface="Arial" panose="020B0604020202020204" pitchFamily="34" charset="0"/>
              </a:rPr>
              <a:t>its growth outpaced the amount of tuition increases</a:t>
            </a:r>
            <a:r>
              <a:rPr lang="en-US" dirty="0" smtClean="0">
                <a:latin typeface="Arial" panose="020B0604020202020204" pitchFamily="34" charset="0"/>
                <a:cs typeface="Arial" panose="020B0604020202020204" pitchFamily="34" charset="0"/>
              </a:rPr>
              <a:t>?</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does it compare to benchmark schools?</a:t>
            </a:r>
            <a:endParaRPr lang="en-US" dirty="0">
              <a:latin typeface="Arial" panose="020B0604020202020204" pitchFamily="34" charset="0"/>
              <a:cs typeface="Arial" panose="020B0604020202020204" pitchFamily="34" charset="0"/>
            </a:endParaRPr>
          </a:p>
          <a:p>
            <a:pPr lvl="1">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How has the tuition gap (difference between NTR and total expenses, which is made up through endowment earnings, annual fund donations, auxiliary income, etc.) changed over 5 years?</a:t>
            </a:r>
          </a:p>
          <a:p>
            <a:pPr lvl="2">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 How has it changed per student?</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does the tuition gap compare to benchmark schools?</a:t>
            </a:r>
            <a:endParaRPr lang="en-US" sz="2200" dirty="0">
              <a:latin typeface="Arial" panose="020B0604020202020204" pitchFamily="34" charset="0"/>
              <a:cs typeface="Arial" panose="020B0604020202020204" pitchFamily="34" charset="0"/>
            </a:endParaRPr>
          </a:p>
          <a:p>
            <a:pPr lvl="2">
              <a:buFont typeface="Arial" panose="020B0604020202020204" pitchFamily="34" charset="0"/>
              <a:buChar char="•"/>
            </a:pPr>
            <a:endParaRPr lang="en-US" sz="2200" dirty="0" smtClean="0">
              <a:latin typeface="Arial" panose="020B0604020202020204" pitchFamily="34" charset="0"/>
              <a:cs typeface="Arial" panose="020B0604020202020204" pitchFamily="34" charset="0"/>
            </a:endParaRPr>
          </a:p>
          <a:p>
            <a:pPr marL="137160" indent="0">
              <a:buNone/>
            </a:pPr>
            <a:endParaRPr lang="en-US" dirty="0" smtClean="0"/>
          </a:p>
        </p:txBody>
      </p:sp>
      <p:pic>
        <p:nvPicPr>
          <p:cNvPr id="31746"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31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854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linds(horizontal)">
                                      <p:cBhvr>
                                        <p:cTn id="37" dur="500"/>
                                        <p:tgtEl>
                                          <p:spTgt spid="3">
                                            <p:txEl>
                                              <p:pRg st="11" end="11"/>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blinds(horizontal)">
                                      <p:cBhvr>
                                        <p:cTn id="4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272447"/>
            <a:ext cx="8277225" cy="606147"/>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3</a:t>
            </a:r>
            <a:r>
              <a:rPr lang="en-US" sz="2800" dirty="0" smtClean="0">
                <a:solidFill>
                  <a:schemeClr val="tx1"/>
                </a:solidFill>
                <a:latin typeface="Arial" panose="020B0604020202020204" pitchFamily="34" charset="0"/>
                <a:cs typeface="Arial" panose="020B0604020202020204" pitchFamily="34" charset="0"/>
              </a:rPr>
              <a:t> – Financial </a:t>
            </a:r>
            <a:r>
              <a:rPr lang="en-US" sz="2800" i="1" dirty="0" smtClean="0">
                <a:solidFill>
                  <a:schemeClr val="tx1"/>
                </a:solidFill>
                <a:latin typeface="Arial" panose="020B0604020202020204" pitchFamily="34" charset="0"/>
                <a:cs typeface="Arial" panose="020B0604020202020204" pitchFamily="34" charset="0"/>
              </a:rPr>
              <a:t>(continued</a:t>
            </a:r>
            <a:r>
              <a:rPr lang="en-US" sz="2800" i="1" dirty="0">
                <a:solidFill>
                  <a:schemeClr val="tx1"/>
                </a:solidFill>
                <a:latin typeface="Arial" panose="020B0604020202020204" pitchFamily="34" charset="0"/>
                <a:cs typeface="Arial" panose="020B0604020202020204" pitchFamily="34" charset="0"/>
              </a:rPr>
              <a:t>)</a:t>
            </a:r>
          </a:p>
        </p:txBody>
      </p:sp>
      <p:sp>
        <p:nvSpPr>
          <p:cNvPr id="11" name="Rectangle 10"/>
          <p:cNvSpPr/>
          <p:nvPr/>
        </p:nvSpPr>
        <p:spPr>
          <a:xfrm>
            <a:off x="533400" y="1000126"/>
            <a:ext cx="7772400" cy="830997"/>
          </a:xfrm>
          <a:prstGeom prst="rect">
            <a:avLst/>
          </a:prstGeom>
        </p:spPr>
        <p:txBody>
          <a:bodyPr wrap="square">
            <a:spAutoFit/>
          </a:bodyPr>
          <a:lstStyle/>
          <a:p>
            <a:pPr>
              <a:buFont typeface="Wingdings" panose="05000000000000000000" pitchFamily="2" charset="2"/>
              <a:buChar char="Ø"/>
            </a:pPr>
            <a:r>
              <a:rPr lang="en-US" sz="2400" b="1" i="1" dirty="0">
                <a:latin typeface="Arial" panose="020B0604020202020204" pitchFamily="34" charset="0"/>
                <a:cs typeface="Arial" panose="020B0604020202020204" pitchFamily="34" charset="0"/>
              </a:rPr>
              <a:t>Sample tools needed to answer the questions – </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Cost Effectiveness by Division</a:t>
            </a:r>
            <a:endParaRPr lang="en-US" sz="24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3" name="Oval 12"/>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4" name="Table 3"/>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5" name="Oval 14"/>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6" name="Table 5"/>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7" name="Oval 16"/>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7" name="Table 6"/>
          <p:cNvGraphicFramePr>
            <a:graphicFrameLocks noGrp="1"/>
          </p:cNvGraphicFramePr>
          <p:nvPr/>
        </p:nvGraphicFramePr>
        <p:xfrm>
          <a:off x="1130300" y="-7862888"/>
          <a:ext cx="6883401" cy="2105025"/>
        </p:xfrm>
        <a:graphic>
          <a:graphicData uri="http://schemas.openxmlformats.org/drawingml/2006/table">
            <a:tbl>
              <a:tblPr>
                <a:tableStyleId>{5C22544A-7EE6-4342-B048-85BDC9FD1C3A}</a:tableStyleId>
              </a:tblPr>
              <a:tblGrid>
                <a:gridCol w="218772"/>
                <a:gridCol w="218772"/>
                <a:gridCol w="228284"/>
                <a:gridCol w="1572624"/>
                <a:gridCol w="139507"/>
                <a:gridCol w="862407"/>
                <a:gridCol w="177554"/>
                <a:gridCol w="748265"/>
                <a:gridCol w="215602"/>
                <a:gridCol w="735582"/>
                <a:gridCol w="142678"/>
                <a:gridCol w="748265"/>
                <a:gridCol w="114142"/>
                <a:gridCol w="760947"/>
              </a:tblGrid>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2012-13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161925">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Beginning Enrollment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142</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2,514,292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2,529,202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2,721,251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17,340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17,687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19,161 </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(691,303)</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(700,830)</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(814,569)</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(4,901)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(5,736)</a:t>
                      </a:r>
                      <a:endParaRPr lang="en-US" sz="1000" b="0" i="0" u="none" strike="noStrike">
                        <a:effectLst/>
                        <a:latin typeface="Arial" panose="020B0604020202020204" pitchFamily="34" charset="0"/>
                      </a:endParaRPr>
                    </a:p>
                  </a:txBody>
                  <a:tcPr marL="0" marR="0" marT="0" marB="0" anchor="b"/>
                </a:tc>
              </a:tr>
              <a:tr h="161925">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bl>
          </a:graphicData>
        </a:graphic>
      </p:graphicFrame>
      <p:sp>
        <p:nvSpPr>
          <p:cNvPr id="19" name="Oval 18"/>
          <p:cNvSpPr/>
          <p:nvPr/>
        </p:nvSpPr>
        <p:spPr>
          <a:xfrm>
            <a:off x="7445375" y="14463713"/>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20" name="Table 19"/>
          <p:cNvGraphicFramePr>
            <a:graphicFrameLocks noGrp="1"/>
          </p:cNvGraphicFramePr>
          <p:nvPr>
            <p:extLst>
              <p:ext uri="{D42A27DB-BD31-4B8C-83A1-F6EECF244321}">
                <p14:modId xmlns:p14="http://schemas.microsoft.com/office/powerpoint/2010/main" val="3709313803"/>
              </p:ext>
            </p:extLst>
          </p:nvPr>
        </p:nvGraphicFramePr>
        <p:xfrm>
          <a:off x="654846" y="1952650"/>
          <a:ext cx="7498553" cy="3788772"/>
        </p:xfrm>
        <a:graphic>
          <a:graphicData uri="http://schemas.openxmlformats.org/drawingml/2006/table">
            <a:tbl>
              <a:tblPr>
                <a:tableStyleId>{5C22544A-7EE6-4342-B048-85BDC9FD1C3A}</a:tableStyleId>
              </a:tblPr>
              <a:tblGrid>
                <a:gridCol w="235518"/>
                <a:gridCol w="235518"/>
                <a:gridCol w="245760"/>
                <a:gridCol w="1693004"/>
                <a:gridCol w="150186"/>
                <a:gridCol w="928423"/>
                <a:gridCol w="191145"/>
                <a:gridCol w="805542"/>
                <a:gridCol w="232106"/>
                <a:gridCol w="791888"/>
                <a:gridCol w="153599"/>
                <a:gridCol w="805542"/>
                <a:gridCol w="122878"/>
                <a:gridCol w="907444"/>
              </a:tblGrid>
              <a:tr h="315731">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2003-04</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smtClean="0">
                          <a:effectLst/>
                        </a:rPr>
                        <a:t>2012-13</a:t>
                      </a:r>
                      <a:endParaRPr lang="en-US" sz="1000" b="0" i="0" u="none" strike="noStrike" dirty="0">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2013-14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2014-15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2015-16</a:t>
                      </a:r>
                      <a:endParaRPr lang="en-US" sz="1000" b="0" i="0" u="none" strike="noStrike">
                        <a:effectLst/>
                        <a:latin typeface="Arial" panose="020B0604020202020204" pitchFamily="34" charset="0"/>
                      </a:endParaRPr>
                    </a:p>
                  </a:txBody>
                  <a:tcPr marL="0" marR="0" marT="0" marB="0" anchor="b"/>
                </a:tc>
              </a:tr>
              <a:tr h="315731">
                <a:tc gridSpan="4">
                  <a:txBody>
                    <a:bodyPr/>
                    <a:lstStyle/>
                    <a:p>
                      <a:pPr algn="l" fontAlgn="b"/>
                      <a:r>
                        <a:rPr lang="en-US" sz="1000" u="none" strike="noStrike">
                          <a:effectLst/>
                        </a:rPr>
                        <a:t>Upper School</a:t>
                      </a:r>
                      <a:endParaRPr lang="en-US" sz="1000" b="1" i="1"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dirty="0">
                          <a:effectLst/>
                        </a:rPr>
                        <a:t>Beginning Enrollment</a:t>
                      </a:r>
                      <a:endParaRPr lang="en-US" sz="1000" b="0" i="0" u="none" strike="noStrike" dirty="0">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128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145</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143</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147</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142</a:t>
                      </a:r>
                      <a:endParaRPr lang="en-US" sz="1000" b="0" i="0" u="none" strike="noStrike" dirty="0">
                        <a:effectLst/>
                        <a:latin typeface="Arial" panose="020B0604020202020204" pitchFamily="34" charset="0"/>
                      </a:endParaRPr>
                    </a:p>
                  </a:txBody>
                  <a:tcPr marL="0" marR="0" marT="0" marB="0" anchor="b"/>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1,454,393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2,514,292 </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dirty="0">
                          <a:effectLst/>
                        </a:rPr>
                        <a:t>  2,529,202 </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dirty="0">
                          <a:effectLst/>
                        </a:rPr>
                        <a:t>   2,721,251 </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2,720,868 </a:t>
                      </a:r>
                      <a:endParaRPr lang="en-US" sz="1000" b="0" i="0" u="none" strike="noStrike">
                        <a:effectLst/>
                        <a:latin typeface="Arial" panose="020B0604020202020204" pitchFamily="34" charset="0"/>
                      </a:endParaRPr>
                    </a:p>
                  </a:txBody>
                  <a:tcPr marL="0" marR="0" marT="0" marB="0" anchor="b"/>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Total Expenses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11,362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17,340 </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17,687 </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18,512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19,161 </a:t>
                      </a:r>
                      <a:endParaRPr lang="en-US" sz="1000" b="0" i="0" u="none" strike="noStrike" dirty="0">
                        <a:effectLst/>
                        <a:latin typeface="Arial" panose="020B0604020202020204" pitchFamily="34" charset="0"/>
                      </a:endParaRPr>
                    </a:p>
                  </a:txBody>
                  <a:tcPr marL="0" marR="0" marT="0" marB="0" anchor="b"/>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Division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(322,476)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(691,303)</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(700,830)</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(842,796)</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(814,569)</a:t>
                      </a:r>
                      <a:endParaRPr lang="en-US" sz="1000" b="0" i="0" u="none" strike="noStrike" dirty="0">
                        <a:effectLst/>
                        <a:latin typeface="Arial" panose="020B0604020202020204" pitchFamily="34" charset="0"/>
                      </a:endParaRPr>
                    </a:p>
                  </a:txBody>
                  <a:tcPr marL="0" marR="0" marT="0" marB="0" anchor="b"/>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r>
              <a:tr h="315731">
                <a:tc>
                  <a:txBody>
                    <a:bodyPr/>
                    <a:lstStyle/>
                    <a:p>
                      <a:pPr algn="l" fontAlgn="b"/>
                      <a:endParaRPr lang="en-US" sz="1000" b="0" i="0" u="none" strike="noStrike">
                        <a:effectLst/>
                        <a:latin typeface="Arial" panose="020B0604020202020204" pitchFamily="34" charset="0"/>
                      </a:endParaRPr>
                    </a:p>
                  </a:txBody>
                  <a:tcPr marL="0" marR="0" marT="0" marB="0" anchor="b"/>
                </a:tc>
                <a:tc gridSpan="3">
                  <a:txBody>
                    <a:bodyPr/>
                    <a:lstStyle/>
                    <a:p>
                      <a:pPr algn="l" fontAlgn="b"/>
                      <a:r>
                        <a:rPr lang="en-US" sz="1000" u="none" strike="noStrike">
                          <a:effectLst/>
                        </a:rPr>
                        <a:t>Net Deficit Per Student</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(2,519)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(4,768)</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dirty="0">
                          <a:effectLst/>
                        </a:rPr>
                        <a:t>        (4,901)</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(5,733)</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(5,736)</a:t>
                      </a:r>
                      <a:endParaRPr lang="en-US" sz="1000" b="0" i="0" u="none" strike="noStrike" dirty="0">
                        <a:effectLst/>
                        <a:latin typeface="Arial" panose="020B0604020202020204" pitchFamily="34" charset="0"/>
                      </a:endParaRPr>
                    </a:p>
                  </a:txBody>
                  <a:tcPr marL="0" marR="0" marT="0" marB="0" anchor="b"/>
                </a:tc>
              </a:tr>
            </a:tbl>
          </a:graphicData>
        </a:graphic>
      </p:graphicFrame>
      <p:sp>
        <p:nvSpPr>
          <p:cNvPr id="21" name="Oval 20"/>
          <p:cNvSpPr/>
          <p:nvPr/>
        </p:nvSpPr>
        <p:spPr>
          <a:xfrm>
            <a:off x="7345360" y="4265165"/>
            <a:ext cx="661990" cy="2808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2" name="Oval 21"/>
          <p:cNvSpPr/>
          <p:nvPr/>
        </p:nvSpPr>
        <p:spPr>
          <a:xfrm>
            <a:off x="5410201" y="4265165"/>
            <a:ext cx="671510" cy="2808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3" name="Oval 22"/>
          <p:cNvSpPr/>
          <p:nvPr/>
        </p:nvSpPr>
        <p:spPr>
          <a:xfrm>
            <a:off x="5334000" y="4884299"/>
            <a:ext cx="747711" cy="3236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4" name="Oval 23"/>
          <p:cNvSpPr/>
          <p:nvPr/>
        </p:nvSpPr>
        <p:spPr>
          <a:xfrm>
            <a:off x="7239000" y="4884299"/>
            <a:ext cx="768350" cy="3236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Oval 17"/>
          <p:cNvSpPr/>
          <p:nvPr/>
        </p:nvSpPr>
        <p:spPr>
          <a:xfrm>
            <a:off x="7543800" y="2957608"/>
            <a:ext cx="679445" cy="3976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5" name="Oval 24"/>
          <p:cNvSpPr/>
          <p:nvPr/>
        </p:nvSpPr>
        <p:spPr>
          <a:xfrm>
            <a:off x="5715000" y="2996628"/>
            <a:ext cx="631823" cy="3586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pic>
        <p:nvPicPr>
          <p:cNvPr id="32770"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1250" y="5563618"/>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06648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533400"/>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3 – Financial (continued)</a:t>
            </a:r>
            <a:endParaRPr lang="en-US" sz="28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838200"/>
            <a:ext cx="8229600" cy="5257800"/>
          </a:xfrm>
        </p:spPr>
        <p:txBody>
          <a:bodyPr>
            <a:normAutofit/>
          </a:bodyPr>
          <a:lstStyle/>
          <a:p>
            <a:pPr>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Sample questions to answer -</a:t>
            </a:r>
          </a:p>
          <a:p>
            <a:pPr marL="137160" indent="0">
              <a:buNone/>
            </a:pPr>
            <a:endParaRPr lang="en-US" sz="15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What programmatic changes are planned for future years and what impact will they have on tuition?  </a:t>
            </a:r>
          </a:p>
          <a:p>
            <a:pPr lvl="2">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 Can program reductions be made to offset new programs in</a:t>
            </a:r>
          </a:p>
          <a:p>
            <a:pPr marL="905256" lvl="2"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order to be budget neutral?</a:t>
            </a:r>
          </a:p>
          <a:p>
            <a:pPr lvl="3">
              <a:buFont typeface="Courier New" panose="02070309020205020404" pitchFamily="49" charset="0"/>
              <a:buChar char="o"/>
            </a:pPr>
            <a:r>
              <a:rPr lang="en-US" dirty="0" smtClean="0">
                <a:latin typeface="Arial" panose="020B0604020202020204" pitchFamily="34" charset="0"/>
                <a:cs typeface="Arial" panose="020B0604020202020204" pitchFamily="34" charset="0"/>
              </a:rPr>
              <a:t> If adding Chinese, can we drop Latin or German?</a:t>
            </a:r>
          </a:p>
          <a:p>
            <a:pPr marL="905256" lvl="2" indent="0">
              <a:buNone/>
            </a:pPr>
            <a:endParaRPr lang="en-US" sz="20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000" dirty="0">
                <a:latin typeface="Arial" panose="020B0604020202020204" pitchFamily="34" charset="0"/>
                <a:cs typeface="Arial" panose="020B0604020202020204" pitchFamily="34" charset="0"/>
              </a:rPr>
              <a:t>What are the key variables that need to change over the next </a:t>
            </a:r>
            <a:endParaRPr lang="en-US" sz="2000" dirty="0" smtClean="0">
              <a:latin typeface="Arial" panose="020B0604020202020204" pitchFamily="34" charset="0"/>
              <a:cs typeface="Arial" panose="020B0604020202020204" pitchFamily="34" charset="0"/>
            </a:endParaRPr>
          </a:p>
          <a:p>
            <a:pPr marL="585216" lvl="1"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5 </a:t>
            </a:r>
            <a:r>
              <a:rPr lang="en-US" sz="2000" dirty="0">
                <a:latin typeface="Arial" panose="020B0604020202020204" pitchFamily="34" charset="0"/>
                <a:cs typeface="Arial" panose="020B0604020202020204" pitchFamily="34" charset="0"/>
              </a:rPr>
              <a:t>– 10 years for </a:t>
            </a:r>
            <a:r>
              <a:rPr lang="en-US" sz="2000" dirty="0" smtClean="0">
                <a:latin typeface="Arial" panose="020B0604020202020204" pitchFamily="34" charset="0"/>
                <a:cs typeface="Arial" panose="020B0604020202020204" pitchFamily="34" charset="0"/>
              </a:rPr>
              <a:t>our </a:t>
            </a:r>
            <a:r>
              <a:rPr lang="en-US" sz="2000" dirty="0">
                <a:latin typeface="Arial" panose="020B0604020202020204" pitchFamily="34" charset="0"/>
                <a:cs typeface="Arial" panose="020B0604020202020204" pitchFamily="34" charset="0"/>
              </a:rPr>
              <a:t>school to achieve financial equilibrium?  </a:t>
            </a:r>
            <a:endParaRPr lang="en-US" sz="2000" dirty="0" smtClean="0">
              <a:latin typeface="Arial" panose="020B0604020202020204" pitchFamily="34" charset="0"/>
              <a:cs typeface="Arial" panose="020B0604020202020204" pitchFamily="34" charset="0"/>
            </a:endParaRPr>
          </a:p>
          <a:p>
            <a:pPr marL="585216" lvl="1"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How do </a:t>
            </a:r>
            <a:r>
              <a:rPr lang="en-US" sz="2000" dirty="0">
                <a:latin typeface="Arial" panose="020B0604020202020204" pitchFamily="34" charset="0"/>
                <a:cs typeface="Arial" panose="020B0604020202020204" pitchFamily="34" charset="0"/>
              </a:rPr>
              <a:t>they need to change</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 What </a:t>
            </a:r>
            <a:r>
              <a:rPr lang="en-US" sz="2000" dirty="0">
                <a:latin typeface="Arial" panose="020B0604020202020204" pitchFamily="34" charset="0"/>
                <a:cs typeface="Arial" panose="020B0604020202020204" pitchFamily="34" charset="0"/>
              </a:rPr>
              <a:t>will be the outcome of making the changes</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 What </a:t>
            </a:r>
            <a:r>
              <a:rPr lang="en-US" sz="2000" dirty="0">
                <a:latin typeface="Arial" panose="020B0604020202020204" pitchFamily="34" charset="0"/>
                <a:cs typeface="Arial" panose="020B0604020202020204" pitchFamily="34" charset="0"/>
              </a:rPr>
              <a:t>will happen if the changes are not made?</a:t>
            </a:r>
          </a:p>
          <a:p>
            <a:pPr>
              <a:buFont typeface="Courier New" panose="02070309020205020404" pitchFamily="49" charset="0"/>
              <a:buChar char="o"/>
            </a:pPr>
            <a:endParaRPr lang="en-US" dirty="0" smtClean="0"/>
          </a:p>
        </p:txBody>
      </p:sp>
      <p:pic>
        <p:nvPicPr>
          <p:cNvPr id="3379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834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linds(horizontal)">
                                      <p:cBhvr>
                                        <p:cTn id="35" dur="500"/>
                                        <p:tgtEl>
                                          <p:spTgt spid="3">
                                            <p:txEl>
                                              <p:pRg st="10" end="10"/>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linds(horizontal)">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2512"/>
          </a:xfrm>
        </p:spPr>
        <p:txBody>
          <a:bodyPr>
            <a:noAutofit/>
          </a:bodyPr>
          <a:lstStyle/>
          <a:p>
            <a:r>
              <a:rPr lang="en-US" sz="2900" dirty="0" smtClean="0">
                <a:solidFill>
                  <a:schemeClr val="tx1"/>
                </a:solidFill>
                <a:latin typeface="Arial" panose="020B0604020202020204" pitchFamily="34" charset="0"/>
                <a:cs typeface="Arial" panose="020B0604020202020204" pitchFamily="34" charset="0"/>
              </a:rPr>
              <a:t>4 - Miscellaneous</a:t>
            </a:r>
            <a:endParaRPr lang="en-US" sz="29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143000"/>
            <a:ext cx="8229600" cy="4876800"/>
          </a:xfrm>
        </p:spPr>
        <p:txBody>
          <a:bodyPr>
            <a:normAutofit fontScale="92500" lnSpcReduction="10000"/>
          </a:bodyPr>
          <a:lstStyle/>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Endowment</a:t>
            </a:r>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Debt</a:t>
            </a:r>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Annual Fund</a:t>
            </a: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Physical Plant</a:t>
            </a: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Dashboard</a:t>
            </a:r>
            <a:endParaRPr lang="en-US" sz="2600"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600" b="1" i="1" dirty="0">
                <a:latin typeface="Arial" panose="020B0604020202020204" pitchFamily="34" charset="0"/>
                <a:cs typeface="Arial" panose="020B0604020202020204" pitchFamily="34" charset="0"/>
              </a:rPr>
              <a:t>Sample questions to answer </a:t>
            </a:r>
            <a:r>
              <a:rPr lang="en-US" sz="2600" b="1" i="1" dirty="0" smtClean="0">
                <a:latin typeface="Arial" panose="020B0604020202020204" pitchFamily="34" charset="0"/>
                <a:cs typeface="Arial" panose="020B0604020202020204" pitchFamily="34" charset="0"/>
              </a:rPr>
              <a:t>–</a:t>
            </a:r>
          </a:p>
          <a:p>
            <a:pPr>
              <a:buFont typeface="Wingdings" panose="05000000000000000000" pitchFamily="2" charset="2"/>
              <a:buChar char="Ø"/>
            </a:pPr>
            <a:endParaRPr lang="en-US" sz="1300" b="1" i="1"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What are endowment trends (increasing in value, decreasing in value, earnings exceed withdrawals)?</a:t>
            </a:r>
          </a:p>
          <a:p>
            <a:pPr marL="585216" lvl="1"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Is endowment spending greater or less than earnings?</a:t>
            </a:r>
          </a:p>
          <a:p>
            <a:pPr marL="137160" indent="0">
              <a:buNone/>
            </a:pPr>
            <a:endParaRPr lang="en-US" dirty="0" smtClean="0"/>
          </a:p>
        </p:txBody>
      </p:sp>
      <p:pic>
        <p:nvPicPr>
          <p:cNvPr id="34818"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4 – Miscellaneous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295400"/>
            <a:ext cx="8382000" cy="5013960"/>
          </a:xfrm>
        </p:spPr>
        <p:txBody>
          <a:bodyPr>
            <a:normAutofit fontScale="92500" lnSpcReduction="20000"/>
          </a:bodyPr>
          <a:lstStyle/>
          <a:p>
            <a:pPr>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Sample </a:t>
            </a:r>
            <a:r>
              <a:rPr lang="en-US" b="1" i="1" dirty="0">
                <a:latin typeface="Arial" panose="020B0604020202020204" pitchFamily="34" charset="0"/>
                <a:cs typeface="Arial" panose="020B0604020202020204" pitchFamily="34" charset="0"/>
              </a:rPr>
              <a:t>questions to answer </a:t>
            </a:r>
            <a:r>
              <a:rPr lang="en-US" b="1" i="1" dirty="0" smtClean="0">
                <a:latin typeface="Arial" panose="020B0604020202020204" pitchFamily="34" charset="0"/>
                <a:cs typeface="Arial" panose="020B0604020202020204" pitchFamily="34" charset="0"/>
              </a:rPr>
              <a:t>(continued) –</a:t>
            </a:r>
          </a:p>
          <a:p>
            <a:pPr marL="137160" indent="0">
              <a:buNone/>
            </a:pPr>
            <a:endParaRPr lang="en-US" b="1" i="1"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Is the endowment underwater?   If so, how long has it been underwater and when is it projected to be above water?</a:t>
            </a:r>
          </a:p>
          <a:p>
            <a:pPr marL="585216" lvl="1"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How do endowment and annual fund totals compare to benchmark schools?</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What is endowment per student compared to benchmarks?</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What is annual fund participation percentage as compared to</a:t>
            </a:r>
          </a:p>
          <a:p>
            <a:pPr marL="905256" lvl="2"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benchmarks?</a:t>
            </a:r>
          </a:p>
          <a:p>
            <a:pPr marL="585216" lvl="1"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Are debt totals increasing or decreasing?  Is there a plan in place to pay debt obligations?</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have debt to endowment ratios changed?</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have debt to annual revenue ratios changed?</a:t>
            </a:r>
          </a:p>
          <a:p>
            <a:pPr marL="585216" lvl="1"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endParaRPr lang="en-US" dirty="0" smtClean="0"/>
          </a:p>
          <a:p>
            <a:pPr lvl="1">
              <a:buFont typeface="Courier New" panose="02070309020205020404" pitchFamily="49" charset="0"/>
              <a:buChar char="o"/>
            </a:pPr>
            <a:endParaRPr lang="en-US" dirty="0" smtClean="0"/>
          </a:p>
          <a:p>
            <a:pPr marL="137160" indent="0">
              <a:buNone/>
            </a:pPr>
            <a:endParaRPr lang="en-US" dirty="0" smtClean="0"/>
          </a:p>
        </p:txBody>
      </p:sp>
      <p:pic>
        <p:nvPicPr>
          <p:cNvPr id="35842"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383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linds(horizontal)">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4 – Miscellaneous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Sample </a:t>
            </a:r>
            <a:r>
              <a:rPr lang="en-US" b="1" i="1" dirty="0">
                <a:latin typeface="Arial" panose="020B0604020202020204" pitchFamily="34" charset="0"/>
                <a:cs typeface="Arial" panose="020B0604020202020204" pitchFamily="34" charset="0"/>
              </a:rPr>
              <a:t>questions to answer </a:t>
            </a:r>
            <a:r>
              <a:rPr lang="en-US" b="1" i="1" dirty="0" smtClean="0">
                <a:latin typeface="Arial" panose="020B0604020202020204" pitchFamily="34" charset="0"/>
                <a:cs typeface="Arial" panose="020B0604020202020204" pitchFamily="34" charset="0"/>
              </a:rPr>
              <a:t>(continued) –</a:t>
            </a:r>
          </a:p>
          <a:p>
            <a:pPr marL="137160"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What are the physical plant trends (increasing in value, decreasing in value)?</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Are funds being set aside annually for PPRRSM?</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How is deferred maintenance expected to change over the</a:t>
            </a:r>
          </a:p>
          <a:p>
            <a:pPr marL="905256" lvl="2"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next 10 years?</a:t>
            </a:r>
            <a:endParaRPr lang="en-US" dirty="0">
              <a:latin typeface="Arial" panose="020B0604020202020204" pitchFamily="34" charset="0"/>
              <a:cs typeface="Arial" panose="020B0604020202020204" pitchFamily="34" charset="0"/>
            </a:endParaRPr>
          </a:p>
          <a:p>
            <a:pPr lvl="1">
              <a:buFont typeface="Courier New" panose="02070309020205020404" pitchFamily="49" charset="0"/>
              <a:buChar char="o"/>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Are building and replacement costs up to date for insurance coverages and calculating pertinent ratios?</a:t>
            </a:r>
            <a:endParaRPr lang="en-US" dirty="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Need to update every few years.</a:t>
            </a:r>
            <a:endParaRPr lang="en-US" dirty="0">
              <a:latin typeface="Arial" panose="020B0604020202020204" pitchFamily="34" charset="0"/>
              <a:cs typeface="Arial" panose="020B0604020202020204" pitchFamily="34" charset="0"/>
            </a:endParaRPr>
          </a:p>
          <a:p>
            <a:pPr marL="905256" lvl="2"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Are insurance coverages and deductibles sufficient?  Is umbrella policy large enough?</a:t>
            </a:r>
            <a:endParaRPr lang="en-US" dirty="0">
              <a:latin typeface="Arial" panose="020B0604020202020204" pitchFamily="34" charset="0"/>
              <a:cs typeface="Arial" panose="020B0604020202020204" pitchFamily="34" charset="0"/>
            </a:endParaRPr>
          </a:p>
        </p:txBody>
      </p:sp>
      <p:pic>
        <p:nvPicPr>
          <p:cNvPr id="36866"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5880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12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7085"/>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4 – Miscellaneous </a:t>
            </a:r>
            <a:r>
              <a:rPr lang="en-US" sz="2800" i="1" dirty="0" smtClean="0">
                <a:solidFill>
                  <a:schemeClr val="tx1"/>
                </a:solidFill>
                <a:latin typeface="Arial" panose="020B0604020202020204" pitchFamily="34" charset="0"/>
                <a:cs typeface="Arial" panose="020B0604020202020204" pitchFamily="34" charset="0"/>
              </a:rPr>
              <a:t>(continued)</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709160"/>
          </a:xfrm>
        </p:spPr>
        <p:txBody>
          <a:bodyPr>
            <a:normAutofit/>
          </a:bodyPr>
          <a:lstStyle/>
          <a:p>
            <a:pPr>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Sample </a:t>
            </a:r>
            <a:r>
              <a:rPr lang="en-US" b="1" i="1" dirty="0">
                <a:latin typeface="Arial" panose="020B0604020202020204" pitchFamily="34" charset="0"/>
                <a:cs typeface="Arial" panose="020B0604020202020204" pitchFamily="34" charset="0"/>
              </a:rPr>
              <a:t>questions to answer </a:t>
            </a:r>
            <a:r>
              <a:rPr lang="en-US" b="1" i="1" dirty="0" smtClean="0">
                <a:latin typeface="Arial" panose="020B0604020202020204" pitchFamily="34" charset="0"/>
                <a:cs typeface="Arial" panose="020B0604020202020204" pitchFamily="34" charset="0"/>
              </a:rPr>
              <a:t>(continued) –</a:t>
            </a:r>
          </a:p>
          <a:p>
            <a:pPr marL="137160" indent="0">
              <a:buNone/>
            </a:pPr>
            <a:endParaRPr lang="en-US" sz="1500" b="1" i="1"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Does the dashboard show progress in key areas?  Are the trends for the majority of the key indicators positive or negative?</a:t>
            </a:r>
          </a:p>
          <a:p>
            <a:pPr lvl="1">
              <a:buFont typeface="Courier New" panose="02070309020205020404" pitchFamily="49" charset="0"/>
              <a:buChar char="o"/>
            </a:pPr>
            <a:endParaRPr lang="en-US" sz="1500"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What are strengths and weaknesses from a quick</a:t>
            </a:r>
          </a:p>
          <a:p>
            <a:pPr marL="905256" lvl="2"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glance at the dashboard?</a:t>
            </a:r>
          </a:p>
          <a:p>
            <a:pPr marL="905256" lvl="2" indent="0">
              <a:buNone/>
            </a:pPr>
            <a:endParaRPr lang="en-US" sz="1500" dirty="0" smtClean="0">
              <a:latin typeface="Arial" panose="020B0604020202020204" pitchFamily="34" charset="0"/>
              <a:cs typeface="Arial" panose="020B0604020202020204" pitchFamily="34" charset="0"/>
            </a:endParaRP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What actions need to be taken to convert negative</a:t>
            </a:r>
          </a:p>
          <a:p>
            <a:pPr marL="905256" lvl="2" indent="0">
              <a:buNone/>
            </a:pPr>
            <a:r>
              <a:rPr lang="en-US" dirty="0" smtClean="0">
                <a:latin typeface="Arial" panose="020B0604020202020204" pitchFamily="34" charset="0"/>
                <a:cs typeface="Arial" panose="020B0604020202020204" pitchFamily="34" charset="0"/>
              </a:rPr>
              <a:t>    trends to positive trends?  </a:t>
            </a:r>
            <a:endParaRPr lang="en-US" dirty="0">
              <a:latin typeface="Arial" panose="020B0604020202020204" pitchFamily="34" charset="0"/>
              <a:cs typeface="Arial" panose="020B0604020202020204" pitchFamily="34" charset="0"/>
            </a:endParaRPr>
          </a:p>
          <a:p>
            <a:pPr marL="585216" lvl="1" indent="0">
              <a:buNone/>
            </a:pPr>
            <a:endParaRPr lang="en-US" dirty="0">
              <a:latin typeface="Arial" panose="020B0604020202020204" pitchFamily="34" charset="0"/>
              <a:cs typeface="Arial" panose="020B0604020202020204" pitchFamily="34" charset="0"/>
            </a:endParaRPr>
          </a:p>
          <a:p>
            <a:pPr marL="137160" indent="0">
              <a:buNone/>
            </a:pPr>
            <a:endParaRPr lang="en-US" b="1" i="1" dirty="0">
              <a:latin typeface="Arial" panose="020B0604020202020204" pitchFamily="34" charset="0"/>
              <a:cs typeface="Arial" panose="020B0604020202020204" pitchFamily="34" charset="0"/>
            </a:endParaRPr>
          </a:p>
          <a:p>
            <a:pPr marL="905256" lvl="2" indent="0">
              <a:buNone/>
            </a:pPr>
            <a:endParaRPr lang="en-US" dirty="0" smtClean="0">
              <a:latin typeface="Arial" panose="020B0604020202020204" pitchFamily="34" charset="0"/>
              <a:cs typeface="Arial" panose="020B0604020202020204" pitchFamily="34" charset="0"/>
            </a:endParaRPr>
          </a:p>
          <a:p>
            <a:pPr lvl="2">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p:txBody>
      </p:sp>
      <p:pic>
        <p:nvPicPr>
          <p:cNvPr id="37890"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5880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070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4" y="272447"/>
            <a:ext cx="8277225" cy="606147"/>
          </a:xfrm>
        </p:spPr>
        <p:txBody>
          <a:bodyPr>
            <a:normAutofit/>
          </a:bodyPr>
          <a:lstStyle/>
          <a:p>
            <a:r>
              <a:rPr lang="en-US" sz="2800" dirty="0">
                <a:solidFill>
                  <a:schemeClr val="tx1"/>
                </a:solidFill>
                <a:latin typeface="Arial" panose="020B0604020202020204" pitchFamily="34" charset="0"/>
                <a:cs typeface="Arial" panose="020B0604020202020204" pitchFamily="34" charset="0"/>
              </a:rPr>
              <a:t>4</a:t>
            </a:r>
            <a:r>
              <a:rPr lang="en-US" sz="2800" dirty="0" smtClean="0">
                <a:solidFill>
                  <a:schemeClr val="tx1"/>
                </a:solidFill>
                <a:latin typeface="Arial" panose="020B0604020202020204" pitchFamily="34" charset="0"/>
                <a:cs typeface="Arial" panose="020B0604020202020204" pitchFamily="34" charset="0"/>
              </a:rPr>
              <a:t> – Miscellaneous </a:t>
            </a:r>
            <a:r>
              <a:rPr lang="en-US" sz="2800" i="1" dirty="0" smtClean="0">
                <a:solidFill>
                  <a:schemeClr val="tx1"/>
                </a:solidFill>
                <a:latin typeface="Arial" panose="020B0604020202020204" pitchFamily="34" charset="0"/>
                <a:cs typeface="Arial" panose="020B0604020202020204" pitchFamily="34" charset="0"/>
              </a:rPr>
              <a:t>(continued</a:t>
            </a:r>
            <a:r>
              <a:rPr lang="en-US" sz="2800" i="1" dirty="0">
                <a:solidFill>
                  <a:schemeClr val="tx1"/>
                </a:solidFill>
                <a:latin typeface="Arial" panose="020B0604020202020204" pitchFamily="34" charset="0"/>
                <a:cs typeface="Arial" panose="020B0604020202020204" pitchFamily="34" charset="0"/>
              </a:rPr>
              <a:t>)</a:t>
            </a:r>
          </a:p>
        </p:txBody>
      </p:sp>
      <p:sp>
        <p:nvSpPr>
          <p:cNvPr id="11" name="Rectangle 10"/>
          <p:cNvSpPr/>
          <p:nvPr/>
        </p:nvSpPr>
        <p:spPr>
          <a:xfrm>
            <a:off x="445911" y="913682"/>
            <a:ext cx="7772400" cy="769441"/>
          </a:xfrm>
          <a:prstGeom prst="rect">
            <a:avLst/>
          </a:prstGeom>
        </p:spPr>
        <p:txBody>
          <a:bodyPr wrap="square">
            <a:spAutoFit/>
          </a:bodyPr>
          <a:lstStyle/>
          <a:p>
            <a:pPr>
              <a:buFont typeface="Wingdings" panose="05000000000000000000" pitchFamily="2" charset="2"/>
              <a:buChar char="Ø"/>
            </a:pPr>
            <a:r>
              <a:rPr lang="en-US" sz="2400" b="1" i="1" dirty="0">
                <a:latin typeface="Arial" panose="020B0604020202020204" pitchFamily="34" charset="0"/>
                <a:cs typeface="Arial" panose="020B0604020202020204" pitchFamily="34" charset="0"/>
              </a:rPr>
              <a:t>Sample tools needed to answer the questions – </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Dashboard</a:t>
            </a:r>
            <a:endParaRPr lang="en-US" sz="2000" dirty="0">
              <a:latin typeface="Arial" panose="020B0604020202020204" pitchFamily="34" charset="0"/>
              <a:cs typeface="Arial" panose="020B0604020202020204"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724413409"/>
              </p:ext>
            </p:extLst>
          </p:nvPr>
        </p:nvGraphicFramePr>
        <p:xfrm>
          <a:off x="654842" y="1718211"/>
          <a:ext cx="6660359" cy="4869522"/>
        </p:xfrm>
        <a:graphic>
          <a:graphicData uri="http://schemas.openxmlformats.org/drawingml/2006/table">
            <a:tbl>
              <a:tblPr>
                <a:tableStyleId>{5C22544A-7EE6-4342-B048-85BDC9FD1C3A}</a:tableStyleId>
              </a:tblPr>
              <a:tblGrid>
                <a:gridCol w="2391907"/>
                <a:gridCol w="129824"/>
                <a:gridCol w="849757"/>
                <a:gridCol w="314724"/>
                <a:gridCol w="849757"/>
                <a:gridCol w="295053"/>
                <a:gridCol w="849757"/>
                <a:gridCol w="224241"/>
                <a:gridCol w="755339"/>
              </a:tblGrid>
              <a:tr h="176736">
                <a:tc>
                  <a:txBody>
                    <a:bodyPr/>
                    <a:lstStyle/>
                    <a:p>
                      <a:pPr algn="l" fontAlgn="b"/>
                      <a:r>
                        <a:rPr lang="en-US" sz="1000" u="none" strike="noStrike" dirty="0">
                          <a:effectLst/>
                        </a:rPr>
                        <a:t>Sample School</a:t>
                      </a:r>
                      <a:endParaRPr lang="en-US" sz="1000" b="0" i="0" u="none" strike="noStrike" dirty="0">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gridSpan="4">
                  <a:txBody>
                    <a:bodyPr/>
                    <a:lstStyle/>
                    <a:p>
                      <a:pPr algn="l" fontAlgn="b"/>
                      <a:r>
                        <a:rPr lang="en-US" sz="1000" u="none" strike="noStrike">
                          <a:effectLst/>
                        </a:rPr>
                        <a:t>↑ = positive trend</a:t>
                      </a:r>
                      <a:endParaRPr lang="en-US" sz="1000" b="0" i="0" u="none" strike="noStrike">
                        <a:solidFill>
                          <a:srgbClr val="00B050"/>
                        </a:solidFill>
                        <a:effectLst/>
                        <a:latin typeface="Courier New" panose="02070309020205020404" pitchFamily="49"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176736">
                <a:tc>
                  <a:txBody>
                    <a:bodyPr/>
                    <a:lstStyle/>
                    <a:p>
                      <a:pPr algn="l" fontAlgn="b"/>
                      <a:r>
                        <a:rPr lang="en-US" sz="1000" u="none" strike="noStrike">
                          <a:effectLst/>
                        </a:rPr>
                        <a:t>1 Page Dashboard Summary</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gridSpan="4">
                  <a:txBody>
                    <a:bodyPr/>
                    <a:lstStyle/>
                    <a:p>
                      <a:pPr algn="l" fontAlgn="b"/>
                      <a:r>
                        <a:rPr lang="en-US" sz="1000" u="none" strike="noStrike">
                          <a:effectLst/>
                        </a:rPr>
                        <a:t>↓ = negative trend</a:t>
                      </a:r>
                      <a:endParaRPr lang="en-US" sz="1000" b="0" i="0" u="none" strike="noStrike">
                        <a:solidFill>
                          <a:srgbClr val="FF0000"/>
                        </a:solidFill>
                        <a:effectLst/>
                        <a:latin typeface="Courier New" panose="02070309020205020404" pitchFamily="49"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175760">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2014-15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2015-16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2016-17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Change</a:t>
                      </a:r>
                      <a:endParaRPr lang="en-US" sz="1000" b="0" i="0" u="none" strike="noStrike">
                        <a:effectLst/>
                        <a:latin typeface="Arial" panose="020B0604020202020204" pitchFamily="34"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66918">
                <a:tc>
                  <a:txBody>
                    <a:bodyPr/>
                    <a:lstStyle/>
                    <a:p>
                      <a:pPr algn="l" fontAlgn="b"/>
                      <a:r>
                        <a:rPr lang="en-US" sz="1000" u="none" strike="noStrike">
                          <a:effectLst/>
                        </a:rPr>
                        <a:t>Enrollment</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437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425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435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66918">
                <a:tc>
                  <a:txBody>
                    <a:bodyPr/>
                    <a:lstStyle/>
                    <a:p>
                      <a:pPr algn="l" fontAlgn="b"/>
                      <a:r>
                        <a:rPr lang="en-US" sz="1000" u="none" strike="noStrike">
                          <a:effectLst/>
                        </a:rPr>
                        <a:t>Financial Aid</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1,070,622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1,260,027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1,346,088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rowSpan="2">
                  <a:txBody>
                    <a:bodyPr/>
                    <a:lstStyle/>
                    <a:p>
                      <a:pPr algn="ctr" fontAlgn="b"/>
                      <a:endParaRPr lang="en-US" sz="1000" b="0" i="0" u="none" strike="noStrike">
                        <a:effectLst/>
                        <a:latin typeface="Arial" panose="020B0604020202020204" pitchFamily="34"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vMerge="1">
                  <a:txBody>
                    <a:bodyPr/>
                    <a:lstStyle/>
                    <a:p>
                      <a:endParaRPr lang="en-US"/>
                    </a:p>
                  </a:txBody>
                  <a:tcPr/>
                </a:tc>
              </a:tr>
              <a:tr h="166918">
                <a:tc>
                  <a:txBody>
                    <a:bodyPr/>
                    <a:lstStyle/>
                    <a:p>
                      <a:pPr algn="l" fontAlgn="b"/>
                      <a:r>
                        <a:rPr lang="en-US" sz="1000" u="none" strike="noStrike">
                          <a:effectLst/>
                        </a:rPr>
                        <a:t>12th Grade Tuition</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16,060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16,665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17,325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a:t>
                      </a:r>
                      <a:endParaRPr lang="en-US" sz="1000" b="0" i="0" u="none" strike="noStrike">
                        <a:effectLst/>
                        <a:latin typeface="Arial" panose="020B0604020202020204" pitchFamily="34"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rowSpan="2">
                  <a:txBody>
                    <a:bodyPr/>
                    <a:lstStyle/>
                    <a:p>
                      <a:pPr algn="ctr" fontAlgn="b"/>
                      <a:endParaRPr lang="en-US" sz="1000" b="0" i="0" u="none" strike="noStrike">
                        <a:effectLst/>
                        <a:latin typeface="Arial" panose="020B0604020202020204" pitchFamily="34" charset="0"/>
                      </a:endParaRPr>
                    </a:p>
                  </a:txBody>
                  <a:tcPr marL="0" marR="0" marT="0" marB="0" anchor="b"/>
                </a:tc>
              </a:tr>
              <a:tr h="166918">
                <a:tc>
                  <a:txBody>
                    <a:bodyPr/>
                    <a:lstStyle/>
                    <a:p>
                      <a:pPr algn="l" fontAlgn="b"/>
                      <a:r>
                        <a:rPr lang="en-US" sz="1000" u="none" strike="noStrike">
                          <a:effectLst/>
                        </a:rPr>
                        <a:t>Net Tuition Revenue</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5,069,033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5,026,023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5,384,368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vMerge="1">
                  <a:txBody>
                    <a:bodyPr/>
                    <a:lstStyle/>
                    <a:p>
                      <a:endParaRPr lang="en-US"/>
                    </a:p>
                  </a:txBody>
                  <a:tcPr/>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tc>
              </a:tr>
              <a:tr h="176736">
                <a:tc>
                  <a:txBody>
                    <a:bodyPr/>
                    <a:lstStyle/>
                    <a:p>
                      <a:pPr algn="l" fontAlgn="b"/>
                      <a:r>
                        <a:rPr lang="nl-NL" sz="1000" u="none" strike="noStrike">
                          <a:effectLst/>
                        </a:rPr>
                        <a:t>Net Tuition Revenue per Student</a:t>
                      </a:r>
                      <a:endParaRPr lang="nl-NL"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11,600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11,826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12,378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solidFill>
                          <a:srgbClr val="FF0000"/>
                        </a:solidFill>
                        <a:effectLst/>
                        <a:latin typeface="Courier New" panose="02070309020205020404" pitchFamily="49"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rowSpan="2">
                  <a:txBody>
                    <a:bodyPr/>
                    <a:lstStyle/>
                    <a:p>
                      <a:pPr algn="ctr" fontAlgn="b"/>
                      <a:endParaRPr lang="en-US" sz="1000" b="0" i="0" u="none" strike="noStrike">
                        <a:effectLst/>
                        <a:latin typeface="Arial" panose="020B0604020202020204" pitchFamily="34" charset="0"/>
                      </a:endParaRPr>
                    </a:p>
                  </a:txBody>
                  <a:tcPr marL="0" marR="0" marT="0" marB="0" anchor="b"/>
                </a:tc>
              </a:tr>
              <a:tr h="166918">
                <a:tc>
                  <a:txBody>
                    <a:bodyPr/>
                    <a:lstStyle/>
                    <a:p>
                      <a:pPr algn="l" fontAlgn="b"/>
                      <a:r>
                        <a:rPr lang="en-US" sz="1000" u="none" strike="noStrike">
                          <a:effectLst/>
                        </a:rPr>
                        <a:t>Attrition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solidFill>
                            <a:schemeClr val="bg1"/>
                          </a:solidFill>
                          <a:effectLst/>
                        </a:rPr>
                        <a:t>10.8%</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12.3%</a:t>
                      </a:r>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6.2%</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vMerge="1">
                  <a:txBody>
                    <a:bodyPr/>
                    <a:lstStyle/>
                    <a:p>
                      <a:endParaRPr lang="en-US"/>
                    </a:p>
                  </a:txBody>
                  <a:tcPr/>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rowSpan="2">
                  <a:txBody>
                    <a:bodyPr/>
                    <a:lstStyle/>
                    <a:p>
                      <a:pPr algn="ctr" fontAlgn="b"/>
                      <a:endParaRPr lang="en-US" sz="1000" b="0" i="0" u="none" strike="noStrike">
                        <a:effectLst/>
                        <a:latin typeface="Arial" panose="020B0604020202020204" pitchFamily="34" charset="0"/>
                      </a:endParaRPr>
                    </a:p>
                  </a:txBody>
                  <a:tcPr marL="0" marR="0" marT="0" marB="0" anchor="b"/>
                </a:tc>
              </a:tr>
              <a:tr h="166918">
                <a:tc>
                  <a:txBody>
                    <a:bodyPr/>
                    <a:lstStyle/>
                    <a:p>
                      <a:pPr algn="l" fontAlgn="b"/>
                      <a:r>
                        <a:rPr lang="en-US" sz="1000" u="none" strike="noStrike">
                          <a:effectLst/>
                        </a:rPr>
                        <a:t>% of Full Pay Students</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solidFill>
                            <a:schemeClr val="bg1"/>
                          </a:solidFill>
                          <a:effectLst/>
                        </a:rPr>
                        <a:t>56.5%</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53.4%</a:t>
                      </a:r>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54.9%</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vMerge="1">
                  <a:txBody>
                    <a:bodyPr/>
                    <a:lstStyle/>
                    <a:p>
                      <a:endParaRPr lang="en-US"/>
                    </a:p>
                  </a:txBody>
                  <a:tcPr/>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66918">
                <a:tc>
                  <a:txBody>
                    <a:bodyPr/>
                    <a:lstStyle/>
                    <a:p>
                      <a:pPr algn="l" fontAlgn="b"/>
                      <a:r>
                        <a:rPr lang="en-US" sz="1000" u="none" strike="noStrike">
                          <a:effectLst/>
                        </a:rPr>
                        <a:t>Employee FTEs</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78.65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77.95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78.70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a:t>
                      </a:r>
                      <a:endParaRPr lang="en-US" sz="1000" b="0" i="0" u="none" strike="noStrike">
                        <a:effectLst/>
                        <a:latin typeface="Arial" panose="020B0604020202020204" pitchFamily="34"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tc>
              </a:tr>
              <a:tr h="176736">
                <a:tc>
                  <a:txBody>
                    <a:bodyPr/>
                    <a:lstStyle/>
                    <a:p>
                      <a:pPr algn="l" fontAlgn="b"/>
                      <a:r>
                        <a:rPr lang="en-US" sz="1000" u="none" strike="noStrike">
                          <a:effectLst/>
                        </a:rPr>
                        <a:t>Mean Faculty Salaries</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45,540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45,178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46,164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solidFill>
                          <a:srgbClr val="FF0000"/>
                        </a:solidFill>
                        <a:effectLst/>
                        <a:latin typeface="Courier New" panose="02070309020205020404" pitchFamily="49"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r>
              <a:tr h="166918">
                <a:tc>
                  <a:txBody>
                    <a:bodyPr/>
                    <a:lstStyle/>
                    <a:p>
                      <a:pPr algn="l" fontAlgn="b"/>
                      <a:r>
                        <a:rPr lang="en-US" sz="1000" u="none" strike="noStrike">
                          <a:effectLst/>
                        </a:rPr>
                        <a:t>Annual Fund (raised prior year)</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918,591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909,737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541,346 </a:t>
                      </a:r>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a:t>
                      </a:r>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a:t>
                      </a:r>
                      <a:endParaRPr lang="en-US" sz="1000" b="0" i="0" u="none" strike="noStrike">
                        <a:effectLst/>
                        <a:latin typeface="Arial" panose="020B0604020202020204" pitchFamily="34"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tc>
              </a:tr>
              <a:tr h="314622">
                <a:tc>
                  <a:txBody>
                    <a:bodyPr/>
                    <a:lstStyle/>
                    <a:p>
                      <a:pPr algn="l" fontAlgn="b"/>
                      <a:r>
                        <a:rPr lang="en-US" sz="1000" u="none" strike="noStrike">
                          <a:effectLst/>
                        </a:rPr>
                        <a:t>Endowment (prior year 6/30 value)</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solidFill>
                            <a:schemeClr val="bg1"/>
                          </a:solidFill>
                          <a:effectLst/>
                        </a:rPr>
                        <a:t> 8,197,000 </a:t>
                      </a:r>
                      <a:endParaRPr lang="en-US" sz="1000" b="0" i="0" u="none" strike="noStrike" dirty="0">
                        <a:solidFill>
                          <a:schemeClr val="bg1"/>
                        </a:solidFill>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8,890,495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9,698,749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solidFill>
                          <a:srgbClr val="FF0000"/>
                        </a:solidFill>
                        <a:effectLst/>
                        <a:latin typeface="Courier New" panose="02070309020205020404" pitchFamily="49" charset="0"/>
                      </a:endParaRPr>
                    </a:p>
                  </a:txBody>
                  <a:tcPr marL="0" marR="0" marT="0" marB="0" anchor="b"/>
                </a:tc>
              </a:tr>
              <a:tr h="166918">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b"/>
                </a:tc>
              </a:tr>
            </a:tbl>
          </a:graphicData>
        </a:graphic>
      </p:graphicFrame>
      <p:sp>
        <p:nvSpPr>
          <p:cNvPr id="22" name="AutoShape 4"/>
          <p:cNvSpPr>
            <a:spLocks noChangeArrowheads="1"/>
          </p:cNvSpPr>
          <p:nvPr/>
        </p:nvSpPr>
        <p:spPr bwMode="auto">
          <a:xfrm>
            <a:off x="6775446" y="3111765"/>
            <a:ext cx="228600" cy="152400"/>
          </a:xfrm>
          <a:prstGeom prst="downArrow">
            <a:avLst>
              <a:gd name="adj1" fmla="val 50000"/>
              <a:gd name="adj2" fmla="val 50491"/>
            </a:avLst>
          </a:prstGeom>
          <a:solidFill>
            <a:srgbClr val="FF0000"/>
          </a:solidFill>
          <a:ln w="9525">
            <a:solidFill>
              <a:srgbClr val="000000"/>
            </a:solidFill>
            <a:miter lim="800000"/>
            <a:headEnd/>
            <a:tailEnd/>
          </a:ln>
        </p:spPr>
        <p:txBody>
          <a:bodyPr/>
          <a:lstStyle/>
          <a:p>
            <a:endParaRPr lang="en-US"/>
          </a:p>
        </p:txBody>
      </p:sp>
      <p:sp>
        <p:nvSpPr>
          <p:cNvPr id="23" name="AutoShape 3"/>
          <p:cNvSpPr>
            <a:spLocks noChangeArrowheads="1"/>
          </p:cNvSpPr>
          <p:nvPr/>
        </p:nvSpPr>
        <p:spPr bwMode="auto">
          <a:xfrm>
            <a:off x="6791318" y="6220904"/>
            <a:ext cx="180975" cy="133350"/>
          </a:xfrm>
          <a:prstGeom prst="upArrow">
            <a:avLst>
              <a:gd name="adj1" fmla="val 50000"/>
              <a:gd name="adj2" fmla="val 50491"/>
            </a:avLst>
          </a:prstGeom>
          <a:solidFill>
            <a:srgbClr val="00B050"/>
          </a:solidFill>
          <a:ln w="9525">
            <a:solidFill>
              <a:srgbClr val="000000"/>
            </a:solidFill>
            <a:miter lim="800000"/>
            <a:headEnd/>
            <a:tailEnd/>
          </a:ln>
        </p:spPr>
        <p:txBody>
          <a:bodyPr/>
          <a:lstStyle/>
          <a:p>
            <a:endParaRPr lang="en-US"/>
          </a:p>
        </p:txBody>
      </p:sp>
      <p:sp>
        <p:nvSpPr>
          <p:cNvPr id="24" name="AutoShape 3"/>
          <p:cNvSpPr>
            <a:spLocks noChangeArrowheads="1"/>
          </p:cNvSpPr>
          <p:nvPr/>
        </p:nvSpPr>
        <p:spPr bwMode="auto">
          <a:xfrm>
            <a:off x="6800827" y="4148881"/>
            <a:ext cx="180975" cy="133350"/>
          </a:xfrm>
          <a:prstGeom prst="upArrow">
            <a:avLst>
              <a:gd name="adj1" fmla="val 50000"/>
              <a:gd name="adj2" fmla="val 50491"/>
            </a:avLst>
          </a:prstGeom>
          <a:solidFill>
            <a:srgbClr val="00B050"/>
          </a:solidFill>
          <a:ln w="9525">
            <a:solidFill>
              <a:srgbClr val="000000"/>
            </a:solidFill>
            <a:miter lim="800000"/>
            <a:headEnd/>
            <a:tailEnd/>
          </a:ln>
        </p:spPr>
        <p:txBody>
          <a:bodyPr/>
          <a:lstStyle/>
          <a:p>
            <a:endParaRPr lang="en-US"/>
          </a:p>
        </p:txBody>
      </p:sp>
      <p:sp>
        <p:nvSpPr>
          <p:cNvPr id="25" name="AutoShape 3"/>
          <p:cNvSpPr>
            <a:spLocks noChangeArrowheads="1"/>
          </p:cNvSpPr>
          <p:nvPr/>
        </p:nvSpPr>
        <p:spPr bwMode="auto">
          <a:xfrm>
            <a:off x="6799259" y="2733932"/>
            <a:ext cx="180975" cy="133350"/>
          </a:xfrm>
          <a:prstGeom prst="upArrow">
            <a:avLst>
              <a:gd name="adj1" fmla="val 50000"/>
              <a:gd name="adj2" fmla="val 50491"/>
            </a:avLst>
          </a:prstGeom>
          <a:solidFill>
            <a:srgbClr val="00B050"/>
          </a:solidFill>
          <a:ln w="9525">
            <a:solidFill>
              <a:srgbClr val="000000"/>
            </a:solidFill>
            <a:miter lim="800000"/>
            <a:headEnd/>
            <a:tailEnd/>
          </a:ln>
        </p:spPr>
        <p:txBody>
          <a:bodyPr/>
          <a:lstStyle/>
          <a:p>
            <a:endParaRPr lang="en-US"/>
          </a:p>
        </p:txBody>
      </p:sp>
      <p:sp>
        <p:nvSpPr>
          <p:cNvPr id="26" name="AutoShape 3"/>
          <p:cNvSpPr>
            <a:spLocks noChangeArrowheads="1"/>
          </p:cNvSpPr>
          <p:nvPr/>
        </p:nvSpPr>
        <p:spPr bwMode="auto">
          <a:xfrm>
            <a:off x="6791319" y="3800263"/>
            <a:ext cx="180975" cy="133350"/>
          </a:xfrm>
          <a:prstGeom prst="upArrow">
            <a:avLst>
              <a:gd name="adj1" fmla="val 50000"/>
              <a:gd name="adj2" fmla="val 50491"/>
            </a:avLst>
          </a:prstGeom>
          <a:solidFill>
            <a:srgbClr val="00B050"/>
          </a:solidFill>
          <a:ln w="9525">
            <a:solidFill>
              <a:srgbClr val="000000"/>
            </a:solidFill>
            <a:miter lim="800000"/>
            <a:headEnd/>
            <a:tailEnd/>
          </a:ln>
        </p:spPr>
        <p:txBody>
          <a:bodyPr/>
          <a:lstStyle/>
          <a:p>
            <a:endParaRPr lang="en-US"/>
          </a:p>
        </p:txBody>
      </p:sp>
      <p:sp>
        <p:nvSpPr>
          <p:cNvPr id="27" name="AutoShape 3"/>
          <p:cNvSpPr>
            <a:spLocks noChangeArrowheads="1"/>
          </p:cNvSpPr>
          <p:nvPr/>
        </p:nvSpPr>
        <p:spPr bwMode="auto">
          <a:xfrm>
            <a:off x="6799259" y="4469711"/>
            <a:ext cx="180975" cy="133350"/>
          </a:xfrm>
          <a:prstGeom prst="upArrow">
            <a:avLst>
              <a:gd name="adj1" fmla="val 50000"/>
              <a:gd name="adj2" fmla="val 50491"/>
            </a:avLst>
          </a:prstGeom>
          <a:solidFill>
            <a:srgbClr val="00B050"/>
          </a:solidFill>
          <a:ln w="9525">
            <a:solidFill>
              <a:srgbClr val="000000"/>
            </a:solidFill>
            <a:miter lim="800000"/>
            <a:headEnd/>
            <a:tailEnd/>
          </a:ln>
        </p:spPr>
        <p:txBody>
          <a:bodyPr/>
          <a:lstStyle/>
          <a:p>
            <a:endParaRPr lang="en-US"/>
          </a:p>
        </p:txBody>
      </p:sp>
      <p:sp>
        <p:nvSpPr>
          <p:cNvPr id="28" name="AutoShape 3"/>
          <p:cNvSpPr>
            <a:spLocks noChangeArrowheads="1"/>
          </p:cNvSpPr>
          <p:nvPr/>
        </p:nvSpPr>
        <p:spPr bwMode="auto">
          <a:xfrm>
            <a:off x="6769090" y="4803893"/>
            <a:ext cx="180975" cy="133350"/>
          </a:xfrm>
          <a:prstGeom prst="upArrow">
            <a:avLst>
              <a:gd name="adj1" fmla="val 50000"/>
              <a:gd name="adj2" fmla="val 50491"/>
            </a:avLst>
          </a:prstGeom>
          <a:solidFill>
            <a:srgbClr val="00B050"/>
          </a:solidFill>
          <a:ln w="9525">
            <a:solidFill>
              <a:srgbClr val="000000"/>
            </a:solidFill>
            <a:miter lim="800000"/>
            <a:headEnd/>
            <a:tailEnd/>
          </a:ln>
        </p:spPr>
        <p:txBody>
          <a:bodyPr/>
          <a:lstStyle/>
          <a:p>
            <a:endParaRPr lang="en-US"/>
          </a:p>
        </p:txBody>
      </p:sp>
      <p:sp>
        <p:nvSpPr>
          <p:cNvPr id="29" name="AutoShape 3"/>
          <p:cNvSpPr>
            <a:spLocks noChangeArrowheads="1"/>
          </p:cNvSpPr>
          <p:nvPr/>
        </p:nvSpPr>
        <p:spPr bwMode="auto">
          <a:xfrm>
            <a:off x="6796067" y="5458904"/>
            <a:ext cx="180975" cy="133350"/>
          </a:xfrm>
          <a:prstGeom prst="upArrow">
            <a:avLst>
              <a:gd name="adj1" fmla="val 50000"/>
              <a:gd name="adj2" fmla="val 50491"/>
            </a:avLst>
          </a:prstGeom>
          <a:solidFill>
            <a:srgbClr val="00B050"/>
          </a:solidFill>
          <a:ln w="9525">
            <a:solidFill>
              <a:srgbClr val="000000"/>
            </a:solidFill>
            <a:miter lim="800000"/>
            <a:headEnd/>
            <a:tailEnd/>
          </a:ln>
        </p:spPr>
        <p:txBody>
          <a:bodyPr/>
          <a:lstStyle/>
          <a:p>
            <a:endParaRPr lang="en-US"/>
          </a:p>
        </p:txBody>
      </p:sp>
      <p:pic>
        <p:nvPicPr>
          <p:cNvPr id="3891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592254"/>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65247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3"/>
          </a:xfrm>
        </p:spPr>
        <p:txBody>
          <a:bodyPr>
            <a:normAutofit/>
          </a:bodyPr>
          <a:lstStyle/>
          <a:p>
            <a:r>
              <a:rPr lang="en-US" sz="3200" dirty="0" smtClean="0">
                <a:solidFill>
                  <a:schemeClr val="tx1"/>
                </a:solidFill>
                <a:latin typeface="Arial" panose="020B0604020202020204" pitchFamily="34" charset="0"/>
                <a:cs typeface="Arial" panose="020B0604020202020204" pitchFamily="34" charset="0"/>
              </a:rPr>
              <a:t>Conclusion</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257800"/>
          </a:xfrm>
        </p:spPr>
        <p:txBody>
          <a:bodyPr>
            <a:normAutofit fontScale="40000" lnSpcReduction="20000"/>
          </a:bodyPr>
          <a:lstStyle/>
          <a:p>
            <a:pPr>
              <a:buFont typeface="Wingdings" panose="05000000000000000000" pitchFamily="2" charset="2"/>
              <a:buChar char="Ø"/>
            </a:pPr>
            <a:r>
              <a:rPr lang="en-US" sz="6800" dirty="0" smtClean="0">
                <a:latin typeface="Arial" panose="020B0604020202020204" pitchFamily="34" charset="0"/>
                <a:cs typeface="Arial" panose="020B0604020202020204" pitchFamily="34" charset="0"/>
              </a:rPr>
              <a:t>Thoughts or suggestions for your school?</a:t>
            </a:r>
            <a:endParaRPr lang="en-US" sz="6800" i="1" dirty="0">
              <a:latin typeface="Arial" panose="020B0604020202020204" pitchFamily="34" charset="0"/>
              <a:cs typeface="Arial" panose="020B0604020202020204" pitchFamily="34" charset="0"/>
            </a:endParaRPr>
          </a:p>
          <a:p>
            <a:pPr marL="137160" indent="0">
              <a:buNone/>
            </a:pPr>
            <a:endParaRPr lang="en-US" sz="68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6400" dirty="0" smtClean="0">
                <a:latin typeface="Arial" panose="020B0604020202020204" pitchFamily="34" charset="0"/>
                <a:cs typeface="Arial" panose="020B0604020202020204" pitchFamily="34" charset="0"/>
              </a:rPr>
              <a:t>Will this data be easy to obtain?</a:t>
            </a:r>
            <a:endParaRPr lang="en-US" sz="6400" dirty="0">
              <a:latin typeface="Arial" panose="020B0604020202020204" pitchFamily="34" charset="0"/>
              <a:cs typeface="Arial" panose="020B0604020202020204" pitchFamily="34" charset="0"/>
            </a:endParaRPr>
          </a:p>
          <a:p>
            <a:pPr>
              <a:buFont typeface="Courier New" panose="02070309020205020404" pitchFamily="49" charset="0"/>
              <a:buChar char="o"/>
            </a:pPr>
            <a:endParaRPr lang="en-US" sz="68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6400" dirty="0" smtClean="0">
                <a:latin typeface="Arial" panose="020B0604020202020204" pitchFamily="34" charset="0"/>
                <a:cs typeface="Arial" panose="020B0604020202020204" pitchFamily="34" charset="0"/>
              </a:rPr>
              <a:t>Will this data be helpful to your school in analyzing your financial status?</a:t>
            </a:r>
            <a:endParaRPr lang="en-US" sz="6400" dirty="0">
              <a:latin typeface="Arial" panose="020B0604020202020204" pitchFamily="34" charset="0"/>
              <a:cs typeface="Arial" panose="020B0604020202020204" pitchFamily="34" charset="0"/>
            </a:endParaRPr>
          </a:p>
          <a:p>
            <a:pPr>
              <a:buFont typeface="Courier New" panose="02070309020205020404" pitchFamily="49" charset="0"/>
              <a:buChar char="o"/>
            </a:pPr>
            <a:endParaRPr lang="en-US" sz="68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6400" dirty="0" smtClean="0">
                <a:latin typeface="Arial" panose="020B0604020202020204" pitchFamily="34" charset="0"/>
                <a:cs typeface="Arial" panose="020B0604020202020204" pitchFamily="34" charset="0"/>
              </a:rPr>
              <a:t>Who on your campus will benefit from having this information – </a:t>
            </a:r>
          </a:p>
          <a:p>
            <a:pPr lvl="2">
              <a:buFont typeface="Courier New" panose="02070309020205020404" pitchFamily="49" charset="0"/>
              <a:buChar char="o"/>
            </a:pPr>
            <a:r>
              <a:rPr lang="en-US" sz="6200" dirty="0" smtClean="0">
                <a:latin typeface="Arial" panose="020B0604020202020204" pitchFamily="34" charset="0"/>
                <a:cs typeface="Arial" panose="020B0604020202020204" pitchFamily="34" charset="0"/>
              </a:rPr>
              <a:t>  Admissions?  </a:t>
            </a:r>
          </a:p>
          <a:p>
            <a:pPr lvl="2">
              <a:buFont typeface="Courier New" panose="02070309020205020404" pitchFamily="49" charset="0"/>
              <a:buChar char="o"/>
            </a:pPr>
            <a:r>
              <a:rPr lang="en-US" sz="6200" dirty="0" smtClean="0">
                <a:latin typeface="Arial" panose="020B0604020202020204" pitchFamily="34" charset="0"/>
                <a:cs typeface="Arial" panose="020B0604020202020204" pitchFamily="34" charset="0"/>
              </a:rPr>
              <a:t>  Business Office?</a:t>
            </a:r>
          </a:p>
          <a:p>
            <a:pPr lvl="2">
              <a:buFont typeface="Courier New" panose="02070309020205020404" pitchFamily="49" charset="0"/>
              <a:buChar char="o"/>
            </a:pPr>
            <a:r>
              <a:rPr lang="en-US" sz="6200" dirty="0" smtClean="0">
                <a:latin typeface="Arial" panose="020B0604020202020204" pitchFamily="34" charset="0"/>
                <a:cs typeface="Arial" panose="020B0604020202020204" pitchFamily="34" charset="0"/>
              </a:rPr>
              <a:t>  Development?  </a:t>
            </a:r>
          </a:p>
          <a:p>
            <a:pPr lvl="2">
              <a:buFont typeface="Courier New" panose="02070309020205020404" pitchFamily="49" charset="0"/>
              <a:buChar char="o"/>
            </a:pPr>
            <a:r>
              <a:rPr lang="en-US" sz="6200" dirty="0" smtClean="0">
                <a:latin typeface="Arial" panose="020B0604020202020204" pitchFamily="34" charset="0"/>
                <a:cs typeface="Arial" panose="020B0604020202020204" pitchFamily="34" charset="0"/>
              </a:rPr>
              <a:t>  Marketing Consultants?</a:t>
            </a:r>
          </a:p>
        </p:txBody>
      </p:sp>
      <p:pic>
        <p:nvPicPr>
          <p:cNvPr id="39938"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592763"/>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977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schemeClr val="tx1"/>
                </a:solidFill>
                <a:latin typeface="Arial" panose="020B0604020202020204" pitchFamily="34" charset="0"/>
                <a:cs typeface="Arial" panose="020B0604020202020204" pitchFamily="34" charset="0"/>
              </a:rPr>
              <a:t>Tools “Toolbox” each school should have to make data informed </a:t>
            </a:r>
            <a:r>
              <a:rPr lang="en-US" sz="3200" dirty="0" smtClean="0">
                <a:solidFill>
                  <a:schemeClr val="tx1"/>
                </a:solidFill>
                <a:latin typeface="Arial" panose="020B0604020202020204" pitchFamily="34" charset="0"/>
                <a:cs typeface="Arial" panose="020B0604020202020204" pitchFamily="34" charset="0"/>
              </a:rPr>
              <a:t>decisions </a:t>
            </a:r>
            <a:r>
              <a:rPr lang="en-US" sz="3200" i="1" dirty="0" smtClean="0">
                <a:solidFill>
                  <a:schemeClr val="tx1"/>
                </a:solidFill>
                <a:latin typeface="Arial" panose="020B0604020202020204" pitchFamily="34" charset="0"/>
                <a:cs typeface="Arial" panose="020B0604020202020204" pitchFamily="34" charset="0"/>
              </a:rPr>
              <a:t>(continued)</a:t>
            </a:r>
            <a:endParaRPr lang="en-US" sz="32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443037"/>
            <a:ext cx="8496300" cy="5376609"/>
          </a:xfrm>
        </p:spPr>
        <p:txBody>
          <a:bodyPr>
            <a:normAutofit fontScale="32500" lnSpcReduction="20000"/>
          </a:bodyPr>
          <a:lstStyle/>
          <a:p>
            <a:pPr marL="137160" indent="0">
              <a:buNone/>
            </a:pPr>
            <a:r>
              <a:rPr lang="en-US" sz="6800" b="1" i="1" u="sng" dirty="0">
                <a:latin typeface="Arial" panose="020B0604020202020204" pitchFamily="34" charset="0"/>
                <a:cs typeface="Arial" panose="020B0604020202020204" pitchFamily="34" charset="0"/>
              </a:rPr>
              <a:t>Strongly</a:t>
            </a:r>
            <a:r>
              <a:rPr lang="en-US" sz="6800" b="1" i="1" dirty="0">
                <a:latin typeface="Arial" panose="020B0604020202020204" pitchFamily="34" charset="0"/>
                <a:cs typeface="Arial" panose="020B0604020202020204" pitchFamily="34" charset="0"/>
              </a:rPr>
              <a:t> Recommend – </a:t>
            </a:r>
          </a:p>
          <a:p>
            <a:pPr marL="137160" indent="0">
              <a:buNone/>
            </a:pPr>
            <a:endParaRPr lang="en-US" sz="62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6600" dirty="0">
                <a:latin typeface="Arial" panose="020B0604020202020204" pitchFamily="34" charset="0"/>
                <a:cs typeface="Arial" panose="020B0604020202020204" pitchFamily="34" charset="0"/>
              </a:rPr>
              <a:t>NBOA’s Long Range Financial Model </a:t>
            </a:r>
            <a:r>
              <a:rPr lang="en-US" sz="6600" b="1" i="1" dirty="0">
                <a:latin typeface="Arial" panose="020B0604020202020204" pitchFamily="34" charset="0"/>
                <a:cs typeface="Arial" panose="020B0604020202020204" pitchFamily="34" charset="0"/>
              </a:rPr>
              <a:t>(template provided)</a:t>
            </a:r>
            <a:endParaRPr lang="en-US" sz="6600" dirty="0"/>
          </a:p>
          <a:p>
            <a:pPr marL="137160" indent="0">
              <a:buNone/>
            </a:pPr>
            <a:endParaRPr lang="en-US" sz="6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6600" dirty="0" smtClean="0">
                <a:latin typeface="Arial" panose="020B0604020202020204" pitchFamily="34" charset="0"/>
                <a:cs typeface="Arial" panose="020B0604020202020204" pitchFamily="34" charset="0"/>
              </a:rPr>
              <a:t>3 </a:t>
            </a:r>
            <a:r>
              <a:rPr lang="en-US" sz="6600" dirty="0">
                <a:latin typeface="Arial" panose="020B0604020202020204" pitchFamily="34" charset="0"/>
                <a:cs typeface="Arial" panose="020B0604020202020204" pitchFamily="34" charset="0"/>
              </a:rPr>
              <a:t>– 5 year financial dashboard </a:t>
            </a:r>
            <a:r>
              <a:rPr lang="en-US" sz="6600" b="1" i="1" dirty="0">
                <a:latin typeface="Arial" panose="020B0604020202020204" pitchFamily="34" charset="0"/>
                <a:cs typeface="Arial" panose="020B0604020202020204" pitchFamily="34" charset="0"/>
              </a:rPr>
              <a:t>(template provided)</a:t>
            </a:r>
          </a:p>
          <a:p>
            <a:pPr>
              <a:buFont typeface="Wingdings" panose="05000000000000000000" pitchFamily="2" charset="2"/>
              <a:buChar char="Ø"/>
            </a:pPr>
            <a:endParaRPr lang="en-US" sz="62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6200" dirty="0" smtClean="0">
                <a:latin typeface="Arial" panose="020B0604020202020204" pitchFamily="34" charset="0"/>
                <a:cs typeface="Arial" panose="020B0604020202020204" pitchFamily="34" charset="0"/>
              </a:rPr>
              <a:t>14 year financial </a:t>
            </a:r>
            <a:r>
              <a:rPr lang="en-US" sz="6200" dirty="0">
                <a:latin typeface="Arial" panose="020B0604020202020204" pitchFamily="34" charset="0"/>
                <a:cs typeface="Arial" panose="020B0604020202020204" pitchFamily="34" charset="0"/>
              </a:rPr>
              <a:t>aid model </a:t>
            </a:r>
            <a:r>
              <a:rPr lang="en-US" sz="6200" b="1" i="1" dirty="0">
                <a:latin typeface="Arial" panose="020B0604020202020204" pitchFamily="34" charset="0"/>
                <a:cs typeface="Arial" panose="020B0604020202020204" pitchFamily="34" charset="0"/>
              </a:rPr>
              <a:t>(template provided)</a:t>
            </a:r>
          </a:p>
          <a:p>
            <a:pPr marL="137160" indent="0">
              <a:buNone/>
            </a:pPr>
            <a:endParaRPr lang="en-US" sz="6200"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6200" dirty="0">
                <a:latin typeface="Arial" panose="020B0604020202020204" pitchFamily="34" charset="0"/>
                <a:cs typeface="Arial" panose="020B0604020202020204" pitchFamily="34" charset="0"/>
              </a:rPr>
              <a:t>Faculty salary analysis with public schools and benchmark schools </a:t>
            </a:r>
            <a:r>
              <a:rPr lang="en-US" sz="6200" b="1" i="1" dirty="0">
                <a:latin typeface="Arial" panose="020B0604020202020204" pitchFamily="34" charset="0"/>
                <a:cs typeface="Arial" panose="020B0604020202020204" pitchFamily="34" charset="0"/>
              </a:rPr>
              <a:t>(template provided</a:t>
            </a:r>
            <a:r>
              <a:rPr lang="en-US" sz="6200" b="1" i="1" dirty="0" smtClean="0">
                <a:latin typeface="Arial" panose="020B0604020202020204" pitchFamily="34" charset="0"/>
                <a:cs typeface="Arial" panose="020B0604020202020204" pitchFamily="34" charset="0"/>
              </a:rPr>
              <a:t>)</a:t>
            </a:r>
          </a:p>
          <a:p>
            <a:pPr marL="137160" indent="0">
              <a:buNone/>
            </a:pPr>
            <a:endParaRPr lang="en-US" sz="6200" b="1" i="1" dirty="0">
              <a:latin typeface="Arial" panose="020B0604020202020204" pitchFamily="34" charset="0"/>
              <a:cs typeface="Arial" panose="020B0604020202020204" pitchFamily="34" charset="0"/>
            </a:endParaRPr>
          </a:p>
          <a:p>
            <a:pPr marL="137160" indent="0">
              <a:buNone/>
            </a:pPr>
            <a:r>
              <a:rPr lang="en-US" sz="6200" b="1" i="1" dirty="0" smtClean="0">
                <a:latin typeface="Arial" panose="020B0604020202020204" pitchFamily="34" charset="0"/>
                <a:cs typeface="Arial" panose="020B0604020202020204" pitchFamily="34" charset="0"/>
              </a:rPr>
              <a:t>Recommend - </a:t>
            </a:r>
          </a:p>
          <a:p>
            <a:pPr>
              <a:buFont typeface="Wingdings" panose="05000000000000000000" pitchFamily="2" charset="2"/>
              <a:buChar char="Ø"/>
            </a:pPr>
            <a:endParaRPr lang="en-US" sz="62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6200" dirty="0">
                <a:latin typeface="Arial" panose="020B0604020202020204" pitchFamily="34" charset="0"/>
                <a:cs typeface="Arial" panose="020B0604020202020204" pitchFamily="34" charset="0"/>
              </a:rPr>
              <a:t>Cost effectiveness by division </a:t>
            </a:r>
            <a:r>
              <a:rPr lang="en-US" sz="6200" b="1" i="1" dirty="0">
                <a:latin typeface="Arial" panose="020B0604020202020204" pitchFamily="34" charset="0"/>
                <a:cs typeface="Arial" panose="020B0604020202020204" pitchFamily="34" charset="0"/>
              </a:rPr>
              <a:t>(template provided)</a:t>
            </a:r>
            <a:endParaRPr lang="en-US" sz="62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62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6200" dirty="0">
                <a:latin typeface="Arial" panose="020B0604020202020204" pitchFamily="34" charset="0"/>
                <a:cs typeface="Arial" panose="020B0604020202020204" pitchFamily="34" charset="0"/>
              </a:rPr>
              <a:t>Net tuition revenue analysis over last 5 years </a:t>
            </a:r>
            <a:endParaRPr lang="en-US" sz="6200" dirty="0" smtClean="0">
              <a:latin typeface="Arial" panose="020B0604020202020204" pitchFamily="34" charset="0"/>
              <a:cs typeface="Arial" panose="020B0604020202020204" pitchFamily="34" charset="0"/>
            </a:endParaRPr>
          </a:p>
          <a:p>
            <a:pPr marL="137160" indent="0">
              <a:buNone/>
            </a:pPr>
            <a:r>
              <a:rPr lang="en-US" sz="6200" b="1" i="1" dirty="0" smtClean="0">
                <a:latin typeface="Arial" panose="020B0604020202020204" pitchFamily="34" charset="0"/>
                <a:cs typeface="Arial" panose="020B0604020202020204" pitchFamily="34" charset="0"/>
              </a:rPr>
              <a:t>	(</a:t>
            </a:r>
            <a:r>
              <a:rPr lang="en-US" sz="6200" b="1" i="1" dirty="0">
                <a:latin typeface="Arial" panose="020B0604020202020204" pitchFamily="34" charset="0"/>
                <a:cs typeface="Arial" panose="020B0604020202020204" pitchFamily="34" charset="0"/>
              </a:rPr>
              <a:t>template provided</a:t>
            </a:r>
            <a:r>
              <a:rPr lang="en-US" sz="6200" b="1" i="1" dirty="0" smtClean="0">
                <a:latin typeface="Arial" panose="020B0604020202020204" pitchFamily="34" charset="0"/>
                <a:cs typeface="Arial" panose="020B0604020202020204" pitchFamily="34" charset="0"/>
              </a:rPr>
              <a:t>)</a:t>
            </a:r>
            <a:endParaRPr lang="en-US" dirty="0" smtClean="0"/>
          </a:p>
          <a:p>
            <a:pPr marL="137160" indent="0">
              <a:buNone/>
            </a:pPr>
            <a:endParaRPr lang="en-US" dirty="0"/>
          </a:p>
        </p:txBody>
      </p:sp>
      <p:pic>
        <p:nvPicPr>
          <p:cNvPr id="4098"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5753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179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blinds(horizontal)">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blinds(horizontal)">
                                      <p:cBhvr>
                                        <p:cTn id="42" dur="500"/>
                                        <p:tgtEl>
                                          <p:spTgt spid="3">
                                            <p:txEl>
                                              <p:pRg st="14" end="14"/>
                                            </p:txEl>
                                          </p:spTgt>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animEffect transition="in" filter="blinds(horizontal)">
                                      <p:cBhvr>
                                        <p:cTn id="45"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05800" cy="5410200"/>
          </a:xfrm>
        </p:spPr>
        <p:txBody>
          <a:bodyPr>
            <a:normAutofit/>
          </a:bodyPr>
          <a:lstStyle/>
          <a:p>
            <a:pPr marL="137160" indent="0" algn="ctr">
              <a:buNone/>
            </a:pPr>
            <a:endParaRPr lang="en-US" sz="3200" b="1" i="1" dirty="0">
              <a:latin typeface="Arial" panose="020B0604020202020204" pitchFamily="34" charset="0"/>
              <a:cs typeface="Arial" panose="020B0604020202020204" pitchFamily="34" charset="0"/>
            </a:endParaRPr>
          </a:p>
          <a:p>
            <a:pPr marL="137160" indent="0" algn="ctr">
              <a:buNone/>
            </a:pPr>
            <a:r>
              <a:rPr lang="en-US" sz="3200" b="1" i="1" dirty="0" smtClean="0">
                <a:latin typeface="Arial" panose="020B0604020202020204" pitchFamily="34" charset="0"/>
                <a:cs typeface="Arial" panose="020B0604020202020204" pitchFamily="34" charset="0"/>
              </a:rPr>
              <a:t>The End –</a:t>
            </a:r>
          </a:p>
          <a:p>
            <a:pPr marL="137160" indent="0" algn="ctr">
              <a:buNone/>
            </a:pPr>
            <a:endParaRPr lang="en-US" sz="3200" b="1" i="1" dirty="0" smtClean="0">
              <a:latin typeface="Arial" panose="020B0604020202020204" pitchFamily="34" charset="0"/>
              <a:cs typeface="Arial" panose="020B0604020202020204" pitchFamily="34" charset="0"/>
            </a:endParaRPr>
          </a:p>
          <a:p>
            <a:pPr marL="137160" indent="0" algn="ctr">
              <a:buNone/>
            </a:pPr>
            <a:endParaRPr lang="en-US" sz="3200" b="1" i="1" dirty="0">
              <a:latin typeface="Arial" panose="020B0604020202020204" pitchFamily="34" charset="0"/>
              <a:cs typeface="Arial" panose="020B0604020202020204" pitchFamily="34" charset="0"/>
            </a:endParaRPr>
          </a:p>
          <a:p>
            <a:pPr marL="137160" indent="0" algn="ctr">
              <a:buNone/>
            </a:pPr>
            <a:endParaRPr lang="en-US" sz="3200" b="1" i="1" dirty="0" smtClean="0">
              <a:latin typeface="Arial" panose="020B0604020202020204" pitchFamily="34" charset="0"/>
              <a:cs typeface="Arial" panose="020B0604020202020204" pitchFamily="34" charset="0"/>
            </a:endParaRPr>
          </a:p>
          <a:p>
            <a:pPr marL="137160" indent="0" algn="ctr">
              <a:buNone/>
            </a:pPr>
            <a:endParaRPr lang="en-US" sz="3200" b="1" i="1" dirty="0">
              <a:latin typeface="Arial" panose="020B0604020202020204" pitchFamily="34" charset="0"/>
              <a:cs typeface="Arial" panose="020B0604020202020204" pitchFamily="34" charset="0"/>
            </a:endParaRPr>
          </a:p>
          <a:p>
            <a:pPr marL="137160" indent="0" algn="ctr">
              <a:buNone/>
            </a:pPr>
            <a:endParaRPr lang="en-US" sz="3200" b="1" i="1" dirty="0" smtClean="0">
              <a:latin typeface="Arial" panose="020B0604020202020204" pitchFamily="34" charset="0"/>
              <a:cs typeface="Arial" panose="020B0604020202020204" pitchFamily="34" charset="0"/>
            </a:endParaRPr>
          </a:p>
          <a:p>
            <a:pPr marL="137160" indent="0" algn="ctr">
              <a:buNone/>
            </a:pPr>
            <a:r>
              <a:rPr lang="en-US" sz="3200" b="1" i="1" dirty="0" smtClean="0">
                <a:latin typeface="Arial" panose="020B0604020202020204" pitchFamily="34" charset="0"/>
                <a:cs typeface="Arial" panose="020B0604020202020204" pitchFamily="34" charset="0"/>
              </a:rPr>
              <a:t>Any questions?</a:t>
            </a:r>
            <a:endParaRPr lang="en-US" sz="32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3800" dirty="0" smtClean="0">
              <a:latin typeface="Arial" panose="020B0604020202020204" pitchFamily="34" charset="0"/>
              <a:cs typeface="Arial" panose="020B0604020202020204" pitchFamily="34" charset="0"/>
            </a:endParaRPr>
          </a:p>
          <a:p>
            <a:pPr marL="137160" indent="0">
              <a:buNone/>
            </a:pPr>
            <a:endParaRPr lang="en-US" sz="3800" dirty="0" smtClean="0"/>
          </a:p>
          <a:p>
            <a:pPr marL="137160" indent="0">
              <a:buNone/>
            </a:pPr>
            <a:endParaRPr lang="en-US" dirty="0"/>
          </a:p>
          <a:p>
            <a:pPr>
              <a:buFont typeface="Wingdings" panose="05000000000000000000" pitchFamily="2" charset="2"/>
              <a:buChar char="Ø"/>
            </a:pPr>
            <a:endParaRPr lang="en-US" dirty="0" smtClean="0"/>
          </a:p>
          <a:p>
            <a:pPr marL="137160" indent="0">
              <a:buNone/>
            </a:pPr>
            <a:endParaRPr lang="en-US" dirty="0"/>
          </a:p>
        </p:txBody>
      </p:sp>
      <p:pic>
        <p:nvPicPr>
          <p:cNvPr id="40962"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900" y="2209800"/>
            <a:ext cx="3048000" cy="2260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442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linds(horizontal)">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latin typeface="Arial" panose="020B0604020202020204" pitchFamily="34" charset="0"/>
                <a:cs typeface="Arial" panose="020B0604020202020204" pitchFamily="34" charset="0"/>
              </a:rPr>
              <a:t>Additional Information / Resources</a:t>
            </a:r>
            <a:endParaRPr lang="en-US" sz="32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lvl="0" fontAlgn="base">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Specific tools needed to answer the Enrollment questions listed above –</a:t>
            </a:r>
          </a:p>
          <a:p>
            <a:pPr marL="137160" lvl="0" indent="0" fontAlgn="base">
              <a:buNone/>
            </a:pPr>
            <a:endParaRPr lang="en-US" b="1" i="1"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a:latin typeface="Arial" panose="020B0604020202020204" pitchFamily="34" charset="0"/>
                <a:cs typeface="Arial" panose="020B0604020202020204" pitchFamily="34" charset="0"/>
              </a:rPr>
              <a:t>DASL 5 – 10 year </a:t>
            </a:r>
            <a:r>
              <a:rPr lang="en-US" dirty="0" smtClean="0">
                <a:latin typeface="Arial" panose="020B0604020202020204" pitchFamily="34" charset="0"/>
                <a:cs typeface="Arial" panose="020B0604020202020204" pitchFamily="34" charset="0"/>
              </a:rPr>
              <a:t>trends</a:t>
            </a: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DASL comparative data with </a:t>
            </a:r>
            <a:r>
              <a:rPr lang="en-US" dirty="0">
                <a:latin typeface="Arial" panose="020B0604020202020204" pitchFamily="34" charset="0"/>
                <a:cs typeface="Arial" panose="020B0604020202020204" pitchFamily="34" charset="0"/>
              </a:rPr>
              <a:t>benchmark schools (tuition, financial aid, etc</a:t>
            </a:r>
            <a:r>
              <a:rPr lang="en-US" dirty="0" smtClean="0">
                <a:latin typeface="Arial" panose="020B0604020202020204" pitchFamily="34" charset="0"/>
                <a:cs typeface="Arial" panose="020B0604020202020204" pitchFamily="34" charset="0"/>
              </a:rPr>
              <a:t>.)</a:t>
            </a: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NBOA’s long range </a:t>
            </a:r>
            <a:r>
              <a:rPr lang="en-US" dirty="0">
                <a:latin typeface="Arial" panose="020B0604020202020204" pitchFamily="34" charset="0"/>
                <a:cs typeface="Arial" panose="020B0604020202020204" pitchFamily="34" charset="0"/>
              </a:rPr>
              <a:t>f</a:t>
            </a:r>
            <a:r>
              <a:rPr lang="en-US" dirty="0" smtClean="0">
                <a:latin typeface="Arial" panose="020B0604020202020204" pitchFamily="34" charset="0"/>
                <a:cs typeface="Arial" panose="020B0604020202020204" pitchFamily="34" charset="0"/>
              </a:rPr>
              <a:t>inancial </a:t>
            </a:r>
            <a:r>
              <a:rPr lang="en-US" dirty="0">
                <a:latin typeface="Arial" panose="020B0604020202020204" pitchFamily="34" charset="0"/>
                <a:cs typeface="Arial" panose="020B0604020202020204" pitchFamily="34" charset="0"/>
              </a:rPr>
              <a:t>m</a:t>
            </a:r>
            <a:r>
              <a:rPr lang="en-US" dirty="0" smtClean="0">
                <a:latin typeface="Arial" panose="020B0604020202020204" pitchFamily="34" charset="0"/>
                <a:cs typeface="Arial" panose="020B0604020202020204" pitchFamily="34" charset="0"/>
              </a:rPr>
              <a:t>odel</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10 year projections for tuition, financial aid, etc.</a:t>
            </a: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14 year financial aid model</a:t>
            </a: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Percentage of each class with financial aid</a:t>
            </a: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Demographic information (NAIS or NBOA)</a:t>
            </a: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ISM CPI + 2% figures</a:t>
            </a:r>
            <a:endParaRPr lang="en-US" dirty="0">
              <a:latin typeface="Arial" panose="020B0604020202020204" pitchFamily="34" charset="0"/>
              <a:cs typeface="Arial" panose="020B0604020202020204" pitchFamily="34" charset="0"/>
            </a:endParaRPr>
          </a:p>
          <a:p>
            <a:pPr marL="137160" indent="0">
              <a:buNone/>
            </a:pPr>
            <a:endParaRPr lang="en-US" dirty="0" smtClean="0"/>
          </a:p>
          <a:p>
            <a:pPr marL="137160" indent="0">
              <a:buNone/>
            </a:pPr>
            <a:endParaRPr lang="en-US" dirty="0" smtClean="0"/>
          </a:p>
        </p:txBody>
      </p:sp>
      <p:pic>
        <p:nvPicPr>
          <p:cNvPr id="41986"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58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699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linds(horizontal)">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90160"/>
          </a:xfrm>
        </p:spPr>
        <p:txBody>
          <a:bodyPr>
            <a:normAutofit/>
          </a:bodyPr>
          <a:lstStyle/>
          <a:p>
            <a:pPr lvl="0" fontAlgn="base">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Specific tools needed to answer the Employment questions listed above –</a:t>
            </a:r>
          </a:p>
          <a:p>
            <a:pPr lvl="0" fontAlgn="base">
              <a:buFont typeface="Courier New" panose="02070309020205020404" pitchFamily="49" charset="0"/>
              <a:buChar char="o"/>
            </a:pPr>
            <a:endParaRPr lang="en-US" sz="15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a:latin typeface="Arial" panose="020B0604020202020204" pitchFamily="34" charset="0"/>
                <a:cs typeface="Arial" panose="020B0604020202020204" pitchFamily="34" charset="0"/>
              </a:rPr>
              <a:t>DASL 5 – 10 year trends</a:t>
            </a: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DASL comparative data with benchmark schools </a:t>
            </a:r>
            <a:r>
              <a:rPr lang="en-US" dirty="0">
                <a:latin typeface="Arial" panose="020B0604020202020204" pitchFamily="34" charset="0"/>
                <a:cs typeface="Arial" panose="020B0604020202020204" pitchFamily="34" charset="0"/>
              </a:rPr>
              <a:t>(compensation, FTEs, etc</a:t>
            </a:r>
            <a:r>
              <a:rPr lang="en-US" dirty="0" smtClean="0">
                <a:latin typeface="Arial" panose="020B0604020202020204" pitchFamily="34" charset="0"/>
                <a:cs typeface="Arial" panose="020B0604020202020204" pitchFamily="34" charset="0"/>
              </a:rPr>
              <a:t>.)</a:t>
            </a: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NBOA’s long </a:t>
            </a:r>
            <a:r>
              <a:rPr lang="en-US" dirty="0">
                <a:latin typeface="Arial" panose="020B0604020202020204" pitchFamily="34" charset="0"/>
                <a:cs typeface="Arial" panose="020B0604020202020204" pitchFamily="34" charset="0"/>
              </a:rPr>
              <a:t>range financial model</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Compensation, FTEs, etc.</a:t>
            </a:r>
            <a:endParaRPr lang="en-US" dirty="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Salary and benefits comparison to local public schools</a:t>
            </a:r>
          </a:p>
          <a:p>
            <a:pPr lvl="1"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ISM CPI + 0% figures</a:t>
            </a:r>
          </a:p>
          <a:p>
            <a:pPr marL="137160" lvl="0" indent="0" fontAlgn="base">
              <a:buNone/>
            </a:pPr>
            <a:endParaRPr lang="en-US" dirty="0"/>
          </a:p>
          <a:p>
            <a:pPr marL="137160" indent="0">
              <a:buNone/>
            </a:pPr>
            <a:endParaRPr lang="en-US" dirty="0" smtClean="0"/>
          </a:p>
          <a:p>
            <a:pPr marL="137160" indent="0">
              <a:buNone/>
            </a:pPr>
            <a:endParaRPr lang="en-US" dirty="0" smtClean="0"/>
          </a:p>
        </p:txBody>
      </p:sp>
      <p:sp>
        <p:nvSpPr>
          <p:cNvPr id="6" name="Rectangle 5"/>
          <p:cNvSpPr/>
          <p:nvPr/>
        </p:nvSpPr>
        <p:spPr>
          <a:xfrm>
            <a:off x="457200" y="381000"/>
            <a:ext cx="7848600" cy="523220"/>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Additional Information / </a:t>
            </a:r>
            <a:r>
              <a:rPr lang="en-US" sz="2800" dirty="0" smtClean="0">
                <a:latin typeface="Arial" panose="020B0604020202020204" pitchFamily="34" charset="0"/>
                <a:cs typeface="Arial" panose="020B0604020202020204" pitchFamily="34" charset="0"/>
              </a:rPr>
              <a:t>Resources </a:t>
            </a:r>
            <a:r>
              <a:rPr lang="en-US" sz="2800" b="1" i="1" dirty="0" smtClean="0">
                <a:latin typeface="Arial" panose="020B0604020202020204" pitchFamily="34" charset="0"/>
                <a:cs typeface="Arial" panose="020B0604020202020204" pitchFamily="34" charset="0"/>
              </a:rPr>
              <a:t>(continued)</a:t>
            </a:r>
            <a:endParaRPr lang="en-US" sz="2800" b="1" i="1" dirty="0"/>
          </a:p>
        </p:txBody>
      </p:sp>
      <p:pic>
        <p:nvPicPr>
          <p:cNvPr id="43010"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150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5486400"/>
          </a:xfrm>
        </p:spPr>
        <p:txBody>
          <a:bodyPr>
            <a:normAutofit/>
          </a:bodyPr>
          <a:lstStyle/>
          <a:p>
            <a:pPr lvl="0" fontAlgn="base">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Specific tools needed to answer the Financial questions listed above –</a:t>
            </a:r>
          </a:p>
          <a:p>
            <a:pPr marL="137160" lvl="0" indent="0" fontAlgn="base">
              <a:buNone/>
            </a:pPr>
            <a:endParaRPr lang="en-US" sz="15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sz="2200" dirty="0">
                <a:latin typeface="Arial" panose="020B0604020202020204" pitchFamily="34" charset="0"/>
                <a:cs typeface="Arial" panose="020B0604020202020204" pitchFamily="34" charset="0"/>
              </a:rPr>
              <a:t>DASL 5 – 10 year trends</a:t>
            </a:r>
          </a:p>
          <a:p>
            <a:pPr lvl="1"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DASL comparative data with benchmark schools </a:t>
            </a:r>
            <a:r>
              <a:rPr lang="en-US" sz="2200" dirty="0">
                <a:latin typeface="Arial" panose="020B0604020202020204" pitchFamily="34" charset="0"/>
                <a:cs typeface="Arial" panose="020B0604020202020204" pitchFamily="34" charset="0"/>
              </a:rPr>
              <a:t>(tuition, financial aid, etc</a:t>
            </a:r>
            <a:r>
              <a:rPr lang="en-US" sz="2200" dirty="0" smtClean="0">
                <a:latin typeface="Arial" panose="020B0604020202020204" pitchFamily="34" charset="0"/>
                <a:cs typeface="Arial" panose="020B0604020202020204" pitchFamily="34" charset="0"/>
              </a:rPr>
              <a:t>.)</a:t>
            </a:r>
          </a:p>
          <a:p>
            <a:pPr lvl="1"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NBOA’s long range financial model</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10 year projections for net tuition revenue, budget shortfall, etc.</a:t>
            </a:r>
          </a:p>
          <a:p>
            <a:pPr lvl="1"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Per student analysis (expenditures, endowment, etc.)</a:t>
            </a:r>
          </a:p>
          <a:p>
            <a:pPr lvl="1"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Cost effectiveness per division</a:t>
            </a:r>
            <a:endParaRPr lang="en-US" sz="2200" dirty="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Net tuition revenue by grade</a:t>
            </a:r>
          </a:p>
          <a:p>
            <a:pPr lvl="1"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Net tuition revenue analysis over 5 years</a:t>
            </a:r>
            <a:endParaRPr lang="en-US" sz="2200" dirty="0"/>
          </a:p>
          <a:p>
            <a:pPr marL="137160" indent="0">
              <a:buNone/>
            </a:pPr>
            <a:endParaRPr lang="en-US" dirty="0" smtClean="0"/>
          </a:p>
          <a:p>
            <a:pPr marL="137160" indent="0">
              <a:buNone/>
            </a:pPr>
            <a:endParaRPr lang="en-US" dirty="0" smtClean="0"/>
          </a:p>
        </p:txBody>
      </p:sp>
      <p:sp>
        <p:nvSpPr>
          <p:cNvPr id="6" name="Rectangle 5"/>
          <p:cNvSpPr/>
          <p:nvPr/>
        </p:nvSpPr>
        <p:spPr>
          <a:xfrm>
            <a:off x="457200" y="319723"/>
            <a:ext cx="8382000" cy="523220"/>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Additional Information / Resources </a:t>
            </a:r>
            <a:r>
              <a:rPr lang="en-US" sz="2800" b="1" i="1" dirty="0">
                <a:latin typeface="Arial" panose="020B0604020202020204" pitchFamily="34" charset="0"/>
                <a:cs typeface="Arial" panose="020B0604020202020204" pitchFamily="34" charset="0"/>
              </a:rPr>
              <a:t>(continued)</a:t>
            </a:r>
            <a:endParaRPr lang="en-US" sz="2800" b="1" i="1" dirty="0"/>
          </a:p>
        </p:txBody>
      </p:sp>
      <p:pic>
        <p:nvPicPr>
          <p:cNvPr id="4403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31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492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linds(horizontal)">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66360"/>
          </a:xfrm>
        </p:spPr>
        <p:txBody>
          <a:bodyPr>
            <a:normAutofit/>
          </a:bodyPr>
          <a:lstStyle/>
          <a:p>
            <a:pPr lvl="0" fontAlgn="base">
              <a:buFont typeface="Wingdings" panose="05000000000000000000" pitchFamily="2" charset="2"/>
              <a:buChar char="Ø"/>
            </a:pPr>
            <a:r>
              <a:rPr lang="en-US" sz="2400" b="1" i="1" dirty="0" smtClean="0">
                <a:latin typeface="Arial" panose="020B0604020202020204" pitchFamily="34" charset="0"/>
                <a:cs typeface="Arial" panose="020B0604020202020204" pitchFamily="34" charset="0"/>
              </a:rPr>
              <a:t>Specific tools needed to answer the Miscellaneous questions listed above –</a:t>
            </a:r>
          </a:p>
          <a:p>
            <a:pPr marL="137160" lvl="0" indent="0" fontAlgn="base">
              <a:buNone/>
            </a:pPr>
            <a:endParaRPr lang="en-US" sz="1500" dirty="0" smtClean="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DASL </a:t>
            </a:r>
            <a:r>
              <a:rPr lang="en-US" sz="2200" dirty="0">
                <a:latin typeface="Arial" panose="020B0604020202020204" pitchFamily="34" charset="0"/>
                <a:cs typeface="Arial" panose="020B0604020202020204" pitchFamily="34" charset="0"/>
              </a:rPr>
              <a:t>5 – 10 year trends</a:t>
            </a:r>
          </a:p>
          <a:p>
            <a:pPr lvl="1"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NBOA’s long </a:t>
            </a:r>
            <a:r>
              <a:rPr lang="en-US" sz="2200" dirty="0">
                <a:latin typeface="Arial" panose="020B0604020202020204" pitchFamily="34" charset="0"/>
                <a:cs typeface="Arial" panose="020B0604020202020204" pitchFamily="34" charset="0"/>
              </a:rPr>
              <a:t>range financial model</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10 </a:t>
            </a:r>
            <a:r>
              <a:rPr lang="en-US" dirty="0">
                <a:latin typeface="Arial" panose="020B0604020202020204" pitchFamily="34" charset="0"/>
                <a:cs typeface="Arial" panose="020B0604020202020204" pitchFamily="34" charset="0"/>
              </a:rPr>
              <a:t>year projections for </a:t>
            </a:r>
            <a:r>
              <a:rPr lang="en-US" dirty="0" smtClean="0">
                <a:latin typeface="Arial" panose="020B0604020202020204" pitchFamily="34" charset="0"/>
                <a:cs typeface="Arial" panose="020B0604020202020204" pitchFamily="34" charset="0"/>
              </a:rPr>
              <a:t>endowment and physical plant</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balances</a:t>
            </a:r>
            <a:endParaRPr lang="en-US" dirty="0">
              <a:latin typeface="Arial" panose="020B0604020202020204" pitchFamily="34" charset="0"/>
              <a:cs typeface="Arial" panose="020B0604020202020204" pitchFamily="34" charset="0"/>
            </a:endParaRPr>
          </a:p>
          <a:p>
            <a:pPr lvl="1" fontAlgn="base">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3 – 5 year financial dashboard</a:t>
            </a:r>
          </a:p>
          <a:p>
            <a:pPr lvl="2" fontAlgn="base">
              <a:buFont typeface="Courier New" panose="02070309020205020404" pitchFamily="49" charset="0"/>
              <a:buChar char="o"/>
            </a:pPr>
            <a:r>
              <a:rPr lang="en-US" dirty="0" smtClean="0">
                <a:latin typeface="Arial" panose="020B0604020202020204" pitchFamily="34" charset="0"/>
                <a:cs typeface="Arial" panose="020B0604020202020204" pitchFamily="34" charset="0"/>
              </a:rPr>
              <a:t> Identify markers that are important to your school that</a:t>
            </a:r>
          </a:p>
          <a:p>
            <a:pPr marL="905256" lvl="2" indent="0" fontAlgn="base">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your board wants to track and monitor</a:t>
            </a:r>
            <a:endParaRPr lang="en-US" dirty="0">
              <a:latin typeface="Arial" panose="020B0604020202020204" pitchFamily="34" charset="0"/>
              <a:cs typeface="Arial" panose="020B0604020202020204" pitchFamily="34" charset="0"/>
            </a:endParaRPr>
          </a:p>
          <a:p>
            <a:pPr lvl="0" fontAlgn="base">
              <a:buFont typeface="Courier New" panose="02070309020205020404" pitchFamily="49" charset="0"/>
              <a:buChar char="o"/>
            </a:pPr>
            <a:endParaRPr lang="en-US" dirty="0"/>
          </a:p>
          <a:p>
            <a:pPr marL="137160" indent="0">
              <a:buNone/>
            </a:pPr>
            <a:endParaRPr lang="en-US" dirty="0" smtClean="0"/>
          </a:p>
          <a:p>
            <a:pPr marL="137160" indent="0">
              <a:buNone/>
            </a:pPr>
            <a:endParaRPr lang="en-US" dirty="0" smtClean="0"/>
          </a:p>
        </p:txBody>
      </p:sp>
      <p:sp>
        <p:nvSpPr>
          <p:cNvPr id="6" name="Rectangle 5"/>
          <p:cNvSpPr/>
          <p:nvPr/>
        </p:nvSpPr>
        <p:spPr>
          <a:xfrm>
            <a:off x="685800" y="268069"/>
            <a:ext cx="8001000" cy="523220"/>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Additional Information / Resources </a:t>
            </a:r>
            <a:r>
              <a:rPr lang="en-US" sz="2800" b="1" i="1" dirty="0">
                <a:latin typeface="Arial" panose="020B0604020202020204" pitchFamily="34" charset="0"/>
                <a:cs typeface="Arial" panose="020B0604020202020204" pitchFamily="34" charset="0"/>
              </a:rPr>
              <a:t>(continued)</a:t>
            </a:r>
            <a:endParaRPr lang="en-US" sz="2800" b="1" i="1" dirty="0"/>
          </a:p>
        </p:txBody>
      </p:sp>
      <p:pic>
        <p:nvPicPr>
          <p:cNvPr id="45058"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5850" y="55880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070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schemeClr val="tx1"/>
                </a:solidFill>
                <a:latin typeface="Arial" panose="020B0604020202020204" pitchFamily="34" charset="0"/>
                <a:cs typeface="Arial" panose="020B0604020202020204" pitchFamily="34" charset="0"/>
              </a:rPr>
              <a:t>Tools “Toolbox” each school should have to make data informed decisions </a:t>
            </a:r>
            <a:r>
              <a:rPr lang="en-US" sz="3200" i="1" dirty="0">
                <a:solidFill>
                  <a:schemeClr val="tx1"/>
                </a:solidFill>
                <a:latin typeface="Arial" panose="020B0604020202020204" pitchFamily="34" charset="0"/>
                <a:cs typeface="Arial" panose="020B0604020202020204" pitchFamily="34" charset="0"/>
              </a:rPr>
              <a:t>(continued)</a:t>
            </a:r>
          </a:p>
        </p:txBody>
      </p:sp>
      <p:sp>
        <p:nvSpPr>
          <p:cNvPr id="3" name="Content Placeholder 2"/>
          <p:cNvSpPr>
            <a:spLocks noGrp="1"/>
          </p:cNvSpPr>
          <p:nvPr>
            <p:ph idx="1"/>
          </p:nvPr>
        </p:nvSpPr>
        <p:spPr>
          <a:xfrm>
            <a:off x="457200" y="1752600"/>
            <a:ext cx="8229600" cy="4495800"/>
          </a:xfrm>
        </p:spPr>
        <p:txBody>
          <a:bodyPr>
            <a:normAutofit fontScale="92500" lnSpcReduction="10000"/>
          </a:bodyPr>
          <a:lstStyle/>
          <a:p>
            <a:pPr marL="137160" indent="0">
              <a:buNone/>
            </a:pPr>
            <a:r>
              <a:rPr lang="en-US" sz="2400" b="1" i="1" dirty="0" smtClean="0">
                <a:latin typeface="Arial" panose="020B0604020202020204" pitchFamily="34" charset="0"/>
                <a:cs typeface="Arial" panose="020B0604020202020204" pitchFamily="34" charset="0"/>
              </a:rPr>
              <a:t>Recommend - </a:t>
            </a:r>
          </a:p>
          <a:p>
            <a:pPr marL="137160" indent="0">
              <a:buNone/>
            </a:pPr>
            <a:endParaRPr lang="en-US" sz="2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Net tuition revenue comparison by grade and </a:t>
            </a:r>
            <a:r>
              <a:rPr lang="en-US" sz="2400" dirty="0" smtClean="0">
                <a:latin typeface="Arial" panose="020B0604020202020204" pitchFamily="34" charset="0"/>
                <a:cs typeface="Arial" panose="020B0604020202020204" pitchFamily="34" charset="0"/>
              </a:rPr>
              <a:t>percentage </a:t>
            </a:r>
            <a:r>
              <a:rPr lang="en-US" sz="2400" dirty="0">
                <a:latin typeface="Arial" panose="020B0604020202020204" pitchFamily="34" charset="0"/>
                <a:cs typeface="Arial" panose="020B0604020202020204" pitchFamily="34" charset="0"/>
              </a:rPr>
              <a:t>of each class with financial aid </a:t>
            </a:r>
            <a:r>
              <a:rPr lang="en-US" sz="2400" b="1" i="1" dirty="0">
                <a:latin typeface="Arial" panose="020B0604020202020204" pitchFamily="34" charset="0"/>
                <a:cs typeface="Arial" panose="020B0604020202020204" pitchFamily="34" charset="0"/>
              </a:rPr>
              <a:t>(template provided)</a:t>
            </a:r>
            <a:endParaRPr lang="en-US" sz="2400" dirty="0">
              <a:latin typeface="Arial" panose="020B0604020202020204" pitchFamily="34" charset="0"/>
              <a:cs typeface="Arial" panose="020B0604020202020204" pitchFamily="34" charset="0"/>
            </a:endParaRPr>
          </a:p>
          <a:p>
            <a:pPr marL="137160" indent="0">
              <a:buNone/>
            </a:pPr>
            <a:endParaRPr lang="en-US" sz="2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Demographic information (free from NAIS or NBOA for your community)</a:t>
            </a:r>
          </a:p>
          <a:p>
            <a:pPr>
              <a:buFont typeface="Wingdings" panose="05000000000000000000" pitchFamily="2" charset="2"/>
              <a:buChar char="Ø"/>
            </a:pPr>
            <a:endParaRPr lang="en-US" sz="2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ISM CPI + 2% figures (to recast tuition)</a:t>
            </a:r>
          </a:p>
          <a:p>
            <a:pPr marL="137160" indent="0">
              <a:buNone/>
            </a:pPr>
            <a:endParaRPr lang="en-US" sz="2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ISM CPI + 0% figures (to recast faculty salaries)</a:t>
            </a:r>
          </a:p>
          <a:p>
            <a:pPr marL="137160" indent="0">
              <a:buNone/>
            </a:pPr>
            <a:endParaRPr lang="en-US" sz="26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36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62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3800" dirty="0" smtClean="0">
              <a:latin typeface="Arial" panose="020B0604020202020204" pitchFamily="34" charset="0"/>
              <a:cs typeface="Arial" panose="020B0604020202020204" pitchFamily="34" charset="0"/>
            </a:endParaRPr>
          </a:p>
          <a:p>
            <a:pPr marL="137160" indent="0">
              <a:buNone/>
            </a:pPr>
            <a:endParaRPr lang="en-US" sz="3800" dirty="0" smtClean="0"/>
          </a:p>
          <a:p>
            <a:pPr marL="137160" indent="0">
              <a:buNone/>
            </a:pPr>
            <a:endParaRPr lang="en-US" dirty="0"/>
          </a:p>
          <a:p>
            <a:pPr>
              <a:buFont typeface="Wingdings" panose="05000000000000000000" pitchFamily="2" charset="2"/>
              <a:buChar char="Ø"/>
            </a:pPr>
            <a:endParaRPr lang="en-US" dirty="0" smtClean="0"/>
          </a:p>
          <a:p>
            <a:pPr marL="137160" indent="0">
              <a:buNone/>
            </a:pPr>
            <a:endParaRPr lang="en-US" dirty="0"/>
          </a:p>
        </p:txBody>
      </p:sp>
      <p:pic>
        <p:nvPicPr>
          <p:cNvPr id="5122"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31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263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152400"/>
            <a:ext cx="8229600" cy="534796"/>
          </a:xfrm>
        </p:spPr>
        <p:txBody>
          <a:bodyPr>
            <a:normAutofit fontScale="90000"/>
          </a:bodyPr>
          <a:lstStyle/>
          <a:p>
            <a:r>
              <a:rPr lang="en-US" sz="3200" dirty="0" smtClean="0">
                <a:solidFill>
                  <a:schemeClr val="tx1"/>
                </a:solidFill>
                <a:latin typeface="Arial" panose="020B0604020202020204" pitchFamily="34" charset="0"/>
                <a:cs typeface="Arial" panose="020B0604020202020204" pitchFamily="34" charset="0"/>
              </a:rPr>
              <a:t>Disclaimers / Caveats</a:t>
            </a:r>
            <a:endParaRPr lang="en-US" sz="32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838201"/>
            <a:ext cx="8407400" cy="5562600"/>
          </a:xfrm>
        </p:spPr>
        <p:txBody>
          <a:bodyPr>
            <a:normAutofit fontScale="92500"/>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Once </a:t>
            </a:r>
            <a:r>
              <a:rPr lang="en-US" dirty="0">
                <a:latin typeface="Arial" panose="020B0604020202020204" pitchFamily="34" charset="0"/>
                <a:cs typeface="Arial" panose="020B0604020202020204" pitchFamily="34" charset="0"/>
              </a:rPr>
              <a:t>the data has been gathered</a:t>
            </a:r>
            <a:r>
              <a:rPr lang="en-US" dirty="0" smtClean="0">
                <a:latin typeface="Arial" panose="020B0604020202020204" pitchFamily="34" charset="0"/>
                <a:cs typeface="Arial" panose="020B0604020202020204" pitchFamily="34" charset="0"/>
              </a:rPr>
              <a:t>, it should be reviewed for trends and to identify the story the figures are telling.  </a:t>
            </a:r>
          </a:p>
          <a:p>
            <a:pPr marL="137160" indent="0">
              <a:buNone/>
            </a:pPr>
            <a:endParaRPr lang="en-US" sz="22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While some info is likely well known (i.e. enrollment trends), what might not be so obvious is what’s causing it (attrition, new student enrollment, etc.).</a:t>
            </a:r>
          </a:p>
          <a:p>
            <a:pPr marL="585216" lvl="1" indent="0">
              <a:buNone/>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General observations about faculty salaries, employee headcount, endowment, etc. should jump off the page from reviewing the trends and comparing to benchmark schools.</a:t>
            </a:r>
          </a:p>
          <a:p>
            <a:pPr lvl="1">
              <a:buFont typeface="Courier New" panose="02070309020205020404" pitchFamily="49" charset="0"/>
              <a:buChar char="o"/>
            </a:pPr>
            <a:endParaRPr lang="en-US"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These observations can then inform the action plans for the strategic plan and accreditation report.</a:t>
            </a:r>
          </a:p>
          <a:p>
            <a:pPr lvl="1">
              <a:buFont typeface="Courier New" panose="02070309020205020404" pitchFamily="49" charset="0"/>
              <a:buChar char="o"/>
            </a:pPr>
            <a:endParaRPr lang="en-US" dirty="0" smtClean="0"/>
          </a:p>
          <a:p>
            <a:pPr marL="137160" indent="0">
              <a:buNone/>
            </a:pPr>
            <a:endParaRPr lang="en-US" dirty="0" smtClean="0">
              <a:latin typeface="Arial" panose="020B0604020202020204" pitchFamily="34" charset="0"/>
              <a:cs typeface="Arial" panose="020B0604020202020204" pitchFamily="34" charset="0"/>
            </a:endParaRPr>
          </a:p>
          <a:p>
            <a:pPr marL="585216" lvl="1" indent="0">
              <a:buNone/>
            </a:pPr>
            <a:endParaRPr lang="en-US" i="1" dirty="0" smtClean="0">
              <a:latin typeface="Arial" panose="020B0604020202020204" pitchFamily="34" charset="0"/>
              <a:cs typeface="Arial" panose="020B0604020202020204" pitchFamily="34" charset="0"/>
            </a:endParaRPr>
          </a:p>
        </p:txBody>
      </p:sp>
      <p:pic>
        <p:nvPicPr>
          <p:cNvPr id="6146"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5850" y="55880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789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900" dirty="0" smtClean="0">
                <a:solidFill>
                  <a:schemeClr val="tx1"/>
                </a:solidFill>
                <a:latin typeface="Arial" panose="020B0604020202020204" pitchFamily="34" charset="0"/>
                <a:cs typeface="Arial" panose="020B0604020202020204" pitchFamily="34" charset="0"/>
              </a:rPr>
              <a:t>Disclaimers / Caveats </a:t>
            </a:r>
            <a:r>
              <a:rPr lang="en-US" sz="2900" i="1" dirty="0" smtClean="0">
                <a:solidFill>
                  <a:schemeClr val="tx1"/>
                </a:solidFill>
                <a:latin typeface="Arial" panose="020B0604020202020204" pitchFamily="34" charset="0"/>
                <a:cs typeface="Arial" panose="020B0604020202020204" pitchFamily="34" charset="0"/>
              </a:rPr>
              <a:t>(continued)</a:t>
            </a:r>
            <a:endParaRPr lang="en-US" sz="29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090160"/>
          </a:xfrm>
        </p:spPr>
        <p:txBody>
          <a:bodyPr>
            <a:normAutofit/>
          </a:bodyPr>
          <a:lstStyle/>
          <a:p>
            <a:pPr>
              <a:buFont typeface="Wingdings" panose="05000000000000000000" pitchFamily="2" charset="2"/>
              <a:buChar char="Ø"/>
            </a:pPr>
            <a:r>
              <a:rPr lang="en-US" sz="2600" dirty="0">
                <a:latin typeface="Arial" panose="020B0604020202020204" pitchFamily="34" charset="0"/>
                <a:cs typeface="Arial" panose="020B0604020202020204" pitchFamily="34" charset="0"/>
              </a:rPr>
              <a:t>T</a:t>
            </a:r>
            <a:r>
              <a:rPr lang="en-US" sz="2600" dirty="0" smtClean="0">
                <a:latin typeface="Arial" panose="020B0604020202020204" pitchFamily="34" charset="0"/>
                <a:cs typeface="Arial" panose="020B0604020202020204" pitchFamily="34" charset="0"/>
              </a:rPr>
              <a:t>he data doesn’t draw conclusions about what might be impacting the trends (i.e. decreasing enrollment might be due to value proposition, perception, quality of faculty, tuition, etc.).  </a:t>
            </a:r>
          </a:p>
          <a:p>
            <a:pPr marL="137160" indent="0">
              <a:buNone/>
            </a:pPr>
            <a:endParaRPr lang="en-US" sz="20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The data simply identifies the trends and leaves it up to the leadership to determine the contributing factors</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and the plan of action to address.</a:t>
            </a:r>
          </a:p>
          <a:p>
            <a:pPr lvl="1">
              <a:buFont typeface="Courier New" panose="02070309020205020404" pitchFamily="49" charset="0"/>
              <a:buChar char="o"/>
            </a:pPr>
            <a:endParaRPr lang="en-US" sz="20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For example, if new student enrollment is declining, the strategic plan might target increasing </a:t>
            </a:r>
            <a:r>
              <a:rPr lang="en-US" sz="2200" dirty="0">
                <a:latin typeface="Arial" panose="020B0604020202020204" pitchFamily="34" charset="0"/>
                <a:cs typeface="Arial" panose="020B0604020202020204" pitchFamily="34" charset="0"/>
              </a:rPr>
              <a:t>the number of new students </a:t>
            </a:r>
            <a:r>
              <a:rPr lang="en-US" sz="2200" dirty="0" smtClean="0">
                <a:latin typeface="Arial" panose="020B0604020202020204" pitchFamily="34" charset="0"/>
                <a:cs typeface="Arial" panose="020B0604020202020204" pitchFamily="34" charset="0"/>
              </a:rPr>
              <a:t>through re-branding, increased marketing, increased financial aid, etc.</a:t>
            </a:r>
            <a:endParaRPr lang="en-US" sz="2200" i="1" dirty="0" smtClean="0">
              <a:latin typeface="Arial" panose="020B0604020202020204" pitchFamily="34" charset="0"/>
              <a:cs typeface="Arial" panose="020B0604020202020204" pitchFamily="34" charset="0"/>
            </a:endParaRPr>
          </a:p>
        </p:txBody>
      </p:sp>
      <p:pic>
        <p:nvPicPr>
          <p:cNvPr id="7170"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368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
            <a:ext cx="8229600" cy="944562"/>
          </a:xfrm>
        </p:spPr>
        <p:txBody>
          <a:bodyPr>
            <a:normAutofit/>
          </a:bodyPr>
          <a:lstStyle/>
          <a:p>
            <a:r>
              <a:rPr lang="en-US" sz="2900" dirty="0" smtClean="0">
                <a:solidFill>
                  <a:schemeClr val="tx1"/>
                </a:solidFill>
                <a:latin typeface="Arial" panose="020B0604020202020204" pitchFamily="34" charset="0"/>
                <a:cs typeface="Arial" panose="020B0604020202020204" pitchFamily="34" charset="0"/>
              </a:rPr>
              <a:t>Disclaimers / Caveats </a:t>
            </a:r>
            <a:r>
              <a:rPr lang="en-US" sz="2900" i="1" dirty="0" smtClean="0">
                <a:solidFill>
                  <a:schemeClr val="tx1"/>
                </a:solidFill>
                <a:latin typeface="Arial" panose="020B0604020202020204" pitchFamily="34" charset="0"/>
                <a:cs typeface="Arial" panose="020B0604020202020204" pitchFamily="34" charset="0"/>
              </a:rPr>
              <a:t>(continued)</a:t>
            </a:r>
            <a:endParaRPr lang="en-US" sz="29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090160"/>
          </a:xfrm>
        </p:spPr>
        <p:txBody>
          <a:bodyPr>
            <a:normAutofit/>
          </a:bodyPr>
          <a:lstStyle/>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Finally, sample questions to ask are provided – this is not an exhaustive list of questions and it does not touch on every subject.  This simply shows the types of questions that school leadership should ask to determine opportunities for improvement and inclusion in the strategic plan or accreditation report.</a:t>
            </a:r>
          </a:p>
          <a:p>
            <a:pPr marL="137160" indent="0">
              <a:buNone/>
            </a:pPr>
            <a:endParaRPr lang="en-US" sz="1200" dirty="0" smtClean="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600" dirty="0" smtClean="0">
                <a:latin typeface="Arial" panose="020B0604020202020204" pitchFamily="34" charset="0"/>
                <a:cs typeface="Arial" panose="020B0604020202020204" pitchFamily="34" charset="0"/>
              </a:rPr>
              <a:t>Some regional accreditation standards ask these exact questions, although </a:t>
            </a:r>
            <a:r>
              <a:rPr lang="en-US" sz="2600" smtClean="0">
                <a:latin typeface="Arial" panose="020B0604020202020204" pitchFamily="34" charset="0"/>
                <a:cs typeface="Arial" panose="020B0604020202020204" pitchFamily="34" charset="0"/>
              </a:rPr>
              <a:t>the SAIS </a:t>
            </a:r>
            <a:r>
              <a:rPr lang="en-US" sz="2600" dirty="0" smtClean="0">
                <a:latin typeface="Arial" panose="020B0604020202020204" pitchFamily="34" charset="0"/>
                <a:cs typeface="Arial" panose="020B0604020202020204" pitchFamily="34" charset="0"/>
              </a:rPr>
              <a:t>standards are more general and not as specific.</a:t>
            </a:r>
          </a:p>
          <a:p>
            <a:pPr marL="585216" lvl="1" indent="0">
              <a:buNone/>
            </a:pPr>
            <a:endParaRPr lang="en-US" i="1" dirty="0" smtClean="0">
              <a:latin typeface="Arial" panose="020B0604020202020204" pitchFamily="34" charset="0"/>
              <a:cs typeface="Arial" panose="020B0604020202020204" pitchFamily="34" charset="0"/>
            </a:endParaRPr>
          </a:p>
        </p:txBody>
      </p:sp>
      <p:pic>
        <p:nvPicPr>
          <p:cNvPr id="819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5753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79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tx1"/>
                </a:solidFill>
                <a:latin typeface="Arial" panose="020B0604020202020204" pitchFamily="34" charset="0"/>
                <a:cs typeface="Arial" panose="020B0604020202020204" pitchFamily="34" charset="0"/>
              </a:rPr>
              <a:t>Tools should be used to review trends in 4 major areas</a:t>
            </a:r>
            <a:endParaRPr lang="en-US" sz="30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2844" y="1752600"/>
            <a:ext cx="8229600" cy="4525010"/>
          </a:xfrm>
        </p:spPr>
        <p:txBody>
          <a:bodyPr>
            <a:normAutofit/>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1 - Enrollment</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Enrollment</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Financial Aid</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Tuition and Fees</a:t>
            </a:r>
          </a:p>
          <a:p>
            <a:pPr lvl="1"/>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2 - Employment</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Compensation</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FTEs</a:t>
            </a:r>
          </a:p>
          <a:p>
            <a:pPr lvl="2">
              <a:buFont typeface="Courier New" panose="02070309020205020404" pitchFamily="49" charset="0"/>
              <a:buChar char="o"/>
            </a:pPr>
            <a:r>
              <a:rPr lang="en-US" dirty="0" smtClean="0">
                <a:latin typeface="Arial" panose="020B0604020202020204" pitchFamily="34" charset="0"/>
                <a:cs typeface="Arial" panose="020B0604020202020204" pitchFamily="34" charset="0"/>
              </a:rPr>
              <a:t> Class Sizes</a:t>
            </a:r>
          </a:p>
        </p:txBody>
      </p:sp>
      <p:pic>
        <p:nvPicPr>
          <p:cNvPr id="9218"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58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384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4902</TotalTime>
  <Words>4819</Words>
  <Application>Microsoft Office PowerPoint</Application>
  <PresentationFormat>On-screen Show (4:3)</PresentationFormat>
  <Paragraphs>1671</Paragraphs>
  <Slides>44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44</vt:i4>
      </vt:variant>
    </vt:vector>
  </HeadingPairs>
  <TitlesOfParts>
    <vt:vector size="55" baseType="lpstr">
      <vt:lpstr>Arial</vt:lpstr>
      <vt:lpstr>Book Antiqua</vt:lpstr>
      <vt:lpstr>Calibri</vt:lpstr>
      <vt:lpstr>Courier New</vt:lpstr>
      <vt:lpstr>helv</vt:lpstr>
      <vt:lpstr>Lucida Sans</vt:lpstr>
      <vt:lpstr>MS Sans Serif</vt:lpstr>
      <vt:lpstr>Wingdings</vt:lpstr>
      <vt:lpstr>Wingdings 2</vt:lpstr>
      <vt:lpstr>Wingdings 3</vt:lpstr>
      <vt:lpstr>Apex</vt:lpstr>
      <vt:lpstr>Long Range Financial Planning –  What questions should trustees ask and what data should your school have in preparation for your strategic plan or accreditation visit?</vt:lpstr>
      <vt:lpstr>Opening Disclaimers</vt:lpstr>
      <vt:lpstr>Tools “Toolbox” each school should have to make data informed decisions</vt:lpstr>
      <vt:lpstr>Tools “Toolbox” each school should have to make data informed decisions (continued)</vt:lpstr>
      <vt:lpstr>Tools “Toolbox” each school should have to make data informed decisions (continued)</vt:lpstr>
      <vt:lpstr>Disclaimers / Caveats</vt:lpstr>
      <vt:lpstr>Disclaimers / Caveats (continued)</vt:lpstr>
      <vt:lpstr>Disclaimers / Caveats (continued)</vt:lpstr>
      <vt:lpstr>Tools should be used to review trends in 4 major areas</vt:lpstr>
      <vt:lpstr>Tools should be used to review trends in 4 major areas (continued)</vt:lpstr>
      <vt:lpstr>2 Major Questions to Ask</vt:lpstr>
      <vt:lpstr>1 - Enrollment</vt:lpstr>
      <vt:lpstr>1 - Enrollment (continued)</vt:lpstr>
      <vt:lpstr>1 - Enrollment (continued)</vt:lpstr>
      <vt:lpstr>1 - Enrollment (continued)</vt:lpstr>
      <vt:lpstr>1 - Enrollment (continued)</vt:lpstr>
      <vt:lpstr>1 - Enrollment (continued)</vt:lpstr>
      <vt:lpstr>1 - Enrollment (continued)</vt:lpstr>
      <vt:lpstr>1 - Enrollment (continued)</vt:lpstr>
      <vt:lpstr>2 - Employment</vt:lpstr>
      <vt:lpstr>2 – Employment (continued)</vt:lpstr>
      <vt:lpstr>2 – Employment (continued)</vt:lpstr>
      <vt:lpstr>2 – Employment (continued)</vt:lpstr>
      <vt:lpstr>2 – Employment (continued)</vt:lpstr>
      <vt:lpstr>2 – Employment (continued)</vt:lpstr>
      <vt:lpstr>2 - Employment (continued)</vt:lpstr>
      <vt:lpstr>2 - Employment (continued)</vt:lpstr>
      <vt:lpstr>3 - Financial</vt:lpstr>
      <vt:lpstr>3 – Financial (continued)</vt:lpstr>
      <vt:lpstr>3 – Financial (continued)</vt:lpstr>
      <vt:lpstr>3 – Financial (continued)</vt:lpstr>
      <vt:lpstr>3 – Financial (continued)</vt:lpstr>
      <vt:lpstr>3 – Financial (continued)</vt:lpstr>
      <vt:lpstr>4 - Miscellaneous</vt:lpstr>
      <vt:lpstr>4 – Miscellaneous (continued)</vt:lpstr>
      <vt:lpstr>4 – Miscellaneous (continued)</vt:lpstr>
      <vt:lpstr>4 – Miscellaneous (continued)</vt:lpstr>
      <vt:lpstr>4 – Miscellaneous (continued)</vt:lpstr>
      <vt:lpstr>Conclusion</vt:lpstr>
      <vt:lpstr>PowerPoint Presentation</vt:lpstr>
      <vt:lpstr>Additional Information / Resources</vt:lpstr>
      <vt:lpstr>PowerPoint Presentation</vt:lpstr>
      <vt:lpstr>PowerPoint Presentation</vt:lpstr>
      <vt:lpstr>PowerPoint Presentation</vt:lpstr>
    </vt:vector>
  </TitlesOfParts>
  <Company>SDS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Palmer</dc:creator>
  <cp:lastModifiedBy>palmerball</cp:lastModifiedBy>
  <cp:revision>564</cp:revision>
  <cp:lastPrinted>2016-11-01T17:36:39Z</cp:lastPrinted>
  <dcterms:created xsi:type="dcterms:W3CDTF">2015-01-26T12:56:27Z</dcterms:created>
  <dcterms:modified xsi:type="dcterms:W3CDTF">2017-01-12T12:52:22Z</dcterms:modified>
</cp:coreProperties>
</file>