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6"/>
  </p:handoutMasterIdLst>
  <p:sldIdLst>
    <p:sldId id="256" r:id="rId2"/>
    <p:sldId id="263" r:id="rId3"/>
    <p:sldId id="278" r:id="rId4"/>
    <p:sldId id="286" r:id="rId5"/>
    <p:sldId id="312" r:id="rId6"/>
    <p:sldId id="299" r:id="rId7"/>
    <p:sldId id="301" r:id="rId8"/>
    <p:sldId id="300" r:id="rId9"/>
    <p:sldId id="304" r:id="rId10"/>
    <p:sldId id="264" r:id="rId11"/>
    <p:sldId id="292" r:id="rId12"/>
    <p:sldId id="265" r:id="rId13"/>
    <p:sldId id="313" r:id="rId14"/>
    <p:sldId id="307" r:id="rId15"/>
    <p:sldId id="274" r:id="rId16"/>
    <p:sldId id="269" r:id="rId17"/>
    <p:sldId id="279" r:id="rId18"/>
    <p:sldId id="306" r:id="rId19"/>
    <p:sldId id="311" r:id="rId20"/>
    <p:sldId id="266" r:id="rId21"/>
    <p:sldId id="314" r:id="rId22"/>
    <p:sldId id="284" r:id="rId23"/>
    <p:sldId id="316" r:id="rId24"/>
    <p:sldId id="293" r:id="rId25"/>
    <p:sldId id="315" r:id="rId26"/>
    <p:sldId id="270" r:id="rId27"/>
    <p:sldId id="305" r:id="rId28"/>
    <p:sldId id="267" r:id="rId29"/>
    <p:sldId id="317" r:id="rId30"/>
    <p:sldId id="308" r:id="rId31"/>
    <p:sldId id="294" r:id="rId32"/>
    <p:sldId id="296" r:id="rId33"/>
    <p:sldId id="310" r:id="rId34"/>
    <p:sldId id="268" r:id="rId35"/>
    <p:sldId id="285" r:id="rId36"/>
    <p:sldId id="295" r:id="rId37"/>
    <p:sldId id="309" r:id="rId38"/>
    <p:sldId id="297" r:id="rId39"/>
    <p:sldId id="303" r:id="rId40"/>
    <p:sldId id="298" r:id="rId41"/>
    <p:sldId id="280" r:id="rId42"/>
    <p:sldId id="281" r:id="rId43"/>
    <p:sldId id="282" r:id="rId44"/>
    <p:sldId id="283" r:id="rId45"/>
  </p:sldIdLst>
  <p:sldSz cx="9144000" cy="6858000" type="screen4x3"/>
  <p:notesSz cx="7077075" cy="93932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14"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3" Type="http://schemas.openxmlformats.org/officeDocument/2006/relationships/oleObject" Target="file:///C:\Users\palmerball\Desktop\Palmer%20Ball%20Consulting,%20LLC\Clients\2016\Laurel%20School\Benchmark%20Data\Girls%20Schools%20and%20Regional%20Selected%20Info.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1" Type="http://schemas.openxmlformats.org/officeDocument/2006/relationships/oleObject" Target="file:///C:\Users\jennie\Google%20Drive\Jennie\BUSOFFIC\Powerpt%20Pres\Finaancial%20Aid%20Analysis%202014-15%20Dat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3918025871766022E-2"/>
          <c:y val="0.10057823738158436"/>
          <c:w val="0.92673673603299589"/>
          <c:h val="0.77379584220138342"/>
        </c:manualLayout>
      </c:layout>
      <c:barChart>
        <c:barDir val="col"/>
        <c:grouping val="clustered"/>
        <c:varyColors val="0"/>
        <c:ser>
          <c:idx val="0"/>
          <c:order val="0"/>
          <c:spPr>
            <a:solidFill>
              <a:srgbClr val="00B0F0"/>
            </a:solidFill>
            <a:ln>
              <a:noFill/>
            </a:ln>
            <a:effectLst/>
          </c:spPr>
          <c:invertIfNegative val="0"/>
          <c:dPt>
            <c:idx val="4"/>
            <c:invertIfNegative val="0"/>
            <c:bubble3D val="0"/>
            <c:spPr>
              <a:solidFill>
                <a:srgbClr val="00B0F0"/>
              </a:solidFill>
              <a:ln>
                <a:noFill/>
              </a:ln>
              <a:effectLst/>
            </c:spPr>
          </c:dPt>
          <c:dPt>
            <c:idx val="5"/>
            <c:invertIfNegative val="0"/>
            <c:bubble3D val="0"/>
            <c:spPr>
              <a:solidFill>
                <a:srgbClr val="04EC1A"/>
              </a:solidFill>
              <a:ln>
                <a:noFill/>
              </a:ln>
              <a:effectLst/>
            </c:spPr>
          </c:dPt>
          <c:dPt>
            <c:idx val="7"/>
            <c:invertIfNegative val="0"/>
            <c:bubble3D val="0"/>
            <c:spPr>
              <a:solidFill>
                <a:srgbClr val="FFFF00"/>
              </a:solidFill>
              <a:ln>
                <a:noFill/>
              </a:ln>
              <a:effectLst/>
            </c:spPr>
          </c:dPt>
          <c:dPt>
            <c:idx val="11"/>
            <c:invertIfNegative val="0"/>
            <c:bubble3D val="0"/>
            <c:spPr>
              <a:solidFill>
                <a:srgbClr val="EE02C1"/>
              </a:solidFill>
              <a:ln>
                <a:noFill/>
              </a:ln>
              <a:effectLst/>
            </c:spPr>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'Bar Charts'!$A$48:$A$66</c:f>
              <c:strCache>
                <c:ptCount val="19"/>
                <c:pt idx="0">
                  <c:v>The Ellis School</c:v>
                </c:pt>
                <c:pt idx="1">
                  <c:v>National Cathedral School</c:v>
                </c:pt>
                <c:pt idx="2">
                  <c:v>Hathaway Brown School</c:v>
                </c:pt>
                <c:pt idx="3">
                  <c:v>Hawken School</c:v>
                </c:pt>
                <c:pt idx="4">
                  <c:v>Roland Park Country School</c:v>
                </c:pt>
                <c:pt idx="5">
                  <c:v>Laurel School</c:v>
                </c:pt>
                <c:pt idx="6">
                  <c:v>Columbus School for Girls </c:v>
                </c:pt>
                <c:pt idx="7">
                  <c:v>Mean (Coed, Regional)</c:v>
                </c:pt>
                <c:pt idx="8">
                  <c:v>Gilmour Academy</c:v>
                </c:pt>
                <c:pt idx="9">
                  <c:v>Sewickley Academy</c:v>
                </c:pt>
                <c:pt idx="10">
                  <c:v>Harpeth Hall School</c:v>
                </c:pt>
                <c:pt idx="11">
                  <c:v>Mean (All Girls Schools)</c:v>
                </c:pt>
                <c:pt idx="12">
                  <c:v>The Baldwin School</c:v>
                </c:pt>
                <c:pt idx="13">
                  <c:v>Holton-Arms School</c:v>
                </c:pt>
                <c:pt idx="14">
                  <c:v>The Agnes Irwin School</c:v>
                </c:pt>
                <c:pt idx="15">
                  <c:v>Emma Willard School</c:v>
                </c:pt>
                <c:pt idx="16">
                  <c:v>Kent Place School</c:v>
                </c:pt>
                <c:pt idx="17">
                  <c:v>The Winsor School</c:v>
                </c:pt>
                <c:pt idx="18">
                  <c:v>Castilleja School</c:v>
                </c:pt>
              </c:strCache>
            </c:strRef>
          </c:cat>
          <c:val>
            <c:numRef>
              <c:f>'Bar Charts'!$F$48:$F$66</c:f>
              <c:numCache>
                <c:formatCode>0%</c:formatCode>
                <c:ptCount val="19"/>
                <c:pt idx="0">
                  <c:v>0.15789473684210525</c:v>
                </c:pt>
                <c:pt idx="1">
                  <c:v>0.16510538641686182</c:v>
                </c:pt>
                <c:pt idx="2">
                  <c:v>0.17362428842504743</c:v>
                </c:pt>
                <c:pt idx="3">
                  <c:v>0.17589688671307274</c:v>
                </c:pt>
                <c:pt idx="4">
                  <c:v>0.18010928961748635</c:v>
                </c:pt>
                <c:pt idx="5">
                  <c:v>0.18985343855693348</c:v>
                </c:pt>
                <c:pt idx="6">
                  <c:v>0.19923857868020303</c:v>
                </c:pt>
                <c:pt idx="7">
                  <c:v>0.19556844067094636</c:v>
                </c:pt>
                <c:pt idx="8">
                  <c:v>0.2052768338996602</c:v>
                </c:pt>
                <c:pt idx="9">
                  <c:v>0.20822561692126909</c:v>
                </c:pt>
                <c:pt idx="10">
                  <c:v>0.21325443786982248</c:v>
                </c:pt>
                <c:pt idx="11">
                  <c:v>0.24334322235651759</c:v>
                </c:pt>
                <c:pt idx="12">
                  <c:v>0.26267857142857143</c:v>
                </c:pt>
                <c:pt idx="13">
                  <c:v>0.26656848306332842</c:v>
                </c:pt>
                <c:pt idx="14">
                  <c:v>0.26666666666666666</c:v>
                </c:pt>
                <c:pt idx="15">
                  <c:v>0.27279493859322662</c:v>
                </c:pt>
                <c:pt idx="16">
                  <c:v>0.3100067504580668</c:v>
                </c:pt>
                <c:pt idx="17">
                  <c:v>0.31472868217054262</c:v>
                </c:pt>
                <c:pt idx="18">
                  <c:v>0.31683720930232556</c:v>
                </c:pt>
              </c:numCache>
            </c:numRef>
          </c:val>
        </c:ser>
        <c:dLbls>
          <c:dLblPos val="outEnd"/>
          <c:showLegendKey val="0"/>
          <c:showVal val="1"/>
          <c:showCatName val="0"/>
          <c:showSerName val="0"/>
          <c:showPercent val="0"/>
          <c:showBubbleSize val="0"/>
        </c:dLbls>
        <c:gapWidth val="219"/>
        <c:overlap val="-27"/>
        <c:axId val="-313920832"/>
        <c:axId val="-314159808"/>
      </c:barChart>
      <c:catAx>
        <c:axId val="-313920832"/>
        <c:scaling>
          <c:orientation val="minMax"/>
        </c:scaling>
        <c:delete val="1"/>
        <c:axPos val="b"/>
        <c:numFmt formatCode="General" sourceLinked="1"/>
        <c:majorTickMark val="none"/>
        <c:minorTickMark val="none"/>
        <c:tickLblPos val="nextTo"/>
        <c:crossAx val="-314159808"/>
        <c:crosses val="autoZero"/>
        <c:auto val="1"/>
        <c:lblAlgn val="ctr"/>
        <c:lblOffset val="100"/>
        <c:noMultiLvlLbl val="0"/>
      </c:catAx>
      <c:valAx>
        <c:axId val="-314159808"/>
        <c:scaling>
          <c:orientation val="minMax"/>
          <c:min val="0.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39208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Sheet1!$A$94:$A$108</c:f>
              <c:strCache>
                <c:ptCount val="15"/>
                <c:pt idx="0">
                  <c:v>3K</c:v>
                </c:pt>
                <c:pt idx="1">
                  <c:v>4K</c:v>
                </c:pt>
                <c:pt idx="2">
                  <c:v>5K</c:v>
                </c:pt>
                <c:pt idx="3">
                  <c:v>1st</c:v>
                </c:pt>
                <c:pt idx="4">
                  <c:v>2nd</c:v>
                </c:pt>
                <c:pt idx="5">
                  <c:v>3rd</c:v>
                </c:pt>
                <c:pt idx="6">
                  <c:v>4th</c:v>
                </c:pt>
                <c:pt idx="7">
                  <c:v>5th</c:v>
                </c:pt>
                <c:pt idx="8">
                  <c:v>6th</c:v>
                </c:pt>
                <c:pt idx="9">
                  <c:v>7th</c:v>
                </c:pt>
                <c:pt idx="10">
                  <c:v>8th</c:v>
                </c:pt>
                <c:pt idx="11">
                  <c:v>9th</c:v>
                </c:pt>
                <c:pt idx="12">
                  <c:v>10th</c:v>
                </c:pt>
                <c:pt idx="13">
                  <c:v>11th</c:v>
                </c:pt>
                <c:pt idx="14">
                  <c:v>12th</c:v>
                </c:pt>
              </c:strCache>
            </c:strRef>
          </c:cat>
          <c:val>
            <c:numRef>
              <c:f>Sheet1!$B$94:$B$108</c:f>
              <c:numCache>
                <c:formatCode>0%</c:formatCode>
                <c:ptCount val="15"/>
                <c:pt idx="0">
                  <c:v>0</c:v>
                </c:pt>
                <c:pt idx="1">
                  <c:v>0.16</c:v>
                </c:pt>
                <c:pt idx="2">
                  <c:v>0.3</c:v>
                </c:pt>
                <c:pt idx="3">
                  <c:v>0.33</c:v>
                </c:pt>
                <c:pt idx="4">
                  <c:v>0.41</c:v>
                </c:pt>
                <c:pt idx="5">
                  <c:v>0.5</c:v>
                </c:pt>
                <c:pt idx="6">
                  <c:v>0.33</c:v>
                </c:pt>
                <c:pt idx="7">
                  <c:v>0.32</c:v>
                </c:pt>
                <c:pt idx="8">
                  <c:v>0.37</c:v>
                </c:pt>
                <c:pt idx="9">
                  <c:v>0.32</c:v>
                </c:pt>
                <c:pt idx="10">
                  <c:v>0.44</c:v>
                </c:pt>
                <c:pt idx="11">
                  <c:v>0.52</c:v>
                </c:pt>
                <c:pt idx="12">
                  <c:v>0.56999999999999995</c:v>
                </c:pt>
                <c:pt idx="13">
                  <c:v>0.42</c:v>
                </c:pt>
                <c:pt idx="14">
                  <c:v>0.47</c:v>
                </c:pt>
              </c:numCache>
            </c:numRef>
          </c:val>
        </c:ser>
        <c:dLbls>
          <c:showLegendKey val="0"/>
          <c:showVal val="0"/>
          <c:showCatName val="0"/>
          <c:showSerName val="0"/>
          <c:showPercent val="0"/>
          <c:showBubbleSize val="0"/>
        </c:dLbls>
        <c:gapWidth val="150"/>
        <c:axId val="-84094720"/>
        <c:axId val="-84094176"/>
      </c:barChart>
      <c:catAx>
        <c:axId val="-84094720"/>
        <c:scaling>
          <c:orientation val="minMax"/>
        </c:scaling>
        <c:delete val="0"/>
        <c:axPos val="b"/>
        <c:numFmt formatCode="General" sourceLinked="0"/>
        <c:majorTickMark val="out"/>
        <c:minorTickMark val="none"/>
        <c:tickLblPos val="nextTo"/>
        <c:crossAx val="-84094176"/>
        <c:crosses val="autoZero"/>
        <c:auto val="1"/>
        <c:lblAlgn val="ctr"/>
        <c:lblOffset val="100"/>
        <c:noMultiLvlLbl val="0"/>
      </c:catAx>
      <c:valAx>
        <c:axId val="-84094176"/>
        <c:scaling>
          <c:orientation val="minMax"/>
        </c:scaling>
        <c:delete val="0"/>
        <c:axPos val="l"/>
        <c:majorGridlines/>
        <c:numFmt formatCode="0%" sourceLinked="1"/>
        <c:majorTickMark val="out"/>
        <c:minorTickMark val="none"/>
        <c:tickLblPos val="nextTo"/>
        <c:crossAx val="-84094720"/>
        <c:crosses val="autoZero"/>
        <c:crossBetween val="between"/>
      </c:valAx>
    </c:plotArea>
    <c:plotVisOnly val="1"/>
    <c:dispBlanksAs val="gap"/>
    <c:showDLblsOverMax val="0"/>
  </c:chart>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71293"/>
          </a:xfrm>
          <a:prstGeom prst="rect">
            <a:avLst/>
          </a:prstGeom>
        </p:spPr>
        <p:txBody>
          <a:bodyPr vert="horz" lIns="94110" tIns="47055" rIns="94110" bIns="47055"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71293"/>
          </a:xfrm>
          <a:prstGeom prst="rect">
            <a:avLst/>
          </a:prstGeom>
        </p:spPr>
        <p:txBody>
          <a:bodyPr vert="horz" lIns="94110" tIns="47055" rIns="94110" bIns="47055" rtlCol="0"/>
          <a:lstStyle>
            <a:lvl1pPr algn="r">
              <a:defRPr sz="1200"/>
            </a:lvl1pPr>
          </a:lstStyle>
          <a:p>
            <a:fld id="{BC53A7C3-5A29-43FC-85B5-B624C6FCB9E8}" type="datetimeFigureOut">
              <a:rPr lang="en-US" smtClean="0"/>
              <a:t>1/12/2017</a:t>
            </a:fld>
            <a:endParaRPr lang="en-US"/>
          </a:p>
        </p:txBody>
      </p:sp>
      <p:sp>
        <p:nvSpPr>
          <p:cNvPr id="4" name="Footer Placeholder 3"/>
          <p:cNvSpPr>
            <a:spLocks noGrp="1"/>
          </p:cNvSpPr>
          <p:nvPr>
            <p:ph type="ftr" sz="quarter" idx="2"/>
          </p:nvPr>
        </p:nvSpPr>
        <p:spPr>
          <a:xfrm>
            <a:off x="0" y="8921946"/>
            <a:ext cx="3066733" cy="471292"/>
          </a:xfrm>
          <a:prstGeom prst="rect">
            <a:avLst/>
          </a:prstGeom>
        </p:spPr>
        <p:txBody>
          <a:bodyPr vert="horz" lIns="94110" tIns="47055" rIns="94110" bIns="47055"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921946"/>
            <a:ext cx="3066733" cy="471292"/>
          </a:xfrm>
          <a:prstGeom prst="rect">
            <a:avLst/>
          </a:prstGeom>
        </p:spPr>
        <p:txBody>
          <a:bodyPr vert="horz" lIns="94110" tIns="47055" rIns="94110" bIns="47055" rtlCol="0" anchor="b"/>
          <a:lstStyle>
            <a:lvl1pPr algn="r">
              <a:defRPr sz="1200"/>
            </a:lvl1pPr>
          </a:lstStyle>
          <a:p>
            <a:fld id="{6A1C71EF-8F63-4EE7-93A0-9CE49242F7E8}" type="slidenum">
              <a:rPr lang="en-US" smtClean="0"/>
              <a:t>‹#›</a:t>
            </a:fld>
            <a:endParaRPr lang="en-US"/>
          </a:p>
        </p:txBody>
      </p:sp>
    </p:spTree>
    <p:extLst>
      <p:ext uri="{BB962C8B-B14F-4D97-AF65-F5344CB8AC3E}">
        <p14:creationId xmlns:p14="http://schemas.microsoft.com/office/powerpoint/2010/main" val="280357918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6057A768-95C4-47B5-BE26-4FCE0C6EA063}" type="datetimeFigureOut">
              <a:rPr lang="en-US" smtClean="0"/>
              <a:pPr/>
              <a:t>1/12/2017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9FDD02DC-DFFA-42F8-988B-02EC74553832}"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57A768-95C4-47B5-BE26-4FCE0C6EA063}"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D02DC-DFFA-42F8-988B-02EC7455383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57A768-95C4-47B5-BE26-4FCE0C6EA063}"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D02DC-DFFA-42F8-988B-02EC7455383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057A768-95C4-47B5-BE26-4FCE0C6EA063}"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DD02DC-DFFA-42F8-988B-02EC7455383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057A768-95C4-47B5-BE26-4FCE0C6EA063}" type="datetimeFigureOut">
              <a:rPr lang="en-US" smtClean="0"/>
              <a:pPr/>
              <a:t>1/12/2017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9FDD02DC-DFFA-42F8-988B-02EC74553832}"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057A768-95C4-47B5-BE26-4FCE0C6EA063}"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D02DC-DFFA-42F8-988B-02EC7455383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6057A768-95C4-47B5-BE26-4FCE0C6EA063}" type="datetimeFigureOut">
              <a:rPr lang="en-US" smtClean="0"/>
              <a:pPr/>
              <a:t>1/12/2017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DD02DC-DFFA-42F8-988B-02EC7455383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6057A768-95C4-47B5-BE26-4FCE0C6EA063}" type="datetimeFigureOut">
              <a:rPr lang="en-US" smtClean="0"/>
              <a:pPr/>
              <a:t>1/12/2017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DD02DC-DFFA-42F8-988B-02EC7455383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7A768-95C4-47B5-BE26-4FCE0C6EA063}" type="datetimeFigureOut">
              <a:rPr lang="en-US" smtClean="0"/>
              <a:pPr/>
              <a:t>1/12/2017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DD02DC-DFFA-42F8-988B-02EC7455383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057A768-95C4-47B5-BE26-4FCE0C6EA063}"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D02DC-DFFA-42F8-988B-02EC7455383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057A768-95C4-47B5-BE26-4FCE0C6EA063}" type="datetimeFigureOut">
              <a:rPr lang="en-US" smtClean="0"/>
              <a:pPr/>
              <a:t>1/12/2017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DD02DC-DFFA-42F8-988B-02EC7455383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duotone>
              <a:prstClr val="black"/>
              <a:schemeClr val="accent4">
                <a:tint val="45000"/>
                <a:satMod val="400000"/>
              </a:schemeClr>
            </a:duotone>
          </a:blip>
          <a:srcRect/>
          <a:stretch>
            <a:fillRect/>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6057A768-95C4-47B5-BE26-4FCE0C6EA063}" type="datetimeFigureOut">
              <a:rPr lang="en-US" smtClean="0"/>
              <a:pPr/>
              <a:t>1/12/2017</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9FDD02DC-DFFA-42F8-988B-02EC7455383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465667" y="358127"/>
            <a:ext cx="8221133" cy="1775473"/>
          </a:xfrm>
        </p:spPr>
        <p:txBody>
          <a:bodyPr>
            <a:normAutofit/>
          </a:bodyPr>
          <a:lstStyle/>
          <a:p>
            <a:r>
              <a:rPr lang="en-US" sz="2800" i="1" cap="none" dirty="0" smtClean="0">
                <a:solidFill>
                  <a:schemeClr val="tx1"/>
                </a:solidFill>
                <a:effectLst/>
                <a:latin typeface="Arial" panose="020B0604020202020204" pitchFamily="34" charset="0"/>
                <a:cs typeface="Arial" panose="020B0604020202020204" pitchFamily="34" charset="0"/>
              </a:rPr>
              <a:t>Long Range Financial Planning – </a:t>
            </a:r>
            <a:br>
              <a:rPr lang="en-US" sz="2800" i="1" cap="none" dirty="0" smtClean="0">
                <a:solidFill>
                  <a:schemeClr val="tx1"/>
                </a:solidFill>
                <a:effectLst/>
                <a:latin typeface="Arial" panose="020B0604020202020204" pitchFamily="34" charset="0"/>
                <a:cs typeface="Arial" panose="020B0604020202020204" pitchFamily="34" charset="0"/>
              </a:rPr>
            </a:br>
            <a:r>
              <a:rPr lang="en-US" sz="2800" i="1" cap="none" dirty="0" smtClean="0">
                <a:solidFill>
                  <a:schemeClr val="tx1"/>
                </a:solidFill>
                <a:effectLst/>
                <a:latin typeface="Arial" panose="020B0604020202020204" pitchFamily="34" charset="0"/>
                <a:cs typeface="Arial" panose="020B0604020202020204" pitchFamily="34" charset="0"/>
              </a:rPr>
              <a:t>What questions should trustees ask and what data should your school have in preparation for your strategic </a:t>
            </a:r>
            <a:r>
              <a:rPr lang="en-US" sz="2800" i="1" cap="none" dirty="0">
                <a:solidFill>
                  <a:schemeClr val="tx1"/>
                </a:solidFill>
                <a:effectLst/>
                <a:latin typeface="Arial" panose="020B0604020202020204" pitchFamily="34" charset="0"/>
                <a:cs typeface="Arial" panose="020B0604020202020204" pitchFamily="34" charset="0"/>
              </a:rPr>
              <a:t>plan </a:t>
            </a:r>
            <a:r>
              <a:rPr lang="en-US" sz="2800" i="1" cap="none" dirty="0" smtClean="0">
                <a:solidFill>
                  <a:schemeClr val="tx1"/>
                </a:solidFill>
                <a:effectLst/>
                <a:latin typeface="Arial" panose="020B0604020202020204" pitchFamily="34" charset="0"/>
                <a:cs typeface="Arial" panose="020B0604020202020204" pitchFamily="34" charset="0"/>
              </a:rPr>
              <a:t>or accreditation visit?</a:t>
            </a:r>
            <a:endParaRPr lang="en-US" sz="2800" i="1" cap="none" dirty="0">
              <a:solidFill>
                <a:schemeClr val="tx1"/>
              </a:solidFill>
              <a:effectLst/>
              <a:latin typeface="Arial" panose="020B0604020202020204" pitchFamily="34" charset="0"/>
              <a:cs typeface="Arial" panose="020B0604020202020204" pitchFamily="34" charset="0"/>
            </a:endParaRPr>
          </a:p>
        </p:txBody>
      </p:sp>
      <p:sp>
        <p:nvSpPr>
          <p:cNvPr id="5" name="Subtitle 4"/>
          <p:cNvSpPr>
            <a:spLocks noGrp="1"/>
          </p:cNvSpPr>
          <p:nvPr>
            <p:ph type="subTitle" idx="1"/>
          </p:nvPr>
        </p:nvSpPr>
        <p:spPr>
          <a:xfrm>
            <a:off x="5334000" y="5486400"/>
            <a:ext cx="3505200" cy="1143000"/>
          </a:xfrm>
        </p:spPr>
        <p:txBody>
          <a:bodyPr>
            <a:normAutofit/>
          </a:bodyPr>
          <a:lstStyle/>
          <a:p>
            <a:pPr algn="r"/>
            <a:r>
              <a:rPr lang="en-US" sz="2000" dirty="0" smtClean="0">
                <a:latin typeface="Arial" panose="020B0604020202020204" pitchFamily="34" charset="0"/>
                <a:cs typeface="Arial" panose="020B0604020202020204" pitchFamily="34" charset="0"/>
              </a:rPr>
              <a:t>Palmer D. Ball</a:t>
            </a:r>
          </a:p>
          <a:p>
            <a:pPr algn="r"/>
            <a:r>
              <a:rPr lang="en-US" sz="2000" dirty="0" smtClean="0">
                <a:latin typeface="Arial" panose="020B0604020202020204" pitchFamily="34" charset="0"/>
                <a:cs typeface="Arial" panose="020B0604020202020204" pitchFamily="34" charset="0"/>
              </a:rPr>
              <a:t>January 12, 2017</a:t>
            </a:r>
            <a:endParaRPr lang="en-US" sz="2000" dirty="0">
              <a:latin typeface="Arial" panose="020B0604020202020204" pitchFamily="34" charset="0"/>
              <a:cs typeface="Arial" panose="020B0604020202020204" pitchFamily="34" charset="0"/>
            </a:endParaRPr>
          </a:p>
        </p:txBody>
      </p:sp>
      <p:sp>
        <p:nvSpPr>
          <p:cNvPr id="2" name="Rectangle 1"/>
          <p:cNvSpPr/>
          <p:nvPr/>
        </p:nvSpPr>
        <p:spPr>
          <a:xfrm>
            <a:off x="313267" y="5486400"/>
            <a:ext cx="5020733" cy="1015663"/>
          </a:xfrm>
          <a:prstGeom prst="rect">
            <a:avLst/>
          </a:prstGeom>
        </p:spPr>
        <p:txBody>
          <a:bodyPr wrap="square">
            <a:spAutoFit/>
          </a:bodyPr>
          <a:lstStyle/>
          <a:p>
            <a:r>
              <a:rPr lang="en-US" sz="2000" dirty="0">
                <a:latin typeface="Arial" panose="020B0604020202020204" pitchFamily="34" charset="0"/>
                <a:cs typeface="Arial" panose="020B0604020202020204" pitchFamily="34" charset="0"/>
              </a:rPr>
              <a:t>Palmer Ball Consulting, </a:t>
            </a:r>
            <a:r>
              <a:rPr lang="en-US" sz="2000" dirty="0" smtClean="0">
                <a:latin typeface="Arial" panose="020B0604020202020204" pitchFamily="34" charset="0"/>
                <a:cs typeface="Arial" panose="020B0604020202020204" pitchFamily="34" charset="0"/>
              </a:rPr>
              <a:t>LLC</a:t>
            </a:r>
          </a:p>
          <a:p>
            <a:r>
              <a:rPr lang="en-US" sz="2000" dirty="0" smtClean="0">
                <a:latin typeface="Arial" panose="020B0604020202020204" pitchFamily="34" charset="0"/>
                <a:cs typeface="Arial" panose="020B0604020202020204" pitchFamily="34" charset="0"/>
              </a:rPr>
              <a:t>palmerballconsulting@gmail.com</a:t>
            </a:r>
            <a:endParaRPr lang="en-US" sz="2000" dirty="0">
              <a:latin typeface="Arial" panose="020B0604020202020204" pitchFamily="34" charset="0"/>
              <a:cs typeface="Arial" panose="020B0604020202020204" pitchFamily="34" charset="0"/>
            </a:endParaRPr>
          </a:p>
          <a:p>
            <a:r>
              <a:rPr lang="en-US" sz="2000" dirty="0">
                <a:latin typeface="Arial" panose="020B0604020202020204" pitchFamily="34" charset="0"/>
                <a:cs typeface="Arial" panose="020B0604020202020204" pitchFamily="34" charset="0"/>
              </a:rPr>
              <a:t>www.palmerballconsulting.com</a:t>
            </a:r>
          </a:p>
        </p:txBody>
      </p:sp>
      <p:pic>
        <p:nvPicPr>
          <p:cNvPr id="3"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2743200"/>
            <a:ext cx="2667000" cy="1977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763000" cy="838200"/>
          </a:xfrm>
        </p:spPr>
        <p:txBody>
          <a:bodyPr>
            <a:normAutofit fontScale="90000"/>
          </a:bodyPr>
          <a:lstStyle/>
          <a:p>
            <a:r>
              <a:rPr lang="en-US" sz="3000" dirty="0" smtClean="0">
                <a:solidFill>
                  <a:schemeClr val="tx1"/>
                </a:solidFill>
                <a:latin typeface="Arial" panose="020B0604020202020204" pitchFamily="34" charset="0"/>
                <a:cs typeface="Arial" panose="020B0604020202020204" pitchFamily="34" charset="0"/>
              </a:rPr>
              <a:t>Tools should be used to review trends in 4 major areas </a:t>
            </a:r>
            <a:r>
              <a:rPr lang="en-US" sz="3000" i="1" dirty="0" smtClean="0">
                <a:solidFill>
                  <a:schemeClr val="tx1"/>
                </a:solidFill>
                <a:latin typeface="Arial" panose="020B0604020202020204" pitchFamily="34" charset="0"/>
                <a:cs typeface="Arial" panose="020B0604020202020204" pitchFamily="34" charset="0"/>
              </a:rPr>
              <a:t>(continued)</a:t>
            </a:r>
            <a:endParaRPr lang="en-US" sz="30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81000" y="1600200"/>
            <a:ext cx="8534400" cy="4953000"/>
          </a:xfrm>
        </p:spPr>
        <p:txBody>
          <a:bodyPr>
            <a:normAutofit fontScale="77500" lnSpcReduction="20000"/>
          </a:bodyPr>
          <a:lstStyle/>
          <a:p>
            <a:pPr>
              <a:buFont typeface="Wingdings" panose="05000000000000000000" pitchFamily="2" charset="2"/>
              <a:buChar char="Ø"/>
            </a:pPr>
            <a:r>
              <a:rPr lang="en-US" sz="3600" dirty="0" smtClean="0">
                <a:latin typeface="Arial" panose="020B0604020202020204" pitchFamily="34" charset="0"/>
                <a:cs typeface="Arial" panose="020B0604020202020204" pitchFamily="34" charset="0"/>
              </a:rPr>
              <a:t>3 - Financial</a:t>
            </a:r>
            <a:endParaRPr lang="en-US" sz="3600" dirty="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sz="3100" dirty="0" smtClean="0">
                <a:latin typeface="Arial" panose="020B0604020202020204" pitchFamily="34" charset="0"/>
                <a:cs typeface="Arial" panose="020B0604020202020204" pitchFamily="34" charset="0"/>
              </a:rPr>
              <a:t> </a:t>
            </a:r>
            <a:r>
              <a:rPr lang="en-US" sz="2800" dirty="0" smtClean="0">
                <a:latin typeface="Arial" panose="020B0604020202020204" pitchFamily="34" charset="0"/>
                <a:cs typeface="Arial" panose="020B0604020202020204" pitchFamily="34" charset="0"/>
              </a:rPr>
              <a:t>Net </a:t>
            </a:r>
            <a:r>
              <a:rPr lang="en-US" sz="2800" dirty="0">
                <a:latin typeface="Arial" panose="020B0604020202020204" pitchFamily="34" charset="0"/>
                <a:cs typeface="Arial" panose="020B0604020202020204" pitchFamily="34" charset="0"/>
              </a:rPr>
              <a:t>Tuition Revenue</a:t>
            </a:r>
          </a:p>
          <a:p>
            <a:pPr lvl="2">
              <a:buFont typeface="Courier New" panose="02070309020205020404" pitchFamily="49" charset="0"/>
              <a:buChar char="o"/>
            </a:pPr>
            <a:r>
              <a:rPr lang="en-US" sz="2800" dirty="0" smtClean="0">
                <a:latin typeface="Arial" panose="020B0604020202020204" pitchFamily="34" charset="0"/>
                <a:cs typeface="Arial" panose="020B0604020202020204" pitchFamily="34" charset="0"/>
              </a:rPr>
              <a:t> NAIS </a:t>
            </a:r>
            <a:r>
              <a:rPr lang="en-US" sz="2800" dirty="0">
                <a:latin typeface="Arial" panose="020B0604020202020204" pitchFamily="34" charset="0"/>
                <a:cs typeface="Arial" panose="020B0604020202020204" pitchFamily="34" charset="0"/>
              </a:rPr>
              <a:t>DASL comparative data</a:t>
            </a:r>
          </a:p>
          <a:p>
            <a:pPr lvl="2">
              <a:buFont typeface="Courier New" panose="02070309020205020404" pitchFamily="49" charset="0"/>
              <a:buChar char="o"/>
            </a:pPr>
            <a:r>
              <a:rPr lang="en-US" sz="2800" dirty="0" smtClean="0">
                <a:latin typeface="Arial" panose="020B0604020202020204" pitchFamily="34" charset="0"/>
                <a:cs typeface="Arial" panose="020B0604020202020204" pitchFamily="34" charset="0"/>
              </a:rPr>
              <a:t> Cost </a:t>
            </a:r>
            <a:r>
              <a:rPr lang="en-US" sz="2800" dirty="0">
                <a:latin typeface="Arial" panose="020B0604020202020204" pitchFamily="34" charset="0"/>
                <a:cs typeface="Arial" panose="020B0604020202020204" pitchFamily="34" charset="0"/>
              </a:rPr>
              <a:t>effectiveness by </a:t>
            </a:r>
            <a:r>
              <a:rPr lang="en-US" sz="2800" dirty="0" smtClean="0">
                <a:latin typeface="Arial" panose="020B0604020202020204" pitchFamily="34" charset="0"/>
                <a:cs typeface="Arial" panose="020B0604020202020204" pitchFamily="34" charset="0"/>
              </a:rPr>
              <a:t>division</a:t>
            </a:r>
          </a:p>
          <a:p>
            <a:pPr lvl="2">
              <a:buFont typeface="Courier New" panose="02070309020205020404" pitchFamily="49" charset="0"/>
              <a:buChar char="o"/>
            </a:pPr>
            <a:r>
              <a:rPr lang="en-US" sz="2800" dirty="0" smtClean="0">
                <a:latin typeface="Arial" panose="020B0604020202020204" pitchFamily="34" charset="0"/>
                <a:cs typeface="Arial" panose="020B0604020202020204" pitchFamily="34" charset="0"/>
              </a:rPr>
              <a:t> Tuition Gap (difference between NTR and total expenses)</a:t>
            </a:r>
          </a:p>
          <a:p>
            <a:pPr lvl="2">
              <a:buFont typeface="Courier New" panose="02070309020205020404" pitchFamily="49" charset="0"/>
              <a:buChar char="o"/>
            </a:pPr>
            <a:r>
              <a:rPr lang="en-US" sz="2800" dirty="0" smtClean="0">
                <a:latin typeface="Arial" panose="020B0604020202020204" pitchFamily="34" charset="0"/>
                <a:cs typeface="Arial" panose="020B0604020202020204" pitchFamily="34" charset="0"/>
              </a:rPr>
              <a:t> Future </a:t>
            </a:r>
            <a:r>
              <a:rPr lang="en-US" sz="2800" dirty="0">
                <a:latin typeface="Arial" panose="020B0604020202020204" pitchFamily="34" charset="0"/>
                <a:cs typeface="Arial" panose="020B0604020202020204" pitchFamily="34" charset="0"/>
              </a:rPr>
              <a:t>budget projections</a:t>
            </a:r>
          </a:p>
          <a:p>
            <a:pPr marL="585216" lvl="1"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3600" dirty="0" smtClean="0">
                <a:latin typeface="Arial" panose="020B0604020202020204" pitchFamily="34" charset="0"/>
                <a:cs typeface="Arial" panose="020B0604020202020204" pitchFamily="34" charset="0"/>
              </a:rPr>
              <a:t>4 - Miscellaneous</a:t>
            </a:r>
            <a:endParaRPr lang="en-US" sz="3600" dirty="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sz="2800" dirty="0" smtClean="0">
                <a:latin typeface="Arial" panose="020B0604020202020204" pitchFamily="34" charset="0"/>
                <a:cs typeface="Arial" panose="020B0604020202020204" pitchFamily="34" charset="0"/>
              </a:rPr>
              <a:t> Endowment</a:t>
            </a:r>
            <a:endParaRPr lang="en-US" sz="2800" dirty="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sz="2800" dirty="0" smtClean="0">
                <a:latin typeface="Arial" panose="020B0604020202020204" pitchFamily="34" charset="0"/>
                <a:cs typeface="Arial" panose="020B0604020202020204" pitchFamily="34" charset="0"/>
              </a:rPr>
              <a:t> Debt</a:t>
            </a:r>
          </a:p>
          <a:p>
            <a:pPr lvl="2">
              <a:buFont typeface="Courier New" panose="02070309020205020404" pitchFamily="49" charset="0"/>
              <a:buChar char="o"/>
            </a:pPr>
            <a:r>
              <a:rPr lang="en-US" sz="2800" dirty="0" smtClean="0">
                <a:latin typeface="Arial" panose="020B0604020202020204" pitchFamily="34" charset="0"/>
                <a:cs typeface="Arial" panose="020B0604020202020204" pitchFamily="34" charset="0"/>
              </a:rPr>
              <a:t> Annual Fund</a:t>
            </a:r>
          </a:p>
          <a:p>
            <a:pPr lvl="2">
              <a:buFont typeface="Courier New" panose="02070309020205020404" pitchFamily="49" charset="0"/>
              <a:buChar char="o"/>
            </a:pPr>
            <a:r>
              <a:rPr lang="en-US" sz="2800" dirty="0" smtClean="0">
                <a:latin typeface="Arial" panose="020B0604020202020204" pitchFamily="34" charset="0"/>
                <a:cs typeface="Arial" panose="020B0604020202020204" pitchFamily="34" charset="0"/>
              </a:rPr>
              <a:t> Physical Plant</a:t>
            </a:r>
          </a:p>
          <a:p>
            <a:pPr lvl="2">
              <a:buFont typeface="Courier New" panose="02070309020205020404" pitchFamily="49" charset="0"/>
              <a:buChar char="o"/>
            </a:pPr>
            <a:r>
              <a:rPr lang="en-US" sz="2800" dirty="0" smtClean="0">
                <a:latin typeface="Arial" panose="020B0604020202020204" pitchFamily="34" charset="0"/>
                <a:cs typeface="Arial" panose="020B0604020202020204" pitchFamily="34" charset="0"/>
              </a:rPr>
              <a:t> Dashboard</a:t>
            </a:r>
            <a:endParaRPr lang="en-US" sz="2800" dirty="0">
              <a:latin typeface="Arial" panose="020B0604020202020204" pitchFamily="34" charset="0"/>
              <a:cs typeface="Arial" panose="020B0604020202020204" pitchFamily="34" charset="0"/>
            </a:endParaRPr>
          </a:p>
          <a:p>
            <a:endParaRPr lang="en-US" dirty="0" smtClean="0"/>
          </a:p>
          <a:p>
            <a:endParaRPr lang="en-US" dirty="0" smtClean="0"/>
          </a:p>
        </p:txBody>
      </p:sp>
      <p:pic>
        <p:nvPicPr>
          <p:cNvPr id="10242"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blinds(horizontal)">
                                      <p:cBhvr>
                                        <p:cTn id="30" dur="500"/>
                                        <p:tgtEl>
                                          <p:spTgt spid="3">
                                            <p:txEl>
                                              <p:pRg st="8" end="8"/>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blinds(horizontal)">
                                      <p:cBhvr>
                                        <p:cTn id="33" dur="500"/>
                                        <p:tgtEl>
                                          <p:spTgt spid="3">
                                            <p:txEl>
                                              <p:pRg st="9" end="9"/>
                                            </p:txEl>
                                          </p:spTgt>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3">
                                            <p:txEl>
                                              <p:pRg st="10" end="10"/>
                                            </p:txEl>
                                          </p:spTgt>
                                        </p:tgtEl>
                                        <p:attrNameLst>
                                          <p:attrName>style.visibility</p:attrName>
                                        </p:attrNameLst>
                                      </p:cBhvr>
                                      <p:to>
                                        <p:strVal val="visible"/>
                                      </p:to>
                                    </p:set>
                                    <p:animEffect transition="in" filter="blinds(horizontal)">
                                      <p:cBhvr>
                                        <p:cTn id="36" dur="500"/>
                                        <p:tgtEl>
                                          <p:spTgt spid="3">
                                            <p:txEl>
                                              <p:pRg st="10" end="10"/>
                                            </p:txEl>
                                          </p:spTgt>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animEffect transition="in" filter="blinds(horizontal)">
                                      <p:cBhvr>
                                        <p:cTn id="39" dur="500"/>
                                        <p:tgtEl>
                                          <p:spTgt spid="3">
                                            <p:txEl>
                                              <p:pRg st="11" end="11"/>
                                            </p:txEl>
                                          </p:spTgt>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3">
                                            <p:txEl>
                                              <p:pRg st="12" end="12"/>
                                            </p:txEl>
                                          </p:spTgt>
                                        </p:tgtEl>
                                        <p:attrNameLst>
                                          <p:attrName>style.visibility</p:attrName>
                                        </p:attrNameLst>
                                      </p:cBhvr>
                                      <p:to>
                                        <p:strVal val="visible"/>
                                      </p:to>
                                    </p:set>
                                    <p:animEffect transition="in" filter="blinds(horizontal)">
                                      <p:cBhvr>
                                        <p:cTn id="4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200" dirty="0" smtClean="0">
                <a:solidFill>
                  <a:schemeClr val="tx1"/>
                </a:solidFill>
                <a:latin typeface="Arial" panose="020B0604020202020204" pitchFamily="34" charset="0"/>
                <a:cs typeface="Arial" panose="020B0604020202020204" pitchFamily="34" charset="0"/>
              </a:rPr>
              <a:t>2 Major Questions to Ask</a:t>
            </a:r>
            <a:endParaRPr lang="en-US" sz="32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19200"/>
            <a:ext cx="8229600" cy="5090160"/>
          </a:xfrm>
        </p:spPr>
        <p:txBody>
          <a:bodyPr>
            <a:normAutofit fontScale="92500"/>
          </a:bodyPr>
          <a:lstStyle/>
          <a:p>
            <a:pPr>
              <a:buFont typeface="Wingdings" panose="05000000000000000000" pitchFamily="2" charset="2"/>
              <a:buChar char="Ø"/>
            </a:pPr>
            <a:r>
              <a:rPr lang="en-US" dirty="0" smtClean="0">
                <a:latin typeface="Arial" panose="020B0604020202020204" pitchFamily="34" charset="0"/>
                <a:cs typeface="Arial" panose="020B0604020202020204" pitchFamily="34" charset="0"/>
              </a:rPr>
              <a:t>Where have we been?</a:t>
            </a:r>
          </a:p>
          <a:p>
            <a:pPr lvl="1">
              <a:buFont typeface="Courier New" panose="02070309020205020404" pitchFamily="49" charset="0"/>
              <a:buChar char="o"/>
            </a:pPr>
            <a:r>
              <a:rPr lang="en-US" i="1" dirty="0" smtClean="0">
                <a:latin typeface="Arial" panose="020B0604020202020204" pitchFamily="34" charset="0"/>
                <a:cs typeface="Arial" panose="020B0604020202020204" pitchFamily="34" charset="0"/>
              </a:rPr>
              <a:t>What does our recent historical data tell us about what we’ve been doing well, or what we haven’t been doing well?  </a:t>
            </a:r>
          </a:p>
          <a:p>
            <a:pPr marL="585216" lvl="1" indent="0">
              <a:buNone/>
            </a:pPr>
            <a:endParaRPr lang="en-US" sz="1500" i="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smtClean="0">
                <a:latin typeface="Arial" panose="020B0604020202020204" pitchFamily="34" charset="0"/>
                <a:cs typeface="Arial" panose="020B0604020202020204" pitchFamily="34" charset="0"/>
              </a:rPr>
              <a:t>Where are we going?</a:t>
            </a:r>
          </a:p>
          <a:p>
            <a:pPr lvl="1">
              <a:buFont typeface="Courier New" panose="02070309020205020404" pitchFamily="49" charset="0"/>
              <a:buChar char="o"/>
            </a:pPr>
            <a:r>
              <a:rPr lang="en-US" i="1" dirty="0" smtClean="0">
                <a:latin typeface="Arial" panose="020B0604020202020204" pitchFamily="34" charset="0"/>
                <a:cs typeface="Arial" panose="020B0604020202020204" pitchFamily="34" charset="0"/>
              </a:rPr>
              <a:t>What does our recent historical data tell us about where we will be in 5 years if our trends continue? </a:t>
            </a:r>
          </a:p>
          <a:p>
            <a:pPr lvl="1">
              <a:buFont typeface="Courier New" panose="02070309020205020404" pitchFamily="49" charset="0"/>
              <a:buChar char="o"/>
            </a:pPr>
            <a:r>
              <a:rPr lang="en-US" i="1" dirty="0" smtClean="0">
                <a:latin typeface="Arial" panose="020B0604020202020204" pitchFamily="34" charset="0"/>
                <a:cs typeface="Arial" panose="020B0604020202020204" pitchFamily="34" charset="0"/>
              </a:rPr>
              <a:t>Can we focus efforts to turn around the negative trends?   </a:t>
            </a:r>
          </a:p>
          <a:p>
            <a:pPr lvl="1">
              <a:buFont typeface="Courier New" panose="02070309020205020404" pitchFamily="49" charset="0"/>
              <a:buChar char="o"/>
            </a:pPr>
            <a:r>
              <a:rPr lang="en-US" i="1" dirty="0" smtClean="0">
                <a:latin typeface="Arial" panose="020B0604020202020204" pitchFamily="34" charset="0"/>
                <a:cs typeface="Arial" panose="020B0604020202020204" pitchFamily="34" charset="0"/>
              </a:rPr>
              <a:t>What will happen if we don’t turn around the negative trends?</a:t>
            </a:r>
          </a:p>
          <a:p>
            <a:pPr lvl="1">
              <a:buFont typeface="Courier New" panose="02070309020205020404" pitchFamily="49" charset="0"/>
              <a:buChar char="o"/>
            </a:pPr>
            <a:r>
              <a:rPr lang="en-US" i="1" dirty="0" smtClean="0">
                <a:latin typeface="Arial" panose="020B0604020202020204" pitchFamily="34" charset="0"/>
                <a:cs typeface="Arial" panose="020B0604020202020204" pitchFamily="34" charset="0"/>
              </a:rPr>
              <a:t>What new actions do we need to take to get to where we want to be?</a:t>
            </a:r>
            <a:endParaRPr lang="en-US" i="1" dirty="0" smtClean="0"/>
          </a:p>
          <a:p>
            <a:pPr marL="137160" indent="0">
              <a:buNone/>
            </a:pPr>
            <a:endParaRPr lang="en-US" dirty="0" smtClean="0"/>
          </a:p>
        </p:txBody>
      </p:sp>
      <p:pic>
        <p:nvPicPr>
          <p:cNvPr id="11266"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74730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linds(horizont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linds(horizont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linds(horizont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linds(horizontal)">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685801"/>
          </a:xfrm>
        </p:spPr>
        <p:txBody>
          <a:bodyPr>
            <a:normAutofit/>
          </a:bodyPr>
          <a:lstStyle/>
          <a:p>
            <a:r>
              <a:rPr lang="en-US" sz="3200" dirty="0" smtClean="0">
                <a:solidFill>
                  <a:schemeClr val="tx1"/>
                </a:solidFill>
                <a:latin typeface="Arial" panose="020B0604020202020204" pitchFamily="34" charset="0"/>
                <a:cs typeface="Arial" panose="020B0604020202020204" pitchFamily="34" charset="0"/>
              </a:rPr>
              <a:t>1 - Enrollment</a:t>
            </a:r>
            <a:endParaRPr lang="en-US" sz="32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914401"/>
            <a:ext cx="8229600" cy="5715000"/>
          </a:xfrm>
        </p:spPr>
        <p:txBody>
          <a:bodyPr>
            <a:normAutofit fontScale="85000" lnSpcReduction="20000"/>
          </a:bodyPr>
          <a:lstStyle/>
          <a:p>
            <a:pPr>
              <a:buFont typeface="Wingdings" panose="05000000000000000000" pitchFamily="2" charset="2"/>
              <a:buChar char="Ø"/>
            </a:pPr>
            <a:r>
              <a:rPr lang="en-US" dirty="0" smtClean="0">
                <a:latin typeface="Arial" panose="020B0604020202020204" pitchFamily="34" charset="0"/>
                <a:cs typeface="Arial" panose="020B0604020202020204" pitchFamily="34" charset="0"/>
              </a:rPr>
              <a:t>Enrollment</a:t>
            </a: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Trends</a:t>
            </a: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smtClean="0">
                <a:latin typeface="Arial" panose="020B0604020202020204" pitchFamily="34" charset="0"/>
                <a:cs typeface="Arial" panose="020B0604020202020204" pitchFamily="34" charset="0"/>
              </a:rPr>
              <a:t>Financial </a:t>
            </a:r>
            <a:r>
              <a:rPr lang="en-US" dirty="0">
                <a:latin typeface="Arial" panose="020B0604020202020204" pitchFamily="34" charset="0"/>
                <a:cs typeface="Arial" panose="020B0604020202020204" pitchFamily="34" charset="0"/>
              </a:rPr>
              <a:t>Aid </a:t>
            </a:r>
            <a:r>
              <a:rPr lang="en-US" dirty="0" smtClean="0">
                <a:latin typeface="Arial" panose="020B0604020202020204" pitchFamily="34" charset="0"/>
                <a:cs typeface="Arial" panose="020B0604020202020204" pitchFamily="34" charset="0"/>
              </a:rPr>
              <a:t>Trends</a:t>
            </a:r>
          </a:p>
          <a:p>
            <a:pPr>
              <a:buFont typeface="Wingdings" panose="05000000000000000000" pitchFamily="2" charset="2"/>
              <a:buChar char="Ø"/>
            </a:pPr>
            <a:r>
              <a:rPr lang="en-US" dirty="0" smtClean="0">
                <a:latin typeface="Arial" panose="020B0604020202020204" pitchFamily="34" charset="0"/>
                <a:cs typeface="Arial" panose="020B0604020202020204" pitchFamily="34" charset="0"/>
              </a:rPr>
              <a:t>Tuition </a:t>
            </a:r>
            <a:r>
              <a:rPr lang="en-US" dirty="0">
                <a:latin typeface="Arial" panose="020B0604020202020204" pitchFamily="34" charset="0"/>
                <a:cs typeface="Arial" panose="020B0604020202020204" pitchFamily="34" charset="0"/>
              </a:rPr>
              <a:t>and Fees</a:t>
            </a:r>
          </a:p>
          <a:p>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b="1" i="1" dirty="0" smtClean="0">
                <a:latin typeface="Arial" panose="020B0604020202020204" pitchFamily="34" charset="0"/>
                <a:cs typeface="Arial" panose="020B0604020202020204" pitchFamily="34" charset="0"/>
              </a:rPr>
              <a:t>Sample questions to answer –</a:t>
            </a:r>
          </a:p>
          <a:p>
            <a:pPr marL="137160" indent="0">
              <a:buNone/>
            </a:pPr>
            <a:endParaRPr lang="en-US" sz="2400" b="1" i="1"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Is tuition appropriate?  </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does it compare to benchmark schools?  </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has it changed over 5 years compared to benchmark 	schools?</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Has it kept up with inflation over the last 5 years?</a:t>
            </a:r>
          </a:p>
          <a:p>
            <a:pPr lvl="3">
              <a:buFont typeface="Courier New" panose="02070309020205020404" pitchFamily="49" charset="0"/>
              <a:buChar char="o"/>
            </a:pPr>
            <a:r>
              <a:rPr lang="en-US" b="1" i="1" dirty="0" smtClean="0">
                <a:latin typeface="Arial" panose="020B0604020202020204" pitchFamily="34" charset="0"/>
                <a:cs typeface="Arial" panose="020B0604020202020204" pitchFamily="34" charset="0"/>
              </a:rPr>
              <a:t> Use ISM CPI + 2% figures to recast tuition</a:t>
            </a:r>
          </a:p>
          <a:p>
            <a:pPr lvl="3">
              <a:buFont typeface="Courier New" panose="02070309020205020404" pitchFamily="49" charset="0"/>
              <a:buChar char="o"/>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What are enrollment trends for -</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New student enrollment?</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Attrition?</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International students?</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Percentage of student body on financial aid?</a:t>
            </a:r>
          </a:p>
          <a:p>
            <a:pPr marL="137160" indent="0">
              <a:buNone/>
            </a:pPr>
            <a:endParaRPr lang="en-US" dirty="0" smtClean="0"/>
          </a:p>
          <a:p>
            <a:pPr marL="137160" indent="0">
              <a:buNone/>
            </a:pPr>
            <a:endParaRPr lang="en-US" dirty="0" smtClean="0"/>
          </a:p>
        </p:txBody>
      </p:sp>
      <p:pic>
        <p:nvPicPr>
          <p:cNvPr id="12290"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5562602"/>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blinds(horizontal)">
                                      <p:cBhvr>
                                        <p:cTn id="32" dur="500"/>
                                        <p:tgtEl>
                                          <p:spTgt spid="3">
                                            <p:txEl>
                                              <p:pRg st="9" end="9"/>
                                            </p:txEl>
                                          </p:spTgt>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blinds(horizontal)">
                                      <p:cBhvr>
                                        <p:cTn id="35" dur="500"/>
                                        <p:tgtEl>
                                          <p:spTgt spid="3">
                                            <p:txEl>
                                              <p:pRg st="10" end="1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12" end="12"/>
                                            </p:txEl>
                                          </p:spTgt>
                                        </p:tgtEl>
                                        <p:attrNameLst>
                                          <p:attrName>style.visibility</p:attrName>
                                        </p:attrNameLst>
                                      </p:cBhvr>
                                      <p:to>
                                        <p:strVal val="visible"/>
                                      </p:to>
                                    </p:set>
                                    <p:animEffect transition="in" filter="blinds(horizontal)">
                                      <p:cBhvr>
                                        <p:cTn id="40" dur="500"/>
                                        <p:tgtEl>
                                          <p:spTgt spid="3">
                                            <p:txEl>
                                              <p:pRg st="12" end="12"/>
                                            </p:txEl>
                                          </p:spTgt>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animEffect transition="in" filter="blinds(horizontal)">
                                      <p:cBhvr>
                                        <p:cTn id="43" dur="500"/>
                                        <p:tgtEl>
                                          <p:spTgt spid="3">
                                            <p:txEl>
                                              <p:pRg st="13" end="13"/>
                                            </p:txEl>
                                          </p:spTgt>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3">
                                            <p:txEl>
                                              <p:pRg st="14" end="14"/>
                                            </p:txEl>
                                          </p:spTgt>
                                        </p:tgtEl>
                                        <p:attrNameLst>
                                          <p:attrName>style.visibility</p:attrName>
                                        </p:attrNameLst>
                                      </p:cBhvr>
                                      <p:to>
                                        <p:strVal val="visible"/>
                                      </p:to>
                                    </p:set>
                                    <p:animEffect transition="in" filter="blinds(horizontal)">
                                      <p:cBhvr>
                                        <p:cTn id="46" dur="500"/>
                                        <p:tgtEl>
                                          <p:spTgt spid="3">
                                            <p:txEl>
                                              <p:pRg st="14" end="14"/>
                                            </p:txEl>
                                          </p:spTgt>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3">
                                            <p:txEl>
                                              <p:pRg st="15" end="15"/>
                                            </p:txEl>
                                          </p:spTgt>
                                        </p:tgtEl>
                                        <p:attrNameLst>
                                          <p:attrName>style.visibility</p:attrName>
                                        </p:attrNameLst>
                                      </p:cBhvr>
                                      <p:to>
                                        <p:strVal val="visible"/>
                                      </p:to>
                                    </p:set>
                                    <p:animEffect transition="in" filter="blinds(horizontal)">
                                      <p:cBhvr>
                                        <p:cTn id="49" dur="500"/>
                                        <p:tgtEl>
                                          <p:spTgt spid="3">
                                            <p:txEl>
                                              <p:pRg st="15" end="15"/>
                                            </p:txEl>
                                          </p:spTgt>
                                        </p:tgtEl>
                                      </p:cBhvr>
                                    </p:animEffect>
                                  </p:childTnLst>
                                </p:cTn>
                              </p:par>
                              <p:par>
                                <p:cTn id="50" presetID="3" presetClass="entr" presetSubtype="10" fill="hold" grpId="0" nodeType="withEffect">
                                  <p:stCondLst>
                                    <p:cond delay="0"/>
                                  </p:stCondLst>
                                  <p:childTnLst>
                                    <p:set>
                                      <p:cBhvr>
                                        <p:cTn id="51" dur="1" fill="hold">
                                          <p:stCondLst>
                                            <p:cond delay="0"/>
                                          </p:stCondLst>
                                        </p:cTn>
                                        <p:tgtEl>
                                          <p:spTgt spid="3">
                                            <p:txEl>
                                              <p:pRg st="16" end="16"/>
                                            </p:txEl>
                                          </p:spTgt>
                                        </p:tgtEl>
                                        <p:attrNameLst>
                                          <p:attrName>style.visibility</p:attrName>
                                        </p:attrNameLst>
                                      </p:cBhvr>
                                      <p:to>
                                        <p:strVal val="visible"/>
                                      </p:to>
                                    </p:set>
                                    <p:animEffect transition="in" filter="blinds(horizontal)">
                                      <p:cBhvr>
                                        <p:cTn id="52"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4" y="1"/>
            <a:ext cx="8277225" cy="761999"/>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1 - Enrollment </a:t>
            </a:r>
            <a:r>
              <a:rPr lang="en-US" sz="2800" i="1" dirty="0">
                <a:solidFill>
                  <a:schemeClr val="tx1"/>
                </a:solidFill>
                <a:latin typeface="Arial" panose="020B0604020202020204" pitchFamily="34" charset="0"/>
                <a:cs typeface="Arial" panose="020B0604020202020204" pitchFamily="34" charset="0"/>
              </a:rPr>
              <a:t>(continued)</a:t>
            </a:r>
          </a:p>
        </p:txBody>
      </p:sp>
      <p:sp>
        <p:nvSpPr>
          <p:cNvPr id="3" name="Content Placeholder 2"/>
          <p:cNvSpPr>
            <a:spLocks noGrp="1"/>
          </p:cNvSpPr>
          <p:nvPr>
            <p:ph idx="1"/>
          </p:nvPr>
        </p:nvSpPr>
        <p:spPr>
          <a:xfrm>
            <a:off x="294920" y="762000"/>
            <a:ext cx="8503003" cy="4932111"/>
          </a:xfrm>
        </p:spPr>
        <p:txBody>
          <a:bodyPr>
            <a:normAutofit/>
          </a:bodyPr>
          <a:lstStyle/>
          <a:p>
            <a:pPr>
              <a:buFont typeface="Wingdings" panose="05000000000000000000" pitchFamily="2" charset="2"/>
              <a:buChar char="Ø"/>
            </a:pPr>
            <a:r>
              <a:rPr lang="en-US" sz="2200" b="1" i="1" dirty="0" smtClean="0">
                <a:latin typeface="Arial" panose="020B0604020202020204" pitchFamily="34" charset="0"/>
                <a:cs typeface="Arial" panose="020B0604020202020204" pitchFamily="34" charset="0"/>
              </a:rPr>
              <a:t>Sample tools </a:t>
            </a:r>
            <a:r>
              <a:rPr lang="en-US" sz="2200" b="1" i="1" dirty="0">
                <a:latin typeface="Arial" panose="020B0604020202020204" pitchFamily="34" charset="0"/>
                <a:cs typeface="Arial" panose="020B0604020202020204" pitchFamily="34" charset="0"/>
              </a:rPr>
              <a:t>needed to answer the questions </a:t>
            </a:r>
            <a:r>
              <a:rPr lang="en-US" sz="2200" b="1" i="1" dirty="0" smtClean="0">
                <a:latin typeface="Arial" panose="020B0604020202020204" pitchFamily="34" charset="0"/>
                <a:cs typeface="Arial" panose="020B0604020202020204" pitchFamily="34" charset="0"/>
              </a:rPr>
              <a:t>– </a:t>
            </a:r>
          </a:p>
          <a:p>
            <a:pPr marL="137160" indent="0">
              <a:buNone/>
            </a:pPr>
            <a:endParaRPr lang="en-US" sz="400" b="1" i="1"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2200" i="1" dirty="0" smtClean="0">
                <a:latin typeface="Arial" panose="020B0604020202020204" pitchFamily="34" charset="0"/>
                <a:cs typeface="Arial" panose="020B0604020202020204" pitchFamily="34" charset="0"/>
              </a:rPr>
              <a:t>	Change in 12</a:t>
            </a:r>
            <a:r>
              <a:rPr lang="en-US" sz="2200" i="1" baseline="30000" dirty="0" smtClean="0">
                <a:latin typeface="Arial" panose="020B0604020202020204" pitchFamily="34" charset="0"/>
                <a:cs typeface="Arial" panose="020B0604020202020204" pitchFamily="34" charset="0"/>
              </a:rPr>
              <a:t>th</a:t>
            </a:r>
            <a:r>
              <a:rPr lang="en-US" sz="2200" i="1" dirty="0" smtClean="0">
                <a:latin typeface="Arial" panose="020B0604020202020204" pitchFamily="34" charset="0"/>
                <a:cs typeface="Arial" panose="020B0604020202020204" pitchFamily="34" charset="0"/>
              </a:rPr>
              <a:t> grade tuition over 5 years compared to benchmark schools</a:t>
            </a:r>
            <a:endParaRPr lang="en-US" sz="22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smtClean="0"/>
          </a:p>
          <a:p>
            <a:pPr marL="137160" indent="0">
              <a:buNone/>
            </a:pP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1079374305"/>
              </p:ext>
            </p:extLst>
          </p:nvPr>
        </p:nvGraphicFramePr>
        <p:xfrm>
          <a:off x="381000" y="1600200"/>
          <a:ext cx="8429623" cy="4724400"/>
        </p:xfrm>
        <a:graphic>
          <a:graphicData uri="http://schemas.openxmlformats.org/drawingml/2006/chart">
            <c:chart xmlns:c="http://schemas.openxmlformats.org/drawingml/2006/chart" xmlns:r="http://schemas.openxmlformats.org/officeDocument/2006/relationships" r:id="rId2"/>
          </a:graphicData>
        </a:graphic>
      </p:graphicFrame>
      <p:pic>
        <p:nvPicPr>
          <p:cNvPr id="13314" name="logoLarge" descr="VISne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91400" y="55753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21374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4" y="272447"/>
            <a:ext cx="8277225" cy="489553"/>
          </a:xfrm>
        </p:spPr>
        <p:txBody>
          <a:bodyPr>
            <a:noAutofit/>
          </a:bodyPr>
          <a:lstStyle/>
          <a:p>
            <a:r>
              <a:rPr lang="en-US" sz="2800" dirty="0">
                <a:solidFill>
                  <a:schemeClr val="tx1"/>
                </a:solidFill>
                <a:latin typeface="Arial" panose="020B0604020202020204" pitchFamily="34" charset="0"/>
                <a:cs typeface="Arial" panose="020B0604020202020204" pitchFamily="34" charset="0"/>
              </a:rPr>
              <a:t>1 - Enrollment </a:t>
            </a:r>
            <a:r>
              <a:rPr lang="en-US" sz="2800" i="1" dirty="0">
                <a:solidFill>
                  <a:schemeClr val="tx1"/>
                </a:solidFill>
                <a:latin typeface="Arial" panose="020B0604020202020204" pitchFamily="34" charset="0"/>
                <a:cs typeface="Arial" panose="020B0604020202020204" pitchFamily="34" charset="0"/>
              </a:rPr>
              <a:t>(continued)</a:t>
            </a:r>
          </a:p>
        </p:txBody>
      </p:sp>
      <p:sp>
        <p:nvSpPr>
          <p:cNvPr id="3" name="Content Placeholder 2"/>
          <p:cNvSpPr>
            <a:spLocks noGrp="1"/>
          </p:cNvSpPr>
          <p:nvPr>
            <p:ph idx="1"/>
          </p:nvPr>
        </p:nvSpPr>
        <p:spPr>
          <a:xfrm>
            <a:off x="244297" y="762000"/>
            <a:ext cx="8503003" cy="5071811"/>
          </a:xfrm>
        </p:spPr>
        <p:txBody>
          <a:bodyPr>
            <a:normAutofit/>
          </a:bodyPr>
          <a:lstStyle/>
          <a:p>
            <a:pPr>
              <a:buFont typeface="Wingdings" panose="05000000000000000000" pitchFamily="2" charset="2"/>
              <a:buChar char="Ø"/>
            </a:pPr>
            <a:endParaRPr lang="en-US" sz="2400" b="1" i="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b="1" i="1" dirty="0" smtClean="0">
                <a:latin typeface="Arial" panose="020B0604020202020204" pitchFamily="34" charset="0"/>
                <a:cs typeface="Arial" panose="020B0604020202020204" pitchFamily="34" charset="0"/>
              </a:rPr>
              <a:t>Sample tools </a:t>
            </a:r>
            <a:r>
              <a:rPr lang="en-US" sz="2400" b="1" i="1" dirty="0">
                <a:latin typeface="Arial" panose="020B0604020202020204" pitchFamily="34" charset="0"/>
                <a:cs typeface="Arial" panose="020B0604020202020204" pitchFamily="34" charset="0"/>
              </a:rPr>
              <a:t>needed to answer the questions </a:t>
            </a:r>
            <a:r>
              <a:rPr lang="en-US" sz="2400" b="1" i="1" dirty="0" smtClean="0">
                <a:latin typeface="Arial" panose="020B0604020202020204" pitchFamily="34" charset="0"/>
                <a:cs typeface="Arial" panose="020B0604020202020204" pitchFamily="34" charset="0"/>
              </a:rPr>
              <a:t>– </a:t>
            </a:r>
          </a:p>
          <a:p>
            <a:pPr marL="137160" indent="0">
              <a:buNone/>
            </a:pPr>
            <a:endParaRPr lang="en-US" sz="1000" b="1" i="1"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i="1" dirty="0" smtClean="0">
                <a:latin typeface="Arial" panose="020B0604020202020204" pitchFamily="34" charset="0"/>
                <a:cs typeface="Arial" panose="020B0604020202020204" pitchFamily="34" charset="0"/>
              </a:rPr>
              <a:t>12</a:t>
            </a:r>
            <a:r>
              <a:rPr lang="en-US" i="1" baseline="30000" dirty="0" smtClean="0">
                <a:latin typeface="Arial" panose="020B0604020202020204" pitchFamily="34" charset="0"/>
                <a:cs typeface="Arial" panose="020B0604020202020204" pitchFamily="34" charset="0"/>
              </a:rPr>
              <a:t>th</a:t>
            </a:r>
            <a:r>
              <a:rPr lang="en-US" i="1" dirty="0" smtClean="0">
                <a:latin typeface="Arial" panose="020B0604020202020204" pitchFamily="34" charset="0"/>
                <a:cs typeface="Arial" panose="020B0604020202020204" pitchFamily="34" charset="0"/>
              </a:rPr>
              <a:t> grade tuition recast for </a:t>
            </a:r>
            <a:r>
              <a:rPr lang="en-US" i="1" dirty="0">
                <a:latin typeface="Arial" panose="020B0604020202020204" pitchFamily="34" charset="0"/>
                <a:cs typeface="Arial" panose="020B0604020202020204" pitchFamily="34" charset="0"/>
              </a:rPr>
              <a:t>inflation over 5 years shows </a:t>
            </a:r>
            <a:r>
              <a:rPr lang="en-US" i="1" dirty="0" smtClean="0">
                <a:latin typeface="Arial" panose="020B0604020202020204" pitchFamily="34" charset="0"/>
                <a:cs typeface="Arial" panose="020B0604020202020204" pitchFamily="34" charset="0"/>
              </a:rPr>
              <a:t>tuition has actually </a:t>
            </a:r>
            <a:r>
              <a:rPr lang="en-US" b="1" i="1" u="sng" dirty="0" smtClean="0">
                <a:latin typeface="Arial" panose="020B0604020202020204" pitchFamily="34" charset="0"/>
                <a:cs typeface="Arial" panose="020B0604020202020204" pitchFamily="34" charset="0"/>
              </a:rPr>
              <a:t>declined</a:t>
            </a:r>
            <a:r>
              <a:rPr lang="en-US" i="1" dirty="0" smtClean="0">
                <a:latin typeface="Arial" panose="020B0604020202020204" pitchFamily="34" charset="0"/>
                <a:cs typeface="Arial" panose="020B0604020202020204" pitchFamily="34" charset="0"/>
              </a:rPr>
              <a:t> for the last 2 years</a:t>
            </a: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smtClean="0"/>
          </a:p>
          <a:p>
            <a:pPr marL="137160" indent="0">
              <a:buNone/>
            </a:pP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789252309"/>
              </p:ext>
            </p:extLst>
          </p:nvPr>
        </p:nvGraphicFramePr>
        <p:xfrm>
          <a:off x="685799" y="2971799"/>
          <a:ext cx="7937502" cy="2667000"/>
        </p:xfrm>
        <a:graphic>
          <a:graphicData uri="http://schemas.openxmlformats.org/drawingml/2006/table">
            <a:tbl>
              <a:tblPr>
                <a:tableStyleId>{5C22544A-7EE6-4342-B048-85BDC9FD1C3A}</a:tableStyleId>
              </a:tblPr>
              <a:tblGrid>
                <a:gridCol w="56997"/>
                <a:gridCol w="2787876"/>
                <a:gridCol w="126723"/>
                <a:gridCol w="762203"/>
                <a:gridCol w="255531"/>
                <a:gridCol w="891011"/>
                <a:gridCol w="72661"/>
                <a:gridCol w="945073"/>
                <a:gridCol w="126723"/>
                <a:gridCol w="891011"/>
                <a:gridCol w="130682"/>
                <a:gridCol w="891011"/>
              </a:tblGrid>
              <a:tr h="752415">
                <a:tc>
                  <a:txBody>
                    <a:bodyPr/>
                    <a:lstStyle/>
                    <a:p>
                      <a:pPr algn="ctr" fontAlgn="t"/>
                      <a:endParaRPr lang="en-US" sz="1200" b="0" i="0" u="none" strike="noStrike" dirty="0">
                        <a:solidFill>
                          <a:srgbClr val="000000"/>
                        </a:solidFill>
                        <a:effectLst/>
                        <a:latin typeface="helv"/>
                      </a:endParaRPr>
                    </a:p>
                  </a:txBody>
                  <a:tcPr marL="9525" marR="9525" marT="9525" marB="0"/>
                </a:tc>
                <a:tc>
                  <a:txBody>
                    <a:bodyPr/>
                    <a:lstStyle/>
                    <a:p>
                      <a:pPr algn="ctr" fontAlgn="t"/>
                      <a:endParaRPr lang="en-US" sz="1200" b="0" i="0" u="none" strike="noStrike" dirty="0">
                        <a:solidFill>
                          <a:srgbClr val="000000"/>
                        </a:solidFill>
                        <a:effectLst/>
                        <a:latin typeface="helv"/>
                      </a:endParaRPr>
                    </a:p>
                  </a:txBody>
                  <a:tcPr marL="9525" marR="9525" marT="9525" marB="0"/>
                </a:tc>
                <a:tc>
                  <a:txBody>
                    <a:bodyPr/>
                    <a:lstStyle/>
                    <a:p>
                      <a:pPr algn="ctr" fontAlgn="t"/>
                      <a:endParaRPr lang="en-US" sz="1200" b="0" i="0" u="none" strike="noStrike">
                        <a:solidFill>
                          <a:srgbClr val="000000"/>
                        </a:solidFill>
                        <a:effectLst/>
                        <a:latin typeface="helv"/>
                      </a:endParaRPr>
                    </a:p>
                  </a:txBody>
                  <a:tcPr marL="9525" marR="9525" marT="9525" marB="0"/>
                </a:tc>
                <a:tc>
                  <a:txBody>
                    <a:bodyPr/>
                    <a:lstStyle/>
                    <a:p>
                      <a:pPr algn="ctr" fontAlgn="t"/>
                      <a:r>
                        <a:rPr lang="en-US" sz="1200" u="none" strike="noStrike">
                          <a:effectLst/>
                        </a:rPr>
                        <a:t>2011-12</a:t>
                      </a:r>
                      <a:endParaRPr lang="en-US" sz="1200" b="0" i="0" u="none" strike="noStrike">
                        <a:solidFill>
                          <a:srgbClr val="000000"/>
                        </a:solidFill>
                        <a:effectLst/>
                        <a:latin typeface="helv"/>
                      </a:endParaRPr>
                    </a:p>
                  </a:txBody>
                  <a:tcPr marL="9525" marR="9525" marT="9525" marB="0"/>
                </a:tc>
                <a:tc>
                  <a:txBody>
                    <a:bodyPr/>
                    <a:lstStyle/>
                    <a:p>
                      <a:pPr algn="ctr" fontAlgn="t"/>
                      <a:endParaRPr lang="en-US" sz="1200" b="0" i="0" u="none" strike="noStrike">
                        <a:solidFill>
                          <a:srgbClr val="000000"/>
                        </a:solidFill>
                        <a:effectLst/>
                        <a:latin typeface="helv"/>
                      </a:endParaRPr>
                    </a:p>
                  </a:txBody>
                  <a:tcPr marL="9525" marR="9525" marT="9525" marB="0"/>
                </a:tc>
                <a:tc>
                  <a:txBody>
                    <a:bodyPr/>
                    <a:lstStyle/>
                    <a:p>
                      <a:pPr algn="ctr" fontAlgn="t"/>
                      <a:r>
                        <a:rPr lang="en-US" sz="1200" u="none" strike="noStrike">
                          <a:effectLst/>
                        </a:rPr>
                        <a:t>2012-13</a:t>
                      </a:r>
                      <a:endParaRPr lang="en-US" sz="1200" b="0" i="0" u="none" strike="noStrike">
                        <a:solidFill>
                          <a:srgbClr val="000000"/>
                        </a:solidFill>
                        <a:effectLst/>
                        <a:latin typeface="helv"/>
                      </a:endParaRPr>
                    </a:p>
                  </a:txBody>
                  <a:tcPr marL="9525" marR="9525" marT="9525" marB="0"/>
                </a:tc>
                <a:tc>
                  <a:txBody>
                    <a:bodyPr/>
                    <a:lstStyle/>
                    <a:p>
                      <a:pPr algn="ctr" fontAlgn="t"/>
                      <a:endParaRPr lang="en-US" sz="1200" b="0" i="0" u="none" strike="noStrike">
                        <a:solidFill>
                          <a:srgbClr val="000000"/>
                        </a:solidFill>
                        <a:effectLst/>
                        <a:latin typeface="helv"/>
                      </a:endParaRPr>
                    </a:p>
                  </a:txBody>
                  <a:tcPr marL="9525" marR="9525" marT="9525" marB="0"/>
                </a:tc>
                <a:tc>
                  <a:txBody>
                    <a:bodyPr/>
                    <a:lstStyle/>
                    <a:p>
                      <a:pPr algn="ctr" fontAlgn="t"/>
                      <a:r>
                        <a:rPr lang="en-US" sz="1200" u="none" strike="noStrike">
                          <a:effectLst/>
                        </a:rPr>
                        <a:t>2013-14</a:t>
                      </a:r>
                      <a:endParaRPr lang="en-US" sz="1200" b="0" i="0" u="none" strike="noStrike">
                        <a:solidFill>
                          <a:srgbClr val="000000"/>
                        </a:solidFill>
                        <a:effectLst/>
                        <a:latin typeface="helv"/>
                      </a:endParaRPr>
                    </a:p>
                  </a:txBody>
                  <a:tcPr marL="9525" marR="9525" marT="9525" marB="0"/>
                </a:tc>
                <a:tc>
                  <a:txBody>
                    <a:bodyPr/>
                    <a:lstStyle/>
                    <a:p>
                      <a:pPr algn="ctr" fontAlgn="t"/>
                      <a:endParaRPr lang="en-US" sz="1200" b="0" i="0" u="none" strike="noStrike">
                        <a:solidFill>
                          <a:srgbClr val="000000"/>
                        </a:solidFill>
                        <a:effectLst/>
                        <a:latin typeface="helv"/>
                      </a:endParaRPr>
                    </a:p>
                  </a:txBody>
                  <a:tcPr marL="9525" marR="9525" marT="9525" marB="0"/>
                </a:tc>
                <a:tc>
                  <a:txBody>
                    <a:bodyPr/>
                    <a:lstStyle/>
                    <a:p>
                      <a:pPr algn="ctr" fontAlgn="t"/>
                      <a:r>
                        <a:rPr lang="en-US" sz="1200" u="none" strike="noStrike">
                          <a:effectLst/>
                        </a:rPr>
                        <a:t>2014-15</a:t>
                      </a:r>
                      <a:endParaRPr lang="en-US" sz="1200" b="0" i="0" u="none" strike="noStrike">
                        <a:solidFill>
                          <a:srgbClr val="000000"/>
                        </a:solidFill>
                        <a:effectLst/>
                        <a:latin typeface="helv"/>
                      </a:endParaRPr>
                    </a:p>
                  </a:txBody>
                  <a:tcPr marL="9525" marR="9525" marT="9525" marB="0"/>
                </a:tc>
                <a:tc>
                  <a:txBody>
                    <a:bodyPr/>
                    <a:lstStyle/>
                    <a:p>
                      <a:pPr algn="ctr" fontAlgn="t"/>
                      <a:endParaRPr lang="en-US" sz="1200" b="0" i="0" u="none" strike="noStrike">
                        <a:solidFill>
                          <a:srgbClr val="000000"/>
                        </a:solidFill>
                        <a:effectLst/>
                        <a:latin typeface="helv"/>
                      </a:endParaRPr>
                    </a:p>
                  </a:txBody>
                  <a:tcPr marL="9525" marR="9525" marT="9525" marB="0"/>
                </a:tc>
                <a:tc>
                  <a:txBody>
                    <a:bodyPr/>
                    <a:lstStyle/>
                    <a:p>
                      <a:pPr algn="ctr" fontAlgn="t"/>
                      <a:r>
                        <a:rPr lang="en-US" sz="1200" u="none" strike="noStrike">
                          <a:effectLst/>
                        </a:rPr>
                        <a:t>2015-16</a:t>
                      </a:r>
                      <a:endParaRPr lang="en-US" sz="1200" b="0" i="0" u="none" strike="noStrike">
                        <a:solidFill>
                          <a:srgbClr val="000000"/>
                        </a:solidFill>
                        <a:effectLst/>
                        <a:latin typeface="helv"/>
                      </a:endParaRPr>
                    </a:p>
                  </a:txBody>
                  <a:tcPr marL="9525" marR="9525" marT="9525" marB="0"/>
                </a:tc>
              </a:tr>
              <a:tr h="382917">
                <a:tc>
                  <a:txBody>
                    <a:bodyPr/>
                    <a:lstStyle/>
                    <a:p>
                      <a:pPr algn="l"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r>
              <a:tr h="382917">
                <a:tc gridSpan="3">
                  <a:txBody>
                    <a:bodyPr/>
                    <a:lstStyle/>
                    <a:p>
                      <a:pPr algn="l" fontAlgn="t"/>
                      <a:r>
                        <a:rPr lang="en-US" sz="1200" u="none" strike="noStrike">
                          <a:effectLst/>
                        </a:rPr>
                        <a:t>Recast 12th Grade Tuition (Inflation </a:t>
                      </a:r>
                      <a:endParaRPr lang="en-US" sz="1200" b="0" i="0" u="none" strike="noStrike">
                        <a:solidFill>
                          <a:srgbClr val="000000"/>
                        </a:solidFill>
                        <a:effectLst/>
                        <a:latin typeface="helv"/>
                      </a:endParaRPr>
                    </a:p>
                  </a:txBody>
                  <a:tcPr marL="9525" marR="9525" marT="9525" marB="0"/>
                </a:tc>
                <a:tc hMerge="1">
                  <a:txBody>
                    <a:bodyPr/>
                    <a:lstStyle/>
                    <a:p>
                      <a:endParaRPr lang="en-US"/>
                    </a:p>
                  </a:txBody>
                  <a:tcPr/>
                </a:tc>
                <a:tc hMerge="1">
                  <a:txBody>
                    <a:bodyPr/>
                    <a:lstStyle/>
                    <a:p>
                      <a:endParaRPr lang="en-US"/>
                    </a:p>
                  </a:txBody>
                  <a:tcPr/>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dirty="0">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r>
              <a:tr h="382917">
                <a:tc>
                  <a:txBody>
                    <a:bodyPr/>
                    <a:lstStyle/>
                    <a:p>
                      <a:pPr algn="l" fontAlgn="t"/>
                      <a:endParaRPr lang="en-US" sz="1200" b="0" i="0" u="none" strike="noStrike">
                        <a:solidFill>
                          <a:srgbClr val="000000"/>
                        </a:solidFill>
                        <a:effectLst/>
                        <a:latin typeface="helv"/>
                      </a:endParaRPr>
                    </a:p>
                  </a:txBody>
                  <a:tcPr marL="9525" marR="9525" marT="9525" marB="0"/>
                </a:tc>
                <a:tc>
                  <a:txBody>
                    <a:bodyPr/>
                    <a:lstStyle/>
                    <a:p>
                      <a:pPr algn="l" fontAlgn="t"/>
                      <a:r>
                        <a:rPr lang="en-US" sz="1200" u="none" strike="noStrike">
                          <a:effectLst/>
                        </a:rPr>
                        <a:t>Adjusted Percentage Change -</a:t>
                      </a:r>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dirty="0">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r>
              <a:tr h="382917">
                <a:tc>
                  <a:txBody>
                    <a:bodyPr/>
                    <a:lstStyle/>
                    <a:p>
                      <a:pPr algn="l" fontAlgn="t"/>
                      <a:endParaRPr lang="en-US" sz="1200" b="0" i="0" u="none" strike="noStrike">
                        <a:solidFill>
                          <a:srgbClr val="000000"/>
                        </a:solidFill>
                        <a:effectLst/>
                        <a:latin typeface="helv"/>
                      </a:endParaRPr>
                    </a:p>
                  </a:txBody>
                  <a:tcPr marL="9525" marR="9525" marT="9525" marB="0"/>
                </a:tc>
                <a:tc>
                  <a:txBody>
                    <a:bodyPr/>
                    <a:lstStyle/>
                    <a:p>
                      <a:pPr algn="l" fontAlgn="t"/>
                      <a:r>
                        <a:rPr lang="en-US" sz="1200" u="none" strike="noStrike">
                          <a:effectLst/>
                        </a:rPr>
                        <a:t>CPI + 2%)</a:t>
                      </a:r>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r>
                        <a:rPr lang="en-US" sz="1200" u="none" strike="noStrike">
                          <a:effectLst/>
                        </a:rPr>
                        <a:t>31,834 </a:t>
                      </a:r>
                      <a:endParaRPr lang="en-US" sz="1200" b="0" i="0" u="none" strike="noStrike">
                        <a:effectLst/>
                        <a:latin typeface="helv"/>
                      </a:endParaRPr>
                    </a:p>
                  </a:txBody>
                  <a:tcPr marL="9525" marR="9525" marT="9525" marB="0"/>
                </a:tc>
                <a:tc>
                  <a:txBody>
                    <a:bodyPr/>
                    <a:lstStyle/>
                    <a:p>
                      <a:pPr algn="r" fontAlgn="t"/>
                      <a:endParaRPr lang="en-US" sz="1200" b="0" i="0" u="none" strike="noStrike">
                        <a:effectLst/>
                        <a:latin typeface="helv"/>
                      </a:endParaRPr>
                    </a:p>
                  </a:txBody>
                  <a:tcPr marL="9525" marR="9525" marT="9525" marB="0"/>
                </a:tc>
                <a:tc>
                  <a:txBody>
                    <a:bodyPr/>
                    <a:lstStyle/>
                    <a:p>
                      <a:pPr algn="r" fontAlgn="t"/>
                      <a:r>
                        <a:rPr lang="en-US" sz="1200" u="none" strike="noStrike">
                          <a:effectLst/>
                        </a:rPr>
                        <a:t>31,861 </a:t>
                      </a:r>
                      <a:endParaRPr lang="en-US" sz="1200" b="0" i="0" u="none" strike="noStrike">
                        <a:effectLst/>
                        <a:latin typeface="helv"/>
                      </a:endParaRPr>
                    </a:p>
                  </a:txBody>
                  <a:tcPr marL="9525" marR="9525" marT="9525" marB="0"/>
                </a:tc>
                <a:tc>
                  <a:txBody>
                    <a:bodyPr/>
                    <a:lstStyle/>
                    <a:p>
                      <a:pPr algn="r" fontAlgn="t"/>
                      <a:endParaRPr lang="en-US" sz="1200" b="0" i="0" u="none" strike="noStrike">
                        <a:effectLst/>
                        <a:latin typeface="helv"/>
                      </a:endParaRPr>
                    </a:p>
                  </a:txBody>
                  <a:tcPr marL="9525" marR="9525" marT="9525" marB="0"/>
                </a:tc>
                <a:tc>
                  <a:txBody>
                    <a:bodyPr/>
                    <a:lstStyle/>
                    <a:p>
                      <a:pPr algn="r" fontAlgn="t"/>
                      <a:r>
                        <a:rPr lang="en-US" sz="1200" u="none" strike="noStrike" dirty="0">
                          <a:effectLst/>
                        </a:rPr>
                        <a:t>32,051 </a:t>
                      </a:r>
                      <a:endParaRPr lang="en-US" sz="1200" b="0" i="0" u="none" strike="noStrike" dirty="0">
                        <a:effectLst/>
                        <a:latin typeface="helv"/>
                      </a:endParaRPr>
                    </a:p>
                  </a:txBody>
                  <a:tcPr marL="9525" marR="9525" marT="9525" marB="0"/>
                </a:tc>
                <a:tc>
                  <a:txBody>
                    <a:bodyPr/>
                    <a:lstStyle/>
                    <a:p>
                      <a:pPr algn="r" fontAlgn="t"/>
                      <a:endParaRPr lang="en-US" sz="1200" b="0" i="0" u="none" strike="noStrike">
                        <a:effectLst/>
                        <a:latin typeface="helv"/>
                      </a:endParaRPr>
                    </a:p>
                  </a:txBody>
                  <a:tcPr marL="9525" marR="9525" marT="9525" marB="0"/>
                </a:tc>
                <a:tc>
                  <a:txBody>
                    <a:bodyPr/>
                    <a:lstStyle/>
                    <a:p>
                      <a:pPr algn="r" fontAlgn="t"/>
                      <a:r>
                        <a:rPr lang="en-US" sz="1200" u="none" strike="noStrike">
                          <a:effectLst/>
                        </a:rPr>
                        <a:t>31,704 </a:t>
                      </a:r>
                      <a:endParaRPr lang="en-US" sz="1200" b="0" i="0" u="none" strike="noStrike">
                        <a:effectLst/>
                        <a:latin typeface="helv"/>
                      </a:endParaRPr>
                    </a:p>
                  </a:txBody>
                  <a:tcPr marL="9525" marR="9525" marT="9525" marB="0"/>
                </a:tc>
                <a:tc>
                  <a:txBody>
                    <a:bodyPr/>
                    <a:lstStyle/>
                    <a:p>
                      <a:pPr algn="r" fontAlgn="t"/>
                      <a:endParaRPr lang="en-US" sz="1200" b="0" i="0" u="none" strike="noStrike">
                        <a:effectLst/>
                        <a:latin typeface="helv"/>
                      </a:endParaRPr>
                    </a:p>
                  </a:txBody>
                  <a:tcPr marL="9525" marR="9525" marT="9525" marB="0"/>
                </a:tc>
                <a:tc>
                  <a:txBody>
                    <a:bodyPr/>
                    <a:lstStyle/>
                    <a:p>
                      <a:pPr algn="r" fontAlgn="t"/>
                      <a:r>
                        <a:rPr lang="en-US" sz="1200" u="none" strike="noStrike">
                          <a:effectLst/>
                        </a:rPr>
                        <a:t>31,662 </a:t>
                      </a:r>
                      <a:endParaRPr lang="en-US" sz="1200" b="0" i="0" u="none" strike="noStrike">
                        <a:effectLst/>
                        <a:latin typeface="helv"/>
                      </a:endParaRPr>
                    </a:p>
                  </a:txBody>
                  <a:tcPr marL="9525" marR="9525" marT="9525" marB="0"/>
                </a:tc>
              </a:tr>
              <a:tr h="382917">
                <a:tc gridSpan="2">
                  <a:txBody>
                    <a:bodyPr/>
                    <a:lstStyle/>
                    <a:p>
                      <a:pPr algn="l" fontAlgn="t"/>
                      <a:r>
                        <a:rPr lang="en-US" sz="1200" u="none" strike="noStrike" dirty="0">
                          <a:effectLst/>
                        </a:rPr>
                        <a:t>Annual Change</a:t>
                      </a:r>
                      <a:endParaRPr lang="en-US" sz="1200" b="0" i="0" u="none" strike="noStrike" dirty="0">
                        <a:solidFill>
                          <a:srgbClr val="000000"/>
                        </a:solidFill>
                        <a:effectLst/>
                        <a:latin typeface="helv"/>
                      </a:endParaRPr>
                    </a:p>
                  </a:txBody>
                  <a:tcPr marL="9525" marR="9525" marT="9525" marB="0"/>
                </a:tc>
                <a:tc hMerge="1">
                  <a:txBody>
                    <a:bodyPr/>
                    <a:lstStyle/>
                    <a:p>
                      <a:endParaRPr lang="en-US"/>
                    </a:p>
                  </a:txBody>
                  <a:tcPr/>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dirty="0">
                        <a:solidFill>
                          <a:srgbClr val="000000"/>
                        </a:solidFill>
                        <a:effectLst/>
                        <a:latin typeface="helv"/>
                      </a:endParaRPr>
                    </a:p>
                  </a:txBody>
                  <a:tcPr marL="9525" marR="9525" marT="9525" marB="0"/>
                </a:tc>
                <a:tc>
                  <a:txBody>
                    <a:bodyPr/>
                    <a:lstStyle/>
                    <a:p>
                      <a:pPr algn="r" fontAlgn="t"/>
                      <a:r>
                        <a:rPr lang="en-US" sz="1200" u="none" strike="noStrike">
                          <a:effectLst/>
                        </a:rPr>
                        <a:t>27 </a:t>
                      </a:r>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r>
                        <a:rPr lang="en-US" sz="1200" u="none" strike="noStrike">
                          <a:effectLst/>
                        </a:rPr>
                        <a:t>190 </a:t>
                      </a:r>
                      <a:endParaRPr lang="en-US" sz="1200" b="0" i="0" u="none" strike="noStrike">
                        <a:solidFill>
                          <a:srgbClr val="00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r>
                        <a:rPr lang="en-US" sz="1200" u="none" strike="noStrike" dirty="0">
                          <a:solidFill>
                            <a:srgbClr val="FF0000"/>
                          </a:solidFill>
                          <a:effectLst/>
                        </a:rPr>
                        <a:t>(347)</a:t>
                      </a:r>
                      <a:endParaRPr lang="en-US" sz="1200" b="0" i="0" u="none" strike="noStrike" dirty="0">
                        <a:solidFill>
                          <a:srgbClr val="FF0000"/>
                        </a:solidFill>
                        <a:effectLst/>
                        <a:latin typeface="helv"/>
                      </a:endParaRPr>
                    </a:p>
                  </a:txBody>
                  <a:tcPr marL="9525" marR="9525" marT="9525" marB="0"/>
                </a:tc>
                <a:tc>
                  <a:txBody>
                    <a:bodyPr/>
                    <a:lstStyle/>
                    <a:p>
                      <a:pPr algn="r" fontAlgn="t"/>
                      <a:endParaRPr lang="en-US" sz="1200" b="0" i="0" u="none" strike="noStrike">
                        <a:solidFill>
                          <a:srgbClr val="000000"/>
                        </a:solidFill>
                        <a:effectLst/>
                        <a:latin typeface="helv"/>
                      </a:endParaRPr>
                    </a:p>
                  </a:txBody>
                  <a:tcPr marL="9525" marR="9525" marT="9525" marB="0"/>
                </a:tc>
                <a:tc>
                  <a:txBody>
                    <a:bodyPr/>
                    <a:lstStyle/>
                    <a:p>
                      <a:pPr algn="r" fontAlgn="t"/>
                      <a:r>
                        <a:rPr lang="en-US" sz="1200" u="none" strike="noStrike" dirty="0">
                          <a:solidFill>
                            <a:srgbClr val="FF0000"/>
                          </a:solidFill>
                          <a:effectLst/>
                        </a:rPr>
                        <a:t>(42)</a:t>
                      </a:r>
                      <a:endParaRPr lang="en-US" sz="1200" b="0" i="0" u="none" strike="noStrike" dirty="0">
                        <a:solidFill>
                          <a:srgbClr val="FF0000"/>
                        </a:solidFill>
                        <a:effectLst/>
                        <a:latin typeface="helv"/>
                      </a:endParaRPr>
                    </a:p>
                  </a:txBody>
                  <a:tcPr marL="9525" marR="9525" marT="9525" marB="0"/>
                </a:tc>
              </a:tr>
            </a:tbl>
          </a:graphicData>
        </a:graphic>
      </p:graphicFrame>
      <p:pic>
        <p:nvPicPr>
          <p:cNvPr id="14338"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4753"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8757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4" y="36969"/>
            <a:ext cx="8277225" cy="572694"/>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1 - Enrollment </a:t>
            </a:r>
            <a:r>
              <a:rPr lang="en-US" sz="2800" i="1" dirty="0">
                <a:solidFill>
                  <a:schemeClr val="tx1"/>
                </a:solidFill>
                <a:latin typeface="Arial" panose="020B0604020202020204" pitchFamily="34" charset="0"/>
                <a:cs typeface="Arial" panose="020B0604020202020204" pitchFamily="34" charset="0"/>
              </a:rPr>
              <a:t>(continued)</a:t>
            </a:r>
          </a:p>
        </p:txBody>
      </p:sp>
      <p:sp>
        <p:nvSpPr>
          <p:cNvPr id="3" name="Content Placeholder 2"/>
          <p:cNvSpPr>
            <a:spLocks noGrp="1"/>
          </p:cNvSpPr>
          <p:nvPr>
            <p:ph idx="1"/>
          </p:nvPr>
        </p:nvSpPr>
        <p:spPr>
          <a:xfrm>
            <a:off x="259996" y="737666"/>
            <a:ext cx="8503003" cy="5172345"/>
          </a:xfrm>
        </p:spPr>
        <p:txBody>
          <a:bodyPr>
            <a:normAutofit/>
          </a:bodyPr>
          <a:lstStyle/>
          <a:p>
            <a:pPr>
              <a:buFont typeface="Wingdings" panose="05000000000000000000" pitchFamily="2" charset="2"/>
              <a:buChar char="Ø"/>
            </a:pPr>
            <a:r>
              <a:rPr lang="en-US" sz="2400" b="1" i="1" dirty="0" smtClean="0">
                <a:latin typeface="Arial" panose="020B0604020202020204" pitchFamily="34" charset="0"/>
                <a:cs typeface="Arial" panose="020B0604020202020204" pitchFamily="34" charset="0"/>
              </a:rPr>
              <a:t>Sample tools </a:t>
            </a:r>
            <a:r>
              <a:rPr lang="en-US" sz="2400" b="1" i="1" dirty="0">
                <a:latin typeface="Arial" panose="020B0604020202020204" pitchFamily="34" charset="0"/>
                <a:cs typeface="Arial" panose="020B0604020202020204" pitchFamily="34" charset="0"/>
              </a:rPr>
              <a:t>needed to answer the questions </a:t>
            </a:r>
            <a:r>
              <a:rPr lang="en-US" sz="2400" b="1" i="1" dirty="0" smtClean="0">
                <a:latin typeface="Arial" panose="020B0604020202020204" pitchFamily="34" charset="0"/>
                <a:cs typeface="Arial" panose="020B0604020202020204" pitchFamily="34" charset="0"/>
              </a:rPr>
              <a:t>– </a:t>
            </a:r>
          </a:p>
          <a:p>
            <a:pPr lvl="1">
              <a:buFont typeface="Courier New" panose="02070309020205020404" pitchFamily="49" charset="0"/>
              <a:buChar char="o"/>
            </a:pPr>
            <a:r>
              <a:rPr lang="en-US" i="1" dirty="0" smtClean="0">
                <a:latin typeface="Arial" panose="020B0604020202020204" pitchFamily="34" charset="0"/>
                <a:cs typeface="Arial" panose="020B0604020202020204" pitchFamily="34" charset="0"/>
              </a:rPr>
              <a:t>	DASL </a:t>
            </a:r>
            <a:r>
              <a:rPr lang="en-US" i="1" dirty="0">
                <a:latin typeface="Arial" panose="020B0604020202020204" pitchFamily="34" charset="0"/>
                <a:cs typeface="Arial" panose="020B0604020202020204" pitchFamily="34" charset="0"/>
              </a:rPr>
              <a:t>5 – 10 year trends</a:t>
            </a:r>
            <a:br>
              <a:rPr lang="en-US" i="1" dirty="0">
                <a:latin typeface="Arial" panose="020B0604020202020204" pitchFamily="34" charset="0"/>
                <a:cs typeface="Arial" panose="020B0604020202020204" pitchFamily="34" charset="0"/>
              </a:rPr>
            </a:b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smtClean="0"/>
          </a:p>
          <a:p>
            <a:pPr marL="137160" indent="0">
              <a:buNone/>
            </a:pPr>
            <a:endParaRPr lang="en-US" dirty="0"/>
          </a:p>
        </p:txBody>
      </p:sp>
      <p:graphicFrame>
        <p:nvGraphicFramePr>
          <p:cNvPr id="12" name="Table 11"/>
          <p:cNvGraphicFramePr>
            <a:graphicFrameLocks noGrp="1"/>
          </p:cNvGraphicFramePr>
          <p:nvPr>
            <p:extLst>
              <p:ext uri="{D42A27DB-BD31-4B8C-83A1-F6EECF244321}">
                <p14:modId xmlns:p14="http://schemas.microsoft.com/office/powerpoint/2010/main" val="2085142889"/>
              </p:ext>
            </p:extLst>
          </p:nvPr>
        </p:nvGraphicFramePr>
        <p:xfrm>
          <a:off x="989798" y="1802253"/>
          <a:ext cx="7468401" cy="3935748"/>
        </p:xfrm>
        <a:graphic>
          <a:graphicData uri="http://schemas.openxmlformats.org/drawingml/2006/table">
            <a:tbl>
              <a:tblPr>
                <a:tableStyleId>{5C22544A-7EE6-4342-B048-85BDC9FD1C3A}</a:tableStyleId>
              </a:tblPr>
              <a:tblGrid>
                <a:gridCol w="25400"/>
                <a:gridCol w="219380"/>
                <a:gridCol w="2231945"/>
                <a:gridCol w="101742"/>
                <a:gridCol w="715367"/>
                <a:gridCol w="101742"/>
                <a:gridCol w="715367"/>
                <a:gridCol w="101742"/>
                <a:gridCol w="715367"/>
                <a:gridCol w="101742"/>
                <a:gridCol w="715367"/>
                <a:gridCol w="104921"/>
                <a:gridCol w="715367"/>
                <a:gridCol w="64753"/>
                <a:gridCol w="838199"/>
              </a:tblGrid>
              <a:tr h="172908">
                <a:tc gridSpan="3">
                  <a:txBody>
                    <a:bodyPr/>
                    <a:lstStyle/>
                    <a:p>
                      <a:pPr algn="l" fontAlgn="t"/>
                      <a:r>
                        <a:rPr lang="en-US" sz="1000" u="none" strike="noStrike" dirty="0">
                          <a:effectLst/>
                        </a:rPr>
                        <a:t>Sample School</a:t>
                      </a:r>
                      <a:endParaRPr lang="en-US" sz="1000" b="0" i="0" u="none" strike="noStrike" dirty="0">
                        <a:solidFill>
                          <a:srgbClr val="000000"/>
                        </a:solidFill>
                        <a:effectLst/>
                        <a:latin typeface="helv"/>
                      </a:endParaRPr>
                    </a:p>
                  </a:txBody>
                  <a:tcPr marL="0" marR="0" marT="0" marB="0"/>
                </a:tc>
                <a:tc hMerge="1">
                  <a:txBody>
                    <a:bodyPr/>
                    <a:lstStyle/>
                    <a:p>
                      <a:endParaRPr lang="en-US"/>
                    </a:p>
                  </a:txBody>
                  <a:tcPr/>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1" i="1" u="none" strike="noStrike">
                        <a:solidFill>
                          <a:srgbClr val="000000"/>
                        </a:solidFill>
                        <a:effectLst/>
                        <a:latin typeface="helv"/>
                      </a:endParaRPr>
                    </a:p>
                  </a:txBody>
                  <a:tcPr marL="0" marR="0" marT="0" marB="0"/>
                </a:tc>
              </a:tr>
              <a:tr h="172902">
                <a:tc gridSpan="3">
                  <a:txBody>
                    <a:bodyPr/>
                    <a:lstStyle/>
                    <a:p>
                      <a:pPr algn="l" fontAlgn="t"/>
                      <a:r>
                        <a:rPr lang="en-US" sz="1000" u="none" strike="noStrike">
                          <a:effectLst/>
                        </a:rPr>
                        <a:t>DASL Survey for 2016-17</a:t>
                      </a:r>
                      <a:endParaRPr lang="en-US" sz="1000" b="0" i="0" u="none" strike="noStrike">
                        <a:solidFill>
                          <a:srgbClr val="000000"/>
                        </a:solidFill>
                        <a:effectLst/>
                        <a:latin typeface="helv"/>
                      </a:endParaRPr>
                    </a:p>
                  </a:txBody>
                  <a:tcPr marL="0" marR="0" marT="0" marB="0"/>
                </a:tc>
                <a:tc hMerge="1">
                  <a:txBody>
                    <a:bodyPr/>
                    <a:lstStyle/>
                    <a:p>
                      <a:endParaRPr lang="en-US"/>
                    </a:p>
                  </a:txBody>
                  <a:tcPr/>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ctr" fontAlgn="t"/>
                      <a:r>
                        <a:rPr lang="en-US" sz="1000" u="none" strike="noStrike">
                          <a:effectLst/>
                        </a:rPr>
                        <a:t>Percentage</a:t>
                      </a:r>
                      <a:endParaRPr lang="en-US" sz="1000" b="0" i="0" u="none" strike="noStrike">
                        <a:solidFill>
                          <a:srgbClr val="000000"/>
                        </a:solidFill>
                        <a:effectLst/>
                        <a:latin typeface="helv"/>
                      </a:endParaRPr>
                    </a:p>
                  </a:txBody>
                  <a:tcPr marL="0" marR="0" marT="0" marB="0"/>
                </a:tc>
              </a:tr>
              <a:tr h="172902">
                <a:tc gridSpan="8">
                  <a:txBody>
                    <a:bodyPr/>
                    <a:lstStyle/>
                    <a:p>
                      <a:pPr algn="l" fontAlgn="t"/>
                      <a:r>
                        <a:rPr lang="en-US" sz="1000" u="none" strike="noStrike">
                          <a:effectLst/>
                        </a:rPr>
                        <a:t>Comparison of Statistical Information Reported Annually for Sample School</a:t>
                      </a:r>
                      <a:endParaRPr lang="en-US" sz="1000" b="0" i="0" u="none" strike="noStrike">
                        <a:solidFill>
                          <a:srgbClr val="000000"/>
                        </a:solidFill>
                        <a:effectLst/>
                        <a:latin typeface="helv"/>
                      </a:endParaRPr>
                    </a:p>
                  </a:txBody>
                  <a:tcPr marL="0" marR="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ctr" fontAlgn="t"/>
                      <a:r>
                        <a:rPr lang="en-US" sz="1000" u="none" strike="noStrike">
                          <a:effectLst/>
                        </a:rPr>
                        <a:t>Change</a:t>
                      </a:r>
                      <a:endParaRPr lang="en-US" sz="1000" b="0" i="0" u="none" strike="noStrike">
                        <a:solidFill>
                          <a:srgbClr val="000000"/>
                        </a:solidFill>
                        <a:effectLst/>
                        <a:latin typeface="helv"/>
                      </a:endParaRPr>
                    </a:p>
                  </a:txBody>
                  <a:tcPr marL="0" marR="0" marT="0" marB="0"/>
                </a:tc>
              </a:tr>
              <a:tr h="172902">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r>
                        <a:rPr lang="en-US" sz="1000" u="none" strike="noStrike" dirty="0">
                          <a:effectLst/>
                        </a:rPr>
                        <a:t>Since</a:t>
                      </a:r>
                      <a:endParaRPr lang="en-US" sz="1000" b="0" i="0" u="none" strike="noStrike" dirty="0">
                        <a:solidFill>
                          <a:srgbClr val="000000"/>
                        </a:solidFill>
                        <a:effectLst/>
                        <a:latin typeface="helv"/>
                      </a:endParaRPr>
                    </a:p>
                  </a:txBody>
                  <a:tcPr marL="0" marR="0" marT="0" marB="0"/>
                </a:tc>
              </a:tr>
              <a:tr h="172902">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r>
                        <a:rPr lang="en-US" sz="1000" u="none" strike="noStrike">
                          <a:effectLst/>
                        </a:rPr>
                        <a:t>2012-13</a:t>
                      </a:r>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r>
                        <a:rPr lang="en-US" sz="1000" u="none" strike="noStrike">
                          <a:effectLst/>
                        </a:rPr>
                        <a:t>2013-14</a:t>
                      </a:r>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r>
                        <a:rPr lang="en-US" sz="1000" u="none" strike="noStrike">
                          <a:effectLst/>
                        </a:rPr>
                        <a:t>2014-15</a:t>
                      </a:r>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r>
                        <a:rPr lang="en-US" sz="1000" u="none" strike="noStrike">
                          <a:effectLst/>
                        </a:rPr>
                        <a:t>2015-16</a:t>
                      </a:r>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r>
                        <a:rPr lang="en-US" sz="1000" u="none" strike="noStrike">
                          <a:effectLst/>
                        </a:rPr>
                        <a:t>2016-17</a:t>
                      </a:r>
                      <a:endParaRPr lang="en-US" sz="1000" b="0" i="0" u="none" strike="noStrike">
                        <a:solidFill>
                          <a:srgbClr val="000000"/>
                        </a:solidFill>
                        <a:effectLst/>
                        <a:latin typeface="helv"/>
                      </a:endParaRPr>
                    </a:p>
                  </a:txBody>
                  <a:tcPr marL="0" marR="0" marT="0" marB="0"/>
                </a:tc>
                <a:tc>
                  <a:txBody>
                    <a:bodyPr/>
                    <a:lstStyle/>
                    <a:p>
                      <a:pPr algn="ctr" fontAlgn="t"/>
                      <a:endParaRPr lang="en-US" sz="1000" b="0" i="0" u="none" strike="noStrike">
                        <a:solidFill>
                          <a:srgbClr val="000000"/>
                        </a:solidFill>
                        <a:effectLst/>
                        <a:latin typeface="helv"/>
                      </a:endParaRPr>
                    </a:p>
                  </a:txBody>
                  <a:tcPr marL="0" marR="0" marT="0" marB="0"/>
                </a:tc>
                <a:tc>
                  <a:txBody>
                    <a:bodyPr/>
                    <a:lstStyle/>
                    <a:p>
                      <a:pPr algn="ctr" fontAlgn="t"/>
                      <a:r>
                        <a:rPr lang="en-US" sz="1000" u="none" strike="noStrike">
                          <a:effectLst/>
                        </a:rPr>
                        <a:t>2012-13</a:t>
                      </a:r>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endParaRPr lang="en-US" sz="800" b="0" i="1" u="none" strike="noStrike">
                        <a:solidFill>
                          <a:srgbClr val="000000"/>
                        </a:solidFill>
                        <a:effectLst/>
                        <a:latin typeface="helv"/>
                      </a:endParaRPr>
                    </a:p>
                  </a:txBody>
                  <a:tcPr marL="0" marR="0" marT="0" marB="0"/>
                </a:tc>
              </a:tr>
              <a:tr h="172902">
                <a:tc gridSpan="3">
                  <a:txBody>
                    <a:bodyPr/>
                    <a:lstStyle/>
                    <a:p>
                      <a:pPr algn="l" fontAlgn="t"/>
                      <a:r>
                        <a:rPr lang="en-US" sz="1000" u="none" strike="noStrike">
                          <a:effectLst/>
                        </a:rPr>
                        <a:t>Enrollment Analysis</a:t>
                      </a:r>
                      <a:endParaRPr lang="en-US" sz="1000" b="0" i="0" u="none" strike="noStrike">
                        <a:solidFill>
                          <a:srgbClr val="000000"/>
                        </a:solidFill>
                        <a:effectLst/>
                        <a:latin typeface="helv"/>
                      </a:endParaRPr>
                    </a:p>
                  </a:txBody>
                  <a:tcPr marL="0" marR="0" marT="0" marB="0"/>
                </a:tc>
                <a:tc hMerge="1">
                  <a:txBody>
                    <a:bodyPr/>
                    <a:lstStyle/>
                    <a:p>
                      <a:endParaRPr lang="en-US"/>
                    </a:p>
                  </a:txBody>
                  <a:tcPr/>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dirty="0">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gridSpan="2">
                  <a:txBody>
                    <a:bodyPr/>
                    <a:lstStyle/>
                    <a:p>
                      <a:pPr algn="l" fontAlgn="t"/>
                      <a:r>
                        <a:rPr lang="en-US" sz="1000" u="none" strike="noStrike">
                          <a:effectLst/>
                        </a:rPr>
                        <a:t>Prior Year Opening Enrollment</a:t>
                      </a:r>
                      <a:endParaRPr lang="en-US" sz="1000" b="0" i="0" u="none" strike="noStrike">
                        <a:solidFill>
                          <a:srgbClr val="000000"/>
                        </a:solidFill>
                        <a:effectLst/>
                        <a:latin typeface="helv"/>
                      </a:endParaRPr>
                    </a:p>
                  </a:txBody>
                  <a:tcPr marL="0" marR="0" marT="0" marB="0"/>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673</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693</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691</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662</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638</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-5.20%</a:t>
                      </a:r>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gridSpan="2">
                  <a:txBody>
                    <a:bodyPr/>
                    <a:lstStyle/>
                    <a:p>
                      <a:pPr algn="l" fontAlgn="t"/>
                      <a:r>
                        <a:rPr lang="en-US" sz="1000" u="none" strike="noStrike">
                          <a:effectLst/>
                        </a:rPr>
                        <a:t>Students Added During Prior Year</a:t>
                      </a:r>
                      <a:endParaRPr lang="en-US" sz="1000" b="0" i="0" u="none" strike="noStrike">
                        <a:solidFill>
                          <a:srgbClr val="000000"/>
                        </a:solidFill>
                        <a:effectLst/>
                        <a:latin typeface="helv"/>
                      </a:endParaRPr>
                    </a:p>
                  </a:txBody>
                  <a:tcPr marL="0" marR="0" marT="0" marB="0"/>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11</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7</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7</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8</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-27.27%</a:t>
                      </a:r>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gridSpan="2">
                  <a:txBody>
                    <a:bodyPr/>
                    <a:lstStyle/>
                    <a:p>
                      <a:pPr algn="l" fontAlgn="t"/>
                      <a:r>
                        <a:rPr lang="en-US" sz="1000" u="none" strike="noStrike">
                          <a:effectLst/>
                        </a:rPr>
                        <a:t>Prior Year Graduating Students</a:t>
                      </a:r>
                      <a:endParaRPr lang="en-US" sz="1000" b="0" i="0" u="none" strike="noStrike">
                        <a:solidFill>
                          <a:srgbClr val="000000"/>
                        </a:solidFill>
                        <a:effectLst/>
                        <a:latin typeface="helv"/>
                      </a:endParaRPr>
                    </a:p>
                  </a:txBody>
                  <a:tcPr marL="0" marR="0" marT="0" marB="0"/>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-72</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-66</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-61</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-69</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-69</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-4.17%</a:t>
                      </a:r>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gridSpan="2">
                  <a:txBody>
                    <a:bodyPr/>
                    <a:lstStyle/>
                    <a:p>
                      <a:pPr algn="l" fontAlgn="t"/>
                      <a:r>
                        <a:rPr lang="en-US" sz="1000" u="none" strike="noStrike" dirty="0">
                          <a:effectLst/>
                        </a:rPr>
                        <a:t>Students Who Left During Prior Year</a:t>
                      </a:r>
                      <a:endParaRPr lang="en-US" sz="1000" b="0" i="0" u="none" strike="noStrike" dirty="0">
                        <a:solidFill>
                          <a:srgbClr val="000000"/>
                        </a:solidFill>
                        <a:effectLst/>
                        <a:latin typeface="helv"/>
                      </a:endParaRPr>
                    </a:p>
                  </a:txBody>
                  <a:tcPr marL="0" marR="0" marT="0" marB="0"/>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r>
                        <a:rPr lang="en-US" sz="1000" u="none" strike="noStrike">
                          <a:effectLst/>
                        </a:rPr>
                        <a:t>or Not Invited to Return</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-10</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-12</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-35</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-25</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-25</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150.00%</a:t>
                      </a:r>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gridSpan="2">
                  <a:txBody>
                    <a:bodyPr/>
                    <a:lstStyle/>
                    <a:p>
                      <a:pPr algn="l" fontAlgn="t"/>
                      <a:r>
                        <a:rPr lang="en-US" sz="1000" u="none" strike="noStrike">
                          <a:effectLst/>
                        </a:rPr>
                        <a:t>Students who Elected Not to Return</a:t>
                      </a:r>
                      <a:endParaRPr lang="en-US" sz="1000" b="0" i="0" u="none" strike="noStrike">
                        <a:solidFill>
                          <a:srgbClr val="000000"/>
                        </a:solidFill>
                        <a:effectLst/>
                        <a:latin typeface="helv"/>
                      </a:endParaRPr>
                    </a:p>
                  </a:txBody>
                  <a:tcPr marL="0" marR="0" marT="0" marB="0"/>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b"/>
                      <a:r>
                        <a:rPr lang="en-US" sz="1000" u="none" strike="noStrike">
                          <a:effectLst/>
                        </a:rPr>
                        <a:t>-52</a:t>
                      </a:r>
                      <a:endParaRPr lang="en-US" sz="1000" b="0" i="0" u="none" strike="noStrike">
                        <a:effectLst/>
                        <a:latin typeface="MS Sans Serif"/>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dirty="0">
                          <a:effectLst/>
                        </a:rPr>
                        <a:t>-67</a:t>
                      </a:r>
                      <a:endParaRPr lang="en-US" sz="1000" b="0" i="0" u="none" strike="noStrike" dirty="0">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-48</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-50</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-26</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-50.00%</a:t>
                      </a:r>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gridSpan="2">
                  <a:txBody>
                    <a:bodyPr/>
                    <a:lstStyle/>
                    <a:p>
                      <a:pPr algn="l" fontAlgn="t"/>
                      <a:r>
                        <a:rPr lang="en-US" sz="1000" u="none" strike="noStrike">
                          <a:effectLst/>
                        </a:rPr>
                        <a:t>New Student Enrollment</a:t>
                      </a:r>
                      <a:endParaRPr lang="en-US" sz="1000" b="0" i="0" u="none" strike="noStrike">
                        <a:solidFill>
                          <a:srgbClr val="000000"/>
                        </a:solidFill>
                        <a:effectLst/>
                        <a:latin typeface="helv"/>
                      </a:endParaRPr>
                    </a:p>
                  </a:txBody>
                  <a:tcPr marL="0" marR="0" marT="0" marB="0"/>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143</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136</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109</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113</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114</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-20.28%</a:t>
                      </a:r>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gridSpan="2">
                  <a:txBody>
                    <a:bodyPr/>
                    <a:lstStyle/>
                    <a:p>
                      <a:pPr algn="l" fontAlgn="t"/>
                      <a:r>
                        <a:rPr lang="en-US" sz="1000" u="none" strike="noStrike">
                          <a:effectLst/>
                        </a:rPr>
                        <a:t>Opening Day Enrollment</a:t>
                      </a:r>
                      <a:endParaRPr lang="en-US" sz="1000" b="0" i="0" u="none" strike="noStrike">
                        <a:solidFill>
                          <a:srgbClr val="000000"/>
                        </a:solidFill>
                        <a:effectLst/>
                        <a:latin typeface="helv"/>
                      </a:endParaRPr>
                    </a:p>
                  </a:txBody>
                  <a:tcPr marL="0" marR="0" marT="0" marB="0"/>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693</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691</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662</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638</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640</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-7.65%</a:t>
                      </a:r>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b"/>
                      <a:r>
                        <a:rPr lang="en-US" sz="1000" u="none" strike="noStrike">
                          <a:effectLst/>
                        </a:rPr>
                        <a:t>                   -   </a:t>
                      </a:r>
                      <a:endParaRPr lang="en-US" sz="1000" b="0" i="0" u="none" strike="noStrike">
                        <a:effectLst/>
                        <a:latin typeface="MS Sans Serif"/>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r>
                        <a:rPr lang="en-US" sz="1000" u="none" strike="noStrike">
                          <a:effectLst/>
                        </a:rPr>
                        <a:t>                   -   </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r>
                        <a:rPr lang="en-US" sz="1000" u="none" strike="noStrike">
                          <a:effectLst/>
                        </a:rPr>
                        <a:t>                   -   </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r>
                        <a:rPr lang="en-US" sz="1000" u="none" strike="noStrike">
                          <a:effectLst/>
                        </a:rPr>
                        <a:t>                   -   </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r>
                        <a:rPr lang="en-US" sz="1000" u="none" strike="noStrike">
                          <a:effectLst/>
                        </a:rPr>
                        <a:t>                   -   </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r>
              <a:tr h="172902">
                <a:tc gridSpan="3">
                  <a:txBody>
                    <a:bodyPr/>
                    <a:lstStyle/>
                    <a:p>
                      <a:pPr algn="l" fontAlgn="t"/>
                      <a:r>
                        <a:rPr lang="en-US" sz="1000" u="none" strike="noStrike">
                          <a:effectLst/>
                        </a:rPr>
                        <a:t>Attrition Percentage</a:t>
                      </a:r>
                      <a:endParaRPr lang="en-US" sz="1000" b="0" i="0" u="none" strike="noStrike">
                        <a:solidFill>
                          <a:srgbClr val="000000"/>
                        </a:solidFill>
                        <a:effectLst/>
                        <a:latin typeface="helv"/>
                      </a:endParaRPr>
                    </a:p>
                  </a:txBody>
                  <a:tcPr marL="0" marR="0" marT="0" marB="0"/>
                </a:tc>
                <a:tc hMerge="1">
                  <a:txBody>
                    <a:bodyPr/>
                    <a:lstStyle/>
                    <a:p>
                      <a:endParaRPr lang="en-US"/>
                    </a:p>
                  </a:txBody>
                  <a:tcPr/>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8.6%</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10.8%</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8.0%</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8.7%</a:t>
                      </a:r>
                      <a:endParaRPr lang="en-US" sz="1000" b="0" i="0" u="none" strike="noStrike">
                        <a:solidFill>
                          <a:srgbClr val="000000"/>
                        </a:solidFill>
                        <a:effectLst/>
                        <a:latin typeface="helv"/>
                      </a:endParaRPr>
                    </a:p>
                  </a:txBody>
                  <a:tcPr marL="0" marR="0" marT="0" marB="0"/>
                </a:tc>
                <a:tc>
                  <a:txBody>
                    <a:bodyPr/>
                    <a:lstStyle/>
                    <a:p>
                      <a:pPr algn="r"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4.7%</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-45.47%</a:t>
                      </a:r>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r>
              <a:tr h="172902">
                <a:tc gridSpan="3">
                  <a:txBody>
                    <a:bodyPr/>
                    <a:lstStyle/>
                    <a:p>
                      <a:pPr algn="l" fontAlgn="t"/>
                      <a:r>
                        <a:rPr lang="en-US" sz="1000" u="none" strike="noStrike">
                          <a:effectLst/>
                        </a:rPr>
                        <a:t>New Students as a Percentage</a:t>
                      </a:r>
                      <a:endParaRPr lang="en-US" sz="1000" b="0" i="0" u="none" strike="noStrike">
                        <a:solidFill>
                          <a:srgbClr val="000000"/>
                        </a:solidFill>
                        <a:effectLst/>
                        <a:latin typeface="helv"/>
                      </a:endParaRPr>
                    </a:p>
                  </a:txBody>
                  <a:tcPr marL="0" marR="0" marT="0" marB="0"/>
                </a:tc>
                <a:tc hMerge="1">
                  <a:txBody>
                    <a:bodyPr/>
                    <a:lstStyle/>
                    <a:p>
                      <a:endParaRPr lang="en-US"/>
                    </a:p>
                  </a:txBody>
                  <a:tcPr/>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b"/>
                      <a:endParaRPr lang="en-US" sz="1000" b="0" i="0" u="none" strike="noStrike" dirty="0">
                        <a:effectLst/>
                        <a:latin typeface="MS Sans Serif"/>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dirty="0">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gridSpan="2">
                  <a:txBody>
                    <a:bodyPr/>
                    <a:lstStyle/>
                    <a:p>
                      <a:pPr algn="l" fontAlgn="t"/>
                      <a:r>
                        <a:rPr lang="en-US" sz="1000" u="none" strike="noStrike">
                          <a:effectLst/>
                        </a:rPr>
                        <a:t>of Total Enrollment</a:t>
                      </a:r>
                      <a:endParaRPr lang="en-US" sz="1000" b="0" i="0" u="none" strike="noStrike">
                        <a:solidFill>
                          <a:srgbClr val="000000"/>
                        </a:solidFill>
                        <a:effectLst/>
                        <a:latin typeface="helv"/>
                      </a:endParaRPr>
                    </a:p>
                  </a:txBody>
                  <a:tcPr marL="0" marR="0" marT="0" marB="0"/>
                </a:tc>
                <a:tc hMerge="1">
                  <a:txBody>
                    <a:bodyPr/>
                    <a:lstStyle/>
                    <a:p>
                      <a:endParaRPr lang="en-US"/>
                    </a:p>
                  </a:txBody>
                  <a:tcPr/>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20.6%</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19.7%</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16.5%</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17.7%</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17.8%</a:t>
                      </a:r>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r>
                        <a:rPr lang="en-US" sz="1000" u="none" strike="noStrike">
                          <a:effectLst/>
                        </a:rPr>
                        <a:t>-13.68%</a:t>
                      </a:r>
                      <a:endParaRPr lang="en-US" sz="1000" b="0" i="0" u="none" strike="noStrike">
                        <a:solidFill>
                          <a:srgbClr val="000000"/>
                        </a:solidFill>
                        <a:effectLst/>
                        <a:latin typeface="helv"/>
                      </a:endParaRPr>
                    </a:p>
                  </a:txBody>
                  <a:tcPr marL="0" marR="0" marT="0" marB="0"/>
                </a:tc>
              </a:tr>
              <a:tr h="172902">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dirty="0">
                        <a:solidFill>
                          <a:srgbClr val="000000"/>
                        </a:solidFill>
                        <a:effectLst/>
                        <a:latin typeface="helv"/>
                      </a:endParaRPr>
                    </a:p>
                  </a:txBody>
                  <a:tcPr marL="0" marR="0" marT="0" marB="0"/>
                </a:tc>
              </a:tr>
            </a:tbl>
          </a:graphicData>
        </a:graphic>
      </p:graphicFrame>
      <p:sp>
        <p:nvSpPr>
          <p:cNvPr id="13" name="Oval 12"/>
          <p:cNvSpPr/>
          <p:nvPr/>
        </p:nvSpPr>
        <p:spPr>
          <a:xfrm>
            <a:off x="3775740" y="5326059"/>
            <a:ext cx="647700" cy="3143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a:p>
        </p:txBody>
      </p:sp>
      <p:sp>
        <p:nvSpPr>
          <p:cNvPr id="14" name="Oval 13"/>
          <p:cNvSpPr/>
          <p:nvPr/>
        </p:nvSpPr>
        <p:spPr>
          <a:xfrm>
            <a:off x="7084439" y="5352519"/>
            <a:ext cx="647700" cy="3143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a:p>
        </p:txBody>
      </p:sp>
      <p:cxnSp>
        <p:nvCxnSpPr>
          <p:cNvPr id="15" name="Straight Arrow Connector 14"/>
          <p:cNvCxnSpPr/>
          <p:nvPr/>
        </p:nvCxnSpPr>
        <p:spPr>
          <a:xfrm>
            <a:off x="4423440" y="5473600"/>
            <a:ext cx="2581275" cy="952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6" name="Oval 15"/>
          <p:cNvSpPr/>
          <p:nvPr/>
        </p:nvSpPr>
        <p:spPr>
          <a:xfrm>
            <a:off x="3796155" y="4808343"/>
            <a:ext cx="647700" cy="3143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a:p>
        </p:txBody>
      </p:sp>
      <p:sp>
        <p:nvSpPr>
          <p:cNvPr id="17" name="Oval 16"/>
          <p:cNvSpPr/>
          <p:nvPr/>
        </p:nvSpPr>
        <p:spPr>
          <a:xfrm>
            <a:off x="7112359" y="4840399"/>
            <a:ext cx="647700" cy="3143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a:p>
        </p:txBody>
      </p:sp>
      <p:cxnSp>
        <p:nvCxnSpPr>
          <p:cNvPr id="18" name="Straight Arrow Connector 17"/>
          <p:cNvCxnSpPr/>
          <p:nvPr/>
        </p:nvCxnSpPr>
        <p:spPr>
          <a:xfrm>
            <a:off x="4511497" y="4958595"/>
            <a:ext cx="2581275" cy="952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3948555" y="4334053"/>
            <a:ext cx="476250" cy="2190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a:p>
        </p:txBody>
      </p:sp>
      <p:cxnSp>
        <p:nvCxnSpPr>
          <p:cNvPr id="20" name="Straight Arrow Connector 19"/>
          <p:cNvCxnSpPr/>
          <p:nvPr/>
        </p:nvCxnSpPr>
        <p:spPr>
          <a:xfrm>
            <a:off x="4565388" y="4434065"/>
            <a:ext cx="2581275" cy="9525"/>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1" name="Oval 20"/>
          <p:cNvSpPr/>
          <p:nvPr/>
        </p:nvSpPr>
        <p:spPr>
          <a:xfrm>
            <a:off x="7224892" y="4363082"/>
            <a:ext cx="476250" cy="2000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a:p>
        </p:txBody>
      </p:sp>
      <p:pic>
        <p:nvPicPr>
          <p:cNvPr id="15362"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565381"/>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961143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005523"/>
          </a:xfrm>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1 - Enrollment </a:t>
            </a:r>
            <a:r>
              <a:rPr lang="en-US" sz="2800" i="1" dirty="0" smtClean="0">
                <a:solidFill>
                  <a:schemeClr val="tx1"/>
                </a:solidFill>
                <a:latin typeface="Arial" panose="020B0604020202020204" pitchFamily="34" charset="0"/>
                <a:cs typeface="Arial" panose="020B0604020202020204" pitchFamily="34" charset="0"/>
              </a:rPr>
              <a:t>(continued)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988886"/>
            <a:ext cx="8229600" cy="5411914"/>
          </a:xfrm>
        </p:spPr>
        <p:txBody>
          <a:bodyPr>
            <a:normAutofit fontScale="92500" lnSpcReduction="20000"/>
          </a:bodyPr>
          <a:lstStyle/>
          <a:p>
            <a:pPr lvl="0" fontAlgn="base">
              <a:buFont typeface="Wingdings" panose="05000000000000000000" pitchFamily="2" charset="2"/>
              <a:buChar char="Ø"/>
            </a:pPr>
            <a:r>
              <a:rPr lang="en-US" b="1" i="1" dirty="0" smtClean="0">
                <a:latin typeface="Arial" panose="020B0604020202020204" pitchFamily="34" charset="0"/>
                <a:cs typeface="Arial" panose="020B0604020202020204" pitchFamily="34" charset="0"/>
              </a:rPr>
              <a:t>Sample questions to answer (continued)</a:t>
            </a:r>
          </a:p>
          <a:p>
            <a:pPr marL="137160" lvl="0" indent="0" fontAlgn="base">
              <a:buNone/>
            </a:pPr>
            <a:endParaRPr lang="en-US" sz="1300"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How </a:t>
            </a:r>
            <a:r>
              <a:rPr lang="en-US" dirty="0">
                <a:latin typeface="Arial" panose="020B0604020202020204" pitchFamily="34" charset="0"/>
                <a:cs typeface="Arial" panose="020B0604020202020204" pitchFamily="34" charset="0"/>
              </a:rPr>
              <a:t>is tuition projected to change over the next 5 – 10 years?</a:t>
            </a:r>
          </a:p>
          <a:p>
            <a:pPr marL="137160" indent="0" fontAlgn="base">
              <a:buNone/>
            </a:pPr>
            <a:endParaRPr lang="en-US" sz="1400" dirty="0">
              <a:latin typeface="Arial" panose="020B0604020202020204" pitchFamily="34" charset="0"/>
              <a:cs typeface="Arial" panose="020B0604020202020204" pitchFamily="34" charset="0"/>
            </a:endParaRP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Can our </a:t>
            </a:r>
            <a:r>
              <a:rPr lang="en-US" dirty="0">
                <a:latin typeface="Arial" panose="020B0604020202020204" pitchFamily="34" charset="0"/>
                <a:cs typeface="Arial" panose="020B0604020202020204" pitchFamily="34" charset="0"/>
              </a:rPr>
              <a:t>families afford the tuition in 5 – 10 years</a:t>
            </a:r>
            <a:r>
              <a:rPr lang="en-US" dirty="0" smtClean="0">
                <a:latin typeface="Arial" panose="020B0604020202020204" pitchFamily="34" charset="0"/>
                <a:cs typeface="Arial" panose="020B0604020202020204" pitchFamily="34" charset="0"/>
              </a:rPr>
              <a:t>?</a:t>
            </a:r>
          </a:p>
          <a:p>
            <a:pPr lvl="2" fontAlgn="base">
              <a:buFont typeface="Courier New" panose="02070309020205020404" pitchFamily="49" charset="0"/>
              <a:buChar char="o"/>
            </a:pPr>
            <a:endParaRPr lang="en-US" dirty="0">
              <a:latin typeface="Arial" panose="020B0604020202020204" pitchFamily="34" charset="0"/>
              <a:cs typeface="Arial" panose="020B0604020202020204" pitchFamily="34" charset="0"/>
            </a:endParaRP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a:t>
            </a:r>
            <a:r>
              <a:rPr lang="en-US" dirty="0">
                <a:latin typeface="Arial" panose="020B0604020202020204" pitchFamily="34" charset="0"/>
                <a:cs typeface="Arial" panose="020B0604020202020204" pitchFamily="34" charset="0"/>
              </a:rPr>
              <a:t>are demographics in </a:t>
            </a:r>
            <a:r>
              <a:rPr lang="en-US" dirty="0" smtClean="0">
                <a:latin typeface="Arial" panose="020B0604020202020204" pitchFamily="34" charset="0"/>
                <a:cs typeface="Arial" panose="020B0604020202020204" pitchFamily="34" charset="0"/>
              </a:rPr>
              <a:t>our </a:t>
            </a:r>
            <a:r>
              <a:rPr lang="en-US" dirty="0">
                <a:latin typeface="Arial" panose="020B0604020202020204" pitchFamily="34" charset="0"/>
                <a:cs typeface="Arial" panose="020B0604020202020204" pitchFamily="34" charset="0"/>
              </a:rPr>
              <a:t>community expected </a:t>
            </a:r>
            <a:r>
              <a:rPr lang="en-US" dirty="0" smtClean="0">
                <a:latin typeface="Arial" panose="020B0604020202020204" pitchFamily="34" charset="0"/>
                <a:cs typeface="Arial" panose="020B0604020202020204" pitchFamily="34" charset="0"/>
              </a:rPr>
              <a:t>to</a:t>
            </a:r>
          </a:p>
          <a:p>
            <a:pPr marL="905256" lvl="2" indent="0" fontAlgn="base">
              <a:buNone/>
            </a:pPr>
            <a:r>
              <a:rPr lang="en-US" dirty="0" smtClean="0">
                <a:latin typeface="Arial" panose="020B0604020202020204" pitchFamily="34" charset="0"/>
                <a:cs typeface="Arial" panose="020B0604020202020204" pitchFamily="34" charset="0"/>
              </a:rPr>
              <a:t>    change </a:t>
            </a:r>
            <a:r>
              <a:rPr lang="en-US" dirty="0">
                <a:latin typeface="Arial" panose="020B0604020202020204" pitchFamily="34" charset="0"/>
                <a:cs typeface="Arial" panose="020B0604020202020204" pitchFamily="34" charset="0"/>
              </a:rPr>
              <a:t>in </a:t>
            </a:r>
            <a:r>
              <a:rPr lang="en-US" dirty="0" smtClean="0">
                <a:latin typeface="Arial" panose="020B0604020202020204" pitchFamily="34" charset="0"/>
                <a:cs typeface="Arial" panose="020B0604020202020204" pitchFamily="34" charset="0"/>
              </a:rPr>
              <a:t>5 </a:t>
            </a:r>
            <a:r>
              <a:rPr lang="en-US" dirty="0">
                <a:latin typeface="Arial" panose="020B0604020202020204" pitchFamily="34" charset="0"/>
                <a:cs typeface="Arial" panose="020B0604020202020204" pitchFamily="34" charset="0"/>
              </a:rPr>
              <a:t>– 10 years</a:t>
            </a:r>
            <a:r>
              <a:rPr lang="en-US" dirty="0" smtClean="0">
                <a:latin typeface="Arial" panose="020B0604020202020204" pitchFamily="34" charset="0"/>
                <a:cs typeface="Arial" panose="020B0604020202020204" pitchFamily="34" charset="0"/>
              </a:rPr>
              <a:t>?</a:t>
            </a:r>
          </a:p>
          <a:p>
            <a:pPr lvl="2" fontAlgn="base">
              <a:buFont typeface="Courier New" panose="02070309020205020404" pitchFamily="49" charset="0"/>
              <a:buChar char="o"/>
            </a:pPr>
            <a:endParaRPr lang="en-US" dirty="0">
              <a:latin typeface="Arial" panose="020B0604020202020204" pitchFamily="34" charset="0"/>
              <a:cs typeface="Arial" panose="020B0604020202020204" pitchFamily="34" charset="0"/>
            </a:endParaRP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much do the tuition </a:t>
            </a:r>
            <a:r>
              <a:rPr lang="en-US" dirty="0">
                <a:latin typeface="Arial" panose="020B0604020202020204" pitchFamily="34" charset="0"/>
                <a:cs typeface="Arial" panose="020B0604020202020204" pitchFamily="34" charset="0"/>
              </a:rPr>
              <a:t>gaps between divisions or </a:t>
            </a:r>
            <a:r>
              <a:rPr lang="en-US" dirty="0" smtClean="0">
                <a:latin typeface="Arial" panose="020B0604020202020204" pitchFamily="34" charset="0"/>
                <a:cs typeface="Arial" panose="020B0604020202020204" pitchFamily="34" charset="0"/>
              </a:rPr>
              <a:t>grades</a:t>
            </a:r>
          </a:p>
          <a:p>
            <a:pPr marL="905256" lvl="2"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widen over 5 – 10 years?</a:t>
            </a:r>
            <a:endParaRPr lang="en-US" dirty="0">
              <a:latin typeface="Arial" panose="020B0604020202020204" pitchFamily="34" charset="0"/>
              <a:cs typeface="Arial" panose="020B0604020202020204" pitchFamily="34" charset="0"/>
            </a:endParaRPr>
          </a:p>
          <a:p>
            <a:pPr lvl="3" fontAlgn="base">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 Enough to become </a:t>
            </a:r>
            <a:r>
              <a:rPr lang="en-US" sz="2200" dirty="0">
                <a:latin typeface="Arial" panose="020B0604020202020204" pitchFamily="34" charset="0"/>
                <a:cs typeface="Arial" panose="020B0604020202020204" pitchFamily="34" charset="0"/>
              </a:rPr>
              <a:t>exit points</a:t>
            </a:r>
            <a:r>
              <a:rPr lang="en-US" sz="2200" dirty="0" smtClean="0">
                <a:latin typeface="Arial" panose="020B0604020202020204" pitchFamily="34" charset="0"/>
                <a:cs typeface="Arial" panose="020B0604020202020204" pitchFamily="34" charset="0"/>
              </a:rPr>
              <a:t>?</a:t>
            </a:r>
          </a:p>
          <a:p>
            <a:pPr lvl="3" fontAlgn="base">
              <a:buFont typeface="Courier New" panose="02070309020205020404" pitchFamily="49" charset="0"/>
              <a:buChar char="o"/>
            </a:pPr>
            <a:endParaRPr lang="en-US" dirty="0">
              <a:latin typeface="Arial" panose="020B0604020202020204" pitchFamily="34" charset="0"/>
              <a:cs typeface="Arial" panose="020B0604020202020204" pitchFamily="34" charset="0"/>
            </a:endParaRP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Does the tuition </a:t>
            </a:r>
            <a:r>
              <a:rPr lang="en-US" dirty="0">
                <a:latin typeface="Arial" panose="020B0604020202020204" pitchFamily="34" charset="0"/>
                <a:cs typeface="Arial" panose="020B0604020202020204" pitchFamily="34" charset="0"/>
              </a:rPr>
              <a:t>structure </a:t>
            </a:r>
            <a:r>
              <a:rPr lang="en-US" dirty="0" smtClean="0">
                <a:latin typeface="Arial" panose="020B0604020202020204" pitchFamily="34" charset="0"/>
                <a:cs typeface="Arial" panose="020B0604020202020204" pitchFamily="34" charset="0"/>
              </a:rPr>
              <a:t>need to be reviewed to verify it</a:t>
            </a:r>
          </a:p>
          <a:p>
            <a:pPr marL="905256" lvl="2"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remains appropriate?  </a:t>
            </a:r>
            <a:r>
              <a:rPr lang="en-US" dirty="0">
                <a:latin typeface="Arial" panose="020B0604020202020204" pitchFamily="34" charset="0"/>
                <a:cs typeface="Arial" panose="020B0604020202020204" pitchFamily="34" charset="0"/>
              </a:rPr>
              <a:t>Should </a:t>
            </a:r>
            <a:r>
              <a:rPr lang="en-US" dirty="0" smtClean="0">
                <a:latin typeface="Arial" panose="020B0604020202020204" pitchFamily="34" charset="0"/>
                <a:cs typeface="Arial" panose="020B0604020202020204" pitchFamily="34" charset="0"/>
              </a:rPr>
              <a:t>the school consider </a:t>
            </a:r>
            <a:r>
              <a:rPr lang="en-US" dirty="0">
                <a:latin typeface="Arial" panose="020B0604020202020204" pitchFamily="34" charset="0"/>
                <a:cs typeface="Arial" panose="020B0604020202020204" pitchFamily="34" charset="0"/>
              </a:rPr>
              <a:t>one </a:t>
            </a:r>
            <a:r>
              <a:rPr lang="en-US" dirty="0" smtClean="0">
                <a:latin typeface="Arial" panose="020B0604020202020204" pitchFamily="34" charset="0"/>
                <a:cs typeface="Arial" panose="020B0604020202020204" pitchFamily="34" charset="0"/>
              </a:rPr>
              <a:t>tuition</a:t>
            </a:r>
          </a:p>
          <a:p>
            <a:pPr marL="905256" lvl="2" indent="0" fontAlgn="base">
              <a:buNone/>
            </a:pPr>
            <a:r>
              <a:rPr lang="en-US" dirty="0" smtClean="0">
                <a:latin typeface="Arial" panose="020B0604020202020204" pitchFamily="34" charset="0"/>
                <a:cs typeface="Arial" panose="020B0604020202020204" pitchFamily="34" charset="0"/>
              </a:rPr>
              <a:t>    rate for each division?  </a:t>
            </a:r>
            <a:r>
              <a:rPr lang="en-US" dirty="0">
                <a:latin typeface="Arial" panose="020B0604020202020204" pitchFamily="34" charset="0"/>
                <a:cs typeface="Arial" panose="020B0604020202020204" pitchFamily="34" charset="0"/>
              </a:rPr>
              <a:t>A different tuition rate for </a:t>
            </a:r>
            <a:r>
              <a:rPr lang="en-US" dirty="0" smtClean="0">
                <a:latin typeface="Arial" panose="020B0604020202020204" pitchFamily="34" charset="0"/>
                <a:cs typeface="Arial" panose="020B0604020202020204" pitchFamily="34" charset="0"/>
              </a:rPr>
              <a:t>each </a:t>
            </a:r>
          </a:p>
          <a:p>
            <a:pPr marL="905256" lvl="2"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grade</a:t>
            </a:r>
            <a:r>
              <a:rPr lang="en-US" dirty="0">
                <a:latin typeface="Arial" panose="020B0604020202020204" pitchFamily="34" charset="0"/>
                <a:cs typeface="Arial" panose="020B0604020202020204" pitchFamily="34" charset="0"/>
              </a:rPr>
              <a:t>?  The same tuition rate for each grade?</a:t>
            </a:r>
          </a:p>
          <a:p>
            <a:endParaRPr lang="en-US" dirty="0"/>
          </a:p>
          <a:p>
            <a:pPr marL="137160" indent="0">
              <a:buNone/>
            </a:pPr>
            <a:endParaRPr lang="en-US" dirty="0" smtClean="0"/>
          </a:p>
        </p:txBody>
      </p:sp>
      <p:pic>
        <p:nvPicPr>
          <p:cNvPr id="16386"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58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linds(horizontal)">
                                      <p:cBhvr>
                                        <p:cTn id="25" dur="500"/>
                                        <p:tgtEl>
                                          <p:spTgt spid="3">
                                            <p:txEl>
                                              <p:pRg st="7" end="7"/>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blinds(horizontal)">
                                      <p:cBhvr>
                                        <p:cTn id="30" dur="500"/>
                                        <p:tgtEl>
                                          <p:spTgt spid="3">
                                            <p:txEl>
                                              <p:pRg st="9" end="9"/>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3">
                                            <p:txEl>
                                              <p:pRg st="10" end="10"/>
                                            </p:txEl>
                                          </p:spTgt>
                                        </p:tgtEl>
                                        <p:attrNameLst>
                                          <p:attrName>style.visibility</p:attrName>
                                        </p:attrNameLst>
                                      </p:cBhvr>
                                      <p:to>
                                        <p:strVal val="visible"/>
                                      </p:to>
                                    </p:set>
                                    <p:animEffect transition="in" filter="blinds(horizontal)">
                                      <p:cBhvr>
                                        <p:cTn id="33" dur="500"/>
                                        <p:tgtEl>
                                          <p:spTgt spid="3">
                                            <p:txEl>
                                              <p:pRg st="10" end="10"/>
                                            </p:txEl>
                                          </p:spTgt>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3">
                                            <p:txEl>
                                              <p:pRg st="11" end="11"/>
                                            </p:txEl>
                                          </p:spTgt>
                                        </p:tgtEl>
                                        <p:attrNameLst>
                                          <p:attrName>style.visibility</p:attrName>
                                        </p:attrNameLst>
                                      </p:cBhvr>
                                      <p:to>
                                        <p:strVal val="visible"/>
                                      </p:to>
                                    </p:set>
                                    <p:animEffect transition="in" filter="blinds(horizontal)">
                                      <p:cBhvr>
                                        <p:cTn id="36" dur="500"/>
                                        <p:tgtEl>
                                          <p:spTgt spid="3">
                                            <p:txEl>
                                              <p:pRg st="11" end="1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3" presetClass="entr" presetSubtype="10" fill="hold" grpId="0" nodeType="clickEffect">
                                  <p:stCondLst>
                                    <p:cond delay="0"/>
                                  </p:stCondLst>
                                  <p:childTnLst>
                                    <p:set>
                                      <p:cBhvr>
                                        <p:cTn id="40" dur="1" fill="hold">
                                          <p:stCondLst>
                                            <p:cond delay="0"/>
                                          </p:stCondLst>
                                        </p:cTn>
                                        <p:tgtEl>
                                          <p:spTgt spid="3">
                                            <p:txEl>
                                              <p:pRg st="13" end="13"/>
                                            </p:txEl>
                                          </p:spTgt>
                                        </p:tgtEl>
                                        <p:attrNameLst>
                                          <p:attrName>style.visibility</p:attrName>
                                        </p:attrNameLst>
                                      </p:cBhvr>
                                      <p:to>
                                        <p:strVal val="visible"/>
                                      </p:to>
                                    </p:set>
                                    <p:animEffect transition="in" filter="blinds(horizontal)">
                                      <p:cBhvr>
                                        <p:cTn id="41" dur="500"/>
                                        <p:tgtEl>
                                          <p:spTgt spid="3">
                                            <p:txEl>
                                              <p:pRg st="13" end="13"/>
                                            </p:txEl>
                                          </p:spTgt>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3">
                                            <p:txEl>
                                              <p:pRg st="14" end="14"/>
                                            </p:txEl>
                                          </p:spTgt>
                                        </p:tgtEl>
                                        <p:attrNameLst>
                                          <p:attrName>style.visibility</p:attrName>
                                        </p:attrNameLst>
                                      </p:cBhvr>
                                      <p:to>
                                        <p:strVal val="visible"/>
                                      </p:to>
                                    </p:set>
                                    <p:animEffect transition="in" filter="blinds(horizontal)">
                                      <p:cBhvr>
                                        <p:cTn id="44" dur="500"/>
                                        <p:tgtEl>
                                          <p:spTgt spid="3">
                                            <p:txEl>
                                              <p:pRg st="14" end="14"/>
                                            </p:txEl>
                                          </p:spTgt>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3">
                                            <p:txEl>
                                              <p:pRg st="15" end="15"/>
                                            </p:txEl>
                                          </p:spTgt>
                                        </p:tgtEl>
                                        <p:attrNameLst>
                                          <p:attrName>style.visibility</p:attrName>
                                        </p:attrNameLst>
                                      </p:cBhvr>
                                      <p:to>
                                        <p:strVal val="visible"/>
                                      </p:to>
                                    </p:set>
                                    <p:animEffect transition="in" filter="blinds(horizontal)">
                                      <p:cBhvr>
                                        <p:cTn id="47" dur="500"/>
                                        <p:tgtEl>
                                          <p:spTgt spid="3">
                                            <p:txEl>
                                              <p:pRg st="15" end="15"/>
                                            </p:txEl>
                                          </p:spTgt>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3">
                                            <p:txEl>
                                              <p:pRg st="16" end="16"/>
                                            </p:txEl>
                                          </p:spTgt>
                                        </p:tgtEl>
                                        <p:attrNameLst>
                                          <p:attrName>style.visibility</p:attrName>
                                        </p:attrNameLst>
                                      </p:cBhvr>
                                      <p:to>
                                        <p:strVal val="visible"/>
                                      </p:to>
                                    </p:set>
                                    <p:animEffect transition="in" filter="blinds(horizontal)">
                                      <p:cBhvr>
                                        <p:cTn id="50"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1"/>
            <a:ext cx="8229600" cy="609600"/>
          </a:xfrm>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1 - Enrollment </a:t>
            </a:r>
            <a:r>
              <a:rPr lang="en-US" sz="2800" i="1" dirty="0" smtClean="0">
                <a:solidFill>
                  <a:schemeClr val="tx1"/>
                </a:solidFill>
                <a:latin typeface="Arial" panose="020B0604020202020204" pitchFamily="34" charset="0"/>
                <a:cs typeface="Arial" panose="020B0604020202020204" pitchFamily="34" charset="0"/>
              </a:rPr>
              <a:t>(continued)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400" y="838201"/>
            <a:ext cx="8534400" cy="5638799"/>
          </a:xfrm>
        </p:spPr>
        <p:txBody>
          <a:bodyPr>
            <a:normAutofit fontScale="92500" lnSpcReduction="10000"/>
          </a:bodyPr>
          <a:lstStyle/>
          <a:p>
            <a:pPr fontAlgn="base">
              <a:buFont typeface="Wingdings" panose="05000000000000000000" pitchFamily="2" charset="2"/>
              <a:buChar char="Ø"/>
            </a:pPr>
            <a:r>
              <a:rPr lang="en-US" b="1" i="1" dirty="0" smtClean="0">
                <a:latin typeface="Arial" panose="020B0604020202020204" pitchFamily="34" charset="0"/>
                <a:cs typeface="Arial" panose="020B0604020202020204" pitchFamily="34" charset="0"/>
              </a:rPr>
              <a:t>Sample questions </a:t>
            </a:r>
            <a:r>
              <a:rPr lang="en-US" b="1" i="1" dirty="0">
                <a:latin typeface="Arial" panose="020B0604020202020204" pitchFamily="34" charset="0"/>
                <a:cs typeface="Arial" panose="020B0604020202020204" pitchFamily="34" charset="0"/>
              </a:rPr>
              <a:t>to answer (continued)</a:t>
            </a:r>
          </a:p>
          <a:p>
            <a:pPr lvl="0" fontAlgn="base">
              <a:buFont typeface="Wingdings" panose="05000000000000000000" pitchFamily="2" charset="2"/>
              <a:buChar char="Ø"/>
            </a:pPr>
            <a:endParaRPr lang="en-US" sz="1500"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a:latin typeface="Arial" panose="020B0604020202020204" pitchFamily="34" charset="0"/>
                <a:cs typeface="Arial" panose="020B0604020202020204" pitchFamily="34" charset="0"/>
              </a:rPr>
              <a:t>Is financial aid appropriate</a:t>
            </a:r>
            <a:r>
              <a:rPr lang="en-US" dirty="0" smtClean="0">
                <a:latin typeface="Arial" panose="020B0604020202020204" pitchFamily="34" charset="0"/>
                <a:cs typeface="Arial" panose="020B0604020202020204" pitchFamily="34" charset="0"/>
              </a:rPr>
              <a:t>?</a:t>
            </a: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a:t>
            </a:r>
            <a:r>
              <a:rPr lang="en-US" dirty="0">
                <a:latin typeface="Arial" panose="020B0604020202020204" pitchFamily="34" charset="0"/>
                <a:cs typeface="Arial" panose="020B0604020202020204" pitchFamily="34" charset="0"/>
              </a:rPr>
              <a:t>does it compare to benchmark schools</a:t>
            </a:r>
            <a:r>
              <a:rPr lang="en-US" dirty="0" smtClean="0">
                <a:latin typeface="Arial" panose="020B0604020202020204" pitchFamily="34" charset="0"/>
                <a:cs typeface="Arial" panose="020B0604020202020204" pitchFamily="34" charset="0"/>
              </a:rPr>
              <a:t>?</a:t>
            </a: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has it changed over 5 years as compared to the</a:t>
            </a:r>
          </a:p>
          <a:p>
            <a:pPr marL="905256" lvl="2"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benchmark schools?</a:t>
            </a:r>
            <a:endParaRPr lang="en-US" dirty="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endParaRPr lang="en-US" sz="1500"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How </a:t>
            </a:r>
            <a:r>
              <a:rPr lang="en-US" dirty="0">
                <a:latin typeface="Arial" panose="020B0604020202020204" pitchFamily="34" charset="0"/>
                <a:cs typeface="Arial" panose="020B0604020202020204" pitchFamily="34" charset="0"/>
              </a:rPr>
              <a:t>is financial aid expected to change over the next 5 – 10 </a:t>
            </a:r>
            <a:r>
              <a:rPr lang="en-US" dirty="0" smtClean="0">
                <a:latin typeface="Arial" panose="020B0604020202020204" pitchFamily="34" charset="0"/>
                <a:cs typeface="Arial" panose="020B0604020202020204" pitchFamily="34" charset="0"/>
              </a:rPr>
              <a:t>years?</a:t>
            </a: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a:t>
            </a:r>
            <a:r>
              <a:rPr lang="en-US" dirty="0">
                <a:latin typeface="Arial" panose="020B0604020202020204" pitchFamily="34" charset="0"/>
                <a:cs typeface="Arial" panose="020B0604020202020204" pitchFamily="34" charset="0"/>
              </a:rPr>
              <a:t>is the percentage of full pay students </a:t>
            </a:r>
            <a:r>
              <a:rPr lang="en-US" dirty="0" smtClean="0">
                <a:latin typeface="Arial" panose="020B0604020202020204" pitchFamily="34" charset="0"/>
                <a:cs typeface="Arial" panose="020B0604020202020204" pitchFamily="34" charset="0"/>
              </a:rPr>
              <a:t>expected </a:t>
            </a:r>
            <a:r>
              <a:rPr lang="en-US" dirty="0">
                <a:latin typeface="Arial" panose="020B0604020202020204" pitchFamily="34" charset="0"/>
                <a:cs typeface="Arial" panose="020B0604020202020204" pitchFamily="34" charset="0"/>
              </a:rPr>
              <a:t>to </a:t>
            </a:r>
            <a:r>
              <a:rPr lang="en-US" dirty="0" smtClean="0">
                <a:latin typeface="Arial" panose="020B0604020202020204" pitchFamily="34" charset="0"/>
                <a:cs typeface="Arial" panose="020B0604020202020204" pitchFamily="34" charset="0"/>
              </a:rPr>
              <a:t>change</a:t>
            </a:r>
          </a:p>
          <a:p>
            <a:pPr marL="905256" lvl="2"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over </a:t>
            </a:r>
            <a:r>
              <a:rPr lang="en-US" dirty="0">
                <a:latin typeface="Arial" panose="020B0604020202020204" pitchFamily="34" charset="0"/>
                <a:cs typeface="Arial" panose="020B0604020202020204" pitchFamily="34" charset="0"/>
              </a:rPr>
              <a:t>the next 5 – 10 </a:t>
            </a:r>
            <a:r>
              <a:rPr lang="en-US" dirty="0" smtClean="0">
                <a:latin typeface="Arial" panose="020B0604020202020204" pitchFamily="34" charset="0"/>
                <a:cs typeface="Arial" panose="020B0604020202020204" pitchFamily="34" charset="0"/>
              </a:rPr>
              <a:t>years?</a:t>
            </a:r>
          </a:p>
          <a:p>
            <a:pPr lvl="3" fontAlgn="base">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 How </a:t>
            </a:r>
            <a:r>
              <a:rPr lang="en-US" sz="2200" dirty="0">
                <a:latin typeface="Arial" panose="020B0604020202020204" pitchFamily="34" charset="0"/>
                <a:cs typeface="Arial" panose="020B0604020202020204" pitchFamily="34" charset="0"/>
              </a:rPr>
              <a:t>will that </a:t>
            </a:r>
            <a:r>
              <a:rPr lang="en-US" sz="2200" dirty="0" smtClean="0">
                <a:latin typeface="Arial" panose="020B0604020202020204" pitchFamily="34" charset="0"/>
                <a:cs typeface="Arial" panose="020B0604020202020204" pitchFamily="34" charset="0"/>
              </a:rPr>
              <a:t>impact </a:t>
            </a:r>
            <a:r>
              <a:rPr lang="en-US" sz="2200" dirty="0">
                <a:latin typeface="Arial" panose="020B0604020202020204" pitchFamily="34" charset="0"/>
                <a:cs typeface="Arial" panose="020B0604020202020204" pitchFamily="34" charset="0"/>
              </a:rPr>
              <a:t>Annual Giving, Capital </a:t>
            </a:r>
            <a:r>
              <a:rPr lang="en-US" sz="2200" dirty="0" smtClean="0">
                <a:latin typeface="Arial" panose="020B0604020202020204" pitchFamily="34" charset="0"/>
                <a:cs typeface="Arial" panose="020B0604020202020204" pitchFamily="34" charset="0"/>
              </a:rPr>
              <a:t>Campaign giving,</a:t>
            </a:r>
          </a:p>
          <a:p>
            <a:pPr marL="1170432" lvl="3" indent="0" fontAlgn="base">
              <a:buNone/>
            </a:pPr>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   parent participation in the school, etc.?</a:t>
            </a:r>
          </a:p>
          <a:p>
            <a:pPr marL="905256" lvl="2" indent="0" fontAlgn="base">
              <a:buNone/>
            </a:pPr>
            <a:endParaRPr lang="en-US" sz="1500"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Has there been a change in grades / divisions receiving aid?</a:t>
            </a: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Years ago, none in Lower School - now 30%.</a:t>
            </a:r>
            <a:endParaRPr lang="en-US" dirty="0">
              <a:latin typeface="Arial" panose="020B0604020202020204" pitchFamily="34" charset="0"/>
              <a:cs typeface="Arial" panose="020B0604020202020204" pitchFamily="34" charset="0"/>
            </a:endParaRPr>
          </a:p>
          <a:p>
            <a:pPr marL="585216" lvl="1" indent="0" fontAlgn="base">
              <a:buNone/>
            </a:pPr>
            <a:endParaRPr lang="en-US" dirty="0">
              <a:latin typeface="Arial" panose="020B0604020202020204" pitchFamily="34" charset="0"/>
              <a:cs typeface="Arial" panose="020B0604020202020204" pitchFamily="34" charset="0"/>
            </a:endParaRPr>
          </a:p>
          <a:p>
            <a:pPr marL="137160" indent="0">
              <a:buNone/>
            </a:pPr>
            <a:endParaRPr lang="en-US" dirty="0" smtClean="0">
              <a:latin typeface="Arial" panose="020B0604020202020204" pitchFamily="34" charset="0"/>
              <a:cs typeface="Arial" panose="020B0604020202020204" pitchFamily="34" charset="0"/>
            </a:endParaRPr>
          </a:p>
          <a:p>
            <a:pPr marL="137160" indent="0">
              <a:buNone/>
            </a:pPr>
            <a:endParaRPr lang="en-US" dirty="0" smtClean="0"/>
          </a:p>
        </p:txBody>
      </p:sp>
      <p:pic>
        <p:nvPicPr>
          <p:cNvPr id="17410"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5753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3950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blinds(horizontal)">
                                      <p:cBhvr>
                                        <p:cTn id="32" dur="500"/>
                                        <p:tgtEl>
                                          <p:spTgt spid="3">
                                            <p:txEl>
                                              <p:pRg st="9" end="9"/>
                                            </p:txEl>
                                          </p:spTgt>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blinds(horizontal)">
                                      <p:cBhvr>
                                        <p:cTn id="35" dur="500"/>
                                        <p:tgtEl>
                                          <p:spTgt spid="3">
                                            <p:txEl>
                                              <p:pRg st="10" end="10"/>
                                            </p:txEl>
                                          </p:spTgt>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blinds(horizontal)">
                                      <p:cBhvr>
                                        <p:cTn id="38" dur="500"/>
                                        <p:tgtEl>
                                          <p:spTgt spid="3">
                                            <p:txEl>
                                              <p:pRg st="11" end="1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animEffect transition="in" filter="blinds(horizontal)">
                                      <p:cBhvr>
                                        <p:cTn id="43" dur="500"/>
                                        <p:tgtEl>
                                          <p:spTgt spid="3">
                                            <p:txEl>
                                              <p:pRg st="13" end="13"/>
                                            </p:txEl>
                                          </p:spTgt>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3">
                                            <p:txEl>
                                              <p:pRg st="14" end="14"/>
                                            </p:txEl>
                                          </p:spTgt>
                                        </p:tgtEl>
                                        <p:attrNameLst>
                                          <p:attrName>style.visibility</p:attrName>
                                        </p:attrNameLst>
                                      </p:cBhvr>
                                      <p:to>
                                        <p:strVal val="visible"/>
                                      </p:to>
                                    </p:set>
                                    <p:animEffect transition="in" filter="blinds(horizontal)">
                                      <p:cBhvr>
                                        <p:cTn id="46"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93725"/>
          </a:xfrm>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1 - Enrollment </a:t>
            </a:r>
            <a:r>
              <a:rPr lang="en-US" sz="2800" i="1" dirty="0" smtClean="0">
                <a:solidFill>
                  <a:schemeClr val="tx1"/>
                </a:solidFill>
                <a:latin typeface="Arial" panose="020B0604020202020204" pitchFamily="34" charset="0"/>
                <a:cs typeface="Arial" panose="020B0604020202020204" pitchFamily="34" charset="0"/>
              </a:rPr>
              <a:t>(continued)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990600"/>
            <a:ext cx="8229600" cy="5486400"/>
          </a:xfrm>
        </p:spPr>
        <p:txBody>
          <a:bodyPr>
            <a:normAutofit lnSpcReduction="10000"/>
          </a:bodyPr>
          <a:lstStyle/>
          <a:p>
            <a:pPr fontAlgn="base">
              <a:buFont typeface="Wingdings" panose="05000000000000000000" pitchFamily="2" charset="2"/>
              <a:buChar char="Ø"/>
            </a:pPr>
            <a:r>
              <a:rPr lang="en-US" b="1" i="1" dirty="0" smtClean="0">
                <a:latin typeface="Arial" panose="020B0604020202020204" pitchFamily="34" charset="0"/>
                <a:cs typeface="Arial" panose="020B0604020202020204" pitchFamily="34" charset="0"/>
              </a:rPr>
              <a:t>Sample questions </a:t>
            </a:r>
            <a:r>
              <a:rPr lang="en-US" b="1" i="1" dirty="0">
                <a:latin typeface="Arial" panose="020B0604020202020204" pitchFamily="34" charset="0"/>
                <a:cs typeface="Arial" panose="020B0604020202020204" pitchFamily="34" charset="0"/>
              </a:rPr>
              <a:t>to answer (</a:t>
            </a:r>
            <a:r>
              <a:rPr lang="en-US" b="1" i="1" dirty="0" smtClean="0">
                <a:latin typeface="Arial" panose="020B0604020202020204" pitchFamily="34" charset="0"/>
                <a:cs typeface="Arial" panose="020B0604020202020204" pitchFamily="34" charset="0"/>
              </a:rPr>
              <a:t>continued)</a:t>
            </a:r>
          </a:p>
          <a:p>
            <a:pPr marL="137160" indent="0" fontAlgn="base">
              <a:buNone/>
            </a:pPr>
            <a:endParaRPr lang="en-US" sz="2000" b="1" i="1"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How does the </a:t>
            </a:r>
            <a:r>
              <a:rPr lang="en-US" dirty="0">
                <a:latin typeface="Arial" panose="020B0604020202020204" pitchFamily="34" charset="0"/>
                <a:cs typeface="Arial" panose="020B0604020202020204" pitchFamily="34" charset="0"/>
              </a:rPr>
              <a:t>% of gross tuition revenue spent on financial aid </a:t>
            </a:r>
            <a:r>
              <a:rPr lang="en-US" dirty="0" smtClean="0">
                <a:latin typeface="Arial" panose="020B0604020202020204" pitchFamily="34" charset="0"/>
                <a:cs typeface="Arial" panose="020B0604020202020204" pitchFamily="34" charset="0"/>
              </a:rPr>
              <a:t>compare to </a:t>
            </a:r>
            <a:r>
              <a:rPr lang="en-US" dirty="0">
                <a:latin typeface="Arial" panose="020B0604020202020204" pitchFamily="34" charset="0"/>
                <a:cs typeface="Arial" panose="020B0604020202020204" pitchFamily="34" charset="0"/>
              </a:rPr>
              <a:t>benchmark schools?  </a:t>
            </a:r>
            <a:endParaRPr lang="en-US" dirty="0" smtClean="0">
              <a:latin typeface="Arial" panose="020B0604020202020204" pitchFamily="34" charset="0"/>
              <a:cs typeface="Arial" panose="020B0604020202020204" pitchFamily="34" charset="0"/>
            </a:endParaRP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does it compare to </a:t>
            </a:r>
            <a:r>
              <a:rPr lang="en-US" dirty="0">
                <a:latin typeface="Arial" panose="020B0604020202020204" pitchFamily="34" charset="0"/>
                <a:cs typeface="Arial" panose="020B0604020202020204" pitchFamily="34" charset="0"/>
              </a:rPr>
              <a:t>NAIS </a:t>
            </a:r>
            <a:r>
              <a:rPr lang="en-US" dirty="0" smtClean="0">
                <a:latin typeface="Arial" panose="020B0604020202020204" pitchFamily="34" charset="0"/>
                <a:cs typeface="Arial" panose="020B0604020202020204" pitchFamily="34" charset="0"/>
              </a:rPr>
              <a:t>average of 15 – 17%?</a:t>
            </a:r>
          </a:p>
          <a:p>
            <a:pPr marL="585216" lvl="1" indent="0" fontAlgn="base">
              <a:buNone/>
            </a:pPr>
            <a:endParaRPr lang="en-US" sz="2000"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What is the average award as a percentage of tuition and how has that changed over 5 years?</a:t>
            </a:r>
          </a:p>
          <a:p>
            <a:pPr marL="585216" lvl="1" indent="0" fontAlgn="base">
              <a:buNone/>
            </a:pPr>
            <a:endParaRPr lang="en-US" sz="2000"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What percentage of each grade is on financial aid?  Are there any grades that are effectively running entire sections of nothing but financial aid students?  Are those sections generating enough revenue to cover the cost of the section?</a:t>
            </a:r>
            <a:endParaRPr lang="en-US" dirty="0">
              <a:latin typeface="Arial" panose="020B0604020202020204" pitchFamily="34" charset="0"/>
              <a:cs typeface="Arial" panose="020B0604020202020204" pitchFamily="34" charset="0"/>
            </a:endParaRPr>
          </a:p>
          <a:p>
            <a:pPr marL="137160" indent="0">
              <a:buNone/>
            </a:pPr>
            <a:endParaRPr lang="en-US" dirty="0" smtClean="0">
              <a:latin typeface="Arial" panose="020B0604020202020204" pitchFamily="34" charset="0"/>
              <a:cs typeface="Arial" panose="020B0604020202020204" pitchFamily="34" charset="0"/>
            </a:endParaRPr>
          </a:p>
          <a:p>
            <a:pPr marL="137160" indent="0">
              <a:buNone/>
            </a:pPr>
            <a:endParaRPr lang="en-US" dirty="0" smtClean="0"/>
          </a:p>
        </p:txBody>
      </p:sp>
      <p:pic>
        <p:nvPicPr>
          <p:cNvPr id="18434"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8107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500"/>
                                        <p:tgtEl>
                                          <p:spTgt spid="3">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linds(horizontal)">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4" y="76201"/>
            <a:ext cx="8277225" cy="685799"/>
          </a:xfrm>
        </p:spPr>
        <p:txBody>
          <a:bodyPr>
            <a:noAutofit/>
          </a:bodyPr>
          <a:lstStyle/>
          <a:p>
            <a:r>
              <a:rPr lang="en-US" sz="2800" dirty="0">
                <a:solidFill>
                  <a:schemeClr val="tx1"/>
                </a:solidFill>
                <a:latin typeface="Arial" panose="020B0604020202020204" pitchFamily="34" charset="0"/>
                <a:cs typeface="Arial" panose="020B0604020202020204" pitchFamily="34" charset="0"/>
              </a:rPr>
              <a:t>1 - Enrollment </a:t>
            </a:r>
            <a:r>
              <a:rPr lang="en-US" sz="2800" i="1" dirty="0">
                <a:solidFill>
                  <a:schemeClr val="tx1"/>
                </a:solidFill>
                <a:latin typeface="Arial" panose="020B0604020202020204" pitchFamily="34" charset="0"/>
                <a:cs typeface="Arial" panose="020B0604020202020204" pitchFamily="34" charset="0"/>
              </a:rPr>
              <a:t>(continued)</a:t>
            </a:r>
          </a:p>
        </p:txBody>
      </p:sp>
      <p:sp>
        <p:nvSpPr>
          <p:cNvPr id="3" name="Content Placeholder 2"/>
          <p:cNvSpPr>
            <a:spLocks noGrp="1"/>
          </p:cNvSpPr>
          <p:nvPr>
            <p:ph idx="1"/>
          </p:nvPr>
        </p:nvSpPr>
        <p:spPr>
          <a:xfrm>
            <a:off x="244297" y="990600"/>
            <a:ext cx="8503003" cy="4843211"/>
          </a:xfrm>
        </p:spPr>
        <p:txBody>
          <a:bodyPr>
            <a:normAutofit/>
          </a:bodyPr>
          <a:lstStyle/>
          <a:p>
            <a:pPr>
              <a:buFont typeface="Wingdings" panose="05000000000000000000" pitchFamily="2" charset="2"/>
              <a:buChar char="Ø"/>
            </a:pPr>
            <a:r>
              <a:rPr lang="en-US" sz="2400" b="1" i="1" dirty="0" smtClean="0">
                <a:latin typeface="Arial" panose="020B0604020202020204" pitchFamily="34" charset="0"/>
                <a:cs typeface="Arial" panose="020B0604020202020204" pitchFamily="34" charset="0"/>
              </a:rPr>
              <a:t>Sample tools </a:t>
            </a:r>
            <a:r>
              <a:rPr lang="en-US" sz="2400" b="1" i="1" dirty="0">
                <a:latin typeface="Arial" panose="020B0604020202020204" pitchFamily="34" charset="0"/>
                <a:cs typeface="Arial" panose="020B0604020202020204" pitchFamily="34" charset="0"/>
              </a:rPr>
              <a:t>needed to answer the questions </a:t>
            </a:r>
            <a:r>
              <a:rPr lang="en-US" sz="2400" b="1" i="1" dirty="0" smtClean="0">
                <a:latin typeface="Arial" panose="020B0604020202020204" pitchFamily="34" charset="0"/>
                <a:cs typeface="Arial" panose="020B0604020202020204" pitchFamily="34" charset="0"/>
              </a:rPr>
              <a:t>– </a:t>
            </a:r>
          </a:p>
          <a:p>
            <a:pPr lvl="1">
              <a:buFont typeface="Courier New" panose="02070309020205020404" pitchFamily="49" charset="0"/>
              <a:buChar char="o"/>
            </a:pPr>
            <a:r>
              <a:rPr lang="en-US" i="1" dirty="0" smtClean="0">
                <a:latin typeface="Arial" panose="020B0604020202020204" pitchFamily="34" charset="0"/>
                <a:cs typeface="Arial" panose="020B0604020202020204" pitchFamily="34" charset="0"/>
              </a:rPr>
              <a:t>	Percentage of Each Class with Financial Aid</a:t>
            </a: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smtClean="0"/>
          </a:p>
          <a:p>
            <a:pPr marL="137160" indent="0">
              <a:buNone/>
            </a:pPr>
            <a:endParaRPr lang="en-US" dirty="0"/>
          </a:p>
        </p:txBody>
      </p:sp>
      <p:graphicFrame>
        <p:nvGraphicFramePr>
          <p:cNvPr id="22" name="Content Placeholder 3"/>
          <p:cNvGraphicFramePr>
            <a:graphicFrameLocks/>
          </p:cNvGraphicFramePr>
          <p:nvPr>
            <p:extLst>
              <p:ext uri="{D42A27DB-BD31-4B8C-83A1-F6EECF244321}">
                <p14:modId xmlns:p14="http://schemas.microsoft.com/office/powerpoint/2010/main" val="1755862396"/>
              </p:ext>
            </p:extLst>
          </p:nvPr>
        </p:nvGraphicFramePr>
        <p:xfrm>
          <a:off x="533400" y="1752600"/>
          <a:ext cx="7924799" cy="4157409"/>
        </p:xfrm>
        <a:graphic>
          <a:graphicData uri="http://schemas.openxmlformats.org/drawingml/2006/chart">
            <c:chart xmlns:c="http://schemas.openxmlformats.org/drawingml/2006/chart" xmlns:r="http://schemas.openxmlformats.org/officeDocument/2006/relationships" r:id="rId2"/>
          </a:graphicData>
        </a:graphic>
      </p:graphicFrame>
      <p:pic>
        <p:nvPicPr>
          <p:cNvPr id="19458" name="logoLarge" descr="VISne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845611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chemeClr val="tx1"/>
                </a:solidFill>
                <a:latin typeface="Arial" panose="020B0604020202020204" pitchFamily="34" charset="0"/>
                <a:cs typeface="Arial" panose="020B0604020202020204" pitchFamily="34" charset="0"/>
              </a:rPr>
              <a:t>Opening Disclaimers</a:t>
            </a:r>
            <a:endParaRPr lang="en-US" sz="32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2844" y="1568450"/>
            <a:ext cx="8229600" cy="4984750"/>
          </a:xfrm>
        </p:spPr>
        <p:txBody>
          <a:bodyPr>
            <a:normAutofit/>
          </a:bodyPr>
          <a:lstStyle/>
          <a:p>
            <a:pPr>
              <a:buFont typeface="Wingdings" panose="05000000000000000000" pitchFamily="2" charset="2"/>
              <a:buChar char="Ø"/>
            </a:pPr>
            <a:r>
              <a:rPr lang="en-US" dirty="0" smtClean="0">
                <a:latin typeface="Arial" panose="020B0604020202020204" pitchFamily="34" charset="0"/>
                <a:cs typeface="Arial" panose="020B0604020202020204" pitchFamily="34" charset="0"/>
              </a:rPr>
              <a:t>I am not addressing fiduciary compliance of the board related to a number of financial matters typically addressed during accreditation visits (HR, 403(b), FMLA, endowments / UPMIFA, audits, etc.)</a:t>
            </a:r>
          </a:p>
          <a:p>
            <a:pPr lvl="1"/>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2800" dirty="0" smtClean="0">
                <a:latin typeface="Arial" panose="020B0604020202020204" pitchFamily="34" charset="0"/>
                <a:cs typeface="Arial" panose="020B0604020202020204" pitchFamily="34" charset="0"/>
              </a:rPr>
              <a:t>I am just addressing financial planning and things boards, as fiduciaries, should be asking questions about</a:t>
            </a:r>
          </a:p>
        </p:txBody>
      </p:sp>
      <p:pic>
        <p:nvPicPr>
          <p:cNvPr id="4"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0450" y="55753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9"/>
            <a:ext cx="8229600" cy="517524"/>
          </a:xfrm>
        </p:spPr>
        <p:txBody>
          <a:bodyPr>
            <a:normAutofit fontScale="90000"/>
          </a:bodyPr>
          <a:lstStyle/>
          <a:p>
            <a:r>
              <a:rPr lang="en-US" sz="3200" dirty="0" smtClean="0">
                <a:solidFill>
                  <a:schemeClr val="tx1"/>
                </a:solidFill>
                <a:latin typeface="Arial" panose="020B0604020202020204" pitchFamily="34" charset="0"/>
                <a:cs typeface="Arial" panose="020B0604020202020204" pitchFamily="34" charset="0"/>
              </a:rPr>
              <a:t>2 - Employment</a:t>
            </a:r>
            <a:endParaRPr lang="en-US" sz="32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990600"/>
            <a:ext cx="8229600" cy="5638800"/>
          </a:xfrm>
        </p:spPr>
        <p:txBody>
          <a:bodyPr>
            <a:normAutofit lnSpcReduction="10000"/>
          </a:bodyPr>
          <a:lstStyle/>
          <a:p>
            <a:pP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Compensation</a:t>
            </a: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FTEs</a:t>
            </a:r>
          </a:p>
          <a:p>
            <a:pPr>
              <a:buFont typeface="Wingdings" panose="05000000000000000000" pitchFamily="2" charset="2"/>
              <a:buChar char="Ø"/>
            </a:pPr>
            <a:r>
              <a:rPr lang="en-US" sz="2400" dirty="0" smtClean="0">
                <a:latin typeface="Arial" panose="020B0604020202020204" pitchFamily="34" charset="0"/>
                <a:cs typeface="Arial" panose="020B0604020202020204" pitchFamily="34" charset="0"/>
              </a:rPr>
              <a:t>Class Sizes</a:t>
            </a:r>
          </a:p>
          <a:p>
            <a:pPr marL="137160" indent="0">
              <a:buNone/>
            </a:pPr>
            <a:endParaRPr lang="en-US" sz="24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b="1" i="1" dirty="0" smtClean="0">
                <a:latin typeface="Arial" panose="020B0604020202020204" pitchFamily="34" charset="0"/>
                <a:cs typeface="Arial" panose="020B0604020202020204" pitchFamily="34" charset="0"/>
              </a:rPr>
              <a:t>Sample </a:t>
            </a:r>
            <a:r>
              <a:rPr lang="en-US" sz="2400" b="1" i="1" dirty="0">
                <a:latin typeface="Arial" panose="020B0604020202020204" pitchFamily="34" charset="0"/>
                <a:cs typeface="Arial" panose="020B0604020202020204" pitchFamily="34" charset="0"/>
              </a:rPr>
              <a:t>questions to answer </a:t>
            </a:r>
            <a:r>
              <a:rPr lang="en-US" sz="2400" b="1" i="1" dirty="0" smtClean="0">
                <a:latin typeface="Arial" panose="020B0604020202020204" pitchFamily="34" charset="0"/>
                <a:cs typeface="Arial" panose="020B0604020202020204" pitchFamily="34" charset="0"/>
              </a:rPr>
              <a:t>–</a:t>
            </a:r>
          </a:p>
          <a:p>
            <a:pPr>
              <a:buFont typeface="Wingdings" panose="05000000000000000000" pitchFamily="2" charset="2"/>
              <a:buChar char="Ø"/>
            </a:pPr>
            <a:endParaRPr lang="en-US" sz="1500" dirty="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Are faculty salaries appropriate</a:t>
            </a:r>
            <a:r>
              <a:rPr lang="en-US" sz="2200" dirty="0">
                <a:latin typeface="Arial" panose="020B0604020202020204" pitchFamily="34" charset="0"/>
                <a:cs typeface="Arial" panose="020B0604020202020204" pitchFamily="34" charset="0"/>
              </a:rPr>
              <a:t>? </a:t>
            </a:r>
            <a:endParaRPr lang="en-US" sz="2200" dirty="0" smtClean="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do they compare </a:t>
            </a:r>
            <a:r>
              <a:rPr lang="en-US" dirty="0">
                <a:latin typeface="Arial" panose="020B0604020202020204" pitchFamily="34" charset="0"/>
                <a:cs typeface="Arial" panose="020B0604020202020204" pitchFamily="34" charset="0"/>
              </a:rPr>
              <a:t>to benchmark schools</a:t>
            </a:r>
            <a:r>
              <a:rPr lang="en-US" dirty="0" smtClean="0">
                <a:latin typeface="Arial" panose="020B0604020202020204" pitchFamily="34" charset="0"/>
                <a:cs typeface="Arial" panose="020B0604020202020204" pitchFamily="34" charset="0"/>
              </a:rPr>
              <a:t>?  </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Have they kept up with inflation over the last 5 years?</a:t>
            </a:r>
          </a:p>
          <a:p>
            <a:pPr lvl="3">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 Use ISM CPI + 0% figures to recast faculty salaries</a:t>
            </a:r>
          </a:p>
          <a:p>
            <a:pPr marL="585216" lvl="1" indent="0">
              <a:buNone/>
            </a:pPr>
            <a:endParaRPr lang="en-US" sz="22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Are class sizes appropriate?</a:t>
            </a:r>
          </a:p>
          <a:p>
            <a:pPr marL="585216" lvl="1" indent="0">
              <a:buNone/>
            </a:pPr>
            <a:endParaRPr lang="en-US" sz="22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What is the trend for student / teacher ratios?</a:t>
            </a:r>
          </a:p>
          <a:p>
            <a:pPr marL="137160" indent="0">
              <a:buNone/>
            </a:pPr>
            <a:endParaRPr lang="en-US" dirty="0" smtClean="0"/>
          </a:p>
          <a:p>
            <a:pPr marL="137160" indent="0">
              <a:buNone/>
            </a:pPr>
            <a:endParaRPr lang="en-US" dirty="0" smtClean="0"/>
          </a:p>
          <a:p>
            <a:pPr marL="137160" indent="0">
              <a:buNone/>
            </a:pPr>
            <a:endParaRPr lang="en-US" dirty="0" smtClean="0"/>
          </a:p>
          <a:p>
            <a:pPr>
              <a:buFont typeface="Wingdings" panose="05000000000000000000" pitchFamily="2" charset="2"/>
              <a:buChar char="Ø"/>
            </a:pPr>
            <a:endParaRPr lang="en-US" dirty="0" smtClean="0"/>
          </a:p>
          <a:p>
            <a:pPr marL="137160" indent="0">
              <a:buNone/>
            </a:pPr>
            <a:endParaRPr lang="en-US" dirty="0"/>
          </a:p>
        </p:txBody>
      </p:sp>
      <p:pic>
        <p:nvPicPr>
          <p:cNvPr id="20482"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5850" y="5570537"/>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blinds(horizontal)">
                                      <p:cBhvr>
                                        <p:cTn id="32" dur="500"/>
                                        <p:tgtEl>
                                          <p:spTgt spid="3">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blinds(horizontal)">
                                      <p:cBhvr>
                                        <p:cTn id="37" dur="500"/>
                                        <p:tgtEl>
                                          <p:spTgt spid="3">
                                            <p:txEl>
                                              <p:pRg st="11" end="1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13" end="13"/>
                                            </p:txEl>
                                          </p:spTgt>
                                        </p:tgtEl>
                                        <p:attrNameLst>
                                          <p:attrName>style.visibility</p:attrName>
                                        </p:attrNameLst>
                                      </p:cBhvr>
                                      <p:to>
                                        <p:strVal val="visible"/>
                                      </p:to>
                                    </p:set>
                                    <p:animEffect transition="in" filter="blinds(horizontal)">
                                      <p:cBhvr>
                                        <p:cTn id="42"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4" y="152401"/>
            <a:ext cx="8277225" cy="621278"/>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2</a:t>
            </a:r>
            <a:r>
              <a:rPr lang="en-US" sz="2800" dirty="0" smtClean="0">
                <a:solidFill>
                  <a:schemeClr val="tx1"/>
                </a:solidFill>
                <a:latin typeface="Arial" panose="020B0604020202020204" pitchFamily="34" charset="0"/>
                <a:cs typeface="Arial" panose="020B0604020202020204" pitchFamily="34" charset="0"/>
              </a:rPr>
              <a:t> – Employment </a:t>
            </a:r>
            <a:r>
              <a:rPr lang="en-US" sz="2800" i="1" dirty="0" smtClean="0">
                <a:solidFill>
                  <a:schemeClr val="tx1"/>
                </a:solidFill>
                <a:latin typeface="Arial" panose="020B0604020202020204" pitchFamily="34" charset="0"/>
                <a:cs typeface="Arial" panose="020B0604020202020204" pitchFamily="34" charset="0"/>
              </a:rPr>
              <a:t>(continued</a:t>
            </a:r>
            <a:r>
              <a:rPr lang="en-US" sz="2800" i="1" dirty="0">
                <a:solidFill>
                  <a:schemeClr val="tx1"/>
                </a:solidFill>
                <a:latin typeface="Arial" panose="020B0604020202020204" pitchFamily="34" charset="0"/>
                <a:cs typeface="Arial" panose="020B0604020202020204" pitchFamily="34" charset="0"/>
              </a:rPr>
              <a:t>)</a:t>
            </a:r>
          </a:p>
        </p:txBody>
      </p:sp>
      <p:sp>
        <p:nvSpPr>
          <p:cNvPr id="11" name="Rectangle 10"/>
          <p:cNvSpPr/>
          <p:nvPr/>
        </p:nvSpPr>
        <p:spPr>
          <a:xfrm>
            <a:off x="533400" y="1000126"/>
            <a:ext cx="7772400" cy="2154436"/>
          </a:xfrm>
          <a:prstGeom prst="rect">
            <a:avLst/>
          </a:prstGeom>
        </p:spPr>
        <p:txBody>
          <a:bodyPr wrap="square">
            <a:spAutoFit/>
          </a:bodyPr>
          <a:lstStyle/>
          <a:p>
            <a:pPr>
              <a:buFont typeface="Wingdings" panose="05000000000000000000" pitchFamily="2" charset="2"/>
              <a:buChar char="Ø"/>
            </a:pPr>
            <a:r>
              <a:rPr lang="en-US" sz="2400" b="1" i="1" dirty="0" smtClean="0">
                <a:latin typeface="Arial" panose="020B0604020202020204" pitchFamily="34" charset="0"/>
                <a:cs typeface="Arial" panose="020B0604020202020204" pitchFamily="34" charset="0"/>
              </a:rPr>
              <a:t> Sample </a:t>
            </a:r>
            <a:r>
              <a:rPr lang="en-US" sz="2400" b="1" i="1" dirty="0">
                <a:latin typeface="Arial" panose="020B0604020202020204" pitchFamily="34" charset="0"/>
                <a:cs typeface="Arial" panose="020B0604020202020204" pitchFamily="34" charset="0"/>
              </a:rPr>
              <a:t>tools needed to answer the questions </a:t>
            </a:r>
            <a:r>
              <a:rPr lang="en-US" sz="2400" b="1" i="1" dirty="0" smtClean="0">
                <a:latin typeface="Arial" panose="020B0604020202020204" pitchFamily="34" charset="0"/>
                <a:cs typeface="Arial" panose="020B0604020202020204" pitchFamily="34" charset="0"/>
              </a:rPr>
              <a:t>–</a:t>
            </a:r>
          </a:p>
          <a:p>
            <a:endParaRPr lang="en-US" sz="2000" b="1" i="1" dirty="0" smtClean="0">
              <a:latin typeface="Arial" panose="020B0604020202020204" pitchFamily="34" charset="0"/>
              <a:cs typeface="Arial" panose="020B0604020202020204" pitchFamily="34" charset="0"/>
            </a:endParaRPr>
          </a:p>
          <a:p>
            <a:pPr marL="800100" lvl="1" indent="-342900">
              <a:buFont typeface="Courier New" panose="02070309020205020404" pitchFamily="49" charset="0"/>
              <a:buChar char="o"/>
            </a:pPr>
            <a:r>
              <a:rPr lang="en-US" sz="2400" i="1" dirty="0" smtClean="0">
                <a:latin typeface="Arial" panose="020B0604020202020204" pitchFamily="34" charset="0"/>
                <a:cs typeface="Arial" panose="020B0604020202020204" pitchFamily="34" charset="0"/>
              </a:rPr>
              <a:t>Recast mean faculty salaries have decreased each of the last 4 years  </a:t>
            </a:r>
          </a:p>
          <a:p>
            <a:pPr lvl="1">
              <a:buFont typeface="Wingdings" panose="05000000000000000000" pitchFamily="2" charset="2"/>
              <a:buChar char="Ø"/>
            </a:pPr>
            <a:endParaRPr lang="en-US" sz="2400" b="1" i="1" dirty="0" smtClean="0">
              <a:latin typeface="Arial" panose="020B0604020202020204" pitchFamily="34" charset="0"/>
              <a:cs typeface="Arial" panose="020B0604020202020204" pitchFamily="34" charset="0"/>
            </a:endParaRPr>
          </a:p>
          <a:p>
            <a:endParaRPr lang="en-US" sz="1400" b="1" i="1" dirty="0">
              <a:latin typeface="Arial" panose="020B0604020202020204" pitchFamily="34" charset="0"/>
              <a:cs typeface="Arial" panose="020B0604020202020204" pitchFamily="34" charset="0"/>
            </a:endParaRPr>
          </a:p>
        </p:txBody>
      </p:sp>
      <p:graphicFrame>
        <p:nvGraphicFramePr>
          <p:cNvPr id="13" name="Table 12"/>
          <p:cNvGraphicFramePr>
            <a:graphicFrameLocks noGrp="1"/>
          </p:cNvGraphicFramePr>
          <p:nvPr>
            <p:extLst>
              <p:ext uri="{D42A27DB-BD31-4B8C-83A1-F6EECF244321}">
                <p14:modId xmlns:p14="http://schemas.microsoft.com/office/powerpoint/2010/main" val="1130418929"/>
              </p:ext>
            </p:extLst>
          </p:nvPr>
        </p:nvGraphicFramePr>
        <p:xfrm>
          <a:off x="533400" y="2636575"/>
          <a:ext cx="7950201" cy="2254197"/>
        </p:xfrm>
        <a:graphic>
          <a:graphicData uri="http://schemas.openxmlformats.org/drawingml/2006/table">
            <a:tbl>
              <a:tblPr>
                <a:tableStyleId>{5C22544A-7EE6-4342-B048-85BDC9FD1C3A}</a:tableStyleId>
              </a:tblPr>
              <a:tblGrid>
                <a:gridCol w="268474"/>
                <a:gridCol w="2717556"/>
                <a:gridCol w="123526"/>
                <a:gridCol w="868536"/>
                <a:gridCol w="123526"/>
                <a:gridCol w="868536"/>
                <a:gridCol w="123526"/>
                <a:gridCol w="868536"/>
                <a:gridCol w="123526"/>
                <a:gridCol w="868536"/>
                <a:gridCol w="127387"/>
                <a:gridCol w="868536"/>
              </a:tblGrid>
              <a:tr h="324083">
                <a:tc>
                  <a:txBody>
                    <a:bodyPr/>
                    <a:lstStyle/>
                    <a:p>
                      <a:pPr algn="ctr" fontAlgn="t"/>
                      <a:endParaRPr lang="en-US" sz="1200" b="0" i="0" u="none" strike="noStrike" dirty="0">
                        <a:solidFill>
                          <a:srgbClr val="000000"/>
                        </a:solidFill>
                        <a:effectLst/>
                        <a:latin typeface="helv"/>
                      </a:endParaRPr>
                    </a:p>
                  </a:txBody>
                  <a:tcPr marL="0" marR="0" marT="0" marB="0"/>
                </a:tc>
                <a:tc>
                  <a:txBody>
                    <a:bodyPr/>
                    <a:lstStyle/>
                    <a:p>
                      <a:pPr algn="ctr" fontAlgn="t"/>
                      <a:endParaRPr lang="en-US" sz="1200" b="0" i="0" u="none" strike="noStrike" dirty="0">
                        <a:solidFill>
                          <a:srgbClr val="000000"/>
                        </a:solidFill>
                        <a:effectLst/>
                        <a:latin typeface="helv"/>
                      </a:endParaRPr>
                    </a:p>
                  </a:txBody>
                  <a:tcPr marL="0" marR="0" marT="0" marB="0"/>
                </a:tc>
                <a:tc>
                  <a:txBody>
                    <a:bodyPr/>
                    <a:lstStyle/>
                    <a:p>
                      <a:pPr algn="ctr" fontAlgn="t"/>
                      <a:endParaRPr lang="en-US" sz="1200" b="0" i="0" u="none" strike="noStrike">
                        <a:solidFill>
                          <a:srgbClr val="000000"/>
                        </a:solidFill>
                        <a:effectLst/>
                        <a:latin typeface="helv"/>
                      </a:endParaRPr>
                    </a:p>
                  </a:txBody>
                  <a:tcPr marL="0" marR="0" marT="0" marB="0"/>
                </a:tc>
                <a:tc>
                  <a:txBody>
                    <a:bodyPr/>
                    <a:lstStyle/>
                    <a:p>
                      <a:pPr algn="ctr" fontAlgn="t"/>
                      <a:r>
                        <a:rPr lang="en-US" sz="1200" u="none" strike="noStrike">
                          <a:effectLst/>
                        </a:rPr>
                        <a:t>2011-12</a:t>
                      </a:r>
                      <a:endParaRPr lang="en-US" sz="1200" b="0" i="0" u="none" strike="noStrike">
                        <a:solidFill>
                          <a:srgbClr val="000000"/>
                        </a:solidFill>
                        <a:effectLst/>
                        <a:latin typeface="helv"/>
                      </a:endParaRPr>
                    </a:p>
                  </a:txBody>
                  <a:tcPr marL="0" marR="0" marT="0" marB="0"/>
                </a:tc>
                <a:tc>
                  <a:txBody>
                    <a:bodyPr/>
                    <a:lstStyle/>
                    <a:p>
                      <a:pPr algn="ctr" fontAlgn="t"/>
                      <a:endParaRPr lang="en-US" sz="1200" b="0" i="0" u="none" strike="noStrike">
                        <a:solidFill>
                          <a:srgbClr val="000000"/>
                        </a:solidFill>
                        <a:effectLst/>
                        <a:latin typeface="helv"/>
                      </a:endParaRPr>
                    </a:p>
                  </a:txBody>
                  <a:tcPr marL="0" marR="0" marT="0" marB="0"/>
                </a:tc>
                <a:tc>
                  <a:txBody>
                    <a:bodyPr/>
                    <a:lstStyle/>
                    <a:p>
                      <a:pPr algn="ctr" fontAlgn="t"/>
                      <a:r>
                        <a:rPr lang="en-US" sz="1200" u="none" strike="noStrike">
                          <a:effectLst/>
                        </a:rPr>
                        <a:t>2012-13</a:t>
                      </a:r>
                      <a:endParaRPr lang="en-US" sz="1200" b="0" i="0" u="none" strike="noStrike">
                        <a:solidFill>
                          <a:srgbClr val="000000"/>
                        </a:solidFill>
                        <a:effectLst/>
                        <a:latin typeface="helv"/>
                      </a:endParaRPr>
                    </a:p>
                  </a:txBody>
                  <a:tcPr marL="0" marR="0" marT="0" marB="0"/>
                </a:tc>
                <a:tc>
                  <a:txBody>
                    <a:bodyPr/>
                    <a:lstStyle/>
                    <a:p>
                      <a:pPr algn="ctr" fontAlgn="t"/>
                      <a:endParaRPr lang="en-US" sz="1200" b="0" i="0" u="none" strike="noStrike">
                        <a:solidFill>
                          <a:srgbClr val="000000"/>
                        </a:solidFill>
                        <a:effectLst/>
                        <a:latin typeface="helv"/>
                      </a:endParaRPr>
                    </a:p>
                  </a:txBody>
                  <a:tcPr marL="0" marR="0" marT="0" marB="0"/>
                </a:tc>
                <a:tc>
                  <a:txBody>
                    <a:bodyPr/>
                    <a:lstStyle/>
                    <a:p>
                      <a:pPr algn="ctr" fontAlgn="t"/>
                      <a:r>
                        <a:rPr lang="en-US" sz="1200" u="none" strike="noStrike">
                          <a:effectLst/>
                        </a:rPr>
                        <a:t>2013-14</a:t>
                      </a:r>
                      <a:endParaRPr lang="en-US" sz="1200" b="0" i="0" u="none" strike="noStrike">
                        <a:solidFill>
                          <a:srgbClr val="000000"/>
                        </a:solidFill>
                        <a:effectLst/>
                        <a:latin typeface="helv"/>
                      </a:endParaRPr>
                    </a:p>
                  </a:txBody>
                  <a:tcPr marL="0" marR="0" marT="0" marB="0"/>
                </a:tc>
                <a:tc>
                  <a:txBody>
                    <a:bodyPr/>
                    <a:lstStyle/>
                    <a:p>
                      <a:pPr algn="ctr" fontAlgn="t"/>
                      <a:endParaRPr lang="en-US" sz="1200" b="0" i="0" u="none" strike="noStrike">
                        <a:solidFill>
                          <a:srgbClr val="000000"/>
                        </a:solidFill>
                        <a:effectLst/>
                        <a:latin typeface="helv"/>
                      </a:endParaRPr>
                    </a:p>
                  </a:txBody>
                  <a:tcPr marL="0" marR="0" marT="0" marB="0"/>
                </a:tc>
                <a:tc>
                  <a:txBody>
                    <a:bodyPr/>
                    <a:lstStyle/>
                    <a:p>
                      <a:pPr algn="ctr" fontAlgn="t"/>
                      <a:r>
                        <a:rPr lang="en-US" sz="1200" u="none" strike="noStrike">
                          <a:effectLst/>
                        </a:rPr>
                        <a:t>2014-15</a:t>
                      </a:r>
                      <a:endParaRPr lang="en-US" sz="1200" b="0" i="0" u="none" strike="noStrike">
                        <a:solidFill>
                          <a:srgbClr val="000000"/>
                        </a:solidFill>
                        <a:effectLst/>
                        <a:latin typeface="helv"/>
                      </a:endParaRPr>
                    </a:p>
                  </a:txBody>
                  <a:tcPr marL="0" marR="0" marT="0" marB="0"/>
                </a:tc>
                <a:tc>
                  <a:txBody>
                    <a:bodyPr/>
                    <a:lstStyle/>
                    <a:p>
                      <a:pPr algn="ctr" fontAlgn="t"/>
                      <a:endParaRPr lang="en-US" sz="1200" b="0" i="0" u="none" strike="noStrike">
                        <a:solidFill>
                          <a:srgbClr val="000000"/>
                        </a:solidFill>
                        <a:effectLst/>
                        <a:latin typeface="helv"/>
                      </a:endParaRPr>
                    </a:p>
                  </a:txBody>
                  <a:tcPr marL="0" marR="0" marT="0" marB="0"/>
                </a:tc>
                <a:tc>
                  <a:txBody>
                    <a:bodyPr/>
                    <a:lstStyle/>
                    <a:p>
                      <a:pPr algn="ctr" fontAlgn="t"/>
                      <a:r>
                        <a:rPr lang="en-US" sz="1200" u="none" strike="noStrike">
                          <a:effectLst/>
                        </a:rPr>
                        <a:t>2015-16</a:t>
                      </a:r>
                      <a:endParaRPr lang="en-US" sz="1200" b="0" i="0" u="none" strike="noStrike">
                        <a:solidFill>
                          <a:srgbClr val="000000"/>
                        </a:solidFill>
                        <a:effectLst/>
                        <a:latin typeface="helv"/>
                      </a:endParaRPr>
                    </a:p>
                  </a:txBody>
                  <a:tcPr marL="0" marR="0" marT="0" marB="0"/>
                </a:tc>
              </a:tr>
              <a:tr h="519510">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endParaRPr lang="en-US" sz="1000" b="0" i="0" u="none" strike="noStrike" dirty="0">
                        <a:solidFill>
                          <a:srgbClr val="000000"/>
                        </a:solidFill>
                        <a:effectLst/>
                        <a:latin typeface="helv"/>
                      </a:endParaRPr>
                    </a:p>
                  </a:txBody>
                  <a:tcPr marL="0" marR="0" marT="0" marB="0"/>
                </a:tc>
                <a:tc>
                  <a:txBody>
                    <a:bodyPr/>
                    <a:lstStyle/>
                    <a:p>
                      <a:pPr algn="r" fontAlgn="t"/>
                      <a:endParaRPr lang="en-US" sz="1000" b="0" i="0" u="none" strike="noStrike">
                        <a:solidFill>
                          <a:srgbClr val="000000"/>
                        </a:solidFill>
                        <a:effectLst/>
                        <a:latin typeface="helv"/>
                      </a:endParaRPr>
                    </a:p>
                  </a:txBody>
                  <a:tcPr marL="0" marR="0" marT="0" marB="0"/>
                </a:tc>
                <a:tc>
                  <a:txBody>
                    <a:bodyPr/>
                    <a:lstStyle/>
                    <a:p>
                      <a:pPr algn="r" fontAlgn="t"/>
                      <a:endParaRPr lang="en-US" sz="1000" b="0" i="0" u="none" strike="noStrike">
                        <a:solidFill>
                          <a:srgbClr val="000000"/>
                        </a:solidFill>
                        <a:effectLst/>
                        <a:latin typeface="helv"/>
                      </a:endParaRPr>
                    </a:p>
                  </a:txBody>
                  <a:tcPr marL="0" marR="0" marT="0" marB="0"/>
                </a:tc>
                <a:tc>
                  <a:txBody>
                    <a:bodyPr/>
                    <a:lstStyle/>
                    <a:p>
                      <a:pPr algn="r" fontAlgn="t"/>
                      <a:endParaRPr lang="en-US" sz="1000" b="0" i="0" u="none" strike="noStrike">
                        <a:solidFill>
                          <a:srgbClr val="000000"/>
                        </a:solidFill>
                        <a:effectLst/>
                        <a:latin typeface="helv"/>
                      </a:endParaRPr>
                    </a:p>
                  </a:txBody>
                  <a:tcPr marL="0" marR="0" marT="0" marB="0"/>
                </a:tc>
                <a:tc>
                  <a:txBody>
                    <a:bodyPr/>
                    <a:lstStyle/>
                    <a:p>
                      <a:pPr algn="r" fontAlgn="t"/>
                      <a:endParaRPr lang="en-US" sz="1000" b="0" i="0" u="none" strike="noStrike">
                        <a:solidFill>
                          <a:srgbClr val="000000"/>
                        </a:solidFill>
                        <a:effectLst/>
                        <a:latin typeface="helv"/>
                      </a:endParaRPr>
                    </a:p>
                  </a:txBody>
                  <a:tcPr marL="0" marR="0" marT="0" marB="0"/>
                </a:tc>
                <a:tc>
                  <a:txBody>
                    <a:bodyPr/>
                    <a:lstStyle/>
                    <a:p>
                      <a:pPr algn="r" fontAlgn="t"/>
                      <a:endParaRPr lang="en-US" sz="1000" b="0" i="0" u="none" strike="noStrike">
                        <a:solidFill>
                          <a:srgbClr val="000000"/>
                        </a:solidFill>
                        <a:effectLst/>
                        <a:latin typeface="helv"/>
                      </a:endParaRPr>
                    </a:p>
                  </a:txBody>
                  <a:tcPr marL="0" marR="0" marT="0" marB="0"/>
                </a:tc>
                <a:tc>
                  <a:txBody>
                    <a:bodyPr/>
                    <a:lstStyle/>
                    <a:p>
                      <a:pPr algn="r" fontAlgn="t"/>
                      <a:endParaRPr lang="en-US" sz="1000" b="0" i="0" u="none" strike="noStrike">
                        <a:solidFill>
                          <a:srgbClr val="000000"/>
                        </a:solidFill>
                        <a:effectLst/>
                        <a:latin typeface="helv"/>
                      </a:endParaRPr>
                    </a:p>
                  </a:txBody>
                  <a:tcPr marL="0" marR="0" marT="0" marB="0"/>
                </a:tc>
                <a:tc>
                  <a:txBody>
                    <a:bodyPr/>
                    <a:lstStyle/>
                    <a:p>
                      <a:pPr algn="r" fontAlgn="t"/>
                      <a:endParaRPr lang="en-US" sz="1000" b="0" i="0" u="none" strike="noStrike">
                        <a:solidFill>
                          <a:srgbClr val="000000"/>
                        </a:solidFill>
                        <a:effectLst/>
                        <a:latin typeface="helv"/>
                      </a:endParaRPr>
                    </a:p>
                  </a:txBody>
                  <a:tcPr marL="0" marR="0" marT="0" marB="0"/>
                </a:tc>
                <a:tc>
                  <a:txBody>
                    <a:bodyPr/>
                    <a:lstStyle/>
                    <a:p>
                      <a:pPr algn="r" fontAlgn="t"/>
                      <a:endParaRPr lang="en-US" sz="1000" b="0" i="0" u="none" strike="noStrike">
                        <a:solidFill>
                          <a:srgbClr val="000000"/>
                        </a:solidFill>
                        <a:effectLst/>
                        <a:latin typeface="helv"/>
                      </a:endParaRPr>
                    </a:p>
                  </a:txBody>
                  <a:tcPr marL="0" marR="0" marT="0" marB="0"/>
                </a:tc>
                <a:tc>
                  <a:txBody>
                    <a:bodyPr/>
                    <a:lstStyle/>
                    <a:p>
                      <a:pPr algn="l" fontAlgn="t"/>
                      <a:endParaRPr lang="en-US" sz="1000" b="0" i="0" u="none" strike="noStrike">
                        <a:solidFill>
                          <a:srgbClr val="000000"/>
                        </a:solidFill>
                        <a:effectLst/>
                        <a:latin typeface="helv"/>
                      </a:endParaRPr>
                    </a:p>
                  </a:txBody>
                  <a:tcPr marL="0" marR="0" marT="0" marB="0"/>
                </a:tc>
                <a:tc>
                  <a:txBody>
                    <a:bodyPr/>
                    <a:lstStyle/>
                    <a:p>
                      <a:pPr algn="r" fontAlgn="t"/>
                      <a:endParaRPr lang="en-US" sz="1000" b="0" i="0" u="none" strike="noStrike">
                        <a:solidFill>
                          <a:srgbClr val="000000"/>
                        </a:solidFill>
                        <a:effectLst/>
                        <a:latin typeface="helv"/>
                      </a:endParaRPr>
                    </a:p>
                  </a:txBody>
                  <a:tcPr marL="0" marR="0" marT="0" marB="0"/>
                </a:tc>
              </a:tr>
              <a:tr h="352651">
                <a:tc gridSpan="2">
                  <a:txBody>
                    <a:bodyPr/>
                    <a:lstStyle/>
                    <a:p>
                      <a:pPr algn="l" fontAlgn="t"/>
                      <a:r>
                        <a:rPr lang="en-US" sz="1200" u="none" strike="noStrike" dirty="0">
                          <a:effectLst/>
                        </a:rPr>
                        <a:t>Recast Mean </a:t>
                      </a:r>
                      <a:r>
                        <a:rPr lang="en-US" sz="1200" u="none" strike="noStrike" dirty="0" smtClean="0">
                          <a:effectLst/>
                        </a:rPr>
                        <a:t>Faculty Salary </a:t>
                      </a:r>
                      <a:r>
                        <a:rPr lang="en-US" sz="1200" u="none" strike="noStrike" dirty="0">
                          <a:effectLst/>
                        </a:rPr>
                        <a:t>(Inflation </a:t>
                      </a:r>
                      <a:endParaRPr lang="en-US" sz="1200" b="0" i="0" u="none" strike="noStrike" dirty="0">
                        <a:solidFill>
                          <a:srgbClr val="000000"/>
                        </a:solidFill>
                        <a:effectLst/>
                        <a:latin typeface="helv"/>
                      </a:endParaRPr>
                    </a:p>
                  </a:txBody>
                  <a:tcPr marL="0" marR="0" marT="0" marB="0"/>
                </a:tc>
                <a:tc hMerge="1">
                  <a:txBody>
                    <a:bodyPr/>
                    <a:lstStyle/>
                    <a:p>
                      <a:endParaRPr lang="en-US"/>
                    </a:p>
                  </a:txBody>
                  <a:tcPr/>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dirty="0">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l"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r>
              <a:tr h="352651">
                <a:tc>
                  <a:txBody>
                    <a:bodyPr/>
                    <a:lstStyle/>
                    <a:p>
                      <a:pPr algn="l" fontAlgn="t"/>
                      <a:endParaRPr lang="en-US" sz="1200" b="0" i="0" u="none" strike="noStrike">
                        <a:solidFill>
                          <a:srgbClr val="000000"/>
                        </a:solidFill>
                        <a:effectLst/>
                        <a:latin typeface="helv"/>
                      </a:endParaRPr>
                    </a:p>
                  </a:txBody>
                  <a:tcPr marL="0" marR="0" marT="0" marB="0"/>
                </a:tc>
                <a:tc>
                  <a:txBody>
                    <a:bodyPr/>
                    <a:lstStyle/>
                    <a:p>
                      <a:pPr algn="l" fontAlgn="t"/>
                      <a:r>
                        <a:rPr lang="en-US" sz="1200" u="none" strike="noStrike" dirty="0">
                          <a:effectLst/>
                        </a:rPr>
                        <a:t>Adjusted Percentage Change - </a:t>
                      </a:r>
                      <a:endParaRPr lang="en-US" sz="1200" b="0" i="0" u="none" strike="noStrike" dirty="0">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dirty="0">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dirty="0">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l"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r>
              <a:tr h="352651">
                <a:tc>
                  <a:txBody>
                    <a:bodyPr/>
                    <a:lstStyle/>
                    <a:p>
                      <a:pPr algn="l" fontAlgn="t"/>
                      <a:endParaRPr lang="en-US" sz="1200" b="0" i="0" u="none" strike="noStrike">
                        <a:solidFill>
                          <a:srgbClr val="000000"/>
                        </a:solidFill>
                        <a:effectLst/>
                        <a:latin typeface="helv"/>
                      </a:endParaRPr>
                    </a:p>
                  </a:txBody>
                  <a:tcPr marL="0" marR="0" marT="0" marB="0"/>
                </a:tc>
                <a:tc>
                  <a:txBody>
                    <a:bodyPr/>
                    <a:lstStyle/>
                    <a:p>
                      <a:pPr algn="l" fontAlgn="t"/>
                      <a:r>
                        <a:rPr lang="en-US" sz="1200" u="none" strike="noStrike">
                          <a:effectLst/>
                        </a:rPr>
                        <a:t>CPI + 0%)</a:t>
                      </a:r>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r>
                        <a:rPr lang="en-US" sz="1200" u="none" strike="noStrike">
                          <a:effectLst/>
                        </a:rPr>
                        <a:t>52,497 </a:t>
                      </a:r>
                      <a:endParaRPr lang="en-US" sz="1200" b="0" i="0" u="none" strike="noStrike">
                        <a:effectLst/>
                        <a:latin typeface="helv"/>
                      </a:endParaRPr>
                    </a:p>
                  </a:txBody>
                  <a:tcPr marL="0" marR="0" marT="0" marB="0"/>
                </a:tc>
                <a:tc>
                  <a:txBody>
                    <a:bodyPr/>
                    <a:lstStyle/>
                    <a:p>
                      <a:pPr algn="r" fontAlgn="t"/>
                      <a:endParaRPr lang="en-US" sz="1200" b="0" i="0" u="none" strike="noStrike">
                        <a:effectLst/>
                        <a:latin typeface="helv"/>
                      </a:endParaRPr>
                    </a:p>
                  </a:txBody>
                  <a:tcPr marL="0" marR="0" marT="0" marB="0"/>
                </a:tc>
                <a:tc>
                  <a:txBody>
                    <a:bodyPr/>
                    <a:lstStyle/>
                    <a:p>
                      <a:pPr algn="r" fontAlgn="t"/>
                      <a:r>
                        <a:rPr lang="en-US" sz="1200" u="none" strike="noStrike" dirty="0">
                          <a:effectLst/>
                        </a:rPr>
                        <a:t>52,139 </a:t>
                      </a:r>
                      <a:endParaRPr lang="en-US" sz="1200" b="0" i="0" u="none" strike="noStrike" dirty="0">
                        <a:effectLst/>
                        <a:latin typeface="helv"/>
                      </a:endParaRPr>
                    </a:p>
                  </a:txBody>
                  <a:tcPr marL="0" marR="0" marT="0" marB="0"/>
                </a:tc>
                <a:tc>
                  <a:txBody>
                    <a:bodyPr/>
                    <a:lstStyle/>
                    <a:p>
                      <a:pPr algn="r" fontAlgn="t"/>
                      <a:endParaRPr lang="en-US" sz="1200" b="0" i="0" u="none" strike="noStrike">
                        <a:effectLst/>
                        <a:latin typeface="helv"/>
                      </a:endParaRPr>
                    </a:p>
                  </a:txBody>
                  <a:tcPr marL="0" marR="0" marT="0" marB="0"/>
                </a:tc>
                <a:tc>
                  <a:txBody>
                    <a:bodyPr/>
                    <a:lstStyle/>
                    <a:p>
                      <a:pPr algn="r" fontAlgn="t"/>
                      <a:r>
                        <a:rPr lang="en-US" sz="1200" u="none" strike="noStrike">
                          <a:effectLst/>
                        </a:rPr>
                        <a:t>50,977 </a:t>
                      </a:r>
                      <a:endParaRPr lang="en-US" sz="1200" b="0" i="0" u="none" strike="noStrike">
                        <a:effectLst/>
                        <a:latin typeface="helv"/>
                      </a:endParaRPr>
                    </a:p>
                  </a:txBody>
                  <a:tcPr marL="0" marR="0" marT="0" marB="0"/>
                </a:tc>
                <a:tc>
                  <a:txBody>
                    <a:bodyPr/>
                    <a:lstStyle/>
                    <a:p>
                      <a:pPr algn="r" fontAlgn="t"/>
                      <a:endParaRPr lang="en-US" sz="1200" b="0" i="0" u="none" strike="noStrike">
                        <a:effectLst/>
                        <a:latin typeface="helv"/>
                      </a:endParaRPr>
                    </a:p>
                  </a:txBody>
                  <a:tcPr marL="0" marR="0" marT="0" marB="0"/>
                </a:tc>
                <a:tc>
                  <a:txBody>
                    <a:bodyPr/>
                    <a:lstStyle/>
                    <a:p>
                      <a:pPr algn="r" fontAlgn="t"/>
                      <a:r>
                        <a:rPr lang="en-US" sz="1200" u="none" strike="noStrike">
                          <a:effectLst/>
                        </a:rPr>
                        <a:t>50,909 </a:t>
                      </a:r>
                      <a:endParaRPr lang="en-US" sz="1200" b="0" i="0" u="none" strike="noStrike">
                        <a:effectLst/>
                        <a:latin typeface="helv"/>
                      </a:endParaRPr>
                    </a:p>
                  </a:txBody>
                  <a:tcPr marL="0" marR="0" marT="0" marB="0"/>
                </a:tc>
                <a:tc>
                  <a:txBody>
                    <a:bodyPr/>
                    <a:lstStyle/>
                    <a:p>
                      <a:pPr algn="l" fontAlgn="t"/>
                      <a:endParaRPr lang="en-US" sz="1200" b="0" i="0" u="none" strike="noStrike">
                        <a:solidFill>
                          <a:srgbClr val="000000"/>
                        </a:solidFill>
                        <a:effectLst/>
                        <a:latin typeface="helv"/>
                      </a:endParaRPr>
                    </a:p>
                  </a:txBody>
                  <a:tcPr marL="0" marR="0" marT="0" marB="0"/>
                </a:tc>
                <a:tc>
                  <a:txBody>
                    <a:bodyPr/>
                    <a:lstStyle/>
                    <a:p>
                      <a:pPr algn="r" fontAlgn="t"/>
                      <a:r>
                        <a:rPr lang="en-US" sz="1200" u="none" strike="noStrike">
                          <a:effectLst/>
                        </a:rPr>
                        <a:t>50,411 </a:t>
                      </a:r>
                      <a:endParaRPr lang="en-US" sz="1200" b="0" i="0" u="none" strike="noStrike">
                        <a:effectLst/>
                        <a:latin typeface="helv"/>
                      </a:endParaRPr>
                    </a:p>
                  </a:txBody>
                  <a:tcPr marL="0" marR="0" marT="0" marB="0"/>
                </a:tc>
              </a:tr>
              <a:tr h="352651">
                <a:tc>
                  <a:txBody>
                    <a:bodyPr/>
                    <a:lstStyle/>
                    <a:p>
                      <a:pPr algn="l" fontAlgn="t"/>
                      <a:endParaRPr lang="en-US" sz="1200" b="0" i="0" u="none" strike="noStrike">
                        <a:solidFill>
                          <a:srgbClr val="000000"/>
                        </a:solidFill>
                        <a:effectLst/>
                        <a:latin typeface="helv"/>
                      </a:endParaRPr>
                    </a:p>
                  </a:txBody>
                  <a:tcPr marL="0" marR="0" marT="0" marB="0"/>
                </a:tc>
                <a:tc>
                  <a:txBody>
                    <a:bodyPr/>
                    <a:lstStyle/>
                    <a:p>
                      <a:pPr algn="l" fontAlgn="t"/>
                      <a:r>
                        <a:rPr lang="en-US" sz="1200" u="none" strike="noStrike" dirty="0">
                          <a:effectLst/>
                        </a:rPr>
                        <a:t>Annual Change</a:t>
                      </a:r>
                      <a:endParaRPr lang="en-US" sz="1200" b="0" i="0" u="none" strike="noStrike" dirty="0">
                        <a:solidFill>
                          <a:srgbClr val="000000"/>
                        </a:solidFill>
                        <a:effectLst/>
                        <a:latin typeface="helv"/>
                      </a:endParaRPr>
                    </a:p>
                  </a:txBody>
                  <a:tcPr marL="0" marR="0" marT="0" marB="0"/>
                </a:tc>
                <a:tc>
                  <a:txBody>
                    <a:bodyPr/>
                    <a:lstStyle/>
                    <a:p>
                      <a:pPr algn="r" fontAlgn="t"/>
                      <a:endParaRPr lang="en-US" sz="1200" b="0" i="0" u="none" strike="noStrike">
                        <a:solidFill>
                          <a:srgbClr val="000000"/>
                        </a:solidFill>
                        <a:effectLst/>
                        <a:latin typeface="helv"/>
                      </a:endParaRPr>
                    </a:p>
                  </a:txBody>
                  <a:tcPr marL="0" marR="0" marT="0" marB="0"/>
                </a:tc>
                <a:tc>
                  <a:txBody>
                    <a:bodyPr/>
                    <a:lstStyle/>
                    <a:p>
                      <a:pPr algn="r" fontAlgn="t"/>
                      <a:endParaRPr lang="en-US" sz="1200" b="0" i="0" u="none" strike="noStrike">
                        <a:effectLst/>
                        <a:latin typeface="helv"/>
                      </a:endParaRPr>
                    </a:p>
                  </a:txBody>
                  <a:tcPr marL="0" marR="0" marT="0" marB="0"/>
                </a:tc>
                <a:tc>
                  <a:txBody>
                    <a:bodyPr/>
                    <a:lstStyle/>
                    <a:p>
                      <a:pPr algn="r" fontAlgn="t"/>
                      <a:endParaRPr lang="en-US" sz="1200" b="0" i="0" u="none" strike="noStrike">
                        <a:effectLst/>
                        <a:latin typeface="helv"/>
                      </a:endParaRPr>
                    </a:p>
                  </a:txBody>
                  <a:tcPr marL="0" marR="0" marT="0" marB="0"/>
                </a:tc>
                <a:tc>
                  <a:txBody>
                    <a:bodyPr/>
                    <a:lstStyle/>
                    <a:p>
                      <a:pPr algn="r" fontAlgn="t"/>
                      <a:r>
                        <a:rPr lang="en-US" sz="1200" u="none" strike="noStrike" dirty="0">
                          <a:solidFill>
                            <a:srgbClr val="FF0000"/>
                          </a:solidFill>
                          <a:effectLst/>
                        </a:rPr>
                        <a:t>(359)</a:t>
                      </a:r>
                      <a:endParaRPr lang="en-US" sz="1200" b="0" i="0" u="none" strike="noStrike" dirty="0">
                        <a:solidFill>
                          <a:srgbClr val="FF0000"/>
                        </a:solidFill>
                        <a:effectLst/>
                        <a:latin typeface="helv"/>
                      </a:endParaRPr>
                    </a:p>
                  </a:txBody>
                  <a:tcPr marL="0" marR="0" marT="0" marB="0"/>
                </a:tc>
                <a:tc>
                  <a:txBody>
                    <a:bodyPr/>
                    <a:lstStyle/>
                    <a:p>
                      <a:pPr algn="r" fontAlgn="t"/>
                      <a:endParaRPr lang="en-US" sz="1200" b="0" i="0" u="none" strike="noStrike" dirty="0">
                        <a:solidFill>
                          <a:srgbClr val="FF0000"/>
                        </a:solidFill>
                        <a:effectLst/>
                        <a:latin typeface="helv"/>
                      </a:endParaRPr>
                    </a:p>
                  </a:txBody>
                  <a:tcPr marL="0" marR="0" marT="0" marB="0"/>
                </a:tc>
                <a:tc>
                  <a:txBody>
                    <a:bodyPr/>
                    <a:lstStyle/>
                    <a:p>
                      <a:pPr algn="r" fontAlgn="t"/>
                      <a:r>
                        <a:rPr lang="en-US" sz="1200" u="none" strike="noStrike" dirty="0">
                          <a:solidFill>
                            <a:srgbClr val="FF0000"/>
                          </a:solidFill>
                          <a:effectLst/>
                        </a:rPr>
                        <a:t>(1,162)</a:t>
                      </a:r>
                      <a:endParaRPr lang="en-US" sz="1200" b="0" i="0" u="none" strike="noStrike" dirty="0">
                        <a:solidFill>
                          <a:srgbClr val="FF0000"/>
                        </a:solidFill>
                        <a:effectLst/>
                        <a:latin typeface="helv"/>
                      </a:endParaRPr>
                    </a:p>
                  </a:txBody>
                  <a:tcPr marL="0" marR="0" marT="0" marB="0"/>
                </a:tc>
                <a:tc>
                  <a:txBody>
                    <a:bodyPr/>
                    <a:lstStyle/>
                    <a:p>
                      <a:pPr algn="r" fontAlgn="t"/>
                      <a:endParaRPr lang="en-US" sz="1200" b="0" i="0" u="none" strike="noStrike" dirty="0">
                        <a:solidFill>
                          <a:srgbClr val="FF0000"/>
                        </a:solidFill>
                        <a:effectLst/>
                        <a:latin typeface="helv"/>
                      </a:endParaRPr>
                    </a:p>
                  </a:txBody>
                  <a:tcPr marL="0" marR="0" marT="0" marB="0"/>
                </a:tc>
                <a:tc>
                  <a:txBody>
                    <a:bodyPr/>
                    <a:lstStyle/>
                    <a:p>
                      <a:pPr algn="r" fontAlgn="t"/>
                      <a:r>
                        <a:rPr lang="en-US" sz="1200" u="none" strike="noStrike" dirty="0">
                          <a:solidFill>
                            <a:srgbClr val="FF0000"/>
                          </a:solidFill>
                          <a:effectLst/>
                        </a:rPr>
                        <a:t>(67)</a:t>
                      </a:r>
                      <a:endParaRPr lang="en-US" sz="1200" b="0" i="0" u="none" strike="noStrike" dirty="0">
                        <a:solidFill>
                          <a:srgbClr val="FF0000"/>
                        </a:solidFill>
                        <a:effectLst/>
                        <a:latin typeface="helv"/>
                      </a:endParaRPr>
                    </a:p>
                  </a:txBody>
                  <a:tcPr marL="0" marR="0" marT="0" marB="0"/>
                </a:tc>
                <a:tc>
                  <a:txBody>
                    <a:bodyPr/>
                    <a:lstStyle/>
                    <a:p>
                      <a:pPr algn="l" fontAlgn="t"/>
                      <a:endParaRPr lang="en-US" sz="1200" b="0" i="0" u="none" strike="noStrike" dirty="0">
                        <a:solidFill>
                          <a:srgbClr val="FF0000"/>
                        </a:solidFill>
                        <a:effectLst/>
                        <a:latin typeface="helv"/>
                      </a:endParaRPr>
                    </a:p>
                  </a:txBody>
                  <a:tcPr marL="0" marR="0" marT="0" marB="0"/>
                </a:tc>
                <a:tc>
                  <a:txBody>
                    <a:bodyPr/>
                    <a:lstStyle/>
                    <a:p>
                      <a:pPr algn="r" fontAlgn="t"/>
                      <a:r>
                        <a:rPr lang="en-US" sz="1200" u="none" strike="noStrike" dirty="0">
                          <a:solidFill>
                            <a:srgbClr val="FF0000"/>
                          </a:solidFill>
                          <a:effectLst/>
                        </a:rPr>
                        <a:t>(498)</a:t>
                      </a:r>
                      <a:endParaRPr lang="en-US" sz="1200" b="0" i="0" u="none" strike="noStrike" dirty="0">
                        <a:solidFill>
                          <a:srgbClr val="FF0000"/>
                        </a:solidFill>
                        <a:effectLst/>
                        <a:latin typeface="helv"/>
                      </a:endParaRPr>
                    </a:p>
                  </a:txBody>
                  <a:tcPr marL="0" marR="0" marT="0" marB="0"/>
                </a:tc>
              </a:tr>
            </a:tbl>
          </a:graphicData>
        </a:graphic>
      </p:graphicFrame>
      <p:sp>
        <p:nvSpPr>
          <p:cNvPr id="3" name="Rectangle 2"/>
          <p:cNvSpPr/>
          <p:nvPr/>
        </p:nvSpPr>
        <p:spPr>
          <a:xfrm>
            <a:off x="292100" y="5017458"/>
            <a:ext cx="8381999" cy="830997"/>
          </a:xfrm>
          <a:prstGeom prst="rect">
            <a:avLst/>
          </a:prstGeom>
        </p:spPr>
        <p:txBody>
          <a:bodyPr wrap="square">
            <a:spAutoFit/>
          </a:bodyPr>
          <a:lstStyle/>
          <a:p>
            <a:pPr marL="742950" lvl="1" indent="-285750">
              <a:buFont typeface="Courier New" panose="02070309020205020404" pitchFamily="49" charset="0"/>
              <a:buChar char="o"/>
            </a:pPr>
            <a:r>
              <a:rPr lang="en-US" sz="2400" dirty="0" smtClean="0">
                <a:latin typeface="Arial" panose="020B0604020202020204" pitchFamily="34" charset="0"/>
                <a:cs typeface="Arial" panose="020B0604020202020204" pitchFamily="34" charset="0"/>
              </a:rPr>
              <a:t>The </a:t>
            </a:r>
            <a:r>
              <a:rPr lang="en-US" sz="2400" dirty="0">
                <a:latin typeface="Arial" panose="020B0604020202020204" pitchFamily="34" charset="0"/>
                <a:cs typeface="Arial" panose="020B0604020202020204" pitchFamily="34" charset="0"/>
              </a:rPr>
              <a:t>mean faculty salary, as adjusted </a:t>
            </a:r>
            <a:r>
              <a:rPr lang="en-US" sz="2400" dirty="0" smtClean="0">
                <a:latin typeface="Arial" panose="020B0604020202020204" pitchFamily="34" charset="0"/>
                <a:cs typeface="Arial" panose="020B0604020202020204" pitchFamily="34" charset="0"/>
              </a:rPr>
              <a:t>for inflation, is </a:t>
            </a:r>
            <a:r>
              <a:rPr lang="en-US" sz="2400" dirty="0">
                <a:latin typeface="Arial" panose="020B0604020202020204" pitchFamily="34" charset="0"/>
                <a:cs typeface="Arial" panose="020B0604020202020204" pitchFamily="34" charset="0"/>
              </a:rPr>
              <a:t>actually $2,000 less than 4 </a:t>
            </a:r>
            <a:r>
              <a:rPr lang="en-US" sz="2400" dirty="0" smtClean="0">
                <a:latin typeface="Arial" panose="020B0604020202020204" pitchFamily="34" charset="0"/>
                <a:cs typeface="Arial" panose="020B0604020202020204" pitchFamily="34" charset="0"/>
              </a:rPr>
              <a:t>years </a:t>
            </a:r>
            <a:r>
              <a:rPr lang="en-US" sz="2400" dirty="0">
                <a:latin typeface="Arial" panose="020B0604020202020204" pitchFamily="34" charset="0"/>
                <a:cs typeface="Arial" panose="020B0604020202020204" pitchFamily="34" charset="0"/>
              </a:rPr>
              <a:t>ago</a:t>
            </a:r>
          </a:p>
        </p:txBody>
      </p:sp>
      <p:pic>
        <p:nvPicPr>
          <p:cNvPr id="21506"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047882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8485"/>
          </a:xfrm>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2 – Employment </a:t>
            </a:r>
            <a:r>
              <a:rPr lang="en-US" sz="2800" i="1" dirty="0" smtClean="0">
                <a:solidFill>
                  <a:schemeClr val="tx1"/>
                </a:solidFill>
                <a:latin typeface="Arial" panose="020B0604020202020204" pitchFamily="34" charset="0"/>
                <a:cs typeface="Arial" panose="020B0604020202020204" pitchFamily="34" charset="0"/>
              </a:rPr>
              <a:t>(continued)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66800"/>
            <a:ext cx="8229600" cy="5242560"/>
          </a:xfrm>
        </p:spPr>
        <p:txBody>
          <a:bodyPr>
            <a:normAutofit/>
          </a:bodyPr>
          <a:lstStyle/>
          <a:p>
            <a:pPr>
              <a:buFont typeface="Wingdings" panose="05000000000000000000" pitchFamily="2" charset="2"/>
              <a:buChar char="Ø"/>
            </a:pPr>
            <a:r>
              <a:rPr lang="en-US" sz="2400" b="1" i="1" dirty="0">
                <a:latin typeface="Arial" panose="020B0604020202020204" pitchFamily="34" charset="0"/>
                <a:cs typeface="Arial" panose="020B0604020202020204" pitchFamily="34" charset="0"/>
              </a:rPr>
              <a:t>Sample questions to answer (continued</a:t>
            </a:r>
            <a:r>
              <a:rPr lang="en-US" sz="2400" b="1" i="1" dirty="0" smtClean="0">
                <a:latin typeface="Arial" panose="020B0604020202020204" pitchFamily="34" charset="0"/>
                <a:cs typeface="Arial" panose="020B0604020202020204" pitchFamily="34" charset="0"/>
              </a:rPr>
              <a:t>)</a:t>
            </a:r>
          </a:p>
          <a:p>
            <a:pPr marL="137160" indent="0">
              <a:buNone/>
            </a:pPr>
            <a:endParaRPr lang="en-US" sz="20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How </a:t>
            </a:r>
            <a:r>
              <a:rPr lang="en-US" dirty="0">
                <a:latin typeface="Arial" panose="020B0604020202020204" pitchFamily="34" charset="0"/>
                <a:cs typeface="Arial" panose="020B0604020202020204" pitchFamily="34" charset="0"/>
              </a:rPr>
              <a:t>are faculty salaries in comparison to </a:t>
            </a:r>
            <a:r>
              <a:rPr lang="en-US" dirty="0" smtClean="0">
                <a:latin typeface="Arial" panose="020B0604020202020204" pitchFamily="34" charset="0"/>
                <a:cs typeface="Arial" panose="020B0604020202020204" pitchFamily="34" charset="0"/>
              </a:rPr>
              <a:t>our chief </a:t>
            </a:r>
            <a:r>
              <a:rPr lang="en-US" dirty="0">
                <a:latin typeface="Arial" panose="020B0604020202020204" pitchFamily="34" charset="0"/>
                <a:cs typeface="Arial" panose="020B0604020202020204" pitchFamily="34" charset="0"/>
              </a:rPr>
              <a:t>competition, be it the local public schools or local, regional or national independent schools</a:t>
            </a:r>
            <a:r>
              <a:rPr lang="en-US" dirty="0" smtClean="0">
                <a:latin typeface="Arial" panose="020B0604020202020204" pitchFamily="34" charset="0"/>
                <a:cs typeface="Arial" panose="020B0604020202020204" pitchFamily="34" charset="0"/>
              </a:rPr>
              <a:t>?</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about benefits?  Are we competitive?</a:t>
            </a:r>
            <a:endParaRPr lang="en-US" dirty="0">
              <a:latin typeface="Arial" panose="020B0604020202020204" pitchFamily="34" charset="0"/>
              <a:cs typeface="Arial" panose="020B0604020202020204" pitchFamily="34" charset="0"/>
            </a:endParaRPr>
          </a:p>
          <a:p>
            <a:pPr marL="137160" indent="0" fontAlgn="base">
              <a:buNone/>
            </a:pPr>
            <a:endParaRPr lang="en-US" sz="2000" dirty="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a:latin typeface="Arial" panose="020B0604020202020204" pitchFamily="34" charset="0"/>
                <a:cs typeface="Arial" panose="020B0604020202020204" pitchFamily="34" charset="0"/>
              </a:rPr>
              <a:t>How have </a:t>
            </a:r>
            <a:r>
              <a:rPr lang="en-US" dirty="0" smtClean="0">
                <a:latin typeface="Arial" panose="020B0604020202020204" pitchFamily="34" charset="0"/>
                <a:cs typeface="Arial" panose="020B0604020202020204" pitchFamily="34" charset="0"/>
              </a:rPr>
              <a:t>our </a:t>
            </a:r>
            <a:r>
              <a:rPr lang="en-US" dirty="0">
                <a:latin typeface="Arial" panose="020B0604020202020204" pitchFamily="34" charset="0"/>
                <a:cs typeface="Arial" panose="020B0604020202020204" pitchFamily="34" charset="0"/>
              </a:rPr>
              <a:t>salaries changed over the last 5 years compared to </a:t>
            </a:r>
            <a:r>
              <a:rPr lang="en-US" dirty="0" smtClean="0">
                <a:latin typeface="Arial" panose="020B0604020202020204" pitchFamily="34" charset="0"/>
                <a:cs typeface="Arial" panose="020B0604020202020204" pitchFamily="34" charset="0"/>
              </a:rPr>
              <a:t>our competition?</a:t>
            </a:r>
            <a:endParaRPr lang="en-US" dirty="0">
              <a:latin typeface="Arial" panose="020B0604020202020204" pitchFamily="34" charset="0"/>
              <a:cs typeface="Arial" panose="020B0604020202020204" pitchFamily="34" charset="0"/>
            </a:endParaRP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Have we made </a:t>
            </a:r>
            <a:r>
              <a:rPr lang="en-US" dirty="0">
                <a:latin typeface="Arial" panose="020B0604020202020204" pitchFamily="34" charset="0"/>
                <a:cs typeface="Arial" panose="020B0604020202020204" pitchFamily="34" charset="0"/>
              </a:rPr>
              <a:t>up ground, stayed even, or </a:t>
            </a:r>
            <a:r>
              <a:rPr lang="en-US" dirty="0" smtClean="0">
                <a:latin typeface="Arial" panose="020B0604020202020204" pitchFamily="34" charset="0"/>
                <a:cs typeface="Arial" panose="020B0604020202020204" pitchFamily="34" charset="0"/>
              </a:rPr>
              <a:t>lost</a:t>
            </a:r>
          </a:p>
          <a:p>
            <a:pPr marL="905256" lvl="2"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ground?</a:t>
            </a:r>
          </a:p>
          <a:p>
            <a:pPr marL="905256" lvl="2" indent="0" fontAlgn="base">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smtClean="0"/>
          </a:p>
          <a:p>
            <a:pPr marL="137160" indent="0">
              <a:buNone/>
            </a:pPr>
            <a:endParaRPr lang="en-US" dirty="0" smtClean="0"/>
          </a:p>
          <a:p>
            <a:pPr>
              <a:buFont typeface="Wingdings" panose="05000000000000000000" pitchFamily="2" charset="2"/>
              <a:buChar char="Ø"/>
            </a:pPr>
            <a:endParaRPr lang="en-US" dirty="0" smtClean="0"/>
          </a:p>
          <a:p>
            <a:pPr marL="137160" indent="0">
              <a:buNone/>
            </a:pPr>
            <a:endParaRPr lang="en-US" dirty="0"/>
          </a:p>
        </p:txBody>
      </p:sp>
      <p:pic>
        <p:nvPicPr>
          <p:cNvPr id="22530"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12310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 presetClass="entr" presetSubtype="10"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500"/>
                                        <p:tgtEl>
                                          <p:spTgt spid="3">
                                            <p:txEl>
                                              <p:pRg st="5" end="5"/>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4" y="152401"/>
            <a:ext cx="8658226" cy="533399"/>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2</a:t>
            </a:r>
            <a:r>
              <a:rPr lang="en-US" sz="2800" dirty="0" smtClean="0">
                <a:solidFill>
                  <a:schemeClr val="tx1"/>
                </a:solidFill>
                <a:latin typeface="Arial" panose="020B0604020202020204" pitchFamily="34" charset="0"/>
                <a:cs typeface="Arial" panose="020B0604020202020204" pitchFamily="34" charset="0"/>
              </a:rPr>
              <a:t> – Employment </a:t>
            </a:r>
            <a:r>
              <a:rPr lang="en-US" sz="2800" i="1" dirty="0" smtClean="0">
                <a:solidFill>
                  <a:schemeClr val="tx1"/>
                </a:solidFill>
                <a:latin typeface="Arial" panose="020B0604020202020204" pitchFamily="34" charset="0"/>
                <a:cs typeface="Arial" panose="020B0604020202020204" pitchFamily="34" charset="0"/>
              </a:rPr>
              <a:t>(continued</a:t>
            </a:r>
            <a:r>
              <a:rPr lang="en-US" sz="2800" i="1" dirty="0">
                <a:solidFill>
                  <a:schemeClr val="tx1"/>
                </a:solidFill>
                <a:latin typeface="Arial" panose="020B0604020202020204" pitchFamily="34" charset="0"/>
                <a:cs typeface="Arial" panose="020B0604020202020204" pitchFamily="34" charset="0"/>
              </a:rPr>
              <a:t>)</a:t>
            </a:r>
          </a:p>
        </p:txBody>
      </p:sp>
      <p:sp>
        <p:nvSpPr>
          <p:cNvPr id="11" name="Rectangle 10"/>
          <p:cNvSpPr/>
          <p:nvPr/>
        </p:nvSpPr>
        <p:spPr>
          <a:xfrm>
            <a:off x="533399" y="685800"/>
            <a:ext cx="8153402" cy="1015663"/>
          </a:xfrm>
          <a:prstGeom prst="rect">
            <a:avLst/>
          </a:prstGeom>
        </p:spPr>
        <p:txBody>
          <a:bodyPr wrap="square">
            <a:spAutoFit/>
          </a:bodyPr>
          <a:lstStyle/>
          <a:p>
            <a:pPr>
              <a:buFont typeface="Wingdings" panose="05000000000000000000" pitchFamily="2" charset="2"/>
              <a:buChar char="Ø"/>
            </a:pPr>
            <a:r>
              <a:rPr lang="en-US" sz="2400" b="1" i="1" dirty="0" smtClean="0">
                <a:latin typeface="Arial" panose="020B0604020202020204" pitchFamily="34" charset="0"/>
                <a:cs typeface="Arial" panose="020B0604020202020204" pitchFamily="34" charset="0"/>
              </a:rPr>
              <a:t> </a:t>
            </a:r>
            <a:r>
              <a:rPr lang="en-US" sz="2200" b="1" i="1" dirty="0" smtClean="0">
                <a:latin typeface="Arial" panose="020B0604020202020204" pitchFamily="34" charset="0"/>
                <a:cs typeface="Arial" panose="020B0604020202020204" pitchFamily="34" charset="0"/>
              </a:rPr>
              <a:t>Sample </a:t>
            </a:r>
            <a:r>
              <a:rPr lang="en-US" sz="2200" b="1" i="1" dirty="0">
                <a:latin typeface="Arial" panose="020B0604020202020204" pitchFamily="34" charset="0"/>
                <a:cs typeface="Arial" panose="020B0604020202020204" pitchFamily="34" charset="0"/>
              </a:rPr>
              <a:t>tools needed to answer the questions </a:t>
            </a:r>
            <a:r>
              <a:rPr lang="en-US" sz="2200" b="1" i="1" dirty="0" smtClean="0">
                <a:latin typeface="Arial" panose="020B0604020202020204" pitchFamily="34" charset="0"/>
                <a:cs typeface="Arial" panose="020B0604020202020204" pitchFamily="34" charset="0"/>
              </a:rPr>
              <a:t>–</a:t>
            </a:r>
          </a:p>
          <a:p>
            <a:pPr marL="800100" lvl="1" indent="-342900">
              <a:buFont typeface="Courier New" panose="02070309020205020404" pitchFamily="49" charset="0"/>
              <a:buChar char="o"/>
            </a:pPr>
            <a:r>
              <a:rPr lang="en-US" sz="2200" b="1" i="1" dirty="0" smtClean="0">
                <a:latin typeface="Arial" panose="020B0604020202020204" pitchFamily="34" charset="0"/>
                <a:cs typeface="Arial" panose="020B0604020202020204" pitchFamily="34" charset="0"/>
              </a:rPr>
              <a:t>Salary comparison to public schools</a:t>
            </a:r>
          </a:p>
          <a:p>
            <a:endParaRPr lang="en-US" sz="1400" b="1" i="1" dirty="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2588472314"/>
              </p:ext>
            </p:extLst>
          </p:nvPr>
        </p:nvGraphicFramePr>
        <p:xfrm>
          <a:off x="533399" y="1447800"/>
          <a:ext cx="8153402" cy="4338153"/>
        </p:xfrm>
        <a:graphic>
          <a:graphicData uri="http://schemas.openxmlformats.org/drawingml/2006/table">
            <a:tbl>
              <a:tblPr>
                <a:tableStyleId>{5C22544A-7EE6-4342-B048-85BDC9FD1C3A}</a:tableStyleId>
              </a:tblPr>
              <a:tblGrid>
                <a:gridCol w="273563"/>
                <a:gridCol w="1179146"/>
                <a:gridCol w="150931"/>
                <a:gridCol w="377327"/>
                <a:gridCol w="57384"/>
                <a:gridCol w="55815"/>
                <a:gridCol w="603723"/>
                <a:gridCol w="125776"/>
                <a:gridCol w="632022"/>
                <a:gridCol w="138353"/>
                <a:gridCol w="633651"/>
                <a:gridCol w="152445"/>
                <a:gridCol w="632022"/>
                <a:gridCol w="179230"/>
                <a:gridCol w="660321"/>
                <a:gridCol w="113198"/>
                <a:gridCol w="622589"/>
                <a:gridCol w="169798"/>
                <a:gridCol w="660321"/>
                <a:gridCol w="150931"/>
                <a:gridCol w="584856"/>
              </a:tblGrid>
              <a:tr h="289055">
                <a:tc gridSpan="2">
                  <a:txBody>
                    <a:bodyPr/>
                    <a:lstStyle/>
                    <a:p>
                      <a:pPr algn="l" fontAlgn="t"/>
                      <a:r>
                        <a:rPr lang="en-US" sz="1000" u="none" strike="noStrike" dirty="0">
                          <a:effectLst/>
                        </a:rPr>
                        <a:t>Sample School</a:t>
                      </a:r>
                      <a:endParaRPr lang="en-US" sz="1000" b="0" i="0" u="none" strike="noStrike" dirty="0">
                        <a:solidFill>
                          <a:srgbClr val="000000"/>
                        </a:solidFill>
                        <a:effectLst/>
                        <a:latin typeface="Arial" panose="020B0604020202020204" pitchFamily="34" charset="0"/>
                      </a:endParaRPr>
                    </a:p>
                  </a:txBody>
                  <a:tcPr marL="9481" marR="9481" marT="9481" marB="0"/>
                </a:tc>
                <a:tc hMerge="1">
                  <a:txBody>
                    <a:bodyPr/>
                    <a:lstStyle/>
                    <a:p>
                      <a:endParaRPr lang="en-US"/>
                    </a:p>
                  </a:txBody>
                  <a:tcPr/>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endParaRPr lang="en-US" dirty="0"/>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r>
                        <a:rPr lang="en-US" sz="1000" u="none" strike="noStrike" dirty="0">
                          <a:solidFill>
                            <a:srgbClr val="92D050"/>
                          </a:solidFill>
                          <a:effectLst/>
                        </a:rPr>
                        <a:t> </a:t>
                      </a:r>
                      <a:endParaRPr lang="en-US" sz="1000" b="0" i="0" u="none" strike="noStrike" dirty="0">
                        <a:solidFill>
                          <a:srgbClr val="92D050"/>
                        </a:solidFill>
                        <a:effectLst/>
                        <a:latin typeface="Arial" panose="020B0604020202020204" pitchFamily="34" charset="0"/>
                      </a:endParaRPr>
                    </a:p>
                  </a:txBody>
                  <a:tcPr marL="9481" marR="9481" marT="9481" marB="0"/>
                </a:tc>
                <a:tc gridSpan="10">
                  <a:txBody>
                    <a:bodyPr/>
                    <a:lstStyle/>
                    <a:p>
                      <a:pPr algn="l" fontAlgn="t"/>
                      <a:r>
                        <a:rPr lang="en-US" sz="1000" u="none" strike="noStrike" dirty="0" smtClean="0">
                          <a:solidFill>
                            <a:srgbClr val="92D050"/>
                          </a:solidFill>
                          <a:effectLst/>
                        </a:rPr>
                        <a:t>=</a:t>
                      </a:r>
                      <a:r>
                        <a:rPr lang="en-US" sz="1000" u="none" strike="noStrike" baseline="0" dirty="0" smtClean="0">
                          <a:solidFill>
                            <a:srgbClr val="92D050"/>
                          </a:solidFill>
                          <a:effectLst/>
                        </a:rPr>
                        <a:t> e</a:t>
                      </a:r>
                      <a:r>
                        <a:rPr lang="en-US" sz="1000" u="none" strike="noStrike" dirty="0" smtClean="0">
                          <a:solidFill>
                            <a:srgbClr val="92D050"/>
                          </a:solidFill>
                          <a:effectLst/>
                        </a:rPr>
                        <a:t>mployees </a:t>
                      </a:r>
                      <a:r>
                        <a:rPr lang="en-US" sz="1000" u="none" strike="noStrike" dirty="0">
                          <a:solidFill>
                            <a:srgbClr val="92D050"/>
                          </a:solidFill>
                          <a:effectLst/>
                        </a:rPr>
                        <a:t>whose salary is 95% or higher of Public School District</a:t>
                      </a:r>
                      <a:endParaRPr lang="en-US" sz="1000" b="0" i="0" u="none" strike="noStrike" dirty="0">
                        <a:solidFill>
                          <a:srgbClr val="92D050"/>
                        </a:solidFill>
                        <a:effectLst/>
                        <a:latin typeface="Arial" panose="020B0604020202020204" pitchFamily="34" charset="0"/>
                      </a:endParaRPr>
                    </a:p>
                  </a:txBody>
                  <a:tcPr marL="9481" marR="9481" marT="9481"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9055">
                <a:tc gridSpan="3">
                  <a:txBody>
                    <a:bodyPr/>
                    <a:lstStyle/>
                    <a:p>
                      <a:pPr algn="l" fontAlgn="t"/>
                      <a:r>
                        <a:rPr lang="en-US" sz="1000" u="none" strike="noStrike">
                          <a:effectLst/>
                        </a:rPr>
                        <a:t>2016-17 Salary Information</a:t>
                      </a:r>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hMerge="1">
                  <a:txBody>
                    <a:bodyPr/>
                    <a:lstStyle/>
                    <a:p>
                      <a:endParaRPr lang="en-US"/>
                    </a:p>
                  </a:txBody>
                  <a:tcPr/>
                </a:tc>
                <a:tc gridSpan="2">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endParaRPr lang="en-US"/>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r>
                        <a:rPr lang="en-US" sz="1000" u="none" strike="noStrike">
                          <a:effectLst/>
                        </a:rPr>
                        <a:t> </a:t>
                      </a:r>
                      <a:endParaRPr lang="en-US" sz="1000" b="0" i="0" u="none" strike="noStrike">
                        <a:solidFill>
                          <a:srgbClr val="000000"/>
                        </a:solidFill>
                        <a:effectLst/>
                        <a:latin typeface="Arial" panose="020B0604020202020204" pitchFamily="34" charset="0"/>
                      </a:endParaRPr>
                    </a:p>
                  </a:txBody>
                  <a:tcPr marL="9481" marR="9481" marT="9481" marB="0"/>
                </a:tc>
                <a:tc gridSpan="10">
                  <a:txBody>
                    <a:bodyPr/>
                    <a:lstStyle/>
                    <a:p>
                      <a:pPr algn="l" fontAlgn="t"/>
                      <a:r>
                        <a:rPr lang="en-US" sz="1000" u="none" strike="noStrike" dirty="0">
                          <a:solidFill>
                            <a:srgbClr val="FF0000"/>
                          </a:solidFill>
                          <a:effectLst/>
                        </a:rPr>
                        <a:t>= employees whose salary is 75% or less of Public School District</a:t>
                      </a:r>
                      <a:endParaRPr lang="en-US" sz="1000" b="0" i="0" u="none" strike="noStrike" dirty="0">
                        <a:solidFill>
                          <a:srgbClr val="FF0000"/>
                        </a:solidFill>
                        <a:effectLst/>
                        <a:latin typeface="Arial" panose="020B0604020202020204" pitchFamily="34" charset="0"/>
                      </a:endParaRPr>
                    </a:p>
                  </a:txBody>
                  <a:tcPr marL="9481" marR="9481" marT="9481"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89055">
                <a:tc gridSpan="3">
                  <a:txBody>
                    <a:bodyPr/>
                    <a:lstStyle/>
                    <a:p>
                      <a:pPr algn="l" fontAlgn="t"/>
                      <a:r>
                        <a:rPr lang="en-US" sz="1000" u="none" strike="noStrike">
                          <a:effectLst/>
                        </a:rPr>
                        <a:t>Years of Service Schedule</a:t>
                      </a:r>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hMerge="1">
                  <a:txBody>
                    <a:bodyPr/>
                    <a:lstStyle/>
                    <a:p>
                      <a:endParaRPr lang="en-US"/>
                    </a:p>
                  </a:txBody>
                  <a:tcPr/>
                </a:tc>
                <a:tc gridSpan="2">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endParaRPr lang="en-US"/>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0" i="1"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dirty="0">
                        <a:solidFill>
                          <a:srgbClr val="000000"/>
                        </a:solidFill>
                        <a:effectLst/>
                        <a:latin typeface="Arial" panose="020B0604020202020204" pitchFamily="34" charset="0"/>
                      </a:endParaRPr>
                    </a:p>
                  </a:txBody>
                  <a:tcPr marL="9481" marR="9481" marT="9481" marB="0"/>
                </a:tc>
                <a:tc>
                  <a:txBody>
                    <a:bodyPr/>
                    <a:lstStyle/>
                    <a:p>
                      <a:pPr algn="ctr" fontAlgn="t"/>
                      <a:endParaRPr lang="en-US" sz="1000" b="1" i="1" u="none" strike="noStrike" dirty="0">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dirty="0">
                        <a:solidFill>
                          <a:srgbClr val="000000"/>
                        </a:solidFill>
                        <a:effectLst/>
                        <a:latin typeface="Arial" panose="020B0604020202020204" pitchFamily="34" charset="0"/>
                      </a:endParaRPr>
                    </a:p>
                  </a:txBody>
                  <a:tcPr marL="9481" marR="9481" marT="9481" marB="0"/>
                </a:tc>
                <a:tc>
                  <a:txBody>
                    <a:bodyPr/>
                    <a:lstStyle/>
                    <a:p>
                      <a:pPr algn="r" fontAlgn="t"/>
                      <a:endParaRPr lang="en-US" sz="1000" b="1" i="1" u="none" strike="noStrike" dirty="0">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199638">
                <a:tc>
                  <a:txBody>
                    <a:bodyPr/>
                    <a:lstStyle/>
                    <a:p>
                      <a:pPr algn="l"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1" i="0" u="none" strike="noStrike">
                        <a:solidFill>
                          <a:srgbClr val="000000"/>
                        </a:solidFill>
                        <a:effectLst/>
                        <a:latin typeface="Arial" panose="020B0604020202020204" pitchFamily="34" charset="0"/>
                      </a:endParaRPr>
                    </a:p>
                  </a:txBody>
                  <a:tcPr marL="9481" marR="9481" marT="9481" marB="0"/>
                </a:tc>
                <a:tc gridSpan="2">
                  <a:txBody>
                    <a:bodyPr/>
                    <a:lstStyle/>
                    <a:p>
                      <a:pPr algn="l" fontAlgn="t"/>
                      <a:endParaRPr lang="en-US" sz="1000" b="1" i="0" u="none" strike="noStrike">
                        <a:solidFill>
                          <a:srgbClr val="000000"/>
                        </a:solidFill>
                        <a:effectLst/>
                        <a:latin typeface="Arial" panose="020B0604020202020204" pitchFamily="34" charset="0"/>
                      </a:endParaRPr>
                    </a:p>
                  </a:txBody>
                  <a:tcPr marL="9481" marR="9481" marT="9481" marB="0"/>
                </a:tc>
                <a:tc hMerge="1">
                  <a:txBody>
                    <a:bodyPr/>
                    <a:lstStyle/>
                    <a:p>
                      <a:pPr algn="l"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endParaRPr lang="en-US"/>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0" i="1"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1"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Excess of</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Percentage</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320099">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ctr" fontAlgn="t"/>
                      <a:r>
                        <a:rPr lang="en-US" sz="1000" u="none" strike="noStrike">
                          <a:effectLst/>
                        </a:rPr>
                        <a:t>Years</a:t>
                      </a:r>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endParaRPr lang="en-US"/>
                    </a:p>
                  </a:txBody>
                  <a:tcPr marL="9481" marR="9481" marT="9481" marB="0"/>
                </a:tc>
                <a:tc>
                  <a:txBody>
                    <a:bodyPr/>
                    <a:lstStyle/>
                    <a:p>
                      <a:pPr algn="ctr" fontAlgn="t"/>
                      <a:r>
                        <a:rPr lang="en-US" sz="1000" u="none" strike="noStrike">
                          <a:effectLst/>
                        </a:rPr>
                        <a:t>Total</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Additional</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Sample</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2016-17</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Public School</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900" u="none" strike="noStrike">
                          <a:effectLst/>
                        </a:rPr>
                        <a:t>of Public</a:t>
                      </a:r>
                      <a:endParaRPr lang="en-US" sz="9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320099">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ctr" fontAlgn="t"/>
                      <a:r>
                        <a:rPr lang="en-US" sz="1000" u="none" strike="noStrike">
                          <a:effectLst/>
                        </a:rPr>
                        <a:t>At</a:t>
                      </a:r>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endParaRPr lang="en-US"/>
                    </a:p>
                  </a:txBody>
                  <a:tcPr marL="9481" marR="9481" marT="9481" marB="0"/>
                </a:tc>
                <a:tc>
                  <a:txBody>
                    <a:bodyPr/>
                    <a:lstStyle/>
                    <a:p>
                      <a:pPr algn="ctr" fontAlgn="t"/>
                      <a:r>
                        <a:rPr lang="en-US" sz="1000" u="none" strike="noStrike">
                          <a:effectLst/>
                        </a:rPr>
                        <a:t>Years of</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Hours</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School</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900" u="none" strike="noStrike">
                          <a:effectLst/>
                        </a:rPr>
                        <a:t>Public</a:t>
                      </a:r>
                      <a:endParaRPr lang="en-US" sz="9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dirty="0">
                          <a:effectLst/>
                        </a:rPr>
                        <a:t>Over Sample</a:t>
                      </a:r>
                      <a:endParaRPr lang="en-US" sz="1000" b="0" i="0" u="none" strike="noStrike" dirty="0">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School</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320099">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ctr" fontAlgn="t"/>
                      <a:r>
                        <a:rPr lang="en-US" sz="900" u="none" strike="noStrike">
                          <a:effectLst/>
                        </a:rPr>
                        <a:t>Sample</a:t>
                      </a:r>
                      <a:endParaRPr lang="en-US" sz="900" b="0" i="0" u="none" strike="noStrike">
                        <a:solidFill>
                          <a:srgbClr val="000000"/>
                        </a:solidFill>
                        <a:effectLst/>
                        <a:latin typeface="Arial" panose="020B0604020202020204" pitchFamily="34" charset="0"/>
                      </a:endParaRPr>
                    </a:p>
                  </a:txBody>
                  <a:tcPr marL="9481" marR="9481" marT="9481" marB="0"/>
                </a:tc>
                <a:tc hMerge="1">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endParaRPr lang="en-US"/>
                    </a:p>
                  </a:txBody>
                  <a:tcPr marL="9481" marR="9481" marT="9481" marB="0"/>
                </a:tc>
                <a:tc>
                  <a:txBody>
                    <a:bodyPr/>
                    <a:lstStyle/>
                    <a:p>
                      <a:pPr algn="ctr" fontAlgn="t"/>
                      <a:r>
                        <a:rPr lang="en-US" sz="1000" u="none" strike="noStrike">
                          <a:effectLst/>
                        </a:rPr>
                        <a:t>Related</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Degrees</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Beyond</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Salaries</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School</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900" u="none" strike="noStrike">
                          <a:effectLst/>
                        </a:rPr>
                        <a:t>School</a:t>
                      </a:r>
                      <a:endParaRPr lang="en-US" sz="9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Salaries Paid</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289055">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Name</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ctr" fontAlgn="t"/>
                      <a:r>
                        <a:rPr lang="en-US" sz="1000" u="none" strike="noStrike">
                          <a:effectLst/>
                        </a:rPr>
                        <a:t>School</a:t>
                      </a:r>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pPr algn="ctr"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endParaRPr lang="en-US"/>
                    </a:p>
                  </a:txBody>
                  <a:tcPr marL="9481" marR="9481" marT="9481" marB="0"/>
                </a:tc>
                <a:tc>
                  <a:txBody>
                    <a:bodyPr/>
                    <a:lstStyle/>
                    <a:p>
                      <a:pPr algn="ctr" fontAlgn="t"/>
                      <a:r>
                        <a:rPr lang="en-US" sz="1000" u="none" strike="noStrike">
                          <a:effectLst/>
                        </a:rPr>
                        <a:t>Service</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Obtained</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Degree</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2016-17</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Salary</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Salaries</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r>
                        <a:rPr lang="en-US" sz="1000" u="none" strike="noStrike">
                          <a:effectLst/>
                        </a:rPr>
                        <a:t>by Sample</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289055">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gridSpan="2">
                  <a:txBody>
                    <a:bodyPr/>
                    <a:lstStyle/>
                    <a:p>
                      <a:pPr algn="l" fontAlgn="t"/>
                      <a:endParaRPr lang="en-US" sz="1000" b="1" i="1" u="none" strike="noStrike">
                        <a:solidFill>
                          <a:srgbClr val="000000"/>
                        </a:solidFill>
                        <a:effectLst/>
                        <a:latin typeface="Arial" panose="020B0604020202020204" pitchFamily="34" charset="0"/>
                      </a:endParaRPr>
                    </a:p>
                  </a:txBody>
                  <a:tcPr marL="9481" marR="9481" marT="9481" marB="0"/>
                </a:tc>
                <a:tc hMerge="1">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endParaRPr lang="en-US"/>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dirty="0">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164878">
                <a:tc gridSpan="6">
                  <a:txBody>
                    <a:bodyPr/>
                    <a:lstStyle/>
                    <a:p>
                      <a:pPr algn="l" fontAlgn="t"/>
                      <a:r>
                        <a:rPr lang="en-US" sz="1000" u="none" strike="noStrike">
                          <a:effectLst/>
                        </a:rPr>
                        <a:t>Full-Time Faculty - Lower School</a:t>
                      </a:r>
                      <a:endParaRPr lang="en-US" sz="1000" b="1" i="1"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t"/>
                      <a:endParaRPr lang="en-US" sz="1000" b="1" i="1"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164878">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164878">
                <a:tc>
                  <a:txBody>
                    <a:bodyPr/>
                    <a:lstStyle/>
                    <a:p>
                      <a:pPr algn="r" fontAlgn="t"/>
                      <a:r>
                        <a:rPr lang="en-US" sz="1000" u="none" strike="noStrike">
                          <a:effectLst/>
                        </a:rPr>
                        <a:t>1</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r>
                        <a:rPr lang="en-US" sz="1000" u="none" strike="noStrike">
                          <a:effectLst/>
                        </a:rPr>
                        <a:t>Teacher</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26</a:t>
                      </a:r>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a:txBody>
                    <a:bodyPr/>
                    <a:lstStyle/>
                    <a:p>
                      <a:pPr algn="r" fontAlgn="t"/>
                      <a:r>
                        <a:rPr lang="en-US" sz="1000" u="none" strike="noStrike">
                          <a:effectLst/>
                        </a:rPr>
                        <a:t>31</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BS</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8</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45,850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51,770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5,920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88.56%</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164878">
                <a:tc>
                  <a:txBody>
                    <a:bodyPr/>
                    <a:lstStyle/>
                    <a:p>
                      <a:pPr algn="r" fontAlgn="t"/>
                      <a:r>
                        <a:rPr lang="en-US" sz="1000" u="none" strike="noStrike">
                          <a:effectLst/>
                        </a:rPr>
                        <a:t>1</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r>
                        <a:rPr lang="en-US" sz="1000" u="none" strike="noStrike">
                          <a:effectLst/>
                        </a:rPr>
                        <a:t>Teacher</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32</a:t>
                      </a:r>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a:txBody>
                    <a:bodyPr/>
                    <a:lstStyle/>
                    <a:p>
                      <a:pPr algn="r" fontAlgn="t"/>
                      <a:r>
                        <a:rPr lang="en-US" sz="1000" u="none" strike="noStrike">
                          <a:effectLst/>
                        </a:rPr>
                        <a:t>32</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BA</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15</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37,600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51,770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14,170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dirty="0">
                          <a:solidFill>
                            <a:srgbClr val="FF0000"/>
                          </a:solidFill>
                          <a:effectLst/>
                        </a:rPr>
                        <a:t>72.63%</a:t>
                      </a:r>
                      <a:endParaRPr lang="en-US" sz="1000" b="0" i="0" u="none" strike="noStrike" dirty="0">
                        <a:solidFill>
                          <a:srgbClr val="FF0000"/>
                        </a:solidFill>
                        <a:effectLst/>
                        <a:latin typeface="Arial" panose="020B0604020202020204" pitchFamily="34" charset="0"/>
                      </a:endParaRPr>
                    </a:p>
                  </a:txBody>
                  <a:tcPr marL="9481" marR="9481" marT="9481" marB="0"/>
                </a:tc>
                <a:tc>
                  <a:txBody>
                    <a:bodyPr/>
                    <a:lstStyle/>
                    <a:p>
                      <a:pPr algn="l" fontAlgn="t"/>
                      <a:endParaRPr lang="en-US" sz="1000" b="0" i="0" u="none" strike="noStrike" dirty="0">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164878">
                <a:tc>
                  <a:txBody>
                    <a:bodyPr/>
                    <a:lstStyle/>
                    <a:p>
                      <a:pPr algn="r" fontAlgn="t"/>
                      <a:r>
                        <a:rPr lang="en-US" sz="1000" u="none" strike="noStrike">
                          <a:effectLst/>
                        </a:rPr>
                        <a:t>1</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r>
                        <a:rPr lang="en-US" sz="1000" u="none" strike="noStrike">
                          <a:effectLst/>
                        </a:rPr>
                        <a:t>Teacher</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6</a:t>
                      </a:r>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a:txBody>
                    <a:bodyPr/>
                    <a:lstStyle/>
                    <a:p>
                      <a:pPr algn="r" fontAlgn="t"/>
                      <a:r>
                        <a:rPr lang="en-US" sz="1000" u="none" strike="noStrike">
                          <a:effectLst/>
                        </a:rPr>
                        <a:t>6</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BA</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0</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33,100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37,764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4,664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87.65%</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164878">
                <a:tc>
                  <a:txBody>
                    <a:bodyPr/>
                    <a:lstStyle/>
                    <a:p>
                      <a:pPr algn="r" fontAlgn="t"/>
                      <a:r>
                        <a:rPr lang="en-US" sz="1000" u="none" strike="noStrike">
                          <a:effectLst/>
                        </a:rPr>
                        <a:t>1</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r>
                        <a:rPr lang="en-US" sz="1000" u="none" strike="noStrike">
                          <a:effectLst/>
                        </a:rPr>
                        <a:t>Teacher</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16</a:t>
                      </a:r>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a:txBody>
                    <a:bodyPr/>
                    <a:lstStyle/>
                    <a:p>
                      <a:pPr algn="r" fontAlgn="t"/>
                      <a:r>
                        <a:rPr lang="en-US" sz="1000" u="none" strike="noStrike">
                          <a:effectLst/>
                        </a:rPr>
                        <a:t>31</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MED</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24</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54,100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58,537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4,437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92.42%</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164878">
                <a:tc>
                  <a:txBody>
                    <a:bodyPr/>
                    <a:lstStyle/>
                    <a:p>
                      <a:pPr algn="r" fontAlgn="t"/>
                      <a:r>
                        <a:rPr lang="en-US" sz="1000" u="none" strike="noStrike">
                          <a:effectLst/>
                        </a:rPr>
                        <a:t>1</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r>
                        <a:rPr lang="en-US" sz="1000" u="none" strike="noStrike">
                          <a:effectLst/>
                        </a:rPr>
                        <a:t>Teacher</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2</a:t>
                      </a:r>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a:txBody>
                    <a:bodyPr/>
                    <a:lstStyle/>
                    <a:p>
                      <a:pPr algn="r" fontAlgn="t"/>
                      <a:r>
                        <a:rPr lang="en-US" sz="1000" u="none" strike="noStrike">
                          <a:effectLst/>
                        </a:rPr>
                        <a:t>4</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BA</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32,000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35,929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3,929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89.06%</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164878">
                <a:tc>
                  <a:txBody>
                    <a:bodyPr/>
                    <a:lstStyle/>
                    <a:p>
                      <a:pPr algn="r" fontAlgn="t"/>
                      <a:r>
                        <a:rPr lang="en-US" sz="1000" u="none" strike="noStrike">
                          <a:effectLst/>
                        </a:rPr>
                        <a:t>1</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r>
                        <a:rPr lang="en-US" sz="1000" u="none" strike="noStrike">
                          <a:effectLst/>
                        </a:rPr>
                        <a:t>Teacher</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25</a:t>
                      </a:r>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a:txBody>
                    <a:bodyPr/>
                    <a:lstStyle/>
                    <a:p>
                      <a:pPr algn="r" fontAlgn="t"/>
                      <a:r>
                        <a:rPr lang="en-US" sz="1000" u="none" strike="noStrike">
                          <a:effectLst/>
                        </a:rPr>
                        <a:t>31</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MA</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34</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45,600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62,043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16,443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dirty="0">
                          <a:solidFill>
                            <a:srgbClr val="FF0000"/>
                          </a:solidFill>
                          <a:effectLst/>
                        </a:rPr>
                        <a:t>73.50%</a:t>
                      </a:r>
                      <a:endParaRPr lang="en-US" sz="1000" b="0" i="0" u="none" strike="noStrike" dirty="0">
                        <a:solidFill>
                          <a:srgbClr val="FF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FF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164878">
                <a:tc>
                  <a:txBody>
                    <a:bodyPr/>
                    <a:lstStyle/>
                    <a:p>
                      <a:pPr algn="r" fontAlgn="t"/>
                      <a:r>
                        <a:rPr lang="en-US" sz="1000" u="none" strike="noStrike">
                          <a:effectLst/>
                        </a:rPr>
                        <a:t>1</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r>
                        <a:rPr lang="en-US" sz="1000" u="none" strike="noStrike">
                          <a:effectLst/>
                        </a:rPr>
                        <a:t>Teacher</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7</a:t>
                      </a:r>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a:txBody>
                    <a:bodyPr/>
                    <a:lstStyle/>
                    <a:p>
                      <a:pPr algn="r" fontAlgn="t"/>
                      <a:r>
                        <a:rPr lang="en-US" sz="1000" u="none" strike="noStrike">
                          <a:effectLst/>
                        </a:rPr>
                        <a:t>13</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MA</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36</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40,000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53,543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13,543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dirty="0">
                          <a:solidFill>
                            <a:srgbClr val="FF0000"/>
                          </a:solidFill>
                          <a:effectLst/>
                        </a:rPr>
                        <a:t>74.71%</a:t>
                      </a:r>
                      <a:endParaRPr lang="en-US" sz="1000" b="0" i="0" u="none" strike="noStrike" dirty="0">
                        <a:solidFill>
                          <a:srgbClr val="FF0000"/>
                        </a:solidFill>
                        <a:effectLst/>
                        <a:latin typeface="Arial" panose="020B0604020202020204" pitchFamily="34" charset="0"/>
                      </a:endParaRPr>
                    </a:p>
                  </a:txBody>
                  <a:tcPr marL="9481" marR="9481" marT="9481" marB="0"/>
                </a:tc>
                <a:tc>
                  <a:txBody>
                    <a:bodyPr/>
                    <a:lstStyle/>
                    <a:p>
                      <a:pPr algn="l" fontAlgn="t"/>
                      <a:endParaRPr lang="en-US" sz="1000" b="0" i="0" u="none" strike="noStrike" dirty="0">
                        <a:solidFill>
                          <a:srgbClr val="FF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r>
              <a:tr h="164878">
                <a:tc>
                  <a:txBody>
                    <a:bodyPr/>
                    <a:lstStyle/>
                    <a:p>
                      <a:pPr algn="r" fontAlgn="t"/>
                      <a:r>
                        <a:rPr lang="en-US" sz="1000" u="none" strike="noStrike">
                          <a:effectLst/>
                        </a:rPr>
                        <a:t>1</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r>
                        <a:rPr lang="en-US" sz="1000" u="none" strike="noStrike">
                          <a:effectLst/>
                        </a:rPr>
                        <a:t>Teacher</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ctr" fontAlgn="t"/>
                      <a:endParaRPr lang="en-US" sz="1000" b="1"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27</a:t>
                      </a:r>
                      <a:endParaRPr lang="en-US" sz="1000" b="0" i="0" u="none" strike="noStrike">
                        <a:solidFill>
                          <a:srgbClr val="000000"/>
                        </a:solidFill>
                        <a:effectLst/>
                        <a:latin typeface="Arial" panose="020B0604020202020204" pitchFamily="34" charset="0"/>
                      </a:endParaRPr>
                    </a:p>
                  </a:txBody>
                  <a:tcPr marL="9481" marR="9481" marT="9481" marB="0"/>
                </a:tc>
                <a:tc gridSpan="2">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hMerge="1">
                  <a:txBody>
                    <a:bodyPr/>
                    <a:lstStyle/>
                    <a:p>
                      <a:endParaRPr lang="en-US"/>
                    </a:p>
                  </a:txBody>
                  <a:tcPr/>
                </a:tc>
                <a:tc>
                  <a:txBody>
                    <a:bodyPr/>
                    <a:lstStyle/>
                    <a:p>
                      <a:pPr algn="r" fontAlgn="t"/>
                      <a:r>
                        <a:rPr lang="en-US" sz="1000" u="none" strike="noStrike">
                          <a:effectLst/>
                        </a:rPr>
                        <a:t>32</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BA</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48</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48,100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53,523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5,423 </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r" fontAlgn="t"/>
                      <a:r>
                        <a:rPr lang="en-US" sz="1000" u="none" strike="noStrike">
                          <a:effectLst/>
                        </a:rPr>
                        <a:t>89.87%</a:t>
                      </a:r>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a:solidFill>
                          <a:srgbClr val="000000"/>
                        </a:solidFill>
                        <a:effectLst/>
                        <a:latin typeface="Arial" panose="020B0604020202020204" pitchFamily="34" charset="0"/>
                      </a:endParaRPr>
                    </a:p>
                  </a:txBody>
                  <a:tcPr marL="9481" marR="9481" marT="9481" marB="0"/>
                </a:tc>
                <a:tc>
                  <a:txBody>
                    <a:bodyPr/>
                    <a:lstStyle/>
                    <a:p>
                      <a:pPr algn="l" fontAlgn="t"/>
                      <a:endParaRPr lang="en-US" sz="1000" b="0" i="0" u="none" strike="noStrike" dirty="0">
                        <a:solidFill>
                          <a:srgbClr val="000000"/>
                        </a:solidFill>
                        <a:effectLst/>
                        <a:latin typeface="Arial" panose="020B0604020202020204" pitchFamily="34" charset="0"/>
                      </a:endParaRPr>
                    </a:p>
                  </a:txBody>
                  <a:tcPr marL="9481" marR="9481" marT="9481" marB="0"/>
                </a:tc>
              </a:tr>
            </a:tbl>
          </a:graphicData>
        </a:graphic>
      </p:graphicFrame>
      <p:pic>
        <p:nvPicPr>
          <p:cNvPr id="23554"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58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7280565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4" y="152401"/>
            <a:ext cx="8277225" cy="621278"/>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2</a:t>
            </a:r>
            <a:r>
              <a:rPr lang="en-US" sz="2800" dirty="0" smtClean="0">
                <a:solidFill>
                  <a:schemeClr val="tx1"/>
                </a:solidFill>
                <a:latin typeface="Arial" panose="020B0604020202020204" pitchFamily="34" charset="0"/>
                <a:cs typeface="Arial" panose="020B0604020202020204" pitchFamily="34" charset="0"/>
              </a:rPr>
              <a:t> – Employment </a:t>
            </a:r>
            <a:r>
              <a:rPr lang="en-US" sz="2800" i="1" dirty="0" smtClean="0">
                <a:solidFill>
                  <a:schemeClr val="tx1"/>
                </a:solidFill>
                <a:latin typeface="Arial" panose="020B0604020202020204" pitchFamily="34" charset="0"/>
                <a:cs typeface="Arial" panose="020B0604020202020204" pitchFamily="34" charset="0"/>
              </a:rPr>
              <a:t>(continued</a:t>
            </a:r>
            <a:r>
              <a:rPr lang="en-US" sz="2800" i="1" dirty="0">
                <a:solidFill>
                  <a:schemeClr val="tx1"/>
                </a:solidFill>
                <a:latin typeface="Arial" panose="020B0604020202020204" pitchFamily="34" charset="0"/>
                <a:cs typeface="Arial" panose="020B0604020202020204" pitchFamily="34" charset="0"/>
              </a:rPr>
              <a:t>)</a:t>
            </a:r>
          </a:p>
        </p:txBody>
      </p:sp>
      <p:graphicFrame>
        <p:nvGraphicFramePr>
          <p:cNvPr id="10" name="Table 9"/>
          <p:cNvGraphicFramePr>
            <a:graphicFrameLocks noGrp="1"/>
          </p:cNvGraphicFramePr>
          <p:nvPr>
            <p:extLst>
              <p:ext uri="{D42A27DB-BD31-4B8C-83A1-F6EECF244321}">
                <p14:modId xmlns:p14="http://schemas.microsoft.com/office/powerpoint/2010/main" val="888620753"/>
              </p:ext>
            </p:extLst>
          </p:nvPr>
        </p:nvGraphicFramePr>
        <p:xfrm>
          <a:off x="609601" y="1977785"/>
          <a:ext cx="7848598" cy="3750954"/>
        </p:xfrm>
        <a:graphic>
          <a:graphicData uri="http://schemas.openxmlformats.org/drawingml/2006/table">
            <a:tbl>
              <a:tblPr>
                <a:tableStyleId>{5C22544A-7EE6-4342-B048-85BDC9FD1C3A}</a:tableStyleId>
              </a:tblPr>
              <a:tblGrid>
                <a:gridCol w="2690408"/>
                <a:gridCol w="1179422"/>
                <a:gridCol w="170518"/>
                <a:gridCol w="1079953"/>
                <a:gridCol w="170518"/>
                <a:gridCol w="1042058"/>
                <a:gridCol w="243171"/>
                <a:gridCol w="1272550"/>
              </a:tblGrid>
              <a:tr h="170636">
                <a:tc>
                  <a:txBody>
                    <a:bodyPr/>
                    <a:lstStyle/>
                    <a:p>
                      <a:pPr algn="l" fontAlgn="b"/>
                      <a:r>
                        <a:rPr lang="en-US" sz="1100" u="none" strike="noStrike" dirty="0">
                          <a:effectLst/>
                        </a:rPr>
                        <a:t>Sample School</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 = positive trend</a:t>
                      </a:r>
                      <a:endParaRPr lang="en-US" sz="1000" b="0" i="0" u="none" strike="noStrike">
                        <a:solidFill>
                          <a:srgbClr val="00B050"/>
                        </a:solidFill>
                        <a:effectLst/>
                        <a:latin typeface="Courier New" panose="02070309020205020404" pitchFamily="49" charset="0"/>
                      </a:endParaRPr>
                    </a:p>
                  </a:txBody>
                  <a:tcPr marL="0" marR="0" marT="0" marB="0" anchor="b"/>
                </a:tc>
              </a:tr>
              <a:tr h="310246">
                <a:tc>
                  <a:txBody>
                    <a:bodyPr/>
                    <a:lstStyle/>
                    <a:p>
                      <a:pPr algn="l" fontAlgn="b"/>
                      <a:r>
                        <a:rPr lang="en-US" sz="1100" u="none" strike="noStrike" dirty="0">
                          <a:effectLst/>
                        </a:rPr>
                        <a:t>Change in Mean </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000" u="none" strike="noStrike">
                          <a:effectLst/>
                        </a:rPr>
                        <a:t>↓ = negative trend</a:t>
                      </a:r>
                      <a:endParaRPr lang="en-US" sz="1000" b="0" i="0" u="none" strike="noStrike">
                        <a:solidFill>
                          <a:srgbClr val="FF0000"/>
                        </a:solidFill>
                        <a:effectLst/>
                        <a:latin typeface="Courier New" panose="02070309020205020404" pitchFamily="49" charset="0"/>
                      </a:endParaRPr>
                    </a:p>
                  </a:txBody>
                  <a:tcPr marL="0" marR="0" marT="0" marB="0" anchor="b"/>
                </a:tc>
              </a:tr>
              <a:tr h="193902">
                <a:tc>
                  <a:txBody>
                    <a:bodyPr/>
                    <a:lstStyle/>
                    <a:p>
                      <a:pPr algn="l" fontAlgn="b"/>
                      <a:r>
                        <a:rPr lang="en-US" sz="1100" u="none" strike="noStrike" dirty="0">
                          <a:effectLst/>
                        </a:rPr>
                        <a:t>    from 2011-12 to 2016-17</a:t>
                      </a:r>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endParaRPr lang="en-US" sz="1000" b="0" i="0" u="none" strike="noStrike">
                        <a:solidFill>
                          <a:srgbClr val="000000"/>
                        </a:solidFill>
                        <a:effectLst/>
                        <a:latin typeface="Courier New" panose="02070309020205020404" pitchFamily="49" charset="0"/>
                      </a:endParaRPr>
                    </a:p>
                  </a:txBody>
                  <a:tcPr marL="0" marR="0" marT="0" marB="0" anchor="b"/>
                </a:tc>
              </a:tr>
              <a:tr h="193902">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1" i="1"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Sample</a:t>
                      </a:r>
                      <a:endParaRPr lang="en-US" sz="1100" b="0" i="0" u="none" strike="noStrike">
                        <a:solidFill>
                          <a:srgbClr val="000000"/>
                        </a:solidFill>
                        <a:effectLst/>
                        <a:latin typeface="Calibri" panose="020F0502020204030204" pitchFamily="34" charset="0"/>
                      </a:endParaRPr>
                    </a:p>
                  </a:txBody>
                  <a:tcPr marL="0" marR="0" marT="0" marB="0" anchor="b"/>
                </a:tc>
              </a:tr>
              <a:tr h="19390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5 Year</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5 Year</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School</a:t>
                      </a:r>
                      <a:endParaRPr lang="en-US" sz="1100" b="0" i="0" u="none" strike="noStrike">
                        <a:solidFill>
                          <a:srgbClr val="000000"/>
                        </a:solidFill>
                        <a:effectLst/>
                        <a:latin typeface="Calibri" panose="020F0502020204030204" pitchFamily="34" charset="0"/>
                      </a:endParaRPr>
                    </a:p>
                  </a:txBody>
                  <a:tcPr marL="0" marR="0" marT="0" marB="0" anchor="b"/>
                </a:tc>
              </a:tr>
              <a:tr h="193902">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Change in</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Change in</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5 Year</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Trend in</a:t>
                      </a:r>
                      <a:endParaRPr lang="en-US" sz="1100" b="0" i="0" u="none" strike="noStrike">
                        <a:solidFill>
                          <a:srgbClr val="000000"/>
                        </a:solidFill>
                        <a:effectLst/>
                        <a:latin typeface="Calibri" panose="020F0502020204030204" pitchFamily="34" charset="0"/>
                      </a:endParaRPr>
                    </a:p>
                  </a:txBody>
                  <a:tcPr marL="0" marR="0" marT="0" marB="0" anchor="b"/>
                </a:tc>
              </a:tr>
              <a:tr h="193902">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Mean of</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Mean of</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Change in</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dirty="0">
                          <a:effectLst/>
                        </a:rPr>
                        <a:t>Relation</a:t>
                      </a:r>
                      <a:endParaRPr lang="en-US" sz="1100" b="0" i="0" u="none" strike="noStrike" dirty="0">
                        <a:solidFill>
                          <a:srgbClr val="000000"/>
                        </a:solidFill>
                        <a:effectLst/>
                        <a:latin typeface="Calibri" panose="020F0502020204030204" pitchFamily="34" charset="0"/>
                      </a:endParaRPr>
                    </a:p>
                  </a:txBody>
                  <a:tcPr marL="0" marR="0" marT="0" marB="0" anchor="b"/>
                </a:tc>
              </a:tr>
              <a:tr h="193902">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Aspirational</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Regional</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Sample</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to the</a:t>
                      </a:r>
                      <a:endParaRPr lang="en-US" sz="1100" b="0" i="0" u="none" strike="noStrike">
                        <a:solidFill>
                          <a:srgbClr val="000000"/>
                        </a:solidFill>
                        <a:effectLst/>
                        <a:latin typeface="Calibri" panose="020F0502020204030204" pitchFamily="34" charset="0"/>
                      </a:endParaRPr>
                    </a:p>
                  </a:txBody>
                  <a:tcPr marL="0" marR="0" marT="0" marB="0" anchor="b"/>
                </a:tc>
              </a:tr>
              <a:tr h="193902">
                <a:tc>
                  <a:txBody>
                    <a:bodyPr/>
                    <a:lstStyle/>
                    <a:p>
                      <a:pPr algn="ctr" fontAlgn="b"/>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Schools</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Schools</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School</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ctr" fontAlgn="b"/>
                      <a:r>
                        <a:rPr lang="en-US" sz="1100" u="none" strike="noStrike">
                          <a:effectLst/>
                        </a:rPr>
                        <a:t>Benchmarks</a:t>
                      </a:r>
                      <a:endParaRPr lang="en-US" sz="1100" b="0" i="0" u="none" strike="noStrike">
                        <a:solidFill>
                          <a:srgbClr val="000000"/>
                        </a:solidFill>
                        <a:effectLst/>
                        <a:latin typeface="Calibri" panose="020F0502020204030204" pitchFamily="34" charset="0"/>
                      </a:endParaRPr>
                    </a:p>
                  </a:txBody>
                  <a:tcPr marL="0" marR="0" marT="0" marB="0" anchor="b"/>
                </a:tc>
              </a:tr>
              <a:tr h="146419">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r>
              <a:tr h="193902">
                <a:tc>
                  <a:txBody>
                    <a:bodyPr/>
                    <a:lstStyle/>
                    <a:p>
                      <a:pPr algn="l" fontAlgn="b"/>
                      <a:r>
                        <a:rPr lang="en-US" sz="1100" u="none" strike="noStrike">
                          <a:effectLst/>
                        </a:rPr>
                        <a:t>Mean Faculty Salaries</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8.61%</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8.61%</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3.20%</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rowSpan="2">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r>
              <a:tr h="19390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vMerge="1">
                  <a:txBody>
                    <a:bodyPr/>
                    <a:lstStyle/>
                    <a:p>
                      <a:endParaRPr lang="en-US"/>
                    </a:p>
                  </a:txBody>
                  <a:tcPr/>
                </a:tc>
              </a:tr>
              <a:tr h="193902">
                <a:tc>
                  <a:txBody>
                    <a:bodyPr/>
                    <a:lstStyle/>
                    <a:p>
                      <a:pPr algn="l" fontAlgn="b"/>
                      <a:r>
                        <a:rPr lang="en-US" sz="1100" u="none" strike="noStrike">
                          <a:effectLst/>
                        </a:rPr>
                        <a:t>Median Faculty Salaries</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8.47%</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8.47%</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4.17%</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r>
              <a:tr h="19390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r>
              <a:tr h="193902">
                <a:tc>
                  <a:txBody>
                    <a:bodyPr/>
                    <a:lstStyle/>
                    <a:p>
                      <a:pPr algn="l" fontAlgn="b"/>
                      <a:r>
                        <a:rPr lang="en-US" sz="1100" u="none" strike="noStrike">
                          <a:effectLst/>
                        </a:rPr>
                        <a:t>Starting Faculty Salaries</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12.18%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12.18%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-5.29%</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rowSpan="2">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r>
              <a:tr h="19390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tc>
                <a:tc vMerge="1">
                  <a:txBody>
                    <a:bodyPr/>
                    <a:lstStyle/>
                    <a:p>
                      <a:endParaRPr lang="en-US"/>
                    </a:p>
                  </a:txBody>
                  <a:tcPr/>
                </a:tc>
              </a:tr>
              <a:tr h="193902">
                <a:tc>
                  <a:txBody>
                    <a:bodyPr/>
                    <a:lstStyle/>
                    <a:p>
                      <a:pPr algn="l" fontAlgn="b"/>
                      <a:r>
                        <a:rPr lang="en-US" sz="1100" u="none" strike="noStrike">
                          <a:effectLst/>
                        </a:rPr>
                        <a:t>Lowest Faculty Salaries</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11.33%</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11.33%</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-5.29%</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r>
              <a:tr h="193902">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r>
              <a:tr h="193902">
                <a:tc>
                  <a:txBody>
                    <a:bodyPr/>
                    <a:lstStyle/>
                    <a:p>
                      <a:pPr algn="l" fontAlgn="b"/>
                      <a:r>
                        <a:rPr lang="en-US" sz="1100" u="none" strike="noStrike">
                          <a:effectLst/>
                        </a:rPr>
                        <a:t>Highest Faculty Salaries</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9.18%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9.18%</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r" fontAlgn="b"/>
                      <a:r>
                        <a:rPr lang="en-US" sz="1100" u="none" strike="noStrike">
                          <a:effectLst/>
                        </a:rPr>
                        <a:t>8.94%</a:t>
                      </a:r>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a:solidFill>
                          <a:srgbClr val="000000"/>
                        </a:solidFill>
                        <a:effectLst/>
                        <a:latin typeface="Calibri" panose="020F0502020204030204" pitchFamily="34" charset="0"/>
                      </a:endParaRPr>
                    </a:p>
                  </a:txBody>
                  <a:tcPr marL="0" marR="0" marT="0" marB="0" anchor="b"/>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tc>
              </a:tr>
            </a:tbl>
          </a:graphicData>
        </a:graphic>
      </p:graphicFrame>
      <p:sp>
        <p:nvSpPr>
          <p:cNvPr id="47" name="AutoShape 4"/>
          <p:cNvSpPr>
            <a:spLocks noChangeArrowheads="1"/>
          </p:cNvSpPr>
          <p:nvPr/>
        </p:nvSpPr>
        <p:spPr bwMode="auto">
          <a:xfrm>
            <a:off x="7689849" y="4084180"/>
            <a:ext cx="228600" cy="142875"/>
          </a:xfrm>
          <a:prstGeom prst="downArrow">
            <a:avLst>
              <a:gd name="adj1" fmla="val 50000"/>
              <a:gd name="adj2" fmla="val 50491"/>
            </a:avLst>
          </a:prstGeom>
          <a:solidFill>
            <a:srgbClr val="FF0000"/>
          </a:solidFill>
          <a:ln w="9525">
            <a:solidFill>
              <a:srgbClr val="000000"/>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8" name="AutoShape 4"/>
          <p:cNvSpPr>
            <a:spLocks noChangeArrowheads="1"/>
          </p:cNvSpPr>
          <p:nvPr/>
        </p:nvSpPr>
        <p:spPr bwMode="auto">
          <a:xfrm>
            <a:off x="7689849" y="4495800"/>
            <a:ext cx="228600" cy="142875"/>
          </a:xfrm>
          <a:prstGeom prst="downArrow">
            <a:avLst>
              <a:gd name="adj1" fmla="val 50000"/>
              <a:gd name="adj2" fmla="val 50491"/>
            </a:avLst>
          </a:prstGeom>
          <a:solidFill>
            <a:srgbClr val="FF0000"/>
          </a:solidFill>
          <a:ln w="9525">
            <a:solidFill>
              <a:srgbClr val="000000"/>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9" name="AutoShape 4"/>
          <p:cNvSpPr>
            <a:spLocks noChangeArrowheads="1"/>
          </p:cNvSpPr>
          <p:nvPr/>
        </p:nvSpPr>
        <p:spPr bwMode="auto">
          <a:xfrm>
            <a:off x="7689849" y="4835982"/>
            <a:ext cx="228600" cy="142875"/>
          </a:xfrm>
          <a:prstGeom prst="downArrow">
            <a:avLst>
              <a:gd name="adj1" fmla="val 50000"/>
              <a:gd name="adj2" fmla="val 50491"/>
            </a:avLst>
          </a:prstGeom>
          <a:solidFill>
            <a:srgbClr val="FF0000"/>
          </a:solidFill>
          <a:ln w="9525">
            <a:solidFill>
              <a:srgbClr val="000000"/>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0" name="AutoShape 4"/>
          <p:cNvSpPr>
            <a:spLocks noChangeArrowheads="1"/>
          </p:cNvSpPr>
          <p:nvPr/>
        </p:nvSpPr>
        <p:spPr bwMode="auto">
          <a:xfrm>
            <a:off x="7689849" y="5237185"/>
            <a:ext cx="228600" cy="142875"/>
          </a:xfrm>
          <a:prstGeom prst="downArrow">
            <a:avLst>
              <a:gd name="adj1" fmla="val 50000"/>
              <a:gd name="adj2" fmla="val 50491"/>
            </a:avLst>
          </a:prstGeom>
          <a:solidFill>
            <a:srgbClr val="FF0000"/>
          </a:solidFill>
          <a:ln w="9525">
            <a:solidFill>
              <a:srgbClr val="000000"/>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1" name="AutoShape 4"/>
          <p:cNvSpPr>
            <a:spLocks noChangeArrowheads="1"/>
          </p:cNvSpPr>
          <p:nvPr/>
        </p:nvSpPr>
        <p:spPr bwMode="auto">
          <a:xfrm>
            <a:off x="7689849" y="5612126"/>
            <a:ext cx="228600" cy="142875"/>
          </a:xfrm>
          <a:prstGeom prst="downArrow">
            <a:avLst>
              <a:gd name="adj1" fmla="val 50000"/>
              <a:gd name="adj2" fmla="val 50491"/>
            </a:avLst>
          </a:prstGeom>
          <a:solidFill>
            <a:srgbClr val="FF0000"/>
          </a:solidFill>
          <a:ln w="9525">
            <a:solidFill>
              <a:srgbClr val="000000"/>
            </a:solidFill>
            <a:miter lim="800000"/>
            <a:headEnd/>
            <a:tailEnd/>
          </a:ln>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 name="Rectangle 51"/>
          <p:cNvSpPr/>
          <p:nvPr/>
        </p:nvSpPr>
        <p:spPr>
          <a:xfrm>
            <a:off x="6324600" y="4008454"/>
            <a:ext cx="723900" cy="171506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endParaRPr lang="en-US" sz="1100"/>
          </a:p>
        </p:txBody>
      </p:sp>
      <p:sp>
        <p:nvSpPr>
          <p:cNvPr id="11" name="Rectangle 10"/>
          <p:cNvSpPr/>
          <p:nvPr/>
        </p:nvSpPr>
        <p:spPr>
          <a:xfrm>
            <a:off x="533400" y="931345"/>
            <a:ext cx="7772400" cy="1046440"/>
          </a:xfrm>
          <a:prstGeom prst="rect">
            <a:avLst/>
          </a:prstGeom>
        </p:spPr>
        <p:txBody>
          <a:bodyPr wrap="square">
            <a:spAutoFit/>
          </a:bodyPr>
          <a:lstStyle/>
          <a:p>
            <a:pPr>
              <a:buFont typeface="Wingdings" panose="05000000000000000000" pitchFamily="2" charset="2"/>
              <a:buChar char="Ø"/>
            </a:pPr>
            <a:r>
              <a:rPr lang="en-US" sz="2400" b="1" i="1" dirty="0">
                <a:latin typeface="Arial" panose="020B0604020202020204" pitchFamily="34" charset="0"/>
                <a:cs typeface="Arial" panose="020B0604020202020204" pitchFamily="34" charset="0"/>
              </a:rPr>
              <a:t>Sample tools needed to answer the questions </a:t>
            </a:r>
            <a:r>
              <a:rPr lang="en-US" sz="2400" b="1" i="1" dirty="0" smtClean="0">
                <a:latin typeface="Arial" panose="020B0604020202020204" pitchFamily="34" charset="0"/>
                <a:cs typeface="Arial" panose="020B0604020202020204" pitchFamily="34" charset="0"/>
              </a:rPr>
              <a:t>–</a:t>
            </a:r>
          </a:p>
          <a:p>
            <a:endParaRPr lang="en-US" sz="1400" b="1" i="1" dirty="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DASL comparison with benchmark schools</a:t>
            </a:r>
            <a:endParaRPr lang="en-US" sz="2400" dirty="0">
              <a:latin typeface="Arial" panose="020B0604020202020204" pitchFamily="34" charset="0"/>
              <a:cs typeface="Arial" panose="020B0604020202020204" pitchFamily="34" charset="0"/>
            </a:endParaRPr>
          </a:p>
        </p:txBody>
      </p:sp>
      <p:pic>
        <p:nvPicPr>
          <p:cNvPr id="24578"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5880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61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78485"/>
          </a:xfrm>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2 – Employment </a:t>
            </a:r>
            <a:r>
              <a:rPr lang="en-US" sz="2800" i="1" dirty="0" smtClean="0">
                <a:solidFill>
                  <a:schemeClr val="tx1"/>
                </a:solidFill>
                <a:latin typeface="Arial" panose="020B0604020202020204" pitchFamily="34" charset="0"/>
                <a:cs typeface="Arial" panose="020B0604020202020204" pitchFamily="34" charset="0"/>
              </a:rPr>
              <a:t>(continued)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66800"/>
            <a:ext cx="8382000" cy="5242560"/>
          </a:xfrm>
        </p:spPr>
        <p:txBody>
          <a:bodyPr>
            <a:normAutofit lnSpcReduction="10000"/>
          </a:bodyPr>
          <a:lstStyle/>
          <a:p>
            <a:pPr>
              <a:buFont typeface="Wingdings" panose="05000000000000000000" pitchFamily="2" charset="2"/>
              <a:buChar char="Ø"/>
            </a:pPr>
            <a:r>
              <a:rPr lang="en-US" sz="2400" b="1" i="1" dirty="0">
                <a:latin typeface="Arial" panose="020B0604020202020204" pitchFamily="34" charset="0"/>
                <a:cs typeface="Arial" panose="020B0604020202020204" pitchFamily="34" charset="0"/>
              </a:rPr>
              <a:t>Sample questions to answer (continued</a:t>
            </a:r>
            <a:r>
              <a:rPr lang="en-US" sz="2400" b="1" i="1" dirty="0" smtClean="0">
                <a:latin typeface="Arial" panose="020B0604020202020204" pitchFamily="34" charset="0"/>
                <a:cs typeface="Arial" panose="020B0604020202020204" pitchFamily="34" charset="0"/>
              </a:rPr>
              <a:t>)</a:t>
            </a:r>
          </a:p>
          <a:p>
            <a:pPr marL="905256" lvl="2" indent="0" fontAlgn="base">
              <a:buNone/>
            </a:pPr>
            <a:endParaRPr lang="en-US" sz="2000" dirty="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At the end of the day, despite what the numbers show related to salaries, the overriding questions are -</a:t>
            </a: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Are we losing good faculty because salaries or benefits</a:t>
            </a:r>
          </a:p>
          <a:p>
            <a:pPr marL="905256" lvl="2"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aren’t competitive?</a:t>
            </a: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Are we unable to hire the faculty we want because</a:t>
            </a:r>
          </a:p>
          <a:p>
            <a:pPr marL="905256" lvl="2"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salaries or benefits aren’t competitive?</a:t>
            </a:r>
          </a:p>
          <a:p>
            <a:pPr lvl="1" fontAlgn="base">
              <a:buFont typeface="Courier New" panose="02070309020205020404" pitchFamily="49" charset="0"/>
              <a:buChar char="o"/>
            </a:pPr>
            <a:endParaRPr lang="en-US" sz="2000"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Do we have an aging faculty and are massive retirements looming?  Will younger replacements have a different set of needs (maternity leave, tuition remission, less willingness to coach or go on overnight trips?)</a:t>
            </a: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smtClean="0"/>
          </a:p>
          <a:p>
            <a:pPr marL="137160" indent="0">
              <a:buNone/>
            </a:pPr>
            <a:endParaRPr lang="en-US" dirty="0" smtClean="0"/>
          </a:p>
          <a:p>
            <a:pPr>
              <a:buFont typeface="Wingdings" panose="05000000000000000000" pitchFamily="2" charset="2"/>
              <a:buChar char="Ø"/>
            </a:pPr>
            <a:endParaRPr lang="en-US" dirty="0" smtClean="0"/>
          </a:p>
          <a:p>
            <a:pPr marL="137160" indent="0">
              <a:buNone/>
            </a:pPr>
            <a:endParaRPr lang="en-US" dirty="0"/>
          </a:p>
        </p:txBody>
      </p:sp>
      <p:pic>
        <p:nvPicPr>
          <p:cNvPr id="25602"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5753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358897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1"/>
          </a:xfrm>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2 - Employment </a:t>
            </a:r>
            <a:r>
              <a:rPr lang="en-US" sz="2800" i="1" dirty="0" smtClean="0">
                <a:solidFill>
                  <a:schemeClr val="tx1"/>
                </a:solidFill>
                <a:latin typeface="Arial" panose="020B0604020202020204" pitchFamily="34" charset="0"/>
                <a:cs typeface="Arial" panose="020B0604020202020204" pitchFamily="34" charset="0"/>
              </a:rPr>
              <a:t>(continued)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0800" y="838201"/>
            <a:ext cx="8636000" cy="5714999"/>
          </a:xfrm>
        </p:spPr>
        <p:txBody>
          <a:bodyPr>
            <a:normAutofit fontScale="92500" lnSpcReduction="10000"/>
          </a:bodyPr>
          <a:lstStyle/>
          <a:p>
            <a:pPr>
              <a:buFont typeface="Wingdings" panose="05000000000000000000" pitchFamily="2" charset="2"/>
              <a:buChar char="Ø"/>
            </a:pPr>
            <a:r>
              <a:rPr lang="en-US" sz="2400" b="1" i="1" dirty="0">
                <a:latin typeface="Arial" panose="020B0604020202020204" pitchFamily="34" charset="0"/>
                <a:cs typeface="Arial" panose="020B0604020202020204" pitchFamily="34" charset="0"/>
              </a:rPr>
              <a:t>Sample questions to answer (continued)</a:t>
            </a:r>
          </a:p>
          <a:p>
            <a:pPr>
              <a:buFont typeface="Wingdings" panose="05000000000000000000" pitchFamily="2" charset="2"/>
              <a:buChar char="Ø"/>
            </a:pPr>
            <a:endParaRPr lang="en-US" sz="12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a:latin typeface="Arial" panose="020B0604020202020204" pitchFamily="34" charset="0"/>
                <a:cs typeface="Arial" panose="020B0604020202020204" pitchFamily="34" charset="0"/>
              </a:rPr>
              <a:t>Is employee headcount appropriate?  How does it compare to benchmark schools?</a:t>
            </a:r>
          </a:p>
          <a:p>
            <a:pPr marL="585216" lvl="1" indent="0">
              <a:buNone/>
            </a:pPr>
            <a:endParaRPr lang="en-US" sz="12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How </a:t>
            </a:r>
            <a:r>
              <a:rPr lang="en-US" dirty="0">
                <a:latin typeface="Arial" panose="020B0604020202020204" pitchFamily="34" charset="0"/>
                <a:cs typeface="Arial" panose="020B0604020202020204" pitchFamily="34" charset="0"/>
              </a:rPr>
              <a:t>has employee headcount changed over the last 5 years?  </a:t>
            </a: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1200" dirty="0">
              <a:latin typeface="Arial" panose="020B0604020202020204" pitchFamily="34" charset="0"/>
              <a:cs typeface="Arial" panose="020B0604020202020204" pitchFamily="34" charset="0"/>
            </a:endParaRP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Has </a:t>
            </a:r>
            <a:r>
              <a:rPr lang="en-US" dirty="0">
                <a:latin typeface="Arial" panose="020B0604020202020204" pitchFamily="34" charset="0"/>
                <a:cs typeface="Arial" panose="020B0604020202020204" pitchFamily="34" charset="0"/>
              </a:rPr>
              <a:t>the change in employee headcount been consistent with the change in student </a:t>
            </a:r>
            <a:r>
              <a:rPr lang="en-US" dirty="0" smtClean="0">
                <a:latin typeface="Arial" panose="020B0604020202020204" pitchFamily="34" charset="0"/>
                <a:cs typeface="Arial" panose="020B0604020202020204" pitchFamily="34" charset="0"/>
              </a:rPr>
              <a:t>headcount – </a:t>
            </a:r>
          </a:p>
          <a:p>
            <a:pPr marL="905256" lvl="2" indent="0" fontAlgn="base">
              <a:buNone/>
            </a:pPr>
            <a:endParaRPr lang="en-US" sz="1200" dirty="0">
              <a:latin typeface="Arial" panose="020B0604020202020204" pitchFamily="34" charset="0"/>
              <a:cs typeface="Arial" panose="020B0604020202020204" pitchFamily="34" charset="0"/>
            </a:endParaRPr>
          </a:p>
          <a:p>
            <a:pPr lvl="3"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Has employee headcount increased as the student headcount</a:t>
            </a:r>
          </a:p>
          <a:p>
            <a:pPr marL="1170432" lvl="3"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has increased?  </a:t>
            </a:r>
          </a:p>
          <a:p>
            <a:pPr marL="1170432" lvl="3" indent="0" fontAlgn="base">
              <a:buNone/>
            </a:pPr>
            <a:endParaRPr lang="en-US" sz="1200" dirty="0">
              <a:latin typeface="Arial" panose="020B0604020202020204" pitchFamily="34" charset="0"/>
              <a:cs typeface="Arial" panose="020B0604020202020204" pitchFamily="34" charset="0"/>
            </a:endParaRPr>
          </a:p>
          <a:p>
            <a:pPr lvl="3"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Has employee headcount </a:t>
            </a:r>
            <a:r>
              <a:rPr lang="en-US" dirty="0" smtClean="0">
                <a:latin typeface="Arial" panose="020B0604020202020204" pitchFamily="34" charset="0"/>
                <a:cs typeface="Arial" panose="020B0604020202020204" pitchFamily="34" charset="0"/>
              </a:rPr>
              <a:t>decreased </a:t>
            </a:r>
            <a:r>
              <a:rPr lang="en-US" dirty="0">
                <a:latin typeface="Arial" panose="020B0604020202020204" pitchFamily="34" charset="0"/>
                <a:cs typeface="Arial" panose="020B0604020202020204" pitchFamily="34" charset="0"/>
              </a:rPr>
              <a:t>as the student </a:t>
            </a:r>
            <a:r>
              <a:rPr lang="en-US" dirty="0" smtClean="0">
                <a:latin typeface="Arial" panose="020B0604020202020204" pitchFamily="34" charset="0"/>
                <a:cs typeface="Arial" panose="020B0604020202020204" pitchFamily="34" charset="0"/>
              </a:rPr>
              <a:t>headcount</a:t>
            </a:r>
          </a:p>
          <a:p>
            <a:pPr marL="1170432" lvl="3"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has decreased</a:t>
            </a:r>
            <a:r>
              <a:rPr lang="en-US" dirty="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pPr marL="1170432" lvl="3" indent="0" fontAlgn="base">
              <a:buNone/>
            </a:pPr>
            <a:endParaRPr lang="en-US" sz="1200" i="1" dirty="0">
              <a:latin typeface="Arial" panose="020B0604020202020204" pitchFamily="34" charset="0"/>
              <a:cs typeface="Arial" panose="020B0604020202020204" pitchFamily="34" charset="0"/>
            </a:endParaRPr>
          </a:p>
          <a:p>
            <a:pPr marL="1170432" lvl="3" indent="0" fontAlgn="base">
              <a:buNone/>
            </a:pPr>
            <a:r>
              <a:rPr lang="en-US" i="1" dirty="0" smtClean="0">
                <a:latin typeface="Arial" panose="020B0604020202020204" pitchFamily="34" charset="0"/>
                <a:cs typeface="Arial" panose="020B0604020202020204" pitchFamily="34" charset="0"/>
              </a:rPr>
              <a:t>Keep in mind some fixed costs don’t change as enrollment </a:t>
            </a:r>
          </a:p>
          <a:p>
            <a:pPr marL="1170432" lvl="3" indent="0" fontAlgn="base">
              <a:buNone/>
            </a:pPr>
            <a:r>
              <a:rPr lang="en-US" i="1" dirty="0" smtClean="0">
                <a:latin typeface="Arial" panose="020B0604020202020204" pitchFamily="34" charset="0"/>
                <a:cs typeface="Arial" panose="020B0604020202020204" pitchFamily="34" charset="0"/>
              </a:rPr>
              <a:t>changes (i.e. a librarian is needed even if enrollment drops </a:t>
            </a:r>
            <a:endParaRPr lang="en-US" i="1" dirty="0">
              <a:latin typeface="Arial" panose="020B0604020202020204" pitchFamily="34" charset="0"/>
              <a:cs typeface="Arial" panose="020B0604020202020204" pitchFamily="34" charset="0"/>
            </a:endParaRPr>
          </a:p>
          <a:p>
            <a:pPr marL="1170432" lvl="3" indent="0" fontAlgn="base">
              <a:buNone/>
            </a:pPr>
            <a:r>
              <a:rPr lang="en-US" i="1" dirty="0" smtClean="0">
                <a:latin typeface="Arial" panose="020B0604020202020204" pitchFamily="34" charset="0"/>
                <a:cs typeface="Arial" panose="020B0604020202020204" pitchFamily="34" charset="0"/>
              </a:rPr>
              <a:t>from 650 to 600).</a:t>
            </a:r>
          </a:p>
          <a:p>
            <a:pPr marL="905256" lvl="2" indent="0" fontAlgn="base">
              <a:buNone/>
            </a:pPr>
            <a:endParaRPr lang="en-US" sz="12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a:p>
          <a:p>
            <a:pPr marL="137160" indent="0">
              <a:buNone/>
            </a:pPr>
            <a:endParaRPr lang="en-US" dirty="0"/>
          </a:p>
          <a:p>
            <a:pPr>
              <a:buFont typeface="Wingdings" panose="05000000000000000000" pitchFamily="2" charset="2"/>
              <a:buChar char="Ø"/>
            </a:pPr>
            <a:endParaRPr lang="en-US" dirty="0" smtClean="0"/>
          </a:p>
          <a:p>
            <a:pPr marL="137160" indent="0">
              <a:buNone/>
            </a:pPr>
            <a:endParaRPr lang="en-US" dirty="0"/>
          </a:p>
        </p:txBody>
      </p:sp>
      <p:pic>
        <p:nvPicPr>
          <p:cNvPr id="26626"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9" end="9"/>
                                            </p:txEl>
                                          </p:spTgt>
                                        </p:tgtEl>
                                        <p:attrNameLst>
                                          <p:attrName>style.visibility</p:attrName>
                                        </p:attrNameLst>
                                      </p:cBhvr>
                                      <p:to>
                                        <p:strVal val="visible"/>
                                      </p:to>
                                    </p:set>
                                    <p:animEffect transition="in" filter="blinds(horizontal)">
                                      <p:cBhvr>
                                        <p:cTn id="30" dur="500"/>
                                        <p:tgtEl>
                                          <p:spTgt spid="3">
                                            <p:txEl>
                                              <p:pRg st="9" end="9"/>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11" end="11"/>
                                            </p:txEl>
                                          </p:spTgt>
                                        </p:tgtEl>
                                        <p:attrNameLst>
                                          <p:attrName>style.visibility</p:attrName>
                                        </p:attrNameLst>
                                      </p:cBhvr>
                                      <p:to>
                                        <p:strVal val="visible"/>
                                      </p:to>
                                    </p:set>
                                    <p:animEffect transition="in" filter="blinds(horizontal)">
                                      <p:cBhvr>
                                        <p:cTn id="35" dur="500"/>
                                        <p:tgtEl>
                                          <p:spTgt spid="3">
                                            <p:txEl>
                                              <p:pRg st="11" end="11"/>
                                            </p:txEl>
                                          </p:spTgt>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3">
                                            <p:txEl>
                                              <p:pRg st="12" end="12"/>
                                            </p:txEl>
                                          </p:spTgt>
                                        </p:tgtEl>
                                        <p:attrNameLst>
                                          <p:attrName>style.visibility</p:attrName>
                                        </p:attrNameLst>
                                      </p:cBhvr>
                                      <p:to>
                                        <p:strVal val="visible"/>
                                      </p:to>
                                    </p:set>
                                    <p:animEffect transition="in" filter="blinds(horizontal)">
                                      <p:cBhvr>
                                        <p:cTn id="38" dur="500"/>
                                        <p:tgtEl>
                                          <p:spTgt spid="3">
                                            <p:txEl>
                                              <p:pRg st="12" end="1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animEffect transition="in" filter="blinds(horizontal)">
                                      <p:cBhvr>
                                        <p:cTn id="43" dur="500"/>
                                        <p:tgtEl>
                                          <p:spTgt spid="3">
                                            <p:txEl>
                                              <p:pRg st="14" end="14"/>
                                            </p:txEl>
                                          </p:spTgt>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3">
                                            <p:txEl>
                                              <p:pRg st="15" end="15"/>
                                            </p:txEl>
                                          </p:spTgt>
                                        </p:tgtEl>
                                        <p:attrNameLst>
                                          <p:attrName>style.visibility</p:attrName>
                                        </p:attrNameLst>
                                      </p:cBhvr>
                                      <p:to>
                                        <p:strVal val="visible"/>
                                      </p:to>
                                    </p:set>
                                    <p:animEffect transition="in" filter="blinds(horizontal)">
                                      <p:cBhvr>
                                        <p:cTn id="46" dur="500"/>
                                        <p:tgtEl>
                                          <p:spTgt spid="3">
                                            <p:txEl>
                                              <p:pRg st="15" end="15"/>
                                            </p:txEl>
                                          </p:spTgt>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3">
                                            <p:txEl>
                                              <p:pRg st="16" end="16"/>
                                            </p:txEl>
                                          </p:spTgt>
                                        </p:tgtEl>
                                        <p:attrNameLst>
                                          <p:attrName>style.visibility</p:attrName>
                                        </p:attrNameLst>
                                      </p:cBhvr>
                                      <p:to>
                                        <p:strVal val="visible"/>
                                      </p:to>
                                    </p:set>
                                    <p:animEffect transition="in" filter="blinds(horizontal)">
                                      <p:cBhvr>
                                        <p:cTn id="49"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1"/>
          </a:xfrm>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2 - Employment </a:t>
            </a:r>
            <a:r>
              <a:rPr lang="en-US" sz="2800" i="1" dirty="0" smtClean="0">
                <a:solidFill>
                  <a:schemeClr val="tx1"/>
                </a:solidFill>
                <a:latin typeface="Arial" panose="020B0604020202020204" pitchFamily="34" charset="0"/>
                <a:cs typeface="Arial" panose="020B0604020202020204" pitchFamily="34" charset="0"/>
              </a:rPr>
              <a:t>(continued)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66800"/>
            <a:ext cx="8229600" cy="5257800"/>
          </a:xfrm>
        </p:spPr>
        <p:txBody>
          <a:bodyPr>
            <a:normAutofit lnSpcReduction="10000"/>
          </a:bodyPr>
          <a:lstStyle/>
          <a:p>
            <a:pPr>
              <a:buFont typeface="Wingdings" panose="05000000000000000000" pitchFamily="2" charset="2"/>
              <a:buChar char="Ø"/>
            </a:pPr>
            <a:r>
              <a:rPr lang="en-US" sz="2400" b="1" i="1" dirty="0">
                <a:latin typeface="Arial" panose="020B0604020202020204" pitchFamily="34" charset="0"/>
                <a:cs typeface="Arial" panose="020B0604020202020204" pitchFamily="34" charset="0"/>
              </a:rPr>
              <a:t>Sample questions to answer (continued)</a:t>
            </a:r>
          </a:p>
          <a:p>
            <a:pPr>
              <a:buFont typeface="Wingdings" panose="05000000000000000000" pitchFamily="2" charset="2"/>
              <a:buChar char="Ø"/>
            </a:pPr>
            <a:endParaRPr lang="en-US" sz="12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a:latin typeface="Arial" panose="020B0604020202020204" pitchFamily="34" charset="0"/>
                <a:cs typeface="Arial" panose="020B0604020202020204" pitchFamily="34" charset="0"/>
              </a:rPr>
              <a:t>Is the change in employee headcount sustainable? </a:t>
            </a:r>
            <a:endParaRPr lang="en-US" dirty="0"/>
          </a:p>
          <a:p>
            <a:pPr>
              <a:buFont typeface="Wingdings" panose="05000000000000000000" pitchFamily="2" charset="2"/>
              <a:buChar char="Ø"/>
            </a:pPr>
            <a:endParaRPr lang="en-US" sz="16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What percentage of the budget comprises salaries and benefits?</a:t>
            </a:r>
            <a:endParaRPr lang="en-US" sz="1200" dirty="0" smtClean="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For most schools, salaries and benefits are 70 – 80% of the</a:t>
            </a:r>
          </a:p>
          <a:p>
            <a:pPr marL="905256" lvl="2" indent="0">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    budget</a:t>
            </a:r>
            <a:endParaRPr lang="en-US" sz="1200" dirty="0" smtClean="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sz="2000" dirty="0" smtClean="0">
                <a:latin typeface="Arial" panose="020B0604020202020204" pitchFamily="34" charset="0"/>
                <a:cs typeface="Arial" panose="020B0604020202020204" pitchFamily="34" charset="0"/>
              </a:rPr>
              <a:t> Likewise, net tuition revenue is typically 70 – 80% of </a:t>
            </a: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the</a:t>
            </a:r>
          </a:p>
          <a:p>
            <a:pPr marL="905256" lvl="2" indent="0">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    budget, thus tuition dollars pay employee costs</a:t>
            </a:r>
          </a:p>
          <a:p>
            <a:pPr marL="905256" lvl="2" indent="0">
              <a:buNone/>
            </a:pPr>
            <a:endParaRPr lang="en-US" sz="1500" dirty="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How have benefits as a percentage of total compensation changed over the last 5 years</a:t>
            </a:r>
            <a:r>
              <a:rPr lang="en-US" dirty="0">
                <a:latin typeface="Arial" panose="020B0604020202020204" pitchFamily="34" charset="0"/>
                <a:cs typeface="Arial" panose="020B0604020202020204" pitchFamily="34" charset="0"/>
              </a:rPr>
              <a:t>? </a:t>
            </a:r>
            <a:endParaRPr lang="en-US" dirty="0" smtClean="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Is the change sustainable?</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If not, what can be done to change it?</a:t>
            </a:r>
            <a:endParaRPr lang="en-US" dirty="0">
              <a:latin typeface="Arial" panose="020B0604020202020204" pitchFamily="34" charset="0"/>
              <a:cs typeface="Arial" panose="020B0604020202020204" pitchFamily="34" charset="0"/>
            </a:endParaRPr>
          </a:p>
          <a:p>
            <a:pPr marL="905256" lvl="2" indent="0" fontAlgn="base">
              <a:buNone/>
            </a:pP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dirty="0"/>
          </a:p>
          <a:p>
            <a:pPr>
              <a:buFont typeface="Wingdings" panose="05000000000000000000" pitchFamily="2" charset="2"/>
              <a:buChar char="Ø"/>
            </a:pPr>
            <a:endParaRPr lang="en-US" dirty="0"/>
          </a:p>
          <a:p>
            <a:pPr marL="137160" indent="0">
              <a:buNone/>
            </a:pPr>
            <a:endParaRPr lang="en-US" dirty="0"/>
          </a:p>
          <a:p>
            <a:pPr>
              <a:buFont typeface="Wingdings" panose="05000000000000000000" pitchFamily="2" charset="2"/>
              <a:buChar char="Ø"/>
            </a:pPr>
            <a:endParaRPr lang="en-US" dirty="0" smtClean="0"/>
          </a:p>
          <a:p>
            <a:pPr marL="137160" indent="0">
              <a:buNone/>
            </a:pPr>
            <a:endParaRPr lang="en-US" dirty="0"/>
          </a:p>
        </p:txBody>
      </p:sp>
      <p:pic>
        <p:nvPicPr>
          <p:cNvPr id="27650"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52265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500"/>
                                        <p:tgtEl>
                                          <p:spTgt spid="3">
                                            <p:txEl>
                                              <p:pRg st="5" end="5"/>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blinds(horizontal)">
                                      <p:cBhvr>
                                        <p:cTn id="34" dur="500"/>
                                        <p:tgtEl>
                                          <p:spTgt spid="3">
                                            <p:txEl>
                                              <p:pRg st="10" end="10"/>
                                            </p:txEl>
                                          </p:spTgt>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blinds(horizontal)">
                                      <p:cBhvr>
                                        <p:cTn id="37" dur="500"/>
                                        <p:tgtEl>
                                          <p:spTgt spid="3">
                                            <p:txEl>
                                              <p:pRg st="11" end="11"/>
                                            </p:txEl>
                                          </p:spTgt>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3">
                                            <p:txEl>
                                              <p:pRg st="12" end="12"/>
                                            </p:txEl>
                                          </p:spTgt>
                                        </p:tgtEl>
                                        <p:attrNameLst>
                                          <p:attrName>style.visibility</p:attrName>
                                        </p:attrNameLst>
                                      </p:cBhvr>
                                      <p:to>
                                        <p:strVal val="visible"/>
                                      </p:to>
                                    </p:set>
                                    <p:animEffect transition="in" filter="blinds(horizontal)">
                                      <p:cBhvr>
                                        <p:cTn id="40"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1"/>
            <a:ext cx="8229600" cy="533400"/>
          </a:xfrm>
        </p:spPr>
        <p:txBody>
          <a:bodyPr>
            <a:noAutofit/>
          </a:bodyPr>
          <a:lstStyle/>
          <a:p>
            <a:r>
              <a:rPr lang="en-US" sz="2900" dirty="0" smtClean="0">
                <a:solidFill>
                  <a:schemeClr val="tx1"/>
                </a:solidFill>
                <a:latin typeface="Arial" panose="020B0604020202020204" pitchFamily="34" charset="0"/>
                <a:cs typeface="Arial" panose="020B0604020202020204" pitchFamily="34" charset="0"/>
              </a:rPr>
              <a:t>3 - Financial</a:t>
            </a:r>
            <a:endParaRPr lang="en-US" sz="29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914400"/>
            <a:ext cx="8229600" cy="5562600"/>
          </a:xfrm>
        </p:spPr>
        <p:txBody>
          <a:bodyPr>
            <a:normAutofit fontScale="92500" lnSpcReduction="20000"/>
          </a:bodyPr>
          <a:lstStyle/>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Net </a:t>
            </a:r>
            <a:r>
              <a:rPr lang="en-US" sz="2600" dirty="0">
                <a:latin typeface="Arial" panose="020B0604020202020204" pitchFamily="34" charset="0"/>
                <a:cs typeface="Arial" panose="020B0604020202020204" pitchFamily="34" charset="0"/>
              </a:rPr>
              <a:t>Tuition </a:t>
            </a:r>
            <a:r>
              <a:rPr lang="en-US" sz="2600" dirty="0" smtClean="0">
                <a:latin typeface="Arial" panose="020B0604020202020204" pitchFamily="34" charset="0"/>
                <a:cs typeface="Arial" panose="020B0604020202020204" pitchFamily="34" charset="0"/>
              </a:rPr>
              <a:t>Revenue</a:t>
            </a:r>
          </a:p>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NAIS </a:t>
            </a:r>
            <a:r>
              <a:rPr lang="en-US" sz="2600" dirty="0">
                <a:latin typeface="Arial" panose="020B0604020202020204" pitchFamily="34" charset="0"/>
                <a:cs typeface="Arial" panose="020B0604020202020204" pitchFamily="34" charset="0"/>
              </a:rPr>
              <a:t>DASL comparative </a:t>
            </a:r>
            <a:r>
              <a:rPr lang="en-US" sz="2600" dirty="0" smtClean="0">
                <a:latin typeface="Arial" panose="020B0604020202020204" pitchFamily="34" charset="0"/>
                <a:cs typeface="Arial" panose="020B0604020202020204" pitchFamily="34" charset="0"/>
              </a:rPr>
              <a:t>data</a:t>
            </a:r>
          </a:p>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Cost effectiveness by division</a:t>
            </a:r>
          </a:p>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Tuition Gap (difference between NTR and total expenses)</a:t>
            </a:r>
          </a:p>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Future </a:t>
            </a:r>
            <a:r>
              <a:rPr lang="en-US" sz="2600" dirty="0">
                <a:latin typeface="Arial" panose="020B0604020202020204" pitchFamily="34" charset="0"/>
                <a:cs typeface="Arial" panose="020B0604020202020204" pitchFamily="34" charset="0"/>
              </a:rPr>
              <a:t>budget </a:t>
            </a:r>
            <a:r>
              <a:rPr lang="en-US" sz="2600" dirty="0" smtClean="0">
                <a:latin typeface="Arial" panose="020B0604020202020204" pitchFamily="34" charset="0"/>
                <a:cs typeface="Arial" panose="020B0604020202020204" pitchFamily="34" charset="0"/>
              </a:rPr>
              <a:t>projections</a:t>
            </a:r>
          </a:p>
          <a:p>
            <a:pPr marL="137160" indent="0">
              <a:buNone/>
            </a:pPr>
            <a:endParaRPr lang="en-US"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b="1" i="1" dirty="0" smtClean="0">
                <a:latin typeface="Arial" panose="020B0604020202020204" pitchFamily="34" charset="0"/>
                <a:cs typeface="Arial" panose="020B0604020202020204" pitchFamily="34" charset="0"/>
              </a:rPr>
              <a:t>Sample questions to answer –</a:t>
            </a:r>
          </a:p>
          <a:p>
            <a:pPr marL="137160" indent="0">
              <a:buNone/>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a:latin typeface="Arial" panose="020B0604020202020204" pitchFamily="34" charset="0"/>
                <a:cs typeface="Arial" panose="020B0604020202020204" pitchFamily="34" charset="0"/>
              </a:rPr>
              <a:t>How has Net Tuition Revenue per student changed each of the last 5 years?  </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What </a:t>
            </a:r>
            <a:r>
              <a:rPr lang="en-US" dirty="0">
                <a:latin typeface="Arial" panose="020B0604020202020204" pitchFamily="34" charset="0"/>
                <a:cs typeface="Arial" panose="020B0604020202020204" pitchFamily="34" charset="0"/>
              </a:rPr>
              <a:t>percentage of each year’s tuition increase did </a:t>
            </a:r>
            <a:r>
              <a:rPr lang="en-US" dirty="0" smtClean="0">
                <a:latin typeface="Arial" panose="020B0604020202020204" pitchFamily="34" charset="0"/>
                <a:cs typeface="Arial" panose="020B0604020202020204" pitchFamily="34" charset="0"/>
              </a:rPr>
              <a:t>our</a:t>
            </a:r>
          </a:p>
          <a:p>
            <a:pPr marL="905256" lvl="2"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school actually </a:t>
            </a:r>
            <a:r>
              <a:rPr lang="en-US" dirty="0">
                <a:latin typeface="Arial" panose="020B0604020202020204" pitchFamily="34" charset="0"/>
                <a:cs typeface="Arial" panose="020B0604020202020204" pitchFamily="34" charset="0"/>
              </a:rPr>
              <a:t>realize?</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Has </a:t>
            </a:r>
            <a:r>
              <a:rPr lang="en-US" dirty="0">
                <a:latin typeface="Arial" panose="020B0604020202020204" pitchFamily="34" charset="0"/>
                <a:cs typeface="Arial" panose="020B0604020202020204" pitchFamily="34" charset="0"/>
              </a:rPr>
              <a:t>NTR per student increased each </a:t>
            </a:r>
            <a:r>
              <a:rPr lang="en-US" dirty="0" smtClean="0">
                <a:latin typeface="Arial" panose="020B0604020202020204" pitchFamily="34" charset="0"/>
                <a:cs typeface="Arial" panose="020B0604020202020204" pitchFamily="34" charset="0"/>
              </a:rPr>
              <a:t>year?</a:t>
            </a:r>
          </a:p>
          <a:p>
            <a:pPr marL="905256" lvl="2" indent="0">
              <a:buNone/>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What is NTR per grade?</a:t>
            </a:r>
            <a:endParaRPr lang="en-US" dirty="0">
              <a:latin typeface="Arial" panose="020B0604020202020204" pitchFamily="34" charset="0"/>
              <a:cs typeface="Arial" panose="020B0604020202020204" pitchFamily="34" charset="0"/>
            </a:endParaRPr>
          </a:p>
          <a:p>
            <a:pPr marL="905256" lvl="2" indent="0">
              <a:buNone/>
            </a:pPr>
            <a:endParaRPr lang="en-US" dirty="0" smtClean="0">
              <a:latin typeface="Arial" panose="020B0604020202020204" pitchFamily="34" charset="0"/>
              <a:cs typeface="Arial" panose="020B0604020202020204" pitchFamily="34" charset="0"/>
            </a:endParaRPr>
          </a:p>
          <a:p>
            <a:pPr marL="905256" lvl="2" indent="0">
              <a:buNone/>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endParaRPr lang="en-US" dirty="0" smtClean="0">
              <a:latin typeface="Arial" panose="020B0604020202020204" pitchFamily="34" charset="0"/>
              <a:cs typeface="Arial" panose="020B0604020202020204" pitchFamily="34" charset="0"/>
            </a:endParaRPr>
          </a:p>
          <a:p>
            <a:pPr marL="137160" indent="0">
              <a:buNone/>
            </a:pPr>
            <a:endParaRPr lang="en-US" dirty="0" smtClean="0"/>
          </a:p>
        </p:txBody>
      </p:sp>
      <p:pic>
        <p:nvPicPr>
          <p:cNvPr id="28674"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5562599"/>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blinds(horizontal)">
                                      <p:cBhvr>
                                        <p:cTn id="32" dur="500"/>
                                        <p:tgtEl>
                                          <p:spTgt spid="3">
                                            <p:txEl>
                                              <p:pRg st="9" end="9"/>
                                            </p:txEl>
                                          </p:spTgt>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blinds(horizontal)">
                                      <p:cBhvr>
                                        <p:cTn id="35" dur="500"/>
                                        <p:tgtEl>
                                          <p:spTgt spid="3">
                                            <p:txEl>
                                              <p:pRg st="10" end="10"/>
                                            </p:txEl>
                                          </p:spTgt>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blinds(horizontal)">
                                      <p:cBhvr>
                                        <p:cTn id="38" dur="500"/>
                                        <p:tgtEl>
                                          <p:spTgt spid="3">
                                            <p:txEl>
                                              <p:pRg st="11" end="11"/>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animEffect transition="in" filter="blinds(horizontal)">
                                      <p:cBhvr>
                                        <p:cTn id="43" dur="5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4" y="272447"/>
            <a:ext cx="8277225" cy="606147"/>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3</a:t>
            </a:r>
            <a:r>
              <a:rPr lang="en-US" sz="2800" dirty="0" smtClean="0">
                <a:solidFill>
                  <a:schemeClr val="tx1"/>
                </a:solidFill>
                <a:latin typeface="Arial" panose="020B0604020202020204" pitchFamily="34" charset="0"/>
                <a:cs typeface="Arial" panose="020B0604020202020204" pitchFamily="34" charset="0"/>
              </a:rPr>
              <a:t> – Financial </a:t>
            </a:r>
            <a:r>
              <a:rPr lang="en-US" sz="2800" i="1" dirty="0" smtClean="0">
                <a:solidFill>
                  <a:schemeClr val="tx1"/>
                </a:solidFill>
                <a:latin typeface="Arial" panose="020B0604020202020204" pitchFamily="34" charset="0"/>
                <a:cs typeface="Arial" panose="020B0604020202020204" pitchFamily="34" charset="0"/>
              </a:rPr>
              <a:t>(continued</a:t>
            </a:r>
            <a:r>
              <a:rPr lang="en-US" sz="2800" i="1" dirty="0">
                <a:solidFill>
                  <a:schemeClr val="tx1"/>
                </a:solidFill>
                <a:latin typeface="Arial" panose="020B0604020202020204" pitchFamily="34" charset="0"/>
                <a:cs typeface="Arial" panose="020B0604020202020204" pitchFamily="34" charset="0"/>
              </a:rPr>
              <a:t>)</a:t>
            </a:r>
          </a:p>
        </p:txBody>
      </p:sp>
      <p:sp>
        <p:nvSpPr>
          <p:cNvPr id="11" name="Rectangle 10"/>
          <p:cNvSpPr/>
          <p:nvPr/>
        </p:nvSpPr>
        <p:spPr>
          <a:xfrm>
            <a:off x="533400" y="1000126"/>
            <a:ext cx="7772400" cy="1200329"/>
          </a:xfrm>
          <a:prstGeom prst="rect">
            <a:avLst/>
          </a:prstGeom>
        </p:spPr>
        <p:txBody>
          <a:bodyPr wrap="square">
            <a:spAutoFit/>
          </a:bodyPr>
          <a:lstStyle/>
          <a:p>
            <a:pPr>
              <a:buFont typeface="Wingdings" panose="05000000000000000000" pitchFamily="2" charset="2"/>
              <a:buChar char="Ø"/>
            </a:pPr>
            <a:r>
              <a:rPr lang="en-US" sz="2400" b="1" i="1" dirty="0">
                <a:latin typeface="Arial" panose="020B0604020202020204" pitchFamily="34" charset="0"/>
                <a:cs typeface="Arial" panose="020B0604020202020204" pitchFamily="34" charset="0"/>
              </a:rPr>
              <a:t>Sample tools needed to answer the questions </a:t>
            </a:r>
            <a:r>
              <a:rPr lang="en-US" sz="2400" b="1" i="1" dirty="0" smtClean="0">
                <a:latin typeface="Arial" panose="020B0604020202020204" pitchFamily="34" charset="0"/>
                <a:cs typeface="Arial" panose="020B0604020202020204" pitchFamily="34" charset="0"/>
              </a:rPr>
              <a:t>–</a:t>
            </a:r>
          </a:p>
          <a:p>
            <a:pPr marL="800100" lvl="1" indent="-342900">
              <a:buFont typeface="Courier New" panose="02070309020205020404" pitchFamily="49" charset="0"/>
              <a:buChar char="o"/>
            </a:pPr>
            <a:r>
              <a:rPr lang="en-US" sz="2400" b="1" i="1" dirty="0" smtClean="0">
                <a:latin typeface="Arial" panose="020B0604020202020204" pitchFamily="34" charset="0"/>
                <a:cs typeface="Arial" panose="020B0604020202020204" pitchFamily="34" charset="0"/>
              </a:rPr>
              <a:t>Net Tuition Revenue Analysis </a:t>
            </a:r>
            <a:endParaRPr lang="en-US" sz="2400" b="1" i="1" dirty="0">
              <a:latin typeface="Arial" panose="020B0604020202020204" pitchFamily="34" charset="0"/>
              <a:cs typeface="Arial" panose="020B0604020202020204" pitchFamily="34" charset="0"/>
            </a:endParaRPr>
          </a:p>
          <a:p>
            <a:pPr lvl="1"/>
            <a:endParaRPr lang="en-US" sz="2400" dirty="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3" name="Oval 12"/>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4" name="Table 3"/>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5" name="Oval 14"/>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6" name="Table 5"/>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7" name="Oval 16"/>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7" name="Table 6"/>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9" name="Oval 18"/>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8" name="Table 7"/>
          <p:cNvGraphicFramePr>
            <a:graphicFrameLocks noGrp="1"/>
          </p:cNvGraphicFramePr>
          <p:nvPr>
            <p:extLst>
              <p:ext uri="{D42A27DB-BD31-4B8C-83A1-F6EECF244321}">
                <p14:modId xmlns:p14="http://schemas.microsoft.com/office/powerpoint/2010/main" val="599393265"/>
              </p:ext>
            </p:extLst>
          </p:nvPr>
        </p:nvGraphicFramePr>
        <p:xfrm>
          <a:off x="685800" y="1905004"/>
          <a:ext cx="6553199" cy="4648190"/>
        </p:xfrm>
        <a:graphic>
          <a:graphicData uri="http://schemas.openxmlformats.org/drawingml/2006/table">
            <a:tbl>
              <a:tblPr>
                <a:tableStyleId>{5C22544A-7EE6-4342-B048-85BDC9FD1C3A}</a:tableStyleId>
              </a:tblPr>
              <a:tblGrid>
                <a:gridCol w="148515"/>
                <a:gridCol w="3914416"/>
                <a:gridCol w="127298"/>
                <a:gridCol w="848654"/>
                <a:gridCol w="212163"/>
                <a:gridCol w="806220"/>
                <a:gridCol w="495933"/>
              </a:tblGrid>
              <a:tr h="177173">
                <a:tc gridSpan="2">
                  <a:txBody>
                    <a:bodyPr/>
                    <a:lstStyle/>
                    <a:p>
                      <a:pPr algn="l" fontAlgn="b"/>
                      <a:r>
                        <a:rPr lang="en-US" sz="1000" u="none" strike="noStrike" dirty="0">
                          <a:effectLst/>
                        </a:rPr>
                        <a:t>Sample School</a:t>
                      </a:r>
                      <a:endParaRPr lang="en-US" sz="1000" b="0" i="0" u="none" strike="noStrike" dirty="0">
                        <a:effectLst/>
                        <a:latin typeface="Arial" panose="020B0604020202020204" pitchFamily="34" charset="0"/>
                      </a:endParaRPr>
                    </a:p>
                  </a:txBody>
                  <a:tcPr marL="0" marR="0" marT="0"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1" i="1" u="none" strike="noStrike">
                        <a:effectLst/>
                        <a:latin typeface="Arial" panose="020B0604020202020204" pitchFamily="34" charset="0"/>
                      </a:endParaRPr>
                    </a:p>
                  </a:txBody>
                  <a:tcPr marL="0" marR="0" marT="0" marB="0" anchor="b"/>
                </a:tc>
              </a:tr>
              <a:tr h="177173">
                <a:tc gridSpan="2">
                  <a:txBody>
                    <a:bodyPr/>
                    <a:lstStyle/>
                    <a:p>
                      <a:pPr algn="l" fontAlgn="b"/>
                      <a:r>
                        <a:rPr lang="en-US" sz="1000" u="none" strike="noStrike">
                          <a:effectLst/>
                        </a:rPr>
                        <a:t>Net Tuition Revenue Calculation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8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Actual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Actual</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6/30/11</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6/30/12</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r>
              <a:tr h="177173">
                <a:tc gridSpan="2">
                  <a:txBody>
                    <a:bodyPr/>
                    <a:lstStyle/>
                    <a:p>
                      <a:pPr algn="l" fontAlgn="b"/>
                      <a:r>
                        <a:rPr lang="en-US" sz="1000" u="none" strike="noStrike">
                          <a:effectLst/>
                        </a:rPr>
                        <a:t>Net Tuition Revenue</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4,485,101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4,894,527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Increase in Tuition Income</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244,526</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392,375</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Change in Other Tuitions (Learning Center, etc.)</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-8,970</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-19,663</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Change in Financial Aid</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-183,740</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36,714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r>
              <a:tr h="187596">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Increase in Net Tuition Revenue</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51,816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409,426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r>
              <a:tr h="187596">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0</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Percentage Change in Net Tuition Revenue</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1.2%</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9.1%</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r>
              <a:tr h="187596">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Percentage of Tuition Increase Realized</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22%</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110%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r>
              <a:tr h="187596">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nl-NL" sz="1000" u="none" strike="noStrike">
                          <a:effectLst/>
                        </a:rPr>
                        <a:t>Net Tuition Revenue per Student</a:t>
                      </a:r>
                      <a:endParaRPr lang="nl-NL"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9,442</a:t>
                      </a:r>
                      <a:endParaRPr lang="en-US" sz="1000" b="0" i="0" u="none" strike="noStrike">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10,503</a:t>
                      </a:r>
                      <a:endParaRPr lang="en-US" sz="1000" b="0" i="0" u="none" strike="noStrike">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Change in Net Tuition Revenue per Student</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1,061</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gridSpan="2">
                  <a:txBody>
                    <a:bodyPr/>
                    <a:lstStyle/>
                    <a:p>
                      <a:pPr algn="l" fontAlgn="b"/>
                      <a:r>
                        <a:rPr lang="en-US" sz="1000" u="none" strike="noStrike">
                          <a:effectLst/>
                        </a:rPr>
                        <a:t>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475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466</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c>
                  <a:txBody>
                    <a:bodyPr/>
                    <a:lstStyle/>
                    <a:p>
                      <a:pPr algn="l" fontAlgn="b"/>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Change in Enrollment</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a:t>
                      </a:r>
                      <a:r>
                        <a:rPr lang="en-US" sz="1000" u="none" strike="noStrike" dirty="0" smtClean="0">
                          <a:effectLst/>
                        </a:rPr>
                        <a:t>       5 </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a:t>
                      </a:r>
                      <a:r>
                        <a:rPr lang="en-US" sz="1000" u="none" strike="noStrike" dirty="0" smtClean="0">
                          <a:effectLst/>
                        </a:rPr>
                        <a:t>         </a:t>
                      </a:r>
                      <a:r>
                        <a:rPr lang="en-US" sz="1000" u="none" strike="noStrike" dirty="0">
                          <a:effectLst/>
                        </a:rPr>
                        <a:t>(9)</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r>
              <a:tr h="177173">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Percentage Change in Enrollment</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20" name="Oval 19"/>
          <p:cNvSpPr/>
          <p:nvPr/>
        </p:nvSpPr>
        <p:spPr>
          <a:xfrm>
            <a:off x="5284292" y="5470311"/>
            <a:ext cx="614944" cy="27417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1" name="Oval 20"/>
          <p:cNvSpPr/>
          <p:nvPr/>
        </p:nvSpPr>
        <p:spPr>
          <a:xfrm>
            <a:off x="6187220" y="5492245"/>
            <a:ext cx="657354" cy="25224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2" name="Oval 21"/>
          <p:cNvSpPr/>
          <p:nvPr/>
        </p:nvSpPr>
        <p:spPr>
          <a:xfrm>
            <a:off x="5266248" y="4930040"/>
            <a:ext cx="604342" cy="25224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3" name="Oval 22"/>
          <p:cNvSpPr/>
          <p:nvPr/>
        </p:nvSpPr>
        <p:spPr>
          <a:xfrm>
            <a:off x="6229630" y="4919168"/>
            <a:ext cx="572534" cy="24127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4" name="Oval 23"/>
          <p:cNvSpPr/>
          <p:nvPr/>
        </p:nvSpPr>
        <p:spPr>
          <a:xfrm>
            <a:off x="5266248" y="6108702"/>
            <a:ext cx="721574" cy="30211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9" name="Oval 28"/>
          <p:cNvSpPr/>
          <p:nvPr/>
        </p:nvSpPr>
        <p:spPr>
          <a:xfrm>
            <a:off x="6229630" y="6123652"/>
            <a:ext cx="614944" cy="3125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30" name="Oval 29"/>
          <p:cNvSpPr/>
          <p:nvPr/>
        </p:nvSpPr>
        <p:spPr>
          <a:xfrm>
            <a:off x="5168628" y="4033295"/>
            <a:ext cx="710367" cy="28514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31" name="Oval 30"/>
          <p:cNvSpPr/>
          <p:nvPr/>
        </p:nvSpPr>
        <p:spPr>
          <a:xfrm>
            <a:off x="6138410" y="4033295"/>
            <a:ext cx="763379" cy="27417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pic>
        <p:nvPicPr>
          <p:cNvPr id="29698"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399"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2151526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2900" dirty="0" smtClean="0">
                <a:solidFill>
                  <a:schemeClr val="tx1"/>
                </a:solidFill>
                <a:latin typeface="Arial" panose="020B0604020202020204" pitchFamily="34" charset="0"/>
                <a:cs typeface="Arial" panose="020B0604020202020204" pitchFamily="34" charset="0"/>
              </a:rPr>
              <a:t>Tools </a:t>
            </a:r>
            <a:r>
              <a:rPr lang="en-US" sz="2900" i="1" dirty="0" smtClean="0">
                <a:solidFill>
                  <a:schemeClr val="tx1"/>
                </a:solidFill>
                <a:latin typeface="Arial" panose="020B0604020202020204" pitchFamily="34" charset="0"/>
                <a:cs typeface="Arial" panose="020B0604020202020204" pitchFamily="34" charset="0"/>
              </a:rPr>
              <a:t>“Toolbox” </a:t>
            </a:r>
            <a:r>
              <a:rPr lang="en-US" sz="2900" dirty="0" smtClean="0">
                <a:solidFill>
                  <a:schemeClr val="tx1"/>
                </a:solidFill>
                <a:latin typeface="Arial" panose="020B0604020202020204" pitchFamily="34" charset="0"/>
                <a:cs typeface="Arial" panose="020B0604020202020204" pitchFamily="34" charset="0"/>
              </a:rPr>
              <a:t>each school should have to make data informed decisions</a:t>
            </a:r>
            <a:endParaRPr lang="en-US" sz="29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8600" y="1295400"/>
            <a:ext cx="8458200" cy="5257800"/>
          </a:xfrm>
        </p:spPr>
        <p:txBody>
          <a:bodyPr>
            <a:normAutofit fontScale="77500" lnSpcReduction="20000"/>
          </a:bodyPr>
          <a:lstStyle/>
          <a:p>
            <a:pPr marL="137160" indent="0">
              <a:buNone/>
            </a:pPr>
            <a:r>
              <a:rPr lang="en-US" b="1" i="1" u="sng" dirty="0" smtClean="0">
                <a:latin typeface="Arial" panose="020B0604020202020204" pitchFamily="34" charset="0"/>
                <a:cs typeface="Arial" panose="020B0604020202020204" pitchFamily="34" charset="0"/>
              </a:rPr>
              <a:t>Strongly</a:t>
            </a:r>
            <a:r>
              <a:rPr lang="en-US" b="1" i="1" dirty="0" smtClean="0">
                <a:latin typeface="Arial" panose="020B0604020202020204" pitchFamily="34" charset="0"/>
                <a:cs typeface="Arial" panose="020B0604020202020204" pitchFamily="34" charset="0"/>
              </a:rPr>
              <a:t> Recommend – </a:t>
            </a:r>
          </a:p>
          <a:p>
            <a:pPr marL="137160" indent="0">
              <a:buNone/>
            </a:pPr>
            <a:endParaRPr lang="en-US" sz="2400" b="1" i="1"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smtClean="0">
                <a:latin typeface="Arial" panose="020B0604020202020204" pitchFamily="34" charset="0"/>
                <a:cs typeface="Arial" panose="020B0604020202020204" pitchFamily="34" charset="0"/>
              </a:rPr>
              <a:t>5 – 10 year NAIS </a:t>
            </a:r>
            <a:r>
              <a:rPr lang="en-US" dirty="0">
                <a:latin typeface="Arial" panose="020B0604020202020204" pitchFamily="34" charset="0"/>
                <a:cs typeface="Arial" panose="020B0604020202020204" pitchFamily="34" charset="0"/>
              </a:rPr>
              <a:t>DASL (Data Analysis for School Leadership)</a:t>
            </a:r>
            <a:r>
              <a:rPr lang="en-US" dirty="0" smtClean="0">
                <a:latin typeface="Arial" panose="020B0604020202020204" pitchFamily="34" charset="0"/>
                <a:cs typeface="Arial" panose="020B0604020202020204" pitchFamily="34" charset="0"/>
              </a:rPr>
              <a:t> trends for your school </a:t>
            </a:r>
            <a:r>
              <a:rPr lang="en-US" b="1" i="1" dirty="0">
                <a:latin typeface="Arial" panose="020B0604020202020204" pitchFamily="34" charset="0"/>
                <a:cs typeface="Arial" panose="020B0604020202020204" pitchFamily="34" charset="0"/>
              </a:rPr>
              <a:t>(template provided</a:t>
            </a:r>
            <a:r>
              <a:rPr lang="en-US" b="1" i="1" dirty="0" smtClean="0">
                <a:latin typeface="Arial" panose="020B0604020202020204" pitchFamily="34" charset="0"/>
                <a:cs typeface="Arial" panose="020B0604020202020204" pitchFamily="34" charset="0"/>
              </a:rPr>
              <a:t>)</a:t>
            </a:r>
            <a:endParaRPr lang="en-US" dirty="0" smtClean="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sz="2600" dirty="0" smtClean="0">
                <a:latin typeface="Arial" panose="020B0604020202020204" pitchFamily="34" charset="0"/>
                <a:cs typeface="Arial" panose="020B0604020202020204" pitchFamily="34" charset="0"/>
              </a:rPr>
              <a:t>For non </a:t>
            </a:r>
            <a:r>
              <a:rPr lang="en-US" sz="2600" dirty="0" smtClean="0">
                <a:latin typeface="Arial" panose="020B0604020202020204" pitchFamily="34" charset="0"/>
                <a:cs typeface="Arial" panose="020B0604020202020204" pitchFamily="34" charset="0"/>
              </a:rPr>
              <a:t>DASL participants</a:t>
            </a:r>
            <a:r>
              <a:rPr lang="en-US" sz="2600" dirty="0" smtClean="0">
                <a:latin typeface="Arial" panose="020B0604020202020204" pitchFamily="34" charset="0"/>
                <a:cs typeface="Arial" panose="020B0604020202020204" pitchFamily="34" charset="0"/>
              </a:rPr>
              <a:t>, </a:t>
            </a:r>
            <a:r>
              <a:rPr lang="en-US" sz="2600" dirty="0" smtClean="0">
                <a:latin typeface="Arial" panose="020B0604020202020204" pitchFamily="34" charset="0"/>
                <a:cs typeface="Arial" panose="020B0604020202020204" pitchFamily="34" charset="0"/>
              </a:rPr>
              <a:t>5 – 10 year trends of important data points for your school </a:t>
            </a:r>
            <a:r>
              <a:rPr lang="en-US" sz="2600" b="1" i="1" dirty="0" smtClean="0">
                <a:latin typeface="Arial" panose="020B0604020202020204" pitchFamily="34" charset="0"/>
                <a:cs typeface="Arial" panose="020B0604020202020204" pitchFamily="34" charset="0"/>
              </a:rPr>
              <a:t>(use NAIS DASL template provided)</a:t>
            </a:r>
          </a:p>
          <a:p>
            <a:pPr marL="585216" lvl="1" indent="0">
              <a:buNone/>
            </a:pPr>
            <a:r>
              <a:rPr lang="en-US" sz="2600" dirty="0">
                <a:latin typeface="Arial" panose="020B0604020202020204" pitchFamily="34" charset="0"/>
                <a:cs typeface="Arial" panose="020B0604020202020204" pitchFamily="34" charset="0"/>
              </a:rPr>
              <a:t>		</a:t>
            </a:r>
            <a:r>
              <a:rPr lang="en-US" sz="2600" i="1" dirty="0" smtClean="0">
                <a:latin typeface="Arial" panose="020B0604020202020204" pitchFamily="34" charset="0"/>
                <a:cs typeface="Arial" panose="020B0604020202020204" pitchFamily="34" charset="0"/>
              </a:rPr>
              <a:t>Observe the trends for each data point and identify the 			most important trends and the main</a:t>
            </a:r>
            <a:r>
              <a:rPr lang="en-US" sz="2600" i="1" dirty="0">
                <a:latin typeface="Arial" panose="020B0604020202020204" pitchFamily="34" charset="0"/>
                <a:cs typeface="Arial" panose="020B0604020202020204" pitchFamily="34" charset="0"/>
              </a:rPr>
              <a:t> </a:t>
            </a:r>
            <a:r>
              <a:rPr lang="en-US" sz="2600" i="1" dirty="0" smtClean="0">
                <a:latin typeface="Arial" panose="020B0604020202020204" pitchFamily="34" charset="0"/>
                <a:cs typeface="Arial" panose="020B0604020202020204" pitchFamily="34" charset="0"/>
              </a:rPr>
              <a:t>conclusions that 			can be obtained from this chart</a:t>
            </a:r>
          </a:p>
          <a:p>
            <a:pPr>
              <a:buFont typeface="Wingdings" panose="05000000000000000000" pitchFamily="2" charset="2"/>
              <a:buChar char="Ø"/>
            </a:pPr>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smtClean="0">
                <a:latin typeface="Arial" panose="020B0604020202020204" pitchFamily="34" charset="0"/>
                <a:cs typeface="Arial" panose="020B0604020202020204" pitchFamily="34" charset="0"/>
              </a:rPr>
              <a:t>DASL </a:t>
            </a:r>
            <a:r>
              <a:rPr lang="en-US" dirty="0">
                <a:latin typeface="Arial" panose="020B0604020202020204" pitchFamily="34" charset="0"/>
                <a:cs typeface="Arial" panose="020B0604020202020204" pitchFamily="34" charset="0"/>
              </a:rPr>
              <a:t>comparative data with benchmark </a:t>
            </a:r>
            <a:r>
              <a:rPr lang="en-US" dirty="0" smtClean="0">
                <a:latin typeface="Arial" panose="020B0604020202020204" pitchFamily="34" charset="0"/>
                <a:cs typeface="Arial" panose="020B0604020202020204" pitchFamily="34" charset="0"/>
              </a:rPr>
              <a:t>schools </a:t>
            </a:r>
            <a:r>
              <a:rPr lang="en-US" b="1" i="1" dirty="0" smtClean="0">
                <a:latin typeface="Arial" panose="020B0604020202020204" pitchFamily="34" charset="0"/>
                <a:cs typeface="Arial" panose="020B0604020202020204" pitchFamily="34" charset="0"/>
              </a:rPr>
              <a:t>(template provided)</a:t>
            </a:r>
            <a:endParaRPr lang="en-US" b="1" i="1" dirty="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sz="2600" dirty="0" smtClean="0">
                <a:latin typeface="Arial" panose="020B0604020202020204" pitchFamily="34" charset="0"/>
                <a:cs typeface="Arial" panose="020B0604020202020204" pitchFamily="34" charset="0"/>
              </a:rPr>
              <a:t> Local or regional schools</a:t>
            </a:r>
            <a:endParaRPr lang="en-US" sz="2600" dirty="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sz="2600" dirty="0" smtClean="0">
                <a:latin typeface="Arial" panose="020B0604020202020204" pitchFamily="34" charset="0"/>
                <a:cs typeface="Arial" panose="020B0604020202020204" pitchFamily="34" charset="0"/>
              </a:rPr>
              <a:t> Aspirational </a:t>
            </a:r>
            <a:r>
              <a:rPr lang="en-US" sz="2600" dirty="0">
                <a:latin typeface="Arial" panose="020B0604020202020204" pitchFamily="34" charset="0"/>
                <a:cs typeface="Arial" panose="020B0604020202020204" pitchFamily="34" charset="0"/>
              </a:rPr>
              <a:t>schools</a:t>
            </a:r>
          </a:p>
          <a:p>
            <a:pPr lvl="2">
              <a:buFont typeface="Courier New" panose="02070309020205020404" pitchFamily="49" charset="0"/>
              <a:buChar char="o"/>
            </a:pPr>
            <a:r>
              <a:rPr lang="en-US" sz="2600" i="1" dirty="0" smtClean="0">
                <a:latin typeface="Arial" panose="020B0604020202020204" pitchFamily="34" charset="0"/>
                <a:cs typeface="Arial" panose="020B0604020202020204" pitchFamily="34" charset="0"/>
              </a:rPr>
              <a:t> Suggestion </a:t>
            </a:r>
            <a:r>
              <a:rPr lang="en-US" sz="2600" i="1" dirty="0">
                <a:latin typeface="Arial" panose="020B0604020202020204" pitchFamily="34" charset="0"/>
                <a:cs typeface="Arial" panose="020B0604020202020204" pitchFamily="34" charset="0"/>
              </a:rPr>
              <a:t>– use ratios to normalize size differences </a:t>
            </a:r>
            <a:r>
              <a:rPr lang="en-US" sz="2600" i="1" dirty="0" smtClean="0">
                <a:latin typeface="Arial" panose="020B0604020202020204" pitchFamily="34" charset="0"/>
                <a:cs typeface="Arial" panose="020B0604020202020204" pitchFamily="34" charset="0"/>
              </a:rPr>
              <a:t>with</a:t>
            </a:r>
          </a:p>
          <a:p>
            <a:pPr marL="905256" lvl="2" indent="0">
              <a:buNone/>
            </a:pPr>
            <a:r>
              <a:rPr lang="en-US" sz="2600" i="1" dirty="0" smtClean="0">
                <a:latin typeface="Arial" panose="020B0604020202020204" pitchFamily="34" charset="0"/>
                <a:cs typeface="Arial" panose="020B0604020202020204" pitchFamily="34" charset="0"/>
              </a:rPr>
              <a:t>     other </a:t>
            </a:r>
            <a:r>
              <a:rPr lang="en-US" sz="2600" i="1" dirty="0">
                <a:latin typeface="Arial" panose="020B0604020202020204" pitchFamily="34" charset="0"/>
                <a:cs typeface="Arial" panose="020B0604020202020204" pitchFamily="34" charset="0"/>
              </a:rPr>
              <a:t>schools (i.e. endowment </a:t>
            </a:r>
            <a:r>
              <a:rPr lang="en-US" sz="2600" i="1" dirty="0" smtClean="0">
                <a:latin typeface="Arial" panose="020B0604020202020204" pitchFamily="34" charset="0"/>
                <a:cs typeface="Arial" panose="020B0604020202020204" pitchFamily="34" charset="0"/>
              </a:rPr>
              <a:t>per student</a:t>
            </a:r>
            <a:r>
              <a:rPr lang="en-US" sz="2600" i="1" dirty="0">
                <a:latin typeface="Arial" panose="020B0604020202020204" pitchFamily="34" charset="0"/>
                <a:cs typeface="Arial" panose="020B0604020202020204" pitchFamily="34" charset="0"/>
              </a:rPr>
              <a:t>, </a:t>
            </a:r>
            <a:r>
              <a:rPr lang="en-US" sz="2600" i="1" dirty="0" smtClean="0">
                <a:latin typeface="Arial" panose="020B0604020202020204" pitchFamily="34" charset="0"/>
                <a:cs typeface="Arial" panose="020B0604020202020204" pitchFamily="34" charset="0"/>
              </a:rPr>
              <a:t>benefit costs </a:t>
            </a:r>
            <a:r>
              <a:rPr lang="en-US" sz="2600" i="1" dirty="0">
                <a:latin typeface="Arial" panose="020B0604020202020204" pitchFamily="34" charset="0"/>
                <a:cs typeface="Arial" panose="020B0604020202020204" pitchFamily="34" charset="0"/>
              </a:rPr>
              <a:t>as </a:t>
            </a:r>
          </a:p>
          <a:p>
            <a:pPr marL="905256" lvl="2" indent="0">
              <a:buNone/>
            </a:pPr>
            <a:r>
              <a:rPr lang="en-US" sz="2600" i="1" dirty="0" smtClean="0">
                <a:latin typeface="Arial" panose="020B0604020202020204" pitchFamily="34" charset="0"/>
                <a:cs typeface="Arial" panose="020B0604020202020204" pitchFamily="34" charset="0"/>
              </a:rPr>
              <a:t>	     a percentage of </a:t>
            </a:r>
            <a:r>
              <a:rPr lang="en-US" sz="2600" i="1" dirty="0">
                <a:latin typeface="Arial" panose="020B0604020202020204" pitchFamily="34" charset="0"/>
                <a:cs typeface="Arial" panose="020B0604020202020204" pitchFamily="34" charset="0"/>
              </a:rPr>
              <a:t>compensation, etc.)</a:t>
            </a:r>
          </a:p>
          <a:p>
            <a:pPr marL="137160" indent="0">
              <a:buNone/>
            </a:pPr>
            <a:endParaRPr lang="en-US" sz="2200" dirty="0">
              <a:latin typeface="Arial" panose="020B0604020202020204" pitchFamily="34" charset="0"/>
              <a:cs typeface="Arial" panose="020B0604020202020204" pitchFamily="34" charset="0"/>
            </a:endParaRPr>
          </a:p>
        </p:txBody>
      </p:sp>
      <p:pic>
        <p:nvPicPr>
          <p:cNvPr id="3074"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0" y="5737261"/>
            <a:ext cx="1511300" cy="11207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779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blinds(horizontal)">
                                      <p:cBhvr>
                                        <p:cTn id="32" dur="500"/>
                                        <p:tgtEl>
                                          <p:spTgt spid="3">
                                            <p:txEl>
                                              <p:pRg st="9" end="9"/>
                                            </p:txEl>
                                          </p:spTgt>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blinds(horizontal)">
                                      <p:cBhvr>
                                        <p:cTn id="35" dur="500"/>
                                        <p:tgtEl>
                                          <p:spTgt spid="3">
                                            <p:txEl>
                                              <p:pRg st="10" end="10"/>
                                            </p:txEl>
                                          </p:spTgt>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blinds(horizontal)">
                                      <p:cBhvr>
                                        <p:cTn id="38"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4" y="107071"/>
            <a:ext cx="8277225" cy="643686"/>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3</a:t>
            </a:r>
            <a:r>
              <a:rPr lang="en-US" sz="2800" dirty="0" smtClean="0">
                <a:solidFill>
                  <a:schemeClr val="tx1"/>
                </a:solidFill>
                <a:latin typeface="Arial" panose="020B0604020202020204" pitchFamily="34" charset="0"/>
                <a:cs typeface="Arial" panose="020B0604020202020204" pitchFamily="34" charset="0"/>
              </a:rPr>
              <a:t> – Financial </a:t>
            </a:r>
            <a:r>
              <a:rPr lang="en-US" sz="2800" i="1" dirty="0" smtClean="0">
                <a:solidFill>
                  <a:schemeClr val="tx1"/>
                </a:solidFill>
                <a:latin typeface="Arial" panose="020B0604020202020204" pitchFamily="34" charset="0"/>
                <a:cs typeface="Arial" panose="020B0604020202020204" pitchFamily="34" charset="0"/>
              </a:rPr>
              <a:t>(continued</a:t>
            </a:r>
            <a:r>
              <a:rPr lang="en-US" sz="2800" i="1" dirty="0">
                <a:solidFill>
                  <a:schemeClr val="tx1"/>
                </a:solidFill>
                <a:latin typeface="Arial" panose="020B0604020202020204" pitchFamily="34" charset="0"/>
                <a:cs typeface="Arial" panose="020B0604020202020204" pitchFamily="34" charset="0"/>
              </a:rPr>
              <a:t>)</a:t>
            </a:r>
          </a:p>
        </p:txBody>
      </p:sp>
      <p:sp>
        <p:nvSpPr>
          <p:cNvPr id="11" name="Rectangle 10"/>
          <p:cNvSpPr/>
          <p:nvPr/>
        </p:nvSpPr>
        <p:spPr>
          <a:xfrm>
            <a:off x="554035" y="937511"/>
            <a:ext cx="7772400" cy="830997"/>
          </a:xfrm>
          <a:prstGeom prst="rect">
            <a:avLst/>
          </a:prstGeom>
        </p:spPr>
        <p:txBody>
          <a:bodyPr wrap="square">
            <a:spAutoFit/>
          </a:bodyPr>
          <a:lstStyle/>
          <a:p>
            <a:pPr>
              <a:buFont typeface="Wingdings" panose="05000000000000000000" pitchFamily="2" charset="2"/>
              <a:buChar char="Ø"/>
            </a:pPr>
            <a:r>
              <a:rPr lang="en-US" sz="2400" b="1" i="1" dirty="0">
                <a:latin typeface="Arial" panose="020B0604020202020204" pitchFamily="34" charset="0"/>
                <a:cs typeface="Arial" panose="020B0604020202020204" pitchFamily="34" charset="0"/>
              </a:rPr>
              <a:t>Sample tools needed to answer the questions – </a:t>
            </a: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Net Tuition Revenue by Grade</a:t>
            </a:r>
            <a:endParaRPr lang="en-US" sz="2400" dirty="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3" name="Oval 12"/>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4" name="Table 3"/>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5" name="Oval 14"/>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6" name="Table 5"/>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7" name="Oval 16"/>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7" name="Table 6"/>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9" name="Oval 18"/>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14" name="Table 13"/>
          <p:cNvGraphicFramePr>
            <a:graphicFrameLocks noGrp="1"/>
          </p:cNvGraphicFramePr>
          <p:nvPr>
            <p:extLst>
              <p:ext uri="{D42A27DB-BD31-4B8C-83A1-F6EECF244321}">
                <p14:modId xmlns:p14="http://schemas.microsoft.com/office/powerpoint/2010/main" val="2031450571"/>
              </p:ext>
            </p:extLst>
          </p:nvPr>
        </p:nvGraphicFramePr>
        <p:xfrm>
          <a:off x="554035" y="1789292"/>
          <a:ext cx="8382001" cy="3765786"/>
        </p:xfrm>
        <a:graphic>
          <a:graphicData uri="http://schemas.openxmlformats.org/drawingml/2006/table">
            <a:tbl>
              <a:tblPr>
                <a:tableStyleId>{5C22544A-7EE6-4342-B048-85BDC9FD1C3A}</a:tableStyleId>
              </a:tblPr>
              <a:tblGrid>
                <a:gridCol w="221371"/>
                <a:gridCol w="1463305"/>
                <a:gridCol w="70099"/>
                <a:gridCol w="642569"/>
                <a:gridCol w="96386"/>
                <a:gridCol w="657173"/>
                <a:gridCol w="128514"/>
                <a:gridCol w="622124"/>
                <a:gridCol w="116830"/>
                <a:gridCol w="747717"/>
                <a:gridCol w="105147"/>
                <a:gridCol w="552026"/>
                <a:gridCol w="128514"/>
                <a:gridCol w="671345"/>
                <a:gridCol w="76374"/>
                <a:gridCol w="595837"/>
                <a:gridCol w="131434"/>
                <a:gridCol w="619203"/>
                <a:gridCol w="105147"/>
                <a:gridCol w="630886"/>
              </a:tblGrid>
              <a:tr h="202777">
                <a:tc gridSpan="2">
                  <a:txBody>
                    <a:bodyPr/>
                    <a:lstStyle/>
                    <a:p>
                      <a:pPr algn="l" fontAlgn="b"/>
                      <a:r>
                        <a:rPr lang="en-US" sz="1000" u="none" strike="noStrike" dirty="0">
                          <a:effectLst/>
                        </a:rPr>
                        <a:t>Sample School</a:t>
                      </a:r>
                      <a:endParaRPr lang="en-US" sz="1000" b="0" i="0" u="none" strike="noStrike" dirty="0">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r>
              <a:tr h="366124">
                <a:tc gridSpan="6">
                  <a:txBody>
                    <a:bodyPr/>
                    <a:lstStyle/>
                    <a:p>
                      <a:pPr algn="l" fontAlgn="b"/>
                      <a:r>
                        <a:rPr lang="en-US" sz="1000" u="none" strike="noStrike">
                          <a:effectLst/>
                        </a:rPr>
                        <a:t>2015-16 Financial Aid and Net Tuition Revenue by Grade</a:t>
                      </a:r>
                      <a:endParaRPr lang="en-US" sz="1000" b="0" i="0" u="none" strike="noStrike">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r>
              <a:tr h="202777">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Gross</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Net</a:t>
                      </a:r>
                      <a:endParaRPr lang="en-US" sz="1000" b="0" i="0" u="none" strike="noStrike">
                        <a:solidFill>
                          <a:srgbClr val="000000"/>
                        </a:solidFill>
                        <a:effectLst/>
                        <a:latin typeface="Calibri" panose="020F0502020204030204" pitchFamily="34" charset="0"/>
                      </a:endParaRPr>
                    </a:p>
                  </a:txBody>
                  <a:tcPr marL="8681" marR="8681" marT="8681" marB="0" anchor="b"/>
                </a:tc>
              </a:tr>
              <a:tr h="367026">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Percentage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Value of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Percentage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Average</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Percentage</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Tuition</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Tuition</a:t>
                      </a:r>
                      <a:endParaRPr lang="en-US" sz="1000" b="0" i="0" u="none" strike="noStrike">
                        <a:solidFill>
                          <a:srgbClr val="000000"/>
                        </a:solidFill>
                        <a:effectLst/>
                        <a:latin typeface="Calibri" panose="020F0502020204030204" pitchFamily="34" charset="0"/>
                      </a:endParaRPr>
                    </a:p>
                  </a:txBody>
                  <a:tcPr marL="8681" marR="8681" marT="8681" marB="0" anchor="b"/>
                </a:tc>
              </a:tr>
              <a:tr h="366124">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Number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of Number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900" u="none" strike="noStrike">
                          <a:effectLst/>
                        </a:rPr>
                        <a:t> Actual </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of Value of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Grant Per</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Opening</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of Class</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by</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by</a:t>
                      </a:r>
                      <a:endParaRPr lang="en-US" sz="1000" b="0" i="0" u="none" strike="noStrike">
                        <a:solidFill>
                          <a:srgbClr val="000000"/>
                        </a:solidFill>
                        <a:effectLst/>
                        <a:latin typeface="Calibri" panose="020F0502020204030204" pitchFamily="34" charset="0"/>
                      </a:endParaRPr>
                    </a:p>
                  </a:txBody>
                  <a:tcPr marL="8681" marR="8681" marT="8681" marB="0" anchor="b"/>
                </a:tc>
              </a:tr>
              <a:tr h="367026">
                <a:tc>
                  <a:txBody>
                    <a:bodyPr/>
                    <a:lstStyle/>
                    <a:p>
                      <a:pPr algn="l" fontAlgn="b"/>
                      <a:endParaRPr lang="en-US" sz="900" b="1" i="1"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of Awards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of Awards</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 Awards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Actual Awards</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Award</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Enrollment</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With Aid</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Grade</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1000" u="none" strike="noStrike">
                          <a:effectLst/>
                        </a:rPr>
                        <a:t>Grade</a:t>
                      </a:r>
                      <a:endParaRPr lang="en-US" sz="1000" b="0" i="0" u="none" strike="noStrike">
                        <a:solidFill>
                          <a:srgbClr val="000000"/>
                        </a:solidFill>
                        <a:effectLst/>
                        <a:latin typeface="Calibri" panose="020F0502020204030204" pitchFamily="34" charset="0"/>
                      </a:endParaRPr>
                    </a:p>
                  </a:txBody>
                  <a:tcPr marL="8681" marR="8681" marT="8681" marB="0" anchor="b"/>
                </a:tc>
              </a:tr>
              <a:tr h="212914">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r>
                        <a:rPr lang="en-US" sz="900" u="none" strike="noStrike">
                          <a:effectLst/>
                        </a:rPr>
                        <a:t> </a:t>
                      </a:r>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r>
                        <a:rPr lang="en-US" sz="900" u="none" strike="noStrike">
                          <a:effectLst/>
                        </a:rPr>
                        <a:t> </a:t>
                      </a:r>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r>
              <a:tr h="367026">
                <a:tc gridSpan="2">
                  <a:txBody>
                    <a:bodyPr/>
                    <a:lstStyle/>
                    <a:p>
                      <a:pPr algn="l" fontAlgn="b"/>
                      <a:r>
                        <a:rPr lang="en-US" sz="1000" u="none" strike="noStrike">
                          <a:effectLst/>
                        </a:rPr>
                        <a:t>5th</a:t>
                      </a:r>
                      <a:endParaRPr lang="en-US" sz="1000" b="0" i="0" u="none" strike="noStrike">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a:effectLst/>
                        </a:rPr>
                        <a:t>                 12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7%</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80,000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7%</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6,667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37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dirty="0">
                          <a:effectLst/>
                        </a:rPr>
                        <a:t>32%</a:t>
                      </a:r>
                      <a:endParaRPr lang="en-US" sz="900" b="0" i="0" u="none" strike="noStrike" dirty="0">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a:effectLst/>
                        </a:rPr>
                        <a:t>     592,000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512,000 </a:t>
                      </a:r>
                      <a:endParaRPr lang="en-US" sz="1000" b="0" i="0" u="none" strike="noStrike" dirty="0">
                        <a:solidFill>
                          <a:srgbClr val="000000"/>
                        </a:solidFill>
                        <a:effectLst/>
                        <a:latin typeface="Calibri" panose="020F0502020204030204" pitchFamily="34" charset="0"/>
                      </a:endParaRPr>
                    </a:p>
                  </a:txBody>
                  <a:tcPr marL="8681" marR="8681" marT="8681" marB="0" anchor="b"/>
                </a:tc>
              </a:tr>
              <a:tr h="367026">
                <a:tc gridSpan="2">
                  <a:txBody>
                    <a:bodyPr/>
                    <a:lstStyle/>
                    <a:p>
                      <a:pPr algn="l" fontAlgn="b"/>
                      <a:r>
                        <a:rPr lang="en-US" sz="1000" u="none" strike="noStrike">
                          <a:effectLst/>
                        </a:rPr>
                        <a:t>6th</a:t>
                      </a:r>
                      <a:endParaRPr lang="en-US" sz="1000" b="0" i="0" u="none" strike="noStrike">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a:effectLst/>
                        </a:rPr>
                        <a:t>                 13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8%</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70,000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6%</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5,385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40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33%</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a:effectLst/>
                        </a:rPr>
                        <a:t>     640,000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570,000 </a:t>
                      </a:r>
                      <a:endParaRPr lang="en-US" sz="1000" b="0" i="0" u="none" strike="noStrike" dirty="0">
                        <a:solidFill>
                          <a:srgbClr val="000000"/>
                        </a:solidFill>
                        <a:effectLst/>
                        <a:latin typeface="Calibri" panose="020F0502020204030204" pitchFamily="34" charset="0"/>
                      </a:endParaRPr>
                    </a:p>
                  </a:txBody>
                  <a:tcPr marL="8681" marR="8681" marT="8681" marB="0" anchor="b"/>
                </a:tc>
              </a:tr>
              <a:tr h="367026">
                <a:tc gridSpan="2">
                  <a:txBody>
                    <a:bodyPr/>
                    <a:lstStyle/>
                    <a:p>
                      <a:pPr algn="l" fontAlgn="b"/>
                      <a:r>
                        <a:rPr lang="en-US" sz="1000" u="none" strike="noStrike">
                          <a:effectLst/>
                        </a:rPr>
                        <a:t>7th</a:t>
                      </a:r>
                      <a:endParaRPr lang="en-US" sz="1000" b="0" i="0" u="none" strike="noStrike">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a:effectLst/>
                        </a:rPr>
                        <a:t>                 11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7%</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90,000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8%</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8,182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40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28%</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a:effectLst/>
                        </a:rPr>
                        <a:t>     640,000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550,000 </a:t>
                      </a:r>
                      <a:endParaRPr lang="en-US" sz="1000" b="0" i="0" u="none" strike="noStrike" dirty="0">
                        <a:solidFill>
                          <a:srgbClr val="000000"/>
                        </a:solidFill>
                        <a:effectLst/>
                        <a:latin typeface="Calibri" panose="020F0502020204030204" pitchFamily="34" charset="0"/>
                      </a:endParaRPr>
                    </a:p>
                  </a:txBody>
                  <a:tcPr marL="8681" marR="8681" marT="8681" marB="0" anchor="b"/>
                </a:tc>
              </a:tr>
              <a:tr h="367026">
                <a:tc gridSpan="2">
                  <a:txBody>
                    <a:bodyPr/>
                    <a:lstStyle/>
                    <a:p>
                      <a:pPr algn="l" fontAlgn="b"/>
                      <a:r>
                        <a:rPr lang="en-US" sz="1000" u="none" strike="noStrike">
                          <a:effectLst/>
                        </a:rPr>
                        <a:t>8th</a:t>
                      </a:r>
                      <a:endParaRPr lang="en-US" sz="1000" b="0" i="0" u="none" strike="noStrike">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a:effectLst/>
                        </a:rPr>
                        <a:t>                 18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11%</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127,500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11%</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r>
                        <a:rPr lang="en-US" sz="1000" u="none" strike="noStrike">
                          <a:effectLst/>
                        </a:rPr>
                        <a:t>       7,083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40 </a:t>
                      </a:r>
                      <a:endParaRPr lang="en-US" sz="1000" b="0" i="0" u="none" strike="noStrike" dirty="0">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45%</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a:effectLst/>
                        </a:rPr>
                        <a:t>     640,000 </a:t>
                      </a:r>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r>
                        <a:rPr lang="en-US" sz="1000" u="none" strike="noStrike" dirty="0">
                          <a:effectLst/>
                        </a:rPr>
                        <a:t>      512,500 </a:t>
                      </a:r>
                      <a:endParaRPr lang="en-US" sz="1000" b="0" i="0" u="none" strike="noStrike" dirty="0">
                        <a:solidFill>
                          <a:srgbClr val="000000"/>
                        </a:solidFill>
                        <a:effectLst/>
                        <a:latin typeface="Calibri" panose="020F0502020204030204" pitchFamily="34" charset="0"/>
                      </a:endParaRPr>
                    </a:p>
                  </a:txBody>
                  <a:tcPr marL="8681" marR="8681" marT="8681" marB="0" anchor="b"/>
                </a:tc>
              </a:tr>
              <a:tr h="212914">
                <a:tc gridSpan="2">
                  <a:txBody>
                    <a:bodyPr/>
                    <a:lstStyle/>
                    <a:p>
                      <a:pPr algn="l" fontAlgn="b"/>
                      <a:r>
                        <a:rPr lang="en-US" sz="1000" u="none" strike="noStrike">
                          <a:effectLst/>
                        </a:rPr>
                        <a:t>Total Middle School</a:t>
                      </a:r>
                      <a:endParaRPr lang="en-US" sz="1000" b="0" i="0" u="none" strike="noStrike">
                        <a:solidFill>
                          <a:srgbClr val="000000"/>
                        </a:solidFill>
                        <a:effectLst/>
                        <a:latin typeface="Calibri" panose="020F0502020204030204" pitchFamily="34" charset="0"/>
                      </a:endParaRPr>
                    </a:p>
                  </a:txBody>
                  <a:tcPr marL="8681" marR="8681" marT="8681" marB="0" anchor="b"/>
                </a:tc>
                <a:tc hMerge="1">
                  <a:txBody>
                    <a:bodyPr/>
                    <a:lstStyle/>
                    <a:p>
                      <a:endParaRPr lang="en-US"/>
                    </a:p>
                  </a:txBody>
                  <a:tcPr/>
                </a:tc>
                <a:tc>
                  <a:txBody>
                    <a:bodyPr/>
                    <a:lstStyle/>
                    <a:p>
                      <a:pPr algn="ctr"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            54 </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32%</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a:effectLst/>
                        </a:rPr>
                        <a:t>    367,500 </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r" fontAlgn="b"/>
                      <a:r>
                        <a:rPr lang="en-US" sz="900" u="none" strike="noStrike" dirty="0">
                          <a:effectLst/>
                        </a:rPr>
                        <a:t>31%</a:t>
                      </a:r>
                      <a:endParaRPr lang="en-US" sz="900" b="0" i="0" u="none" strike="noStrike" dirty="0">
                        <a:solidFill>
                          <a:srgbClr val="000000"/>
                        </a:solidFill>
                        <a:effectLst/>
                        <a:latin typeface="Arial" panose="020B0604020202020204" pitchFamily="34" charset="0"/>
                      </a:endParaRPr>
                    </a:p>
                  </a:txBody>
                  <a:tcPr marL="8681" marR="8681" marT="8681" marB="0" anchor="b"/>
                </a:tc>
                <a:tc>
                  <a:txBody>
                    <a:bodyPr/>
                    <a:lstStyle/>
                    <a:p>
                      <a:pPr algn="ctr" fontAlgn="b"/>
                      <a:endParaRPr lang="en-US" sz="900" b="1"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           157 </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34%</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a:effectLst/>
                        </a:rPr>
                        <a:t> 2,512,000 </a:t>
                      </a:r>
                      <a:endParaRPr lang="en-US" sz="900" b="0" i="0" u="none" strike="noStrike">
                        <a:solidFill>
                          <a:srgbClr val="000000"/>
                        </a:solidFill>
                        <a:effectLst/>
                        <a:latin typeface="Arial" panose="020B0604020202020204" pitchFamily="34" charset="0"/>
                      </a:endParaRPr>
                    </a:p>
                  </a:txBody>
                  <a:tcPr marL="8681" marR="8681" marT="8681" marB="0" anchor="b"/>
                </a:tc>
                <a:tc>
                  <a:txBody>
                    <a:bodyPr/>
                    <a:lstStyle/>
                    <a:p>
                      <a:pPr algn="l" fontAlgn="b"/>
                      <a:endParaRPr lang="en-US" sz="1000" b="0" i="0" u="none" strike="noStrike">
                        <a:solidFill>
                          <a:srgbClr val="000000"/>
                        </a:solidFill>
                        <a:effectLst/>
                        <a:latin typeface="Calibri" panose="020F0502020204030204" pitchFamily="34" charset="0"/>
                      </a:endParaRPr>
                    </a:p>
                  </a:txBody>
                  <a:tcPr marL="8681" marR="8681" marT="8681" marB="0" anchor="b"/>
                </a:tc>
                <a:tc>
                  <a:txBody>
                    <a:bodyPr/>
                    <a:lstStyle/>
                    <a:p>
                      <a:pPr algn="r" fontAlgn="b"/>
                      <a:r>
                        <a:rPr lang="en-US" sz="900" u="none" strike="noStrike" dirty="0">
                          <a:effectLst/>
                        </a:rPr>
                        <a:t> 2,144,500 </a:t>
                      </a:r>
                      <a:endParaRPr lang="en-US" sz="900" b="0" i="0" u="none" strike="noStrike" dirty="0">
                        <a:solidFill>
                          <a:srgbClr val="000000"/>
                        </a:solidFill>
                        <a:effectLst/>
                        <a:latin typeface="Arial" panose="020B0604020202020204" pitchFamily="34" charset="0"/>
                      </a:endParaRPr>
                    </a:p>
                  </a:txBody>
                  <a:tcPr marL="8681" marR="8681" marT="8681" marB="0" anchor="b"/>
                </a:tc>
              </a:tr>
            </a:tbl>
          </a:graphicData>
        </a:graphic>
      </p:graphicFrame>
      <p:sp>
        <p:nvSpPr>
          <p:cNvPr id="25" name="Oval 24"/>
          <p:cNvSpPr/>
          <p:nvPr/>
        </p:nvSpPr>
        <p:spPr>
          <a:xfrm>
            <a:off x="5918199" y="4019085"/>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6" name="Oval 25"/>
          <p:cNvSpPr/>
          <p:nvPr/>
        </p:nvSpPr>
        <p:spPr>
          <a:xfrm>
            <a:off x="5918199" y="5169316"/>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7" name="Oval 26"/>
          <p:cNvSpPr/>
          <p:nvPr/>
        </p:nvSpPr>
        <p:spPr>
          <a:xfrm>
            <a:off x="8355007" y="4019085"/>
            <a:ext cx="609601" cy="29855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8" name="Oval 27"/>
          <p:cNvSpPr/>
          <p:nvPr/>
        </p:nvSpPr>
        <p:spPr>
          <a:xfrm>
            <a:off x="8334371" y="5118932"/>
            <a:ext cx="609602" cy="29379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pic>
        <p:nvPicPr>
          <p:cNvPr id="30722"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5375" y="5575862"/>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003980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1"/>
            <a:ext cx="8229600" cy="533400"/>
          </a:xfrm>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3 – Financial (continued)</a:t>
            </a:r>
            <a:endParaRPr lang="en-US" sz="28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838200"/>
            <a:ext cx="8229600" cy="5257800"/>
          </a:xfrm>
        </p:spPr>
        <p:txBody>
          <a:bodyPr>
            <a:normAutofit fontScale="85000" lnSpcReduction="20000"/>
          </a:bodyPr>
          <a:lstStyle/>
          <a:p>
            <a:pPr>
              <a:buFont typeface="Wingdings" panose="05000000000000000000" pitchFamily="2" charset="2"/>
              <a:buChar char="Ø"/>
            </a:pPr>
            <a:r>
              <a:rPr lang="en-US" b="1" i="1" dirty="0" smtClean="0">
                <a:latin typeface="Arial" panose="020B0604020202020204" pitchFamily="34" charset="0"/>
                <a:cs typeface="Arial" panose="020B0604020202020204" pitchFamily="34" charset="0"/>
              </a:rPr>
              <a:t>Sample questions to answer -</a:t>
            </a:r>
          </a:p>
          <a:p>
            <a:pPr marL="137160" indent="0">
              <a:buNone/>
            </a:pPr>
            <a:endParaRPr lang="en-US" sz="24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a:latin typeface="Arial" panose="020B0604020202020204" pitchFamily="34" charset="0"/>
                <a:cs typeface="Arial" panose="020B0604020202020204" pitchFamily="34" charset="0"/>
              </a:rPr>
              <a:t>How has the cost per division changed over the last 5 </a:t>
            </a:r>
            <a:r>
              <a:rPr lang="en-US" dirty="0" smtClean="0">
                <a:latin typeface="Arial" panose="020B0604020202020204" pitchFamily="34" charset="0"/>
                <a:cs typeface="Arial" panose="020B0604020202020204" pitchFamily="34" charset="0"/>
              </a:rPr>
              <a:t>years?</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Has </a:t>
            </a:r>
            <a:r>
              <a:rPr lang="en-US" dirty="0">
                <a:latin typeface="Arial" panose="020B0604020202020204" pitchFamily="34" charset="0"/>
                <a:cs typeface="Arial" panose="020B0604020202020204" pitchFamily="34" charset="0"/>
              </a:rPr>
              <a:t>any division increased </a:t>
            </a:r>
            <a:r>
              <a:rPr lang="en-US" dirty="0" smtClean="0">
                <a:latin typeface="Arial" panose="020B0604020202020204" pitchFamily="34" charset="0"/>
                <a:cs typeface="Arial" panose="020B0604020202020204" pitchFamily="34" charset="0"/>
              </a:rPr>
              <a:t>its </a:t>
            </a:r>
            <a:r>
              <a:rPr lang="en-US" dirty="0">
                <a:latin typeface="Arial" panose="020B0604020202020204" pitchFamily="34" charset="0"/>
                <a:cs typeface="Arial" panose="020B0604020202020204" pitchFamily="34" charset="0"/>
              </a:rPr>
              <a:t>spending per student more significantly than the others?  </a:t>
            </a:r>
            <a:endParaRPr lang="en-US" dirty="0" smtClean="0">
              <a:latin typeface="Arial" panose="020B0604020202020204" pitchFamily="34" charset="0"/>
              <a:cs typeface="Arial" panose="020B0604020202020204" pitchFamily="34" charset="0"/>
            </a:endParaRPr>
          </a:p>
          <a:p>
            <a:pPr lvl="3">
              <a:buFont typeface="Courier New" panose="02070309020205020404" pitchFamily="49" charset="0"/>
              <a:buChar char="o"/>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Why</a:t>
            </a:r>
            <a:r>
              <a:rPr lang="en-US" dirty="0">
                <a:latin typeface="Arial" panose="020B0604020202020204" pitchFamily="34" charset="0"/>
                <a:cs typeface="Arial" panose="020B0604020202020204" pitchFamily="34" charset="0"/>
              </a:rPr>
              <a:t>?</a:t>
            </a:r>
          </a:p>
          <a:p>
            <a:pPr marL="585216" lvl="1" indent="0">
              <a:buNone/>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How </a:t>
            </a:r>
            <a:r>
              <a:rPr lang="en-US" dirty="0">
                <a:latin typeface="Arial" panose="020B0604020202020204" pitchFamily="34" charset="0"/>
                <a:cs typeface="Arial" panose="020B0604020202020204" pitchFamily="34" charset="0"/>
              </a:rPr>
              <a:t>has spending (overall and per student) changed over 5 – 10 years?</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Has </a:t>
            </a:r>
            <a:r>
              <a:rPr lang="en-US" dirty="0">
                <a:latin typeface="Arial" panose="020B0604020202020204" pitchFamily="34" charset="0"/>
                <a:cs typeface="Arial" panose="020B0604020202020204" pitchFamily="34" charset="0"/>
              </a:rPr>
              <a:t>its growth outpaced the amount of tuition increases</a:t>
            </a:r>
            <a:r>
              <a:rPr lang="en-US" dirty="0" smtClean="0">
                <a:latin typeface="Arial" panose="020B0604020202020204" pitchFamily="34" charset="0"/>
                <a:cs typeface="Arial" panose="020B0604020202020204" pitchFamily="34" charset="0"/>
              </a:rPr>
              <a:t>?</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does it compare to benchmark schools?</a:t>
            </a:r>
            <a:endParaRPr lang="en-US" dirty="0">
              <a:latin typeface="Arial" panose="020B0604020202020204" pitchFamily="34" charset="0"/>
              <a:cs typeface="Arial" panose="020B0604020202020204" pitchFamily="34" charset="0"/>
            </a:endParaRPr>
          </a:p>
          <a:p>
            <a:pPr lvl="1">
              <a:buFont typeface="Courier New" panose="02070309020205020404" pitchFamily="49" charset="0"/>
              <a:buChar char="o"/>
            </a:pPr>
            <a:endParaRPr lang="en-US" dirty="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How has the tuition gap (difference between NTR and total expenses, which is made up through endowment earnings, annual fund donations, auxiliary income, etc.) changed over 5 years?</a:t>
            </a:r>
          </a:p>
          <a:p>
            <a:pPr lvl="2">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 How has it changed per student?</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does the tuition gap compare to benchmark schools?</a:t>
            </a:r>
            <a:endParaRPr lang="en-US" sz="2200" dirty="0">
              <a:latin typeface="Arial" panose="020B0604020202020204" pitchFamily="34" charset="0"/>
              <a:cs typeface="Arial" panose="020B0604020202020204" pitchFamily="34" charset="0"/>
            </a:endParaRPr>
          </a:p>
          <a:p>
            <a:pPr lvl="2">
              <a:buFont typeface="Arial" panose="020B0604020202020204" pitchFamily="34" charset="0"/>
              <a:buChar char="•"/>
            </a:pPr>
            <a:endParaRPr lang="en-US" sz="2200" dirty="0" smtClean="0">
              <a:latin typeface="Arial" panose="020B0604020202020204" pitchFamily="34" charset="0"/>
              <a:cs typeface="Arial" panose="020B0604020202020204" pitchFamily="34" charset="0"/>
            </a:endParaRPr>
          </a:p>
          <a:p>
            <a:pPr marL="137160" indent="0">
              <a:buNone/>
            </a:pPr>
            <a:endParaRPr lang="en-US" dirty="0" smtClean="0"/>
          </a:p>
        </p:txBody>
      </p:sp>
      <p:pic>
        <p:nvPicPr>
          <p:cNvPr id="31746"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31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2854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blinds(horizontal)">
                                      <p:cBhvr>
                                        <p:cTn id="34" dur="500"/>
                                        <p:tgtEl>
                                          <p:spTgt spid="3">
                                            <p:txEl>
                                              <p:pRg st="10" end="10"/>
                                            </p:txEl>
                                          </p:spTgt>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blinds(horizontal)">
                                      <p:cBhvr>
                                        <p:cTn id="37" dur="500"/>
                                        <p:tgtEl>
                                          <p:spTgt spid="3">
                                            <p:txEl>
                                              <p:pRg st="11" end="11"/>
                                            </p:txEl>
                                          </p:spTgt>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3">
                                            <p:txEl>
                                              <p:pRg st="12" end="12"/>
                                            </p:txEl>
                                          </p:spTgt>
                                        </p:tgtEl>
                                        <p:attrNameLst>
                                          <p:attrName>style.visibility</p:attrName>
                                        </p:attrNameLst>
                                      </p:cBhvr>
                                      <p:to>
                                        <p:strVal val="visible"/>
                                      </p:to>
                                    </p:set>
                                    <p:animEffect transition="in" filter="blinds(horizontal)">
                                      <p:cBhvr>
                                        <p:cTn id="40"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4" y="272447"/>
            <a:ext cx="8277225" cy="606147"/>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3</a:t>
            </a:r>
            <a:r>
              <a:rPr lang="en-US" sz="2800" dirty="0" smtClean="0">
                <a:solidFill>
                  <a:schemeClr val="tx1"/>
                </a:solidFill>
                <a:latin typeface="Arial" panose="020B0604020202020204" pitchFamily="34" charset="0"/>
                <a:cs typeface="Arial" panose="020B0604020202020204" pitchFamily="34" charset="0"/>
              </a:rPr>
              <a:t> – Financial </a:t>
            </a:r>
            <a:r>
              <a:rPr lang="en-US" sz="2800" i="1" dirty="0" smtClean="0">
                <a:solidFill>
                  <a:schemeClr val="tx1"/>
                </a:solidFill>
                <a:latin typeface="Arial" panose="020B0604020202020204" pitchFamily="34" charset="0"/>
                <a:cs typeface="Arial" panose="020B0604020202020204" pitchFamily="34" charset="0"/>
              </a:rPr>
              <a:t>(continued</a:t>
            </a:r>
            <a:r>
              <a:rPr lang="en-US" sz="2800" i="1" dirty="0">
                <a:solidFill>
                  <a:schemeClr val="tx1"/>
                </a:solidFill>
                <a:latin typeface="Arial" panose="020B0604020202020204" pitchFamily="34" charset="0"/>
                <a:cs typeface="Arial" panose="020B0604020202020204" pitchFamily="34" charset="0"/>
              </a:rPr>
              <a:t>)</a:t>
            </a:r>
          </a:p>
        </p:txBody>
      </p:sp>
      <p:sp>
        <p:nvSpPr>
          <p:cNvPr id="11" name="Rectangle 10"/>
          <p:cNvSpPr/>
          <p:nvPr/>
        </p:nvSpPr>
        <p:spPr>
          <a:xfrm>
            <a:off x="533400" y="1000126"/>
            <a:ext cx="7772400" cy="830997"/>
          </a:xfrm>
          <a:prstGeom prst="rect">
            <a:avLst/>
          </a:prstGeom>
        </p:spPr>
        <p:txBody>
          <a:bodyPr wrap="square">
            <a:spAutoFit/>
          </a:bodyPr>
          <a:lstStyle/>
          <a:p>
            <a:pPr>
              <a:buFont typeface="Wingdings" panose="05000000000000000000" pitchFamily="2" charset="2"/>
              <a:buChar char="Ø"/>
            </a:pPr>
            <a:r>
              <a:rPr lang="en-US" sz="2400" b="1" i="1" dirty="0">
                <a:latin typeface="Arial" panose="020B0604020202020204" pitchFamily="34" charset="0"/>
                <a:cs typeface="Arial" panose="020B0604020202020204" pitchFamily="34" charset="0"/>
              </a:rPr>
              <a:t>Sample tools needed to answer the questions – </a:t>
            </a: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Cost Effectiveness by Division</a:t>
            </a:r>
            <a:endParaRPr lang="en-US" sz="2400" dirty="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3" name="Oval 12"/>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4" name="Table 3"/>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5" name="Oval 14"/>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6" name="Table 5"/>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7" name="Oval 16"/>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7" name="Table 6"/>
          <p:cNvGraphicFramePr>
            <a:graphicFrameLocks noGrp="1"/>
          </p:cNvGraphicFramePr>
          <p:nvPr/>
        </p:nvGraphicFramePr>
        <p:xfrm>
          <a:off x="1130300" y="-7862888"/>
          <a:ext cx="6883401" cy="2105025"/>
        </p:xfrm>
        <a:graphic>
          <a:graphicData uri="http://schemas.openxmlformats.org/drawingml/2006/table">
            <a:tbl>
              <a:tblPr>
                <a:tableStyleId>{5C22544A-7EE6-4342-B048-85BDC9FD1C3A}</a:tableStyleId>
              </a:tblPr>
              <a:tblGrid>
                <a:gridCol w="218772"/>
                <a:gridCol w="218772"/>
                <a:gridCol w="228284"/>
                <a:gridCol w="1572624"/>
                <a:gridCol w="139507"/>
                <a:gridCol w="862407"/>
                <a:gridCol w="177554"/>
                <a:gridCol w="748265"/>
                <a:gridCol w="215602"/>
                <a:gridCol w="735582"/>
                <a:gridCol w="142678"/>
                <a:gridCol w="748265"/>
                <a:gridCol w="114142"/>
                <a:gridCol w="760947"/>
              </a:tblGrid>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2012-13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161925">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Beginning Enrollment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142</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2,514,292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2,529,202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2,721,251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17,340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17,687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19,161 </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(691,303)</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(700,830)</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(814,569)</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(4,901)</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(5,736)</a:t>
                      </a:r>
                      <a:endParaRPr lang="en-US" sz="1000" b="0" i="0" u="none" strike="noStrike">
                        <a:effectLst/>
                        <a:latin typeface="Arial" panose="020B0604020202020204" pitchFamily="34" charset="0"/>
                      </a:endParaRPr>
                    </a:p>
                  </a:txBody>
                  <a:tcPr marL="0" marR="0" marT="0" marB="0" anchor="b"/>
                </a:tc>
              </a:tr>
              <a:tr h="161925">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bl>
          </a:graphicData>
        </a:graphic>
      </p:graphicFrame>
      <p:sp>
        <p:nvSpPr>
          <p:cNvPr id="19" name="Oval 18"/>
          <p:cNvSpPr/>
          <p:nvPr/>
        </p:nvSpPr>
        <p:spPr>
          <a:xfrm>
            <a:off x="7445375" y="14463713"/>
            <a:ext cx="561975" cy="25717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graphicFrame>
        <p:nvGraphicFramePr>
          <p:cNvPr id="20" name="Table 19"/>
          <p:cNvGraphicFramePr>
            <a:graphicFrameLocks noGrp="1"/>
          </p:cNvGraphicFramePr>
          <p:nvPr>
            <p:extLst>
              <p:ext uri="{D42A27DB-BD31-4B8C-83A1-F6EECF244321}">
                <p14:modId xmlns:p14="http://schemas.microsoft.com/office/powerpoint/2010/main" val="3709313803"/>
              </p:ext>
            </p:extLst>
          </p:nvPr>
        </p:nvGraphicFramePr>
        <p:xfrm>
          <a:off x="654846" y="1952650"/>
          <a:ext cx="7498553" cy="3788772"/>
        </p:xfrm>
        <a:graphic>
          <a:graphicData uri="http://schemas.openxmlformats.org/drawingml/2006/table">
            <a:tbl>
              <a:tblPr>
                <a:tableStyleId>{5C22544A-7EE6-4342-B048-85BDC9FD1C3A}</a:tableStyleId>
              </a:tblPr>
              <a:tblGrid>
                <a:gridCol w="235518"/>
                <a:gridCol w="235518"/>
                <a:gridCol w="245760"/>
                <a:gridCol w="1693004"/>
                <a:gridCol w="150186"/>
                <a:gridCol w="928423"/>
                <a:gridCol w="191145"/>
                <a:gridCol w="805542"/>
                <a:gridCol w="232106"/>
                <a:gridCol w="791888"/>
                <a:gridCol w="153599"/>
                <a:gridCol w="805542"/>
                <a:gridCol w="122878"/>
                <a:gridCol w="907444"/>
              </a:tblGrid>
              <a:tr h="315731">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2003-04</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smtClean="0">
                          <a:effectLst/>
                        </a:rPr>
                        <a:t>2012-13</a:t>
                      </a:r>
                      <a:endParaRPr lang="en-US" sz="1000" b="0" i="0" u="none" strike="noStrike" dirty="0">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2013-14</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2014-15</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2015-16</a:t>
                      </a:r>
                      <a:endParaRPr lang="en-US" sz="1000" b="0" i="0" u="none" strike="noStrike">
                        <a:effectLst/>
                        <a:latin typeface="Arial" panose="020B0604020202020204" pitchFamily="34" charset="0"/>
                      </a:endParaRPr>
                    </a:p>
                  </a:txBody>
                  <a:tcPr marL="0" marR="0" marT="0" marB="0" anchor="b"/>
                </a:tc>
              </a:tr>
              <a:tr h="315731">
                <a:tc gridSpan="4">
                  <a:txBody>
                    <a:bodyPr/>
                    <a:lstStyle/>
                    <a:p>
                      <a:pPr algn="l" fontAlgn="b"/>
                      <a:r>
                        <a:rPr lang="en-US" sz="1000" u="none" strike="noStrike">
                          <a:effectLst/>
                        </a:rPr>
                        <a:t>Upper School</a:t>
                      </a:r>
                      <a:endParaRPr lang="en-US" sz="1000" b="1" i="1"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315731">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315731">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dirty="0">
                          <a:effectLst/>
                        </a:rPr>
                        <a:t>Beginning Enrollment</a:t>
                      </a:r>
                      <a:endParaRPr lang="en-US" sz="1000" b="0" i="0" u="none" strike="noStrike" dirty="0">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128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145</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143</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147</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effectLst/>
                        </a:rPr>
                        <a:t>142</a:t>
                      </a:r>
                      <a:endParaRPr lang="en-US" sz="1000" b="0" i="0" u="none" strike="noStrike" dirty="0">
                        <a:effectLst/>
                        <a:latin typeface="Arial" panose="020B0604020202020204" pitchFamily="34" charset="0"/>
                      </a:endParaRPr>
                    </a:p>
                  </a:txBody>
                  <a:tcPr marL="0" marR="0" marT="0" marB="0" anchor="b"/>
                </a:tc>
              </a:tr>
              <a:tr h="315731">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315731">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1,454,393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2,514,292 </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dirty="0">
                          <a:effectLst/>
                        </a:rPr>
                        <a:t> </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dirty="0">
                          <a:effectLst/>
                        </a:rPr>
                        <a:t>  2,529,202 </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dirty="0">
                          <a:effectLst/>
                        </a:rPr>
                        <a:t> </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dirty="0">
                          <a:effectLst/>
                        </a:rPr>
                        <a:t>   2,721,251 </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2,720,868 </a:t>
                      </a:r>
                      <a:endParaRPr lang="en-US" sz="1000" b="0" i="0" u="none" strike="noStrike">
                        <a:effectLst/>
                        <a:latin typeface="Arial" panose="020B0604020202020204" pitchFamily="34" charset="0"/>
                      </a:endParaRPr>
                    </a:p>
                  </a:txBody>
                  <a:tcPr marL="0" marR="0" marT="0" marB="0" anchor="b"/>
                </a:tc>
              </a:tr>
              <a:tr h="315731">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tc>
              </a:tr>
              <a:tr h="315731">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Total Expenses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11,362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17,340 </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17,687 </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18,512 </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19,161 </a:t>
                      </a:r>
                      <a:endParaRPr lang="en-US" sz="1000" b="0" i="0" u="none" strike="noStrike" dirty="0">
                        <a:effectLst/>
                        <a:latin typeface="Arial" panose="020B0604020202020204" pitchFamily="34" charset="0"/>
                      </a:endParaRPr>
                    </a:p>
                  </a:txBody>
                  <a:tcPr marL="0" marR="0" marT="0" marB="0" anchor="b"/>
                </a:tc>
              </a:tr>
              <a:tr h="315731">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r>
              <a:tr h="315731">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Division</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(322,476)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(691,303)</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(700,830)</a:t>
                      </a:r>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(842,796)</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(814,569)</a:t>
                      </a:r>
                      <a:endParaRPr lang="en-US" sz="1000" b="0" i="0" u="none" strike="noStrike" dirty="0">
                        <a:effectLst/>
                        <a:latin typeface="Arial" panose="020B0604020202020204" pitchFamily="34" charset="0"/>
                      </a:endParaRPr>
                    </a:p>
                  </a:txBody>
                  <a:tcPr marL="0" marR="0" marT="0" marB="0" anchor="b"/>
                </a:tc>
              </a:tr>
              <a:tr h="315731">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r>
              <a:tr h="315731">
                <a:tc>
                  <a:txBody>
                    <a:bodyPr/>
                    <a:lstStyle/>
                    <a:p>
                      <a:pPr algn="l" fontAlgn="b"/>
                      <a:endParaRPr lang="en-US" sz="1000" b="0" i="0" u="none" strike="noStrike">
                        <a:effectLst/>
                        <a:latin typeface="Arial" panose="020B0604020202020204" pitchFamily="34" charset="0"/>
                      </a:endParaRPr>
                    </a:p>
                  </a:txBody>
                  <a:tcPr marL="0" marR="0" marT="0" marB="0" anchor="b"/>
                </a:tc>
                <a:tc gridSpan="3">
                  <a:txBody>
                    <a:bodyPr/>
                    <a:lstStyle/>
                    <a:p>
                      <a:pPr algn="l" fontAlgn="b"/>
                      <a:r>
                        <a:rPr lang="en-US" sz="1000" u="none" strike="noStrike">
                          <a:effectLst/>
                        </a:rPr>
                        <a:t>Net Deficit Per Student</a:t>
                      </a:r>
                      <a:endParaRPr lang="en-US" sz="1000" b="0" i="0" u="none" strike="noStrike">
                        <a:effectLst/>
                        <a:latin typeface="Arial" panose="020B0604020202020204" pitchFamily="34" charset="0"/>
                      </a:endParaRPr>
                    </a:p>
                  </a:txBody>
                  <a:tcPr marL="0" marR="0" marT="0" marB="0" anchor="b"/>
                </a:tc>
                <a:tc hMerge="1">
                  <a:txBody>
                    <a:bodyPr/>
                    <a:lstStyle/>
                    <a:p>
                      <a:endParaRPr lang="en-US"/>
                    </a:p>
                  </a:txBody>
                  <a:tcPr/>
                </a:tc>
                <a:tc hMerge="1">
                  <a:txBody>
                    <a:bodyPr/>
                    <a:lstStyle/>
                    <a:p>
                      <a:endParaRPr lang="en-US"/>
                    </a:p>
                  </a:txBody>
                  <a:tcPr/>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(2,519)</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(4,768)</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dirty="0">
                        <a:effectLst/>
                        <a:latin typeface="Arial" panose="020B0604020202020204" pitchFamily="34" charset="0"/>
                      </a:endParaRPr>
                    </a:p>
                  </a:txBody>
                  <a:tcPr marL="0" marR="0" marT="0" marB="0" anchor="b"/>
                </a:tc>
                <a:tc>
                  <a:txBody>
                    <a:bodyPr/>
                    <a:lstStyle/>
                    <a:p>
                      <a:pPr algn="l" fontAlgn="b"/>
                      <a:r>
                        <a:rPr lang="en-US" sz="1000" u="none" strike="noStrike" dirty="0">
                          <a:effectLst/>
                        </a:rPr>
                        <a:t>        (4,901)</a:t>
                      </a:r>
                      <a:endParaRPr lang="en-US" sz="1000" b="0" i="0" u="none" strike="noStrike" dirty="0">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(5,733)</a:t>
                      </a:r>
                      <a:endParaRPr lang="en-US" sz="1000" b="0" i="0" u="none" strike="noStrike">
                        <a:effectLst/>
                        <a:latin typeface="Arial" panose="020B0604020202020204" pitchFamily="34" charset="0"/>
                      </a:endParaRPr>
                    </a:p>
                  </a:txBody>
                  <a:tcPr marL="0" marR="0" marT="0" marB="0" anchor="b"/>
                </a:tc>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dirty="0">
                          <a:effectLst/>
                        </a:rPr>
                        <a:t>        (5,736)</a:t>
                      </a:r>
                      <a:endParaRPr lang="en-US" sz="1000" b="0" i="0" u="none" strike="noStrike" dirty="0">
                        <a:effectLst/>
                        <a:latin typeface="Arial" panose="020B0604020202020204" pitchFamily="34" charset="0"/>
                      </a:endParaRPr>
                    </a:p>
                  </a:txBody>
                  <a:tcPr marL="0" marR="0" marT="0" marB="0" anchor="b"/>
                </a:tc>
              </a:tr>
            </a:tbl>
          </a:graphicData>
        </a:graphic>
      </p:graphicFrame>
      <p:sp>
        <p:nvSpPr>
          <p:cNvPr id="21" name="Oval 20"/>
          <p:cNvSpPr/>
          <p:nvPr/>
        </p:nvSpPr>
        <p:spPr>
          <a:xfrm>
            <a:off x="7345360" y="4265165"/>
            <a:ext cx="661990" cy="28084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2" name="Oval 21"/>
          <p:cNvSpPr/>
          <p:nvPr/>
        </p:nvSpPr>
        <p:spPr>
          <a:xfrm>
            <a:off x="5410201" y="4265165"/>
            <a:ext cx="671510" cy="28084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3" name="Oval 22"/>
          <p:cNvSpPr/>
          <p:nvPr/>
        </p:nvSpPr>
        <p:spPr>
          <a:xfrm>
            <a:off x="5334000" y="4884299"/>
            <a:ext cx="747711" cy="32369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4" name="Oval 23"/>
          <p:cNvSpPr/>
          <p:nvPr/>
        </p:nvSpPr>
        <p:spPr>
          <a:xfrm>
            <a:off x="7239000" y="4884299"/>
            <a:ext cx="768350" cy="323693"/>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18" name="Oval 17"/>
          <p:cNvSpPr/>
          <p:nvPr/>
        </p:nvSpPr>
        <p:spPr>
          <a:xfrm>
            <a:off x="7543800" y="2957608"/>
            <a:ext cx="679445" cy="3976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sp>
        <p:nvSpPr>
          <p:cNvPr id="25" name="Oval 24"/>
          <p:cNvSpPr/>
          <p:nvPr/>
        </p:nvSpPr>
        <p:spPr>
          <a:xfrm>
            <a:off x="5715000" y="2996628"/>
            <a:ext cx="631823" cy="35865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en-US"/>
          </a:p>
        </p:txBody>
      </p:sp>
      <p:pic>
        <p:nvPicPr>
          <p:cNvPr id="32770"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1250" y="5563618"/>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066485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1"/>
            <a:ext cx="8229600" cy="533400"/>
          </a:xfrm>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3 – Financial (continued)</a:t>
            </a:r>
            <a:endParaRPr lang="en-US" sz="28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838200"/>
            <a:ext cx="8229600" cy="5257800"/>
          </a:xfrm>
        </p:spPr>
        <p:txBody>
          <a:bodyPr>
            <a:normAutofit/>
          </a:bodyPr>
          <a:lstStyle/>
          <a:p>
            <a:pPr>
              <a:buFont typeface="Wingdings" panose="05000000000000000000" pitchFamily="2" charset="2"/>
              <a:buChar char="Ø"/>
            </a:pPr>
            <a:r>
              <a:rPr lang="en-US" sz="2400" b="1" i="1" dirty="0" smtClean="0">
                <a:latin typeface="Arial" panose="020B0604020202020204" pitchFamily="34" charset="0"/>
                <a:cs typeface="Arial" panose="020B0604020202020204" pitchFamily="34" charset="0"/>
              </a:rPr>
              <a:t>Sample questions to answer -</a:t>
            </a:r>
          </a:p>
          <a:p>
            <a:pPr marL="137160" indent="0">
              <a:buNone/>
            </a:pPr>
            <a:endParaRPr lang="en-US" sz="15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2000" dirty="0" smtClean="0">
                <a:latin typeface="Arial" panose="020B0604020202020204" pitchFamily="34" charset="0"/>
                <a:cs typeface="Arial" panose="020B0604020202020204" pitchFamily="34" charset="0"/>
              </a:rPr>
              <a:t>What programmatic changes are planned for future years and what impact will they have on tuition?  </a:t>
            </a:r>
          </a:p>
          <a:p>
            <a:pPr lvl="2">
              <a:buFont typeface="Courier New" panose="02070309020205020404" pitchFamily="49" charset="0"/>
              <a:buChar char="o"/>
            </a:pPr>
            <a:r>
              <a:rPr lang="en-US" sz="2000" dirty="0" smtClean="0">
                <a:latin typeface="Arial" panose="020B0604020202020204" pitchFamily="34" charset="0"/>
                <a:cs typeface="Arial" panose="020B0604020202020204" pitchFamily="34" charset="0"/>
              </a:rPr>
              <a:t> Can program reductions be made to offset new programs in</a:t>
            </a:r>
          </a:p>
          <a:p>
            <a:pPr marL="905256" lvl="2" indent="0">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    order to be budget neutral?</a:t>
            </a:r>
          </a:p>
          <a:p>
            <a:pPr lvl="3">
              <a:buFont typeface="Courier New" panose="02070309020205020404" pitchFamily="49" charset="0"/>
              <a:buChar char="o"/>
            </a:pPr>
            <a:r>
              <a:rPr lang="en-US" dirty="0" smtClean="0">
                <a:latin typeface="Arial" panose="020B0604020202020204" pitchFamily="34" charset="0"/>
                <a:cs typeface="Arial" panose="020B0604020202020204" pitchFamily="34" charset="0"/>
              </a:rPr>
              <a:t> If adding Chinese, can we drop Latin or German?</a:t>
            </a:r>
          </a:p>
          <a:p>
            <a:pPr marL="905256" lvl="2" indent="0">
              <a:buNone/>
            </a:pPr>
            <a:endParaRPr lang="en-US" sz="20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2000" dirty="0">
                <a:latin typeface="Arial" panose="020B0604020202020204" pitchFamily="34" charset="0"/>
                <a:cs typeface="Arial" panose="020B0604020202020204" pitchFamily="34" charset="0"/>
              </a:rPr>
              <a:t>What are the key variables that need to change over the next </a:t>
            </a:r>
            <a:endParaRPr lang="en-US" sz="2000" dirty="0" smtClean="0">
              <a:latin typeface="Arial" panose="020B0604020202020204" pitchFamily="34" charset="0"/>
              <a:cs typeface="Arial" panose="020B0604020202020204" pitchFamily="34" charset="0"/>
            </a:endParaRPr>
          </a:p>
          <a:p>
            <a:pPr marL="585216" lvl="1" indent="0">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5 </a:t>
            </a:r>
            <a:r>
              <a:rPr lang="en-US" sz="2000" dirty="0">
                <a:latin typeface="Arial" panose="020B0604020202020204" pitchFamily="34" charset="0"/>
                <a:cs typeface="Arial" panose="020B0604020202020204" pitchFamily="34" charset="0"/>
              </a:rPr>
              <a:t>– 10 years for </a:t>
            </a:r>
            <a:r>
              <a:rPr lang="en-US" sz="2000" dirty="0" smtClean="0">
                <a:latin typeface="Arial" panose="020B0604020202020204" pitchFamily="34" charset="0"/>
                <a:cs typeface="Arial" panose="020B0604020202020204" pitchFamily="34" charset="0"/>
              </a:rPr>
              <a:t>our </a:t>
            </a:r>
            <a:r>
              <a:rPr lang="en-US" sz="2000" dirty="0">
                <a:latin typeface="Arial" panose="020B0604020202020204" pitchFamily="34" charset="0"/>
                <a:cs typeface="Arial" panose="020B0604020202020204" pitchFamily="34" charset="0"/>
              </a:rPr>
              <a:t>school to achieve financial equilibrium?  </a:t>
            </a:r>
            <a:endParaRPr lang="en-US" sz="2000" dirty="0" smtClean="0">
              <a:latin typeface="Arial" panose="020B0604020202020204" pitchFamily="34" charset="0"/>
              <a:cs typeface="Arial" panose="020B0604020202020204" pitchFamily="34" charset="0"/>
            </a:endParaRPr>
          </a:p>
          <a:p>
            <a:pPr marL="585216" lvl="1" indent="0">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How do </a:t>
            </a:r>
            <a:r>
              <a:rPr lang="en-US" sz="2000" dirty="0">
                <a:latin typeface="Arial" panose="020B0604020202020204" pitchFamily="34" charset="0"/>
                <a:cs typeface="Arial" panose="020B0604020202020204" pitchFamily="34" charset="0"/>
              </a:rPr>
              <a:t>they need to change</a:t>
            </a:r>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sz="2000" dirty="0" smtClean="0">
                <a:latin typeface="Arial" panose="020B0604020202020204" pitchFamily="34" charset="0"/>
                <a:cs typeface="Arial" panose="020B0604020202020204" pitchFamily="34" charset="0"/>
              </a:rPr>
              <a:t> What </a:t>
            </a:r>
            <a:r>
              <a:rPr lang="en-US" sz="2000" dirty="0">
                <a:latin typeface="Arial" panose="020B0604020202020204" pitchFamily="34" charset="0"/>
                <a:cs typeface="Arial" panose="020B0604020202020204" pitchFamily="34" charset="0"/>
              </a:rPr>
              <a:t>will be the outcome of making the changes</a:t>
            </a:r>
            <a:r>
              <a:rPr lang="en-US" sz="2000" dirty="0" smtClean="0">
                <a:latin typeface="Arial" panose="020B0604020202020204" pitchFamily="34" charset="0"/>
                <a:cs typeface="Arial" panose="020B0604020202020204" pitchFamily="34" charset="0"/>
              </a:rPr>
              <a:t>?</a:t>
            </a:r>
            <a:endParaRPr lang="en-US" sz="2000" dirty="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sz="2000" dirty="0" smtClean="0">
                <a:latin typeface="Arial" panose="020B0604020202020204" pitchFamily="34" charset="0"/>
                <a:cs typeface="Arial" panose="020B0604020202020204" pitchFamily="34" charset="0"/>
              </a:rPr>
              <a:t> What </a:t>
            </a:r>
            <a:r>
              <a:rPr lang="en-US" sz="2000" dirty="0">
                <a:latin typeface="Arial" panose="020B0604020202020204" pitchFamily="34" charset="0"/>
                <a:cs typeface="Arial" panose="020B0604020202020204" pitchFamily="34" charset="0"/>
              </a:rPr>
              <a:t>will happen if the changes are not made?</a:t>
            </a:r>
          </a:p>
          <a:p>
            <a:pPr>
              <a:buFont typeface="Courier New" panose="02070309020205020404" pitchFamily="49" charset="0"/>
              <a:buChar char="o"/>
            </a:pPr>
            <a:endParaRPr lang="en-US" dirty="0" smtClean="0"/>
          </a:p>
        </p:txBody>
      </p:sp>
      <p:pic>
        <p:nvPicPr>
          <p:cNvPr id="33794"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583490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blinds(horizontal)">
                                      <p:cBhvr>
                                        <p:cTn id="32" dur="500"/>
                                        <p:tgtEl>
                                          <p:spTgt spid="3">
                                            <p:txEl>
                                              <p:pRg st="9" end="9"/>
                                            </p:txEl>
                                          </p:spTgt>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animEffect transition="in" filter="blinds(horizontal)">
                                      <p:cBhvr>
                                        <p:cTn id="35" dur="500"/>
                                        <p:tgtEl>
                                          <p:spTgt spid="3">
                                            <p:txEl>
                                              <p:pRg st="10" end="10"/>
                                            </p:txEl>
                                          </p:spTgt>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3">
                                            <p:txEl>
                                              <p:pRg st="11" end="11"/>
                                            </p:txEl>
                                          </p:spTgt>
                                        </p:tgtEl>
                                        <p:attrNameLst>
                                          <p:attrName>style.visibility</p:attrName>
                                        </p:attrNameLst>
                                      </p:cBhvr>
                                      <p:to>
                                        <p:strVal val="visible"/>
                                      </p:to>
                                    </p:set>
                                    <p:animEffect transition="in" filter="blinds(horizontal)">
                                      <p:cBhvr>
                                        <p:cTn id="38"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32512"/>
          </a:xfrm>
        </p:spPr>
        <p:txBody>
          <a:bodyPr>
            <a:noAutofit/>
          </a:bodyPr>
          <a:lstStyle/>
          <a:p>
            <a:r>
              <a:rPr lang="en-US" sz="2900" dirty="0" smtClean="0">
                <a:solidFill>
                  <a:schemeClr val="tx1"/>
                </a:solidFill>
                <a:latin typeface="Arial" panose="020B0604020202020204" pitchFamily="34" charset="0"/>
                <a:cs typeface="Arial" panose="020B0604020202020204" pitchFamily="34" charset="0"/>
              </a:rPr>
              <a:t>4 - Miscellaneous</a:t>
            </a:r>
            <a:endParaRPr lang="en-US" sz="29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09600" y="1143000"/>
            <a:ext cx="8229600" cy="4876800"/>
          </a:xfrm>
        </p:spPr>
        <p:txBody>
          <a:bodyPr>
            <a:normAutofit fontScale="92500" lnSpcReduction="10000"/>
          </a:bodyPr>
          <a:lstStyle/>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Endowment</a:t>
            </a:r>
            <a:endParaRPr lang="en-US" sz="26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Debt</a:t>
            </a:r>
            <a:endParaRPr lang="en-US" sz="2600"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Annual Fund</a:t>
            </a:r>
          </a:p>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Physical Plant</a:t>
            </a:r>
          </a:p>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Dashboard</a:t>
            </a:r>
            <a:endParaRPr lang="en-US" sz="2600" dirty="0">
              <a:latin typeface="Arial" panose="020B0604020202020204" pitchFamily="34" charset="0"/>
              <a:cs typeface="Arial" panose="020B0604020202020204" pitchFamily="34" charset="0"/>
            </a:endParaRPr>
          </a:p>
          <a:p>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2600" b="1" i="1" dirty="0">
                <a:latin typeface="Arial" panose="020B0604020202020204" pitchFamily="34" charset="0"/>
                <a:cs typeface="Arial" panose="020B0604020202020204" pitchFamily="34" charset="0"/>
              </a:rPr>
              <a:t>Sample questions to answer </a:t>
            </a:r>
            <a:r>
              <a:rPr lang="en-US" sz="2600" b="1" i="1" dirty="0" smtClean="0">
                <a:latin typeface="Arial" panose="020B0604020202020204" pitchFamily="34" charset="0"/>
                <a:cs typeface="Arial" panose="020B0604020202020204" pitchFamily="34" charset="0"/>
              </a:rPr>
              <a:t>–</a:t>
            </a:r>
          </a:p>
          <a:p>
            <a:pPr>
              <a:buFont typeface="Wingdings" panose="05000000000000000000" pitchFamily="2" charset="2"/>
              <a:buChar char="Ø"/>
            </a:pPr>
            <a:endParaRPr lang="en-US" sz="1300" b="1" i="1" dirty="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What are endowment trends (increasing in value, decreasing in value, earnings exceed withdrawals)?</a:t>
            </a:r>
          </a:p>
          <a:p>
            <a:pPr marL="585216" lvl="1" indent="0">
              <a:buNone/>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Is endowment spending greater or less than earnings?</a:t>
            </a:r>
          </a:p>
          <a:p>
            <a:pPr marL="137160" indent="0">
              <a:buNone/>
            </a:pPr>
            <a:endParaRPr lang="en-US" dirty="0" smtClean="0"/>
          </a:p>
        </p:txBody>
      </p:sp>
      <p:pic>
        <p:nvPicPr>
          <p:cNvPr id="34818"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linds(horizontal)">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blinds(horizontal)">
                                      <p:cBhvr>
                                        <p:cTn id="3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4 – Miscellaneous </a:t>
            </a:r>
            <a:r>
              <a:rPr lang="en-US" sz="2800" i="1" dirty="0" smtClean="0">
                <a:solidFill>
                  <a:schemeClr val="tx1"/>
                </a:solidFill>
                <a:latin typeface="Arial" panose="020B0604020202020204" pitchFamily="34" charset="0"/>
                <a:cs typeface="Arial" panose="020B0604020202020204" pitchFamily="34" charset="0"/>
              </a:rPr>
              <a:t>(continued)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1295400"/>
            <a:ext cx="8382000" cy="5013960"/>
          </a:xfrm>
        </p:spPr>
        <p:txBody>
          <a:bodyPr>
            <a:normAutofit fontScale="92500" lnSpcReduction="20000"/>
          </a:bodyPr>
          <a:lstStyle/>
          <a:p>
            <a:pPr>
              <a:buFont typeface="Wingdings" panose="05000000000000000000" pitchFamily="2" charset="2"/>
              <a:buChar char="Ø"/>
            </a:pPr>
            <a:r>
              <a:rPr lang="en-US" b="1" i="1" dirty="0" smtClean="0">
                <a:latin typeface="Arial" panose="020B0604020202020204" pitchFamily="34" charset="0"/>
                <a:cs typeface="Arial" panose="020B0604020202020204" pitchFamily="34" charset="0"/>
              </a:rPr>
              <a:t>Sample </a:t>
            </a:r>
            <a:r>
              <a:rPr lang="en-US" b="1" i="1" dirty="0">
                <a:latin typeface="Arial" panose="020B0604020202020204" pitchFamily="34" charset="0"/>
                <a:cs typeface="Arial" panose="020B0604020202020204" pitchFamily="34" charset="0"/>
              </a:rPr>
              <a:t>questions to answer </a:t>
            </a:r>
            <a:r>
              <a:rPr lang="en-US" b="1" i="1" dirty="0" smtClean="0">
                <a:latin typeface="Arial" panose="020B0604020202020204" pitchFamily="34" charset="0"/>
                <a:cs typeface="Arial" panose="020B0604020202020204" pitchFamily="34" charset="0"/>
              </a:rPr>
              <a:t>(continued) –</a:t>
            </a:r>
          </a:p>
          <a:p>
            <a:pPr marL="137160" indent="0">
              <a:buNone/>
            </a:pPr>
            <a:endParaRPr lang="en-US" b="1" i="1" dirty="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Is the endowment underwater?   If so, how long has it been underwater and when is it projected to be above water?</a:t>
            </a:r>
          </a:p>
          <a:p>
            <a:pPr marL="585216" lvl="1" indent="0">
              <a:buNone/>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How do endowment and annual fund totals compare to benchmark schools?</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What is endowment per student compared to benchmarks?</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What is annual fund participation percentage as compared to</a:t>
            </a:r>
          </a:p>
          <a:p>
            <a:pPr marL="905256" lvl="2"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benchmarks?</a:t>
            </a:r>
          </a:p>
          <a:p>
            <a:pPr marL="585216" lvl="1" indent="0">
              <a:buNone/>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Are debt totals increasing or decreasing?  Is there a plan in place to pay debt obligations?</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have debt to endowment ratios changed?</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have debt to annual revenue ratios changed?</a:t>
            </a:r>
          </a:p>
          <a:p>
            <a:pPr marL="585216" lvl="1" indent="0">
              <a:buNone/>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endParaRPr lang="en-US" dirty="0" smtClean="0"/>
          </a:p>
          <a:p>
            <a:pPr lvl="1">
              <a:buFont typeface="Courier New" panose="02070309020205020404" pitchFamily="49" charset="0"/>
              <a:buChar char="o"/>
            </a:pPr>
            <a:endParaRPr lang="en-US" dirty="0" smtClean="0"/>
          </a:p>
          <a:p>
            <a:pPr marL="137160" indent="0">
              <a:buNone/>
            </a:pPr>
            <a:endParaRPr lang="en-US" dirty="0" smtClean="0"/>
          </a:p>
        </p:txBody>
      </p:sp>
      <p:pic>
        <p:nvPicPr>
          <p:cNvPr id="35842"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73837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500"/>
                                        <p:tgtEl>
                                          <p:spTgt spid="3">
                                            <p:txEl>
                                              <p:pRg st="5" end="5"/>
                                            </p:txEl>
                                          </p:spTgt>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blinds(horizontal)">
                                      <p:cBhvr>
                                        <p:cTn id="23" dur="500"/>
                                        <p:tgtEl>
                                          <p:spTgt spid="3">
                                            <p:txEl>
                                              <p:pRg st="6" end="6"/>
                                            </p:txEl>
                                          </p:spTgt>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 presetClass="entr" presetSubtype="1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blinds(horizontal)">
                                      <p:cBhvr>
                                        <p:cTn id="31" dur="500"/>
                                        <p:tgtEl>
                                          <p:spTgt spid="3">
                                            <p:txEl>
                                              <p:pRg st="9" end="9"/>
                                            </p:txEl>
                                          </p:spTgt>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blinds(horizontal)">
                                      <p:cBhvr>
                                        <p:cTn id="34" dur="500"/>
                                        <p:tgtEl>
                                          <p:spTgt spid="3">
                                            <p:txEl>
                                              <p:pRg st="10" end="10"/>
                                            </p:txEl>
                                          </p:spTgt>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Effect transition="in" filter="blinds(horizontal)">
                                      <p:cBhvr>
                                        <p:cTn id="3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4 – Miscellaneous </a:t>
            </a:r>
            <a:r>
              <a:rPr lang="en-US" sz="2800" i="1" dirty="0" smtClean="0">
                <a:solidFill>
                  <a:schemeClr val="tx1"/>
                </a:solidFill>
                <a:latin typeface="Arial" panose="020B0604020202020204" pitchFamily="34" charset="0"/>
                <a:cs typeface="Arial" panose="020B0604020202020204" pitchFamily="34" charset="0"/>
              </a:rPr>
              <a:t>(continued)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20000"/>
          </a:bodyPr>
          <a:lstStyle/>
          <a:p>
            <a:pPr>
              <a:buFont typeface="Wingdings" panose="05000000000000000000" pitchFamily="2" charset="2"/>
              <a:buChar char="Ø"/>
            </a:pPr>
            <a:r>
              <a:rPr lang="en-US" b="1" i="1" dirty="0" smtClean="0">
                <a:latin typeface="Arial" panose="020B0604020202020204" pitchFamily="34" charset="0"/>
                <a:cs typeface="Arial" panose="020B0604020202020204" pitchFamily="34" charset="0"/>
              </a:rPr>
              <a:t>Sample </a:t>
            </a:r>
            <a:r>
              <a:rPr lang="en-US" b="1" i="1" dirty="0">
                <a:latin typeface="Arial" panose="020B0604020202020204" pitchFamily="34" charset="0"/>
                <a:cs typeface="Arial" panose="020B0604020202020204" pitchFamily="34" charset="0"/>
              </a:rPr>
              <a:t>questions to answer </a:t>
            </a:r>
            <a:r>
              <a:rPr lang="en-US" b="1" i="1" dirty="0" smtClean="0">
                <a:latin typeface="Arial" panose="020B0604020202020204" pitchFamily="34" charset="0"/>
                <a:cs typeface="Arial" panose="020B0604020202020204" pitchFamily="34" charset="0"/>
              </a:rPr>
              <a:t>(continued) –</a:t>
            </a:r>
          </a:p>
          <a:p>
            <a:pPr marL="137160" indent="0">
              <a:buNone/>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What are the physical plant trends (increasing in value, decreasing in value)?</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Are funds being set aside annually for PPRRSM?</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How is deferred maintenance expected to change over the</a:t>
            </a:r>
          </a:p>
          <a:p>
            <a:pPr marL="905256" lvl="2"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next 10 years?</a:t>
            </a:r>
            <a:endParaRPr lang="en-US" dirty="0">
              <a:latin typeface="Arial" panose="020B0604020202020204" pitchFamily="34" charset="0"/>
              <a:cs typeface="Arial" panose="020B0604020202020204" pitchFamily="34" charset="0"/>
            </a:endParaRPr>
          </a:p>
          <a:p>
            <a:pPr lvl="1">
              <a:buFont typeface="Courier New" panose="02070309020205020404" pitchFamily="49" charset="0"/>
              <a:buChar char="o"/>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Are building and replacement costs up to date for insurance coverages and calculating pertinent ratios?</a:t>
            </a:r>
            <a:endParaRPr lang="en-US" dirty="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Need to update every few years.</a:t>
            </a:r>
            <a:endParaRPr lang="en-US" dirty="0">
              <a:latin typeface="Arial" panose="020B0604020202020204" pitchFamily="34" charset="0"/>
              <a:cs typeface="Arial" panose="020B0604020202020204" pitchFamily="34" charset="0"/>
            </a:endParaRPr>
          </a:p>
          <a:p>
            <a:pPr marL="905256" lvl="2" indent="0">
              <a:buNone/>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Are insurance coverages and deductibles sufficient?  Is umbrella policy large enough?</a:t>
            </a:r>
            <a:endParaRPr lang="en-US" dirty="0">
              <a:latin typeface="Arial" panose="020B0604020202020204" pitchFamily="34" charset="0"/>
              <a:cs typeface="Arial" panose="020B0604020202020204" pitchFamily="34" charset="0"/>
            </a:endParaRPr>
          </a:p>
        </p:txBody>
      </p:sp>
      <p:pic>
        <p:nvPicPr>
          <p:cNvPr id="36866"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5880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66122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blinds(horizontal)">
                                      <p:cBhvr>
                                        <p:cTn id="26" dur="500"/>
                                        <p:tgtEl>
                                          <p:spTgt spid="3">
                                            <p:txEl>
                                              <p:pRg st="7" end="7"/>
                                            </p:txEl>
                                          </p:spTgt>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animEffect transition="in" filter="blinds(horizontal)">
                                      <p:cBhvr>
                                        <p:cTn id="29" dur="500"/>
                                        <p:tgtEl>
                                          <p:spTgt spid="3">
                                            <p:txEl>
                                              <p:pRg st="8" end="8"/>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blinds(horizontal)">
                                      <p:cBhvr>
                                        <p:cTn id="3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07085"/>
          </a:xfrm>
        </p:spPr>
        <p:txBody>
          <a:bodyPr>
            <a:normAutofit/>
          </a:bodyPr>
          <a:lstStyle/>
          <a:p>
            <a:r>
              <a:rPr lang="en-US" sz="2800" dirty="0" smtClean="0">
                <a:solidFill>
                  <a:schemeClr val="tx1"/>
                </a:solidFill>
                <a:latin typeface="Arial" panose="020B0604020202020204" pitchFamily="34" charset="0"/>
                <a:cs typeface="Arial" panose="020B0604020202020204" pitchFamily="34" charset="0"/>
              </a:rPr>
              <a:t>4 – Miscellaneous </a:t>
            </a:r>
            <a:r>
              <a:rPr lang="en-US" sz="2800" i="1" dirty="0" smtClean="0">
                <a:solidFill>
                  <a:schemeClr val="tx1"/>
                </a:solidFill>
                <a:latin typeface="Arial" panose="020B0604020202020204" pitchFamily="34" charset="0"/>
                <a:cs typeface="Arial" panose="020B0604020202020204" pitchFamily="34" charset="0"/>
              </a:rPr>
              <a:t>(continued)</a:t>
            </a:r>
            <a:endParaRPr lang="en-US" sz="28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371600"/>
            <a:ext cx="8229600" cy="4709160"/>
          </a:xfrm>
        </p:spPr>
        <p:txBody>
          <a:bodyPr>
            <a:normAutofit/>
          </a:bodyPr>
          <a:lstStyle/>
          <a:p>
            <a:pPr>
              <a:buFont typeface="Wingdings" panose="05000000000000000000" pitchFamily="2" charset="2"/>
              <a:buChar char="Ø"/>
            </a:pPr>
            <a:r>
              <a:rPr lang="en-US" b="1" i="1" dirty="0" smtClean="0">
                <a:latin typeface="Arial" panose="020B0604020202020204" pitchFamily="34" charset="0"/>
                <a:cs typeface="Arial" panose="020B0604020202020204" pitchFamily="34" charset="0"/>
              </a:rPr>
              <a:t>Sample </a:t>
            </a:r>
            <a:r>
              <a:rPr lang="en-US" b="1" i="1" dirty="0">
                <a:latin typeface="Arial" panose="020B0604020202020204" pitchFamily="34" charset="0"/>
                <a:cs typeface="Arial" panose="020B0604020202020204" pitchFamily="34" charset="0"/>
              </a:rPr>
              <a:t>questions to answer </a:t>
            </a:r>
            <a:r>
              <a:rPr lang="en-US" b="1" i="1" dirty="0" smtClean="0">
                <a:latin typeface="Arial" panose="020B0604020202020204" pitchFamily="34" charset="0"/>
                <a:cs typeface="Arial" panose="020B0604020202020204" pitchFamily="34" charset="0"/>
              </a:rPr>
              <a:t>(continued) –</a:t>
            </a:r>
          </a:p>
          <a:p>
            <a:pPr marL="137160" indent="0">
              <a:buNone/>
            </a:pPr>
            <a:endParaRPr lang="en-US" sz="1500" b="1" i="1"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Does the dashboard show progress in key areas?  Are the trends for the majority of the key indicators positive or negative?</a:t>
            </a:r>
          </a:p>
          <a:p>
            <a:pPr lvl="1">
              <a:buFont typeface="Courier New" panose="02070309020205020404" pitchFamily="49" charset="0"/>
              <a:buChar char="o"/>
            </a:pPr>
            <a:endParaRPr lang="en-US" sz="1500" dirty="0" smtClean="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What are strengths and weaknesses from a quick</a:t>
            </a:r>
          </a:p>
          <a:p>
            <a:pPr marL="905256" lvl="2" indent="0">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glance at the dashboard?</a:t>
            </a:r>
          </a:p>
          <a:p>
            <a:pPr marL="905256" lvl="2" indent="0">
              <a:buNone/>
            </a:pPr>
            <a:endParaRPr lang="en-US" sz="1500" dirty="0" smtClean="0">
              <a:latin typeface="Arial" panose="020B0604020202020204" pitchFamily="34" charset="0"/>
              <a:cs typeface="Arial" panose="020B0604020202020204" pitchFamily="34" charset="0"/>
            </a:endParaRP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What actions need to be taken to convert negative</a:t>
            </a:r>
          </a:p>
          <a:p>
            <a:pPr marL="905256" lvl="2" indent="0">
              <a:buNone/>
            </a:pPr>
            <a:r>
              <a:rPr lang="en-US" dirty="0" smtClean="0">
                <a:latin typeface="Arial" panose="020B0604020202020204" pitchFamily="34" charset="0"/>
                <a:cs typeface="Arial" panose="020B0604020202020204" pitchFamily="34" charset="0"/>
              </a:rPr>
              <a:t>    trends to positive trends?  </a:t>
            </a:r>
            <a:endParaRPr lang="en-US" dirty="0">
              <a:latin typeface="Arial" panose="020B0604020202020204" pitchFamily="34" charset="0"/>
              <a:cs typeface="Arial" panose="020B0604020202020204" pitchFamily="34" charset="0"/>
            </a:endParaRPr>
          </a:p>
          <a:p>
            <a:pPr marL="585216" lvl="1" indent="0">
              <a:buNone/>
            </a:pPr>
            <a:endParaRPr lang="en-US" dirty="0">
              <a:latin typeface="Arial" panose="020B0604020202020204" pitchFamily="34" charset="0"/>
              <a:cs typeface="Arial" panose="020B0604020202020204" pitchFamily="34" charset="0"/>
            </a:endParaRPr>
          </a:p>
          <a:p>
            <a:pPr marL="137160" indent="0">
              <a:buNone/>
            </a:pPr>
            <a:endParaRPr lang="en-US" b="1" i="1" dirty="0">
              <a:latin typeface="Arial" panose="020B0604020202020204" pitchFamily="34" charset="0"/>
              <a:cs typeface="Arial" panose="020B0604020202020204" pitchFamily="34" charset="0"/>
            </a:endParaRPr>
          </a:p>
          <a:p>
            <a:pPr marL="905256" lvl="2" indent="0">
              <a:buNone/>
            </a:pPr>
            <a:endParaRPr lang="en-US" dirty="0" smtClean="0">
              <a:latin typeface="Arial" panose="020B0604020202020204" pitchFamily="34" charset="0"/>
              <a:cs typeface="Arial" panose="020B0604020202020204" pitchFamily="34" charset="0"/>
            </a:endParaRPr>
          </a:p>
          <a:p>
            <a:pPr lvl="2">
              <a:buFont typeface="Arial" panose="020B0604020202020204" pitchFamily="34" charset="0"/>
              <a:buChar char="•"/>
            </a:pPr>
            <a:endParaRPr lang="en-US" dirty="0" smtClean="0">
              <a:latin typeface="Arial" panose="020B0604020202020204" pitchFamily="34" charset="0"/>
              <a:cs typeface="Arial" panose="020B0604020202020204" pitchFamily="34" charset="0"/>
            </a:endParaRPr>
          </a:p>
        </p:txBody>
      </p:sp>
      <p:pic>
        <p:nvPicPr>
          <p:cNvPr id="37890"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5880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70704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linds(horizontal)">
                                      <p:cBhvr>
                                        <p:cTn id="20" dur="500"/>
                                        <p:tgtEl>
                                          <p:spTgt spid="3">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linds(horizontal)">
                                      <p:cBhvr>
                                        <p:cTn id="25" dur="500"/>
                                        <p:tgtEl>
                                          <p:spTgt spid="3">
                                            <p:txEl>
                                              <p:pRg st="7" end="7"/>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blinds(horizontal)">
                                      <p:cBhvr>
                                        <p:cTn id="2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974" y="272447"/>
            <a:ext cx="8277225" cy="606147"/>
          </a:xfrm>
        </p:spPr>
        <p:txBody>
          <a:bodyPr>
            <a:normAutofit/>
          </a:bodyPr>
          <a:lstStyle/>
          <a:p>
            <a:r>
              <a:rPr lang="en-US" sz="2800" dirty="0">
                <a:solidFill>
                  <a:schemeClr val="tx1"/>
                </a:solidFill>
                <a:latin typeface="Arial" panose="020B0604020202020204" pitchFamily="34" charset="0"/>
                <a:cs typeface="Arial" panose="020B0604020202020204" pitchFamily="34" charset="0"/>
              </a:rPr>
              <a:t>4</a:t>
            </a:r>
            <a:r>
              <a:rPr lang="en-US" sz="2800" dirty="0" smtClean="0">
                <a:solidFill>
                  <a:schemeClr val="tx1"/>
                </a:solidFill>
                <a:latin typeface="Arial" panose="020B0604020202020204" pitchFamily="34" charset="0"/>
                <a:cs typeface="Arial" panose="020B0604020202020204" pitchFamily="34" charset="0"/>
              </a:rPr>
              <a:t> – Miscellaneous </a:t>
            </a:r>
            <a:r>
              <a:rPr lang="en-US" sz="2800" i="1" dirty="0" smtClean="0">
                <a:solidFill>
                  <a:schemeClr val="tx1"/>
                </a:solidFill>
                <a:latin typeface="Arial" panose="020B0604020202020204" pitchFamily="34" charset="0"/>
                <a:cs typeface="Arial" panose="020B0604020202020204" pitchFamily="34" charset="0"/>
              </a:rPr>
              <a:t>(continued</a:t>
            </a:r>
            <a:r>
              <a:rPr lang="en-US" sz="2800" i="1" dirty="0">
                <a:solidFill>
                  <a:schemeClr val="tx1"/>
                </a:solidFill>
                <a:latin typeface="Arial" panose="020B0604020202020204" pitchFamily="34" charset="0"/>
                <a:cs typeface="Arial" panose="020B0604020202020204" pitchFamily="34" charset="0"/>
              </a:rPr>
              <a:t>)</a:t>
            </a:r>
          </a:p>
        </p:txBody>
      </p:sp>
      <p:sp>
        <p:nvSpPr>
          <p:cNvPr id="11" name="Rectangle 10"/>
          <p:cNvSpPr/>
          <p:nvPr/>
        </p:nvSpPr>
        <p:spPr>
          <a:xfrm>
            <a:off x="445911" y="913682"/>
            <a:ext cx="7772400" cy="769441"/>
          </a:xfrm>
          <a:prstGeom prst="rect">
            <a:avLst/>
          </a:prstGeom>
        </p:spPr>
        <p:txBody>
          <a:bodyPr wrap="square">
            <a:spAutoFit/>
          </a:bodyPr>
          <a:lstStyle/>
          <a:p>
            <a:pPr>
              <a:buFont typeface="Wingdings" panose="05000000000000000000" pitchFamily="2" charset="2"/>
              <a:buChar char="Ø"/>
            </a:pPr>
            <a:r>
              <a:rPr lang="en-US" sz="2400" b="1" i="1" dirty="0">
                <a:latin typeface="Arial" panose="020B0604020202020204" pitchFamily="34" charset="0"/>
                <a:cs typeface="Arial" panose="020B0604020202020204" pitchFamily="34" charset="0"/>
              </a:rPr>
              <a:t>Sample tools needed to answer the questions – </a:t>
            </a: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Dashboard</a:t>
            </a:r>
            <a:endParaRPr lang="en-US" sz="2000" dirty="0">
              <a:latin typeface="Arial" panose="020B0604020202020204" pitchFamily="34" charset="0"/>
              <a:cs typeface="Arial" panose="020B0604020202020204" pitchFamily="34" charset="0"/>
            </a:endParaRPr>
          </a:p>
        </p:txBody>
      </p:sp>
      <p:graphicFrame>
        <p:nvGraphicFramePr>
          <p:cNvPr id="21" name="Table 20"/>
          <p:cNvGraphicFramePr>
            <a:graphicFrameLocks noGrp="1"/>
          </p:cNvGraphicFramePr>
          <p:nvPr>
            <p:extLst>
              <p:ext uri="{D42A27DB-BD31-4B8C-83A1-F6EECF244321}">
                <p14:modId xmlns:p14="http://schemas.microsoft.com/office/powerpoint/2010/main" val="724413409"/>
              </p:ext>
            </p:extLst>
          </p:nvPr>
        </p:nvGraphicFramePr>
        <p:xfrm>
          <a:off x="654842" y="1718211"/>
          <a:ext cx="6660359" cy="4869522"/>
        </p:xfrm>
        <a:graphic>
          <a:graphicData uri="http://schemas.openxmlformats.org/drawingml/2006/table">
            <a:tbl>
              <a:tblPr>
                <a:tableStyleId>{5C22544A-7EE6-4342-B048-85BDC9FD1C3A}</a:tableStyleId>
              </a:tblPr>
              <a:tblGrid>
                <a:gridCol w="2391907"/>
                <a:gridCol w="129824"/>
                <a:gridCol w="849757"/>
                <a:gridCol w="314724"/>
                <a:gridCol w="849757"/>
                <a:gridCol w="295053"/>
                <a:gridCol w="849757"/>
                <a:gridCol w="224241"/>
                <a:gridCol w="755339"/>
              </a:tblGrid>
              <a:tr h="176736">
                <a:tc>
                  <a:txBody>
                    <a:bodyPr/>
                    <a:lstStyle/>
                    <a:p>
                      <a:pPr algn="l" fontAlgn="b"/>
                      <a:r>
                        <a:rPr lang="en-US" sz="1000" u="none" strike="noStrike" dirty="0">
                          <a:effectLst/>
                        </a:rPr>
                        <a:t>Sample School</a:t>
                      </a:r>
                      <a:endParaRPr lang="en-US" sz="1000" b="0" i="0" u="none" strike="noStrike" dirty="0">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gridSpan="4">
                  <a:txBody>
                    <a:bodyPr/>
                    <a:lstStyle/>
                    <a:p>
                      <a:pPr algn="l" fontAlgn="b"/>
                      <a:r>
                        <a:rPr lang="en-US" sz="1000" u="none" strike="noStrike">
                          <a:effectLst/>
                        </a:rPr>
                        <a:t>↑ = positive trend</a:t>
                      </a:r>
                      <a:endParaRPr lang="en-US" sz="1000" b="0" i="0" u="none" strike="noStrike">
                        <a:solidFill>
                          <a:srgbClr val="00B050"/>
                        </a:solidFill>
                        <a:effectLst/>
                        <a:latin typeface="Courier New" panose="02070309020205020404" pitchFamily="49"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r>
              <a:tr h="176736">
                <a:tc>
                  <a:txBody>
                    <a:bodyPr/>
                    <a:lstStyle/>
                    <a:p>
                      <a:pPr algn="l" fontAlgn="b"/>
                      <a:r>
                        <a:rPr lang="en-US" sz="1000" u="none" strike="noStrike">
                          <a:effectLst/>
                        </a:rPr>
                        <a:t>1 Page Dashboard Summary</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gridSpan="4">
                  <a:txBody>
                    <a:bodyPr/>
                    <a:lstStyle/>
                    <a:p>
                      <a:pPr algn="l" fontAlgn="b"/>
                      <a:r>
                        <a:rPr lang="en-US" sz="1000" u="none" strike="noStrike">
                          <a:effectLst/>
                        </a:rPr>
                        <a:t>↓ = negative trend</a:t>
                      </a:r>
                      <a:endParaRPr lang="en-US" sz="1000" b="0" i="0" u="none" strike="noStrike">
                        <a:solidFill>
                          <a:srgbClr val="FF0000"/>
                        </a:solidFill>
                        <a:effectLst/>
                        <a:latin typeface="Courier New" panose="02070309020205020404" pitchFamily="49" charset="0"/>
                      </a:endParaRPr>
                    </a:p>
                  </a:txBody>
                  <a:tcPr marL="0" marR="0" marT="0" marB="0" anchor="b"/>
                </a:tc>
                <a:tc hMerge="1">
                  <a:txBody>
                    <a:bodyPr/>
                    <a:lstStyle/>
                    <a:p>
                      <a:endParaRPr lang="en-US"/>
                    </a:p>
                  </a:txBody>
                  <a:tcPr/>
                </a:tc>
                <a:tc hMerge="1">
                  <a:txBody>
                    <a:bodyPr/>
                    <a:lstStyle/>
                    <a:p>
                      <a:endParaRPr lang="en-US"/>
                    </a:p>
                  </a:txBody>
                  <a:tcPr/>
                </a:tc>
                <a:tc hMerge="1">
                  <a:txBody>
                    <a:bodyPr/>
                    <a:lstStyle/>
                    <a:p>
                      <a:endParaRPr lang="en-US"/>
                    </a:p>
                  </a:txBody>
                  <a:tcPr/>
                </a:tc>
              </a:tr>
              <a:tr h="175760">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2014-15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2015-16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2016-17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Change</a:t>
                      </a:r>
                      <a:endParaRPr lang="en-US" sz="1000" b="0" i="0" u="none" strike="noStrike">
                        <a:effectLst/>
                        <a:latin typeface="Arial" panose="020B0604020202020204" pitchFamily="34" charset="0"/>
                      </a:endParaRPr>
                    </a:p>
                  </a:txBody>
                  <a:tcPr marL="0" marR="0" marT="0" marB="0" anchor="b"/>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r>
              <a:tr h="166918">
                <a:tc>
                  <a:txBody>
                    <a:bodyPr/>
                    <a:lstStyle/>
                    <a:p>
                      <a:pPr algn="l" fontAlgn="b"/>
                      <a:r>
                        <a:rPr lang="en-US" sz="1000" u="none" strike="noStrike">
                          <a:effectLst/>
                        </a:rPr>
                        <a:t>Enrollment</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437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425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435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r>
              <a:tr h="166918">
                <a:tc>
                  <a:txBody>
                    <a:bodyPr/>
                    <a:lstStyle/>
                    <a:p>
                      <a:pPr algn="l" fontAlgn="b"/>
                      <a:r>
                        <a:rPr lang="en-US" sz="1000" u="none" strike="noStrike">
                          <a:effectLst/>
                        </a:rPr>
                        <a:t>Financial Aid</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1,070,622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1,260,027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1,346,088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rowSpan="2">
                  <a:txBody>
                    <a:bodyPr/>
                    <a:lstStyle/>
                    <a:p>
                      <a:pPr algn="ctr" fontAlgn="b"/>
                      <a:endParaRPr lang="en-US" sz="1000" b="0" i="0" u="none" strike="noStrike">
                        <a:effectLst/>
                        <a:latin typeface="Arial" panose="020B0604020202020204" pitchFamily="34" charset="0"/>
                      </a:endParaRPr>
                    </a:p>
                  </a:txBody>
                  <a:tcPr marL="0" marR="0" marT="0" marB="0" anchor="b"/>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vMerge="1">
                  <a:txBody>
                    <a:bodyPr/>
                    <a:lstStyle/>
                    <a:p>
                      <a:endParaRPr lang="en-US"/>
                    </a:p>
                  </a:txBody>
                  <a:tcPr/>
                </a:tc>
              </a:tr>
              <a:tr h="166918">
                <a:tc>
                  <a:txBody>
                    <a:bodyPr/>
                    <a:lstStyle/>
                    <a:p>
                      <a:pPr algn="l" fontAlgn="b"/>
                      <a:r>
                        <a:rPr lang="en-US" sz="1000" u="none" strike="noStrike">
                          <a:effectLst/>
                        </a:rPr>
                        <a:t>12th Grade Tuition</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16,060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16,665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17,325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a:t>
                      </a:r>
                      <a:endParaRPr lang="en-US" sz="1000" b="0" i="0" u="none" strike="noStrike">
                        <a:effectLst/>
                        <a:latin typeface="Arial" panose="020B0604020202020204" pitchFamily="34" charset="0"/>
                      </a:endParaRPr>
                    </a:p>
                  </a:txBody>
                  <a:tcPr marL="0" marR="0" marT="0" marB="0" anchor="b"/>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rowSpan="2">
                  <a:txBody>
                    <a:bodyPr/>
                    <a:lstStyle/>
                    <a:p>
                      <a:pPr algn="ctr" fontAlgn="b"/>
                      <a:endParaRPr lang="en-US" sz="1000" b="0" i="0" u="none" strike="noStrike">
                        <a:effectLst/>
                        <a:latin typeface="Arial" panose="020B0604020202020204" pitchFamily="34" charset="0"/>
                      </a:endParaRPr>
                    </a:p>
                  </a:txBody>
                  <a:tcPr marL="0" marR="0" marT="0" marB="0" anchor="b"/>
                </a:tc>
              </a:tr>
              <a:tr h="166918">
                <a:tc>
                  <a:txBody>
                    <a:bodyPr/>
                    <a:lstStyle/>
                    <a:p>
                      <a:pPr algn="l" fontAlgn="b"/>
                      <a:r>
                        <a:rPr lang="en-US" sz="1000" u="none" strike="noStrike">
                          <a:effectLst/>
                        </a:rPr>
                        <a:t>Net Tuition Revenue</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5,069,033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5,026,023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5,384,368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vMerge="1">
                  <a:txBody>
                    <a:bodyPr/>
                    <a:lstStyle/>
                    <a:p>
                      <a:endParaRPr lang="en-US"/>
                    </a:p>
                  </a:txBody>
                  <a:tcPr/>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tc>
              </a:tr>
              <a:tr h="176736">
                <a:tc>
                  <a:txBody>
                    <a:bodyPr/>
                    <a:lstStyle/>
                    <a:p>
                      <a:pPr algn="l" fontAlgn="b"/>
                      <a:r>
                        <a:rPr lang="nl-NL" sz="1000" u="none" strike="noStrike">
                          <a:effectLst/>
                        </a:rPr>
                        <a:t>Net Tuition Revenue per Student</a:t>
                      </a:r>
                      <a:endParaRPr lang="nl-NL"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11,600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11,826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12,378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solidFill>
                          <a:srgbClr val="FF0000"/>
                        </a:solidFill>
                        <a:effectLst/>
                        <a:latin typeface="Courier New" panose="02070309020205020404" pitchFamily="49" charset="0"/>
                      </a:endParaRPr>
                    </a:p>
                  </a:txBody>
                  <a:tcPr marL="0" marR="0" marT="0" marB="0" anchor="b"/>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rowSpan="2">
                  <a:txBody>
                    <a:bodyPr/>
                    <a:lstStyle/>
                    <a:p>
                      <a:pPr algn="ctr" fontAlgn="b"/>
                      <a:endParaRPr lang="en-US" sz="1000" b="0" i="0" u="none" strike="noStrike">
                        <a:effectLst/>
                        <a:latin typeface="Arial" panose="020B0604020202020204" pitchFamily="34" charset="0"/>
                      </a:endParaRPr>
                    </a:p>
                  </a:txBody>
                  <a:tcPr marL="0" marR="0" marT="0" marB="0" anchor="b"/>
                </a:tc>
              </a:tr>
              <a:tr h="166918">
                <a:tc>
                  <a:txBody>
                    <a:bodyPr/>
                    <a:lstStyle/>
                    <a:p>
                      <a:pPr algn="l" fontAlgn="b"/>
                      <a:r>
                        <a:rPr lang="en-US" sz="1000" u="none" strike="noStrike">
                          <a:effectLst/>
                        </a:rPr>
                        <a:t>Attrition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solidFill>
                            <a:schemeClr val="bg1"/>
                          </a:solidFill>
                          <a:effectLst/>
                        </a:rPr>
                        <a:t>10.8%</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12.3%</a:t>
                      </a:r>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6.2%</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vMerge="1">
                  <a:txBody>
                    <a:bodyPr/>
                    <a:lstStyle/>
                    <a:p>
                      <a:endParaRPr lang="en-US"/>
                    </a:p>
                  </a:txBody>
                  <a:tcPr/>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rowSpan="2">
                  <a:txBody>
                    <a:bodyPr/>
                    <a:lstStyle/>
                    <a:p>
                      <a:pPr algn="ctr" fontAlgn="b"/>
                      <a:endParaRPr lang="en-US" sz="1000" b="0" i="0" u="none" strike="noStrike">
                        <a:effectLst/>
                        <a:latin typeface="Arial" panose="020B0604020202020204" pitchFamily="34" charset="0"/>
                      </a:endParaRPr>
                    </a:p>
                  </a:txBody>
                  <a:tcPr marL="0" marR="0" marT="0" marB="0" anchor="b"/>
                </a:tc>
              </a:tr>
              <a:tr h="166918">
                <a:tc>
                  <a:txBody>
                    <a:bodyPr/>
                    <a:lstStyle/>
                    <a:p>
                      <a:pPr algn="l" fontAlgn="b"/>
                      <a:r>
                        <a:rPr lang="en-US" sz="1000" u="none" strike="noStrike">
                          <a:effectLst/>
                        </a:rPr>
                        <a:t>% of Full Pay Students</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dirty="0">
                          <a:solidFill>
                            <a:schemeClr val="bg1"/>
                          </a:solidFill>
                          <a:effectLst/>
                        </a:rPr>
                        <a:t>56.5%</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53.4%</a:t>
                      </a:r>
                      <a:endParaRPr lang="en-US" sz="1000" b="0" i="0" u="none" strike="noStrike">
                        <a:effectLst/>
                        <a:latin typeface="Arial" panose="020B0604020202020204" pitchFamily="34" charset="0"/>
                      </a:endParaRPr>
                    </a:p>
                  </a:txBody>
                  <a:tcPr marL="0" marR="0" marT="0" marB="0" anchor="b"/>
                </a:tc>
                <a:tc>
                  <a:txBody>
                    <a:bodyPr/>
                    <a:lstStyle/>
                    <a:p>
                      <a:pPr algn="r" fontAlgn="b"/>
                      <a:endParaRPr lang="en-US" sz="1000" b="0" i="0" u="none" strike="noStrike">
                        <a:effectLst/>
                        <a:latin typeface="Arial" panose="020B0604020202020204" pitchFamily="34" charset="0"/>
                      </a:endParaRPr>
                    </a:p>
                  </a:txBody>
                  <a:tcPr marL="0" marR="0" marT="0" marB="0" anchor="b"/>
                </a:tc>
                <a:tc>
                  <a:txBody>
                    <a:bodyPr/>
                    <a:lstStyle/>
                    <a:p>
                      <a:pPr algn="r" fontAlgn="b"/>
                      <a:r>
                        <a:rPr lang="en-US" sz="1000" u="none" strike="noStrike">
                          <a:effectLst/>
                        </a:rPr>
                        <a:t>54.9%</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vMerge="1">
                  <a:txBody>
                    <a:bodyPr/>
                    <a:lstStyle/>
                    <a:p>
                      <a:endParaRPr lang="en-US"/>
                    </a:p>
                  </a:txBody>
                  <a:tcPr/>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r>
              <a:tr h="166918">
                <a:tc>
                  <a:txBody>
                    <a:bodyPr/>
                    <a:lstStyle/>
                    <a:p>
                      <a:pPr algn="l" fontAlgn="b"/>
                      <a:r>
                        <a:rPr lang="en-US" sz="1000" u="none" strike="noStrike">
                          <a:effectLst/>
                        </a:rPr>
                        <a:t>Employee FTEs</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78.65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77.95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78.70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a:t>
                      </a:r>
                      <a:endParaRPr lang="en-US" sz="1000" b="0" i="0" u="none" strike="noStrike">
                        <a:effectLst/>
                        <a:latin typeface="Arial" panose="020B0604020202020204" pitchFamily="34" charset="0"/>
                      </a:endParaRPr>
                    </a:p>
                  </a:txBody>
                  <a:tcPr marL="0" marR="0" marT="0" marB="0" anchor="b"/>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tc>
              </a:tr>
              <a:tr h="176736">
                <a:tc>
                  <a:txBody>
                    <a:bodyPr/>
                    <a:lstStyle/>
                    <a:p>
                      <a:pPr algn="l" fontAlgn="b"/>
                      <a:r>
                        <a:rPr lang="en-US" sz="1000" u="none" strike="noStrike">
                          <a:effectLst/>
                        </a:rPr>
                        <a:t>Mean Faculty Salaries</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45,540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45,178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46,164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solidFill>
                          <a:srgbClr val="FF0000"/>
                        </a:solidFill>
                        <a:effectLst/>
                        <a:latin typeface="Courier New" panose="02070309020205020404" pitchFamily="49" charset="0"/>
                      </a:endParaRPr>
                    </a:p>
                  </a:txBody>
                  <a:tcPr marL="0" marR="0" marT="0" marB="0" anchor="b"/>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r>
              <a:tr h="166918">
                <a:tc>
                  <a:txBody>
                    <a:bodyPr/>
                    <a:lstStyle/>
                    <a:p>
                      <a:pPr algn="l" fontAlgn="b"/>
                      <a:r>
                        <a:rPr lang="en-US" sz="1000" u="none" strike="noStrike">
                          <a:effectLst/>
                        </a:rPr>
                        <a:t>Annual Fund (raised prior year)</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918,591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909,737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541,346 </a:t>
                      </a:r>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a:t>
                      </a:r>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a:t>
                      </a:r>
                      <a:endParaRPr lang="en-US" sz="1000" b="0" i="0" u="none" strike="noStrike">
                        <a:effectLst/>
                        <a:latin typeface="Arial" panose="020B0604020202020204" pitchFamily="34" charset="0"/>
                      </a:endParaRPr>
                    </a:p>
                  </a:txBody>
                  <a:tcPr marL="0" marR="0" marT="0" marB="0" anchor="b"/>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l" fontAlgn="b"/>
                      <a:r>
                        <a:rPr lang="en-US" sz="1000" u="none" strike="noStrike">
                          <a:effectLst/>
                        </a:rPr>
                        <a:t> </a:t>
                      </a:r>
                      <a:endParaRPr lang="en-US" sz="1000" b="0" i="0" u="none" strike="noStrike">
                        <a:effectLst/>
                        <a:latin typeface="Arial" panose="020B0604020202020204" pitchFamily="34" charset="0"/>
                      </a:endParaRPr>
                    </a:p>
                  </a:txBody>
                  <a:tcPr marL="0" marR="0" marT="0" marB="0"/>
                </a:tc>
              </a:tr>
              <a:tr h="314622">
                <a:tc>
                  <a:txBody>
                    <a:bodyPr/>
                    <a:lstStyle/>
                    <a:p>
                      <a:pPr algn="l" fontAlgn="b"/>
                      <a:r>
                        <a:rPr lang="en-US" sz="1000" u="none" strike="noStrike">
                          <a:effectLst/>
                        </a:rPr>
                        <a:t>Endowment (prior year 6/30 value)</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solidFill>
                            <a:schemeClr val="bg1"/>
                          </a:solidFill>
                          <a:effectLst/>
                        </a:rPr>
                        <a:t> 8,197,000 </a:t>
                      </a:r>
                      <a:endParaRPr lang="en-US" sz="1000" b="0" i="0" u="none" strike="noStrike" dirty="0">
                        <a:solidFill>
                          <a:schemeClr val="bg1"/>
                        </a:solidFill>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8,890,495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9,698,749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solidFill>
                          <a:srgbClr val="FF0000"/>
                        </a:solidFill>
                        <a:effectLst/>
                        <a:latin typeface="Courier New" panose="02070309020205020404" pitchFamily="49" charset="0"/>
                      </a:endParaRPr>
                    </a:p>
                  </a:txBody>
                  <a:tcPr marL="0" marR="0" marT="0" marB="0" anchor="b"/>
                </a:tc>
              </a:tr>
              <a:tr h="166918">
                <a:tc>
                  <a:txBody>
                    <a:bodyPr/>
                    <a:lstStyle/>
                    <a:p>
                      <a:pPr algn="l" fontAlgn="b"/>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a:effectLst/>
                        </a:rPr>
                        <a:t> </a:t>
                      </a:r>
                      <a:endParaRPr lang="en-US" sz="1000" b="0" i="0" u="none" strike="noStrike">
                        <a:effectLst/>
                        <a:latin typeface="Arial" panose="020B0604020202020204" pitchFamily="34" charset="0"/>
                      </a:endParaRPr>
                    </a:p>
                  </a:txBody>
                  <a:tcPr marL="0" marR="0" marT="0" marB="0" anchor="b"/>
                </a:tc>
                <a:tc>
                  <a:txBody>
                    <a:bodyPr/>
                    <a:lstStyle/>
                    <a:p>
                      <a:pPr algn="ctr" fontAlgn="b"/>
                      <a:endParaRPr lang="en-US" sz="1000" b="0" i="0" u="none" strike="noStrike">
                        <a:effectLst/>
                        <a:latin typeface="Arial" panose="020B0604020202020204" pitchFamily="34" charset="0"/>
                      </a:endParaRPr>
                    </a:p>
                  </a:txBody>
                  <a:tcPr marL="0" marR="0" marT="0" marB="0" anchor="b"/>
                </a:tc>
                <a:tc>
                  <a:txBody>
                    <a:bodyPr/>
                    <a:lstStyle/>
                    <a:p>
                      <a:pPr algn="ctr" fontAlgn="b"/>
                      <a:r>
                        <a:rPr lang="en-US" sz="1000" u="none" strike="noStrike" dirty="0">
                          <a:effectLst/>
                        </a:rPr>
                        <a:t> </a:t>
                      </a:r>
                      <a:endParaRPr lang="en-US" sz="1000" b="0" i="0" u="none" strike="noStrike" dirty="0">
                        <a:effectLst/>
                        <a:latin typeface="Arial" panose="020B0604020202020204" pitchFamily="34" charset="0"/>
                      </a:endParaRPr>
                    </a:p>
                  </a:txBody>
                  <a:tcPr marL="0" marR="0" marT="0" marB="0" anchor="b"/>
                </a:tc>
              </a:tr>
            </a:tbl>
          </a:graphicData>
        </a:graphic>
      </p:graphicFrame>
      <p:sp>
        <p:nvSpPr>
          <p:cNvPr id="22" name="AutoShape 4"/>
          <p:cNvSpPr>
            <a:spLocks noChangeArrowheads="1"/>
          </p:cNvSpPr>
          <p:nvPr/>
        </p:nvSpPr>
        <p:spPr bwMode="auto">
          <a:xfrm>
            <a:off x="6775446" y="3111765"/>
            <a:ext cx="228600" cy="152400"/>
          </a:xfrm>
          <a:prstGeom prst="downArrow">
            <a:avLst>
              <a:gd name="adj1" fmla="val 50000"/>
              <a:gd name="adj2" fmla="val 50491"/>
            </a:avLst>
          </a:prstGeom>
          <a:solidFill>
            <a:srgbClr val="FF0000"/>
          </a:solidFill>
          <a:ln w="9525">
            <a:solidFill>
              <a:srgbClr val="000000"/>
            </a:solidFill>
            <a:miter lim="800000"/>
            <a:headEnd/>
            <a:tailEnd/>
          </a:ln>
        </p:spPr>
        <p:txBody>
          <a:bodyPr/>
          <a:lstStyle/>
          <a:p>
            <a:endParaRPr lang="en-US"/>
          </a:p>
        </p:txBody>
      </p:sp>
      <p:sp>
        <p:nvSpPr>
          <p:cNvPr id="23" name="AutoShape 3"/>
          <p:cNvSpPr>
            <a:spLocks noChangeArrowheads="1"/>
          </p:cNvSpPr>
          <p:nvPr/>
        </p:nvSpPr>
        <p:spPr bwMode="auto">
          <a:xfrm>
            <a:off x="6791318" y="6220904"/>
            <a:ext cx="180975" cy="133350"/>
          </a:xfrm>
          <a:prstGeom prst="upArrow">
            <a:avLst>
              <a:gd name="adj1" fmla="val 50000"/>
              <a:gd name="adj2" fmla="val 50491"/>
            </a:avLst>
          </a:prstGeom>
          <a:solidFill>
            <a:srgbClr val="00B050"/>
          </a:solidFill>
          <a:ln w="9525">
            <a:solidFill>
              <a:srgbClr val="000000"/>
            </a:solidFill>
            <a:miter lim="800000"/>
            <a:headEnd/>
            <a:tailEnd/>
          </a:ln>
        </p:spPr>
        <p:txBody>
          <a:bodyPr/>
          <a:lstStyle/>
          <a:p>
            <a:endParaRPr lang="en-US"/>
          </a:p>
        </p:txBody>
      </p:sp>
      <p:sp>
        <p:nvSpPr>
          <p:cNvPr id="24" name="AutoShape 3"/>
          <p:cNvSpPr>
            <a:spLocks noChangeArrowheads="1"/>
          </p:cNvSpPr>
          <p:nvPr/>
        </p:nvSpPr>
        <p:spPr bwMode="auto">
          <a:xfrm>
            <a:off x="6800827" y="4148881"/>
            <a:ext cx="180975" cy="133350"/>
          </a:xfrm>
          <a:prstGeom prst="upArrow">
            <a:avLst>
              <a:gd name="adj1" fmla="val 50000"/>
              <a:gd name="adj2" fmla="val 50491"/>
            </a:avLst>
          </a:prstGeom>
          <a:solidFill>
            <a:srgbClr val="00B050"/>
          </a:solidFill>
          <a:ln w="9525">
            <a:solidFill>
              <a:srgbClr val="000000"/>
            </a:solidFill>
            <a:miter lim="800000"/>
            <a:headEnd/>
            <a:tailEnd/>
          </a:ln>
        </p:spPr>
        <p:txBody>
          <a:bodyPr/>
          <a:lstStyle/>
          <a:p>
            <a:endParaRPr lang="en-US"/>
          </a:p>
        </p:txBody>
      </p:sp>
      <p:sp>
        <p:nvSpPr>
          <p:cNvPr id="25" name="AutoShape 3"/>
          <p:cNvSpPr>
            <a:spLocks noChangeArrowheads="1"/>
          </p:cNvSpPr>
          <p:nvPr/>
        </p:nvSpPr>
        <p:spPr bwMode="auto">
          <a:xfrm>
            <a:off x="6799259" y="2733932"/>
            <a:ext cx="180975" cy="133350"/>
          </a:xfrm>
          <a:prstGeom prst="upArrow">
            <a:avLst>
              <a:gd name="adj1" fmla="val 50000"/>
              <a:gd name="adj2" fmla="val 50491"/>
            </a:avLst>
          </a:prstGeom>
          <a:solidFill>
            <a:srgbClr val="00B050"/>
          </a:solidFill>
          <a:ln w="9525">
            <a:solidFill>
              <a:srgbClr val="000000"/>
            </a:solidFill>
            <a:miter lim="800000"/>
            <a:headEnd/>
            <a:tailEnd/>
          </a:ln>
        </p:spPr>
        <p:txBody>
          <a:bodyPr/>
          <a:lstStyle/>
          <a:p>
            <a:endParaRPr lang="en-US"/>
          </a:p>
        </p:txBody>
      </p:sp>
      <p:sp>
        <p:nvSpPr>
          <p:cNvPr id="26" name="AutoShape 3"/>
          <p:cNvSpPr>
            <a:spLocks noChangeArrowheads="1"/>
          </p:cNvSpPr>
          <p:nvPr/>
        </p:nvSpPr>
        <p:spPr bwMode="auto">
          <a:xfrm>
            <a:off x="6791319" y="3800263"/>
            <a:ext cx="180975" cy="133350"/>
          </a:xfrm>
          <a:prstGeom prst="upArrow">
            <a:avLst>
              <a:gd name="adj1" fmla="val 50000"/>
              <a:gd name="adj2" fmla="val 50491"/>
            </a:avLst>
          </a:prstGeom>
          <a:solidFill>
            <a:srgbClr val="00B050"/>
          </a:solidFill>
          <a:ln w="9525">
            <a:solidFill>
              <a:srgbClr val="000000"/>
            </a:solidFill>
            <a:miter lim="800000"/>
            <a:headEnd/>
            <a:tailEnd/>
          </a:ln>
        </p:spPr>
        <p:txBody>
          <a:bodyPr/>
          <a:lstStyle/>
          <a:p>
            <a:endParaRPr lang="en-US"/>
          </a:p>
        </p:txBody>
      </p:sp>
      <p:sp>
        <p:nvSpPr>
          <p:cNvPr id="27" name="AutoShape 3"/>
          <p:cNvSpPr>
            <a:spLocks noChangeArrowheads="1"/>
          </p:cNvSpPr>
          <p:nvPr/>
        </p:nvSpPr>
        <p:spPr bwMode="auto">
          <a:xfrm>
            <a:off x="6799259" y="4469711"/>
            <a:ext cx="180975" cy="133350"/>
          </a:xfrm>
          <a:prstGeom prst="upArrow">
            <a:avLst>
              <a:gd name="adj1" fmla="val 50000"/>
              <a:gd name="adj2" fmla="val 50491"/>
            </a:avLst>
          </a:prstGeom>
          <a:solidFill>
            <a:srgbClr val="00B050"/>
          </a:solidFill>
          <a:ln w="9525">
            <a:solidFill>
              <a:srgbClr val="000000"/>
            </a:solidFill>
            <a:miter lim="800000"/>
            <a:headEnd/>
            <a:tailEnd/>
          </a:ln>
        </p:spPr>
        <p:txBody>
          <a:bodyPr/>
          <a:lstStyle/>
          <a:p>
            <a:endParaRPr lang="en-US"/>
          </a:p>
        </p:txBody>
      </p:sp>
      <p:sp>
        <p:nvSpPr>
          <p:cNvPr id="28" name="AutoShape 3"/>
          <p:cNvSpPr>
            <a:spLocks noChangeArrowheads="1"/>
          </p:cNvSpPr>
          <p:nvPr/>
        </p:nvSpPr>
        <p:spPr bwMode="auto">
          <a:xfrm>
            <a:off x="6769090" y="4803893"/>
            <a:ext cx="180975" cy="133350"/>
          </a:xfrm>
          <a:prstGeom prst="upArrow">
            <a:avLst>
              <a:gd name="adj1" fmla="val 50000"/>
              <a:gd name="adj2" fmla="val 50491"/>
            </a:avLst>
          </a:prstGeom>
          <a:solidFill>
            <a:srgbClr val="00B050"/>
          </a:solidFill>
          <a:ln w="9525">
            <a:solidFill>
              <a:srgbClr val="000000"/>
            </a:solidFill>
            <a:miter lim="800000"/>
            <a:headEnd/>
            <a:tailEnd/>
          </a:ln>
        </p:spPr>
        <p:txBody>
          <a:bodyPr/>
          <a:lstStyle/>
          <a:p>
            <a:endParaRPr lang="en-US"/>
          </a:p>
        </p:txBody>
      </p:sp>
      <p:sp>
        <p:nvSpPr>
          <p:cNvPr id="29" name="AutoShape 3"/>
          <p:cNvSpPr>
            <a:spLocks noChangeArrowheads="1"/>
          </p:cNvSpPr>
          <p:nvPr/>
        </p:nvSpPr>
        <p:spPr bwMode="auto">
          <a:xfrm>
            <a:off x="6796067" y="5458904"/>
            <a:ext cx="180975" cy="133350"/>
          </a:xfrm>
          <a:prstGeom prst="upArrow">
            <a:avLst>
              <a:gd name="adj1" fmla="val 50000"/>
              <a:gd name="adj2" fmla="val 50491"/>
            </a:avLst>
          </a:prstGeom>
          <a:solidFill>
            <a:srgbClr val="00B050"/>
          </a:solidFill>
          <a:ln w="9525">
            <a:solidFill>
              <a:srgbClr val="000000"/>
            </a:solidFill>
            <a:miter lim="800000"/>
            <a:headEnd/>
            <a:tailEnd/>
          </a:ln>
        </p:spPr>
        <p:txBody>
          <a:bodyPr/>
          <a:lstStyle/>
          <a:p>
            <a:endParaRPr lang="en-US"/>
          </a:p>
        </p:txBody>
      </p:sp>
      <p:pic>
        <p:nvPicPr>
          <p:cNvPr id="38914"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592254"/>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4652474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92163"/>
          </a:xfrm>
        </p:spPr>
        <p:txBody>
          <a:bodyPr>
            <a:normAutofit/>
          </a:bodyPr>
          <a:lstStyle/>
          <a:p>
            <a:r>
              <a:rPr lang="en-US" sz="3200" dirty="0" smtClean="0">
                <a:solidFill>
                  <a:schemeClr val="tx1"/>
                </a:solidFill>
                <a:latin typeface="Arial" panose="020B0604020202020204" pitchFamily="34" charset="0"/>
                <a:cs typeface="Arial" panose="020B0604020202020204" pitchFamily="34" charset="0"/>
              </a:rPr>
              <a:t>Conclusion</a:t>
            </a:r>
            <a:endParaRPr lang="en-US" sz="32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19200"/>
            <a:ext cx="8229600" cy="5257800"/>
          </a:xfrm>
        </p:spPr>
        <p:txBody>
          <a:bodyPr>
            <a:normAutofit fontScale="40000" lnSpcReduction="20000"/>
          </a:bodyPr>
          <a:lstStyle/>
          <a:p>
            <a:pPr>
              <a:buFont typeface="Wingdings" panose="05000000000000000000" pitchFamily="2" charset="2"/>
              <a:buChar char="Ø"/>
            </a:pPr>
            <a:r>
              <a:rPr lang="en-US" sz="6800" dirty="0" smtClean="0">
                <a:latin typeface="Arial" panose="020B0604020202020204" pitchFamily="34" charset="0"/>
                <a:cs typeface="Arial" panose="020B0604020202020204" pitchFamily="34" charset="0"/>
              </a:rPr>
              <a:t>Thoughts or suggestions for your school?</a:t>
            </a:r>
            <a:endParaRPr lang="en-US" sz="6800" i="1" dirty="0">
              <a:latin typeface="Arial" panose="020B0604020202020204" pitchFamily="34" charset="0"/>
              <a:cs typeface="Arial" panose="020B0604020202020204" pitchFamily="34" charset="0"/>
            </a:endParaRPr>
          </a:p>
          <a:p>
            <a:pPr marL="137160" indent="0">
              <a:buNone/>
            </a:pPr>
            <a:endParaRPr lang="en-US" sz="68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6400" dirty="0" smtClean="0">
                <a:latin typeface="Arial" panose="020B0604020202020204" pitchFamily="34" charset="0"/>
                <a:cs typeface="Arial" panose="020B0604020202020204" pitchFamily="34" charset="0"/>
              </a:rPr>
              <a:t>Will this data be easy to obtain?</a:t>
            </a:r>
            <a:endParaRPr lang="en-US" sz="6400" dirty="0">
              <a:latin typeface="Arial" panose="020B0604020202020204" pitchFamily="34" charset="0"/>
              <a:cs typeface="Arial" panose="020B0604020202020204" pitchFamily="34" charset="0"/>
            </a:endParaRPr>
          </a:p>
          <a:p>
            <a:pPr>
              <a:buFont typeface="Courier New" panose="02070309020205020404" pitchFamily="49" charset="0"/>
              <a:buChar char="o"/>
            </a:pPr>
            <a:endParaRPr lang="en-US" sz="68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6400" dirty="0" smtClean="0">
                <a:latin typeface="Arial" panose="020B0604020202020204" pitchFamily="34" charset="0"/>
                <a:cs typeface="Arial" panose="020B0604020202020204" pitchFamily="34" charset="0"/>
              </a:rPr>
              <a:t>Will this data be helpful to your school in analyzing your financial status?</a:t>
            </a:r>
            <a:endParaRPr lang="en-US" sz="6400" dirty="0">
              <a:latin typeface="Arial" panose="020B0604020202020204" pitchFamily="34" charset="0"/>
              <a:cs typeface="Arial" panose="020B0604020202020204" pitchFamily="34" charset="0"/>
            </a:endParaRPr>
          </a:p>
          <a:p>
            <a:pPr>
              <a:buFont typeface="Courier New" panose="02070309020205020404" pitchFamily="49" charset="0"/>
              <a:buChar char="o"/>
            </a:pPr>
            <a:endParaRPr lang="en-US" sz="68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6400" dirty="0" smtClean="0">
                <a:latin typeface="Arial" panose="020B0604020202020204" pitchFamily="34" charset="0"/>
                <a:cs typeface="Arial" panose="020B0604020202020204" pitchFamily="34" charset="0"/>
              </a:rPr>
              <a:t>Who on your campus will benefit from having this information – </a:t>
            </a:r>
          </a:p>
          <a:p>
            <a:pPr lvl="2">
              <a:buFont typeface="Courier New" panose="02070309020205020404" pitchFamily="49" charset="0"/>
              <a:buChar char="o"/>
            </a:pPr>
            <a:r>
              <a:rPr lang="en-US" sz="6200" dirty="0" smtClean="0">
                <a:latin typeface="Arial" panose="020B0604020202020204" pitchFamily="34" charset="0"/>
                <a:cs typeface="Arial" panose="020B0604020202020204" pitchFamily="34" charset="0"/>
              </a:rPr>
              <a:t>  Admissions?  </a:t>
            </a:r>
          </a:p>
          <a:p>
            <a:pPr lvl="2">
              <a:buFont typeface="Courier New" panose="02070309020205020404" pitchFamily="49" charset="0"/>
              <a:buChar char="o"/>
            </a:pPr>
            <a:r>
              <a:rPr lang="en-US" sz="6200" dirty="0" smtClean="0">
                <a:latin typeface="Arial" panose="020B0604020202020204" pitchFamily="34" charset="0"/>
                <a:cs typeface="Arial" panose="020B0604020202020204" pitchFamily="34" charset="0"/>
              </a:rPr>
              <a:t>  Business Office?</a:t>
            </a:r>
          </a:p>
          <a:p>
            <a:pPr lvl="2">
              <a:buFont typeface="Courier New" panose="02070309020205020404" pitchFamily="49" charset="0"/>
              <a:buChar char="o"/>
            </a:pPr>
            <a:r>
              <a:rPr lang="en-US" sz="6200" dirty="0" smtClean="0">
                <a:latin typeface="Arial" panose="020B0604020202020204" pitchFamily="34" charset="0"/>
                <a:cs typeface="Arial" panose="020B0604020202020204" pitchFamily="34" charset="0"/>
              </a:rPr>
              <a:t>  Development?  </a:t>
            </a:r>
          </a:p>
          <a:p>
            <a:pPr lvl="2">
              <a:buFont typeface="Courier New" panose="02070309020205020404" pitchFamily="49" charset="0"/>
              <a:buChar char="o"/>
            </a:pPr>
            <a:r>
              <a:rPr lang="en-US" sz="6200" dirty="0" smtClean="0">
                <a:latin typeface="Arial" panose="020B0604020202020204" pitchFamily="34" charset="0"/>
                <a:cs typeface="Arial" panose="020B0604020202020204" pitchFamily="34" charset="0"/>
              </a:rPr>
              <a:t>  Marketing Consultants?</a:t>
            </a:r>
          </a:p>
        </p:txBody>
      </p:sp>
      <p:pic>
        <p:nvPicPr>
          <p:cNvPr id="39938"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592763"/>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09772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linds(horizontal)">
                                      <p:cBhvr>
                                        <p:cTn id="25" dur="500"/>
                                        <p:tgtEl>
                                          <p:spTgt spid="3">
                                            <p:txEl>
                                              <p:pRg st="7" end="7"/>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blinds(horizontal)">
                                      <p:cBhvr>
                                        <p:cTn id="28" dur="500"/>
                                        <p:tgtEl>
                                          <p:spTgt spid="3">
                                            <p:txEl>
                                              <p:pRg st="8" end="8"/>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animEffect transition="in" filter="blinds(horizontal)">
                                      <p:cBhvr>
                                        <p:cTn id="31" dur="500"/>
                                        <p:tgtEl>
                                          <p:spTgt spid="3">
                                            <p:txEl>
                                              <p:pRg st="9" end="9"/>
                                            </p:txEl>
                                          </p:spTgt>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3">
                                            <p:txEl>
                                              <p:pRg st="10" end="10"/>
                                            </p:txEl>
                                          </p:spTgt>
                                        </p:tgtEl>
                                        <p:attrNameLst>
                                          <p:attrName>style.visibility</p:attrName>
                                        </p:attrNameLst>
                                      </p:cBhvr>
                                      <p:to>
                                        <p:strVal val="visible"/>
                                      </p:to>
                                    </p:set>
                                    <p:animEffect transition="in" filter="blinds(horizontal)">
                                      <p:cBhvr>
                                        <p:cTn id="3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schemeClr val="tx1"/>
                </a:solidFill>
                <a:latin typeface="Arial" panose="020B0604020202020204" pitchFamily="34" charset="0"/>
                <a:cs typeface="Arial" panose="020B0604020202020204" pitchFamily="34" charset="0"/>
              </a:rPr>
              <a:t>Tools “Toolbox” each school should have to make data informed </a:t>
            </a:r>
            <a:r>
              <a:rPr lang="en-US" sz="3200" dirty="0" smtClean="0">
                <a:solidFill>
                  <a:schemeClr val="tx1"/>
                </a:solidFill>
                <a:latin typeface="Arial" panose="020B0604020202020204" pitchFamily="34" charset="0"/>
                <a:cs typeface="Arial" panose="020B0604020202020204" pitchFamily="34" charset="0"/>
              </a:rPr>
              <a:t>decisions </a:t>
            </a:r>
            <a:r>
              <a:rPr lang="en-US" sz="3200" i="1" dirty="0" smtClean="0">
                <a:solidFill>
                  <a:schemeClr val="tx1"/>
                </a:solidFill>
                <a:latin typeface="Arial" panose="020B0604020202020204" pitchFamily="34" charset="0"/>
                <a:cs typeface="Arial" panose="020B0604020202020204" pitchFamily="34" charset="0"/>
              </a:rPr>
              <a:t>(continued)</a:t>
            </a:r>
            <a:endParaRPr lang="en-US" sz="32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8600" y="1443037"/>
            <a:ext cx="8496300" cy="5376609"/>
          </a:xfrm>
        </p:spPr>
        <p:txBody>
          <a:bodyPr>
            <a:normAutofit fontScale="32500" lnSpcReduction="20000"/>
          </a:bodyPr>
          <a:lstStyle/>
          <a:p>
            <a:pPr marL="137160" indent="0">
              <a:buNone/>
            </a:pPr>
            <a:r>
              <a:rPr lang="en-US" sz="6800" b="1" i="1" u="sng" dirty="0">
                <a:latin typeface="Arial" panose="020B0604020202020204" pitchFamily="34" charset="0"/>
                <a:cs typeface="Arial" panose="020B0604020202020204" pitchFamily="34" charset="0"/>
              </a:rPr>
              <a:t>Strongly</a:t>
            </a:r>
            <a:r>
              <a:rPr lang="en-US" sz="6800" b="1" i="1" dirty="0">
                <a:latin typeface="Arial" panose="020B0604020202020204" pitchFamily="34" charset="0"/>
                <a:cs typeface="Arial" panose="020B0604020202020204" pitchFamily="34" charset="0"/>
              </a:rPr>
              <a:t> Recommend – </a:t>
            </a:r>
          </a:p>
          <a:p>
            <a:pPr marL="137160" indent="0">
              <a:buNone/>
            </a:pPr>
            <a:endParaRPr lang="en-US" sz="62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6600" dirty="0">
                <a:latin typeface="Arial" panose="020B0604020202020204" pitchFamily="34" charset="0"/>
                <a:cs typeface="Arial" panose="020B0604020202020204" pitchFamily="34" charset="0"/>
              </a:rPr>
              <a:t>NBOA’s Long Range Financial Model </a:t>
            </a:r>
            <a:r>
              <a:rPr lang="en-US" sz="6600" b="1" i="1" dirty="0">
                <a:latin typeface="Arial" panose="020B0604020202020204" pitchFamily="34" charset="0"/>
                <a:cs typeface="Arial" panose="020B0604020202020204" pitchFamily="34" charset="0"/>
              </a:rPr>
              <a:t>(template provided)</a:t>
            </a:r>
            <a:endParaRPr lang="en-US" sz="6600" dirty="0"/>
          </a:p>
          <a:p>
            <a:pPr marL="137160" indent="0">
              <a:buNone/>
            </a:pPr>
            <a:endParaRPr lang="en-US" sz="66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6600" dirty="0" smtClean="0">
                <a:latin typeface="Arial" panose="020B0604020202020204" pitchFamily="34" charset="0"/>
                <a:cs typeface="Arial" panose="020B0604020202020204" pitchFamily="34" charset="0"/>
              </a:rPr>
              <a:t>3 </a:t>
            </a:r>
            <a:r>
              <a:rPr lang="en-US" sz="6600" dirty="0">
                <a:latin typeface="Arial" panose="020B0604020202020204" pitchFamily="34" charset="0"/>
                <a:cs typeface="Arial" panose="020B0604020202020204" pitchFamily="34" charset="0"/>
              </a:rPr>
              <a:t>– 5 year financial dashboard </a:t>
            </a:r>
            <a:r>
              <a:rPr lang="en-US" sz="6600" b="1" i="1" dirty="0">
                <a:latin typeface="Arial" panose="020B0604020202020204" pitchFamily="34" charset="0"/>
                <a:cs typeface="Arial" panose="020B0604020202020204" pitchFamily="34" charset="0"/>
              </a:rPr>
              <a:t>(template provided)</a:t>
            </a:r>
          </a:p>
          <a:p>
            <a:pPr>
              <a:buFont typeface="Wingdings" panose="05000000000000000000" pitchFamily="2" charset="2"/>
              <a:buChar char="Ø"/>
            </a:pPr>
            <a:endParaRPr lang="en-US" sz="62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6200" dirty="0" smtClean="0">
                <a:latin typeface="Arial" panose="020B0604020202020204" pitchFamily="34" charset="0"/>
                <a:cs typeface="Arial" panose="020B0604020202020204" pitchFamily="34" charset="0"/>
              </a:rPr>
              <a:t>14 year financial </a:t>
            </a:r>
            <a:r>
              <a:rPr lang="en-US" sz="6200" dirty="0">
                <a:latin typeface="Arial" panose="020B0604020202020204" pitchFamily="34" charset="0"/>
                <a:cs typeface="Arial" panose="020B0604020202020204" pitchFamily="34" charset="0"/>
              </a:rPr>
              <a:t>aid model </a:t>
            </a:r>
            <a:r>
              <a:rPr lang="en-US" sz="6200" b="1" i="1" dirty="0">
                <a:latin typeface="Arial" panose="020B0604020202020204" pitchFamily="34" charset="0"/>
                <a:cs typeface="Arial" panose="020B0604020202020204" pitchFamily="34" charset="0"/>
              </a:rPr>
              <a:t>(template provided)</a:t>
            </a:r>
          </a:p>
          <a:p>
            <a:pPr marL="137160" indent="0">
              <a:buNone/>
            </a:pPr>
            <a:endParaRPr lang="en-US" sz="6200" i="1" dirty="0">
              <a:latin typeface="Arial" panose="020B0604020202020204" pitchFamily="34" charset="0"/>
              <a:cs typeface="Arial" panose="020B0604020202020204" pitchFamily="34" charset="0"/>
            </a:endParaRPr>
          </a:p>
          <a:p>
            <a:pPr>
              <a:buFont typeface="Wingdings" panose="05000000000000000000" pitchFamily="2" charset="2"/>
              <a:buChar char="Ø"/>
            </a:pPr>
            <a:r>
              <a:rPr lang="en-US" sz="6200" dirty="0">
                <a:latin typeface="Arial" panose="020B0604020202020204" pitchFamily="34" charset="0"/>
                <a:cs typeface="Arial" panose="020B0604020202020204" pitchFamily="34" charset="0"/>
              </a:rPr>
              <a:t>Faculty salary analysis with public schools and benchmark schools </a:t>
            </a:r>
            <a:r>
              <a:rPr lang="en-US" sz="6200" b="1" i="1" dirty="0">
                <a:latin typeface="Arial" panose="020B0604020202020204" pitchFamily="34" charset="0"/>
                <a:cs typeface="Arial" panose="020B0604020202020204" pitchFamily="34" charset="0"/>
              </a:rPr>
              <a:t>(template provided</a:t>
            </a:r>
            <a:r>
              <a:rPr lang="en-US" sz="6200" b="1" i="1" dirty="0" smtClean="0">
                <a:latin typeface="Arial" panose="020B0604020202020204" pitchFamily="34" charset="0"/>
                <a:cs typeface="Arial" panose="020B0604020202020204" pitchFamily="34" charset="0"/>
              </a:rPr>
              <a:t>)</a:t>
            </a:r>
          </a:p>
          <a:p>
            <a:pPr marL="137160" indent="0">
              <a:buNone/>
            </a:pPr>
            <a:endParaRPr lang="en-US" sz="6200" b="1" i="1" dirty="0">
              <a:latin typeface="Arial" panose="020B0604020202020204" pitchFamily="34" charset="0"/>
              <a:cs typeface="Arial" panose="020B0604020202020204" pitchFamily="34" charset="0"/>
            </a:endParaRPr>
          </a:p>
          <a:p>
            <a:pPr marL="137160" indent="0">
              <a:buNone/>
            </a:pPr>
            <a:r>
              <a:rPr lang="en-US" sz="6200" b="1" i="1" dirty="0" smtClean="0">
                <a:latin typeface="Arial" panose="020B0604020202020204" pitchFamily="34" charset="0"/>
                <a:cs typeface="Arial" panose="020B0604020202020204" pitchFamily="34" charset="0"/>
              </a:rPr>
              <a:t>Recommend - </a:t>
            </a:r>
          </a:p>
          <a:p>
            <a:pPr>
              <a:buFont typeface="Wingdings" panose="05000000000000000000" pitchFamily="2" charset="2"/>
              <a:buChar char="Ø"/>
            </a:pPr>
            <a:endParaRPr lang="en-US" sz="62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6200" dirty="0">
                <a:latin typeface="Arial" panose="020B0604020202020204" pitchFamily="34" charset="0"/>
                <a:cs typeface="Arial" panose="020B0604020202020204" pitchFamily="34" charset="0"/>
              </a:rPr>
              <a:t>Cost effectiveness by division </a:t>
            </a:r>
            <a:r>
              <a:rPr lang="en-US" sz="6200" b="1" i="1" dirty="0">
                <a:latin typeface="Arial" panose="020B0604020202020204" pitchFamily="34" charset="0"/>
                <a:cs typeface="Arial" panose="020B0604020202020204" pitchFamily="34" charset="0"/>
              </a:rPr>
              <a:t>(template provided)</a:t>
            </a:r>
            <a:endParaRPr lang="en-US" sz="6200" dirty="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62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6200" dirty="0">
                <a:latin typeface="Arial" panose="020B0604020202020204" pitchFamily="34" charset="0"/>
                <a:cs typeface="Arial" panose="020B0604020202020204" pitchFamily="34" charset="0"/>
              </a:rPr>
              <a:t>Net tuition revenue analysis over last 5 years </a:t>
            </a:r>
            <a:endParaRPr lang="en-US" sz="6200" dirty="0" smtClean="0">
              <a:latin typeface="Arial" panose="020B0604020202020204" pitchFamily="34" charset="0"/>
              <a:cs typeface="Arial" panose="020B0604020202020204" pitchFamily="34" charset="0"/>
            </a:endParaRPr>
          </a:p>
          <a:p>
            <a:pPr marL="137160" indent="0">
              <a:buNone/>
            </a:pPr>
            <a:r>
              <a:rPr lang="en-US" sz="6200" b="1" i="1" dirty="0" smtClean="0">
                <a:latin typeface="Arial" panose="020B0604020202020204" pitchFamily="34" charset="0"/>
                <a:cs typeface="Arial" panose="020B0604020202020204" pitchFamily="34" charset="0"/>
              </a:rPr>
              <a:t>	(</a:t>
            </a:r>
            <a:r>
              <a:rPr lang="en-US" sz="6200" b="1" i="1" dirty="0">
                <a:latin typeface="Arial" panose="020B0604020202020204" pitchFamily="34" charset="0"/>
                <a:cs typeface="Arial" panose="020B0604020202020204" pitchFamily="34" charset="0"/>
              </a:rPr>
              <a:t>template provided</a:t>
            </a:r>
            <a:r>
              <a:rPr lang="en-US" sz="6200" b="1" i="1" dirty="0" smtClean="0">
                <a:latin typeface="Arial" panose="020B0604020202020204" pitchFamily="34" charset="0"/>
                <a:cs typeface="Arial" panose="020B0604020202020204" pitchFamily="34" charset="0"/>
              </a:rPr>
              <a:t>)</a:t>
            </a:r>
            <a:endParaRPr lang="en-US" dirty="0" smtClean="0"/>
          </a:p>
          <a:p>
            <a:pPr marL="137160" indent="0">
              <a:buNone/>
            </a:pPr>
            <a:endParaRPr lang="en-US" dirty="0"/>
          </a:p>
        </p:txBody>
      </p:sp>
      <p:pic>
        <p:nvPicPr>
          <p:cNvPr id="4098"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5753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1799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10" end="10"/>
                                            </p:txEl>
                                          </p:spTgt>
                                        </p:tgtEl>
                                        <p:attrNameLst>
                                          <p:attrName>style.visibility</p:attrName>
                                        </p:attrNameLst>
                                      </p:cBhvr>
                                      <p:to>
                                        <p:strVal val="visible"/>
                                      </p:to>
                                    </p:set>
                                    <p:animEffect transition="in" filter="blinds(horizontal)">
                                      <p:cBhvr>
                                        <p:cTn id="32" dur="500"/>
                                        <p:tgtEl>
                                          <p:spTgt spid="3">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
                                            <p:txEl>
                                              <p:pRg st="12" end="12"/>
                                            </p:txEl>
                                          </p:spTgt>
                                        </p:tgtEl>
                                        <p:attrNameLst>
                                          <p:attrName>style.visibility</p:attrName>
                                        </p:attrNameLst>
                                      </p:cBhvr>
                                      <p:to>
                                        <p:strVal val="visible"/>
                                      </p:to>
                                    </p:set>
                                    <p:animEffect transition="in" filter="blinds(horizontal)">
                                      <p:cBhvr>
                                        <p:cTn id="37" dur="500"/>
                                        <p:tgtEl>
                                          <p:spTgt spid="3">
                                            <p:txEl>
                                              <p:pRg st="12" end="12"/>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
                                            <p:txEl>
                                              <p:pRg st="14" end="14"/>
                                            </p:txEl>
                                          </p:spTgt>
                                        </p:tgtEl>
                                        <p:attrNameLst>
                                          <p:attrName>style.visibility</p:attrName>
                                        </p:attrNameLst>
                                      </p:cBhvr>
                                      <p:to>
                                        <p:strVal val="visible"/>
                                      </p:to>
                                    </p:set>
                                    <p:animEffect transition="in" filter="blinds(horizontal)">
                                      <p:cBhvr>
                                        <p:cTn id="42" dur="500"/>
                                        <p:tgtEl>
                                          <p:spTgt spid="3">
                                            <p:txEl>
                                              <p:pRg st="14" end="14"/>
                                            </p:txEl>
                                          </p:spTgt>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3">
                                            <p:txEl>
                                              <p:pRg st="15" end="15"/>
                                            </p:txEl>
                                          </p:spTgt>
                                        </p:tgtEl>
                                        <p:attrNameLst>
                                          <p:attrName>style.visibility</p:attrName>
                                        </p:attrNameLst>
                                      </p:cBhvr>
                                      <p:to>
                                        <p:strVal val="visible"/>
                                      </p:to>
                                    </p:set>
                                    <p:animEffect transition="in" filter="blinds(horizontal)">
                                      <p:cBhvr>
                                        <p:cTn id="45"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305800" cy="5410200"/>
          </a:xfrm>
        </p:spPr>
        <p:txBody>
          <a:bodyPr>
            <a:normAutofit/>
          </a:bodyPr>
          <a:lstStyle/>
          <a:p>
            <a:pPr marL="137160" indent="0" algn="ctr">
              <a:buNone/>
            </a:pPr>
            <a:endParaRPr lang="en-US" sz="3200" b="1" i="1" dirty="0">
              <a:latin typeface="Arial" panose="020B0604020202020204" pitchFamily="34" charset="0"/>
              <a:cs typeface="Arial" panose="020B0604020202020204" pitchFamily="34" charset="0"/>
            </a:endParaRPr>
          </a:p>
          <a:p>
            <a:pPr marL="137160" indent="0" algn="ctr">
              <a:buNone/>
            </a:pPr>
            <a:r>
              <a:rPr lang="en-US" sz="3200" b="1" i="1" dirty="0" smtClean="0">
                <a:latin typeface="Arial" panose="020B0604020202020204" pitchFamily="34" charset="0"/>
                <a:cs typeface="Arial" panose="020B0604020202020204" pitchFamily="34" charset="0"/>
              </a:rPr>
              <a:t>The End –</a:t>
            </a:r>
          </a:p>
          <a:p>
            <a:pPr marL="137160" indent="0" algn="ctr">
              <a:buNone/>
            </a:pPr>
            <a:endParaRPr lang="en-US" sz="3200" b="1" i="1" dirty="0" smtClean="0">
              <a:latin typeface="Arial" panose="020B0604020202020204" pitchFamily="34" charset="0"/>
              <a:cs typeface="Arial" panose="020B0604020202020204" pitchFamily="34" charset="0"/>
            </a:endParaRPr>
          </a:p>
          <a:p>
            <a:pPr marL="137160" indent="0" algn="ctr">
              <a:buNone/>
            </a:pPr>
            <a:endParaRPr lang="en-US" sz="3200" b="1" i="1" dirty="0">
              <a:latin typeface="Arial" panose="020B0604020202020204" pitchFamily="34" charset="0"/>
              <a:cs typeface="Arial" panose="020B0604020202020204" pitchFamily="34" charset="0"/>
            </a:endParaRPr>
          </a:p>
          <a:p>
            <a:pPr marL="137160" indent="0" algn="ctr">
              <a:buNone/>
            </a:pPr>
            <a:endParaRPr lang="en-US" sz="3200" b="1" i="1" dirty="0" smtClean="0">
              <a:latin typeface="Arial" panose="020B0604020202020204" pitchFamily="34" charset="0"/>
              <a:cs typeface="Arial" panose="020B0604020202020204" pitchFamily="34" charset="0"/>
            </a:endParaRPr>
          </a:p>
          <a:p>
            <a:pPr marL="137160" indent="0" algn="ctr">
              <a:buNone/>
            </a:pPr>
            <a:endParaRPr lang="en-US" sz="3200" b="1" i="1" dirty="0">
              <a:latin typeface="Arial" panose="020B0604020202020204" pitchFamily="34" charset="0"/>
              <a:cs typeface="Arial" panose="020B0604020202020204" pitchFamily="34" charset="0"/>
            </a:endParaRPr>
          </a:p>
          <a:p>
            <a:pPr marL="137160" indent="0" algn="ctr">
              <a:buNone/>
            </a:pPr>
            <a:endParaRPr lang="en-US" sz="3200" b="1" i="1" dirty="0" smtClean="0">
              <a:latin typeface="Arial" panose="020B0604020202020204" pitchFamily="34" charset="0"/>
              <a:cs typeface="Arial" panose="020B0604020202020204" pitchFamily="34" charset="0"/>
            </a:endParaRPr>
          </a:p>
          <a:p>
            <a:pPr marL="137160" indent="0" algn="ctr">
              <a:buNone/>
            </a:pPr>
            <a:r>
              <a:rPr lang="en-US" sz="3200" b="1" i="1" dirty="0" smtClean="0">
                <a:latin typeface="Arial" panose="020B0604020202020204" pitchFamily="34" charset="0"/>
                <a:cs typeface="Arial" panose="020B0604020202020204" pitchFamily="34" charset="0"/>
              </a:rPr>
              <a:t>Any questions?</a:t>
            </a:r>
            <a:endParaRPr lang="en-US" sz="32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3800" dirty="0" smtClean="0">
              <a:latin typeface="Arial" panose="020B0604020202020204" pitchFamily="34" charset="0"/>
              <a:cs typeface="Arial" panose="020B0604020202020204" pitchFamily="34" charset="0"/>
            </a:endParaRPr>
          </a:p>
          <a:p>
            <a:pPr marL="137160" indent="0">
              <a:buNone/>
            </a:pPr>
            <a:endParaRPr lang="en-US" sz="3800" dirty="0" smtClean="0"/>
          </a:p>
          <a:p>
            <a:pPr marL="137160" indent="0">
              <a:buNone/>
            </a:pPr>
            <a:endParaRPr lang="en-US" dirty="0"/>
          </a:p>
          <a:p>
            <a:pPr>
              <a:buFont typeface="Wingdings" panose="05000000000000000000" pitchFamily="2" charset="2"/>
              <a:buChar char="Ø"/>
            </a:pPr>
            <a:endParaRPr lang="en-US" dirty="0" smtClean="0"/>
          </a:p>
          <a:p>
            <a:pPr marL="137160" indent="0">
              <a:buNone/>
            </a:pPr>
            <a:endParaRPr lang="en-US" dirty="0"/>
          </a:p>
        </p:txBody>
      </p:sp>
      <p:pic>
        <p:nvPicPr>
          <p:cNvPr id="40962"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9900" y="2209800"/>
            <a:ext cx="3048000" cy="2260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4425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blinds(horizontal)">
                                      <p:cBhvr>
                                        <p:cTn id="1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chemeClr val="tx1"/>
                </a:solidFill>
                <a:latin typeface="Arial" panose="020B0604020202020204" pitchFamily="34" charset="0"/>
                <a:cs typeface="Arial" panose="020B0604020202020204" pitchFamily="34" charset="0"/>
              </a:rPr>
              <a:t>Additional Information / Resources</a:t>
            </a:r>
            <a:endParaRPr lang="en-US" sz="32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10000"/>
          </a:bodyPr>
          <a:lstStyle/>
          <a:p>
            <a:pPr lvl="0" fontAlgn="base">
              <a:buFont typeface="Wingdings" panose="05000000000000000000" pitchFamily="2" charset="2"/>
              <a:buChar char="Ø"/>
            </a:pPr>
            <a:r>
              <a:rPr lang="en-US" b="1" i="1" dirty="0" smtClean="0">
                <a:latin typeface="Arial" panose="020B0604020202020204" pitchFamily="34" charset="0"/>
                <a:cs typeface="Arial" panose="020B0604020202020204" pitchFamily="34" charset="0"/>
              </a:rPr>
              <a:t>Specific tools needed to answer the Enrollment questions listed above –</a:t>
            </a:r>
          </a:p>
          <a:p>
            <a:pPr marL="137160" lvl="0" indent="0" fontAlgn="base">
              <a:buNone/>
            </a:pPr>
            <a:endParaRPr lang="en-US" b="1" i="1"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a:latin typeface="Arial" panose="020B0604020202020204" pitchFamily="34" charset="0"/>
                <a:cs typeface="Arial" panose="020B0604020202020204" pitchFamily="34" charset="0"/>
              </a:rPr>
              <a:t>DASL 5 – 10 year </a:t>
            </a:r>
            <a:r>
              <a:rPr lang="en-US" dirty="0" smtClean="0">
                <a:latin typeface="Arial" panose="020B0604020202020204" pitchFamily="34" charset="0"/>
                <a:cs typeface="Arial" panose="020B0604020202020204" pitchFamily="34" charset="0"/>
              </a:rPr>
              <a:t>trends</a:t>
            </a: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DASL comparative data with </a:t>
            </a:r>
            <a:r>
              <a:rPr lang="en-US" dirty="0">
                <a:latin typeface="Arial" panose="020B0604020202020204" pitchFamily="34" charset="0"/>
                <a:cs typeface="Arial" panose="020B0604020202020204" pitchFamily="34" charset="0"/>
              </a:rPr>
              <a:t>benchmark schools (tuition, financial aid, etc</a:t>
            </a:r>
            <a:r>
              <a:rPr lang="en-US" dirty="0" smtClean="0">
                <a:latin typeface="Arial" panose="020B0604020202020204" pitchFamily="34" charset="0"/>
                <a:cs typeface="Arial" panose="020B0604020202020204" pitchFamily="34" charset="0"/>
              </a:rPr>
              <a:t>.)</a:t>
            </a: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NBOA’s long range </a:t>
            </a:r>
            <a:r>
              <a:rPr lang="en-US" dirty="0">
                <a:latin typeface="Arial" panose="020B0604020202020204" pitchFamily="34" charset="0"/>
                <a:cs typeface="Arial" panose="020B0604020202020204" pitchFamily="34" charset="0"/>
              </a:rPr>
              <a:t>f</a:t>
            </a:r>
            <a:r>
              <a:rPr lang="en-US" dirty="0" smtClean="0">
                <a:latin typeface="Arial" panose="020B0604020202020204" pitchFamily="34" charset="0"/>
                <a:cs typeface="Arial" panose="020B0604020202020204" pitchFamily="34" charset="0"/>
              </a:rPr>
              <a:t>inancial </a:t>
            </a:r>
            <a:r>
              <a:rPr lang="en-US" dirty="0">
                <a:latin typeface="Arial" panose="020B0604020202020204" pitchFamily="34" charset="0"/>
                <a:cs typeface="Arial" panose="020B0604020202020204" pitchFamily="34" charset="0"/>
              </a:rPr>
              <a:t>m</a:t>
            </a:r>
            <a:r>
              <a:rPr lang="en-US" dirty="0" smtClean="0">
                <a:latin typeface="Arial" panose="020B0604020202020204" pitchFamily="34" charset="0"/>
                <a:cs typeface="Arial" panose="020B0604020202020204" pitchFamily="34" charset="0"/>
              </a:rPr>
              <a:t>odel</a:t>
            </a: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10 year projections for tuition, financial aid, etc.</a:t>
            </a: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14 year financial aid model</a:t>
            </a: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Percentage of each class with financial aid</a:t>
            </a: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Demographic information (NAIS or NBOA)</a:t>
            </a: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ISM CPI + 2% figures</a:t>
            </a:r>
            <a:endParaRPr lang="en-US" dirty="0">
              <a:latin typeface="Arial" panose="020B0604020202020204" pitchFamily="34" charset="0"/>
              <a:cs typeface="Arial" panose="020B0604020202020204" pitchFamily="34" charset="0"/>
            </a:endParaRPr>
          </a:p>
          <a:p>
            <a:pPr marL="137160" indent="0">
              <a:buNone/>
            </a:pPr>
            <a:endParaRPr lang="en-US" dirty="0" smtClean="0"/>
          </a:p>
          <a:p>
            <a:pPr marL="137160" indent="0">
              <a:buNone/>
            </a:pPr>
            <a:endParaRPr lang="en-US" dirty="0" smtClean="0"/>
          </a:p>
        </p:txBody>
      </p:sp>
      <p:pic>
        <p:nvPicPr>
          <p:cNvPr id="41986"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58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06993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blinds(horizontal)">
                                      <p:cBhvr>
                                        <p:cTn id="30" dur="500"/>
                                        <p:tgtEl>
                                          <p:spTgt spid="3">
                                            <p:txEl>
                                              <p:pRg st="8" end="8"/>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blinds(horizontal)">
                                      <p:cBhvr>
                                        <p:cTn id="33"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090160"/>
          </a:xfrm>
        </p:spPr>
        <p:txBody>
          <a:bodyPr>
            <a:normAutofit/>
          </a:bodyPr>
          <a:lstStyle/>
          <a:p>
            <a:pPr lvl="0" fontAlgn="base">
              <a:buFont typeface="Wingdings" panose="05000000000000000000" pitchFamily="2" charset="2"/>
              <a:buChar char="Ø"/>
            </a:pPr>
            <a:r>
              <a:rPr lang="en-US" b="1" i="1" dirty="0" smtClean="0">
                <a:latin typeface="Arial" panose="020B0604020202020204" pitchFamily="34" charset="0"/>
                <a:cs typeface="Arial" panose="020B0604020202020204" pitchFamily="34" charset="0"/>
              </a:rPr>
              <a:t>Specific tools needed to answer the Employment questions listed above –</a:t>
            </a:r>
          </a:p>
          <a:p>
            <a:pPr lvl="0" fontAlgn="base">
              <a:buFont typeface="Courier New" panose="02070309020205020404" pitchFamily="49" charset="0"/>
              <a:buChar char="o"/>
            </a:pPr>
            <a:endParaRPr lang="en-US" sz="1500"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a:latin typeface="Arial" panose="020B0604020202020204" pitchFamily="34" charset="0"/>
                <a:cs typeface="Arial" panose="020B0604020202020204" pitchFamily="34" charset="0"/>
              </a:rPr>
              <a:t>DASL 5 – 10 year trends</a:t>
            </a: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DASL comparative data with benchmark schools </a:t>
            </a:r>
            <a:r>
              <a:rPr lang="en-US" dirty="0">
                <a:latin typeface="Arial" panose="020B0604020202020204" pitchFamily="34" charset="0"/>
                <a:cs typeface="Arial" panose="020B0604020202020204" pitchFamily="34" charset="0"/>
              </a:rPr>
              <a:t>(compensation, FTEs, etc</a:t>
            </a:r>
            <a:r>
              <a:rPr lang="en-US" dirty="0" smtClean="0">
                <a:latin typeface="Arial" panose="020B0604020202020204" pitchFamily="34" charset="0"/>
                <a:cs typeface="Arial" panose="020B0604020202020204" pitchFamily="34" charset="0"/>
              </a:rPr>
              <a:t>.)</a:t>
            </a: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NBOA’s long </a:t>
            </a:r>
            <a:r>
              <a:rPr lang="en-US" dirty="0">
                <a:latin typeface="Arial" panose="020B0604020202020204" pitchFamily="34" charset="0"/>
                <a:cs typeface="Arial" panose="020B0604020202020204" pitchFamily="34" charset="0"/>
              </a:rPr>
              <a:t>range financial model</a:t>
            </a: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Compensation, FTEs, etc.</a:t>
            </a:r>
            <a:endParaRPr lang="en-US" dirty="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Salary and benefits comparison to local public schools</a:t>
            </a:r>
          </a:p>
          <a:p>
            <a:pPr lvl="1"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ISM CPI + 0% figures</a:t>
            </a:r>
          </a:p>
          <a:p>
            <a:pPr marL="137160" lvl="0" indent="0" fontAlgn="base">
              <a:buNone/>
            </a:pPr>
            <a:endParaRPr lang="en-US" dirty="0"/>
          </a:p>
          <a:p>
            <a:pPr marL="137160" indent="0">
              <a:buNone/>
            </a:pPr>
            <a:endParaRPr lang="en-US" dirty="0" smtClean="0"/>
          </a:p>
          <a:p>
            <a:pPr marL="137160" indent="0">
              <a:buNone/>
            </a:pPr>
            <a:endParaRPr lang="en-US" dirty="0" smtClean="0"/>
          </a:p>
        </p:txBody>
      </p:sp>
      <p:sp>
        <p:nvSpPr>
          <p:cNvPr id="6" name="Rectangle 5"/>
          <p:cNvSpPr/>
          <p:nvPr/>
        </p:nvSpPr>
        <p:spPr>
          <a:xfrm>
            <a:off x="457200" y="381000"/>
            <a:ext cx="7848600" cy="523220"/>
          </a:xfrm>
          <a:prstGeom prst="rect">
            <a:avLst/>
          </a:prstGeom>
        </p:spPr>
        <p:txBody>
          <a:bodyPr wrap="square">
            <a:spAutoFit/>
          </a:bodyPr>
          <a:lstStyle/>
          <a:p>
            <a:pPr algn="ctr"/>
            <a:r>
              <a:rPr lang="en-US" sz="2800" dirty="0">
                <a:latin typeface="Arial" panose="020B0604020202020204" pitchFamily="34" charset="0"/>
                <a:cs typeface="Arial" panose="020B0604020202020204" pitchFamily="34" charset="0"/>
              </a:rPr>
              <a:t>Additional Information / </a:t>
            </a:r>
            <a:r>
              <a:rPr lang="en-US" sz="2800" dirty="0" smtClean="0">
                <a:latin typeface="Arial" panose="020B0604020202020204" pitchFamily="34" charset="0"/>
                <a:cs typeface="Arial" panose="020B0604020202020204" pitchFamily="34" charset="0"/>
              </a:rPr>
              <a:t>Resources </a:t>
            </a:r>
            <a:r>
              <a:rPr lang="en-US" sz="2800" b="1" i="1" dirty="0" smtClean="0">
                <a:latin typeface="Arial" panose="020B0604020202020204" pitchFamily="34" charset="0"/>
                <a:cs typeface="Arial" panose="020B0604020202020204" pitchFamily="34" charset="0"/>
              </a:rPr>
              <a:t>(continued)</a:t>
            </a:r>
            <a:endParaRPr lang="en-US" sz="2800" b="1" i="1" dirty="0"/>
          </a:p>
        </p:txBody>
      </p:sp>
      <p:pic>
        <p:nvPicPr>
          <p:cNvPr id="43010"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61500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458200" cy="5486400"/>
          </a:xfrm>
        </p:spPr>
        <p:txBody>
          <a:bodyPr>
            <a:normAutofit/>
          </a:bodyPr>
          <a:lstStyle/>
          <a:p>
            <a:pPr lvl="0" fontAlgn="base">
              <a:buFont typeface="Wingdings" panose="05000000000000000000" pitchFamily="2" charset="2"/>
              <a:buChar char="Ø"/>
            </a:pPr>
            <a:r>
              <a:rPr lang="en-US" sz="2400" b="1" i="1" dirty="0" smtClean="0">
                <a:latin typeface="Arial" panose="020B0604020202020204" pitchFamily="34" charset="0"/>
                <a:cs typeface="Arial" panose="020B0604020202020204" pitchFamily="34" charset="0"/>
              </a:rPr>
              <a:t>Specific tools needed to answer the Financial questions listed above –</a:t>
            </a:r>
          </a:p>
          <a:p>
            <a:pPr marL="137160" lvl="0" indent="0" fontAlgn="base">
              <a:buNone/>
            </a:pPr>
            <a:endParaRPr lang="en-US" sz="1500"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sz="2200" dirty="0">
                <a:latin typeface="Arial" panose="020B0604020202020204" pitchFamily="34" charset="0"/>
                <a:cs typeface="Arial" panose="020B0604020202020204" pitchFamily="34" charset="0"/>
              </a:rPr>
              <a:t>DASL 5 – 10 year trends</a:t>
            </a:r>
          </a:p>
          <a:p>
            <a:pPr lvl="1" fontAlgn="base">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DASL comparative data with benchmark schools </a:t>
            </a:r>
            <a:r>
              <a:rPr lang="en-US" sz="2200" dirty="0">
                <a:latin typeface="Arial" panose="020B0604020202020204" pitchFamily="34" charset="0"/>
                <a:cs typeface="Arial" panose="020B0604020202020204" pitchFamily="34" charset="0"/>
              </a:rPr>
              <a:t>(tuition, financial aid, etc</a:t>
            </a:r>
            <a:r>
              <a:rPr lang="en-US" sz="2200" dirty="0" smtClean="0">
                <a:latin typeface="Arial" panose="020B0604020202020204" pitchFamily="34" charset="0"/>
                <a:cs typeface="Arial" panose="020B0604020202020204" pitchFamily="34" charset="0"/>
              </a:rPr>
              <a:t>.)</a:t>
            </a:r>
          </a:p>
          <a:p>
            <a:pPr lvl="1" fontAlgn="base">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NBOA’s long range financial model</a:t>
            </a: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10 year projections for net tuition revenue, budget shortfall, etc.</a:t>
            </a:r>
          </a:p>
          <a:p>
            <a:pPr lvl="1" fontAlgn="base">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Per student analysis (expenditures, endowment, etc.)</a:t>
            </a:r>
          </a:p>
          <a:p>
            <a:pPr lvl="1" fontAlgn="base">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Cost effectiveness per division</a:t>
            </a:r>
            <a:endParaRPr lang="en-US" sz="2200" dirty="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Net tuition revenue by grade</a:t>
            </a:r>
          </a:p>
          <a:p>
            <a:pPr lvl="1" fontAlgn="base">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Net tuition revenue analysis over 5 years</a:t>
            </a:r>
            <a:endParaRPr lang="en-US" sz="2200" dirty="0"/>
          </a:p>
          <a:p>
            <a:pPr marL="137160" indent="0">
              <a:buNone/>
            </a:pPr>
            <a:endParaRPr lang="en-US" dirty="0" smtClean="0"/>
          </a:p>
          <a:p>
            <a:pPr marL="137160" indent="0">
              <a:buNone/>
            </a:pPr>
            <a:endParaRPr lang="en-US" dirty="0" smtClean="0"/>
          </a:p>
        </p:txBody>
      </p:sp>
      <p:sp>
        <p:nvSpPr>
          <p:cNvPr id="6" name="Rectangle 5"/>
          <p:cNvSpPr/>
          <p:nvPr/>
        </p:nvSpPr>
        <p:spPr>
          <a:xfrm>
            <a:off x="457200" y="319723"/>
            <a:ext cx="8382000" cy="523220"/>
          </a:xfrm>
          <a:prstGeom prst="rect">
            <a:avLst/>
          </a:prstGeom>
        </p:spPr>
        <p:txBody>
          <a:bodyPr wrap="square">
            <a:spAutoFit/>
          </a:bodyPr>
          <a:lstStyle/>
          <a:p>
            <a:pPr algn="ctr"/>
            <a:r>
              <a:rPr lang="en-US" sz="2800" dirty="0">
                <a:latin typeface="Arial" panose="020B0604020202020204" pitchFamily="34" charset="0"/>
                <a:cs typeface="Arial" panose="020B0604020202020204" pitchFamily="34" charset="0"/>
              </a:rPr>
              <a:t>Additional Information / Resources </a:t>
            </a:r>
            <a:r>
              <a:rPr lang="en-US" sz="2800" b="1" i="1" dirty="0">
                <a:latin typeface="Arial" panose="020B0604020202020204" pitchFamily="34" charset="0"/>
                <a:cs typeface="Arial" panose="020B0604020202020204" pitchFamily="34" charset="0"/>
              </a:rPr>
              <a:t>(continued)</a:t>
            </a:r>
            <a:endParaRPr lang="en-US" sz="2800" b="1" i="1" dirty="0"/>
          </a:p>
        </p:txBody>
      </p:sp>
      <p:pic>
        <p:nvPicPr>
          <p:cNvPr id="44034"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31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4927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blinds(horizontal)">
                                      <p:cBhvr>
                                        <p:cTn id="30" dur="500"/>
                                        <p:tgtEl>
                                          <p:spTgt spid="3">
                                            <p:txEl>
                                              <p:pRg st="8" end="8"/>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animEffect transition="in" filter="blinds(horizontal)">
                                      <p:cBhvr>
                                        <p:cTn id="33"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5166360"/>
          </a:xfrm>
        </p:spPr>
        <p:txBody>
          <a:bodyPr>
            <a:normAutofit/>
          </a:bodyPr>
          <a:lstStyle/>
          <a:p>
            <a:pPr lvl="0" fontAlgn="base">
              <a:buFont typeface="Wingdings" panose="05000000000000000000" pitchFamily="2" charset="2"/>
              <a:buChar char="Ø"/>
            </a:pPr>
            <a:r>
              <a:rPr lang="en-US" sz="2400" b="1" i="1" dirty="0" smtClean="0">
                <a:latin typeface="Arial" panose="020B0604020202020204" pitchFamily="34" charset="0"/>
                <a:cs typeface="Arial" panose="020B0604020202020204" pitchFamily="34" charset="0"/>
              </a:rPr>
              <a:t>Specific tools needed to answer the Miscellaneous questions listed above –</a:t>
            </a:r>
          </a:p>
          <a:p>
            <a:pPr marL="137160" lvl="0" indent="0" fontAlgn="base">
              <a:buNone/>
            </a:pPr>
            <a:endParaRPr lang="en-US" sz="1500" dirty="0" smtClean="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DASL </a:t>
            </a:r>
            <a:r>
              <a:rPr lang="en-US" sz="2200" dirty="0">
                <a:latin typeface="Arial" panose="020B0604020202020204" pitchFamily="34" charset="0"/>
                <a:cs typeface="Arial" panose="020B0604020202020204" pitchFamily="34" charset="0"/>
              </a:rPr>
              <a:t>5 – 10 year trends</a:t>
            </a:r>
          </a:p>
          <a:p>
            <a:pPr lvl="1" fontAlgn="base">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NBOA’s long </a:t>
            </a:r>
            <a:r>
              <a:rPr lang="en-US" sz="2200" dirty="0">
                <a:latin typeface="Arial" panose="020B0604020202020204" pitchFamily="34" charset="0"/>
                <a:cs typeface="Arial" panose="020B0604020202020204" pitchFamily="34" charset="0"/>
              </a:rPr>
              <a:t>range financial model</a:t>
            </a: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10 </a:t>
            </a:r>
            <a:r>
              <a:rPr lang="en-US" dirty="0">
                <a:latin typeface="Arial" panose="020B0604020202020204" pitchFamily="34" charset="0"/>
                <a:cs typeface="Arial" panose="020B0604020202020204" pitchFamily="34" charset="0"/>
              </a:rPr>
              <a:t>year projections for </a:t>
            </a:r>
            <a:r>
              <a:rPr lang="en-US" dirty="0" smtClean="0">
                <a:latin typeface="Arial" panose="020B0604020202020204" pitchFamily="34" charset="0"/>
                <a:cs typeface="Arial" panose="020B0604020202020204" pitchFamily="34" charset="0"/>
              </a:rPr>
              <a:t>endowment and physical plant</a:t>
            </a:r>
          </a:p>
          <a:p>
            <a:pPr marL="905256" lvl="2"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balances</a:t>
            </a:r>
            <a:endParaRPr lang="en-US" dirty="0">
              <a:latin typeface="Arial" panose="020B0604020202020204" pitchFamily="34" charset="0"/>
              <a:cs typeface="Arial" panose="020B0604020202020204" pitchFamily="34" charset="0"/>
            </a:endParaRPr>
          </a:p>
          <a:p>
            <a:pPr lvl="1" fontAlgn="base">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3 – 5 year financial dashboard</a:t>
            </a:r>
          </a:p>
          <a:p>
            <a:pPr lvl="2" fontAlgn="base">
              <a:buFont typeface="Courier New" panose="02070309020205020404" pitchFamily="49" charset="0"/>
              <a:buChar char="o"/>
            </a:pPr>
            <a:r>
              <a:rPr lang="en-US" dirty="0" smtClean="0">
                <a:latin typeface="Arial" panose="020B0604020202020204" pitchFamily="34" charset="0"/>
                <a:cs typeface="Arial" panose="020B0604020202020204" pitchFamily="34" charset="0"/>
              </a:rPr>
              <a:t> Identify markers that are important to your school that</a:t>
            </a:r>
          </a:p>
          <a:p>
            <a:pPr marL="905256" lvl="2" indent="0" fontAlgn="base">
              <a:buNone/>
            </a:pPr>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   your board wants to track and monitor</a:t>
            </a:r>
            <a:endParaRPr lang="en-US" dirty="0">
              <a:latin typeface="Arial" panose="020B0604020202020204" pitchFamily="34" charset="0"/>
              <a:cs typeface="Arial" panose="020B0604020202020204" pitchFamily="34" charset="0"/>
            </a:endParaRPr>
          </a:p>
          <a:p>
            <a:pPr lvl="0" fontAlgn="base">
              <a:buFont typeface="Courier New" panose="02070309020205020404" pitchFamily="49" charset="0"/>
              <a:buChar char="o"/>
            </a:pPr>
            <a:endParaRPr lang="en-US" dirty="0"/>
          </a:p>
          <a:p>
            <a:pPr marL="137160" indent="0">
              <a:buNone/>
            </a:pPr>
            <a:endParaRPr lang="en-US" dirty="0" smtClean="0"/>
          </a:p>
          <a:p>
            <a:pPr marL="137160" indent="0">
              <a:buNone/>
            </a:pPr>
            <a:endParaRPr lang="en-US" dirty="0" smtClean="0"/>
          </a:p>
        </p:txBody>
      </p:sp>
      <p:sp>
        <p:nvSpPr>
          <p:cNvPr id="6" name="Rectangle 5"/>
          <p:cNvSpPr/>
          <p:nvPr/>
        </p:nvSpPr>
        <p:spPr>
          <a:xfrm>
            <a:off x="685800" y="268069"/>
            <a:ext cx="8001000" cy="523220"/>
          </a:xfrm>
          <a:prstGeom prst="rect">
            <a:avLst/>
          </a:prstGeom>
        </p:spPr>
        <p:txBody>
          <a:bodyPr wrap="square">
            <a:spAutoFit/>
          </a:bodyPr>
          <a:lstStyle/>
          <a:p>
            <a:pPr algn="ctr"/>
            <a:r>
              <a:rPr lang="en-US" sz="2800" dirty="0">
                <a:latin typeface="Arial" panose="020B0604020202020204" pitchFamily="34" charset="0"/>
                <a:cs typeface="Arial" panose="020B0604020202020204" pitchFamily="34" charset="0"/>
              </a:rPr>
              <a:t>Additional Information / Resources </a:t>
            </a:r>
            <a:r>
              <a:rPr lang="en-US" sz="2800" b="1" i="1" dirty="0">
                <a:latin typeface="Arial" panose="020B0604020202020204" pitchFamily="34" charset="0"/>
                <a:cs typeface="Arial" panose="020B0604020202020204" pitchFamily="34" charset="0"/>
              </a:rPr>
              <a:t>(continued)</a:t>
            </a:r>
            <a:endParaRPr lang="en-US" sz="2800" b="1" i="1" dirty="0"/>
          </a:p>
        </p:txBody>
      </p:sp>
      <p:pic>
        <p:nvPicPr>
          <p:cNvPr id="45058"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5850" y="55880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0705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linds(horizontal)">
                                      <p:cBhvr>
                                        <p:cTn id="15" dur="500"/>
                                        <p:tgtEl>
                                          <p:spTgt spid="3">
                                            <p:txEl>
                                              <p:pRg st="3" end="3"/>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4" end="4"/>
                                            </p:txEl>
                                          </p:spTgt>
                                        </p:tgtEl>
                                        <p:attrNameLst>
                                          <p:attrName>style.visibility</p:attrName>
                                        </p:attrNameLst>
                                      </p:cBhvr>
                                      <p:to>
                                        <p:strVal val="visible"/>
                                      </p:to>
                                    </p:set>
                                    <p:animEffect transition="in" filter="blinds(horizontal)">
                                      <p:cBhvr>
                                        <p:cTn id="18" dur="500"/>
                                        <p:tgtEl>
                                          <p:spTgt spid="3">
                                            <p:txEl>
                                              <p:pRg st="4" end="4"/>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blinds(horizontal)">
                                      <p:cBhvr>
                                        <p:cTn id="3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schemeClr val="tx1"/>
                </a:solidFill>
                <a:latin typeface="Arial" panose="020B0604020202020204" pitchFamily="34" charset="0"/>
                <a:cs typeface="Arial" panose="020B0604020202020204" pitchFamily="34" charset="0"/>
              </a:rPr>
              <a:t>Tools “Toolbox” each school should have to make data informed decisions </a:t>
            </a:r>
            <a:r>
              <a:rPr lang="en-US" sz="3200" i="1" dirty="0">
                <a:solidFill>
                  <a:schemeClr val="tx1"/>
                </a:solidFill>
                <a:latin typeface="Arial" panose="020B0604020202020204" pitchFamily="34" charset="0"/>
                <a:cs typeface="Arial" panose="020B0604020202020204" pitchFamily="34" charset="0"/>
              </a:rPr>
              <a:t>(continued)</a:t>
            </a:r>
          </a:p>
        </p:txBody>
      </p:sp>
      <p:sp>
        <p:nvSpPr>
          <p:cNvPr id="3" name="Content Placeholder 2"/>
          <p:cNvSpPr>
            <a:spLocks noGrp="1"/>
          </p:cNvSpPr>
          <p:nvPr>
            <p:ph idx="1"/>
          </p:nvPr>
        </p:nvSpPr>
        <p:spPr>
          <a:xfrm>
            <a:off x="457200" y="1752600"/>
            <a:ext cx="8229600" cy="4495800"/>
          </a:xfrm>
        </p:spPr>
        <p:txBody>
          <a:bodyPr>
            <a:normAutofit fontScale="92500" lnSpcReduction="10000"/>
          </a:bodyPr>
          <a:lstStyle/>
          <a:p>
            <a:pPr marL="137160" indent="0">
              <a:buNone/>
            </a:pPr>
            <a:r>
              <a:rPr lang="en-US" sz="2400" b="1" i="1" dirty="0" smtClean="0">
                <a:latin typeface="Arial" panose="020B0604020202020204" pitchFamily="34" charset="0"/>
                <a:cs typeface="Arial" panose="020B0604020202020204" pitchFamily="34" charset="0"/>
              </a:rPr>
              <a:t>Recommend - </a:t>
            </a:r>
          </a:p>
          <a:p>
            <a:pPr marL="137160" indent="0">
              <a:buNone/>
            </a:pPr>
            <a:endParaRPr lang="en-US" sz="26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2400" dirty="0">
                <a:latin typeface="Arial" panose="020B0604020202020204" pitchFamily="34" charset="0"/>
                <a:cs typeface="Arial" panose="020B0604020202020204" pitchFamily="34" charset="0"/>
              </a:rPr>
              <a:t>Net tuition revenue comparison by grade and </a:t>
            </a:r>
            <a:r>
              <a:rPr lang="en-US" sz="2400" dirty="0" smtClean="0">
                <a:latin typeface="Arial" panose="020B0604020202020204" pitchFamily="34" charset="0"/>
                <a:cs typeface="Arial" panose="020B0604020202020204" pitchFamily="34" charset="0"/>
              </a:rPr>
              <a:t>percentage </a:t>
            </a:r>
            <a:r>
              <a:rPr lang="en-US" sz="2400" dirty="0">
                <a:latin typeface="Arial" panose="020B0604020202020204" pitchFamily="34" charset="0"/>
                <a:cs typeface="Arial" panose="020B0604020202020204" pitchFamily="34" charset="0"/>
              </a:rPr>
              <a:t>of each class with financial aid </a:t>
            </a:r>
            <a:r>
              <a:rPr lang="en-US" sz="2400" b="1" i="1" dirty="0">
                <a:latin typeface="Arial" panose="020B0604020202020204" pitchFamily="34" charset="0"/>
                <a:cs typeface="Arial" panose="020B0604020202020204" pitchFamily="34" charset="0"/>
              </a:rPr>
              <a:t>(template provided)</a:t>
            </a:r>
            <a:endParaRPr lang="en-US" sz="2400" dirty="0">
              <a:latin typeface="Arial" panose="020B0604020202020204" pitchFamily="34" charset="0"/>
              <a:cs typeface="Arial" panose="020B0604020202020204" pitchFamily="34" charset="0"/>
            </a:endParaRPr>
          </a:p>
          <a:p>
            <a:pPr marL="137160" indent="0">
              <a:buNone/>
            </a:pPr>
            <a:endParaRPr lang="en-US" sz="26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Demographic information (free from NAIS or NBOA for your community)</a:t>
            </a:r>
          </a:p>
          <a:p>
            <a:pPr>
              <a:buFont typeface="Wingdings" panose="05000000000000000000" pitchFamily="2" charset="2"/>
              <a:buChar char="Ø"/>
            </a:pPr>
            <a:endParaRPr lang="en-US" sz="26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ISM CPI + 2% figures (to recast tuition)</a:t>
            </a:r>
          </a:p>
          <a:p>
            <a:pPr marL="137160" indent="0">
              <a:buNone/>
            </a:pPr>
            <a:endParaRPr lang="en-US" sz="2600"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ISM CPI + 0% figures (to recast faculty salaries)</a:t>
            </a:r>
          </a:p>
          <a:p>
            <a:pPr marL="137160" indent="0">
              <a:buNone/>
            </a:pPr>
            <a:endParaRPr lang="en-US" sz="26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36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6200" dirty="0" smtClean="0">
              <a:latin typeface="Arial" panose="020B0604020202020204" pitchFamily="34" charset="0"/>
              <a:cs typeface="Arial" panose="020B0604020202020204" pitchFamily="34" charset="0"/>
            </a:endParaRPr>
          </a:p>
          <a:p>
            <a:pPr>
              <a:buFont typeface="Wingdings" panose="05000000000000000000" pitchFamily="2" charset="2"/>
              <a:buChar char="Ø"/>
            </a:pPr>
            <a:endParaRPr lang="en-US" sz="3800" dirty="0" smtClean="0">
              <a:latin typeface="Arial" panose="020B0604020202020204" pitchFamily="34" charset="0"/>
              <a:cs typeface="Arial" panose="020B0604020202020204" pitchFamily="34" charset="0"/>
            </a:endParaRPr>
          </a:p>
          <a:p>
            <a:pPr marL="137160" indent="0">
              <a:buNone/>
            </a:pPr>
            <a:endParaRPr lang="en-US" sz="3800" dirty="0" smtClean="0"/>
          </a:p>
          <a:p>
            <a:pPr marL="137160" indent="0">
              <a:buNone/>
            </a:pPr>
            <a:endParaRPr lang="en-US" dirty="0"/>
          </a:p>
          <a:p>
            <a:pPr>
              <a:buFont typeface="Wingdings" panose="05000000000000000000" pitchFamily="2" charset="2"/>
              <a:buChar char="Ø"/>
            </a:pPr>
            <a:endParaRPr lang="en-US" dirty="0" smtClean="0"/>
          </a:p>
          <a:p>
            <a:pPr marL="137160" indent="0">
              <a:buNone/>
            </a:pPr>
            <a:endParaRPr lang="en-US" dirty="0"/>
          </a:p>
        </p:txBody>
      </p:sp>
      <p:pic>
        <p:nvPicPr>
          <p:cNvPr id="5122"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231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2636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linds(horizontal)">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2600" y="152400"/>
            <a:ext cx="8229600" cy="534796"/>
          </a:xfrm>
        </p:spPr>
        <p:txBody>
          <a:bodyPr>
            <a:normAutofit fontScale="90000"/>
          </a:bodyPr>
          <a:lstStyle/>
          <a:p>
            <a:r>
              <a:rPr lang="en-US" sz="3200" dirty="0" smtClean="0">
                <a:solidFill>
                  <a:schemeClr val="tx1"/>
                </a:solidFill>
                <a:latin typeface="Arial" panose="020B0604020202020204" pitchFamily="34" charset="0"/>
                <a:cs typeface="Arial" panose="020B0604020202020204" pitchFamily="34" charset="0"/>
              </a:rPr>
              <a:t>Disclaimers / Caveats</a:t>
            </a:r>
            <a:endParaRPr lang="en-US" sz="32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04800" y="838201"/>
            <a:ext cx="8407400" cy="5562600"/>
          </a:xfrm>
        </p:spPr>
        <p:txBody>
          <a:bodyPr>
            <a:normAutofit fontScale="92500"/>
          </a:bodyPr>
          <a:lstStyle/>
          <a:p>
            <a:pPr>
              <a:buFont typeface="Wingdings" panose="05000000000000000000" pitchFamily="2" charset="2"/>
              <a:buChar char="Ø"/>
            </a:pPr>
            <a:r>
              <a:rPr lang="en-US" dirty="0" smtClean="0">
                <a:latin typeface="Arial" panose="020B0604020202020204" pitchFamily="34" charset="0"/>
                <a:cs typeface="Arial" panose="020B0604020202020204" pitchFamily="34" charset="0"/>
              </a:rPr>
              <a:t>Once </a:t>
            </a:r>
            <a:r>
              <a:rPr lang="en-US" dirty="0">
                <a:latin typeface="Arial" panose="020B0604020202020204" pitchFamily="34" charset="0"/>
                <a:cs typeface="Arial" panose="020B0604020202020204" pitchFamily="34" charset="0"/>
              </a:rPr>
              <a:t>the data has been gathered</a:t>
            </a:r>
            <a:r>
              <a:rPr lang="en-US" dirty="0" smtClean="0">
                <a:latin typeface="Arial" panose="020B0604020202020204" pitchFamily="34" charset="0"/>
                <a:cs typeface="Arial" panose="020B0604020202020204" pitchFamily="34" charset="0"/>
              </a:rPr>
              <a:t>, it should be reviewed for trends and to identify the story the figures are telling.  </a:t>
            </a:r>
          </a:p>
          <a:p>
            <a:pPr marL="137160" indent="0">
              <a:buNone/>
            </a:pPr>
            <a:endParaRPr lang="en-US" sz="22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While some info is likely well known (i.e. enrollment trends), what might not be so obvious is what’s causing it (attrition, new student enrollment, etc.).</a:t>
            </a:r>
          </a:p>
          <a:p>
            <a:pPr marL="585216" lvl="1" indent="0">
              <a:buNone/>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smtClean="0">
                <a:latin typeface="Arial" panose="020B0604020202020204" pitchFamily="34" charset="0"/>
                <a:cs typeface="Arial" panose="020B0604020202020204" pitchFamily="34" charset="0"/>
              </a:rPr>
              <a:t>General observations about faculty salaries, employee headcount, endowment, etc. should jump off the page from reviewing the trends and comparing to benchmark schools.</a:t>
            </a:r>
          </a:p>
          <a:p>
            <a:pPr lvl="1">
              <a:buFont typeface="Courier New" panose="02070309020205020404" pitchFamily="49" charset="0"/>
              <a:buChar char="o"/>
            </a:pPr>
            <a:endParaRPr lang="en-US"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dirty="0">
                <a:latin typeface="Arial" panose="020B0604020202020204" pitchFamily="34" charset="0"/>
                <a:cs typeface="Arial" panose="020B0604020202020204" pitchFamily="34" charset="0"/>
              </a:rPr>
              <a:t>These observations can then inform the action plans for the strategic plan and accreditation report.</a:t>
            </a:r>
          </a:p>
          <a:p>
            <a:pPr lvl="1">
              <a:buFont typeface="Courier New" panose="02070309020205020404" pitchFamily="49" charset="0"/>
              <a:buChar char="o"/>
            </a:pPr>
            <a:endParaRPr lang="en-US" dirty="0" smtClean="0"/>
          </a:p>
          <a:p>
            <a:pPr marL="137160" indent="0">
              <a:buNone/>
            </a:pPr>
            <a:endParaRPr lang="en-US" dirty="0" smtClean="0">
              <a:latin typeface="Arial" panose="020B0604020202020204" pitchFamily="34" charset="0"/>
              <a:cs typeface="Arial" panose="020B0604020202020204" pitchFamily="34" charset="0"/>
            </a:endParaRPr>
          </a:p>
          <a:p>
            <a:pPr marL="585216" lvl="1" indent="0">
              <a:buNone/>
            </a:pPr>
            <a:endParaRPr lang="en-US" i="1" dirty="0" smtClean="0">
              <a:latin typeface="Arial" panose="020B0604020202020204" pitchFamily="34" charset="0"/>
              <a:cs typeface="Arial" panose="020B0604020202020204" pitchFamily="34" charset="0"/>
            </a:endParaRPr>
          </a:p>
        </p:txBody>
      </p:sp>
      <p:pic>
        <p:nvPicPr>
          <p:cNvPr id="6146"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5850" y="55880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77891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900" dirty="0" smtClean="0">
                <a:solidFill>
                  <a:schemeClr val="tx1"/>
                </a:solidFill>
                <a:latin typeface="Arial" panose="020B0604020202020204" pitchFamily="34" charset="0"/>
                <a:cs typeface="Arial" panose="020B0604020202020204" pitchFamily="34" charset="0"/>
              </a:rPr>
              <a:t>Disclaimers / Caveats </a:t>
            </a:r>
            <a:r>
              <a:rPr lang="en-US" sz="2900" i="1" dirty="0" smtClean="0">
                <a:solidFill>
                  <a:schemeClr val="tx1"/>
                </a:solidFill>
                <a:latin typeface="Arial" panose="020B0604020202020204" pitchFamily="34" charset="0"/>
                <a:cs typeface="Arial" panose="020B0604020202020204" pitchFamily="34" charset="0"/>
              </a:rPr>
              <a:t>(continued)</a:t>
            </a:r>
            <a:endParaRPr lang="en-US" sz="29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19200"/>
            <a:ext cx="8229600" cy="5090160"/>
          </a:xfrm>
        </p:spPr>
        <p:txBody>
          <a:bodyPr>
            <a:normAutofit/>
          </a:bodyPr>
          <a:lstStyle/>
          <a:p>
            <a:pPr>
              <a:buFont typeface="Wingdings" panose="05000000000000000000" pitchFamily="2" charset="2"/>
              <a:buChar char="Ø"/>
            </a:pPr>
            <a:r>
              <a:rPr lang="en-US" sz="2600" dirty="0">
                <a:latin typeface="Arial" panose="020B0604020202020204" pitchFamily="34" charset="0"/>
                <a:cs typeface="Arial" panose="020B0604020202020204" pitchFamily="34" charset="0"/>
              </a:rPr>
              <a:t>T</a:t>
            </a:r>
            <a:r>
              <a:rPr lang="en-US" sz="2600" dirty="0" smtClean="0">
                <a:latin typeface="Arial" panose="020B0604020202020204" pitchFamily="34" charset="0"/>
                <a:cs typeface="Arial" panose="020B0604020202020204" pitchFamily="34" charset="0"/>
              </a:rPr>
              <a:t>he data doesn’t draw conclusions about what might be impacting the trends (i.e. decreasing enrollment might be due to value proposition, perception, quality of faculty, tuition, etc.).  </a:t>
            </a:r>
          </a:p>
          <a:p>
            <a:pPr marL="137160" indent="0">
              <a:buNone/>
            </a:pPr>
            <a:endParaRPr lang="en-US" sz="20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The data simply identifies the trends and leaves it up to the leadership to determine the contributing factors</a:t>
            </a:r>
            <a:r>
              <a:rPr lang="en-US" sz="2200" dirty="0">
                <a:latin typeface="Arial" panose="020B0604020202020204" pitchFamily="34" charset="0"/>
                <a:cs typeface="Arial" panose="020B0604020202020204" pitchFamily="34" charset="0"/>
              </a:rPr>
              <a:t> </a:t>
            </a:r>
            <a:r>
              <a:rPr lang="en-US" sz="2200" dirty="0" smtClean="0">
                <a:latin typeface="Arial" panose="020B0604020202020204" pitchFamily="34" charset="0"/>
                <a:cs typeface="Arial" panose="020B0604020202020204" pitchFamily="34" charset="0"/>
              </a:rPr>
              <a:t>and the plan of action to address.</a:t>
            </a:r>
          </a:p>
          <a:p>
            <a:pPr lvl="1">
              <a:buFont typeface="Courier New" panose="02070309020205020404" pitchFamily="49" charset="0"/>
              <a:buChar char="o"/>
            </a:pPr>
            <a:endParaRPr lang="en-US" sz="20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2200" dirty="0" smtClean="0">
                <a:latin typeface="Arial" panose="020B0604020202020204" pitchFamily="34" charset="0"/>
                <a:cs typeface="Arial" panose="020B0604020202020204" pitchFamily="34" charset="0"/>
              </a:rPr>
              <a:t>For example, if new student enrollment is declining, the strategic plan might target increasing </a:t>
            </a:r>
            <a:r>
              <a:rPr lang="en-US" sz="2200" dirty="0">
                <a:latin typeface="Arial" panose="020B0604020202020204" pitchFamily="34" charset="0"/>
                <a:cs typeface="Arial" panose="020B0604020202020204" pitchFamily="34" charset="0"/>
              </a:rPr>
              <a:t>the number of new students </a:t>
            </a:r>
            <a:r>
              <a:rPr lang="en-US" sz="2200" dirty="0" smtClean="0">
                <a:latin typeface="Arial" panose="020B0604020202020204" pitchFamily="34" charset="0"/>
                <a:cs typeface="Arial" panose="020B0604020202020204" pitchFamily="34" charset="0"/>
              </a:rPr>
              <a:t>through re-branding, increased marketing, increased financial aid, etc.</a:t>
            </a:r>
            <a:endParaRPr lang="en-US" sz="2200" i="1" dirty="0" smtClean="0">
              <a:latin typeface="Arial" panose="020B0604020202020204" pitchFamily="34" charset="0"/>
              <a:cs typeface="Arial" panose="020B0604020202020204" pitchFamily="34" charset="0"/>
            </a:endParaRPr>
          </a:p>
        </p:txBody>
      </p:sp>
      <p:pic>
        <p:nvPicPr>
          <p:cNvPr id="7170"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485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3688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3500"/>
            <a:ext cx="8229600" cy="944562"/>
          </a:xfrm>
        </p:spPr>
        <p:txBody>
          <a:bodyPr>
            <a:normAutofit/>
          </a:bodyPr>
          <a:lstStyle/>
          <a:p>
            <a:r>
              <a:rPr lang="en-US" sz="2900" dirty="0" smtClean="0">
                <a:solidFill>
                  <a:schemeClr val="tx1"/>
                </a:solidFill>
                <a:latin typeface="Arial" panose="020B0604020202020204" pitchFamily="34" charset="0"/>
                <a:cs typeface="Arial" panose="020B0604020202020204" pitchFamily="34" charset="0"/>
              </a:rPr>
              <a:t>Disclaimers / Caveats </a:t>
            </a:r>
            <a:r>
              <a:rPr lang="en-US" sz="2900" i="1" dirty="0" smtClean="0">
                <a:solidFill>
                  <a:schemeClr val="tx1"/>
                </a:solidFill>
                <a:latin typeface="Arial" panose="020B0604020202020204" pitchFamily="34" charset="0"/>
                <a:cs typeface="Arial" panose="020B0604020202020204" pitchFamily="34" charset="0"/>
              </a:rPr>
              <a:t>(continued)</a:t>
            </a:r>
            <a:endParaRPr lang="en-US" sz="2900" i="1"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219200"/>
            <a:ext cx="8229600" cy="5090160"/>
          </a:xfrm>
        </p:spPr>
        <p:txBody>
          <a:bodyPr>
            <a:normAutofit/>
          </a:bodyPr>
          <a:lstStyle/>
          <a:p>
            <a:pPr>
              <a:buFont typeface="Wingdings" panose="05000000000000000000" pitchFamily="2" charset="2"/>
              <a:buChar char="Ø"/>
            </a:pPr>
            <a:r>
              <a:rPr lang="en-US" sz="2600" dirty="0" smtClean="0">
                <a:latin typeface="Arial" panose="020B0604020202020204" pitchFamily="34" charset="0"/>
                <a:cs typeface="Arial" panose="020B0604020202020204" pitchFamily="34" charset="0"/>
              </a:rPr>
              <a:t>Finally, sample questions to ask are provided – this is not an exhaustive list of questions and it does not touch on every subject.  This simply shows the types of questions that school leadership should ask to determine opportunities for improvement and inclusion in the strategic plan or accreditation report.</a:t>
            </a:r>
          </a:p>
          <a:p>
            <a:pPr marL="137160" indent="0">
              <a:buNone/>
            </a:pPr>
            <a:endParaRPr lang="en-US" sz="1200" dirty="0" smtClean="0">
              <a:latin typeface="Arial" panose="020B0604020202020204" pitchFamily="34" charset="0"/>
              <a:cs typeface="Arial" panose="020B0604020202020204" pitchFamily="34" charset="0"/>
            </a:endParaRPr>
          </a:p>
          <a:p>
            <a:pPr lvl="1">
              <a:buFont typeface="Courier New" panose="02070309020205020404" pitchFamily="49" charset="0"/>
              <a:buChar char="o"/>
            </a:pPr>
            <a:r>
              <a:rPr lang="en-US" sz="2600" dirty="0" smtClean="0">
                <a:latin typeface="Arial" panose="020B0604020202020204" pitchFamily="34" charset="0"/>
                <a:cs typeface="Arial" panose="020B0604020202020204" pitchFamily="34" charset="0"/>
              </a:rPr>
              <a:t>Some regional accreditation standards ask these exact questions, although </a:t>
            </a:r>
            <a:r>
              <a:rPr lang="en-US" sz="2600" smtClean="0">
                <a:latin typeface="Arial" panose="020B0604020202020204" pitchFamily="34" charset="0"/>
                <a:cs typeface="Arial" panose="020B0604020202020204" pitchFamily="34" charset="0"/>
              </a:rPr>
              <a:t>the SAIS </a:t>
            </a:r>
            <a:r>
              <a:rPr lang="en-US" sz="2600" dirty="0" smtClean="0">
                <a:latin typeface="Arial" panose="020B0604020202020204" pitchFamily="34" charset="0"/>
                <a:cs typeface="Arial" panose="020B0604020202020204" pitchFamily="34" charset="0"/>
              </a:rPr>
              <a:t>standards are more general and not as specific.</a:t>
            </a:r>
          </a:p>
          <a:p>
            <a:pPr marL="585216" lvl="1" indent="0">
              <a:buNone/>
            </a:pPr>
            <a:endParaRPr lang="en-US" i="1" dirty="0" smtClean="0">
              <a:latin typeface="Arial" panose="020B0604020202020204" pitchFamily="34" charset="0"/>
              <a:cs typeface="Arial" panose="020B0604020202020204" pitchFamily="34" charset="0"/>
            </a:endParaRPr>
          </a:p>
        </p:txBody>
      </p:sp>
      <p:pic>
        <p:nvPicPr>
          <p:cNvPr id="8194"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55753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4792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000" dirty="0" smtClean="0">
                <a:solidFill>
                  <a:schemeClr val="tx1"/>
                </a:solidFill>
                <a:latin typeface="Arial" panose="020B0604020202020204" pitchFamily="34" charset="0"/>
                <a:cs typeface="Arial" panose="020B0604020202020204" pitchFamily="34" charset="0"/>
              </a:rPr>
              <a:t>Tools should be used to review trends in 4 major areas</a:t>
            </a:r>
            <a:endParaRPr lang="en-US" sz="3000" dirty="0">
              <a:solidFill>
                <a:schemeClr val="tx1"/>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2844" y="1752600"/>
            <a:ext cx="8229600" cy="4525010"/>
          </a:xfrm>
        </p:spPr>
        <p:txBody>
          <a:bodyPr>
            <a:normAutofit/>
          </a:bodyPr>
          <a:lstStyle/>
          <a:p>
            <a:pPr>
              <a:buFont typeface="Wingdings" panose="05000000000000000000" pitchFamily="2" charset="2"/>
              <a:buChar char="Ø"/>
            </a:pPr>
            <a:r>
              <a:rPr lang="en-US" dirty="0" smtClean="0">
                <a:latin typeface="Arial" panose="020B0604020202020204" pitchFamily="34" charset="0"/>
                <a:cs typeface="Arial" panose="020B0604020202020204" pitchFamily="34" charset="0"/>
              </a:rPr>
              <a:t>1 - Enrollment</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Enrollment</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Financial Aid</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Tuition and Fees</a:t>
            </a:r>
          </a:p>
          <a:p>
            <a:pPr lvl="1"/>
            <a:endParaRPr lang="en-US" dirty="0" smtClean="0">
              <a:latin typeface="Arial" panose="020B0604020202020204" pitchFamily="34" charset="0"/>
              <a:cs typeface="Arial" panose="020B0604020202020204" pitchFamily="34" charset="0"/>
            </a:endParaRPr>
          </a:p>
          <a:p>
            <a:pPr>
              <a:buFont typeface="Wingdings" panose="05000000000000000000" pitchFamily="2" charset="2"/>
              <a:buChar char="Ø"/>
            </a:pPr>
            <a:r>
              <a:rPr lang="en-US" dirty="0" smtClean="0">
                <a:latin typeface="Arial" panose="020B0604020202020204" pitchFamily="34" charset="0"/>
                <a:cs typeface="Arial" panose="020B0604020202020204" pitchFamily="34" charset="0"/>
              </a:rPr>
              <a:t>2 - Employment</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Compensation</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FTEs</a:t>
            </a:r>
          </a:p>
          <a:p>
            <a:pPr lvl="2">
              <a:buFont typeface="Courier New" panose="02070309020205020404" pitchFamily="49" charset="0"/>
              <a:buChar char="o"/>
            </a:pPr>
            <a:r>
              <a:rPr lang="en-US" dirty="0" smtClean="0">
                <a:latin typeface="Arial" panose="020B0604020202020204" pitchFamily="34" charset="0"/>
                <a:cs typeface="Arial" panose="020B0604020202020204" pitchFamily="34" charset="0"/>
              </a:rPr>
              <a:t> Class Sizes</a:t>
            </a:r>
          </a:p>
        </p:txBody>
      </p:sp>
      <p:pic>
        <p:nvPicPr>
          <p:cNvPr id="9218" name="logoLarge" descr="VISne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5850" y="5600700"/>
            <a:ext cx="1695450"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13848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linds(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linds(horizontal)">
                                      <p:cBhvr>
                                        <p:cTn id="21" dur="500"/>
                                        <p:tgtEl>
                                          <p:spTgt spid="3">
                                            <p:txEl>
                                              <p:pRg st="5" end="5"/>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animEffect transition="in" filter="blinds(horizontal)">
                                      <p:cBhvr>
                                        <p:cTn id="24" dur="500"/>
                                        <p:tgtEl>
                                          <p:spTgt spid="3">
                                            <p:txEl>
                                              <p:pRg st="6" end="6"/>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8" end="8"/>
                                            </p:txEl>
                                          </p:spTgt>
                                        </p:tgtEl>
                                        <p:attrNameLst>
                                          <p:attrName>style.visibility</p:attrName>
                                        </p:attrNameLst>
                                      </p:cBhvr>
                                      <p:to>
                                        <p:strVal val="visible"/>
                                      </p:to>
                                    </p:set>
                                    <p:animEffect transition="in" filter="blinds(horizontal)">
                                      <p:cBhvr>
                                        <p:cTn id="30"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Apex</Template>
  <TotalTime>4902</TotalTime>
  <Words>4819</Words>
  <Application>Microsoft Office PowerPoint</Application>
  <PresentationFormat>On-screen Show (4:3)</PresentationFormat>
  <Paragraphs>1671</Paragraphs>
  <Slides>44</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44</vt:i4>
      </vt:variant>
    </vt:vector>
  </HeadingPairs>
  <TitlesOfParts>
    <vt:vector size="55" baseType="lpstr">
      <vt:lpstr>Arial</vt:lpstr>
      <vt:lpstr>Book Antiqua</vt:lpstr>
      <vt:lpstr>Calibri</vt:lpstr>
      <vt:lpstr>Courier New</vt:lpstr>
      <vt:lpstr>helv</vt:lpstr>
      <vt:lpstr>Lucida Sans</vt:lpstr>
      <vt:lpstr>MS Sans Serif</vt:lpstr>
      <vt:lpstr>Wingdings</vt:lpstr>
      <vt:lpstr>Wingdings 2</vt:lpstr>
      <vt:lpstr>Wingdings 3</vt:lpstr>
      <vt:lpstr>Apex</vt:lpstr>
      <vt:lpstr>Long Range Financial Planning –  What questions should trustees ask and what data should your school have in preparation for your strategic plan or accreditation visit?</vt:lpstr>
      <vt:lpstr>Opening Disclaimers</vt:lpstr>
      <vt:lpstr>Tools “Toolbox” each school should have to make data informed decisions</vt:lpstr>
      <vt:lpstr>Tools “Toolbox” each school should have to make data informed decisions (continued)</vt:lpstr>
      <vt:lpstr>Tools “Toolbox” each school should have to make data informed decisions (continued)</vt:lpstr>
      <vt:lpstr>Disclaimers / Caveats</vt:lpstr>
      <vt:lpstr>Disclaimers / Caveats (continued)</vt:lpstr>
      <vt:lpstr>Disclaimers / Caveats (continued)</vt:lpstr>
      <vt:lpstr>Tools should be used to review trends in 4 major areas</vt:lpstr>
      <vt:lpstr>Tools should be used to review trends in 4 major areas (continued)</vt:lpstr>
      <vt:lpstr>2 Major Questions to Ask</vt:lpstr>
      <vt:lpstr>1 - Enrollment</vt:lpstr>
      <vt:lpstr>1 - Enrollment (continued)</vt:lpstr>
      <vt:lpstr>1 - Enrollment (continued)</vt:lpstr>
      <vt:lpstr>1 - Enrollment (continued)</vt:lpstr>
      <vt:lpstr>1 - Enrollment (continued)</vt:lpstr>
      <vt:lpstr>1 - Enrollment (continued)</vt:lpstr>
      <vt:lpstr>1 - Enrollment (continued)</vt:lpstr>
      <vt:lpstr>1 - Enrollment (continued)</vt:lpstr>
      <vt:lpstr>2 - Employment</vt:lpstr>
      <vt:lpstr>2 – Employment (continued)</vt:lpstr>
      <vt:lpstr>2 – Employment (continued)</vt:lpstr>
      <vt:lpstr>2 – Employment (continued)</vt:lpstr>
      <vt:lpstr>2 – Employment (continued)</vt:lpstr>
      <vt:lpstr>2 – Employment (continued)</vt:lpstr>
      <vt:lpstr>2 - Employment (continued)</vt:lpstr>
      <vt:lpstr>2 - Employment (continued)</vt:lpstr>
      <vt:lpstr>3 - Financial</vt:lpstr>
      <vt:lpstr>3 – Financial (continued)</vt:lpstr>
      <vt:lpstr>3 – Financial (continued)</vt:lpstr>
      <vt:lpstr>3 – Financial (continued)</vt:lpstr>
      <vt:lpstr>3 – Financial (continued)</vt:lpstr>
      <vt:lpstr>3 – Financial (continued)</vt:lpstr>
      <vt:lpstr>4 - Miscellaneous</vt:lpstr>
      <vt:lpstr>4 – Miscellaneous (continued)</vt:lpstr>
      <vt:lpstr>4 – Miscellaneous (continued)</vt:lpstr>
      <vt:lpstr>4 – Miscellaneous (continued)</vt:lpstr>
      <vt:lpstr>4 – Miscellaneous (continued)</vt:lpstr>
      <vt:lpstr>Conclusion</vt:lpstr>
      <vt:lpstr>PowerPoint Presentation</vt:lpstr>
      <vt:lpstr>Additional Information / Resources</vt:lpstr>
      <vt:lpstr>PowerPoint Presentation</vt:lpstr>
      <vt:lpstr>PowerPoint Presentation</vt:lpstr>
      <vt:lpstr>PowerPoint Presentation</vt:lpstr>
    </vt:vector>
  </TitlesOfParts>
  <Company>SDS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Palmer</dc:creator>
  <cp:lastModifiedBy>palmerball</cp:lastModifiedBy>
  <cp:revision>564</cp:revision>
  <cp:lastPrinted>2016-11-01T17:36:39Z</cp:lastPrinted>
  <dcterms:created xsi:type="dcterms:W3CDTF">2015-01-26T12:56:27Z</dcterms:created>
  <dcterms:modified xsi:type="dcterms:W3CDTF">2017-01-12T12:52:22Z</dcterms:modified>
</cp:coreProperties>
</file>