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63" r:id="rId2"/>
    <p:sldId id="426" r:id="rId3"/>
    <p:sldId id="427" r:id="rId4"/>
    <p:sldId id="425" r:id="rId5"/>
    <p:sldId id="314" r:id="rId6"/>
    <p:sldId id="421" r:id="rId7"/>
    <p:sldId id="408" r:id="rId8"/>
    <p:sldId id="399" r:id="rId9"/>
    <p:sldId id="428" r:id="rId10"/>
    <p:sldId id="424" r:id="rId11"/>
    <p:sldId id="310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383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5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ovan Robinson" initials="DOR" lastIdx="6" clrIdx="0"/>
  <p:cmAuthor id="1" name="max.postman" initials="m" lastIdx="1" clrIdx="1"/>
  <p:cmAuthor id="2" name="Forinash, Betsy" initials="FB" lastIdx="2" clrIdx="2"/>
  <p:cmAuthor id="3" name="Bell, Jazmin" initials="BJ" lastIdx="10" clrIdx="3"/>
  <p:cmAuthor id="4" name="Nartker, Michael" initials="NM" lastIdx="5" clrIdx="4"/>
  <p:cmAuthor id="5" name="Kirk Lachman" initials="KL" lastIdx="1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99"/>
    <a:srgbClr val="214B13"/>
    <a:srgbClr val="006800"/>
    <a:srgbClr val="008000"/>
    <a:srgbClr val="285C12"/>
    <a:srgbClr val="FF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0" autoAdjust="0"/>
    <p:restoredTop sz="89169" autoAdjust="0"/>
  </p:normalViewPr>
  <p:slideViewPr>
    <p:cSldViewPr snapToGrid="0">
      <p:cViewPr varScale="1">
        <p:scale>
          <a:sx n="75" d="100"/>
          <a:sy n="75" d="100"/>
        </p:scale>
        <p:origin x="43" y="43"/>
      </p:cViewPr>
      <p:guideLst>
        <p:guide orient="horz" pos="2160"/>
        <p:guide orient="horz" pos="1383"/>
        <p:guide pos="3840"/>
        <p:guide pos="500"/>
      </p:guideLst>
    </p:cSldViewPr>
  </p:slideViewPr>
  <p:outlineViewPr>
    <p:cViewPr>
      <p:scale>
        <a:sx n="33" d="100"/>
        <a:sy n="33" d="100"/>
      </p:scale>
      <p:origin x="0" y="124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67A8-3ACC-0046-B4FC-BF823F8D395D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2C63-0D4F-CA49-9DC1-1617A12D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86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A276697F-53D4-4515-99DA-5CA5712CB4A5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B0BD232-542E-45A1-90F5-8EE8DCE21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6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dirty="0"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defTabSz="936119"/>
            <a:fld id="{DAC9AEE7-C675-48A7-8DF5-3F543C92FC95}" type="slidenum">
              <a:rPr>
                <a:solidFill>
                  <a:prstClr val="black"/>
                </a:solidFill>
                <a:latin typeface="Calibri" pitchFamily="34" charset="0"/>
              </a:rPr>
              <a:pPr defTabSz="936119"/>
              <a:t>1</a:t>
            </a:fld>
            <a:endParaRPr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0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9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6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Clr>
                <a:schemeClr val="hlink"/>
              </a:buClr>
              <a:buSzPct val="95000"/>
              <a:buFont typeface="Arial"/>
              <a:buChar char="•"/>
            </a:pPr>
            <a:r>
              <a:rPr lang="en-US" dirty="0">
                <a:sym typeface="Merriweather"/>
              </a:rPr>
              <a:t>Compressors are installed along with the majority of the electrical and mechanical hook-ups.  Work is continuing and will be turned over to Operations by the end of August for start-up.</a:t>
            </a:r>
          </a:p>
          <a:p>
            <a:pPr marL="171450" indent="-171450">
              <a:spcBef>
                <a:spcPts val="0"/>
              </a:spcBef>
              <a:buClr>
                <a:schemeClr val="hlink"/>
              </a:buClr>
              <a:buSzPct val="95000"/>
              <a:buFont typeface="Arial"/>
              <a:buChar char="•"/>
            </a:pPr>
            <a:r>
              <a:rPr lang="en-US" dirty="0">
                <a:sym typeface="Merriweather"/>
              </a:rPr>
              <a:t>Salt Hoist PUR Package has been approved by CBFO and vender award is complete</a:t>
            </a:r>
          </a:p>
          <a:p>
            <a:pPr marL="171450" indent="-171450">
              <a:spcBef>
                <a:spcPts val="0"/>
              </a:spcBef>
              <a:buClr>
                <a:schemeClr val="hlink"/>
              </a:buClr>
              <a:buSzPct val="95000"/>
              <a:buFont typeface="Arial"/>
              <a:buChar char="•"/>
            </a:pPr>
            <a:r>
              <a:rPr lang="en-US" dirty="0">
                <a:sym typeface="Merriweather"/>
              </a:rPr>
              <a:t>Substations 1&amp;3 -PUR Package has been approved by CBFO and the order placed</a:t>
            </a:r>
          </a:p>
          <a:p>
            <a:pPr marL="171450" indent="-171450">
              <a:spcBef>
                <a:spcPts val="0"/>
              </a:spcBef>
              <a:buClr>
                <a:schemeClr val="hlink"/>
              </a:buClr>
              <a:buSzPct val="95000"/>
              <a:buFont typeface="Arial"/>
              <a:buChar char="•"/>
            </a:pPr>
            <a:r>
              <a:rPr lang="en-US" dirty="0">
                <a:sym typeface="Merriweather"/>
              </a:rPr>
              <a:t>Above Ground Airline -  PUR Package has been approved by CBFO and contract has been awarded.  Construction will begin by the end of this FY</a:t>
            </a:r>
          </a:p>
          <a:p>
            <a:pPr marL="171450" indent="-171450">
              <a:spcBef>
                <a:spcPts val="0"/>
              </a:spcBef>
              <a:buClr>
                <a:schemeClr val="hlink"/>
              </a:buClr>
              <a:buSzPct val="95000"/>
              <a:buFont typeface="Arial"/>
              <a:buChar char="•"/>
            </a:pPr>
            <a:r>
              <a:rPr lang="en-US" dirty="0">
                <a:sym typeface="Merriweather"/>
              </a:rPr>
              <a:t>Fire Loop </a:t>
            </a:r>
            <a:r>
              <a:rPr lang="mr-IN" dirty="0">
                <a:sym typeface="Merriweather"/>
              </a:rPr>
              <a:t>–</a:t>
            </a:r>
            <a:r>
              <a:rPr lang="en-US" dirty="0">
                <a:sym typeface="Merriweather"/>
              </a:rPr>
              <a:t> First part of Phase 3 has begin installing new section of pipe.  NWP will execute a contract in early FY20 to hydro-excavate all of Phase 3 to determine underground interferences and then issue an RFP.</a:t>
            </a:r>
          </a:p>
          <a:p>
            <a:pPr marL="171450" indent="-171450">
              <a:spcBef>
                <a:spcPts val="0"/>
              </a:spcBef>
              <a:buClr>
                <a:schemeClr val="hlink"/>
              </a:buClr>
              <a:buSzPct val="95000"/>
              <a:buFont typeface="Arial"/>
              <a:buChar char="•"/>
            </a:pPr>
            <a:r>
              <a:rPr lang="en-US" dirty="0">
                <a:sym typeface="Merriweather"/>
              </a:rPr>
              <a:t>CMR </a:t>
            </a:r>
            <a:r>
              <a:rPr lang="mr-IN" dirty="0">
                <a:sym typeface="Merriweather"/>
              </a:rPr>
              <a:t>–</a:t>
            </a:r>
            <a:r>
              <a:rPr lang="en-US" dirty="0">
                <a:sym typeface="Merriweather"/>
              </a:rPr>
              <a:t> PUR Package has been approved by CBFO, long lead procurements have been made.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6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Site Infrastructure Upgrade </a:t>
            </a:r>
            <a:r>
              <a:rPr lang="mr-IN" dirty="0"/>
              <a:t>–</a:t>
            </a:r>
            <a:r>
              <a:rPr lang="en-US" dirty="0"/>
              <a:t> PUR Package approved by CBFO and contract placed, initial installations will commence before the end of the current FY.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Lightning Array </a:t>
            </a:r>
            <a:r>
              <a:rPr lang="mr-IN" dirty="0"/>
              <a:t>–</a:t>
            </a:r>
            <a:r>
              <a:rPr lang="en-US" dirty="0"/>
              <a:t> Lifting plans are being developed for buildings and hoists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Building 411/412 </a:t>
            </a:r>
            <a:r>
              <a:rPr lang="mr-IN" dirty="0"/>
              <a:t>–</a:t>
            </a:r>
            <a:r>
              <a:rPr lang="en-US" dirty="0"/>
              <a:t> The 90% design was completed on August 27 and another meeting was held.  When the 100% design is completed an SOW and ICE will be prepared.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Public Address System </a:t>
            </a:r>
            <a:r>
              <a:rPr lang="mr-IN" dirty="0"/>
              <a:t>–</a:t>
            </a:r>
            <a:r>
              <a:rPr lang="en-US" dirty="0"/>
              <a:t> Conceptual design of the PA system replacement has began. The preliminary design is to be completed by the end of the current 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5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8759-2F06-46FF-BFCA-9776F14A6C0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ADCD-35E4-400F-9875-6AF63E57B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044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914400" y="2058912"/>
            <a:ext cx="10363200" cy="1470181"/>
          </a:xfrm>
        </p:spPr>
        <p:txBody>
          <a:bodyPr/>
          <a:lstStyle>
            <a:lvl1pPr algn="ctr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7961559" y="5125349"/>
            <a:ext cx="10363200" cy="1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914400" y="5141622"/>
            <a:ext cx="103632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57149455"/>
      </p:ext>
    </p:extLst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836" y="274638"/>
            <a:ext cx="6884565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5" y="6642727"/>
            <a:ext cx="12191999" cy="221922"/>
          </a:xfrm>
          <a:prstGeom prst="rect">
            <a:avLst/>
          </a:prstGeom>
          <a:solidFill>
            <a:srgbClr val="214B1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0378400" y="6618466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b="0" i="0" smtClean="0">
                <a:solidFill>
                  <a:srgbClr val="FFFFFF"/>
                </a:solidFill>
                <a:latin typeface="+mn-lt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i="0" dirty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02815" y="1736791"/>
            <a:ext cx="9144000" cy="322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725" tIns="43364" rIns="86725" bIns="43364">
            <a:spAutoFit/>
          </a:bodyPr>
          <a:lstStyle>
            <a:lvl1pPr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  <a:defRPr/>
            </a:pPr>
            <a:r>
              <a:rPr lang="en-US" altLang="en-US" sz="44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Cleanup Workshop</a:t>
            </a:r>
          </a:p>
          <a:p>
            <a:pPr algn="ctr"/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Revitalizing WIPP’s Infrastructure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September 12, 2019</a:t>
            </a:r>
          </a:p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rgbClr val="002499"/>
                </a:solidFill>
              </a:rPr>
              <a:t>Kirk Lachman</a:t>
            </a:r>
          </a:p>
          <a:p>
            <a:pPr algn="ctr"/>
            <a:r>
              <a:rPr lang="en-US" sz="2400" dirty="0">
                <a:solidFill>
                  <a:srgbClr val="002499"/>
                </a:solidFill>
              </a:rPr>
              <a:t>Acting Manager, Carlsbad Field Office</a:t>
            </a:r>
          </a:p>
          <a:p>
            <a:pPr algn="ctr"/>
            <a:endParaRPr lang="en-US" sz="3200" i="1" dirty="0">
              <a:solidFill>
                <a:srgbClr val="002499"/>
              </a:solidFill>
            </a:endParaRPr>
          </a:p>
        </p:txBody>
      </p:sp>
      <p:pic>
        <p:nvPicPr>
          <p:cNvPr id="3" name="Picture 2" descr="DOE_Logo_Color_Hi-R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094" y="4963687"/>
            <a:ext cx="4009441" cy="10079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736" y="1416595"/>
            <a:ext cx="5977355" cy="4525963"/>
          </a:xfrm>
        </p:spPr>
        <p:txBody>
          <a:bodyPr>
            <a:noAutofit/>
          </a:bodyPr>
          <a:lstStyle/>
          <a:p>
            <a:r>
              <a:rPr lang="en-US" sz="3200" dirty="0"/>
              <a:t>Reinvesting in WIPP’s infrastructure allows DOE to complete TRU waste cleanup</a:t>
            </a:r>
          </a:p>
          <a:p>
            <a:r>
              <a:rPr lang="en-US" sz="3200" dirty="0"/>
              <a:t>We are continuing to move forward in order to complete our important mission</a:t>
            </a:r>
          </a:p>
          <a:p>
            <a:r>
              <a:rPr lang="en-US" sz="3200" dirty="0"/>
              <a:t>We are also looking for ways to modernize WIPP</a:t>
            </a:r>
          </a:p>
        </p:txBody>
      </p:sp>
      <p:pic>
        <p:nvPicPr>
          <p:cNvPr id="2" name="Picture 1" descr="WIPP 20years Logo 201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089" y="1649472"/>
            <a:ext cx="5023328" cy="40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352" y="1473919"/>
            <a:ext cx="9159354" cy="51521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592605" y="2278929"/>
            <a:ext cx="5163424" cy="505538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40648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Did We Get Here?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6329" y="1224813"/>
            <a:ext cx="6402177" cy="6606283"/>
          </a:xfrm>
        </p:spPr>
        <p:txBody>
          <a:bodyPr>
            <a:normAutofit/>
          </a:bodyPr>
          <a:lstStyle/>
          <a:p>
            <a:r>
              <a:rPr lang="en-US" sz="2800" dirty="0"/>
              <a:t>WIPP construction completed in 1980s</a:t>
            </a:r>
          </a:p>
          <a:p>
            <a:r>
              <a:rPr lang="en-US" sz="2800" dirty="0"/>
              <a:t>Designed as a pilot project with a 35 year operational life; decommissioning originally scheduled to begin in 2014-15 </a:t>
            </a:r>
          </a:p>
          <a:p>
            <a:r>
              <a:rPr lang="en-US" sz="2800" dirty="0"/>
              <a:t>During American Recovery and Reinvestment Act, shipments were dramatically increased to an average of 20+/week</a:t>
            </a:r>
          </a:p>
          <a:p>
            <a:r>
              <a:rPr lang="en-US" sz="2800" dirty="0"/>
              <a:t>Updated TRU waste inventory shows need to keep WIPP viable to at least 2050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20" y="3992355"/>
            <a:ext cx="3420635" cy="2550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04" y="1317201"/>
            <a:ext cx="3435925" cy="2455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995596" y="1448657"/>
            <a:ext cx="256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Groundbreaking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0118" y="5997654"/>
            <a:ext cx="256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Sinking First Shaft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04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1"/>
          <a:stretch/>
        </p:blipFill>
        <p:spPr>
          <a:xfrm>
            <a:off x="6640673" y="874207"/>
            <a:ext cx="4560989" cy="344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981" y="108284"/>
            <a:ext cx="6884565" cy="505538"/>
          </a:xfrm>
        </p:spPr>
        <p:txBody>
          <a:bodyPr/>
          <a:lstStyle/>
          <a:p>
            <a:r>
              <a:rPr lang="en-US" sz="3600" dirty="0"/>
              <a:t>Aging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7" y="801418"/>
            <a:ext cx="5385296" cy="359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21" y="3893654"/>
            <a:ext cx="4146587" cy="276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/>
          <a:stretch/>
        </p:blipFill>
        <p:spPr>
          <a:xfrm>
            <a:off x="939614" y="3722908"/>
            <a:ext cx="4905920" cy="284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61" y="3012923"/>
            <a:ext cx="3760342" cy="2511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891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7836" y="205365"/>
            <a:ext cx="6884565" cy="505538"/>
          </a:xfrm>
        </p:spPr>
        <p:txBody>
          <a:bodyPr/>
          <a:lstStyle/>
          <a:p>
            <a:r>
              <a:rPr lang="en-US" sz="3600" dirty="0"/>
              <a:t>Reinvesting in WIPP’s Future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07818" y="1101318"/>
            <a:ext cx="2591133" cy="437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More than $500 million  in capital projects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Safety Significant Confinement Ventilation System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91133" y="1253718"/>
            <a:ext cx="9490031" cy="5287126"/>
            <a:chOff x="59284" y="1122519"/>
            <a:chExt cx="9065473" cy="53251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10732" b="1870"/>
            <a:stretch/>
          </p:blipFill>
          <p:spPr>
            <a:xfrm>
              <a:off x="59284" y="1165753"/>
              <a:ext cx="9065473" cy="528193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603280" y="1122519"/>
              <a:ext cx="1385631" cy="534328"/>
            </a:xfrm>
            <a:prstGeom prst="rect">
              <a:avLst/>
            </a:prstGeom>
            <a:solidFill>
              <a:srgbClr val="7969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838" y="205365"/>
            <a:ext cx="6884565" cy="505538"/>
          </a:xfrm>
        </p:spPr>
        <p:txBody>
          <a:bodyPr/>
          <a:lstStyle/>
          <a:p>
            <a:r>
              <a:rPr lang="en-US" sz="4000" dirty="0"/>
              <a:t>Capital Projects Status</a:t>
            </a:r>
            <a:r>
              <a:rPr lang="en-US" sz="3600" dirty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8267"/>
            <a:ext cx="6303817" cy="5546937"/>
          </a:xfrm>
        </p:spPr>
        <p:txBody>
          <a:bodyPr>
            <a:normAutofit lnSpcReduction="10000"/>
          </a:bodyPr>
          <a:lstStyle/>
          <a:p>
            <a:pPr marL="228600" lvl="2"/>
            <a:r>
              <a:rPr lang="en-US" sz="3200" b="1" dirty="0"/>
              <a:t>SSCVS Progress</a:t>
            </a:r>
          </a:p>
          <a:p>
            <a:pPr lvl="1"/>
            <a:r>
              <a:rPr lang="en-US" sz="2400" dirty="0"/>
              <a:t>SSCVS Fabrication Assembly Building foundation slab has been poured</a:t>
            </a:r>
          </a:p>
          <a:p>
            <a:pPr lvl="1"/>
            <a:r>
              <a:rPr lang="en-US" sz="2400" dirty="0"/>
              <a:t>Subcontractor is making preparations for steel erection</a:t>
            </a:r>
          </a:p>
          <a:p>
            <a:pPr lvl="1"/>
            <a:r>
              <a:rPr lang="en-US" sz="2400" dirty="0"/>
              <a:t>First filter housing has successfully passed formal housing and filter banks testing</a:t>
            </a:r>
          </a:p>
          <a:p>
            <a:pPr lvl="1"/>
            <a:r>
              <a:rPr lang="en-US" sz="2400" dirty="0"/>
              <a:t>Two diesel generators manufactured and delivered</a:t>
            </a:r>
          </a:p>
          <a:p>
            <a:pPr lvl="1"/>
            <a:r>
              <a:rPr lang="en-US" sz="2400" dirty="0"/>
              <a:t>First de-duster components fabricated in Germany have been tested in Germany, and then sent to Grand Junction CO. </a:t>
            </a:r>
          </a:p>
          <a:p>
            <a:pPr lvl="1"/>
            <a:r>
              <a:rPr lang="en-US" sz="2400" dirty="0"/>
              <a:t>Exhaust Fans are being fabricated in Pulaski Tennessee </a:t>
            </a:r>
          </a:p>
          <a:p>
            <a:pPr marL="0" lvl="2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pPr marL="228600" lvl="2"/>
            <a:endParaRPr lang="en-US" sz="14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49">
            <a:off x="7733535" y="1135441"/>
            <a:ext cx="4036034" cy="268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3380">
            <a:off x="7343776" y="3723272"/>
            <a:ext cx="4134447" cy="267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992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Capital Projects Status</a:t>
            </a:r>
            <a:r>
              <a:rPr lang="en-US" sz="3600" dirty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52" y="1024493"/>
            <a:ext cx="5791047" cy="5913625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endParaRPr lang="en-US" sz="1200" dirty="0"/>
          </a:p>
          <a:p>
            <a:pPr marL="228600" lvl="2"/>
            <a:r>
              <a:rPr lang="en-US" sz="3000" b="1" dirty="0"/>
              <a:t>Utility Shaft</a:t>
            </a:r>
          </a:p>
          <a:p>
            <a:pPr lvl="1"/>
            <a:r>
              <a:rPr lang="en-US" sz="2600" dirty="0"/>
              <a:t>Installing utility duct bank from the site to the general shaft area.  </a:t>
            </a:r>
          </a:p>
          <a:p>
            <a:pPr lvl="1"/>
            <a:r>
              <a:rPr lang="en-US" sz="2600" dirty="0"/>
              <a:t>Final grading of the 22 acre section required for the Shaft and Drifts contractor has commenced and will be completed in August</a:t>
            </a:r>
            <a:br>
              <a:rPr lang="en-US" sz="2600" dirty="0"/>
            </a:br>
            <a:endParaRPr lang="en-US" sz="2600" dirty="0"/>
          </a:p>
          <a:p>
            <a:pPr marL="228600" lvl="2"/>
            <a:r>
              <a:rPr lang="en-US" sz="3000" b="1" dirty="0"/>
              <a:t>North Access Road Bypass</a:t>
            </a:r>
          </a:p>
          <a:p>
            <a:pPr lvl="1"/>
            <a:r>
              <a:rPr lang="en-US" sz="2600" dirty="0">
                <a:sym typeface="Merriweather"/>
              </a:rPr>
              <a:t>The cut and fill has been completed </a:t>
            </a:r>
          </a:p>
          <a:p>
            <a:pPr lvl="1"/>
            <a:r>
              <a:rPr lang="en-US" sz="2600" dirty="0">
                <a:sym typeface="Merriweather"/>
              </a:rPr>
              <a:t>All the cattle crossings have been installed </a:t>
            </a:r>
          </a:p>
          <a:p>
            <a:pPr lvl="1"/>
            <a:r>
              <a:rPr lang="en-US" sz="2600" dirty="0">
                <a:sym typeface="Merriweather"/>
              </a:rPr>
              <a:t>The City of Carlsbad has installed the water line valves and thrust blocks</a:t>
            </a:r>
            <a:br>
              <a:rPr lang="en-US" sz="2600" dirty="0">
                <a:sym typeface="Merriweather"/>
              </a:rPr>
            </a:br>
            <a:endParaRPr lang="en-US" sz="2600" dirty="0">
              <a:sym typeface="Merriweather"/>
            </a:endParaRPr>
          </a:p>
          <a:p>
            <a:pPr lvl="1"/>
            <a:endParaRPr lang="en-US" sz="1600" dirty="0"/>
          </a:p>
          <a:p>
            <a:pPr marL="228600" lvl="2"/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72737">
            <a:off x="6733799" y="3782733"/>
            <a:ext cx="4283101" cy="2471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63177">
            <a:off x="7760594" y="271540"/>
            <a:ext cx="2700072" cy="468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310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837" y="163802"/>
            <a:ext cx="6884565" cy="505538"/>
          </a:xfrm>
        </p:spPr>
        <p:txBody>
          <a:bodyPr/>
          <a:lstStyle/>
          <a:p>
            <a:r>
              <a:rPr lang="en-US" sz="3600" dirty="0"/>
              <a:t>General Plant Projects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01782" y="1142095"/>
            <a:ext cx="5721927" cy="560075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Replacement air compressors  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Salt hoist repair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Underground substation replacement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Substations 1 &amp; 3 Replacement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Above Ground Airline Replacement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WIPP Site Fire Loops </a:t>
            </a:r>
            <a:br>
              <a:rPr lang="en-US" sz="2800" dirty="0"/>
            </a:br>
            <a:r>
              <a:rPr lang="en-US" sz="2800" dirty="0"/>
              <a:t>Phases 1-4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Central Monitoring Room Upgrades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endParaRPr lang="en-US" sz="2000" dirty="0"/>
          </a:p>
        </p:txBody>
      </p:sp>
      <p:pic>
        <p:nvPicPr>
          <p:cNvPr id="7" name="Picture 6" descr="IMG_428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3530">
            <a:off x="7318457" y="1452639"/>
            <a:ext cx="3952853" cy="2635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615">
            <a:off x="7174869" y="3822706"/>
            <a:ext cx="4239690" cy="281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552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General Plant Projects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7528" y="1038759"/>
            <a:ext cx="5622327" cy="55331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Site Infrastructure Backbone Upgrade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Lightning Array Upgrade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Safety Significant Fire Suppression Design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Public Address System </a:t>
            </a:r>
            <a:br>
              <a:rPr lang="en-US" sz="3000" dirty="0"/>
            </a:br>
            <a:r>
              <a:rPr lang="en-US" sz="3000" dirty="0"/>
              <a:t>Upgrade Design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/>
              <a:t>Hybrid Bolter Purchase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3685">
            <a:off x="6608493" y="3428296"/>
            <a:ext cx="4272504" cy="2845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2199">
            <a:off x="8137379" y="603821"/>
            <a:ext cx="2713349" cy="394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710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46" y="196025"/>
            <a:ext cx="7685464" cy="505538"/>
          </a:xfrm>
        </p:spPr>
        <p:txBody>
          <a:bodyPr/>
          <a:lstStyle/>
          <a:p>
            <a:r>
              <a:rPr lang="en-US" sz="3600" dirty="0"/>
              <a:t>Improving Underground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0945" y="1326652"/>
            <a:ext cx="6012873" cy="4858391"/>
          </a:xfrm>
        </p:spPr>
        <p:txBody>
          <a:bodyPr>
            <a:noAutofit/>
          </a:bodyPr>
          <a:lstStyle/>
          <a:p>
            <a:r>
              <a:rPr lang="en-US" sz="3000" dirty="0"/>
              <a:t>WIPP underground operations personnel were unable to perform ground control for almost 9 months after the 2014 events</a:t>
            </a:r>
          </a:p>
          <a:p>
            <a:r>
              <a:rPr lang="en-US" sz="3000" dirty="0"/>
              <a:t>It took several months of catchup bolting to return to steady state ground control</a:t>
            </a:r>
          </a:p>
          <a:p>
            <a:r>
              <a:rPr lang="en-US" sz="3000" dirty="0"/>
              <a:t>Moving toward use of battery-electric or Tier IV final (low emissions) diesel powered vehicles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3"/>
          <a:stretch/>
        </p:blipFill>
        <p:spPr>
          <a:xfrm>
            <a:off x="6881838" y="1201962"/>
            <a:ext cx="5085961" cy="510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3090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22067</TotalTime>
  <Words>569</Words>
  <Application>Microsoft Office PowerPoint</Application>
  <PresentationFormat>Widescreen</PresentationFormat>
  <Paragraphs>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Custom Design</vt:lpstr>
      <vt:lpstr>PowerPoint Presentation</vt:lpstr>
      <vt:lpstr>How Did We Get Here?</vt:lpstr>
      <vt:lpstr>Aging Infrastructure</vt:lpstr>
      <vt:lpstr>Reinvesting in WIPP’s Future</vt:lpstr>
      <vt:lpstr>Capital Projects Status </vt:lpstr>
      <vt:lpstr>Capital Projects Status </vt:lpstr>
      <vt:lpstr>General Plant Projects</vt:lpstr>
      <vt:lpstr>General Plant Projects</vt:lpstr>
      <vt:lpstr>Improving Underground Infrastructure</vt:lpstr>
      <vt:lpstr>Conclusion</vt:lpstr>
      <vt:lpstr>Questions?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Donavan Mager</dc:creator>
  <cp:lastModifiedBy>Christine Frei</cp:lastModifiedBy>
  <cp:revision>582</cp:revision>
  <cp:lastPrinted>2017-12-06T22:26:06Z</cp:lastPrinted>
  <dcterms:created xsi:type="dcterms:W3CDTF">2012-11-30T17:41:28Z</dcterms:created>
  <dcterms:modified xsi:type="dcterms:W3CDTF">2019-09-08T19:33:27Z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