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303" r:id="rId2"/>
    <p:sldId id="304" r:id="rId3"/>
    <p:sldId id="305" r:id="rId4"/>
    <p:sldId id="306" r:id="rId5"/>
    <p:sldId id="307" r:id="rId6"/>
    <p:sldId id="308" r:id="rId7"/>
    <p:sldId id="309" r:id="rId8"/>
    <p:sldId id="310" r:id="rId9"/>
    <p:sldId id="311" r:id="rId10"/>
    <p:sldId id="312" r:id="rId11"/>
    <p:sldId id="313" r:id="rId12"/>
    <p:sldId id="315" r:id="rId13"/>
    <p:sldId id="316" r:id="rId14"/>
    <p:sldId id="317" r:id="rId15"/>
    <p:sldId id="335" r:id="rId16"/>
    <p:sldId id="336" r:id="rId17"/>
    <p:sldId id="337" r:id="rId18"/>
    <p:sldId id="338" r:id="rId19"/>
    <p:sldId id="339" r:id="rId20"/>
    <p:sldId id="340" r:id="rId21"/>
    <p:sldId id="341" r:id="rId22"/>
    <p:sldId id="342" r:id="rId23"/>
    <p:sldId id="343" r:id="rId24"/>
    <p:sldId id="344" r:id="rId25"/>
    <p:sldId id="345" r:id="rId26"/>
    <p:sldId id="347" r:id="rId27"/>
    <p:sldId id="348" r:id="rId28"/>
    <p:sldId id="349" r:id="rId29"/>
    <p:sldId id="350" r:id="rId30"/>
    <p:sldId id="351" r:id="rId31"/>
    <p:sldId id="352" r:id="rId32"/>
    <p:sldId id="355" r:id="rId33"/>
    <p:sldId id="353" r:id="rId34"/>
    <p:sldId id="356" r:id="rId35"/>
    <p:sldId id="354"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01"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60"/>
    <a:srgbClr val="C0C0C0"/>
    <a:srgbClr val="E42D1A"/>
    <a:srgbClr val="F5B0A9"/>
    <a:srgbClr val="E7BA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1" autoAdjust="0"/>
    <p:restoredTop sz="72953" autoAdjust="0"/>
  </p:normalViewPr>
  <p:slideViewPr>
    <p:cSldViewPr>
      <p:cViewPr varScale="1">
        <p:scale>
          <a:sx n="85" d="100"/>
          <a:sy n="85" d="100"/>
        </p:scale>
        <p:origin x="-23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25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A0A87-76FF-4DD4-9A2C-512283A0461D}" type="doc">
      <dgm:prSet loTypeId="urn:microsoft.com/office/officeart/2005/8/layout/radial6" loCatId="relationship" qsTypeId="urn:microsoft.com/office/officeart/2005/8/quickstyle/simple1" qsCatId="simple" csTypeId="urn:microsoft.com/office/officeart/2005/8/colors/accent0_2" csCatId="mainScheme" phldr="1"/>
      <dgm:spPr/>
      <dgm:t>
        <a:bodyPr/>
        <a:lstStyle/>
        <a:p>
          <a:endParaRPr lang="en-US"/>
        </a:p>
      </dgm:t>
    </dgm:pt>
    <dgm:pt modelId="{8E24D429-DDDB-4548-886C-5A66058070CE}">
      <dgm:prSet phldrT="[Text]" custT="1"/>
      <dgm:spPr/>
      <dgm:t>
        <a:bodyPr/>
        <a:lstStyle/>
        <a:p>
          <a:r>
            <a:rPr lang="en-US" sz="1200" b="1" dirty="0" smtClean="0"/>
            <a:t>PROVIDER QUALIFICATIONS</a:t>
          </a:r>
          <a:endParaRPr lang="en-US" sz="1200" b="1" dirty="0"/>
        </a:p>
      </dgm:t>
    </dgm:pt>
    <dgm:pt modelId="{60858C30-57F0-448C-BE48-5589859A16EB}" type="parTrans" cxnId="{F51AFD8F-4A8F-4658-8D57-CAC9D1246472}">
      <dgm:prSet/>
      <dgm:spPr/>
      <dgm:t>
        <a:bodyPr/>
        <a:lstStyle/>
        <a:p>
          <a:endParaRPr lang="en-US"/>
        </a:p>
      </dgm:t>
    </dgm:pt>
    <dgm:pt modelId="{222DC47F-DC60-410C-8BF3-3D6EE792685F}" type="sibTrans" cxnId="{F51AFD8F-4A8F-4658-8D57-CAC9D1246472}">
      <dgm:prSet/>
      <dgm:spPr/>
      <dgm:t>
        <a:bodyPr/>
        <a:lstStyle/>
        <a:p>
          <a:endParaRPr lang="en-US"/>
        </a:p>
      </dgm:t>
    </dgm:pt>
    <dgm:pt modelId="{EB0BC862-132B-456A-85B3-D857C1E0DBF1}">
      <dgm:prSet phldrT="[Text]" custT="1"/>
      <dgm:spPr/>
      <dgm:t>
        <a:bodyPr/>
        <a:lstStyle/>
        <a:p>
          <a:r>
            <a:rPr lang="en-US" sz="1200" b="1" dirty="0" smtClean="0"/>
            <a:t>Consistent Standards &amp; Requirements</a:t>
          </a:r>
          <a:endParaRPr lang="en-US" sz="1200" b="1" dirty="0"/>
        </a:p>
      </dgm:t>
    </dgm:pt>
    <dgm:pt modelId="{C5C50313-0614-4D9F-B4DD-2CE78C7FD306}" type="parTrans" cxnId="{7D9D537A-12ED-48A3-A6F5-3BB7C49FC607}">
      <dgm:prSet/>
      <dgm:spPr/>
      <dgm:t>
        <a:bodyPr/>
        <a:lstStyle/>
        <a:p>
          <a:endParaRPr lang="en-US"/>
        </a:p>
      </dgm:t>
    </dgm:pt>
    <dgm:pt modelId="{74691161-EFD9-4DED-9276-E8A5ACA9CF20}" type="sibTrans" cxnId="{7D9D537A-12ED-48A3-A6F5-3BB7C49FC607}">
      <dgm:prSet/>
      <dgm:spPr/>
      <dgm:t>
        <a:bodyPr/>
        <a:lstStyle/>
        <a:p>
          <a:endParaRPr lang="en-US"/>
        </a:p>
      </dgm:t>
    </dgm:pt>
    <dgm:pt modelId="{01444AEE-87B7-438C-B783-D1E7FD5B2AED}">
      <dgm:prSet phldrT="[Text]" custT="1"/>
      <dgm:spPr/>
      <dgm:t>
        <a:bodyPr/>
        <a:lstStyle/>
        <a:p>
          <a:r>
            <a:rPr lang="en-US" sz="1200" b="1" dirty="0" smtClean="0"/>
            <a:t>Opportunity for Willing Providers</a:t>
          </a:r>
          <a:endParaRPr lang="en-US" sz="1200" b="1" dirty="0"/>
        </a:p>
      </dgm:t>
    </dgm:pt>
    <dgm:pt modelId="{CEE88337-6B45-4F36-B335-7F14C163B7CF}" type="parTrans" cxnId="{CFEA3F57-5749-4E32-944B-DB7E2642C6EB}">
      <dgm:prSet/>
      <dgm:spPr/>
      <dgm:t>
        <a:bodyPr/>
        <a:lstStyle/>
        <a:p>
          <a:endParaRPr lang="en-US"/>
        </a:p>
      </dgm:t>
    </dgm:pt>
    <dgm:pt modelId="{949B39B3-0087-4575-AF34-A699B3BD8B18}" type="sibTrans" cxnId="{CFEA3F57-5749-4E32-944B-DB7E2642C6EB}">
      <dgm:prSet/>
      <dgm:spPr/>
      <dgm:t>
        <a:bodyPr/>
        <a:lstStyle/>
        <a:p>
          <a:endParaRPr lang="en-US"/>
        </a:p>
      </dgm:t>
    </dgm:pt>
    <dgm:pt modelId="{4562CC97-F137-4F24-B522-80454DFF26D1}">
      <dgm:prSet phldrT="[Text]" custT="1"/>
      <dgm:spPr/>
      <dgm:t>
        <a:bodyPr/>
        <a:lstStyle/>
        <a:p>
          <a:r>
            <a:rPr lang="en-US" sz="1200" b="1" dirty="0" smtClean="0"/>
            <a:t>Biannual Requalification</a:t>
          </a:r>
          <a:endParaRPr lang="en-US" sz="1200" b="1" dirty="0"/>
        </a:p>
      </dgm:t>
    </dgm:pt>
    <dgm:pt modelId="{F40FEEC4-5CA0-42C7-B5AF-C7E5B36BBA87}" type="parTrans" cxnId="{92D46D53-727D-44DB-982D-855D479463A4}">
      <dgm:prSet/>
      <dgm:spPr/>
      <dgm:t>
        <a:bodyPr/>
        <a:lstStyle/>
        <a:p>
          <a:endParaRPr lang="en-US"/>
        </a:p>
      </dgm:t>
    </dgm:pt>
    <dgm:pt modelId="{859775C2-1723-47D2-9B8D-0A83BC41E53F}" type="sibTrans" cxnId="{92D46D53-727D-44DB-982D-855D479463A4}">
      <dgm:prSet/>
      <dgm:spPr/>
      <dgm:t>
        <a:bodyPr/>
        <a:lstStyle/>
        <a:p>
          <a:endParaRPr lang="en-US"/>
        </a:p>
      </dgm:t>
    </dgm:pt>
    <dgm:pt modelId="{8B11E2AF-DE27-452C-98B5-6244F7269FB5}">
      <dgm:prSet phldrT="[Text]" custT="1"/>
      <dgm:spPr/>
      <dgm:t>
        <a:bodyPr/>
        <a:lstStyle/>
        <a:p>
          <a:r>
            <a:rPr lang="en-US" sz="1200" b="1" dirty="0" smtClean="0"/>
            <a:t>Participant Choice of Providers</a:t>
          </a:r>
          <a:endParaRPr lang="en-US" sz="1200" b="1" dirty="0"/>
        </a:p>
      </dgm:t>
    </dgm:pt>
    <dgm:pt modelId="{83E2B928-4942-4796-8097-43AC4CA1A5EA}" type="parTrans" cxnId="{5AB27083-BEC8-43E2-B7A0-E39FBF2CE813}">
      <dgm:prSet/>
      <dgm:spPr/>
      <dgm:t>
        <a:bodyPr/>
        <a:lstStyle/>
        <a:p>
          <a:endParaRPr lang="en-US"/>
        </a:p>
      </dgm:t>
    </dgm:pt>
    <dgm:pt modelId="{EB7651D2-7D49-428E-8EDB-B908797305D2}" type="sibTrans" cxnId="{5AB27083-BEC8-43E2-B7A0-E39FBF2CE813}">
      <dgm:prSet/>
      <dgm:spPr/>
      <dgm:t>
        <a:bodyPr/>
        <a:lstStyle/>
        <a:p>
          <a:endParaRPr lang="en-US"/>
        </a:p>
      </dgm:t>
    </dgm:pt>
    <dgm:pt modelId="{9F6C719C-D830-40AF-A8D2-C28F27C55275}">
      <dgm:prSet phldrT="[Text]" custT="1"/>
      <dgm:spPr/>
      <dgm:t>
        <a:bodyPr/>
        <a:lstStyle/>
        <a:p>
          <a:r>
            <a:rPr lang="en-US" sz="1200" b="1" dirty="0" smtClean="0"/>
            <a:t>Statewide Availability of Qualified Providers</a:t>
          </a:r>
          <a:endParaRPr lang="en-US" sz="1200" b="1" dirty="0"/>
        </a:p>
      </dgm:t>
    </dgm:pt>
    <dgm:pt modelId="{15BC73E0-91C7-4B1F-B7AB-482D7CC9C0E6}" type="parTrans" cxnId="{6B62B066-6881-4F32-A8AC-ED487AEBF8E9}">
      <dgm:prSet/>
      <dgm:spPr/>
      <dgm:t>
        <a:bodyPr/>
        <a:lstStyle/>
        <a:p>
          <a:endParaRPr lang="en-US"/>
        </a:p>
      </dgm:t>
    </dgm:pt>
    <dgm:pt modelId="{56A00EAC-2CBA-468D-BFE1-CDECC7ABCA12}" type="sibTrans" cxnId="{6B62B066-6881-4F32-A8AC-ED487AEBF8E9}">
      <dgm:prSet/>
      <dgm:spPr/>
      <dgm:t>
        <a:bodyPr/>
        <a:lstStyle/>
        <a:p>
          <a:endParaRPr lang="en-US"/>
        </a:p>
      </dgm:t>
    </dgm:pt>
    <dgm:pt modelId="{229ED467-A79C-4641-9C63-F00C66C8E09B}" type="pres">
      <dgm:prSet presAssocID="{335A0A87-76FF-4DD4-9A2C-512283A0461D}" presName="Name0" presStyleCnt="0">
        <dgm:presLayoutVars>
          <dgm:chMax val="1"/>
          <dgm:dir/>
          <dgm:animLvl val="ctr"/>
          <dgm:resizeHandles val="exact"/>
        </dgm:presLayoutVars>
      </dgm:prSet>
      <dgm:spPr/>
      <dgm:t>
        <a:bodyPr/>
        <a:lstStyle/>
        <a:p>
          <a:endParaRPr lang="en-US"/>
        </a:p>
      </dgm:t>
    </dgm:pt>
    <dgm:pt modelId="{C72A40D8-D42B-44F5-9CCE-4EE2310ECFB2}" type="pres">
      <dgm:prSet presAssocID="{8E24D429-DDDB-4548-886C-5A66058070CE}" presName="centerShape" presStyleLbl="node0" presStyleIdx="0" presStyleCnt="1" custScaleX="130625" custScaleY="117227"/>
      <dgm:spPr/>
      <dgm:t>
        <a:bodyPr/>
        <a:lstStyle/>
        <a:p>
          <a:endParaRPr lang="en-US"/>
        </a:p>
      </dgm:t>
    </dgm:pt>
    <dgm:pt modelId="{1BBB8003-D70A-4B41-84CF-2F245AA748A4}" type="pres">
      <dgm:prSet presAssocID="{EB0BC862-132B-456A-85B3-D857C1E0DBF1}" presName="node" presStyleLbl="node1" presStyleIdx="0" presStyleCnt="5" custScaleX="124004" custScaleY="100753" custRadScaleRad="95455" custRadScaleInc="-463">
        <dgm:presLayoutVars>
          <dgm:bulletEnabled val="1"/>
        </dgm:presLayoutVars>
      </dgm:prSet>
      <dgm:spPr>
        <a:prstGeom prst="roundRect">
          <a:avLst/>
        </a:prstGeom>
      </dgm:spPr>
      <dgm:t>
        <a:bodyPr/>
        <a:lstStyle/>
        <a:p>
          <a:endParaRPr lang="en-US"/>
        </a:p>
      </dgm:t>
    </dgm:pt>
    <dgm:pt modelId="{F992734A-7EF0-4E25-B90A-C6A2231564F9}" type="pres">
      <dgm:prSet presAssocID="{EB0BC862-132B-456A-85B3-D857C1E0DBF1}" presName="dummy" presStyleCnt="0"/>
      <dgm:spPr/>
    </dgm:pt>
    <dgm:pt modelId="{21700A5A-4E74-4B2E-8230-E6F0BD1F470E}" type="pres">
      <dgm:prSet presAssocID="{74691161-EFD9-4DED-9276-E8A5ACA9CF20}" presName="sibTrans" presStyleLbl="sibTrans2D1" presStyleIdx="0" presStyleCnt="5" custScaleY="95787" custLinFactNeighborX="5575" custLinFactNeighborY="-4295"/>
      <dgm:spPr/>
      <dgm:t>
        <a:bodyPr/>
        <a:lstStyle/>
        <a:p>
          <a:endParaRPr lang="en-US"/>
        </a:p>
      </dgm:t>
    </dgm:pt>
    <dgm:pt modelId="{AA42A09D-2AB8-41B4-8013-248AB06DA7BA}" type="pres">
      <dgm:prSet presAssocID="{01444AEE-87B7-438C-B783-D1E7FD5B2AED}" presName="node" presStyleLbl="node1" presStyleIdx="1" presStyleCnt="5" custScaleX="124004" custScaleY="100753" custRadScaleRad="113044" custRadScaleInc="28001">
        <dgm:presLayoutVars>
          <dgm:bulletEnabled val="1"/>
        </dgm:presLayoutVars>
      </dgm:prSet>
      <dgm:spPr>
        <a:prstGeom prst="roundRect">
          <a:avLst/>
        </a:prstGeom>
      </dgm:spPr>
      <dgm:t>
        <a:bodyPr/>
        <a:lstStyle/>
        <a:p>
          <a:endParaRPr lang="en-US"/>
        </a:p>
      </dgm:t>
    </dgm:pt>
    <dgm:pt modelId="{820103CB-2A42-4A55-B739-80764F0FF1C4}" type="pres">
      <dgm:prSet presAssocID="{01444AEE-87B7-438C-B783-D1E7FD5B2AED}" presName="dummy" presStyleCnt="0"/>
      <dgm:spPr/>
    </dgm:pt>
    <dgm:pt modelId="{12680994-DC31-409C-AD32-89C376394BA7}" type="pres">
      <dgm:prSet presAssocID="{949B39B3-0087-4575-AF34-A699B3BD8B18}" presName="sibTrans" presStyleLbl="sibTrans2D1" presStyleIdx="1" presStyleCnt="5"/>
      <dgm:spPr/>
      <dgm:t>
        <a:bodyPr/>
        <a:lstStyle/>
        <a:p>
          <a:endParaRPr lang="en-US"/>
        </a:p>
      </dgm:t>
    </dgm:pt>
    <dgm:pt modelId="{5CBB8BAB-5684-4E19-95E9-F3BE97458AE5}" type="pres">
      <dgm:prSet presAssocID="{4562CC97-F137-4F24-B522-80454DFF26D1}" presName="node" presStyleLbl="node1" presStyleIdx="2" presStyleCnt="5" custScaleX="124004" custScaleY="100753" custRadScaleRad="117038" custRadScaleInc="-17381">
        <dgm:presLayoutVars>
          <dgm:bulletEnabled val="1"/>
        </dgm:presLayoutVars>
      </dgm:prSet>
      <dgm:spPr>
        <a:prstGeom prst="roundRect">
          <a:avLst/>
        </a:prstGeom>
      </dgm:spPr>
      <dgm:t>
        <a:bodyPr/>
        <a:lstStyle/>
        <a:p>
          <a:endParaRPr lang="en-US"/>
        </a:p>
      </dgm:t>
    </dgm:pt>
    <dgm:pt modelId="{F917E57A-9472-462B-A625-AA0D24262229}" type="pres">
      <dgm:prSet presAssocID="{4562CC97-F137-4F24-B522-80454DFF26D1}" presName="dummy" presStyleCnt="0"/>
      <dgm:spPr/>
    </dgm:pt>
    <dgm:pt modelId="{6B095973-4F78-4D24-AC1F-683FF8BB80B9}" type="pres">
      <dgm:prSet presAssocID="{859775C2-1723-47D2-9B8D-0A83BC41E53F}" presName="sibTrans" presStyleLbl="sibTrans2D1" presStyleIdx="2" presStyleCnt="5"/>
      <dgm:spPr/>
      <dgm:t>
        <a:bodyPr/>
        <a:lstStyle/>
        <a:p>
          <a:endParaRPr lang="en-US"/>
        </a:p>
      </dgm:t>
    </dgm:pt>
    <dgm:pt modelId="{A6679D8C-3B84-454C-ACDD-18478703EDF7}" type="pres">
      <dgm:prSet presAssocID="{8B11E2AF-DE27-452C-98B5-6244F7269FB5}" presName="node" presStyleLbl="node1" presStyleIdx="3" presStyleCnt="5" custScaleX="124004" custScaleY="100753" custRadScaleRad="114598" custRadScaleInc="26108">
        <dgm:presLayoutVars>
          <dgm:bulletEnabled val="1"/>
        </dgm:presLayoutVars>
      </dgm:prSet>
      <dgm:spPr>
        <a:prstGeom prst="roundRect">
          <a:avLst/>
        </a:prstGeom>
      </dgm:spPr>
      <dgm:t>
        <a:bodyPr/>
        <a:lstStyle/>
        <a:p>
          <a:endParaRPr lang="en-US"/>
        </a:p>
      </dgm:t>
    </dgm:pt>
    <dgm:pt modelId="{A15C5441-0F4B-4ADB-B7B1-668F1FA4C685}" type="pres">
      <dgm:prSet presAssocID="{8B11E2AF-DE27-452C-98B5-6244F7269FB5}" presName="dummy" presStyleCnt="0"/>
      <dgm:spPr/>
    </dgm:pt>
    <dgm:pt modelId="{47A7A7A3-D9EE-440F-A6F2-BC6D215D84FE}" type="pres">
      <dgm:prSet presAssocID="{EB7651D2-7D49-428E-8EDB-B908797305D2}" presName="sibTrans" presStyleLbl="sibTrans2D1" presStyleIdx="3" presStyleCnt="5"/>
      <dgm:spPr/>
      <dgm:t>
        <a:bodyPr/>
        <a:lstStyle/>
        <a:p>
          <a:endParaRPr lang="en-US"/>
        </a:p>
      </dgm:t>
    </dgm:pt>
    <dgm:pt modelId="{7502ABD5-3CD9-4D18-BA43-5BE8CAD7DAE8}" type="pres">
      <dgm:prSet presAssocID="{9F6C719C-D830-40AF-A8D2-C28F27C55275}" presName="node" presStyleLbl="node1" presStyleIdx="4" presStyleCnt="5" custScaleX="124004" custScaleY="100753" custRadScaleRad="110607" custRadScaleInc="-9511">
        <dgm:presLayoutVars>
          <dgm:bulletEnabled val="1"/>
        </dgm:presLayoutVars>
      </dgm:prSet>
      <dgm:spPr>
        <a:prstGeom prst="roundRect">
          <a:avLst/>
        </a:prstGeom>
      </dgm:spPr>
      <dgm:t>
        <a:bodyPr/>
        <a:lstStyle/>
        <a:p>
          <a:endParaRPr lang="en-US"/>
        </a:p>
      </dgm:t>
    </dgm:pt>
    <dgm:pt modelId="{B5D1DEE9-4F03-4D8C-BA31-0BB88B1DEAAD}" type="pres">
      <dgm:prSet presAssocID="{9F6C719C-D830-40AF-A8D2-C28F27C55275}" presName="dummy" presStyleCnt="0"/>
      <dgm:spPr/>
    </dgm:pt>
    <dgm:pt modelId="{137DB687-EFDE-408F-BFC3-75C79984BC48}" type="pres">
      <dgm:prSet presAssocID="{56A00EAC-2CBA-468D-BFE1-CDECC7ABCA12}" presName="sibTrans" presStyleLbl="sibTrans2D1" presStyleIdx="4" presStyleCnt="5" custLinFactNeighborX="-207" custLinFactNeighborY="-8583"/>
      <dgm:spPr/>
      <dgm:t>
        <a:bodyPr/>
        <a:lstStyle/>
        <a:p>
          <a:endParaRPr lang="en-US"/>
        </a:p>
      </dgm:t>
    </dgm:pt>
  </dgm:ptLst>
  <dgm:cxnLst>
    <dgm:cxn modelId="{60210ABC-988E-46C8-BBF0-0BC35405CD00}" type="presOf" srcId="{8E24D429-DDDB-4548-886C-5A66058070CE}" destId="{C72A40D8-D42B-44F5-9CCE-4EE2310ECFB2}" srcOrd="0" destOrd="0" presId="urn:microsoft.com/office/officeart/2005/8/layout/radial6"/>
    <dgm:cxn modelId="{7626EBEC-4A73-4645-B55E-A0F2ED0B3AF3}" type="presOf" srcId="{EB0BC862-132B-456A-85B3-D857C1E0DBF1}" destId="{1BBB8003-D70A-4B41-84CF-2F245AA748A4}" srcOrd="0" destOrd="0" presId="urn:microsoft.com/office/officeart/2005/8/layout/radial6"/>
    <dgm:cxn modelId="{1FDDD058-C9E3-439B-A579-F217B6E8F7B2}" type="presOf" srcId="{4562CC97-F137-4F24-B522-80454DFF26D1}" destId="{5CBB8BAB-5684-4E19-95E9-F3BE97458AE5}" srcOrd="0" destOrd="0" presId="urn:microsoft.com/office/officeart/2005/8/layout/radial6"/>
    <dgm:cxn modelId="{7D9D537A-12ED-48A3-A6F5-3BB7C49FC607}" srcId="{8E24D429-DDDB-4548-886C-5A66058070CE}" destId="{EB0BC862-132B-456A-85B3-D857C1E0DBF1}" srcOrd="0" destOrd="0" parTransId="{C5C50313-0614-4D9F-B4DD-2CE78C7FD306}" sibTransId="{74691161-EFD9-4DED-9276-E8A5ACA9CF20}"/>
    <dgm:cxn modelId="{CFEA3F57-5749-4E32-944B-DB7E2642C6EB}" srcId="{8E24D429-DDDB-4548-886C-5A66058070CE}" destId="{01444AEE-87B7-438C-B783-D1E7FD5B2AED}" srcOrd="1" destOrd="0" parTransId="{CEE88337-6B45-4F36-B335-7F14C163B7CF}" sibTransId="{949B39B3-0087-4575-AF34-A699B3BD8B18}"/>
    <dgm:cxn modelId="{6B62B066-6881-4F32-A8AC-ED487AEBF8E9}" srcId="{8E24D429-DDDB-4548-886C-5A66058070CE}" destId="{9F6C719C-D830-40AF-A8D2-C28F27C55275}" srcOrd="4" destOrd="0" parTransId="{15BC73E0-91C7-4B1F-B7AB-482D7CC9C0E6}" sibTransId="{56A00EAC-2CBA-468D-BFE1-CDECC7ABCA12}"/>
    <dgm:cxn modelId="{F51AFD8F-4A8F-4658-8D57-CAC9D1246472}" srcId="{335A0A87-76FF-4DD4-9A2C-512283A0461D}" destId="{8E24D429-DDDB-4548-886C-5A66058070CE}" srcOrd="0" destOrd="0" parTransId="{60858C30-57F0-448C-BE48-5589859A16EB}" sibTransId="{222DC47F-DC60-410C-8BF3-3D6EE792685F}"/>
    <dgm:cxn modelId="{92D46D53-727D-44DB-982D-855D479463A4}" srcId="{8E24D429-DDDB-4548-886C-5A66058070CE}" destId="{4562CC97-F137-4F24-B522-80454DFF26D1}" srcOrd="2" destOrd="0" parTransId="{F40FEEC4-5CA0-42C7-B5AF-C7E5B36BBA87}" sibTransId="{859775C2-1723-47D2-9B8D-0A83BC41E53F}"/>
    <dgm:cxn modelId="{8E236815-3D6B-4004-B370-3BB1C7893110}" type="presOf" srcId="{74691161-EFD9-4DED-9276-E8A5ACA9CF20}" destId="{21700A5A-4E74-4B2E-8230-E6F0BD1F470E}" srcOrd="0" destOrd="0" presId="urn:microsoft.com/office/officeart/2005/8/layout/radial6"/>
    <dgm:cxn modelId="{F95ECA6C-B466-4F94-BFC8-351BFFDB5110}" type="presOf" srcId="{9F6C719C-D830-40AF-A8D2-C28F27C55275}" destId="{7502ABD5-3CD9-4D18-BA43-5BE8CAD7DAE8}" srcOrd="0" destOrd="0" presId="urn:microsoft.com/office/officeart/2005/8/layout/radial6"/>
    <dgm:cxn modelId="{5AB27083-BEC8-43E2-B7A0-E39FBF2CE813}" srcId="{8E24D429-DDDB-4548-886C-5A66058070CE}" destId="{8B11E2AF-DE27-452C-98B5-6244F7269FB5}" srcOrd="3" destOrd="0" parTransId="{83E2B928-4942-4796-8097-43AC4CA1A5EA}" sibTransId="{EB7651D2-7D49-428E-8EDB-B908797305D2}"/>
    <dgm:cxn modelId="{8E7E7C86-E872-4F02-8DE5-739A6F9859E7}" type="presOf" srcId="{335A0A87-76FF-4DD4-9A2C-512283A0461D}" destId="{229ED467-A79C-4641-9C63-F00C66C8E09B}" srcOrd="0" destOrd="0" presId="urn:microsoft.com/office/officeart/2005/8/layout/radial6"/>
    <dgm:cxn modelId="{BAF10B69-15E5-4803-B658-98AFA565D00C}" type="presOf" srcId="{859775C2-1723-47D2-9B8D-0A83BC41E53F}" destId="{6B095973-4F78-4D24-AC1F-683FF8BB80B9}" srcOrd="0" destOrd="0" presId="urn:microsoft.com/office/officeart/2005/8/layout/radial6"/>
    <dgm:cxn modelId="{CE0EE89B-E1C7-45D6-A392-0D458DC0EFB3}" type="presOf" srcId="{8B11E2AF-DE27-452C-98B5-6244F7269FB5}" destId="{A6679D8C-3B84-454C-ACDD-18478703EDF7}" srcOrd="0" destOrd="0" presId="urn:microsoft.com/office/officeart/2005/8/layout/radial6"/>
    <dgm:cxn modelId="{4553C90F-859F-4D16-A69D-84EE7B20D6C2}" type="presOf" srcId="{EB7651D2-7D49-428E-8EDB-B908797305D2}" destId="{47A7A7A3-D9EE-440F-A6F2-BC6D215D84FE}" srcOrd="0" destOrd="0" presId="urn:microsoft.com/office/officeart/2005/8/layout/radial6"/>
    <dgm:cxn modelId="{0E2646B5-E8D4-469B-A9B5-A39C27DE4FD2}" type="presOf" srcId="{01444AEE-87B7-438C-B783-D1E7FD5B2AED}" destId="{AA42A09D-2AB8-41B4-8013-248AB06DA7BA}" srcOrd="0" destOrd="0" presId="urn:microsoft.com/office/officeart/2005/8/layout/radial6"/>
    <dgm:cxn modelId="{14570AAD-A630-4323-BE5B-0E7C8C0F32F1}" type="presOf" srcId="{56A00EAC-2CBA-468D-BFE1-CDECC7ABCA12}" destId="{137DB687-EFDE-408F-BFC3-75C79984BC48}" srcOrd="0" destOrd="0" presId="urn:microsoft.com/office/officeart/2005/8/layout/radial6"/>
    <dgm:cxn modelId="{94B275BB-49DD-4A15-8038-E5D60AA184AF}" type="presOf" srcId="{949B39B3-0087-4575-AF34-A699B3BD8B18}" destId="{12680994-DC31-409C-AD32-89C376394BA7}" srcOrd="0" destOrd="0" presId="urn:microsoft.com/office/officeart/2005/8/layout/radial6"/>
    <dgm:cxn modelId="{596B070D-EED2-4E8F-9B5D-C0C2AB0C6B0D}" type="presParOf" srcId="{229ED467-A79C-4641-9C63-F00C66C8E09B}" destId="{C72A40D8-D42B-44F5-9CCE-4EE2310ECFB2}" srcOrd="0" destOrd="0" presId="urn:microsoft.com/office/officeart/2005/8/layout/radial6"/>
    <dgm:cxn modelId="{79D35C27-5018-4139-8BE7-1FA32A1CD8D5}" type="presParOf" srcId="{229ED467-A79C-4641-9C63-F00C66C8E09B}" destId="{1BBB8003-D70A-4B41-84CF-2F245AA748A4}" srcOrd="1" destOrd="0" presId="urn:microsoft.com/office/officeart/2005/8/layout/radial6"/>
    <dgm:cxn modelId="{FE87950D-77E9-4CDF-84B8-48ED02DB14FD}" type="presParOf" srcId="{229ED467-A79C-4641-9C63-F00C66C8E09B}" destId="{F992734A-7EF0-4E25-B90A-C6A2231564F9}" srcOrd="2" destOrd="0" presId="urn:microsoft.com/office/officeart/2005/8/layout/radial6"/>
    <dgm:cxn modelId="{3527181C-82AB-4D0E-B20E-814BED4A79A2}" type="presParOf" srcId="{229ED467-A79C-4641-9C63-F00C66C8E09B}" destId="{21700A5A-4E74-4B2E-8230-E6F0BD1F470E}" srcOrd="3" destOrd="0" presId="urn:microsoft.com/office/officeart/2005/8/layout/radial6"/>
    <dgm:cxn modelId="{F918BEA0-FD71-4D06-97E3-CD387D9A6DB9}" type="presParOf" srcId="{229ED467-A79C-4641-9C63-F00C66C8E09B}" destId="{AA42A09D-2AB8-41B4-8013-248AB06DA7BA}" srcOrd="4" destOrd="0" presId="urn:microsoft.com/office/officeart/2005/8/layout/radial6"/>
    <dgm:cxn modelId="{E7BEF304-2595-4193-9E39-817D66EC0B05}" type="presParOf" srcId="{229ED467-A79C-4641-9C63-F00C66C8E09B}" destId="{820103CB-2A42-4A55-B739-80764F0FF1C4}" srcOrd="5" destOrd="0" presId="urn:microsoft.com/office/officeart/2005/8/layout/radial6"/>
    <dgm:cxn modelId="{A7DCCE68-394E-49A6-A483-0D9234310B9A}" type="presParOf" srcId="{229ED467-A79C-4641-9C63-F00C66C8E09B}" destId="{12680994-DC31-409C-AD32-89C376394BA7}" srcOrd="6" destOrd="0" presId="urn:microsoft.com/office/officeart/2005/8/layout/radial6"/>
    <dgm:cxn modelId="{7E2D5939-803D-4C80-B789-902D92EE501C}" type="presParOf" srcId="{229ED467-A79C-4641-9C63-F00C66C8E09B}" destId="{5CBB8BAB-5684-4E19-95E9-F3BE97458AE5}" srcOrd="7" destOrd="0" presId="urn:microsoft.com/office/officeart/2005/8/layout/radial6"/>
    <dgm:cxn modelId="{62E713F1-957B-4AAC-93E7-DBB0318023C2}" type="presParOf" srcId="{229ED467-A79C-4641-9C63-F00C66C8E09B}" destId="{F917E57A-9472-462B-A625-AA0D24262229}" srcOrd="8" destOrd="0" presId="urn:microsoft.com/office/officeart/2005/8/layout/radial6"/>
    <dgm:cxn modelId="{DE0D4189-12B9-41BF-856A-CF91BF044FD6}" type="presParOf" srcId="{229ED467-A79C-4641-9C63-F00C66C8E09B}" destId="{6B095973-4F78-4D24-AC1F-683FF8BB80B9}" srcOrd="9" destOrd="0" presId="urn:microsoft.com/office/officeart/2005/8/layout/radial6"/>
    <dgm:cxn modelId="{D5DF7927-FD05-4B73-B2BA-94F5ECD17EF2}" type="presParOf" srcId="{229ED467-A79C-4641-9C63-F00C66C8E09B}" destId="{A6679D8C-3B84-454C-ACDD-18478703EDF7}" srcOrd="10" destOrd="0" presId="urn:microsoft.com/office/officeart/2005/8/layout/radial6"/>
    <dgm:cxn modelId="{81C87944-5219-459D-A496-82A264389EBC}" type="presParOf" srcId="{229ED467-A79C-4641-9C63-F00C66C8E09B}" destId="{A15C5441-0F4B-4ADB-B7B1-668F1FA4C685}" srcOrd="11" destOrd="0" presId="urn:microsoft.com/office/officeart/2005/8/layout/radial6"/>
    <dgm:cxn modelId="{47CDACE8-4120-414A-8CD8-2722AED67533}" type="presParOf" srcId="{229ED467-A79C-4641-9C63-F00C66C8E09B}" destId="{47A7A7A3-D9EE-440F-A6F2-BC6D215D84FE}" srcOrd="12" destOrd="0" presId="urn:microsoft.com/office/officeart/2005/8/layout/radial6"/>
    <dgm:cxn modelId="{14B23E19-775F-418E-8302-429AE76BCF42}" type="presParOf" srcId="{229ED467-A79C-4641-9C63-F00C66C8E09B}" destId="{7502ABD5-3CD9-4D18-BA43-5BE8CAD7DAE8}" srcOrd="13" destOrd="0" presId="urn:microsoft.com/office/officeart/2005/8/layout/radial6"/>
    <dgm:cxn modelId="{F7A93281-F8E6-47DA-9131-6B38FDA1FEE6}" type="presParOf" srcId="{229ED467-A79C-4641-9C63-F00C66C8E09B}" destId="{B5D1DEE9-4F03-4D8C-BA31-0BB88B1DEAAD}" srcOrd="14" destOrd="0" presId="urn:microsoft.com/office/officeart/2005/8/layout/radial6"/>
    <dgm:cxn modelId="{A9683A1D-1BA8-436F-A9AA-67C8D1CD2865}" type="presParOf" srcId="{229ED467-A79C-4641-9C63-F00C66C8E09B}" destId="{137DB687-EFDE-408F-BFC3-75C79984BC4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F964B-623E-4C93-85DE-0E7869C08E5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CDC0EE5-EDC7-40FD-BF47-E32D2368F71F}">
      <dgm:prSet phldrT="[Text]"/>
      <dgm:spPr/>
      <dgm:t>
        <a:bodyPr/>
        <a:lstStyle/>
        <a:p>
          <a:r>
            <a:rPr lang="en-US" dirty="0" smtClean="0"/>
            <a:t>STEP 1</a:t>
          </a:r>
          <a:endParaRPr lang="en-US" dirty="0"/>
        </a:p>
      </dgm:t>
    </dgm:pt>
    <dgm:pt modelId="{8FA0E5AA-FF2E-446F-8535-6BE19D6DA3A2}" type="parTrans" cxnId="{5B5952CD-1BB3-4C9E-BCFF-8BA47CC31D5A}">
      <dgm:prSet/>
      <dgm:spPr/>
      <dgm:t>
        <a:bodyPr/>
        <a:lstStyle/>
        <a:p>
          <a:endParaRPr lang="en-US"/>
        </a:p>
      </dgm:t>
    </dgm:pt>
    <dgm:pt modelId="{4A9C93AA-7B2B-453E-BE68-15F3AA96195A}" type="sibTrans" cxnId="{5B5952CD-1BB3-4C9E-BCFF-8BA47CC31D5A}">
      <dgm:prSet/>
      <dgm:spPr/>
      <dgm:t>
        <a:bodyPr/>
        <a:lstStyle/>
        <a:p>
          <a:endParaRPr lang="en-US"/>
        </a:p>
      </dgm:t>
    </dgm:pt>
    <dgm:pt modelId="{569BB3D5-DA2D-4D03-A87A-D40F6CAEB349}">
      <dgm:prSet phldrT="[Text]"/>
      <dgm:spPr/>
      <dgm:t>
        <a:bodyPr/>
        <a:lstStyle/>
        <a:p>
          <a:r>
            <a:rPr lang="en-US" dirty="0" smtClean="0">
              <a:solidFill>
                <a:prstClr val="black"/>
              </a:solidFill>
              <a:latin typeface="Calibri"/>
              <a:ea typeface="+mn-ea"/>
            </a:rPr>
            <a:t>An Applicant </a:t>
          </a:r>
          <a:r>
            <a:rPr lang="en-US" altLang="en-US" dirty="0" smtClean="0">
              <a:solidFill>
                <a:prstClr val="black"/>
              </a:solidFill>
              <a:latin typeface="Calibri"/>
              <a:ea typeface="+mn-ea"/>
            </a:rPr>
            <a:t>notifies the AE in which the applicant plans to serve the most waiver participants</a:t>
          </a:r>
          <a:endParaRPr lang="en-US" dirty="0"/>
        </a:p>
      </dgm:t>
    </dgm:pt>
    <dgm:pt modelId="{24EF3D00-1AA3-4225-B092-F782ECF90074}" type="parTrans" cxnId="{05F73DB1-D7A5-4E7D-A3C3-BA5B58B138CC}">
      <dgm:prSet/>
      <dgm:spPr/>
      <dgm:t>
        <a:bodyPr/>
        <a:lstStyle/>
        <a:p>
          <a:endParaRPr lang="en-US"/>
        </a:p>
      </dgm:t>
    </dgm:pt>
    <dgm:pt modelId="{E9F491AD-C85B-4B75-8233-9740B88B5A5A}" type="sibTrans" cxnId="{05F73DB1-D7A5-4E7D-A3C3-BA5B58B138CC}">
      <dgm:prSet/>
      <dgm:spPr/>
      <dgm:t>
        <a:bodyPr/>
        <a:lstStyle/>
        <a:p>
          <a:endParaRPr lang="en-US"/>
        </a:p>
      </dgm:t>
    </dgm:pt>
    <dgm:pt modelId="{F6C01C26-9A85-458B-9703-27EFF9FABA6E}">
      <dgm:prSet phldrT="[Text]"/>
      <dgm:spPr/>
      <dgm:t>
        <a:bodyPr/>
        <a:lstStyle/>
        <a:p>
          <a:r>
            <a:rPr lang="en-US" dirty="0" smtClean="0"/>
            <a:t>STEP 2</a:t>
          </a:r>
          <a:endParaRPr lang="en-US" dirty="0"/>
        </a:p>
      </dgm:t>
    </dgm:pt>
    <dgm:pt modelId="{6275174F-CAAD-4510-9F4B-0819D93DB49A}" type="parTrans" cxnId="{208C2121-262C-4DF0-887E-0685FB7C1A13}">
      <dgm:prSet/>
      <dgm:spPr/>
      <dgm:t>
        <a:bodyPr/>
        <a:lstStyle/>
        <a:p>
          <a:endParaRPr lang="en-US"/>
        </a:p>
      </dgm:t>
    </dgm:pt>
    <dgm:pt modelId="{5D7DA2B6-EA9F-4389-A21C-3C144878576F}" type="sibTrans" cxnId="{208C2121-262C-4DF0-887E-0685FB7C1A13}">
      <dgm:prSet/>
      <dgm:spPr/>
      <dgm:t>
        <a:bodyPr/>
        <a:lstStyle/>
        <a:p>
          <a:endParaRPr lang="en-US"/>
        </a:p>
      </dgm:t>
    </dgm:pt>
    <dgm:pt modelId="{823ACC3F-8FC5-4F41-97A8-991CB69A3CCD}">
      <dgm:prSet phldrT="[Text]"/>
      <dgm:spPr/>
      <dgm:t>
        <a:bodyPr/>
        <a:lstStyle/>
        <a:p>
          <a:r>
            <a:rPr lang="en-US" dirty="0" smtClean="0">
              <a:solidFill>
                <a:prstClr val="black"/>
              </a:solidFill>
              <a:latin typeface="Calibri"/>
            </a:rPr>
            <a:t>T</a:t>
          </a:r>
          <a:r>
            <a:rPr lang="en-US" altLang="en-US" dirty="0" smtClean="0">
              <a:solidFill>
                <a:prstClr val="black"/>
              </a:solidFill>
              <a:latin typeface="Calibri"/>
            </a:rPr>
            <a:t>he applicant completes  the provider qualification application in HCSIS</a:t>
          </a:r>
          <a:endParaRPr lang="en-US" dirty="0"/>
        </a:p>
      </dgm:t>
    </dgm:pt>
    <dgm:pt modelId="{3F83F0E6-DDE0-4A65-A1F5-E22CE983C6AB}" type="parTrans" cxnId="{C2FA78C6-6F95-4601-8972-ADF12B9A6999}">
      <dgm:prSet/>
      <dgm:spPr/>
      <dgm:t>
        <a:bodyPr/>
        <a:lstStyle/>
        <a:p>
          <a:endParaRPr lang="en-US"/>
        </a:p>
      </dgm:t>
    </dgm:pt>
    <dgm:pt modelId="{6D1705AC-701E-4CB1-8A10-E77848F40A04}" type="sibTrans" cxnId="{C2FA78C6-6F95-4601-8972-ADF12B9A6999}">
      <dgm:prSet/>
      <dgm:spPr/>
      <dgm:t>
        <a:bodyPr/>
        <a:lstStyle/>
        <a:p>
          <a:endParaRPr lang="en-US"/>
        </a:p>
      </dgm:t>
    </dgm:pt>
    <dgm:pt modelId="{99B0EACA-6967-44E9-B399-5E5FBD371E81}">
      <dgm:prSet phldrT="[Text]"/>
      <dgm:spPr/>
      <dgm:t>
        <a:bodyPr/>
        <a:lstStyle/>
        <a:p>
          <a:r>
            <a:rPr lang="en-US" dirty="0" smtClean="0"/>
            <a:t>STEP 3</a:t>
          </a:r>
          <a:endParaRPr lang="en-US" dirty="0"/>
        </a:p>
      </dgm:t>
    </dgm:pt>
    <dgm:pt modelId="{2F51AD57-4AF6-4B75-A553-47CDE85BE541}" type="parTrans" cxnId="{2B2D1721-CEC6-44ED-AC14-447FD7A17009}">
      <dgm:prSet/>
      <dgm:spPr/>
      <dgm:t>
        <a:bodyPr/>
        <a:lstStyle/>
        <a:p>
          <a:endParaRPr lang="en-US"/>
        </a:p>
      </dgm:t>
    </dgm:pt>
    <dgm:pt modelId="{C52C19D9-6F41-4D91-B5EB-BA6D3FA37075}" type="sibTrans" cxnId="{2B2D1721-CEC6-44ED-AC14-447FD7A17009}">
      <dgm:prSet/>
      <dgm:spPr/>
      <dgm:t>
        <a:bodyPr/>
        <a:lstStyle/>
        <a:p>
          <a:endParaRPr lang="en-US"/>
        </a:p>
      </dgm:t>
    </dgm:pt>
    <dgm:pt modelId="{82D5964A-44BE-483B-A408-073CD30E5D9E}">
      <dgm:prSet phldrT="[Text]"/>
      <dgm:spPr/>
      <dgm:t>
        <a:bodyPr/>
        <a:lstStyle/>
        <a:p>
          <a:r>
            <a:rPr lang="en-US" dirty="0" smtClean="0">
              <a:solidFill>
                <a:prstClr val="black"/>
              </a:solidFill>
              <a:latin typeface="Calibri"/>
            </a:rPr>
            <a:t>T</a:t>
          </a:r>
          <a:r>
            <a:rPr lang="en-US" altLang="en-US" dirty="0" smtClean="0">
              <a:solidFill>
                <a:prstClr val="black"/>
              </a:solidFill>
              <a:latin typeface="Calibri"/>
            </a:rPr>
            <a:t>he applicant sends all necessary supporting documentation to the Lead AE</a:t>
          </a:r>
          <a:endParaRPr lang="en-US" dirty="0"/>
        </a:p>
      </dgm:t>
    </dgm:pt>
    <dgm:pt modelId="{8B6A1937-F124-4E74-9733-4480779B6729}" type="parTrans" cxnId="{E16E60CA-54FE-41DA-B4F3-0326C7581793}">
      <dgm:prSet/>
      <dgm:spPr/>
      <dgm:t>
        <a:bodyPr/>
        <a:lstStyle/>
        <a:p>
          <a:endParaRPr lang="en-US"/>
        </a:p>
      </dgm:t>
    </dgm:pt>
    <dgm:pt modelId="{D12AA5CE-4D34-4726-8F77-5720552A91F6}" type="sibTrans" cxnId="{E16E60CA-54FE-41DA-B4F3-0326C7581793}">
      <dgm:prSet/>
      <dgm:spPr/>
      <dgm:t>
        <a:bodyPr/>
        <a:lstStyle/>
        <a:p>
          <a:endParaRPr lang="en-US"/>
        </a:p>
      </dgm:t>
    </dgm:pt>
    <dgm:pt modelId="{2A3E4C49-C750-4FA6-B130-EC4AC7307CFF}">
      <dgm:prSet phldrT="[Text]"/>
      <dgm:spPr/>
      <dgm:t>
        <a:bodyPr/>
        <a:lstStyle/>
        <a:p>
          <a:r>
            <a:rPr lang="en-US" dirty="0" smtClean="0"/>
            <a:t>STEP 4</a:t>
          </a:r>
          <a:endParaRPr lang="en-US" dirty="0"/>
        </a:p>
      </dgm:t>
    </dgm:pt>
    <dgm:pt modelId="{7084D5E9-8EAF-4DB2-937A-7F1AC3AB3AB6}" type="parTrans" cxnId="{4EB1178A-C38E-4210-B59D-8CCEA0CCE88C}">
      <dgm:prSet/>
      <dgm:spPr/>
      <dgm:t>
        <a:bodyPr/>
        <a:lstStyle/>
        <a:p>
          <a:endParaRPr lang="en-US"/>
        </a:p>
      </dgm:t>
    </dgm:pt>
    <dgm:pt modelId="{646BACF3-132B-40F5-8B90-EB1DE2E7322C}" type="sibTrans" cxnId="{4EB1178A-C38E-4210-B59D-8CCEA0CCE88C}">
      <dgm:prSet/>
      <dgm:spPr/>
      <dgm:t>
        <a:bodyPr/>
        <a:lstStyle/>
        <a:p>
          <a:endParaRPr lang="en-US"/>
        </a:p>
      </dgm:t>
    </dgm:pt>
    <dgm:pt modelId="{0F06DF0F-C731-4FE3-9A7A-D7ABBCE9A813}">
      <dgm:prSet/>
      <dgm:spPr/>
      <dgm:t>
        <a:bodyPr/>
        <a:lstStyle/>
        <a:p>
          <a:r>
            <a:rPr lang="en-US" altLang="en-US" dirty="0" smtClean="0">
              <a:solidFill>
                <a:prstClr val="black"/>
              </a:solidFill>
              <a:latin typeface="Calibri"/>
            </a:rPr>
            <a:t>The AE reviews the application and documentation and determines if the applicant is qualified or contacts applicant for further information</a:t>
          </a:r>
          <a:endParaRPr lang="en-US" dirty="0"/>
        </a:p>
      </dgm:t>
    </dgm:pt>
    <dgm:pt modelId="{63FF3398-7DFC-4616-8819-CB750FC75C93}" type="parTrans" cxnId="{728C2302-31F4-473C-A9E6-4BBF997D4ED1}">
      <dgm:prSet/>
      <dgm:spPr/>
      <dgm:t>
        <a:bodyPr/>
        <a:lstStyle/>
        <a:p>
          <a:endParaRPr lang="en-US"/>
        </a:p>
      </dgm:t>
    </dgm:pt>
    <dgm:pt modelId="{32F413D6-B5CB-4F56-872F-48568EBB93F8}" type="sibTrans" cxnId="{728C2302-31F4-473C-A9E6-4BBF997D4ED1}">
      <dgm:prSet/>
      <dgm:spPr/>
      <dgm:t>
        <a:bodyPr/>
        <a:lstStyle/>
        <a:p>
          <a:endParaRPr lang="en-US"/>
        </a:p>
      </dgm:t>
    </dgm:pt>
    <dgm:pt modelId="{4272EA3B-4BEA-4988-BAB2-B4B77F8AB05E}" type="pres">
      <dgm:prSet presAssocID="{983F964B-623E-4C93-85DE-0E7869C08E59}" presName="linearFlow" presStyleCnt="0">
        <dgm:presLayoutVars>
          <dgm:dir/>
          <dgm:animLvl val="lvl"/>
          <dgm:resizeHandles val="exact"/>
        </dgm:presLayoutVars>
      </dgm:prSet>
      <dgm:spPr/>
      <dgm:t>
        <a:bodyPr/>
        <a:lstStyle/>
        <a:p>
          <a:endParaRPr lang="en-US"/>
        </a:p>
      </dgm:t>
    </dgm:pt>
    <dgm:pt modelId="{CE924B80-BF1C-41C7-822F-068635D8B3B8}" type="pres">
      <dgm:prSet presAssocID="{CCDC0EE5-EDC7-40FD-BF47-E32D2368F71F}" presName="composite" presStyleCnt="0"/>
      <dgm:spPr/>
    </dgm:pt>
    <dgm:pt modelId="{432913AD-D51D-4C4A-9774-B551CD17FB9E}" type="pres">
      <dgm:prSet presAssocID="{CCDC0EE5-EDC7-40FD-BF47-E32D2368F71F}" presName="parentText" presStyleLbl="alignNode1" presStyleIdx="0" presStyleCnt="4">
        <dgm:presLayoutVars>
          <dgm:chMax val="1"/>
          <dgm:bulletEnabled val="1"/>
        </dgm:presLayoutVars>
      </dgm:prSet>
      <dgm:spPr/>
      <dgm:t>
        <a:bodyPr/>
        <a:lstStyle/>
        <a:p>
          <a:endParaRPr lang="en-US"/>
        </a:p>
      </dgm:t>
    </dgm:pt>
    <dgm:pt modelId="{451338F0-4A97-4EEB-8540-E3007FD8940C}" type="pres">
      <dgm:prSet presAssocID="{CCDC0EE5-EDC7-40FD-BF47-E32D2368F71F}" presName="descendantText" presStyleLbl="alignAcc1" presStyleIdx="0" presStyleCnt="4" custLinFactNeighborX="549" custLinFactNeighborY="5143">
        <dgm:presLayoutVars>
          <dgm:bulletEnabled val="1"/>
        </dgm:presLayoutVars>
      </dgm:prSet>
      <dgm:spPr/>
      <dgm:t>
        <a:bodyPr/>
        <a:lstStyle/>
        <a:p>
          <a:endParaRPr lang="en-US"/>
        </a:p>
      </dgm:t>
    </dgm:pt>
    <dgm:pt modelId="{A93D9822-22E7-497A-AC6C-2C473EA22DF6}" type="pres">
      <dgm:prSet presAssocID="{4A9C93AA-7B2B-453E-BE68-15F3AA96195A}" presName="sp" presStyleCnt="0"/>
      <dgm:spPr/>
    </dgm:pt>
    <dgm:pt modelId="{F156A0FF-2239-4792-A91B-9AB3309EA4C9}" type="pres">
      <dgm:prSet presAssocID="{F6C01C26-9A85-458B-9703-27EFF9FABA6E}" presName="composite" presStyleCnt="0"/>
      <dgm:spPr/>
    </dgm:pt>
    <dgm:pt modelId="{1A776992-8C44-48D1-B00B-E002179D459B}" type="pres">
      <dgm:prSet presAssocID="{F6C01C26-9A85-458B-9703-27EFF9FABA6E}" presName="parentText" presStyleLbl="alignNode1" presStyleIdx="1" presStyleCnt="4">
        <dgm:presLayoutVars>
          <dgm:chMax val="1"/>
          <dgm:bulletEnabled val="1"/>
        </dgm:presLayoutVars>
      </dgm:prSet>
      <dgm:spPr/>
      <dgm:t>
        <a:bodyPr/>
        <a:lstStyle/>
        <a:p>
          <a:endParaRPr lang="en-US"/>
        </a:p>
      </dgm:t>
    </dgm:pt>
    <dgm:pt modelId="{B4601336-C824-4E2E-858E-219055ADD0F6}" type="pres">
      <dgm:prSet presAssocID="{F6C01C26-9A85-458B-9703-27EFF9FABA6E}" presName="descendantText" presStyleLbl="alignAcc1" presStyleIdx="1" presStyleCnt="4">
        <dgm:presLayoutVars>
          <dgm:bulletEnabled val="1"/>
        </dgm:presLayoutVars>
      </dgm:prSet>
      <dgm:spPr/>
      <dgm:t>
        <a:bodyPr/>
        <a:lstStyle/>
        <a:p>
          <a:endParaRPr lang="en-US"/>
        </a:p>
      </dgm:t>
    </dgm:pt>
    <dgm:pt modelId="{54BD2944-2A9A-4479-BE5D-5C44E44EA775}" type="pres">
      <dgm:prSet presAssocID="{5D7DA2B6-EA9F-4389-A21C-3C144878576F}" presName="sp" presStyleCnt="0"/>
      <dgm:spPr/>
    </dgm:pt>
    <dgm:pt modelId="{A056BE8F-2DA3-4D5A-8CFB-BD9B4B4FFC8F}" type="pres">
      <dgm:prSet presAssocID="{99B0EACA-6967-44E9-B399-5E5FBD371E81}" presName="composite" presStyleCnt="0"/>
      <dgm:spPr/>
    </dgm:pt>
    <dgm:pt modelId="{E4EA8590-A2C6-469A-BBE1-1DE685179AB5}" type="pres">
      <dgm:prSet presAssocID="{99B0EACA-6967-44E9-B399-5E5FBD371E81}" presName="parentText" presStyleLbl="alignNode1" presStyleIdx="2" presStyleCnt="4">
        <dgm:presLayoutVars>
          <dgm:chMax val="1"/>
          <dgm:bulletEnabled val="1"/>
        </dgm:presLayoutVars>
      </dgm:prSet>
      <dgm:spPr/>
      <dgm:t>
        <a:bodyPr/>
        <a:lstStyle/>
        <a:p>
          <a:endParaRPr lang="en-US"/>
        </a:p>
      </dgm:t>
    </dgm:pt>
    <dgm:pt modelId="{1E474144-BE39-4B5B-8ED2-0DF39191775B}" type="pres">
      <dgm:prSet presAssocID="{99B0EACA-6967-44E9-B399-5E5FBD371E81}" presName="descendantText" presStyleLbl="alignAcc1" presStyleIdx="2" presStyleCnt="4">
        <dgm:presLayoutVars>
          <dgm:bulletEnabled val="1"/>
        </dgm:presLayoutVars>
      </dgm:prSet>
      <dgm:spPr/>
      <dgm:t>
        <a:bodyPr/>
        <a:lstStyle/>
        <a:p>
          <a:endParaRPr lang="en-US"/>
        </a:p>
      </dgm:t>
    </dgm:pt>
    <dgm:pt modelId="{449793CD-7A67-477C-9A73-5F27D93EE46E}" type="pres">
      <dgm:prSet presAssocID="{C52C19D9-6F41-4D91-B5EB-BA6D3FA37075}" presName="sp" presStyleCnt="0"/>
      <dgm:spPr/>
    </dgm:pt>
    <dgm:pt modelId="{9704F0DF-4DC8-49BC-95CD-1AFAD466703A}" type="pres">
      <dgm:prSet presAssocID="{2A3E4C49-C750-4FA6-B130-EC4AC7307CFF}" presName="composite" presStyleCnt="0"/>
      <dgm:spPr/>
    </dgm:pt>
    <dgm:pt modelId="{5F1077A1-7296-4614-8A38-251E98ED9FA0}" type="pres">
      <dgm:prSet presAssocID="{2A3E4C49-C750-4FA6-B130-EC4AC7307CFF}" presName="parentText" presStyleLbl="alignNode1" presStyleIdx="3" presStyleCnt="4" custLinFactNeighborX="0" custLinFactNeighborY="3152">
        <dgm:presLayoutVars>
          <dgm:chMax val="1"/>
          <dgm:bulletEnabled val="1"/>
        </dgm:presLayoutVars>
      </dgm:prSet>
      <dgm:spPr/>
      <dgm:t>
        <a:bodyPr/>
        <a:lstStyle/>
        <a:p>
          <a:endParaRPr lang="en-US"/>
        </a:p>
      </dgm:t>
    </dgm:pt>
    <dgm:pt modelId="{DD0526B4-7974-4901-BED5-8C07335764C6}" type="pres">
      <dgm:prSet presAssocID="{2A3E4C49-C750-4FA6-B130-EC4AC7307CFF}" presName="descendantText" presStyleLbl="alignAcc1" presStyleIdx="3" presStyleCnt="4">
        <dgm:presLayoutVars>
          <dgm:bulletEnabled val="1"/>
        </dgm:presLayoutVars>
      </dgm:prSet>
      <dgm:spPr/>
      <dgm:t>
        <a:bodyPr/>
        <a:lstStyle/>
        <a:p>
          <a:endParaRPr lang="en-US"/>
        </a:p>
      </dgm:t>
    </dgm:pt>
  </dgm:ptLst>
  <dgm:cxnLst>
    <dgm:cxn modelId="{4EB1178A-C38E-4210-B59D-8CCEA0CCE88C}" srcId="{983F964B-623E-4C93-85DE-0E7869C08E59}" destId="{2A3E4C49-C750-4FA6-B130-EC4AC7307CFF}" srcOrd="3" destOrd="0" parTransId="{7084D5E9-8EAF-4DB2-937A-7F1AC3AB3AB6}" sibTransId="{646BACF3-132B-40F5-8B90-EB1DE2E7322C}"/>
    <dgm:cxn modelId="{C2FA78C6-6F95-4601-8972-ADF12B9A6999}" srcId="{F6C01C26-9A85-458B-9703-27EFF9FABA6E}" destId="{823ACC3F-8FC5-4F41-97A8-991CB69A3CCD}" srcOrd="0" destOrd="0" parTransId="{3F83F0E6-DDE0-4A65-A1F5-E22CE983C6AB}" sibTransId="{6D1705AC-701E-4CB1-8A10-E77848F40A04}"/>
    <dgm:cxn modelId="{728C2302-31F4-473C-A9E6-4BBF997D4ED1}" srcId="{2A3E4C49-C750-4FA6-B130-EC4AC7307CFF}" destId="{0F06DF0F-C731-4FE3-9A7A-D7ABBCE9A813}" srcOrd="0" destOrd="0" parTransId="{63FF3398-7DFC-4616-8819-CB750FC75C93}" sibTransId="{32F413D6-B5CB-4F56-872F-48568EBB93F8}"/>
    <dgm:cxn modelId="{C51C0139-3EC0-441F-9E4B-3214F7FD6112}" type="presOf" srcId="{F6C01C26-9A85-458B-9703-27EFF9FABA6E}" destId="{1A776992-8C44-48D1-B00B-E002179D459B}" srcOrd="0" destOrd="0" presId="urn:microsoft.com/office/officeart/2005/8/layout/chevron2"/>
    <dgm:cxn modelId="{E2B0488E-DB1B-4B7E-8DD3-C7CDBC1253DC}" type="presOf" srcId="{0F06DF0F-C731-4FE3-9A7A-D7ABBCE9A813}" destId="{DD0526B4-7974-4901-BED5-8C07335764C6}" srcOrd="0" destOrd="0" presId="urn:microsoft.com/office/officeart/2005/8/layout/chevron2"/>
    <dgm:cxn modelId="{208C2121-262C-4DF0-887E-0685FB7C1A13}" srcId="{983F964B-623E-4C93-85DE-0E7869C08E59}" destId="{F6C01C26-9A85-458B-9703-27EFF9FABA6E}" srcOrd="1" destOrd="0" parTransId="{6275174F-CAAD-4510-9F4B-0819D93DB49A}" sibTransId="{5D7DA2B6-EA9F-4389-A21C-3C144878576F}"/>
    <dgm:cxn modelId="{7284285A-67F9-4E3B-A49C-A9339802A8C7}" type="presOf" srcId="{82D5964A-44BE-483B-A408-073CD30E5D9E}" destId="{1E474144-BE39-4B5B-8ED2-0DF39191775B}" srcOrd="0" destOrd="0" presId="urn:microsoft.com/office/officeart/2005/8/layout/chevron2"/>
    <dgm:cxn modelId="{5B5952CD-1BB3-4C9E-BCFF-8BA47CC31D5A}" srcId="{983F964B-623E-4C93-85DE-0E7869C08E59}" destId="{CCDC0EE5-EDC7-40FD-BF47-E32D2368F71F}" srcOrd="0" destOrd="0" parTransId="{8FA0E5AA-FF2E-446F-8535-6BE19D6DA3A2}" sibTransId="{4A9C93AA-7B2B-453E-BE68-15F3AA96195A}"/>
    <dgm:cxn modelId="{2DD95EA7-287B-43A0-AE50-96A809C47080}" type="presOf" srcId="{569BB3D5-DA2D-4D03-A87A-D40F6CAEB349}" destId="{451338F0-4A97-4EEB-8540-E3007FD8940C}" srcOrd="0" destOrd="0" presId="urn:microsoft.com/office/officeart/2005/8/layout/chevron2"/>
    <dgm:cxn modelId="{05F73DB1-D7A5-4E7D-A3C3-BA5B58B138CC}" srcId="{CCDC0EE5-EDC7-40FD-BF47-E32D2368F71F}" destId="{569BB3D5-DA2D-4D03-A87A-D40F6CAEB349}" srcOrd="0" destOrd="0" parTransId="{24EF3D00-1AA3-4225-B092-F782ECF90074}" sibTransId="{E9F491AD-C85B-4B75-8233-9740B88B5A5A}"/>
    <dgm:cxn modelId="{EC2858C6-9FD6-48AA-8134-972160DB7AF8}" type="presOf" srcId="{823ACC3F-8FC5-4F41-97A8-991CB69A3CCD}" destId="{B4601336-C824-4E2E-858E-219055ADD0F6}" srcOrd="0" destOrd="0" presId="urn:microsoft.com/office/officeart/2005/8/layout/chevron2"/>
    <dgm:cxn modelId="{37999435-68CE-46F7-8D7A-4079ACC4C153}" type="presOf" srcId="{983F964B-623E-4C93-85DE-0E7869C08E59}" destId="{4272EA3B-4BEA-4988-BAB2-B4B77F8AB05E}" srcOrd="0" destOrd="0" presId="urn:microsoft.com/office/officeart/2005/8/layout/chevron2"/>
    <dgm:cxn modelId="{6E626B1D-384C-4013-AE06-C43FAF47C9D3}" type="presOf" srcId="{CCDC0EE5-EDC7-40FD-BF47-E32D2368F71F}" destId="{432913AD-D51D-4C4A-9774-B551CD17FB9E}" srcOrd="0" destOrd="0" presId="urn:microsoft.com/office/officeart/2005/8/layout/chevron2"/>
    <dgm:cxn modelId="{E16E60CA-54FE-41DA-B4F3-0326C7581793}" srcId="{99B0EACA-6967-44E9-B399-5E5FBD371E81}" destId="{82D5964A-44BE-483B-A408-073CD30E5D9E}" srcOrd="0" destOrd="0" parTransId="{8B6A1937-F124-4E74-9733-4480779B6729}" sibTransId="{D12AA5CE-4D34-4726-8F77-5720552A91F6}"/>
    <dgm:cxn modelId="{EE19C346-2E4F-44AA-82D7-AE2F162C4D47}" type="presOf" srcId="{2A3E4C49-C750-4FA6-B130-EC4AC7307CFF}" destId="{5F1077A1-7296-4614-8A38-251E98ED9FA0}" srcOrd="0" destOrd="0" presId="urn:microsoft.com/office/officeart/2005/8/layout/chevron2"/>
    <dgm:cxn modelId="{2B2D1721-CEC6-44ED-AC14-447FD7A17009}" srcId="{983F964B-623E-4C93-85DE-0E7869C08E59}" destId="{99B0EACA-6967-44E9-B399-5E5FBD371E81}" srcOrd="2" destOrd="0" parTransId="{2F51AD57-4AF6-4B75-A553-47CDE85BE541}" sibTransId="{C52C19D9-6F41-4D91-B5EB-BA6D3FA37075}"/>
    <dgm:cxn modelId="{CA3B65CA-1C5B-448C-8A41-1CBE50371080}" type="presOf" srcId="{99B0EACA-6967-44E9-B399-5E5FBD371E81}" destId="{E4EA8590-A2C6-469A-BBE1-1DE685179AB5}" srcOrd="0" destOrd="0" presId="urn:microsoft.com/office/officeart/2005/8/layout/chevron2"/>
    <dgm:cxn modelId="{28F08EF9-DFE6-4DCF-AA55-D7BBFF6762BD}" type="presParOf" srcId="{4272EA3B-4BEA-4988-BAB2-B4B77F8AB05E}" destId="{CE924B80-BF1C-41C7-822F-068635D8B3B8}" srcOrd="0" destOrd="0" presId="urn:microsoft.com/office/officeart/2005/8/layout/chevron2"/>
    <dgm:cxn modelId="{62C86287-9A94-4949-AD09-AD8E6F8CA257}" type="presParOf" srcId="{CE924B80-BF1C-41C7-822F-068635D8B3B8}" destId="{432913AD-D51D-4C4A-9774-B551CD17FB9E}" srcOrd="0" destOrd="0" presId="urn:microsoft.com/office/officeart/2005/8/layout/chevron2"/>
    <dgm:cxn modelId="{7EAA6025-76D2-4100-A4C0-4C40D1A0904A}" type="presParOf" srcId="{CE924B80-BF1C-41C7-822F-068635D8B3B8}" destId="{451338F0-4A97-4EEB-8540-E3007FD8940C}" srcOrd="1" destOrd="0" presId="urn:microsoft.com/office/officeart/2005/8/layout/chevron2"/>
    <dgm:cxn modelId="{DE614546-6A56-47FA-AD4E-5B88661FE56B}" type="presParOf" srcId="{4272EA3B-4BEA-4988-BAB2-B4B77F8AB05E}" destId="{A93D9822-22E7-497A-AC6C-2C473EA22DF6}" srcOrd="1" destOrd="0" presId="urn:microsoft.com/office/officeart/2005/8/layout/chevron2"/>
    <dgm:cxn modelId="{C898C7AE-84DB-4DC0-AB7E-049E67E19D44}" type="presParOf" srcId="{4272EA3B-4BEA-4988-BAB2-B4B77F8AB05E}" destId="{F156A0FF-2239-4792-A91B-9AB3309EA4C9}" srcOrd="2" destOrd="0" presId="urn:microsoft.com/office/officeart/2005/8/layout/chevron2"/>
    <dgm:cxn modelId="{2A7EC6EF-E6F4-40E0-880C-DDACF4EB7F89}" type="presParOf" srcId="{F156A0FF-2239-4792-A91B-9AB3309EA4C9}" destId="{1A776992-8C44-48D1-B00B-E002179D459B}" srcOrd="0" destOrd="0" presId="urn:microsoft.com/office/officeart/2005/8/layout/chevron2"/>
    <dgm:cxn modelId="{26A794B5-21AB-4E2F-A9F8-1FDCCC37F217}" type="presParOf" srcId="{F156A0FF-2239-4792-A91B-9AB3309EA4C9}" destId="{B4601336-C824-4E2E-858E-219055ADD0F6}" srcOrd="1" destOrd="0" presId="urn:microsoft.com/office/officeart/2005/8/layout/chevron2"/>
    <dgm:cxn modelId="{101B6BA6-A40D-4444-BA7A-46B34F051F04}" type="presParOf" srcId="{4272EA3B-4BEA-4988-BAB2-B4B77F8AB05E}" destId="{54BD2944-2A9A-4479-BE5D-5C44E44EA775}" srcOrd="3" destOrd="0" presId="urn:microsoft.com/office/officeart/2005/8/layout/chevron2"/>
    <dgm:cxn modelId="{768B836A-8EB2-4B77-B137-F39BD937DEBC}" type="presParOf" srcId="{4272EA3B-4BEA-4988-BAB2-B4B77F8AB05E}" destId="{A056BE8F-2DA3-4D5A-8CFB-BD9B4B4FFC8F}" srcOrd="4" destOrd="0" presId="urn:microsoft.com/office/officeart/2005/8/layout/chevron2"/>
    <dgm:cxn modelId="{E1E943C5-DFEE-4EF7-B772-5EDD90D79A6E}" type="presParOf" srcId="{A056BE8F-2DA3-4D5A-8CFB-BD9B4B4FFC8F}" destId="{E4EA8590-A2C6-469A-BBE1-1DE685179AB5}" srcOrd="0" destOrd="0" presId="urn:microsoft.com/office/officeart/2005/8/layout/chevron2"/>
    <dgm:cxn modelId="{E6F14C15-D11F-42BD-8ECD-F052F5347DA9}" type="presParOf" srcId="{A056BE8F-2DA3-4D5A-8CFB-BD9B4B4FFC8F}" destId="{1E474144-BE39-4B5B-8ED2-0DF39191775B}" srcOrd="1" destOrd="0" presId="urn:microsoft.com/office/officeart/2005/8/layout/chevron2"/>
    <dgm:cxn modelId="{947FB5CE-A5CC-49C0-AE7B-5B3398A09C02}" type="presParOf" srcId="{4272EA3B-4BEA-4988-BAB2-B4B77F8AB05E}" destId="{449793CD-7A67-477C-9A73-5F27D93EE46E}" srcOrd="5" destOrd="0" presId="urn:microsoft.com/office/officeart/2005/8/layout/chevron2"/>
    <dgm:cxn modelId="{60187D5C-C41A-4277-9213-FA7D90F8CA9E}" type="presParOf" srcId="{4272EA3B-4BEA-4988-BAB2-B4B77F8AB05E}" destId="{9704F0DF-4DC8-49BC-95CD-1AFAD466703A}" srcOrd="6" destOrd="0" presId="urn:microsoft.com/office/officeart/2005/8/layout/chevron2"/>
    <dgm:cxn modelId="{6BCF03D2-B18E-475B-8A6C-8329007A21D9}" type="presParOf" srcId="{9704F0DF-4DC8-49BC-95CD-1AFAD466703A}" destId="{5F1077A1-7296-4614-8A38-251E98ED9FA0}" srcOrd="0" destOrd="0" presId="urn:microsoft.com/office/officeart/2005/8/layout/chevron2"/>
    <dgm:cxn modelId="{5974883E-2111-4CB1-8559-7C1F85022BB5}" type="presParOf" srcId="{9704F0DF-4DC8-49BC-95CD-1AFAD466703A}" destId="{DD0526B4-7974-4901-BED5-8C07335764C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DB687-EFDE-408F-BFC3-75C79984BC48}">
      <dsp:nvSpPr>
        <dsp:cNvPr id="0" name=""/>
        <dsp:cNvSpPr/>
      </dsp:nvSpPr>
      <dsp:spPr>
        <a:xfrm>
          <a:off x="1752616" y="304793"/>
          <a:ext cx="3658486" cy="3658486"/>
        </a:xfrm>
        <a:prstGeom prst="blockArc">
          <a:avLst>
            <a:gd name="adj1" fmla="val 11984053"/>
            <a:gd name="adj2" fmla="val 16619044"/>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7A7A3-D9EE-440F-A6F2-BC6D215D84FE}">
      <dsp:nvSpPr>
        <dsp:cNvPr id="0" name=""/>
        <dsp:cNvSpPr/>
      </dsp:nvSpPr>
      <dsp:spPr>
        <a:xfrm>
          <a:off x="1748734" y="649827"/>
          <a:ext cx="3658486" cy="3658486"/>
        </a:xfrm>
        <a:prstGeom prst="blockArc">
          <a:avLst>
            <a:gd name="adj1" fmla="val 7791532"/>
            <a:gd name="adj2" fmla="val 12047688"/>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095973-4F78-4D24-AC1F-683FF8BB80B9}">
      <dsp:nvSpPr>
        <dsp:cNvPr id="0" name=""/>
        <dsp:cNvSpPr/>
      </dsp:nvSpPr>
      <dsp:spPr>
        <a:xfrm>
          <a:off x="1966668" y="866157"/>
          <a:ext cx="3658486" cy="3658486"/>
        </a:xfrm>
        <a:prstGeom prst="blockArc">
          <a:avLst>
            <a:gd name="adj1" fmla="val 2416929"/>
            <a:gd name="adj2" fmla="val 8383071"/>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680994-DC31-409C-AD32-89C376394BA7}">
      <dsp:nvSpPr>
        <dsp:cNvPr id="0" name=""/>
        <dsp:cNvSpPr/>
      </dsp:nvSpPr>
      <dsp:spPr>
        <a:xfrm>
          <a:off x="2233603" y="610359"/>
          <a:ext cx="3658486" cy="3658486"/>
        </a:xfrm>
        <a:prstGeom prst="blockArc">
          <a:avLst>
            <a:gd name="adj1" fmla="val 20715643"/>
            <a:gd name="adj2" fmla="val 3129531"/>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700A5A-4E74-4B2E-8230-E6F0BD1F470E}">
      <dsp:nvSpPr>
        <dsp:cNvPr id="0" name=""/>
        <dsp:cNvSpPr/>
      </dsp:nvSpPr>
      <dsp:spPr>
        <a:xfrm>
          <a:off x="2438388" y="533416"/>
          <a:ext cx="3658486" cy="3504354"/>
        </a:xfrm>
        <a:prstGeom prst="blockArc">
          <a:avLst>
            <a:gd name="adj1" fmla="val 15703851"/>
            <a:gd name="adj2" fmla="val 20709428"/>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2A40D8-D42B-44F5-9CCE-4EE2310ECFB2}">
      <dsp:nvSpPr>
        <dsp:cNvPr id="0" name=""/>
        <dsp:cNvSpPr/>
      </dsp:nvSpPr>
      <dsp:spPr>
        <a:xfrm>
          <a:off x="2709171" y="1392172"/>
          <a:ext cx="2201656" cy="1975835"/>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PROVIDER QUALIFICATIONS</a:t>
          </a:r>
          <a:endParaRPr lang="en-US" sz="1200" b="1" kern="1200" dirty="0"/>
        </a:p>
      </dsp:txBody>
      <dsp:txXfrm>
        <a:off x="3031596" y="1681526"/>
        <a:ext cx="1556806" cy="1397127"/>
      </dsp:txXfrm>
    </dsp:sp>
    <dsp:sp modelId="{1BBB8003-D70A-4B41-84CF-2F245AA748A4}">
      <dsp:nvSpPr>
        <dsp:cNvPr id="0" name=""/>
        <dsp:cNvSpPr/>
      </dsp:nvSpPr>
      <dsp:spPr>
        <a:xfrm>
          <a:off x="3075170" y="80173"/>
          <a:ext cx="1463042" cy="118871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Consistent Standards &amp; Requirements</a:t>
          </a:r>
          <a:endParaRPr lang="en-US" sz="1200" b="1" kern="1200" dirty="0"/>
        </a:p>
      </dsp:txBody>
      <dsp:txXfrm>
        <a:off x="3133198" y="138201"/>
        <a:ext cx="1346986" cy="1072663"/>
      </dsp:txXfrm>
    </dsp:sp>
    <dsp:sp modelId="{AA42A09D-2AB8-41B4-8013-248AB06DA7BA}">
      <dsp:nvSpPr>
        <dsp:cNvPr id="0" name=""/>
        <dsp:cNvSpPr/>
      </dsp:nvSpPr>
      <dsp:spPr>
        <a:xfrm>
          <a:off x="5059298" y="1390651"/>
          <a:ext cx="1463042" cy="118871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Opportunity for Willing Providers</a:t>
          </a:r>
          <a:endParaRPr lang="en-US" sz="1200" b="1" kern="1200" dirty="0"/>
        </a:p>
      </dsp:txBody>
      <dsp:txXfrm>
        <a:off x="5117326" y="1448679"/>
        <a:ext cx="1346986" cy="1072663"/>
      </dsp:txXfrm>
    </dsp:sp>
    <dsp:sp modelId="{5CBB8BAB-5684-4E19-95E9-F3BE97458AE5}">
      <dsp:nvSpPr>
        <dsp:cNvPr id="0" name=""/>
        <dsp:cNvSpPr/>
      </dsp:nvSpPr>
      <dsp:spPr>
        <a:xfrm>
          <a:off x="4427462" y="3256280"/>
          <a:ext cx="1463042" cy="118871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Biannual Requalification</a:t>
          </a:r>
          <a:endParaRPr lang="en-US" sz="1200" b="1" kern="1200" dirty="0"/>
        </a:p>
      </dsp:txBody>
      <dsp:txXfrm>
        <a:off x="4485490" y="3314308"/>
        <a:ext cx="1346986" cy="1072663"/>
      </dsp:txXfrm>
    </dsp:sp>
    <dsp:sp modelId="{A6679D8C-3B84-454C-ACDD-18478703EDF7}">
      <dsp:nvSpPr>
        <dsp:cNvPr id="0" name=""/>
        <dsp:cNvSpPr/>
      </dsp:nvSpPr>
      <dsp:spPr>
        <a:xfrm>
          <a:off x="1701318" y="3256280"/>
          <a:ext cx="1463042" cy="118871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Participant Choice of Providers</a:t>
          </a:r>
          <a:endParaRPr lang="en-US" sz="1200" b="1" kern="1200" dirty="0"/>
        </a:p>
      </dsp:txBody>
      <dsp:txXfrm>
        <a:off x="1759346" y="3314308"/>
        <a:ext cx="1346986" cy="1072663"/>
      </dsp:txXfrm>
    </dsp:sp>
    <dsp:sp modelId="{7502ABD5-3CD9-4D18-BA43-5BE8CAD7DAE8}">
      <dsp:nvSpPr>
        <dsp:cNvPr id="0" name=""/>
        <dsp:cNvSpPr/>
      </dsp:nvSpPr>
      <dsp:spPr>
        <a:xfrm>
          <a:off x="1176080" y="1250368"/>
          <a:ext cx="1463042" cy="1188719"/>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Statewide Availability of Qualified Providers</a:t>
          </a:r>
          <a:endParaRPr lang="en-US" sz="1200" b="1" kern="1200" dirty="0"/>
        </a:p>
      </dsp:txBody>
      <dsp:txXfrm>
        <a:off x="1234108" y="1308396"/>
        <a:ext cx="1346986" cy="1072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913AD-D51D-4C4A-9774-B551CD17FB9E}">
      <dsp:nvSpPr>
        <dsp:cNvPr id="0" name=""/>
        <dsp:cNvSpPr/>
      </dsp:nvSpPr>
      <dsp:spPr>
        <a:xfrm rot="5400000">
          <a:off x="-169068" y="169670"/>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STEP 1</a:t>
          </a:r>
          <a:endParaRPr lang="en-US" sz="1700" kern="1200" dirty="0"/>
        </a:p>
      </dsp:txBody>
      <dsp:txXfrm rot="-5400000">
        <a:off x="1" y="395096"/>
        <a:ext cx="788987" cy="338137"/>
      </dsp:txXfrm>
    </dsp:sp>
    <dsp:sp modelId="{451338F0-4A97-4EEB-8540-E3007FD8940C}">
      <dsp:nvSpPr>
        <dsp:cNvPr id="0" name=""/>
        <dsp:cNvSpPr/>
      </dsp:nvSpPr>
      <dsp:spPr>
        <a:xfrm rot="5400000">
          <a:off x="3076178" y="-2248910"/>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solidFill>
                <a:prstClr val="black"/>
              </a:solidFill>
              <a:latin typeface="Calibri"/>
              <a:ea typeface="+mn-ea"/>
            </a:rPr>
            <a:t>An Applicant </a:t>
          </a:r>
          <a:r>
            <a:rPr lang="en-US" altLang="en-US" sz="1500" kern="1200" dirty="0" smtClean="0">
              <a:solidFill>
                <a:prstClr val="black"/>
              </a:solidFill>
              <a:latin typeface="Calibri"/>
              <a:ea typeface="+mn-ea"/>
            </a:rPr>
            <a:t>notifies the AE in which the applicant plans to serve the most waiver participants</a:t>
          </a:r>
          <a:endParaRPr lang="en-US" sz="1500" kern="1200" dirty="0"/>
        </a:p>
      </dsp:txBody>
      <dsp:txXfrm rot="-5400000">
        <a:off x="788988" y="74044"/>
        <a:ext cx="5271248" cy="661103"/>
      </dsp:txXfrm>
    </dsp:sp>
    <dsp:sp modelId="{1A776992-8C44-48D1-B00B-E002179D459B}">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STEP 2</a:t>
          </a:r>
          <a:endParaRPr lang="en-US" sz="1700" kern="1200" dirty="0"/>
        </a:p>
      </dsp:txBody>
      <dsp:txXfrm rot="-5400000">
        <a:off x="1" y="1373653"/>
        <a:ext cx="788987" cy="338137"/>
      </dsp:txXfrm>
    </dsp:sp>
    <dsp:sp modelId="{B4601336-C824-4E2E-858E-219055ADD0F6}">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solidFill>
                <a:prstClr val="black"/>
              </a:solidFill>
              <a:latin typeface="Calibri"/>
            </a:rPr>
            <a:t>T</a:t>
          </a:r>
          <a:r>
            <a:rPr lang="en-US" altLang="en-US" sz="1500" kern="1200" dirty="0" smtClean="0">
              <a:solidFill>
                <a:prstClr val="black"/>
              </a:solidFill>
              <a:latin typeface="Calibri"/>
            </a:rPr>
            <a:t>he applicant completes  the provider qualification application in HCSIS</a:t>
          </a:r>
          <a:endParaRPr lang="en-US" sz="1500" kern="1200" dirty="0"/>
        </a:p>
      </dsp:txBody>
      <dsp:txXfrm rot="-5400000">
        <a:off x="788988" y="1014923"/>
        <a:ext cx="5271248" cy="661103"/>
      </dsp:txXfrm>
    </dsp:sp>
    <dsp:sp modelId="{E4EA8590-A2C6-469A-BBE1-1DE685179AB5}">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STEP 3</a:t>
          </a:r>
          <a:endParaRPr lang="en-US" sz="1700" kern="1200" dirty="0"/>
        </a:p>
      </dsp:txBody>
      <dsp:txXfrm rot="-5400000">
        <a:off x="1" y="2352210"/>
        <a:ext cx="788987" cy="338137"/>
      </dsp:txXfrm>
    </dsp:sp>
    <dsp:sp modelId="{1E474144-BE39-4B5B-8ED2-0DF39191775B}">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solidFill>
                <a:prstClr val="black"/>
              </a:solidFill>
              <a:latin typeface="Calibri"/>
            </a:rPr>
            <a:t>T</a:t>
          </a:r>
          <a:r>
            <a:rPr lang="en-US" altLang="en-US" sz="1500" kern="1200" dirty="0" smtClean="0">
              <a:solidFill>
                <a:prstClr val="black"/>
              </a:solidFill>
              <a:latin typeface="Calibri"/>
            </a:rPr>
            <a:t>he applicant sends all necessary supporting documentation to the Lead AE</a:t>
          </a:r>
          <a:endParaRPr lang="en-US" sz="1500" kern="1200" dirty="0"/>
        </a:p>
      </dsp:txBody>
      <dsp:txXfrm rot="-5400000">
        <a:off x="788988" y="1993480"/>
        <a:ext cx="5271248" cy="661103"/>
      </dsp:txXfrm>
    </dsp:sp>
    <dsp:sp modelId="{5F1077A1-7296-4614-8A38-251E98ED9FA0}">
      <dsp:nvSpPr>
        <dsp:cNvPr id="0" name=""/>
        <dsp:cNvSpPr/>
      </dsp:nvSpPr>
      <dsp:spPr>
        <a:xfrm rot="5400000">
          <a:off x="-169068" y="3105943"/>
          <a:ext cx="1127124" cy="7889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STEP 4</a:t>
          </a:r>
          <a:endParaRPr lang="en-US" sz="1700" kern="1200" dirty="0"/>
        </a:p>
      </dsp:txBody>
      <dsp:txXfrm rot="-5400000">
        <a:off x="1" y="3331369"/>
        <a:ext cx="788987" cy="338137"/>
      </dsp:txXfrm>
    </dsp:sp>
    <dsp:sp modelId="{DD0526B4-7974-4901-BED5-8C07335764C6}">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altLang="en-US" sz="1500" kern="1200" dirty="0" smtClean="0">
              <a:solidFill>
                <a:prstClr val="black"/>
              </a:solidFill>
              <a:latin typeface="Calibri"/>
            </a:rPr>
            <a:t>The AE reviews the application and documentation and determines if the applicant is qualified or contacts applicant for further information</a:t>
          </a:r>
          <a:endParaRPr lang="en-US" sz="1500" kern="1200" dirty="0"/>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0" hangingPunct="0">
              <a:defRPr sz="1200">
                <a:ea typeface="ＭＳ Ｐゴシック" pitchFamily="-111" charset="-128"/>
                <a:cs typeface="+mn-cs"/>
              </a:defRPr>
            </a:lvl1pPr>
          </a:lstStyle>
          <a:p>
            <a:pPr>
              <a:defRPr/>
            </a:pPr>
            <a:endParaRPr lang="en-US" dirty="0"/>
          </a:p>
        </p:txBody>
      </p:sp>
      <p:sp>
        <p:nvSpPr>
          <p:cNvPr id="27651"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0" hangingPunct="0">
              <a:defRPr sz="1200">
                <a:ea typeface="ＭＳ Ｐゴシック" pitchFamily="-111" charset="-128"/>
                <a:cs typeface="+mn-cs"/>
              </a:defRPr>
            </a:lvl1pPr>
          </a:lstStyle>
          <a:p>
            <a:pPr>
              <a:defRPr/>
            </a:pPr>
            <a:fld id="{79EAAEE2-EF17-4381-885C-0F07DAAE8632}" type="datetime1">
              <a:rPr lang="en-US"/>
              <a:pPr>
                <a:defRPr/>
              </a:pPr>
              <a:t>10/14/2015</a:t>
            </a:fld>
            <a:endParaRPr lang="en-US" dirty="0"/>
          </a:p>
        </p:txBody>
      </p:sp>
      <p:sp>
        <p:nvSpPr>
          <p:cNvPr id="27652" name="Rectangle 4"/>
          <p:cNvSpPr>
            <a:spLocks noGrp="1" noChangeArrowheads="1"/>
          </p:cNvSpPr>
          <p:nvPr>
            <p:ph type="ftr" sz="quarter" idx="2"/>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0" hangingPunct="0">
              <a:defRPr sz="1200">
                <a:ea typeface="ＭＳ Ｐゴシック" pitchFamily="-111" charset="-128"/>
                <a:cs typeface="+mn-cs"/>
              </a:defRPr>
            </a:lvl1pPr>
          </a:lstStyle>
          <a:p>
            <a:pPr>
              <a:defRPr/>
            </a:pPr>
            <a:endParaRPr lang="en-US" dirty="0"/>
          </a:p>
        </p:txBody>
      </p:sp>
      <p:sp>
        <p:nvSpPr>
          <p:cNvPr id="27653" name="Rectangle 5"/>
          <p:cNvSpPr>
            <a:spLocks noGrp="1" noChangeArrowheads="1"/>
          </p:cNvSpPr>
          <p:nvPr>
            <p:ph type="sldNum" sz="quarter" idx="3"/>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0" hangingPunct="0">
              <a:defRPr sz="1200">
                <a:ea typeface="ＭＳ Ｐゴシック" pitchFamily="-111" charset="-128"/>
                <a:cs typeface="+mn-cs"/>
              </a:defRPr>
            </a:lvl1pPr>
          </a:lstStyle>
          <a:p>
            <a:pPr>
              <a:defRPr/>
            </a:pPr>
            <a:fld id="{BF4B9AA9-325B-4486-BFB9-0FF604F36F42}" type="slidenum">
              <a:rPr lang="en-US"/>
              <a:pPr>
                <a:defRPr/>
              </a:pPr>
              <a:t>‹#›</a:t>
            </a:fld>
            <a:endParaRPr lang="en-US" dirty="0"/>
          </a:p>
        </p:txBody>
      </p:sp>
    </p:spTree>
    <p:extLst>
      <p:ext uri="{BB962C8B-B14F-4D97-AF65-F5344CB8AC3E}">
        <p14:creationId xmlns:p14="http://schemas.microsoft.com/office/powerpoint/2010/main" val="3032166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0E4752-ECAB-48C3-8D6F-DC9CEFBC6603}" type="datetimeFigureOut">
              <a:rPr lang="en-US" smtClean="0"/>
              <a:t>10/14/2015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36F0693-D3C7-444A-8D46-0A423A4F1B04}" type="slidenum">
              <a:rPr lang="en-US" smtClean="0"/>
              <a:t>‹#›</a:t>
            </a:fld>
            <a:endParaRPr lang="en-US" dirty="0"/>
          </a:p>
        </p:txBody>
      </p:sp>
    </p:spTree>
    <p:extLst>
      <p:ext uri="{BB962C8B-B14F-4D97-AF65-F5344CB8AC3E}">
        <p14:creationId xmlns:p14="http://schemas.microsoft.com/office/powerpoint/2010/main" val="12404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C8DCC-A699-4726-B387-DEE03FDAAF64}" type="slidenum">
              <a:rPr lang="en-US" smtClean="0"/>
              <a:t>1</a:t>
            </a:fld>
            <a:endParaRPr lang="en-US"/>
          </a:p>
        </p:txBody>
      </p:sp>
    </p:spTree>
    <p:extLst>
      <p:ext uri="{BB962C8B-B14F-4D97-AF65-F5344CB8AC3E}">
        <p14:creationId xmlns:p14="http://schemas.microsoft.com/office/powerpoint/2010/main" val="388727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applicant should review the service definitions to determine if the service they intend to provide requires a license by the Department.  On July 1, 2012, the Department of Human Services [DHS] Consolidated licensing functions previously administered in several DHS program offices into a single administrative Bureau of Human Services Licensing [BHSL] within the Department’s Office of Administration. </a:t>
            </a:r>
          </a:p>
          <a:p>
            <a:endParaRPr lang="en-US" dirty="0" smtClean="0"/>
          </a:p>
          <a:p>
            <a:r>
              <a:rPr lang="en-US" dirty="0" smtClean="0"/>
              <a:t>ODP approves the Residential Service Locations and approved program capacity [APC] or setting size for every residential habilitation setting. </a:t>
            </a:r>
          </a:p>
          <a:p>
            <a:endParaRPr lang="en-US" dirty="0" smtClean="0"/>
          </a:p>
          <a:p>
            <a:r>
              <a:rPr lang="en-US" dirty="0" smtClean="0"/>
              <a:t>Go</a:t>
            </a:r>
            <a:r>
              <a:rPr lang="en-US" baseline="0" dirty="0" smtClean="0"/>
              <a:t> to the DHS website to view the BHSL Manual. </a:t>
            </a:r>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14</a:t>
            </a:fld>
            <a:endParaRPr lang="en-US"/>
          </a:p>
        </p:txBody>
      </p:sp>
    </p:spTree>
    <p:extLst>
      <p:ext uri="{BB962C8B-B14F-4D97-AF65-F5344CB8AC3E}">
        <p14:creationId xmlns:p14="http://schemas.microsoft.com/office/powerpoint/2010/main" val="181652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15</a:t>
            </a:fld>
            <a:endParaRPr lang="en-US" dirty="0"/>
          </a:p>
        </p:txBody>
      </p:sp>
    </p:spTree>
    <p:extLst>
      <p:ext uri="{BB962C8B-B14F-4D97-AF65-F5344CB8AC3E}">
        <p14:creationId xmlns:p14="http://schemas.microsoft.com/office/powerpoint/2010/main" val="292078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BHSL Processor – this is a headquarters person who receives the applications in the system, processes them either by LIBRA or regular process and pushes them to the Regional Licensing Administrator.  This person also receives the transmittal packets back end of the system and processes the finalized packets to the provider.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Regional Licensing Administrator – receives the application from the BHSL Processor and depending on the app type can assign them to the Cert. Rep or themselves since this person also has a Cert Rep role.  This role assigns applications and approves transmittal review items and plans of correction.  This role is also able to submit applications that are needed.</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Certification Rep: is assigned the application from the RLA, they schedule the inspection, complete the inspection, send the LIS to the provider for a POC.  Approve the POC and create a transmittal review item and push to the RLA for approval.  This role also has the ability to create applications if needed.  </a:t>
            </a:r>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16</a:t>
            </a:fld>
            <a:endParaRPr lang="en-US" dirty="0"/>
          </a:p>
        </p:txBody>
      </p:sp>
    </p:spTree>
    <p:extLst>
      <p:ext uri="{BB962C8B-B14F-4D97-AF65-F5344CB8AC3E}">
        <p14:creationId xmlns:p14="http://schemas.microsoft.com/office/powerpoint/2010/main" val="3295605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17</a:t>
            </a:fld>
            <a:endParaRPr lang="en-US" dirty="0"/>
          </a:p>
        </p:txBody>
      </p:sp>
    </p:spTree>
    <p:extLst>
      <p:ext uri="{BB962C8B-B14F-4D97-AF65-F5344CB8AC3E}">
        <p14:creationId xmlns:p14="http://schemas.microsoft.com/office/powerpoint/2010/main" val="279007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18</a:t>
            </a:fld>
            <a:endParaRPr lang="en-US" dirty="0"/>
          </a:p>
        </p:txBody>
      </p:sp>
    </p:spTree>
    <p:extLst>
      <p:ext uri="{BB962C8B-B14F-4D97-AF65-F5344CB8AC3E}">
        <p14:creationId xmlns:p14="http://schemas.microsoft.com/office/powerpoint/2010/main" val="34317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19</a:t>
            </a:fld>
            <a:endParaRPr lang="en-US" dirty="0"/>
          </a:p>
        </p:txBody>
      </p:sp>
    </p:spTree>
    <p:extLst>
      <p:ext uri="{BB962C8B-B14F-4D97-AF65-F5344CB8AC3E}">
        <p14:creationId xmlns:p14="http://schemas.microsoft.com/office/powerpoint/2010/main" val="3748290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20</a:t>
            </a:fld>
            <a:endParaRPr lang="en-US" dirty="0"/>
          </a:p>
        </p:txBody>
      </p:sp>
    </p:spTree>
    <p:extLst>
      <p:ext uri="{BB962C8B-B14F-4D97-AF65-F5344CB8AC3E}">
        <p14:creationId xmlns:p14="http://schemas.microsoft.com/office/powerpoint/2010/main" val="257846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21</a:t>
            </a:fld>
            <a:endParaRPr lang="en-US" dirty="0"/>
          </a:p>
        </p:txBody>
      </p:sp>
    </p:spTree>
    <p:extLst>
      <p:ext uri="{BB962C8B-B14F-4D97-AF65-F5344CB8AC3E}">
        <p14:creationId xmlns:p14="http://schemas.microsoft.com/office/powerpoint/2010/main" val="3047538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22</a:t>
            </a:fld>
            <a:endParaRPr lang="en-US" dirty="0"/>
          </a:p>
        </p:txBody>
      </p:sp>
    </p:spTree>
    <p:extLst>
      <p:ext uri="{BB962C8B-B14F-4D97-AF65-F5344CB8AC3E}">
        <p14:creationId xmlns:p14="http://schemas.microsoft.com/office/powerpoint/2010/main" val="373192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23</a:t>
            </a:fld>
            <a:endParaRPr lang="en-US" dirty="0"/>
          </a:p>
        </p:txBody>
      </p:sp>
    </p:spTree>
    <p:extLst>
      <p:ext uri="{BB962C8B-B14F-4D97-AF65-F5344CB8AC3E}">
        <p14:creationId xmlns:p14="http://schemas.microsoft.com/office/powerpoint/2010/main" val="140394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Wingdings"/>
              <a:buChar char="u"/>
            </a:pPr>
            <a:r>
              <a:rPr lang="en-US" baseline="0" dirty="0" smtClean="0">
                <a:sym typeface="Wingdings"/>
              </a:rPr>
              <a:t>Hand out full page version</a:t>
            </a:r>
          </a:p>
          <a:p>
            <a:pPr marL="171441" indent="-171441">
              <a:buFont typeface="Wingdings"/>
              <a:buChar char="u"/>
            </a:pPr>
            <a:endParaRPr lang="en-US" baseline="0" dirty="0" smtClean="0">
              <a:sym typeface="Wingdings"/>
            </a:endParaRPr>
          </a:p>
          <a:p>
            <a:r>
              <a:rPr lang="en-US" baseline="0" dirty="0" smtClean="0">
                <a:sym typeface="Wingdings"/>
              </a:rPr>
              <a:t>This flow chart includes the steps required to become enrolled. </a:t>
            </a:r>
          </a:p>
          <a:p>
            <a:r>
              <a:rPr lang="en-US" baseline="0" dirty="0" smtClean="0">
                <a:sym typeface="Wingdings"/>
              </a:rPr>
              <a:t>To Begin you complete HCSIS REGISTRATION;</a:t>
            </a:r>
          </a:p>
          <a:p>
            <a:r>
              <a:rPr lang="en-US" baseline="0" dirty="0" smtClean="0">
                <a:sym typeface="Wingdings"/>
              </a:rPr>
              <a:t>&gt;Complete the steps for VERIFICATION;</a:t>
            </a:r>
          </a:p>
          <a:p>
            <a:r>
              <a:rPr lang="en-US" baseline="0" dirty="0" smtClean="0">
                <a:sym typeface="Wingdings"/>
              </a:rPr>
              <a:t>&gt;Register for APPLICANT ORIENTATION SESSION;</a:t>
            </a:r>
          </a:p>
          <a:p>
            <a:r>
              <a:rPr lang="en-US" baseline="0" dirty="0" smtClean="0">
                <a:sym typeface="Wingdings"/>
              </a:rPr>
              <a:t>&gt;Complete and submit the MA PROVIDER AGREEMENT;</a:t>
            </a:r>
          </a:p>
          <a:p>
            <a:r>
              <a:rPr lang="en-US" baseline="0" dirty="0" smtClean="0">
                <a:sym typeface="Wingdings"/>
              </a:rPr>
              <a:t>&gt;Obtain a LICENSE, if applicable;</a:t>
            </a:r>
          </a:p>
          <a:p>
            <a:r>
              <a:rPr lang="en-US" baseline="0" dirty="0" smtClean="0">
                <a:sym typeface="Wingdings"/>
              </a:rPr>
              <a:t>&gt;Obtain CERTIFICATE OF SUCCESSFUL COMPLETION OF APPLICANT ORIENTATION</a:t>
            </a:r>
          </a:p>
          <a:p>
            <a:r>
              <a:rPr lang="en-US" baseline="0" dirty="0" smtClean="0">
                <a:sym typeface="Wingdings"/>
              </a:rPr>
              <a:t>&gt;QUALIFY;</a:t>
            </a:r>
          </a:p>
          <a:p>
            <a:r>
              <a:rPr lang="en-US" baseline="0" dirty="0" smtClean="0">
                <a:sym typeface="Wingdings"/>
              </a:rPr>
              <a:t>&gt;Complete </a:t>
            </a:r>
            <a:r>
              <a:rPr lang="en-US" baseline="0" dirty="0" err="1" smtClean="0">
                <a:sym typeface="Wingdings"/>
              </a:rPr>
              <a:t>PROMISe</a:t>
            </a:r>
            <a:r>
              <a:rPr lang="en-US" baseline="0" dirty="0" smtClean="0">
                <a:sym typeface="Wingdings"/>
              </a:rPr>
              <a:t>™ ENROLLMENT</a:t>
            </a:r>
          </a:p>
          <a:p>
            <a:r>
              <a:rPr lang="en-US" baseline="0" dirty="0" smtClean="0">
                <a:sym typeface="Wingdings"/>
              </a:rPr>
              <a:t>&gt;Complete and submit MONITORING FOR NEW PROVIDERS TOOL</a:t>
            </a:r>
          </a:p>
          <a:p>
            <a:r>
              <a:rPr lang="en-US" baseline="0" dirty="0" smtClean="0">
                <a:sym typeface="Wingdings"/>
              </a:rPr>
              <a:t> </a:t>
            </a:r>
          </a:p>
          <a:p>
            <a:endParaRPr lang="en-US" baseline="0" dirty="0" smtClean="0">
              <a:sym typeface="Wingdings"/>
            </a:endParaRPr>
          </a:p>
          <a:p>
            <a:endParaRPr lang="en-US" baseline="0" dirty="0" smtClean="0">
              <a:sym typeface="Wingdings"/>
            </a:endParaRPr>
          </a:p>
          <a:p>
            <a:endParaRPr lang="en-US" baseline="0" dirty="0" smtClean="0">
              <a:sym typeface="Wingdings"/>
            </a:endParaRPr>
          </a:p>
          <a:p>
            <a:r>
              <a:rPr lang="en-US" baseline="0" dirty="0" smtClean="0">
                <a:sym typeface="Wingdings"/>
              </a:rPr>
              <a:t>We are going to explore a few of these steps in greater detail in the next few slides. </a:t>
            </a:r>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4</a:t>
            </a:fld>
            <a:endParaRPr lang="en-US"/>
          </a:p>
        </p:txBody>
      </p:sp>
    </p:spTree>
    <p:extLst>
      <p:ext uri="{BB962C8B-B14F-4D97-AF65-F5344CB8AC3E}">
        <p14:creationId xmlns:p14="http://schemas.microsoft.com/office/powerpoint/2010/main" val="267044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24</a:t>
            </a:fld>
            <a:endParaRPr lang="en-US" dirty="0"/>
          </a:p>
        </p:txBody>
      </p:sp>
    </p:spTree>
    <p:extLst>
      <p:ext uri="{BB962C8B-B14F-4D97-AF65-F5344CB8AC3E}">
        <p14:creationId xmlns:p14="http://schemas.microsoft.com/office/powerpoint/2010/main" val="206138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25</a:t>
            </a:fld>
            <a:endParaRPr lang="en-US" dirty="0"/>
          </a:p>
        </p:txBody>
      </p:sp>
    </p:spTree>
    <p:extLst>
      <p:ext uri="{BB962C8B-B14F-4D97-AF65-F5344CB8AC3E}">
        <p14:creationId xmlns:p14="http://schemas.microsoft.com/office/powerpoint/2010/main" val="2969516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26</a:t>
            </a:fld>
            <a:endParaRPr lang="en-US" dirty="0"/>
          </a:p>
        </p:txBody>
      </p:sp>
    </p:spTree>
    <p:extLst>
      <p:ext uri="{BB962C8B-B14F-4D97-AF65-F5344CB8AC3E}">
        <p14:creationId xmlns:p14="http://schemas.microsoft.com/office/powerpoint/2010/main" val="396483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27</a:t>
            </a:fld>
            <a:endParaRPr lang="en-US" dirty="0"/>
          </a:p>
        </p:txBody>
      </p:sp>
    </p:spTree>
    <p:extLst>
      <p:ext uri="{BB962C8B-B14F-4D97-AF65-F5344CB8AC3E}">
        <p14:creationId xmlns:p14="http://schemas.microsoft.com/office/powerpoint/2010/main" val="1428571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28</a:t>
            </a:fld>
            <a:endParaRPr lang="en-US" dirty="0"/>
          </a:p>
        </p:txBody>
      </p:sp>
    </p:spTree>
    <p:extLst>
      <p:ext uri="{BB962C8B-B14F-4D97-AF65-F5344CB8AC3E}">
        <p14:creationId xmlns:p14="http://schemas.microsoft.com/office/powerpoint/2010/main" val="2000525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29</a:t>
            </a:fld>
            <a:endParaRPr lang="en-US" dirty="0"/>
          </a:p>
        </p:txBody>
      </p:sp>
    </p:spTree>
    <p:extLst>
      <p:ext uri="{BB962C8B-B14F-4D97-AF65-F5344CB8AC3E}">
        <p14:creationId xmlns:p14="http://schemas.microsoft.com/office/powerpoint/2010/main" val="1339267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30</a:t>
            </a:fld>
            <a:endParaRPr lang="en-US" dirty="0"/>
          </a:p>
        </p:txBody>
      </p:sp>
    </p:spTree>
    <p:extLst>
      <p:ext uri="{BB962C8B-B14F-4D97-AF65-F5344CB8AC3E}">
        <p14:creationId xmlns:p14="http://schemas.microsoft.com/office/powerpoint/2010/main" val="2126231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31</a:t>
            </a:fld>
            <a:endParaRPr lang="en-US" dirty="0"/>
          </a:p>
        </p:txBody>
      </p:sp>
    </p:spTree>
    <p:extLst>
      <p:ext uri="{BB962C8B-B14F-4D97-AF65-F5344CB8AC3E}">
        <p14:creationId xmlns:p14="http://schemas.microsoft.com/office/powerpoint/2010/main" val="668858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32</a:t>
            </a:fld>
            <a:endParaRPr lang="en-US" dirty="0"/>
          </a:p>
        </p:txBody>
      </p:sp>
    </p:spTree>
    <p:extLst>
      <p:ext uri="{BB962C8B-B14F-4D97-AF65-F5344CB8AC3E}">
        <p14:creationId xmlns:p14="http://schemas.microsoft.com/office/powerpoint/2010/main" val="1667435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33</a:t>
            </a:fld>
            <a:endParaRPr lang="en-US" dirty="0"/>
          </a:p>
        </p:txBody>
      </p:sp>
    </p:spTree>
    <p:extLst>
      <p:ext uri="{BB962C8B-B14F-4D97-AF65-F5344CB8AC3E}">
        <p14:creationId xmlns:p14="http://schemas.microsoft.com/office/powerpoint/2010/main" val="403637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solidFill>
                  <a:prstClr val="black"/>
                </a:solidFill>
                <a:sym typeface="Wingdings"/>
              </a:rPr>
              <a:t> Point out and read the highlighted boxes.</a:t>
            </a:r>
          </a:p>
          <a:p>
            <a:pPr defTabSz="914350">
              <a:defRPr/>
            </a:pPr>
            <a:endParaRPr lang="en-US" dirty="0">
              <a:solidFill>
                <a:prstClr val="black"/>
              </a:solidFill>
              <a:sym typeface="Wingdings"/>
            </a:endParaRPr>
          </a:p>
          <a:p>
            <a:pPr defTabSz="914350">
              <a:defRPr/>
            </a:pPr>
            <a:r>
              <a:rPr lang="en-US" dirty="0">
                <a:solidFill>
                  <a:prstClr val="black"/>
                </a:solidFill>
              </a:rPr>
              <a:t>The Applicant will receive a ‘Getting Started’ e-mail.  It initially refers the Applicant to the following tools:</a:t>
            </a:r>
          </a:p>
          <a:p>
            <a:pPr defTabSz="914350">
              <a:defRPr/>
            </a:pPr>
            <a:endParaRPr lang="en-US" dirty="0">
              <a:solidFill>
                <a:prstClr val="black"/>
              </a:solidFill>
            </a:endParaRPr>
          </a:p>
          <a:p>
            <a:pPr defTabSz="914350">
              <a:defRPr/>
            </a:pPr>
            <a:r>
              <a:rPr lang="en-US" dirty="0">
                <a:solidFill>
                  <a:prstClr val="black"/>
                </a:solidFill>
              </a:rPr>
              <a:t>Review 55 PA Code Chapter 51 Regulations.  A thorough understanding of these regulations is essential for all providers to ensure that business practices and program operations are compliant with the regulations. </a:t>
            </a:r>
          </a:p>
          <a:p>
            <a:pPr defTabSz="914350">
              <a:defRPr/>
            </a:pPr>
            <a:r>
              <a:rPr lang="en-US" dirty="0">
                <a:solidFill>
                  <a:prstClr val="black"/>
                </a:solidFill>
              </a:rPr>
              <a:t> </a:t>
            </a:r>
          </a:p>
          <a:p>
            <a:pPr defTabSz="914350">
              <a:defRPr/>
            </a:pPr>
            <a:r>
              <a:rPr lang="en-US" dirty="0">
                <a:solidFill>
                  <a:prstClr val="black"/>
                </a:solidFill>
              </a:rPr>
              <a:t>Review Consolidated &amp; Person/Family Directed Support (P/FDS) Waivers </a:t>
            </a:r>
          </a:p>
          <a:p>
            <a:pPr defTabSz="914350">
              <a:defRPr/>
            </a:pPr>
            <a:r>
              <a:rPr lang="en-US" dirty="0">
                <a:solidFill>
                  <a:prstClr val="black"/>
                </a:solidFill>
              </a:rPr>
              <a:t>The waivers are located on DHS Website under the ODP tab</a:t>
            </a:r>
          </a:p>
          <a:p>
            <a:pPr marL="171441" indent="-171441" defTabSz="914350">
              <a:buFont typeface="Arial" panose="020B0604020202020204" pitchFamily="34" charset="0"/>
              <a:buChar char="•"/>
              <a:defRPr/>
            </a:pPr>
            <a:r>
              <a:rPr lang="en-US" dirty="0">
                <a:solidFill>
                  <a:prstClr val="black"/>
                </a:solidFill>
              </a:rPr>
              <a:t>Approved Consolidated Waiver Renewal</a:t>
            </a:r>
          </a:p>
          <a:p>
            <a:pPr marL="171441" indent="-171441" defTabSz="914350">
              <a:buFont typeface="Arial" panose="020B0604020202020204" pitchFamily="34" charset="0"/>
              <a:buChar char="•"/>
              <a:defRPr/>
            </a:pPr>
            <a:r>
              <a:rPr lang="en-US" dirty="0">
                <a:solidFill>
                  <a:prstClr val="black"/>
                </a:solidFill>
              </a:rPr>
              <a:t>Approved Person/Family Directed Support Waiver Renewal</a:t>
            </a:r>
          </a:p>
          <a:p>
            <a:pPr defTabSz="914350">
              <a:defRPr/>
            </a:pPr>
            <a:r>
              <a:rPr lang="en-US" dirty="0">
                <a:solidFill>
                  <a:prstClr val="black"/>
                </a:solidFill>
              </a:rPr>
              <a:t> </a:t>
            </a:r>
          </a:p>
          <a:p>
            <a:pPr defTabSz="914350">
              <a:defRPr/>
            </a:pPr>
            <a:r>
              <a:rPr lang="en-US" dirty="0">
                <a:solidFill>
                  <a:prstClr val="black"/>
                </a:solidFill>
              </a:rPr>
              <a:t>Review ODP’s Services Definitions which are located in the Consolidated and P/FDS Waivers and  within the “Individual Support Plan (ISP) Manual for Individuals with an Intellectual Disability” under Section 12: Waiver and Base Administrative Services and Section 13: Waiver Services.  The waiver services section will provide you with more information about the waiver eligible services offered through ODP.  A review of the service definitions is essential for all providers to determine which services your organization is willing and qualified to provide. </a:t>
            </a:r>
          </a:p>
        </p:txBody>
      </p:sp>
      <p:sp>
        <p:nvSpPr>
          <p:cNvPr id="4" name="Slide Number Placeholder 3"/>
          <p:cNvSpPr>
            <a:spLocks noGrp="1"/>
          </p:cNvSpPr>
          <p:nvPr>
            <p:ph type="sldNum" sz="quarter" idx="10"/>
          </p:nvPr>
        </p:nvSpPr>
        <p:spPr/>
        <p:txBody>
          <a:bodyPr/>
          <a:lstStyle/>
          <a:p>
            <a:fld id="{F36F0693-D3C7-444A-8D46-0A423A4F1B04}" type="slidenum">
              <a:rPr lang="en-US" smtClean="0"/>
              <a:t>5</a:t>
            </a:fld>
            <a:endParaRPr lang="en-US"/>
          </a:p>
        </p:txBody>
      </p:sp>
    </p:spTree>
    <p:extLst>
      <p:ext uri="{BB962C8B-B14F-4D97-AF65-F5344CB8AC3E}">
        <p14:creationId xmlns:p14="http://schemas.microsoft.com/office/powerpoint/2010/main" val="4240360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35</a:t>
            </a:fld>
            <a:endParaRPr lang="en-US" dirty="0"/>
          </a:p>
        </p:txBody>
      </p:sp>
    </p:spTree>
    <p:extLst>
      <p:ext uri="{BB962C8B-B14F-4D97-AF65-F5344CB8AC3E}">
        <p14:creationId xmlns:p14="http://schemas.microsoft.com/office/powerpoint/2010/main" val="3706205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providers must be determined qualified prior to rendering waiver services. The Provider Qualification Process ensures providers meet the qualification criteria outlined in the waivers for each service. The procedures to become qualified can be found in ODP Informational Packet #104-12 “Clarification and Changes to Provider Qualification Requirements”</a:t>
            </a:r>
            <a:r>
              <a:rPr lang="en-US" baseline="0" dirty="0" smtClean="0"/>
              <a:t> </a:t>
            </a:r>
            <a:endParaRPr lang="en-US" dirty="0" smtClean="0"/>
          </a:p>
          <a:p>
            <a:endParaRPr lang="en-US" dirty="0" smtClean="0"/>
          </a:p>
          <a:p>
            <a:r>
              <a:rPr lang="en-US" dirty="0" smtClean="0"/>
              <a:t>The qualification process begins with an biennial application that each provider must complete in HCSIS. Regardless of the number of counties/AE’s in which the provider is planning to render services</a:t>
            </a:r>
            <a:r>
              <a:rPr lang="en-US" baseline="0" dirty="0" smtClean="0"/>
              <a:t> </a:t>
            </a:r>
            <a:r>
              <a:rPr lang="en-US" dirty="0" smtClean="0"/>
              <a:t>only one qualification application is required.</a:t>
            </a:r>
          </a:p>
          <a:p>
            <a:endParaRPr lang="en-US" dirty="0" smtClean="0"/>
          </a:p>
          <a:p>
            <a:r>
              <a:rPr lang="en-US" dirty="0" smtClean="0"/>
              <a:t>ODP delegates the qualifying of providers to the AEs.  Providers are qualified by the Lead AE, the AE where the Provider serves the most individuals.</a:t>
            </a:r>
          </a:p>
          <a:p>
            <a:endParaRPr lang="en-US" dirty="0" smtClean="0"/>
          </a:p>
          <a:p>
            <a:r>
              <a:rPr lang="en-US" dirty="0" smtClean="0"/>
              <a:t>For new providers, the Lead Qualifying Administrative Entity (AE) is the AE responsible for services in the geographical area where the provider intends to offer services.  The Lead Qualifying AE is responsible to collect and review qualification documentation and make a determination of whether or not the provider meets Qualification Standards.  The Provider is responsible to submit required documentation to the</a:t>
            </a:r>
            <a:r>
              <a:rPr lang="en-US" baseline="0" dirty="0" smtClean="0"/>
              <a:t> Lead AE.</a:t>
            </a:r>
            <a:r>
              <a:rPr lang="en-US" dirty="0" smtClean="0"/>
              <a:t> </a:t>
            </a:r>
          </a:p>
          <a:p>
            <a:endParaRPr lang="en-US" dirty="0" smtClean="0"/>
          </a:p>
          <a:p>
            <a:r>
              <a:rPr lang="en-US" dirty="0" smtClean="0"/>
              <a:t>Throughout the qualification period, providers may access the system to change their application data or request an expansion of specialties by submitting Update applications. </a:t>
            </a:r>
          </a:p>
          <a:p>
            <a:endParaRPr lang="en-US" dirty="0" smtClean="0"/>
          </a:p>
          <a:p>
            <a:r>
              <a:rPr lang="en-US" dirty="0" smtClean="0"/>
              <a:t>ODP also established State regulations requiring all Consolidated and P/FDS Waiver providers to participate in the statewide qualification process prior to rendering services to waiver participants and every 2 years thereafter to ensure that they continue to meet Waiver requirements. </a:t>
            </a:r>
          </a:p>
          <a:p>
            <a:endParaRPr lang="en-US" dirty="0" smtClean="0"/>
          </a:p>
          <a:p>
            <a:r>
              <a:rPr lang="en-US" dirty="0" smtClean="0"/>
              <a:t>Please contact your lead AE or the ODP Provider Qualification mailbox at ra-odpproviderqualif@pa.gov with questions regarding the qualification process.</a:t>
            </a:r>
          </a:p>
          <a:p>
            <a:endParaRPr lang="en-US" dirty="0" smtClean="0"/>
          </a:p>
        </p:txBody>
      </p:sp>
      <p:sp>
        <p:nvSpPr>
          <p:cNvPr id="4" name="Slide Number Placeholder 3"/>
          <p:cNvSpPr>
            <a:spLocks noGrp="1"/>
          </p:cNvSpPr>
          <p:nvPr>
            <p:ph type="sldNum" sz="quarter" idx="10"/>
          </p:nvPr>
        </p:nvSpPr>
        <p:spPr/>
        <p:txBody>
          <a:bodyPr/>
          <a:lstStyle/>
          <a:p>
            <a:fld id="{F36F0693-D3C7-444A-8D46-0A423A4F1B04}" type="slidenum">
              <a:rPr lang="en-US" smtClean="0"/>
              <a:t>36</a:t>
            </a:fld>
            <a:endParaRPr lang="en-US"/>
          </a:p>
        </p:txBody>
      </p:sp>
    </p:spTree>
    <p:extLst>
      <p:ext uri="{BB962C8B-B14F-4D97-AF65-F5344CB8AC3E}">
        <p14:creationId xmlns:p14="http://schemas.microsoft.com/office/powerpoint/2010/main" val="3846857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eaLnBrk="1" hangingPunct="1">
              <a:spcBef>
                <a:spcPct val="0"/>
              </a:spcBef>
            </a:pPr>
            <a:r>
              <a:rPr lang="en-US" altLang="en-US" dirty="0" smtClean="0"/>
              <a:t>ODP’s standardized provider qualification process was designed to ensure the following objectives:</a:t>
            </a:r>
          </a:p>
          <a:p>
            <a:pPr eaLnBrk="1" hangingPunct="1">
              <a:spcBef>
                <a:spcPct val="0"/>
              </a:spcBef>
            </a:pPr>
            <a:endParaRPr lang="en-US" altLang="en-US" dirty="0" smtClean="0"/>
          </a:p>
          <a:p>
            <a:pPr eaLnBrk="1" hangingPunct="1">
              <a:spcBef>
                <a:spcPct val="0"/>
              </a:spcBef>
              <a:buFontTx/>
              <a:buChar char="•"/>
            </a:pPr>
            <a:r>
              <a:rPr lang="en-US" altLang="en-US" dirty="0" smtClean="0"/>
              <a:t>Provide consistent qualification standards so that Consolidated and P/FDS Waiver participants and family members can make informed decisions about the selection of qualified providers;</a:t>
            </a:r>
          </a:p>
          <a:p>
            <a:pPr eaLnBrk="1" hangingPunct="1">
              <a:spcBef>
                <a:spcPct val="0"/>
              </a:spcBef>
              <a:buFontTx/>
              <a:buChar char="•"/>
            </a:pPr>
            <a:endParaRPr lang="en-US" altLang="en-US" dirty="0" smtClean="0"/>
          </a:p>
          <a:p>
            <a:pPr eaLnBrk="1" hangingPunct="1">
              <a:buFontTx/>
              <a:buChar char="•"/>
            </a:pPr>
            <a:r>
              <a:rPr lang="en-US" altLang="en-US" dirty="0" smtClean="0"/>
              <a:t>Afford all interested providers with the opportunity to apply for qualification, and if they meet the qualification criteria, enroll as Consolidated and P/FDS Waiver service providers with ODP.</a:t>
            </a:r>
          </a:p>
          <a:p>
            <a:pPr eaLnBrk="1" hangingPunct="1">
              <a:buFontTx/>
              <a:buChar char="•"/>
            </a:pPr>
            <a:endParaRPr lang="en-US" altLang="en-US" dirty="0" smtClean="0"/>
          </a:p>
          <a:p>
            <a:pPr eaLnBrk="1" hangingPunct="1">
              <a:buFontTx/>
              <a:buChar char="•"/>
            </a:pPr>
            <a:r>
              <a:rPr lang="en-US" altLang="en-US" dirty="0" smtClean="0"/>
              <a:t>Promote statewide availability of qualified providers for participants in ODP’s Consolidated and P/FDS Waivers.</a:t>
            </a:r>
          </a:p>
          <a:p>
            <a:pPr eaLnBrk="1" hangingPunct="1">
              <a:buFontTx/>
              <a:buChar char="•"/>
            </a:pPr>
            <a:endParaRPr lang="en-US" altLang="en-US" dirty="0" smtClean="0"/>
          </a:p>
          <a:p>
            <a:pPr eaLnBrk="1" hangingPunct="1">
              <a:buFontTx/>
              <a:buChar char="•"/>
            </a:pPr>
            <a:r>
              <a:rPr lang="en-US" altLang="en-US" dirty="0" smtClean="0"/>
              <a:t>Ensure consistency with federal Medicaid Waiver requirements regarding participant choice of willing and qualified providers.</a:t>
            </a:r>
          </a:p>
          <a:p>
            <a:pPr eaLnBrk="1" hangingPunct="1">
              <a:buFontTx/>
              <a:buChar char="•"/>
            </a:pP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37</a:t>
            </a:fld>
            <a:endParaRPr lang="en-US"/>
          </a:p>
        </p:txBody>
      </p:sp>
    </p:spTree>
    <p:extLst>
      <p:ext uri="{BB962C8B-B14F-4D97-AF65-F5344CB8AC3E}">
        <p14:creationId xmlns:p14="http://schemas.microsoft.com/office/powerpoint/2010/main" val="29535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lvl="1">
              <a:buFont typeface="Arial" panose="020B0604020202020204" pitchFamily="34" charset="0"/>
              <a:buNone/>
            </a:pPr>
            <a:r>
              <a:rPr lang="en-US" dirty="0" smtClean="0"/>
              <a:t>Once you have completed HCSIS registration</a:t>
            </a:r>
            <a:r>
              <a:rPr lang="en-US" baseline="0" dirty="0" smtClean="0"/>
              <a:t>, </a:t>
            </a:r>
            <a:r>
              <a:rPr lang="en-US" dirty="0" smtClean="0"/>
              <a:t>verification, Applicant Orientation</a:t>
            </a:r>
            <a:r>
              <a:rPr lang="en-US" baseline="0" dirty="0" smtClean="0"/>
              <a:t> and Licensing, if applicable, you will initiate your Qualifications with the Lead AE in the following sequence:</a:t>
            </a:r>
            <a:endParaRPr lang="en-US" dirty="0" smtClean="0"/>
          </a:p>
          <a:p>
            <a:pPr lvl="1">
              <a:buFont typeface="Arial" panose="020B0604020202020204" pitchFamily="34" charset="0"/>
              <a:buNone/>
            </a:pPr>
            <a:endParaRPr lang="en-US" dirty="0" smtClean="0"/>
          </a:p>
          <a:p>
            <a:pPr lvl="1">
              <a:buFont typeface="Arial" panose="020B0604020202020204" pitchFamily="34" charset="0"/>
              <a:buNone/>
            </a:pPr>
            <a:r>
              <a:rPr lang="en-US" dirty="0" smtClean="0"/>
              <a:t>Step 1</a:t>
            </a:r>
            <a:r>
              <a:rPr lang="en-US" baseline="0" dirty="0" smtClean="0"/>
              <a:t> </a:t>
            </a:r>
          </a:p>
          <a:p>
            <a:pPr marL="457174" lvl="1"/>
            <a:endParaRPr lang="en-US" baseline="0" dirty="0" smtClean="0"/>
          </a:p>
          <a:p>
            <a:pPr marL="628615" lvl="1" indent="-171441">
              <a:buFont typeface="Arial" panose="020B0604020202020204" pitchFamily="34" charset="0"/>
              <a:buChar char="•"/>
            </a:pPr>
            <a:r>
              <a:rPr lang="en-US" dirty="0" smtClean="0"/>
              <a:t>Once the applicant is registered, the applicant selects only the services that it plans to offer through Provider Access. </a:t>
            </a:r>
          </a:p>
          <a:p>
            <a:pPr lvl="1">
              <a:buFont typeface="Arial" panose="020B0604020202020204" pitchFamily="34" charset="0"/>
              <a:buNone/>
            </a:pPr>
            <a:endParaRPr lang="en-US" altLang="en-US" dirty="0" smtClean="0">
              <a:ea typeface="Verdana" pitchFamily="34" charset="0"/>
              <a:cs typeface="Verdana" pitchFamily="34" charset="0"/>
            </a:endParaRPr>
          </a:p>
          <a:p>
            <a:pPr marL="628615" lvl="1" indent="-171441">
              <a:buFont typeface="Arial" panose="020B0604020202020204" pitchFamily="34" charset="0"/>
              <a:buChar char="•"/>
            </a:pPr>
            <a:r>
              <a:rPr lang="en-US" altLang="en-US" dirty="0" smtClean="0">
                <a:ea typeface="Verdana" pitchFamily="34" charset="0"/>
                <a:cs typeface="Verdana" pitchFamily="34" charset="0"/>
              </a:rPr>
              <a:t>All applicants access the Provider Qualification application in HCSIS after determining which services they want to provide. </a:t>
            </a:r>
          </a:p>
          <a:p>
            <a:pPr marL="628615" lvl="1" indent="-171441">
              <a:buFont typeface="Arial" panose="020B0604020202020204" pitchFamily="34" charset="0"/>
              <a:buChar char="•"/>
            </a:pPr>
            <a:endParaRPr lang="en-US" altLang="en-US" dirty="0" smtClean="0">
              <a:ea typeface="Verdana" pitchFamily="34" charset="0"/>
              <a:cs typeface="Verdana" pitchFamily="34" charset="0"/>
            </a:endParaRPr>
          </a:p>
          <a:p>
            <a:pPr marL="628615" lvl="1" indent="-171441" defTabSz="914350">
              <a:buFont typeface="Arial" panose="020B0604020202020204" pitchFamily="34" charset="0"/>
              <a:buChar char="•"/>
              <a:defRPr/>
            </a:pPr>
            <a:r>
              <a:rPr lang="en-US" altLang="en-US" dirty="0" smtClean="0">
                <a:ea typeface="Verdana" pitchFamily="34" charset="0"/>
                <a:cs typeface="Verdana" pitchFamily="34" charset="0"/>
              </a:rPr>
              <a:t>In the application, applicants should ensure that they select the county/AE in which they intend to serve the most waiver participants.</a:t>
            </a:r>
          </a:p>
          <a:p>
            <a:pPr lvl="1">
              <a:buFont typeface="Arial" panose="020B0604020202020204" pitchFamily="34" charset="0"/>
              <a:buNone/>
            </a:pPr>
            <a:endParaRPr lang="en-US" altLang="en-US" dirty="0" smtClean="0">
              <a:ea typeface="Verdana" pitchFamily="34" charset="0"/>
              <a:cs typeface="Verdana" pitchFamily="34" charset="0"/>
            </a:endParaRPr>
          </a:p>
          <a:p>
            <a:pPr lvl="1">
              <a:buFont typeface="Arial" panose="020B0604020202020204" pitchFamily="34" charset="0"/>
              <a:buNone/>
            </a:pPr>
            <a:r>
              <a:rPr lang="en-US" altLang="en-US" dirty="0" smtClean="0">
                <a:ea typeface="Verdana" pitchFamily="34" charset="0"/>
                <a:cs typeface="Verdana" pitchFamily="34" charset="0"/>
              </a:rPr>
              <a:t>Step 2 </a:t>
            </a:r>
          </a:p>
          <a:p>
            <a:pPr marL="628615" lvl="1" indent="-171441">
              <a:buFont typeface="Arial" panose="020B0604020202020204" pitchFamily="34" charset="0"/>
              <a:buChar char="•"/>
            </a:pPr>
            <a:endParaRPr lang="en-US" altLang="en-US" dirty="0" smtClean="0">
              <a:ea typeface="Verdana" pitchFamily="34" charset="0"/>
              <a:cs typeface="Verdana" pitchFamily="34" charset="0"/>
            </a:endParaRPr>
          </a:p>
          <a:p>
            <a:pPr lvl="1">
              <a:buFont typeface="Arial" panose="020B0604020202020204" pitchFamily="34" charset="0"/>
              <a:buNone/>
            </a:pPr>
            <a:endParaRPr lang="en-US" altLang="en-US" dirty="0" smtClean="0">
              <a:ea typeface="Verdana" pitchFamily="34" charset="0"/>
              <a:cs typeface="Verdana" pitchFamily="34" charset="0"/>
            </a:endParaRPr>
          </a:p>
          <a:p>
            <a:pPr marL="637302" lvl="1" indent="-171441" defTabSz="931723">
              <a:buFont typeface="Arial" panose="020B0604020202020204" pitchFamily="34" charset="0"/>
              <a:buChar char="•"/>
              <a:defRPr/>
            </a:pPr>
            <a:r>
              <a:rPr lang="en-US" dirty="0" smtClean="0">
                <a:solidFill>
                  <a:prstClr val="black"/>
                </a:solidFill>
              </a:rPr>
              <a:t>The applicant may begin a Provider Qualification Application in HCSIS by following the path </a:t>
            </a:r>
            <a:r>
              <a:rPr lang="en-US" b="1" i="1" dirty="0" smtClean="0">
                <a:solidFill>
                  <a:prstClr val="black"/>
                </a:solidFill>
              </a:rPr>
              <a:t>Provider &gt; Qualification &gt; Application</a:t>
            </a:r>
            <a:r>
              <a:rPr lang="en-US" dirty="0" smtClean="0">
                <a:solidFill>
                  <a:prstClr val="black"/>
                </a:solidFill>
              </a:rPr>
              <a:t>. </a:t>
            </a:r>
          </a:p>
          <a:p>
            <a:pPr marL="465861" lvl="1" defTabSz="931723">
              <a:defRPr/>
            </a:pPr>
            <a:endParaRPr lang="en-US" dirty="0" smtClean="0">
              <a:solidFill>
                <a:prstClr val="black"/>
              </a:solidFill>
            </a:endParaRPr>
          </a:p>
          <a:p>
            <a:pPr marL="637302" lvl="1" indent="-171441" defTabSz="931723">
              <a:buFont typeface="Arial" panose="020B0604020202020204" pitchFamily="34" charset="0"/>
              <a:buChar char="•"/>
              <a:defRPr/>
            </a:pPr>
            <a:r>
              <a:rPr lang="en-US" dirty="0" smtClean="0">
                <a:solidFill>
                  <a:prstClr val="black"/>
                </a:solidFill>
              </a:rPr>
              <a:t>When completing the application, the applicant will select the county that will need to review the application. Currently, this is the county where the applicant intends to serve the majority of people with services.</a:t>
            </a:r>
          </a:p>
          <a:p>
            <a:pPr marL="465861" lvl="1" defTabSz="931723">
              <a:defRPr/>
            </a:pPr>
            <a:endParaRPr lang="en-US" altLang="en-US" dirty="0" smtClean="0">
              <a:solidFill>
                <a:prstClr val="black"/>
              </a:solidFill>
            </a:endParaRPr>
          </a:p>
          <a:p>
            <a:pPr marL="637302" lvl="1" indent="-171441" defTabSz="931723">
              <a:buFont typeface="Arial" panose="020B0604020202020204" pitchFamily="34" charset="0"/>
              <a:buChar char="•"/>
              <a:defRPr/>
            </a:pPr>
            <a:r>
              <a:rPr lang="en-US" dirty="0" smtClean="0">
                <a:solidFill>
                  <a:prstClr val="black"/>
                </a:solidFill>
              </a:rPr>
              <a:t>Once the applicant has completed the online application, they will be prompted to send all necessary supporting documentation to the attention of the Provider Qualification Lead at the Lead AE. </a:t>
            </a:r>
          </a:p>
          <a:p>
            <a:pPr marL="465861" lvl="1" defTabSz="931723">
              <a:defRPr/>
            </a:pPr>
            <a:endParaRPr lang="en-US" dirty="0" smtClean="0">
              <a:solidFill>
                <a:prstClr val="black"/>
              </a:solidFill>
            </a:endParaRPr>
          </a:p>
          <a:p>
            <a:pPr marL="465861" lvl="1" defTabSz="931723">
              <a:defRPr/>
            </a:pPr>
            <a:r>
              <a:rPr lang="en-US" dirty="0" smtClean="0">
                <a:solidFill>
                  <a:prstClr val="black"/>
                </a:solidFill>
              </a:rPr>
              <a:t>STEP</a:t>
            </a:r>
            <a:r>
              <a:rPr lang="en-US" baseline="0" dirty="0" smtClean="0">
                <a:solidFill>
                  <a:prstClr val="black"/>
                </a:solidFill>
              </a:rPr>
              <a:t> 3</a:t>
            </a:r>
          </a:p>
          <a:p>
            <a:pPr marL="465861" lvl="1" defTabSz="931723">
              <a:defRPr/>
            </a:pPr>
            <a:endParaRPr lang="en-US" baseline="0" dirty="0" smtClean="0">
              <a:solidFill>
                <a:prstClr val="black"/>
              </a:solidFill>
            </a:endParaRPr>
          </a:p>
          <a:p>
            <a:pPr marL="637302" lvl="1" indent="-171441" defTabSz="931723">
              <a:buFont typeface="Arial" panose="020B0604020202020204" pitchFamily="34" charset="0"/>
              <a:buChar char="•"/>
              <a:defRPr/>
            </a:pPr>
            <a:r>
              <a:rPr lang="en-US" dirty="0" smtClean="0">
                <a:solidFill>
                  <a:prstClr val="black"/>
                </a:solidFill>
              </a:rPr>
              <a:t>The supporting documentation needed for each service is detailed on the </a:t>
            </a:r>
            <a:r>
              <a:rPr lang="en-US" i="1" dirty="0" smtClean="0">
                <a:solidFill>
                  <a:prstClr val="black"/>
                </a:solidFill>
              </a:rPr>
              <a:t>ODP Consolidated and Person/Family Directed Support Waiver Provider Qualification Documentation Requirements </a:t>
            </a:r>
            <a:r>
              <a:rPr lang="en-US" dirty="0" smtClean="0">
                <a:solidFill>
                  <a:prstClr val="black"/>
                </a:solidFill>
              </a:rPr>
              <a:t>chart in </a:t>
            </a:r>
            <a:r>
              <a:rPr lang="en-US" b="0" dirty="0" smtClean="0">
                <a:solidFill>
                  <a:prstClr val="black"/>
                </a:solidFill>
              </a:rPr>
              <a:t>ODP Informational Packet 104-12. </a:t>
            </a:r>
          </a:p>
          <a:p>
            <a:pPr marL="637302" lvl="1" indent="-171441" defTabSz="931723">
              <a:buFont typeface="Arial" panose="020B0604020202020204" pitchFamily="34" charset="0"/>
              <a:buChar char="•"/>
              <a:defRPr/>
            </a:pPr>
            <a:endParaRPr lang="en-US" b="0" dirty="0" smtClean="0">
              <a:solidFill>
                <a:prstClr val="black"/>
              </a:solidFill>
            </a:endParaRPr>
          </a:p>
          <a:p>
            <a:pPr lvl="1" defTabSz="931723">
              <a:defRPr/>
            </a:pPr>
            <a:r>
              <a:rPr lang="en-US" dirty="0" smtClean="0">
                <a:solidFill>
                  <a:prstClr val="black"/>
                </a:solidFill>
              </a:rPr>
              <a:t>STEP</a:t>
            </a:r>
            <a:r>
              <a:rPr lang="en-US" baseline="0" dirty="0" smtClean="0">
                <a:solidFill>
                  <a:prstClr val="black"/>
                </a:solidFill>
              </a:rPr>
              <a:t> 4</a:t>
            </a:r>
          </a:p>
          <a:p>
            <a:pPr defTabSz="931723">
              <a:defRPr/>
            </a:pPr>
            <a:endParaRPr lang="en-US" baseline="0" dirty="0" smtClean="0">
              <a:solidFill>
                <a:prstClr val="black"/>
              </a:solidFill>
            </a:endParaRPr>
          </a:p>
          <a:p>
            <a:pPr marL="628615" lvl="1" indent="-171441" defTabSz="931723">
              <a:buFont typeface="Arial" panose="020B0604020202020204" pitchFamily="34" charset="0"/>
              <a:buChar char="•"/>
              <a:defRPr/>
            </a:pPr>
            <a:r>
              <a:rPr lang="en-US" dirty="0" smtClean="0">
                <a:solidFill>
                  <a:prstClr val="black"/>
                </a:solidFill>
              </a:rPr>
              <a:t>Applicants can view their qualification status in HCSIS; </a:t>
            </a:r>
          </a:p>
          <a:p>
            <a:pPr marL="465861" lvl="1" defTabSz="931723">
              <a:defRPr/>
            </a:pPr>
            <a:endParaRPr lang="en-US" dirty="0" smtClean="0">
              <a:solidFill>
                <a:prstClr val="black"/>
              </a:solidFill>
            </a:endParaRPr>
          </a:p>
          <a:p>
            <a:pPr marL="628615" lvl="1" indent="-171441" defTabSz="931723">
              <a:buFont typeface="Arial" panose="020B0604020202020204" pitchFamily="34" charset="0"/>
              <a:buChar char="•"/>
              <a:defRPr/>
            </a:pPr>
            <a:r>
              <a:rPr lang="en-US" dirty="0" smtClean="0">
                <a:solidFill>
                  <a:prstClr val="black"/>
                </a:solidFill>
              </a:rPr>
              <a:t>Applicants will receive alerts in HCSIS whenever the status of the provider qualification application is updated. These alerts are available only when logged into HCSIS; click on the Alerts link on the homepage or by using the following path: </a:t>
            </a:r>
            <a:r>
              <a:rPr lang="en-US" b="1" i="1" dirty="0" smtClean="0">
                <a:solidFill>
                  <a:prstClr val="black"/>
                </a:solidFill>
              </a:rPr>
              <a:t>Tools &gt; Alerts &gt; Pending Alerts </a:t>
            </a:r>
            <a:r>
              <a:rPr lang="en-US" dirty="0" smtClean="0">
                <a:solidFill>
                  <a:prstClr val="black"/>
                </a:solidFill>
              </a:rPr>
              <a:t>and then use the search feature. </a:t>
            </a:r>
            <a:endParaRPr lang="en-US" altLang="en-US" dirty="0" smtClean="0">
              <a:solidFill>
                <a:prstClr val="black"/>
              </a:solidFill>
            </a:endParaRPr>
          </a:p>
          <a:p>
            <a:pPr defTabSz="944951">
              <a:defRPr/>
            </a:pPr>
            <a:endParaRPr lang="en-US" dirty="0" smtClean="0">
              <a:solidFill>
                <a:prstClr val="black"/>
              </a:solidFill>
            </a:endParaRPr>
          </a:p>
          <a:p>
            <a:pPr marL="628615" lvl="1" indent="-171441" defTabSz="944951">
              <a:buFont typeface="Arial" panose="020B0604020202020204" pitchFamily="34" charset="0"/>
              <a:buChar char="•"/>
              <a:defRPr/>
            </a:pPr>
            <a:r>
              <a:rPr lang="en-US" dirty="0" smtClean="0">
                <a:solidFill>
                  <a:prstClr val="black"/>
                </a:solidFill>
              </a:rPr>
              <a:t>Providers need to keep track of their biennial qualification date so they know when to re-qualify. They will also be notified with an alert 60 days prior to qualification expiration that qualifications will be expiring. Providers are able to submit their qualification application in HCSIS 60 days prior to qualification expiration date. Providers should use this time to start gathering the supporting documentation that will be needed to complete the application. If an application is not submitted 30 days prior to the expiration of the provider’s qualifications, another alert will be received. </a:t>
            </a:r>
          </a:p>
          <a:p>
            <a:pPr defTabSz="944951">
              <a:defRPr/>
            </a:pPr>
            <a:endParaRPr lang="en-US" b="1" dirty="0" smtClean="0">
              <a:solidFill>
                <a:prstClr val="black"/>
              </a:solidFill>
            </a:endParaRPr>
          </a:p>
          <a:p>
            <a:pPr defTabSz="944951">
              <a:defRPr/>
            </a:pPr>
            <a:r>
              <a:rPr lang="en-US" b="1" dirty="0" smtClean="0">
                <a:solidFill>
                  <a:prstClr val="black"/>
                </a:solidFill>
              </a:rPr>
              <a:t>Without</a:t>
            </a:r>
            <a:r>
              <a:rPr lang="en-US" b="1" baseline="0" dirty="0" smtClean="0">
                <a:solidFill>
                  <a:prstClr val="black"/>
                </a:solidFill>
              </a:rPr>
              <a:t> being qualified, services may not be rendered.  And, failure to </a:t>
            </a:r>
            <a:r>
              <a:rPr lang="en-US" b="1" dirty="0" smtClean="0">
                <a:solidFill>
                  <a:prstClr val="black"/>
                </a:solidFill>
              </a:rPr>
              <a:t>maintain a “Qualified” status for the services provided may result in a denial of service payment. </a:t>
            </a:r>
          </a:p>
          <a:p>
            <a:pPr marL="637302" lvl="1" indent="-171441" defTabSz="931723">
              <a:buFont typeface="Arial" panose="020B0604020202020204" pitchFamily="34" charset="0"/>
              <a:buChar char="•"/>
              <a:defRPr/>
            </a:pPr>
            <a:endParaRPr lang="en-US" b="1" dirty="0" smtClean="0">
              <a:solidFill>
                <a:prstClr val="black"/>
              </a:solidFill>
            </a:endParaRPr>
          </a:p>
          <a:p>
            <a:pPr marL="465861" lvl="1" defTabSz="931723">
              <a:defRPr/>
            </a:pPr>
            <a:endParaRPr lang="en-US" b="1" dirty="0" smtClean="0">
              <a:solidFill>
                <a:prstClr val="black"/>
              </a:solidFill>
            </a:endParaRPr>
          </a:p>
          <a:p>
            <a:pPr marL="465861" lvl="1" defTabSz="931723">
              <a:defRPr/>
            </a:pPr>
            <a:endParaRPr lang="en-US" b="1" dirty="0" smtClean="0">
              <a:solidFill>
                <a:prstClr val="black"/>
              </a:solidFill>
            </a:endParaRPr>
          </a:p>
          <a:p>
            <a:pPr marL="465861" lvl="1" defTabSz="931723">
              <a:defRPr/>
            </a:pPr>
            <a:endParaRPr lang="en-US" dirty="0" smtClean="0">
              <a:solidFill>
                <a:prstClr val="black"/>
              </a:solidFill>
            </a:endParaRPr>
          </a:p>
          <a:p>
            <a:pPr marL="465861" lvl="1" defTabSz="931723">
              <a:defRPr/>
            </a:pPr>
            <a:endParaRPr lang="en-US" dirty="0" smtClean="0">
              <a:solidFill>
                <a:prstClr val="black"/>
              </a:solidFill>
            </a:endParaRPr>
          </a:p>
          <a:p>
            <a:pPr marL="465861" lvl="1" defTabSz="931723">
              <a:defRPr/>
            </a:pPr>
            <a:endParaRPr lang="en-US" dirty="0" smtClean="0">
              <a:solidFill>
                <a:prstClr val="black"/>
              </a:solidFill>
            </a:endParaRPr>
          </a:p>
          <a:p>
            <a:pPr marL="465861" lvl="1" defTabSz="931723">
              <a:defRPr/>
            </a:pPr>
            <a:endParaRPr lang="en-US" altLang="en-US" dirty="0" smtClean="0">
              <a:solidFill>
                <a:prstClr val="black"/>
              </a:solidFill>
            </a:endParaRPr>
          </a:p>
          <a:p>
            <a:pPr marL="465861" lvl="1" defTabSz="931723">
              <a:defRPr/>
            </a:pPr>
            <a:endParaRPr lang="en-US" altLang="en-US" dirty="0" smtClean="0">
              <a:solidFill>
                <a:prstClr val="black"/>
              </a:solidFill>
            </a:endParaRPr>
          </a:p>
          <a:p>
            <a:pPr marL="465861" lvl="1" defTabSz="931723">
              <a:defRPr/>
            </a:pPr>
            <a:endParaRPr lang="en-US" altLang="en-US" dirty="0" smtClean="0">
              <a:solidFill>
                <a:prstClr val="black"/>
              </a:solidFill>
            </a:endParaRPr>
          </a:p>
          <a:p>
            <a:pPr defTabSz="931723">
              <a:defRPr/>
            </a:pPr>
            <a:endParaRPr lang="en-US" dirty="0" smtClean="0">
              <a:solidFill>
                <a:prstClr val="black"/>
              </a:solidFill>
            </a:endParaRPr>
          </a:p>
          <a:p>
            <a:pPr lvl="1">
              <a:buFont typeface="Arial" panose="020B0604020202020204" pitchFamily="34" charset="0"/>
              <a:buNone/>
            </a:pPr>
            <a:endParaRPr lang="en-US" altLang="en-US" dirty="0" smtClean="0">
              <a:ea typeface="Verdana" pitchFamily="34" charset="0"/>
              <a:cs typeface="Verdana"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38</a:t>
            </a:fld>
            <a:endParaRPr lang="en-US"/>
          </a:p>
        </p:txBody>
      </p:sp>
    </p:spTree>
    <p:extLst>
      <p:ext uri="{BB962C8B-B14F-4D97-AF65-F5344CB8AC3E}">
        <p14:creationId xmlns:p14="http://schemas.microsoft.com/office/powerpoint/2010/main" val="75065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r>
              <a:rPr lang="en-US" dirty="0" smtClean="0"/>
              <a:t>To complete the enrollment process, an</a:t>
            </a:r>
            <a:r>
              <a:rPr lang="en-US" baseline="0" dirty="0" smtClean="0"/>
              <a:t> Applicant must:</a:t>
            </a:r>
          </a:p>
          <a:p>
            <a:endParaRPr lang="en-US" baseline="0" dirty="0" smtClean="0"/>
          </a:p>
          <a:p>
            <a:pPr marL="171441" indent="-171441">
              <a:buFont typeface="Arial" panose="020B0604020202020204" pitchFamily="34" charset="0"/>
              <a:buChar char="•"/>
            </a:pPr>
            <a:r>
              <a:rPr lang="en-US" dirty="0" smtClean="0"/>
              <a:t>Ensure an ODP Waiver Provider Agreement is on file with ODP. </a:t>
            </a:r>
          </a:p>
          <a:p>
            <a:pPr marL="171441" indent="-171441">
              <a:buFont typeface="Arial" panose="020B0604020202020204" pitchFamily="34" charset="0"/>
              <a:buChar char="•"/>
            </a:pPr>
            <a:endParaRPr lang="en-US" dirty="0" smtClean="0"/>
          </a:p>
          <a:p>
            <a:pPr marL="171441" indent="-171441">
              <a:buFont typeface="Arial" panose="020B0604020202020204" pitchFamily="34" charset="0"/>
              <a:buChar char="•"/>
            </a:pPr>
            <a:r>
              <a:rPr lang="en-US" dirty="0" smtClean="0"/>
              <a:t>Ensure they have been determined qualified by their respective AE for the service they intend to enroll</a:t>
            </a:r>
          </a:p>
          <a:p>
            <a:pPr marL="171441" indent="-171441">
              <a:buFont typeface="Arial" panose="020B0604020202020204" pitchFamily="34" charset="0"/>
              <a:buChar char="•"/>
            </a:pPr>
            <a:endParaRPr lang="en-US" kern="0" dirty="0"/>
          </a:p>
          <a:p>
            <a:pPr marL="171441" indent="-171441">
              <a:buFont typeface="Arial" panose="020B0604020202020204" pitchFamily="34" charset="0"/>
              <a:buChar char="•"/>
            </a:pPr>
            <a:r>
              <a:rPr lang="en-US" kern="0" dirty="0"/>
              <a:t>Applicants must ensure their physical service location has been registered in HCSIS</a:t>
            </a:r>
          </a:p>
          <a:p>
            <a:pPr marL="171441" indent="-171441">
              <a:buFont typeface="Arial" panose="020B0604020202020204" pitchFamily="34" charset="0"/>
              <a:buChar char="•"/>
            </a:pPr>
            <a:endParaRPr lang="en-US" kern="0" dirty="0"/>
          </a:p>
          <a:p>
            <a:pPr marL="171441" indent="-171441" defTabSz="914350">
              <a:buFont typeface="Arial" panose="020B0604020202020204" pitchFamily="34" charset="0"/>
              <a:buChar char="•"/>
              <a:defRPr/>
            </a:pPr>
            <a:r>
              <a:rPr lang="en-US" kern="0" dirty="0"/>
              <a:t>Providers must validate their four digit service location code has been verified in HCSIS. </a:t>
            </a:r>
          </a:p>
          <a:p>
            <a:pPr marL="171441" indent="-171441">
              <a:buFont typeface="Arial" panose="020B0604020202020204" pitchFamily="34" charset="0"/>
              <a:buChar char="•"/>
            </a:pPr>
            <a:endParaRPr lang="en-US" dirty="0" smtClean="0"/>
          </a:p>
          <a:p>
            <a:pPr marL="171441" indent="-171441">
              <a:buFont typeface="Arial" panose="020B0604020202020204" pitchFamily="34" charset="0"/>
              <a:buChar char="•"/>
            </a:pPr>
            <a:r>
              <a:rPr lang="en-US" dirty="0" smtClean="0"/>
              <a:t>If the service the provider intends to provide requires a license, licensing must take place before the </a:t>
            </a:r>
            <a:r>
              <a:rPr lang="en-US" dirty="0" err="1" smtClean="0"/>
              <a:t>PROMISe</a:t>
            </a:r>
            <a:r>
              <a:rPr lang="en-US" dirty="0" smtClean="0"/>
              <a:t>™ provider enrollment application is submitted.</a:t>
            </a:r>
          </a:p>
          <a:p>
            <a:endParaRPr lang="en-US" dirty="0" smtClean="0"/>
          </a:p>
          <a:p>
            <a:r>
              <a:rPr lang="en-US" dirty="0" smtClean="0"/>
              <a:t>In some situations, additional requirements need to be met [See Info Packet 055-12]</a:t>
            </a:r>
          </a:p>
          <a:p>
            <a:endParaRPr lang="en-US" dirty="0" smtClean="0"/>
          </a:p>
          <a:p>
            <a:r>
              <a:rPr lang="en-US" dirty="0" smtClean="0"/>
              <a:t>A rate for a service  cannot be applied until the entire enrollment process is complete. This includes receiving your enrollment confirmation letter for the service location code from </a:t>
            </a:r>
            <a:r>
              <a:rPr lang="en-US" dirty="0" err="1" smtClean="0"/>
              <a:t>PROMISe</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39</a:t>
            </a:fld>
            <a:endParaRPr lang="en-US"/>
          </a:p>
        </p:txBody>
      </p:sp>
    </p:spTree>
    <p:extLst>
      <p:ext uri="{BB962C8B-B14F-4D97-AF65-F5344CB8AC3E}">
        <p14:creationId xmlns:p14="http://schemas.microsoft.com/office/powerpoint/2010/main" val="1060904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July 1, 2009, ODP implemented the Prospective Payment System (PPS). This initiative requires all providers who participate in the ODP waiver and base programs to bill services rendered through the department’s Medicaid Management Information System (MMIS) called the Provider Reimbursement and Operations Management Information System in Electronic Format (</a:t>
            </a:r>
            <a:r>
              <a:rPr lang="en-US" dirty="0" err="1" smtClean="0"/>
              <a:t>PROMISe</a:t>
            </a:r>
            <a:r>
              <a:rPr lang="en-US" dirty="0" smtClean="0"/>
              <a:t>™).</a:t>
            </a:r>
          </a:p>
          <a:p>
            <a:endParaRPr lang="en-US" dirty="0" smtClean="0"/>
          </a:p>
          <a:p>
            <a:r>
              <a:rPr lang="en-US" dirty="0" smtClean="0"/>
              <a:t>New providers cannot be enrolled in </a:t>
            </a:r>
            <a:r>
              <a:rPr lang="en-US" dirty="0" err="1" smtClean="0"/>
              <a:t>PROMISe</a:t>
            </a:r>
            <a:r>
              <a:rPr lang="en-US" dirty="0" smtClean="0"/>
              <a:t>™ until after they become qualified.  Because payment for waiver services is through </a:t>
            </a:r>
            <a:r>
              <a:rPr lang="en-US" dirty="0" err="1" smtClean="0"/>
              <a:t>PROMISe</a:t>
            </a:r>
            <a:r>
              <a:rPr lang="en-US" dirty="0" smtClean="0"/>
              <a:t>™, providers cannot bill for waiver services nor can they be authorized on ISPs until after the </a:t>
            </a:r>
            <a:r>
              <a:rPr lang="en-US" dirty="0" err="1" smtClean="0"/>
              <a:t>PROMISe</a:t>
            </a:r>
            <a:r>
              <a:rPr lang="en-US" dirty="0" smtClean="0"/>
              <a:t>™ enrollment has been completed. </a:t>
            </a:r>
          </a:p>
          <a:p>
            <a:endParaRPr lang="en-US" dirty="0" smtClean="0"/>
          </a:p>
          <a:p>
            <a:r>
              <a:rPr lang="en-US" dirty="0" smtClean="0"/>
              <a:t>ODP will notify providers once their enrollment is complete.  When providers receive this notice, ODP recommends that they notify all AEs in which they plan to provide services that they are now eligible and may now be selected as a provider of choice.</a:t>
            </a:r>
          </a:p>
          <a:p>
            <a:endParaRPr lang="en-US" dirty="0" smtClean="0"/>
          </a:p>
          <a:p>
            <a:r>
              <a:rPr lang="en-US" dirty="0" smtClean="0"/>
              <a:t>Again, services may not be rendered until qualifications, Provider Monitoring for New Providers, Applicant Orientation,</a:t>
            </a:r>
            <a:r>
              <a:rPr lang="en-US" baseline="0" dirty="0" smtClean="0"/>
              <a:t> </a:t>
            </a:r>
            <a:r>
              <a:rPr lang="en-US" dirty="0" err="1" smtClean="0"/>
              <a:t>PROMISe</a:t>
            </a:r>
            <a:r>
              <a:rPr lang="en-US" dirty="0" smtClean="0"/>
              <a:t>™ enrollment are complete</a:t>
            </a:r>
            <a:r>
              <a:rPr lang="en-US" baseline="0" dirty="0" smtClean="0"/>
              <a:t> and the AE has approved and authorized in the ISP. </a:t>
            </a:r>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40</a:t>
            </a:fld>
            <a:endParaRPr lang="en-US"/>
          </a:p>
        </p:txBody>
      </p:sp>
    </p:spTree>
    <p:extLst>
      <p:ext uri="{BB962C8B-B14F-4D97-AF65-F5344CB8AC3E}">
        <p14:creationId xmlns:p14="http://schemas.microsoft.com/office/powerpoint/2010/main" val="2893220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eaLnBrk="1" hangingPunct="1">
              <a:spcBef>
                <a:spcPct val="0"/>
              </a:spcBef>
            </a:pPr>
            <a:r>
              <a:rPr lang="en-US" altLang="en-US" dirty="0" err="1" smtClean="0"/>
              <a:t>PROMISe</a:t>
            </a:r>
            <a:r>
              <a:rPr lang="en-US" altLang="en-US" baseline="30000" dirty="0" err="1" smtClean="0"/>
              <a:t>TM</a:t>
            </a:r>
            <a:r>
              <a:rPr lang="en-US" altLang="en-US" dirty="0" smtClean="0"/>
              <a:t> is the claims processing system for Medical Assistance (MA) claims. </a:t>
            </a:r>
          </a:p>
          <a:p>
            <a:pPr eaLnBrk="1" hangingPunct="1">
              <a:spcBef>
                <a:spcPct val="0"/>
              </a:spcBef>
            </a:pPr>
            <a:endParaRPr lang="en-US" altLang="en-US" dirty="0" smtClean="0"/>
          </a:p>
          <a:p>
            <a:pPr eaLnBrk="1" hangingPunct="1">
              <a:spcBef>
                <a:spcPct val="0"/>
              </a:spcBef>
            </a:pPr>
            <a:r>
              <a:rPr lang="en-US" altLang="en-US" dirty="0" smtClean="0"/>
              <a:t>Providers of Home and Community-Based Services submit claims through </a:t>
            </a:r>
            <a:r>
              <a:rPr lang="en-US" altLang="en-US" dirty="0" err="1" smtClean="0"/>
              <a:t>PROMISe</a:t>
            </a:r>
            <a:r>
              <a:rPr lang="en-US" altLang="en-US" baseline="30000" dirty="0" err="1" smtClean="0"/>
              <a:t>TM</a:t>
            </a:r>
            <a:r>
              <a:rPr lang="en-US" altLang="en-US" baseline="30000" dirty="0" smtClean="0"/>
              <a:t> </a:t>
            </a:r>
            <a:r>
              <a:rPr lang="en-US" altLang="en-US" dirty="0" smtClean="0"/>
              <a:t> for payment reimbursement.  </a:t>
            </a:r>
          </a:p>
          <a:p>
            <a:pPr eaLnBrk="1" hangingPunct="1">
              <a:spcBef>
                <a:spcPct val="0"/>
              </a:spcBef>
            </a:pPr>
            <a:endParaRPr lang="en-US" altLang="en-US" dirty="0" smtClean="0"/>
          </a:p>
          <a:p>
            <a:pPr eaLnBrk="1" hangingPunct="1">
              <a:spcBef>
                <a:spcPct val="0"/>
              </a:spcBef>
            </a:pPr>
            <a:r>
              <a:rPr lang="en-US" altLang="en-US" dirty="0" err="1" smtClean="0"/>
              <a:t>PROMISe</a:t>
            </a:r>
            <a:r>
              <a:rPr lang="en-US" altLang="en-US" baseline="30000" dirty="0" err="1" smtClean="0"/>
              <a:t>TM</a:t>
            </a:r>
            <a:r>
              <a:rPr lang="en-US" altLang="en-US" baseline="30000" dirty="0" smtClean="0"/>
              <a:t> </a:t>
            </a:r>
            <a:r>
              <a:rPr lang="en-US" altLang="en-US" dirty="0" smtClean="0"/>
              <a:t> stores rates and interfaces with other ancillary systems to pull in provider and recipient information that is used during claims processing. </a:t>
            </a:r>
          </a:p>
          <a:p>
            <a:pPr eaLnBrk="1" hangingPunct="1">
              <a:spcBef>
                <a:spcPct val="0"/>
              </a:spcBef>
            </a:pPr>
            <a:endParaRPr lang="en-US" altLang="en-US" dirty="0" smtClean="0"/>
          </a:p>
          <a:p>
            <a:pPr eaLnBrk="1" hangingPunct="1">
              <a:spcBef>
                <a:spcPct val="0"/>
              </a:spcBef>
            </a:pPr>
            <a:r>
              <a:rPr lang="en-US" altLang="en-US" dirty="0" err="1" smtClean="0"/>
              <a:t>PROMISe</a:t>
            </a:r>
            <a:r>
              <a:rPr lang="en-US" altLang="en-US" baseline="30000" dirty="0" err="1" smtClean="0"/>
              <a:t>TM</a:t>
            </a:r>
            <a:r>
              <a:rPr lang="en-US" altLang="en-US" baseline="30000" dirty="0" smtClean="0"/>
              <a:t> </a:t>
            </a:r>
            <a:r>
              <a:rPr lang="en-US" altLang="en-US" dirty="0" smtClean="0"/>
              <a:t> enrollment is completed after providers register in HCSIS and have been determined qualified.  </a:t>
            </a:r>
          </a:p>
          <a:p>
            <a:pPr eaLnBrk="1" hangingPunct="1">
              <a:spcBef>
                <a:spcPct val="0"/>
              </a:spcBef>
            </a:pPr>
            <a:endParaRPr lang="en-US" altLang="en-US" dirty="0" smtClean="0"/>
          </a:p>
          <a:p>
            <a:pPr eaLnBrk="1" hangingPunct="1">
              <a:spcBef>
                <a:spcPct val="0"/>
              </a:spcBef>
            </a:pPr>
            <a:r>
              <a:rPr lang="en-US" altLang="en-US" dirty="0" smtClean="0"/>
              <a:t>It is critical that provider information in both HCSIS and </a:t>
            </a:r>
            <a:r>
              <a:rPr lang="en-US" altLang="en-US" dirty="0" err="1" smtClean="0"/>
              <a:t>PROMISe</a:t>
            </a:r>
            <a:r>
              <a:rPr lang="en-US" altLang="en-US" baseline="30000" dirty="0" err="1" smtClean="0"/>
              <a:t>TM</a:t>
            </a:r>
            <a:r>
              <a:rPr lang="en-US" altLang="en-US" dirty="0" smtClean="0"/>
              <a:t> matches exactly because during claims processing, </a:t>
            </a:r>
            <a:r>
              <a:rPr lang="en-US" altLang="en-US" dirty="0" err="1" smtClean="0"/>
              <a:t>PROMISe</a:t>
            </a:r>
            <a:r>
              <a:rPr lang="en-US" altLang="en-US" dirty="0" smtClean="0"/>
              <a:t>™ interfaces with HCSIS to validate that the information submitted on the claim is aligned with the information stored in HCSIS. </a:t>
            </a:r>
          </a:p>
          <a:p>
            <a:pPr eaLnBrk="1" hangingPunct="1">
              <a:spcBef>
                <a:spcPct val="0"/>
              </a:spcBef>
            </a:pPr>
            <a:endParaRPr lang="en-US" altLang="en-US" dirty="0" smtClean="0"/>
          </a:p>
          <a:p>
            <a:pPr eaLnBrk="1" hangingPunct="1">
              <a:spcBef>
                <a:spcPct val="0"/>
              </a:spcBef>
            </a:pPr>
            <a:r>
              <a:rPr lang="en-US" altLang="en-US" dirty="0" smtClean="0"/>
              <a:t>The following information is validated during claims processing: the individual, provider, service, units, rate, service dates, and waiver/program eligibility.  </a:t>
            </a:r>
          </a:p>
          <a:p>
            <a:pPr eaLnBrk="1" hangingPunct="1">
              <a:spcBef>
                <a:spcPct val="0"/>
              </a:spcBef>
            </a:pPr>
            <a:endParaRPr lang="en-US" altLang="en-US" dirty="0" smtClean="0"/>
          </a:p>
          <a:p>
            <a:pPr eaLnBrk="1" hangingPunct="1">
              <a:spcBef>
                <a:spcPct val="0"/>
              </a:spcBef>
            </a:pPr>
            <a:r>
              <a:rPr lang="en-US" altLang="en-US" dirty="0" smtClean="0"/>
              <a:t>It is the provider’s responsibility to ensure their data matches in both systems.  If the 2 systems are out of sync, the provider will risk a delay in payment.  Each system is independent of one another so they must be maintained independently as well.  </a:t>
            </a:r>
          </a:p>
          <a:p>
            <a:pPr eaLnBrk="1" hangingPunct="1">
              <a:spcBef>
                <a:spcPct val="0"/>
              </a:spcBef>
            </a:pPr>
            <a:endParaRPr lang="en-US" altLang="en-US" dirty="0" smtClean="0"/>
          </a:p>
          <a:p>
            <a:pPr eaLnBrk="1" hangingPunct="1">
              <a:spcBef>
                <a:spcPct val="0"/>
              </a:spcBef>
            </a:pPr>
            <a:r>
              <a:rPr lang="en-US" altLang="en-US" dirty="0" smtClean="0"/>
              <a:t>Updating HCSIS does not automatically update </a:t>
            </a:r>
            <a:r>
              <a:rPr lang="en-US" altLang="en-US" dirty="0" err="1" smtClean="0"/>
              <a:t>PROMISe</a:t>
            </a:r>
            <a:r>
              <a:rPr lang="en-US" altLang="en-US" baseline="30000" dirty="0" err="1" smtClean="0"/>
              <a:t>TM</a:t>
            </a:r>
            <a:r>
              <a:rPr lang="en-US" alt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42</a:t>
            </a:fld>
            <a:endParaRPr lang="en-US"/>
          </a:p>
        </p:txBody>
      </p:sp>
    </p:spTree>
    <p:extLst>
      <p:ext uri="{BB962C8B-B14F-4D97-AF65-F5344CB8AC3E}">
        <p14:creationId xmlns:p14="http://schemas.microsoft.com/office/powerpoint/2010/main" val="782047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5325"/>
            <a:ext cx="4645025" cy="3484563"/>
          </a:xfrm>
        </p:spPr>
      </p:sp>
      <p:sp>
        <p:nvSpPr>
          <p:cNvPr id="3" name="Notes Placeholder 2"/>
          <p:cNvSpPr>
            <a:spLocks noGrp="1"/>
          </p:cNvSpPr>
          <p:nvPr>
            <p:ph type="body" idx="1"/>
          </p:nvPr>
        </p:nvSpPr>
        <p:spPr/>
        <p:txBody>
          <a:bodyPr/>
          <a:lstStyle/>
          <a:p>
            <a:r>
              <a:rPr lang="en-US" dirty="0" smtClean="0">
                <a:sym typeface="Wingdings"/>
              </a:rPr>
              <a:t> Request additional responses from participants</a:t>
            </a:r>
            <a:endParaRPr lang="en-US" dirty="0"/>
          </a:p>
        </p:txBody>
      </p:sp>
      <p:sp>
        <p:nvSpPr>
          <p:cNvPr id="4" name="Slide Number Placeholder 3"/>
          <p:cNvSpPr>
            <a:spLocks noGrp="1"/>
          </p:cNvSpPr>
          <p:nvPr>
            <p:ph type="sldNum" sz="quarter" idx="10"/>
          </p:nvPr>
        </p:nvSpPr>
        <p:spPr/>
        <p:txBody>
          <a:bodyPr/>
          <a:lstStyle/>
          <a:p>
            <a:fld id="{21E6536D-5391-42DA-A407-0670A83FDF70}" type="slidenum">
              <a:rPr lang="en-US" smtClean="0"/>
              <a:t>43</a:t>
            </a:fld>
            <a:endParaRPr lang="en-US"/>
          </a:p>
        </p:txBody>
      </p:sp>
      <p:sp>
        <p:nvSpPr>
          <p:cNvPr id="5" name="Date Placeholder 4"/>
          <p:cNvSpPr>
            <a:spLocks noGrp="1"/>
          </p:cNvSpPr>
          <p:nvPr>
            <p:ph type="dt" idx="11"/>
          </p:nvPr>
        </p:nvSpPr>
        <p:spPr/>
        <p:txBody>
          <a:bodyPr/>
          <a:lstStyle/>
          <a:p>
            <a:fld id="{7AC9F0D3-4C94-4ED9-B294-82F937CB6AD7}" type="datetime1">
              <a:rPr lang="en-US" smtClean="0"/>
              <a:t>10/14/2015</a:t>
            </a:fld>
            <a:endParaRPr lang="en-US"/>
          </a:p>
        </p:txBody>
      </p:sp>
    </p:spTree>
    <p:extLst>
      <p:ext uri="{BB962C8B-B14F-4D97-AF65-F5344CB8AC3E}">
        <p14:creationId xmlns:p14="http://schemas.microsoft.com/office/powerpoint/2010/main" val="2089375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6F0693-D3C7-444A-8D46-0A423A4F1B04}" type="slidenum">
              <a:rPr lang="en-US" smtClean="0"/>
              <a:t>52</a:t>
            </a:fld>
            <a:endParaRPr lang="en-US" dirty="0"/>
          </a:p>
        </p:txBody>
      </p:sp>
    </p:spTree>
    <p:extLst>
      <p:ext uri="{BB962C8B-B14F-4D97-AF65-F5344CB8AC3E}">
        <p14:creationId xmlns:p14="http://schemas.microsoft.com/office/powerpoint/2010/main" val="209398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Applicant must access ODP’s electronic web-based system, HCSIS, for the provider access screens to complete your registration process. </a:t>
            </a:r>
          </a:p>
          <a:p>
            <a:endParaRPr lang="en-US" dirty="0" smtClean="0"/>
          </a:p>
          <a:p>
            <a:pPr defTabSz="914350">
              <a:defRPr/>
            </a:pPr>
            <a:r>
              <a:rPr lang="en-US" altLang="en-US" dirty="0" smtClean="0"/>
              <a:t>HCSIS is an online, web-based secure system</a:t>
            </a:r>
            <a:r>
              <a:rPr lang="en-US" altLang="en-US" baseline="0" dirty="0" smtClean="0"/>
              <a:t> that </a:t>
            </a:r>
            <a:r>
              <a:rPr lang="en-US" altLang="en-US" dirty="0" smtClean="0"/>
              <a:t>stores a lot of information including but not limited to demographic information, provider organizational information, and service/location data for services provided under ODP and other program offices in the Department of Human Services (DHS). HCSIS is also where incident management and provider qualification is completed and Individual Support Plans (ISPs) are stored. Providers must be enrolled in HCSIS in order to provide Home and Community-Based Services to individuals in Pennsylvania and receive payment for those services. HCSIS is also used to record information about providers of services funded and/or licensed by ODP and other offices within the Pennsylvania Department of Human Services (DHS). Only providers that have signed-up,</a:t>
            </a:r>
            <a:r>
              <a:rPr lang="en-US" altLang="en-US" dirty="0" smtClean="0">
                <a:solidFill>
                  <a:srgbClr val="FF0000"/>
                </a:solidFill>
              </a:rPr>
              <a:t> been determined qualified and have selected the appropriate </a:t>
            </a:r>
            <a:r>
              <a:rPr lang="en-US" altLang="en-US" dirty="0" smtClean="0"/>
              <a:t>services in HCSIS will be eligible to provide and receive payment for services.</a:t>
            </a:r>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7</a:t>
            </a:fld>
            <a:endParaRPr lang="en-US"/>
          </a:p>
        </p:txBody>
      </p:sp>
    </p:spTree>
    <p:extLst>
      <p:ext uri="{BB962C8B-B14F-4D97-AF65-F5344CB8AC3E}">
        <p14:creationId xmlns:p14="http://schemas.microsoft.com/office/powerpoint/2010/main" val="1152583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r>
              <a:rPr lang="en-US" dirty="0" smtClean="0"/>
              <a:t>The next step</a:t>
            </a:r>
            <a:r>
              <a:rPr lang="en-US" baseline="0" dirty="0" smtClean="0"/>
              <a:t> in the ODP Provider Enrollment Process is “Complete Registration Process in HCSIS.”  New providers will need to first register in HCSIS to participate in the waivers and base funded services.  </a:t>
            </a:r>
          </a:p>
          <a:p>
            <a:endParaRPr lang="en-US" baseline="0" dirty="0" smtClean="0"/>
          </a:p>
          <a:p>
            <a:r>
              <a:rPr lang="en-US" baseline="0" dirty="0" smtClean="0"/>
              <a:t>ODP will not approve any new provider’s registration in HCSIS until the applicant has demonstrated successful completion of this Orientation.</a:t>
            </a:r>
          </a:p>
          <a:p>
            <a:endParaRPr lang="en-US" baseline="0" dirty="0" smtClean="0"/>
          </a:p>
          <a:p>
            <a:r>
              <a:rPr lang="en-US" baseline="0" dirty="0" smtClean="0"/>
              <a:t>The applicant registers in HCSIS via the Provider Access subsystem.  </a:t>
            </a:r>
            <a:endParaRPr lang="en-US" dirty="0" smtClean="0"/>
          </a:p>
          <a:p>
            <a:endParaRPr lang="en-US" dirty="0" smtClean="0"/>
          </a:p>
          <a:p>
            <a:r>
              <a:rPr lang="en-US" dirty="0" smtClean="0"/>
              <a:t>The Provider Registration Job Aid provides step-by-step instructions to enter a provider’s information into HCSIS for the first</a:t>
            </a:r>
            <a:r>
              <a:rPr lang="en-US" baseline="0" dirty="0" smtClean="0"/>
              <a:t> time.</a:t>
            </a:r>
          </a:p>
          <a:p>
            <a:endParaRPr lang="en-US" baseline="0" dirty="0" smtClean="0"/>
          </a:p>
          <a:p>
            <a:r>
              <a:rPr lang="en-US" dirty="0" smtClean="0"/>
              <a:t>When providers have decided on the services they intend to render, they can proceed with the HCSIS registration process.  Enter HCSIS website, www.hcsis.state.pa.us and click on the box entitled “Provider Access”.  Providers must review the “Provider Registration Job Aid”  that is linked on the left side of the provider access page as these will assist providers with the initial registration process into HCSIS.</a:t>
            </a:r>
          </a:p>
          <a:p>
            <a:endParaRPr lang="en-US" dirty="0" smtClean="0"/>
          </a:p>
          <a:p>
            <a:r>
              <a:rPr lang="en-US" dirty="0" smtClean="0"/>
              <a:t>To complete the provider registration process, providers will need certain data that uniquely identifies the individual or the organization being represented.  Examples of such data include the Federal Employer Identification Number (FEIN), Social Security Number (SSN) and Department of State Entity Number.  The identification data entered into HCSIS will be used to establish the unique identity and Master Provider Index (MPI) number of the organization in the system.  HCSIS maintains records of information the provider enters such as the services the provider offers as well as the sites where those services will be performed.  The provider will also receive a Service Location ID Code (SLC) for each of the physical service location addresses used by the provider depending on the provider type. </a:t>
            </a:r>
            <a:r>
              <a:rPr lang="en-US" dirty="0" err="1" smtClean="0"/>
              <a:t>st</a:t>
            </a:r>
            <a:r>
              <a:rPr lang="en-US" dirty="0" smtClean="0"/>
              <a:t> time. </a:t>
            </a:r>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8</a:t>
            </a:fld>
            <a:endParaRPr lang="en-US"/>
          </a:p>
        </p:txBody>
      </p:sp>
    </p:spTree>
    <p:extLst>
      <p:ext uri="{BB962C8B-B14F-4D97-AF65-F5344CB8AC3E}">
        <p14:creationId xmlns:p14="http://schemas.microsoft.com/office/powerpoint/2010/main" val="145446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smtClean="0"/>
              <a:t>The HCSIS</a:t>
            </a:r>
            <a:r>
              <a:rPr lang="en-US" altLang="en-US" baseline="0" dirty="0" smtClean="0"/>
              <a:t> Verification Form </a:t>
            </a:r>
            <a:r>
              <a:rPr lang="en-US" altLang="en-US" dirty="0" smtClean="0"/>
              <a:t>should be completed by new agencies or individual direct service providers who are registering in HCSIS for the first time. </a:t>
            </a:r>
          </a:p>
          <a:p>
            <a:pPr>
              <a:spcBef>
                <a:spcPct val="0"/>
              </a:spcBef>
            </a:pPr>
            <a:endParaRPr lang="en-US" altLang="en-US" dirty="0" smtClean="0"/>
          </a:p>
          <a:p>
            <a:pPr>
              <a:spcBef>
                <a:spcPct val="0"/>
              </a:spcBef>
            </a:pPr>
            <a:r>
              <a:rPr lang="en-US" altLang="en-US" dirty="0" smtClean="0"/>
              <a:t>After the provider completes the registration process in HCSIS, ODP is responsible for what is called HCSIS verification.  HCSIS verification is the action taken by ODP to validate changes made to provider information located in </a:t>
            </a:r>
            <a:r>
              <a:rPr lang="en-US" altLang="en-US" b="1" dirty="0" smtClean="0"/>
              <a:t>Provider Access</a:t>
            </a:r>
            <a:r>
              <a:rPr lang="en-US" altLang="en-US" dirty="0" smtClean="0"/>
              <a:t>, which is where the provider’s registration profile is located. Applicants must click the “Submit Application” button in order for their application to be processed.</a:t>
            </a:r>
          </a:p>
          <a:p>
            <a:pPr>
              <a:spcBef>
                <a:spcPct val="0"/>
              </a:spcBef>
            </a:pPr>
            <a:endParaRPr lang="en-US" altLang="en-US" dirty="0" smtClean="0"/>
          </a:p>
          <a:p>
            <a:pPr>
              <a:spcBef>
                <a:spcPct val="0"/>
              </a:spcBef>
            </a:pPr>
            <a:r>
              <a:rPr lang="en-US" altLang="en-US" dirty="0" smtClean="0"/>
              <a:t>HCSIS verification is required for both applicants registering for the first time and existing providers who make changes to their existing provider information.  Applicants must submit documentation to validate their Federal Employer Identification Number (FEIN) or Social Security Number (SSN).  The documentation must be from the Internal Revenue Service (IRS) to verify the FEIN and a copy of the individual’s Social Security Card to verify the SSN.  </a:t>
            </a:r>
          </a:p>
          <a:p>
            <a:pPr>
              <a:spcBef>
                <a:spcPct val="0"/>
              </a:spcBef>
            </a:pPr>
            <a:endParaRPr lang="en-US" altLang="en-US" dirty="0" smtClean="0"/>
          </a:p>
          <a:p>
            <a:pPr>
              <a:spcBef>
                <a:spcPct val="0"/>
              </a:spcBef>
            </a:pPr>
            <a:r>
              <a:rPr lang="en-US" altLang="en-US" dirty="0" smtClean="0"/>
              <a:t>During the initial verification process, providers should pick only one provider type* and one specialty code to be verified for one physical location/address. </a:t>
            </a:r>
          </a:p>
          <a:p>
            <a:pPr>
              <a:spcBef>
                <a:spcPct val="0"/>
              </a:spcBef>
            </a:pPr>
            <a:endParaRPr lang="en-US" altLang="en-US" dirty="0" smtClean="0"/>
          </a:p>
          <a:p>
            <a:pPr>
              <a:spcBef>
                <a:spcPct val="0"/>
              </a:spcBef>
            </a:pPr>
            <a:r>
              <a:rPr lang="en-US" altLang="en-US" dirty="0" smtClean="0"/>
              <a:t>A provider’s HCSIS registration will remain in pending status until the verification process is completed.  </a:t>
            </a:r>
          </a:p>
          <a:p>
            <a:pPr>
              <a:spcBef>
                <a:spcPct val="0"/>
              </a:spcBef>
            </a:pPr>
            <a:endParaRPr lang="en-US" altLang="en-US" dirty="0" smtClean="0"/>
          </a:p>
          <a:p>
            <a:pPr>
              <a:spcBef>
                <a:spcPct val="0"/>
              </a:spcBef>
            </a:pPr>
            <a:r>
              <a:rPr lang="en-US" altLang="en-US" dirty="0" smtClean="0"/>
              <a:t>Once the verification process is completed, the applicants registration profile or the changes to an existing provider’s registration profile becomes active in HCSIS and an MPI# is assigned. </a:t>
            </a:r>
            <a:endParaRPr lang="en-US" altLang="en-US" b="1" dirty="0" smtClean="0">
              <a:latin typeface="Verdana" pitchFamily="34" charset="0"/>
            </a:endParaRPr>
          </a:p>
          <a:p>
            <a:pPr>
              <a:spcBef>
                <a:spcPct val="0"/>
              </a:spcBef>
            </a:pPr>
            <a:endParaRPr lang="en-US" altLang="en-US" dirty="0" smtClean="0"/>
          </a:p>
          <a:p>
            <a:pPr>
              <a:spcBef>
                <a:spcPct val="0"/>
              </a:spcBef>
            </a:pPr>
            <a:r>
              <a:rPr lang="en-US" altLang="en-US" dirty="0" smtClean="0"/>
              <a:t>Review Informational Packet #022-13 to understand the HCSIS Verification process. </a:t>
            </a:r>
          </a:p>
          <a:p>
            <a:pPr>
              <a:spcBef>
                <a:spcPct val="0"/>
              </a:spcBef>
            </a:pPr>
            <a:endParaRPr lang="en-US" altLang="en-US" dirty="0" smtClean="0"/>
          </a:p>
          <a:p>
            <a:pPr>
              <a:spcBef>
                <a:spcPct val="0"/>
              </a:spcBef>
            </a:pPr>
            <a:r>
              <a:rPr lang="en-US" altLang="en-US" dirty="0" smtClean="0"/>
              <a:t>* </a:t>
            </a:r>
            <a:r>
              <a:rPr lang="en-US" dirty="0"/>
              <a:t>A Provider Type is the classification of a provider. The Provider Type also represents a subset of related services. For example: a Therapist provider type can provide occupational therapy, physical therapy, and speech and language therapy. Other provider type examples include provider type 51 which represents Home and Community Habilitation and provider type 53 which represents Employment – Competitive). The Provider Type is used in both HCSIS and </a:t>
            </a:r>
            <a:r>
              <a:rPr lang="en-US" dirty="0" err="1"/>
              <a:t>PROMISe</a:t>
            </a:r>
            <a:r>
              <a:rPr lang="en-US" dirty="0"/>
              <a:t>™. </a:t>
            </a:r>
            <a:endParaRPr lang="en-US" altLang="en-US" dirty="0" smtClean="0"/>
          </a:p>
          <a:p>
            <a:pPr>
              <a:spcBef>
                <a:spcPct val="0"/>
              </a:spcBef>
            </a:pP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9</a:t>
            </a:fld>
            <a:endParaRPr lang="en-US"/>
          </a:p>
        </p:txBody>
      </p:sp>
    </p:spTree>
    <p:extLst>
      <p:ext uri="{BB962C8B-B14F-4D97-AF65-F5344CB8AC3E}">
        <p14:creationId xmlns:p14="http://schemas.microsoft.com/office/powerpoint/2010/main" val="108977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lstStyle/>
          <a:p>
            <a:pPr defTabSz="931723">
              <a:defRPr/>
            </a:pPr>
            <a:r>
              <a:rPr lang="en-US" dirty="0">
                <a:solidFill>
                  <a:prstClr val="black"/>
                </a:solidFill>
              </a:rPr>
              <a:t>The Provider Access section is where </a:t>
            </a:r>
            <a:r>
              <a:rPr lang="en-US" dirty="0" smtClean="0">
                <a:solidFill>
                  <a:prstClr val="black"/>
                </a:solidFill>
              </a:rPr>
              <a:t>applicants who </a:t>
            </a:r>
            <a:r>
              <a:rPr lang="en-US" dirty="0">
                <a:solidFill>
                  <a:prstClr val="black"/>
                </a:solidFill>
              </a:rPr>
              <a:t>wish to provide services for ODP can begin the registration process. </a:t>
            </a:r>
          </a:p>
          <a:p>
            <a:pPr defTabSz="931723">
              <a:defRPr/>
            </a:pPr>
            <a:endParaRPr lang="en-US" dirty="0">
              <a:solidFill>
                <a:prstClr val="black"/>
              </a:solidFill>
            </a:endParaRPr>
          </a:p>
          <a:p>
            <a:pPr defTabSz="931723">
              <a:defRPr/>
            </a:pPr>
            <a:r>
              <a:rPr lang="en-US" dirty="0">
                <a:solidFill>
                  <a:prstClr val="black"/>
                </a:solidFill>
              </a:rPr>
              <a:t>There is a variety of information which can assist  with the registration and enrollment process. </a:t>
            </a:r>
            <a:r>
              <a:rPr lang="en-US" dirty="0" smtClean="0">
                <a:solidFill>
                  <a:prstClr val="black"/>
                </a:solidFill>
              </a:rPr>
              <a:t> [See Resource Section in Attachment 2]</a:t>
            </a:r>
          </a:p>
          <a:p>
            <a:pPr defTabSz="931723">
              <a:defRPr/>
            </a:pP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10</a:t>
            </a:fld>
            <a:endParaRPr lang="en-US"/>
          </a:p>
        </p:txBody>
      </p:sp>
    </p:spTree>
    <p:extLst>
      <p:ext uri="{BB962C8B-B14F-4D97-AF65-F5344CB8AC3E}">
        <p14:creationId xmlns:p14="http://schemas.microsoft.com/office/powerpoint/2010/main" val="165846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change in process.</a:t>
            </a:r>
            <a:endParaRPr lang="en-US" dirty="0"/>
          </a:p>
        </p:txBody>
      </p:sp>
      <p:sp>
        <p:nvSpPr>
          <p:cNvPr id="4" name="Slide Number Placeholder 3"/>
          <p:cNvSpPr>
            <a:spLocks noGrp="1"/>
          </p:cNvSpPr>
          <p:nvPr>
            <p:ph type="sldNum" sz="quarter" idx="10"/>
          </p:nvPr>
        </p:nvSpPr>
        <p:spPr/>
        <p:txBody>
          <a:bodyPr/>
          <a:lstStyle/>
          <a:p>
            <a:fld id="{F93C8DCC-A699-4726-B387-DEE03FDAAF64}" type="slidenum">
              <a:rPr lang="en-US" smtClean="0"/>
              <a:t>11</a:t>
            </a:fld>
            <a:endParaRPr lang="en-US"/>
          </a:p>
        </p:txBody>
      </p:sp>
    </p:spTree>
    <p:extLst>
      <p:ext uri="{BB962C8B-B14F-4D97-AF65-F5344CB8AC3E}">
        <p14:creationId xmlns:p14="http://schemas.microsoft.com/office/powerpoint/2010/main" val="461508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Master Provider Identifier (MPI) number is assigned, all waiver providers should complete and sign the ODP Waiver Provider Agreement. The ODP Provider Agreement must be on file with ODP before ODP will process a provider’s </a:t>
            </a:r>
            <a:r>
              <a:rPr lang="en-US" dirty="0" err="1" smtClean="0"/>
              <a:t>PROMISe</a:t>
            </a:r>
            <a:r>
              <a:rPr lang="en-US" dirty="0" smtClean="0"/>
              <a:t>™ enrollment application. The AE must also verify that the ODP Provider Agreement has been signed so that the provider can be qualified. The Agreement must be signed by the Provider CEO.</a:t>
            </a:r>
          </a:p>
          <a:p>
            <a:endParaRPr lang="en-US" dirty="0" smtClean="0"/>
          </a:p>
          <a:p>
            <a:r>
              <a:rPr lang="en-US" dirty="0" smtClean="0"/>
              <a:t>The ODP Waiver Provider Agreement is an agreement held between ODP and the provider listing the responsibilities that the provider must complete.  This document is available on-line via HCSIS (www.hcsis.state.pa.us) under the ODP Program Links section and is entitled “ODP Waiver Provider Agreement.”  The cover letter is also located in this area and is entitled “ODP Waiver Provider Agreement – Cover Letter.”  The instructions for how to submit the agreement are included in the cover letter. </a:t>
            </a:r>
          </a:p>
          <a:p>
            <a:endParaRPr lang="en-US" dirty="0"/>
          </a:p>
        </p:txBody>
      </p:sp>
      <p:sp>
        <p:nvSpPr>
          <p:cNvPr id="4" name="Slide Number Placeholder 3"/>
          <p:cNvSpPr>
            <a:spLocks noGrp="1"/>
          </p:cNvSpPr>
          <p:nvPr>
            <p:ph type="sldNum" sz="quarter" idx="10"/>
          </p:nvPr>
        </p:nvSpPr>
        <p:spPr/>
        <p:txBody>
          <a:bodyPr/>
          <a:lstStyle/>
          <a:p>
            <a:fld id="{F36F0693-D3C7-444A-8D46-0A423A4F1B04}" type="slidenum">
              <a:rPr lang="en-US" smtClean="0"/>
              <a:t>12</a:t>
            </a:fld>
            <a:endParaRPr lang="en-US"/>
          </a:p>
        </p:txBody>
      </p:sp>
    </p:spTree>
    <p:extLst>
      <p:ext uri="{BB962C8B-B14F-4D97-AF65-F5344CB8AC3E}">
        <p14:creationId xmlns:p14="http://schemas.microsoft.com/office/powerpoint/2010/main" val="4186522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600" b="1"/>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lang="en-US" sz="2400" dirty="0">
                <a:solidFill>
                  <a:schemeClr val="bg1">
                    <a:lumMod val="50000"/>
                  </a:schemeClr>
                </a:solidFill>
                <a:latin typeface="+mn-lt"/>
                <a:ea typeface="ＭＳ Ｐゴシック" pitchFamily="-111" charset="-128"/>
                <a:cs typeface="ＭＳ Ｐゴシック" pitchFamily="-111" charset="-128"/>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
        <p:nvSpPr>
          <p:cNvPr id="5"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93560E47-ADE0-4457-8144-78E9C645F93A}" type="datetime1">
              <a:rPr lang="en-US" smtClean="0"/>
              <a:t>10/14/2015</a:t>
            </a:fld>
            <a:endParaRPr lang="en-US" dirty="0"/>
          </a:p>
        </p:txBody>
      </p:sp>
    </p:spTree>
    <p:extLst>
      <p:ext uri="{BB962C8B-B14F-4D97-AF65-F5344CB8AC3E}">
        <p14:creationId xmlns:p14="http://schemas.microsoft.com/office/powerpoint/2010/main" val="99406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5D3DA26C-6B63-49B3-AD9F-F13B143260BF}" type="datetime1">
              <a:rPr lang="en-US" smtClean="0"/>
              <a:t>10/14/2015</a:t>
            </a:fld>
            <a:endParaRPr lang="en-US" dirty="0"/>
          </a:p>
        </p:txBody>
      </p:sp>
      <p:sp>
        <p:nvSpPr>
          <p:cNvPr id="6"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
        <p:nvSpPr>
          <p:cNvPr id="8" name="Content Placeholder 7"/>
          <p:cNvSpPr>
            <a:spLocks noGrp="1"/>
          </p:cNvSpPr>
          <p:nvPr>
            <p:ph sz="quarter" idx="13"/>
          </p:nvPr>
        </p:nvSpPr>
        <p:spPr>
          <a:xfrm>
            <a:off x="457200" y="1143000"/>
            <a:ext cx="8153400" cy="4724400"/>
          </a:xfrm>
          <a:prstGeom prst="rect">
            <a:avLst/>
          </a:prstGeom>
        </p:spPr>
        <p:txBody>
          <a:bodyPr/>
          <a:lstStyle>
            <a:lvl1pPr>
              <a:buClrTx/>
              <a:defRPr sz="2400"/>
            </a:lvl1pPr>
            <a:lvl2pPr>
              <a:buClrTx/>
              <a:defRPr sz="2000"/>
            </a:lvl2pPr>
            <a:lvl3pPr>
              <a:buClrTx/>
              <a:defRPr sz="1800"/>
            </a:lvl3pPr>
            <a:lvl4pPr>
              <a:buClrTx/>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p:ph type="title"/>
          </p:nvPr>
        </p:nvSpPr>
        <p:spPr>
          <a:xfrm>
            <a:off x="457200" y="384175"/>
            <a:ext cx="5410200" cy="454026"/>
          </a:xfrm>
          <a:prstGeom prst="rect">
            <a:avLst/>
          </a:prstGeom>
        </p:spPr>
        <p:txBody>
          <a:bodyPr/>
          <a:lstStyle>
            <a:lvl1pPr algn="l">
              <a:defRPr sz="28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6042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4800601"/>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219200"/>
            <a:ext cx="4038600" cy="4800601"/>
          </a:xfrm>
          <a:prstGeom prst="rect">
            <a:avLst/>
          </a:prstGeom>
        </p:spPr>
        <p:txBody>
          <a:bodyPr/>
          <a:lstStyle>
            <a:lvl1pPr>
              <a:buClrTx/>
              <a:defRPr sz="2000"/>
            </a:lvl1pPr>
            <a:lvl2pPr>
              <a:buClrTx/>
              <a:defRPr sz="1800"/>
            </a:lvl2pPr>
            <a:lvl3pPr>
              <a:buClrTx/>
              <a:defRPr sz="1600"/>
            </a:lvl3pPr>
            <a:lvl4pPr>
              <a:buClrTx/>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A52C94A9-8929-47B3-B64E-1F51C0B872E6}" type="datetime1">
              <a:rPr lang="en-US" smtClean="0"/>
              <a:t>10/14/2015</a:t>
            </a:fld>
            <a:endParaRPr lang="en-US" dirty="0"/>
          </a:p>
        </p:txBody>
      </p:sp>
      <p:sp>
        <p:nvSpPr>
          <p:cNvPr id="9"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
        <p:nvSpPr>
          <p:cNvPr id="7" name="Title 1"/>
          <p:cNvSpPr>
            <a:spLocks noGrp="1"/>
          </p:cNvSpPr>
          <p:nvPr>
            <p:ph type="title"/>
          </p:nvPr>
        </p:nvSpPr>
        <p:spPr>
          <a:xfrm>
            <a:off x="457200" y="384175"/>
            <a:ext cx="5410200" cy="454026"/>
          </a:xfrm>
          <a:prstGeom prst="rect">
            <a:avLst/>
          </a:prstGeom>
        </p:spPr>
        <p:txBody>
          <a:bodyPr/>
          <a:lstStyle>
            <a:lvl1pPr algn="l">
              <a:defRPr sz="28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3221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58962"/>
            <a:ext cx="4040188" cy="3951288"/>
          </a:xfrm>
          <a:prstGeom prst="rect">
            <a:avLst/>
          </a:prstGeom>
        </p:spPr>
        <p:txBody>
          <a:bodyPr/>
          <a:lstStyle>
            <a:lvl1pPr>
              <a:buClrTx/>
              <a:defRPr sz="2000"/>
            </a:lvl1pPr>
            <a:lvl2pPr>
              <a:buClrTx/>
              <a:defRPr sz="1800"/>
            </a:lvl2pPr>
            <a:lvl3pPr>
              <a:buClrTx/>
              <a:defRPr sz="1600"/>
            </a:lvl3pPr>
            <a:lvl4pPr>
              <a:buClrTx/>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4645025" y="1219200"/>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58962"/>
            <a:ext cx="4041775" cy="3951288"/>
          </a:xfrm>
          <a:prstGeom prst="rect">
            <a:avLst/>
          </a:prstGeom>
        </p:spPr>
        <p:txBody>
          <a:bodyPr/>
          <a:lstStyle>
            <a:lvl1pPr>
              <a:buClrTx/>
              <a:defRPr sz="2000"/>
            </a:lvl1pPr>
            <a:lvl2pPr>
              <a:buClrTx/>
              <a:defRPr sz="1800"/>
            </a:lvl2pPr>
            <a:lvl3pPr>
              <a:buClrTx/>
              <a:defRPr sz="1600"/>
            </a:lvl3pPr>
            <a:lvl4pPr>
              <a:buClrTx/>
              <a:defRPr sz="14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2D98F12D-D076-45E8-8F9A-FD86AE2319F6}" type="datetime1">
              <a:rPr lang="en-US" smtClean="0"/>
              <a:t>10/14/2015</a:t>
            </a:fld>
            <a:endParaRPr lang="en-US" dirty="0"/>
          </a:p>
        </p:txBody>
      </p:sp>
      <p:sp>
        <p:nvSpPr>
          <p:cNvPr id="11"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
        <p:nvSpPr>
          <p:cNvPr id="9" name="Title 1"/>
          <p:cNvSpPr>
            <a:spLocks noGrp="1"/>
          </p:cNvSpPr>
          <p:nvPr>
            <p:ph type="title"/>
          </p:nvPr>
        </p:nvSpPr>
        <p:spPr>
          <a:xfrm>
            <a:off x="457200" y="384175"/>
            <a:ext cx="5410200" cy="454026"/>
          </a:xfrm>
          <a:prstGeom prst="rect">
            <a:avLst/>
          </a:prstGeom>
        </p:spPr>
        <p:txBody>
          <a:bodyPr/>
          <a:lstStyle>
            <a:lvl1pPr algn="l">
              <a:defRPr sz="28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0097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A7909104-38BC-4695-9167-5FEAF36FB956}" type="datetime1">
              <a:rPr lang="en-US" smtClean="0"/>
              <a:t>10/14/2015</a:t>
            </a:fld>
            <a:endParaRPr lang="en-US" dirty="0"/>
          </a:p>
        </p:txBody>
      </p:sp>
      <p:sp>
        <p:nvSpPr>
          <p:cNvPr id="7"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
        <p:nvSpPr>
          <p:cNvPr id="5" name="Title 1"/>
          <p:cNvSpPr>
            <a:spLocks noGrp="1"/>
          </p:cNvSpPr>
          <p:nvPr>
            <p:ph type="title"/>
          </p:nvPr>
        </p:nvSpPr>
        <p:spPr>
          <a:xfrm>
            <a:off x="457200" y="384175"/>
            <a:ext cx="5410200" cy="454026"/>
          </a:xfrm>
          <a:prstGeom prst="rect">
            <a:avLst/>
          </a:prstGeom>
        </p:spPr>
        <p:txBody>
          <a:bodyPr/>
          <a:lstStyle>
            <a:lvl1pPr algn="l">
              <a:defRPr sz="28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953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57200" y="6096000"/>
            <a:ext cx="2133600" cy="384175"/>
          </a:xfrm>
          <a:prstGeom prst="rect">
            <a:avLst/>
          </a:prstGeom>
        </p:spPr>
        <p:txBody>
          <a:bodyPr anchor="ctr"/>
          <a:lstStyle>
            <a:lvl1pPr>
              <a:defRPr sz="1100">
                <a:solidFill>
                  <a:schemeClr val="bg1"/>
                </a:solidFill>
              </a:defRPr>
            </a:lvl1pPr>
          </a:lstStyle>
          <a:p>
            <a:pPr>
              <a:defRPr/>
            </a:pPr>
            <a:fld id="{899045AE-2C19-40B9-B3C3-BE3F81C28963}" type="datetime1">
              <a:rPr lang="en-US" smtClean="0"/>
              <a:t>10/14/2015</a:t>
            </a:fld>
            <a:endParaRPr lang="en-US" dirty="0"/>
          </a:p>
        </p:txBody>
      </p:sp>
      <p:sp>
        <p:nvSpPr>
          <p:cNvPr id="6" name="Slide Number Placeholder 5"/>
          <p:cNvSpPr>
            <a:spLocks noGrp="1"/>
          </p:cNvSpPr>
          <p:nvPr>
            <p:ph type="sldNum" sz="quarter" idx="12"/>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1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spTree>
    <p:extLst>
      <p:ext uri="{BB962C8B-B14F-4D97-AF65-F5344CB8AC3E}">
        <p14:creationId xmlns:p14="http://schemas.microsoft.com/office/powerpoint/2010/main" val="332554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p:cNvSpPr txBox="1"/>
          <p:nvPr/>
        </p:nvSpPr>
        <p:spPr>
          <a:xfrm>
            <a:off x="4572000" y="76200"/>
            <a:ext cx="4648200" cy="307975"/>
          </a:xfrm>
          <a:prstGeom prst="rect">
            <a:avLst/>
          </a:prstGeom>
          <a:noFill/>
        </p:spPr>
        <p:txBody>
          <a:bodyPr>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defRPr/>
            </a:pPr>
            <a:endParaRPr lang="en-US" sz="1400" b="1" dirty="0">
              <a:latin typeface="Verdana" pitchFamily="34" charset="0"/>
            </a:endParaRPr>
          </a:p>
        </p:txBody>
      </p:sp>
      <p:sp>
        <p:nvSpPr>
          <p:cNvPr id="1033" name="Rectangle 8"/>
          <p:cNvSpPr>
            <a:spLocks noChangeArrowheads="1"/>
          </p:cNvSpPr>
          <p:nvPr/>
        </p:nvSpPr>
        <p:spPr bwMode="auto">
          <a:xfrm>
            <a:off x="7620000" y="60960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eaLnBrk="1" hangingPunct="1"/>
            <a:r>
              <a:rPr lang="en-US" altLang="en-US" sz="1400" dirty="0">
                <a:solidFill>
                  <a:schemeClr val="bg1"/>
                </a:solidFill>
                <a:latin typeface="Verdana" pitchFamily="-106" charset="0"/>
              </a:rPr>
              <a:t> &gt;</a:t>
            </a:r>
          </a:p>
        </p:txBody>
      </p:sp>
      <p:sp>
        <p:nvSpPr>
          <p:cNvPr id="1034" name="Rectangle 10"/>
          <p:cNvSpPr>
            <a:spLocks noChangeArrowheads="1"/>
          </p:cNvSpPr>
          <p:nvPr/>
        </p:nvSpPr>
        <p:spPr bwMode="auto">
          <a:xfrm>
            <a:off x="4191000" y="6096000"/>
            <a:ext cx="3352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algn="r" eaLnBrk="1" hangingPunct="1"/>
            <a:r>
              <a:rPr lang="en-US" altLang="en-US" sz="1400" dirty="0">
                <a:solidFill>
                  <a:schemeClr val="bg1"/>
                </a:solidFill>
                <a:latin typeface="Verdana" pitchFamily="-106" charset="0"/>
              </a:rPr>
              <a:t>www.dpw.state.pa.us </a:t>
            </a:r>
          </a:p>
        </p:txBody>
      </p:sp>
      <p:sp>
        <p:nvSpPr>
          <p:cNvPr id="1035" name="Rectangle 19"/>
          <p:cNvSpPr>
            <a:spLocks noChangeArrowheads="1"/>
          </p:cNvSpPr>
          <p:nvPr/>
        </p:nvSpPr>
        <p:spPr bwMode="auto">
          <a:xfrm>
            <a:off x="7620000" y="60960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eaLnBrk="1" hangingPunct="1"/>
            <a:r>
              <a:rPr lang="en-US" altLang="en-US" sz="1400" dirty="0">
                <a:solidFill>
                  <a:schemeClr val="bg1"/>
                </a:solidFill>
                <a:latin typeface="Verdana" pitchFamily="-106" charset="0"/>
              </a:rPr>
              <a:t> &gt;</a:t>
            </a:r>
          </a:p>
        </p:txBody>
      </p:sp>
      <p:sp>
        <p:nvSpPr>
          <p:cNvPr id="1036" name="Rectangle 20"/>
          <p:cNvSpPr>
            <a:spLocks noChangeArrowheads="1"/>
          </p:cNvSpPr>
          <p:nvPr/>
        </p:nvSpPr>
        <p:spPr bwMode="auto">
          <a:xfrm>
            <a:off x="4191000" y="6096000"/>
            <a:ext cx="3352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ＭＳ Ｐゴシック" pitchFamily="-106" charset="-128"/>
              </a:defRPr>
            </a:lvl1pPr>
            <a:lvl2pPr marL="742950" indent="-285750" eaLnBrk="0" hangingPunct="0">
              <a:defRPr>
                <a:solidFill>
                  <a:schemeClr val="tx1"/>
                </a:solidFill>
                <a:latin typeface="Arial" charset="0"/>
                <a:ea typeface="ＭＳ Ｐゴシック" pitchFamily="-106" charset="-128"/>
              </a:defRPr>
            </a:lvl2pPr>
            <a:lvl3pPr marL="1143000" indent="-228600" eaLnBrk="0" hangingPunct="0">
              <a:defRPr>
                <a:solidFill>
                  <a:schemeClr val="tx1"/>
                </a:solidFill>
                <a:latin typeface="Arial" charset="0"/>
                <a:ea typeface="ＭＳ Ｐゴシック" pitchFamily="-106" charset="-128"/>
              </a:defRPr>
            </a:lvl3pPr>
            <a:lvl4pPr marL="1600200" indent="-228600" eaLnBrk="0" hangingPunct="0">
              <a:defRPr>
                <a:solidFill>
                  <a:schemeClr val="tx1"/>
                </a:solidFill>
                <a:latin typeface="Arial" charset="0"/>
                <a:ea typeface="ＭＳ Ｐゴシック" pitchFamily="-106" charset="-128"/>
              </a:defRPr>
            </a:lvl4pPr>
            <a:lvl5pPr marL="2057400" indent="-228600" eaLnBrk="0" hangingPunct="0">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6" charset="-128"/>
              </a:defRPr>
            </a:lvl9pPr>
          </a:lstStyle>
          <a:p>
            <a:pPr algn="r" eaLnBrk="1" hangingPunct="1"/>
            <a:endParaRPr lang="en-US" altLang="en-US" sz="1400" dirty="0">
              <a:solidFill>
                <a:schemeClr val="bg1"/>
              </a:solidFill>
              <a:latin typeface="Verdana" pitchFamily="-106" charset="0"/>
            </a:endParaRPr>
          </a:p>
        </p:txBody>
      </p:sp>
      <p:sp>
        <p:nvSpPr>
          <p:cNvPr id="14" name="Date Placeholder 3"/>
          <p:cNvSpPr>
            <a:spLocks noGrp="1"/>
          </p:cNvSpPr>
          <p:nvPr>
            <p:ph type="dt" sz="half" idx="2"/>
          </p:nvPr>
        </p:nvSpPr>
        <p:spPr>
          <a:xfrm>
            <a:off x="457200" y="6096000"/>
            <a:ext cx="2133600" cy="384175"/>
          </a:xfrm>
          <a:prstGeom prst="rect">
            <a:avLst/>
          </a:prstGeom>
        </p:spPr>
        <p:txBody>
          <a:bodyPr anchor="ctr"/>
          <a:lstStyle>
            <a:lvl1pPr>
              <a:defRPr sz="1400">
                <a:solidFill>
                  <a:schemeClr val="bg1"/>
                </a:solidFill>
              </a:defRPr>
            </a:lvl1pPr>
          </a:lstStyle>
          <a:p>
            <a:pPr>
              <a:defRPr/>
            </a:pPr>
            <a:fld id="{B3E5B076-8C7A-4028-906E-852BFAD97291}" type="datetime1">
              <a:rPr lang="en-US" smtClean="0"/>
              <a:t>10/14/2015</a:t>
            </a:fld>
            <a:endParaRPr lang="en-US" dirty="0"/>
          </a:p>
        </p:txBody>
      </p:sp>
      <p:sp>
        <p:nvSpPr>
          <p:cNvPr id="15" name="Slide Number Placeholder 5"/>
          <p:cNvSpPr>
            <a:spLocks noGrp="1"/>
          </p:cNvSpPr>
          <p:nvPr>
            <p:ph type="sldNum" sz="quarter" idx="4"/>
          </p:nvPr>
        </p:nvSpPr>
        <p:spPr>
          <a:xfrm>
            <a:off x="7620000" y="6096000"/>
            <a:ext cx="1066800" cy="381000"/>
          </a:xfrm>
          <a:prstGeom prst="rect">
            <a:avLst/>
          </a:prstGeom>
        </p:spPr>
        <p:txBody>
          <a:bodyPr vert="horz" wrap="square" lIns="91440" tIns="45720" rIns="91440" bIns="45720" numCol="1" anchor="ctr" anchorCtr="0" compatLnSpc="1">
            <a:prstTxWarp prst="textNoShape">
              <a:avLst/>
            </a:prstTxWarp>
          </a:bodyPr>
          <a:lstStyle>
            <a:lvl1pPr algn="ctr">
              <a:defRPr sz="1400">
                <a:solidFill>
                  <a:schemeClr val="bg1"/>
                </a:solidFill>
                <a:ea typeface="ＭＳ Ｐゴシック" pitchFamily="-111" charset="-128"/>
                <a:cs typeface="+mn-cs"/>
              </a:defRPr>
            </a:lvl1pPr>
          </a:lstStyle>
          <a:p>
            <a:pPr>
              <a:defRPr/>
            </a:pPr>
            <a:fld id="{9C10EB89-1475-4332-AC66-2657F847E4F2}" type="slidenum">
              <a:rPr lang="en-US" smtClean="0"/>
              <a:pPr>
                <a:defRPr/>
              </a:pPr>
              <a:t>‹#›</a:t>
            </a:fld>
            <a:endParaRPr lang="en-US" dirty="0"/>
          </a:p>
        </p:txBody>
      </p:sp>
      <p:grpSp>
        <p:nvGrpSpPr>
          <p:cNvPr id="17" name="Group 16"/>
          <p:cNvGrpSpPr/>
          <p:nvPr/>
        </p:nvGrpSpPr>
        <p:grpSpPr>
          <a:xfrm>
            <a:off x="457200" y="6096000"/>
            <a:ext cx="8229600" cy="400050"/>
            <a:chOff x="457200" y="5562600"/>
            <a:chExt cx="8229600" cy="400050"/>
          </a:xfrm>
        </p:grpSpPr>
        <p:sp>
          <p:nvSpPr>
            <p:cNvPr id="19" name="Rectangle 18"/>
            <p:cNvSpPr/>
            <p:nvPr userDrawn="1"/>
          </p:nvSpPr>
          <p:spPr>
            <a:xfrm>
              <a:off x="7696200" y="5562600"/>
              <a:ext cx="990600" cy="400050"/>
            </a:xfrm>
            <a:prstGeom prst="rect">
              <a:avLst/>
            </a:prstGeom>
            <a:solidFill>
              <a:srgbClr val="80AED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7200" y="5562600"/>
              <a:ext cx="82296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457200" y="6172200"/>
            <a:ext cx="8229600" cy="276999"/>
          </a:xfrm>
          <a:prstGeom prst="rect">
            <a:avLst/>
          </a:prstGeom>
          <a:noFill/>
        </p:spPr>
        <p:txBody>
          <a:bodyPr wrap="square" rtlCol="0">
            <a:spAutoFit/>
          </a:bodyPr>
          <a:lstStyle/>
          <a:p>
            <a:pPr algn="ctr"/>
            <a:r>
              <a:rPr lang="en-US" sz="1200" dirty="0" smtClean="0">
                <a:solidFill>
                  <a:schemeClr val="bg1"/>
                </a:solidFill>
              </a:rPr>
              <a:t>www.dhs.state.pa.us</a:t>
            </a:r>
            <a:endParaRPr lang="en-US" sz="1200" dirty="0">
              <a:solidFill>
                <a:schemeClr val="bg1"/>
              </a:solidFill>
            </a:endParaRPr>
          </a:p>
        </p:txBody>
      </p:sp>
      <p:grpSp>
        <p:nvGrpSpPr>
          <p:cNvPr id="25" name="Group 24"/>
          <p:cNvGrpSpPr/>
          <p:nvPr/>
        </p:nvGrpSpPr>
        <p:grpSpPr>
          <a:xfrm>
            <a:off x="457200" y="457200"/>
            <a:ext cx="8434717" cy="685800"/>
            <a:chOff x="457200" y="304800"/>
            <a:chExt cx="8434717" cy="685800"/>
          </a:xfrm>
        </p:grpSpPr>
        <p:pic>
          <p:nvPicPr>
            <p:cNvPr id="26"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992483" y="350851"/>
              <a:ext cx="2899434" cy="59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304800"/>
              <a:ext cx="54102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5" r:id="rId4"/>
    <p:sldLayoutId id="2147483786" r:id="rId5"/>
    <p:sldLayoutId id="2147483787" r:id="rId6"/>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1" fontAlgn="base" hangingPunct="1">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1" fontAlgn="base" hangingPunct="1">
        <a:spcBef>
          <a:spcPct val="0"/>
        </a:spcBef>
        <a:spcAft>
          <a:spcPct val="0"/>
        </a:spcAft>
        <a:defRPr sz="4400">
          <a:solidFill>
            <a:schemeClr val="tx2"/>
          </a:solidFill>
          <a:latin typeface="Arial" pitchFamily="-111" charset="0"/>
        </a:defRPr>
      </a:lvl6pPr>
      <a:lvl7pPr marL="914400" algn="ctr" rtl="0" eaLnBrk="1" fontAlgn="base" hangingPunct="1">
        <a:spcBef>
          <a:spcPct val="0"/>
        </a:spcBef>
        <a:spcAft>
          <a:spcPct val="0"/>
        </a:spcAft>
        <a:defRPr sz="4400">
          <a:solidFill>
            <a:schemeClr val="tx2"/>
          </a:solidFill>
          <a:latin typeface="Arial" pitchFamily="-111" charset="0"/>
        </a:defRPr>
      </a:lvl7pPr>
      <a:lvl8pPr marL="1371600" algn="ctr" rtl="0" eaLnBrk="1" fontAlgn="base" hangingPunct="1">
        <a:spcBef>
          <a:spcPct val="0"/>
        </a:spcBef>
        <a:spcAft>
          <a:spcPct val="0"/>
        </a:spcAft>
        <a:defRPr sz="4400">
          <a:solidFill>
            <a:schemeClr val="tx2"/>
          </a:solidFill>
          <a:latin typeface="Arial" pitchFamily="-111" charset="0"/>
        </a:defRPr>
      </a:lvl8pPr>
      <a:lvl9pPr marL="1828800" algn="ctr" rtl="0" eaLnBrk="1" fontAlgn="base" hangingPunct="1">
        <a:spcBef>
          <a:spcPct val="0"/>
        </a:spcBef>
        <a:spcAft>
          <a:spcPct val="0"/>
        </a:spcAft>
        <a:defRPr sz="4400">
          <a:solidFill>
            <a:schemeClr val="tx2"/>
          </a:solidFill>
          <a:latin typeface="Arial" pitchFamily="-111" charset="0"/>
        </a:defRPr>
      </a:lvl9pPr>
    </p:titleStyle>
    <p:body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ra-odpproviderenroll@pa.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mailto:ra-odpprovideragreem@pa.go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www.dhs.state.pa.us/provider/promise/enrollmentinformation/index.ht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promise.dhs.state.pa.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ra-odpproviderenroll@pa.gov"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RA-pwarlheadquarters@state.pa.u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19200"/>
            <a:ext cx="7696200" cy="2917825"/>
          </a:xfrm>
        </p:spPr>
        <p:txBody>
          <a:bodyPr/>
          <a:lstStyle/>
          <a:p>
            <a:r>
              <a:rPr lang="en-US" dirty="0" smtClean="0"/>
              <a:t>Provider Enrollment:</a:t>
            </a:r>
            <a:br>
              <a:rPr lang="en-US" dirty="0" smtClean="0"/>
            </a:br>
            <a:r>
              <a:rPr lang="en-US" dirty="0" smtClean="0"/>
              <a:t>How It Works</a:t>
            </a:r>
            <a:br>
              <a:rPr lang="en-US" dirty="0" smtClean="0"/>
            </a:br>
            <a:r>
              <a:rPr lang="en-US" dirty="0" smtClean="0"/>
              <a:t>and </a:t>
            </a:r>
            <a:br>
              <a:rPr lang="en-US" dirty="0" smtClean="0"/>
            </a:br>
            <a:r>
              <a:rPr lang="en-US" dirty="0" smtClean="0"/>
              <a:t>Best Practices</a:t>
            </a:r>
            <a:br>
              <a:rPr lang="en-US" dirty="0" smtClean="0"/>
            </a:br>
            <a:endParaRPr lang="en-US" dirty="0"/>
          </a:p>
        </p:txBody>
      </p:sp>
      <p:sp>
        <p:nvSpPr>
          <p:cNvPr id="3" name="Subtitle 2"/>
          <p:cNvSpPr>
            <a:spLocks noGrp="1"/>
          </p:cNvSpPr>
          <p:nvPr>
            <p:ph type="subTitle" idx="1"/>
          </p:nvPr>
        </p:nvSpPr>
        <p:spPr/>
        <p:txBody>
          <a:bodyPr/>
          <a:lstStyle/>
          <a:p>
            <a:endParaRPr lang="en-US" dirty="0" smtClean="0"/>
          </a:p>
          <a:p>
            <a:r>
              <a:rPr lang="en-US" dirty="0" smtClean="0"/>
              <a:t>Office of Developmental</a:t>
            </a:r>
          </a:p>
          <a:p>
            <a:r>
              <a:rPr lang="en-US" dirty="0" smtClean="0"/>
              <a:t>Programs</a:t>
            </a: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20411AF3-D6D3-4B99-9CA6-93DA040E36D8}"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1</a:t>
            </a:fld>
            <a:endParaRPr lang="en-US"/>
          </a:p>
        </p:txBody>
      </p:sp>
    </p:spTree>
    <p:extLst>
      <p:ext uri="{BB962C8B-B14F-4D97-AF65-F5344CB8AC3E}">
        <p14:creationId xmlns:p14="http://schemas.microsoft.com/office/powerpoint/2010/main" val="234149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10</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b="1" dirty="0" smtClean="0"/>
              <a:t>HCSIS PROVIDER ACCESS</a:t>
            </a:r>
            <a:endParaRPr lang="en-US" b="1" dirty="0"/>
          </a:p>
        </p:txBody>
      </p:sp>
      <p:sp>
        <p:nvSpPr>
          <p:cNvPr id="5" name="Content Placeholder 3"/>
          <p:cNvSpPr txBox="1">
            <a:spLocks/>
          </p:cNvSpPr>
          <p:nvPr/>
        </p:nvSpPr>
        <p:spPr>
          <a:xfrm>
            <a:off x="4572000" y="1522890"/>
            <a:ext cx="4114800" cy="4504235"/>
          </a:xfrm>
          <a:prstGeom prst="rect">
            <a:avLst/>
          </a:prstGeom>
        </p:spPr>
        <p:txBody>
          <a:bodyPr>
            <a:normAutofit fontScale="70000" lnSpcReduction="20000"/>
          </a:bodyPr>
          <a:lst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a:lstStyle>
          <a:p>
            <a:pPr>
              <a:buClrTx/>
            </a:pPr>
            <a:r>
              <a:rPr lang="en-US" altLang="en-US" kern="0" dirty="0" smtClean="0">
                <a:ea typeface="Verdana" pitchFamily="34" charset="0"/>
                <a:cs typeface="Verdana" pitchFamily="34" charset="0"/>
              </a:rPr>
              <a:t>The </a:t>
            </a:r>
            <a:r>
              <a:rPr lang="en-US" altLang="en-US" kern="0" dirty="0" smtClean="0"/>
              <a:t>sidebar on the Provider Access screen contains additional options for each of the main areas of Provider Access. </a:t>
            </a:r>
          </a:p>
          <a:p>
            <a:pPr>
              <a:buClrTx/>
            </a:pPr>
            <a:endParaRPr lang="en-US" altLang="en-US" kern="0" dirty="0" smtClean="0"/>
          </a:p>
          <a:p>
            <a:pPr>
              <a:buClrTx/>
            </a:pPr>
            <a:r>
              <a:rPr lang="en-US" altLang="en-US" kern="0" dirty="0" smtClean="0"/>
              <a:t>Links to Provider Qualification and Certification and Licensing System information can be accessed from this sidebar.  </a:t>
            </a:r>
          </a:p>
          <a:p>
            <a:pPr>
              <a:buClrTx/>
            </a:pPr>
            <a:endParaRPr lang="en-US" altLang="en-US" kern="0" dirty="0" smtClean="0"/>
          </a:p>
          <a:p>
            <a:pPr>
              <a:buClrTx/>
            </a:pPr>
            <a:r>
              <a:rPr lang="en-US" altLang="en-US" kern="0" dirty="0" smtClean="0"/>
              <a:t>This sidebar will be available after you log in to HCSIS through Provider Access.</a:t>
            </a:r>
          </a:p>
          <a:p>
            <a:pPr>
              <a:buClrTx/>
            </a:pPr>
            <a:endParaRPr lang="en-US" kern="0"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2362200" cy="465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498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HCSIS VERIFICATIONS</a:t>
            </a:r>
            <a:endParaRPr lang="en-US" dirty="0"/>
          </a:p>
        </p:txBody>
      </p:sp>
      <p:sp>
        <p:nvSpPr>
          <p:cNvPr id="5" name="Content Placeholder 4"/>
          <p:cNvSpPr>
            <a:spLocks noGrp="1"/>
          </p:cNvSpPr>
          <p:nvPr>
            <p:ph sz="quarter" idx="13"/>
          </p:nvPr>
        </p:nvSpPr>
        <p:spPr/>
        <p:txBody>
          <a:bodyPr/>
          <a:lstStyle/>
          <a:p>
            <a:endParaRPr lang="en-US" dirty="0" smtClean="0"/>
          </a:p>
          <a:p>
            <a:endParaRPr lang="en-US" dirty="0"/>
          </a:p>
          <a:p>
            <a:r>
              <a:rPr lang="en-US" dirty="0" smtClean="0"/>
              <a:t>Please send your HCSIS change forms and IRS verifications directly to the ODP Enrollment Unit.</a:t>
            </a:r>
          </a:p>
          <a:p>
            <a:endParaRPr lang="en-US" dirty="0"/>
          </a:p>
          <a:p>
            <a:r>
              <a:rPr lang="en-US" dirty="0" smtClean="0"/>
              <a:t>Fax to: (717)783-5141</a:t>
            </a:r>
          </a:p>
          <a:p>
            <a:endParaRPr lang="en-US" dirty="0"/>
          </a:p>
          <a:p>
            <a:r>
              <a:rPr lang="en-US" dirty="0" smtClean="0"/>
              <a:t>Email to:  </a:t>
            </a:r>
            <a:r>
              <a:rPr lang="en-US" dirty="0" smtClean="0">
                <a:hlinkClick r:id="rId3"/>
              </a:rPr>
              <a:t>ra-odpproviderenroll@pa.gov</a:t>
            </a:r>
            <a:endParaRPr lang="en-US" dirty="0" smtClean="0"/>
          </a:p>
          <a:p>
            <a:endParaRPr lang="en-US" dirty="0"/>
          </a:p>
        </p:txBody>
      </p:sp>
      <p:sp>
        <p:nvSpPr>
          <p:cNvPr id="3" name="Date Placeholder 2"/>
          <p:cNvSpPr>
            <a:spLocks noGrp="1"/>
          </p:cNvSpPr>
          <p:nvPr>
            <p:ph type="dt" sz="half" idx="4294967295"/>
          </p:nvPr>
        </p:nvSpPr>
        <p:spPr>
          <a:xfrm>
            <a:off x="457200" y="6400800"/>
            <a:ext cx="2133600" cy="244475"/>
          </a:xfrm>
          <a:prstGeom prst="rect">
            <a:avLst/>
          </a:prstGeom>
        </p:spPr>
        <p:txBody>
          <a:bodyPr/>
          <a:lstStyle/>
          <a:p>
            <a:pPr>
              <a:defRPr/>
            </a:pPr>
            <a:fld id="{47D42AC0-6820-488A-92DE-F6D746560CD7}" type="datetime1">
              <a:rPr lang="en-US" smtClean="0"/>
              <a:t>10/14/2015</a:t>
            </a:fld>
            <a:endParaRPr lang="en-US" dirty="0"/>
          </a:p>
        </p:txBody>
      </p:sp>
      <p:sp>
        <p:nvSpPr>
          <p:cNvPr id="4" name="Slide Number Placeholder 3"/>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11</a:t>
            </a:fld>
            <a:endParaRPr lang="en-US"/>
          </a:p>
        </p:txBody>
      </p:sp>
    </p:spTree>
    <p:extLst>
      <p:ext uri="{BB962C8B-B14F-4D97-AF65-F5344CB8AC3E}">
        <p14:creationId xmlns:p14="http://schemas.microsoft.com/office/powerpoint/2010/main" val="373884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12</a:t>
            </a:fld>
            <a:endParaRPr lang="en-US" dirty="0"/>
          </a:p>
        </p:txBody>
      </p:sp>
      <p:sp>
        <p:nvSpPr>
          <p:cNvPr id="4" name="Title 3"/>
          <p:cNvSpPr>
            <a:spLocks noGrp="1"/>
          </p:cNvSpPr>
          <p:nvPr>
            <p:ph type="title"/>
          </p:nvPr>
        </p:nvSpPr>
        <p:spPr>
          <a:xfrm>
            <a:off x="381000" y="457200"/>
            <a:ext cx="5410200" cy="454026"/>
          </a:xfrm>
        </p:spPr>
        <p:txBody>
          <a:bodyPr/>
          <a:lstStyle/>
          <a:p>
            <a:pPr algn="ctr"/>
            <a:r>
              <a:rPr lang="en-US" sz="2400" dirty="0" smtClean="0"/>
              <a:t>WAIVER PROVIDER AGREEMENT</a:t>
            </a:r>
            <a:endParaRPr lang="en-US" sz="2400" dirty="0"/>
          </a:p>
        </p:txBody>
      </p:sp>
      <p:pic>
        <p:nvPicPr>
          <p:cNvPr id="6146" name="Picture 2" descr="C:\Users\vistillman\AppData\Local\Microsoft\Windows\Temporary Internet Files\Content.Outlook\6LQ3SYHB\Part 2.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 t="5575" r="89963" b="83431"/>
          <a:stretch/>
        </p:blipFill>
        <p:spPr bwMode="auto">
          <a:xfrm>
            <a:off x="2204852" y="1518782"/>
            <a:ext cx="4734296" cy="382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0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AGREEMENT</a:t>
            </a:r>
            <a:endParaRPr lang="en-US" dirty="0"/>
          </a:p>
        </p:txBody>
      </p:sp>
      <p:sp>
        <p:nvSpPr>
          <p:cNvPr id="5" name="Content Placeholder 4"/>
          <p:cNvSpPr>
            <a:spLocks noGrp="1"/>
          </p:cNvSpPr>
          <p:nvPr>
            <p:ph sz="quarter" idx="13"/>
          </p:nvPr>
        </p:nvSpPr>
        <p:spPr/>
        <p:txBody>
          <a:bodyPr/>
          <a:lstStyle/>
          <a:p>
            <a:endParaRPr lang="en-US" dirty="0" smtClean="0"/>
          </a:p>
          <a:p>
            <a:endParaRPr lang="en-US" dirty="0"/>
          </a:p>
          <a:p>
            <a:r>
              <a:rPr lang="en-US" dirty="0" smtClean="0"/>
              <a:t>Please complete and submit the Provider Agreement either by Mail or as an attachment via email to : </a:t>
            </a:r>
            <a:r>
              <a:rPr lang="en-US" dirty="0" smtClean="0">
                <a:hlinkClick r:id="rId2"/>
              </a:rPr>
              <a:t>ra-odpprovideragreem@pa.gov</a:t>
            </a:r>
            <a:endParaRPr lang="en-US" dirty="0" smtClean="0"/>
          </a:p>
          <a:p>
            <a:endParaRPr lang="en-US" dirty="0" smtClean="0"/>
          </a:p>
          <a:p>
            <a:r>
              <a:rPr lang="en-US" dirty="0" smtClean="0"/>
              <a:t>Please make sure your Provider name and information matches exactly to your registration.</a:t>
            </a:r>
            <a:endParaRPr lang="en-US" dirty="0"/>
          </a:p>
        </p:txBody>
      </p:sp>
      <p:sp>
        <p:nvSpPr>
          <p:cNvPr id="3" name="Date Placeholder 2"/>
          <p:cNvSpPr>
            <a:spLocks noGrp="1"/>
          </p:cNvSpPr>
          <p:nvPr>
            <p:ph type="dt" sz="half" idx="4294967295"/>
          </p:nvPr>
        </p:nvSpPr>
        <p:spPr>
          <a:xfrm>
            <a:off x="457200" y="6400800"/>
            <a:ext cx="2133600" cy="244475"/>
          </a:xfrm>
          <a:prstGeom prst="rect">
            <a:avLst/>
          </a:prstGeom>
        </p:spPr>
        <p:txBody>
          <a:bodyPr/>
          <a:lstStyle/>
          <a:p>
            <a:pPr>
              <a:defRPr/>
            </a:pPr>
            <a:fld id="{47D42AC0-6820-488A-92DE-F6D746560CD7}" type="datetime1">
              <a:rPr lang="en-US" smtClean="0"/>
              <a:t>10/14/2015</a:t>
            </a:fld>
            <a:endParaRPr lang="en-US" dirty="0"/>
          </a:p>
        </p:txBody>
      </p:sp>
      <p:sp>
        <p:nvSpPr>
          <p:cNvPr id="4" name="Slide Number Placeholder 3"/>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13</a:t>
            </a:fld>
            <a:endParaRPr lang="en-US"/>
          </a:p>
        </p:txBody>
      </p:sp>
    </p:spTree>
    <p:extLst>
      <p:ext uri="{BB962C8B-B14F-4D97-AF65-F5344CB8AC3E}">
        <p14:creationId xmlns:p14="http://schemas.microsoft.com/office/powerpoint/2010/main" val="290838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14</a:t>
            </a:fld>
            <a:endParaRPr lang="en-US" dirty="0"/>
          </a:p>
        </p:txBody>
      </p:sp>
      <p:sp>
        <p:nvSpPr>
          <p:cNvPr id="4" name="Title 3"/>
          <p:cNvSpPr>
            <a:spLocks noGrp="1"/>
          </p:cNvSpPr>
          <p:nvPr>
            <p:ph type="title"/>
          </p:nvPr>
        </p:nvSpPr>
        <p:spPr>
          <a:xfrm>
            <a:off x="381000" y="457200"/>
            <a:ext cx="5410200" cy="454026"/>
          </a:xfrm>
        </p:spPr>
        <p:txBody>
          <a:bodyPr/>
          <a:lstStyle/>
          <a:p>
            <a:pPr algn="ctr"/>
            <a:r>
              <a:rPr lang="en-US" dirty="0" smtClean="0"/>
              <a:t>LICENSING</a:t>
            </a:r>
            <a:endParaRPr lang="en-US" dirty="0"/>
          </a:p>
        </p:txBody>
      </p:sp>
      <p:pic>
        <p:nvPicPr>
          <p:cNvPr id="7" name="Picture 2" descr="C:\Users\vistillman\AppData\Local\Microsoft\Windows\Temporary Internet Files\Content.Outlook\6LQ3SYHB\Part 2.jpg"/>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l="11932" t="3077" r="64413" b="81538"/>
          <a:stretch/>
        </p:blipFill>
        <p:spPr bwMode="auto">
          <a:xfrm>
            <a:off x="1104900" y="1608803"/>
            <a:ext cx="6934200" cy="364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11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3581400"/>
          </a:xfrm>
        </p:spPr>
        <p:txBody>
          <a:bodyPr/>
          <a:lstStyle/>
          <a:p>
            <a:r>
              <a:rPr lang="en-US" dirty="0" smtClean="0"/>
              <a:t>The Human Services Licensing Process: Using the Certification Licensing System (CLS)</a:t>
            </a:r>
            <a:endParaRPr lang="en-US" dirty="0"/>
          </a:p>
        </p:txBody>
      </p:sp>
      <p:sp>
        <p:nvSpPr>
          <p:cNvPr id="3" name="Subtitle 2"/>
          <p:cNvSpPr>
            <a:spLocks noGrp="1"/>
          </p:cNvSpPr>
          <p:nvPr>
            <p:ph type="subTitle" idx="1"/>
          </p:nvPr>
        </p:nvSpPr>
        <p:spPr>
          <a:xfrm>
            <a:off x="1371600" y="4572000"/>
            <a:ext cx="6400800" cy="1066800"/>
          </a:xfrm>
        </p:spPr>
        <p:txBody>
          <a:bodyPr/>
          <a:lstStyle/>
          <a:p>
            <a:r>
              <a:rPr lang="en-US" dirty="0" smtClean="0"/>
              <a:t>Oct. 20, 2015</a:t>
            </a:r>
            <a:endParaRPr lang="en-US" dirty="0"/>
          </a:p>
        </p:txBody>
      </p:sp>
      <p:sp>
        <p:nvSpPr>
          <p:cNvPr id="4" name="Date Placeholder 3"/>
          <p:cNvSpPr>
            <a:spLocks noGrp="1"/>
          </p:cNvSpPr>
          <p:nvPr>
            <p:ph type="dt" sz="half" idx="10"/>
          </p:nvPr>
        </p:nvSpPr>
        <p:spPr/>
        <p:txBody>
          <a:bodyPr/>
          <a:lstStyle/>
          <a:p>
            <a:pPr>
              <a:defRPr/>
            </a:pPr>
            <a:fld id="{631FF3B3-CFAF-4C50-A4EE-8CF7D8FE7CC2}"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15</a:t>
            </a:fld>
            <a:endParaRPr lang="en-US" dirty="0"/>
          </a:p>
        </p:txBody>
      </p:sp>
    </p:spTree>
    <p:extLst>
      <p:ext uri="{BB962C8B-B14F-4D97-AF65-F5344CB8AC3E}">
        <p14:creationId xmlns:p14="http://schemas.microsoft.com/office/powerpoint/2010/main" val="276615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New Application</a:t>
            </a: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16</a:t>
            </a:fld>
            <a:endParaRPr lang="en-US" dirty="0"/>
          </a:p>
        </p:txBody>
      </p:sp>
      <p:pic>
        <p:nvPicPr>
          <p:cNvPr id="10" name="Content Placeholder 9"/>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76935" y="1143000"/>
            <a:ext cx="6113929" cy="4724400"/>
          </a:xfrm>
        </p:spPr>
      </p:pic>
    </p:spTree>
    <p:extLst>
      <p:ext uri="{BB962C8B-B14F-4D97-AF65-F5344CB8AC3E}">
        <p14:creationId xmlns:p14="http://schemas.microsoft.com/office/powerpoint/2010/main" val="1879550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New Application</a:t>
            </a: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17</a:t>
            </a:fld>
            <a:endParaRPr lang="en-US"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76935" y="1143000"/>
            <a:ext cx="6113929" cy="4724400"/>
          </a:xfrm>
        </p:spPr>
      </p:pic>
    </p:spTree>
    <p:extLst>
      <p:ext uri="{BB962C8B-B14F-4D97-AF65-F5344CB8AC3E}">
        <p14:creationId xmlns:p14="http://schemas.microsoft.com/office/powerpoint/2010/main" val="242524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18</a:t>
            </a:fld>
            <a:endParaRPr lang="en-US" dirty="0"/>
          </a:p>
        </p:txBody>
      </p:sp>
      <p:sp>
        <p:nvSpPr>
          <p:cNvPr id="4" name="Content Placeholder 3"/>
          <p:cNvSpPr>
            <a:spLocks noGrp="1"/>
          </p:cNvSpPr>
          <p:nvPr>
            <p:ph sz="quarter" idx="13"/>
          </p:nvPr>
        </p:nvSpPr>
        <p:spPr/>
        <p:txBody>
          <a:bodyPr/>
          <a:lstStyle/>
          <a:p>
            <a:endParaRPr lang="en-US" dirty="0"/>
          </a:p>
        </p:txBody>
      </p:sp>
      <p:sp>
        <p:nvSpPr>
          <p:cNvPr id="5" name="Title 4"/>
          <p:cNvSpPr>
            <a:spLocks noGrp="1"/>
          </p:cNvSpPr>
          <p:nvPr>
            <p:ph type="title"/>
          </p:nvPr>
        </p:nvSpPr>
        <p:spPr/>
        <p:txBody>
          <a:bodyPr/>
          <a:lstStyle/>
          <a:p>
            <a:r>
              <a:rPr lang="en-US" dirty="0" smtClean="0"/>
              <a:t>LIBRA Process</a:t>
            </a:r>
            <a:endParaRPr lang="en-US" dirty="0"/>
          </a:p>
        </p:txBody>
      </p:sp>
      <p:pic>
        <p:nvPicPr>
          <p:cNvPr id="2050" name="Picture 2" descr="C:\Users\rerobinson\AppData\Local\Microsoft\Windows\Temporary Internet Files\Content.Outlook\P1S2CBGM\CLS Process Maps 2013_11_15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0" y="1143000"/>
            <a:ext cx="887505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7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19</a:t>
            </a:fld>
            <a:endParaRPr lang="en-US" dirty="0"/>
          </a:p>
        </p:txBody>
      </p:sp>
      <p:sp>
        <p:nvSpPr>
          <p:cNvPr id="4" name="Content Placeholder 3"/>
          <p:cNvSpPr>
            <a:spLocks noGrp="1"/>
          </p:cNvSpPr>
          <p:nvPr>
            <p:ph sz="quarter" idx="13"/>
          </p:nvPr>
        </p:nvSpPr>
        <p:spPr/>
        <p:txBody>
          <a:bodyPr/>
          <a:lstStyle/>
          <a:p>
            <a:endParaRPr lang="en-US" dirty="0"/>
          </a:p>
        </p:txBody>
      </p:sp>
      <p:sp>
        <p:nvSpPr>
          <p:cNvPr id="5" name="Title 4"/>
          <p:cNvSpPr>
            <a:spLocks noGrp="1"/>
          </p:cNvSpPr>
          <p:nvPr>
            <p:ph type="title"/>
          </p:nvPr>
        </p:nvSpPr>
        <p:spPr/>
        <p:txBody>
          <a:bodyPr/>
          <a:lstStyle/>
          <a:p>
            <a:r>
              <a:rPr lang="en-US" dirty="0" smtClean="0"/>
              <a:t>LIBRA Process</a:t>
            </a:r>
            <a:endParaRPr lang="en-US" dirty="0"/>
          </a:p>
        </p:txBody>
      </p:sp>
      <p:pic>
        <p:nvPicPr>
          <p:cNvPr id="1026" name="Picture 2" descr="C:\Users\rerobinson\AppData\Local\Microsoft\Windows\Temporary Internet Files\Content.Outlook\P1S2CBGM\CLS Process Maps 2013_11_15_Pag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0" y="1066800"/>
            <a:ext cx="8875059"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05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9"/>
            <a:ext cx="5410200" cy="457201"/>
          </a:xfrm>
        </p:spPr>
        <p:txBody>
          <a:bodyPr/>
          <a:lstStyle/>
          <a:p>
            <a:r>
              <a:rPr lang="en-US" dirty="0" smtClean="0"/>
              <a:t>PROVIDER ENROLLMENT </a:t>
            </a:r>
            <a:r>
              <a:rPr lang="en-US" dirty="0"/>
              <a:t>101</a:t>
            </a:r>
          </a:p>
        </p:txBody>
      </p:sp>
      <p:sp>
        <p:nvSpPr>
          <p:cNvPr id="3" name="Content Placeholder 2"/>
          <p:cNvSpPr>
            <a:spLocks noGrp="1"/>
          </p:cNvSpPr>
          <p:nvPr>
            <p:ph sz="quarter" idx="13"/>
          </p:nvPr>
        </p:nvSpPr>
        <p:spPr>
          <a:xfrm>
            <a:off x="990600" y="1828800"/>
            <a:ext cx="7239000" cy="3733800"/>
          </a:xfrm>
        </p:spPr>
        <p:txBody>
          <a:bodyPr/>
          <a:lstStyle/>
          <a:p>
            <a:pPr marL="914400" lvl="2" indent="0">
              <a:buNone/>
            </a:pPr>
            <a:endParaRPr lang="en-US" dirty="0" smtClean="0"/>
          </a:p>
          <a:p>
            <a:pPr lvl="2"/>
            <a:r>
              <a:rPr lang="en-US" dirty="0" smtClean="0"/>
              <a:t>Our goal here today is to review the enrollment process.</a:t>
            </a:r>
          </a:p>
          <a:p>
            <a:pPr lvl="2"/>
            <a:r>
              <a:rPr lang="en-US" dirty="0" smtClean="0"/>
              <a:t>Review the use of CLS in the licensing process.</a:t>
            </a:r>
            <a:endParaRPr lang="en-US" dirty="0"/>
          </a:p>
          <a:p>
            <a:pPr lvl="2"/>
            <a:r>
              <a:rPr lang="en-US" dirty="0" smtClean="0"/>
              <a:t>Provide an overview of the revalidation process and share our helpful tips on getting your sites revalidated on time. </a:t>
            </a: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2</a:t>
            </a:fld>
            <a:endParaRPr lang="en-US"/>
          </a:p>
        </p:txBody>
      </p:sp>
      <p:sp>
        <p:nvSpPr>
          <p:cNvPr id="6" name="TextBox 5"/>
          <p:cNvSpPr txBox="1"/>
          <p:nvPr/>
        </p:nvSpPr>
        <p:spPr>
          <a:xfrm>
            <a:off x="1676400" y="1371600"/>
            <a:ext cx="6096000" cy="369332"/>
          </a:xfrm>
          <a:prstGeom prst="rect">
            <a:avLst/>
          </a:prstGeom>
          <a:noFill/>
        </p:spPr>
        <p:txBody>
          <a:bodyPr wrap="square" rtlCol="0">
            <a:spAutoFit/>
          </a:bodyPr>
          <a:lstStyle/>
          <a:p>
            <a:r>
              <a:rPr lang="en-US" dirty="0" smtClean="0"/>
              <a:t>OBJECTIVES:</a:t>
            </a:r>
            <a:endParaRPr lang="en-US" dirty="0"/>
          </a:p>
        </p:txBody>
      </p:sp>
    </p:spTree>
    <p:extLst>
      <p:ext uri="{BB962C8B-B14F-4D97-AF65-F5344CB8AC3E}">
        <p14:creationId xmlns:p14="http://schemas.microsoft.com/office/powerpoint/2010/main" val="2987721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20</a:t>
            </a:fld>
            <a:endParaRPr lang="en-US" dirty="0"/>
          </a:p>
        </p:txBody>
      </p:sp>
      <p:sp>
        <p:nvSpPr>
          <p:cNvPr id="4" name="Content Placeholder 3"/>
          <p:cNvSpPr>
            <a:spLocks noGrp="1"/>
          </p:cNvSpPr>
          <p:nvPr>
            <p:ph sz="quarter" idx="13"/>
          </p:nvPr>
        </p:nvSpPr>
        <p:spPr/>
        <p:txBody>
          <a:bodyPr/>
          <a:lstStyle/>
          <a:p>
            <a:endParaRPr lang="en-US" dirty="0"/>
          </a:p>
        </p:txBody>
      </p:sp>
      <p:sp>
        <p:nvSpPr>
          <p:cNvPr id="5" name="Title 4"/>
          <p:cNvSpPr>
            <a:spLocks noGrp="1"/>
          </p:cNvSpPr>
          <p:nvPr>
            <p:ph type="title"/>
          </p:nvPr>
        </p:nvSpPr>
        <p:spPr/>
        <p:txBody>
          <a:bodyPr/>
          <a:lstStyle/>
          <a:p>
            <a:r>
              <a:rPr lang="en-US" dirty="0" smtClean="0"/>
              <a:t>LIBRA Process (cont.)</a:t>
            </a:r>
            <a:endParaRPr lang="en-US" dirty="0"/>
          </a:p>
        </p:txBody>
      </p:sp>
      <p:pic>
        <p:nvPicPr>
          <p:cNvPr id="3074" name="Picture 2" descr="C:\Users\rerobinson\AppData\Local\Microsoft\Windows\Temporary Internet Files\Content.Outlook\P1S2CBGM\CLS Process Maps 2013_11_15_Pag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0" y="1219200"/>
            <a:ext cx="887505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7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Application Types:</a:t>
            </a:r>
            <a:endParaRPr lang="en-US" dirty="0"/>
          </a:p>
        </p:txBody>
      </p:sp>
      <p:sp>
        <p:nvSpPr>
          <p:cNvPr id="4" name="Date Placeholder 3"/>
          <p:cNvSpPr>
            <a:spLocks noGrp="1"/>
          </p:cNvSpPr>
          <p:nvPr>
            <p:ph type="dt" sz="half" idx="10"/>
          </p:nvPr>
        </p:nvSpPr>
        <p:spPr/>
        <p:txBody>
          <a:bodyPr/>
          <a:lstStyle/>
          <a:p>
            <a:pPr>
              <a:defRPr/>
            </a:pPr>
            <a:r>
              <a:rPr lang="en-US" dirty="0" smtClean="0"/>
              <a:t>10/20/2015</a:t>
            </a:r>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21</a:t>
            </a:fld>
            <a:endParaRPr lang="en-US" dirty="0"/>
          </a:p>
        </p:txBody>
      </p:sp>
      <p:sp>
        <p:nvSpPr>
          <p:cNvPr id="3" name="Content Placeholder 2"/>
          <p:cNvSpPr>
            <a:spLocks noGrp="1"/>
          </p:cNvSpPr>
          <p:nvPr>
            <p:ph sz="quarter" idx="13"/>
          </p:nvPr>
        </p:nvSpPr>
        <p:spPr>
          <a:xfrm>
            <a:off x="457200" y="1143000"/>
            <a:ext cx="8153400" cy="4876800"/>
          </a:xfrm>
        </p:spPr>
        <p:txBody>
          <a:bodyPr/>
          <a:lstStyle/>
          <a:p>
            <a:pPr lvl="0"/>
            <a:r>
              <a:rPr lang="en-US" dirty="0"/>
              <a:t>Every action that occurs in CLS is application based.  The only exception to this is the closure of a location.  Closures occur by contacting your regional office (we prefer that you put the request in writing/email for tracking purposes).  Regional licensing staff will close the location in the system.  </a:t>
            </a:r>
          </a:p>
          <a:p>
            <a:r>
              <a:rPr lang="en-US" b="1" u="sng" dirty="0" smtClean="0"/>
              <a:t>Open-operate </a:t>
            </a:r>
            <a:r>
              <a:rPr lang="en-US" b="1" u="sng" dirty="0"/>
              <a:t>a new location </a:t>
            </a:r>
            <a:r>
              <a:rPr lang="en-US" dirty="0"/>
              <a:t>– this application type is only for use when creating a new agency for Chapter 6400 (Community Home) or 6500 (Family Living) or for opening a new Chapter 2380 (Adult Training Facility) or Chapter 2390 (vocational facility).  </a:t>
            </a:r>
            <a:r>
              <a:rPr lang="en-US" b="1" dirty="0"/>
              <a:t>This application is not to add a satellite location to your existing license.</a:t>
            </a:r>
            <a:endParaRPr lang="en-US" dirty="0"/>
          </a:p>
          <a:p>
            <a:endParaRPr lang="en-US" dirty="0" smtClean="0"/>
          </a:p>
        </p:txBody>
      </p:sp>
    </p:spTree>
    <p:extLst>
      <p:ext uri="{BB962C8B-B14F-4D97-AF65-F5344CB8AC3E}">
        <p14:creationId xmlns:p14="http://schemas.microsoft.com/office/powerpoint/2010/main" val="344440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22</a:t>
            </a:fld>
            <a:endParaRPr lang="en-US" dirty="0"/>
          </a:p>
        </p:txBody>
      </p:sp>
      <p:sp>
        <p:nvSpPr>
          <p:cNvPr id="3" name="Content Placeholder 2"/>
          <p:cNvSpPr>
            <a:spLocks noGrp="1"/>
          </p:cNvSpPr>
          <p:nvPr>
            <p:ph sz="quarter" idx="13"/>
          </p:nvPr>
        </p:nvSpPr>
        <p:spPr>
          <a:xfrm>
            <a:off x="457200" y="1143000"/>
            <a:ext cx="8153400" cy="4876800"/>
          </a:xfrm>
        </p:spPr>
        <p:txBody>
          <a:bodyPr/>
          <a:lstStyle/>
          <a:p>
            <a:r>
              <a:rPr lang="en-US" b="1" u="sng" dirty="0"/>
              <a:t>Renew location certification </a:t>
            </a:r>
            <a:r>
              <a:rPr lang="en-US" dirty="0"/>
              <a:t>– This application is used to renew an existing License for all regulated chapters 6400, 6500, 2380, 2390.  </a:t>
            </a:r>
            <a:endParaRPr lang="en-US" dirty="0" smtClean="0"/>
          </a:p>
          <a:p>
            <a:endParaRPr lang="en-US" dirty="0"/>
          </a:p>
          <a:p>
            <a:r>
              <a:rPr lang="en-US" b="1" u="sng" dirty="0" smtClean="0"/>
              <a:t>Change </a:t>
            </a:r>
            <a:r>
              <a:rPr lang="en-US" b="1" u="sng" dirty="0"/>
              <a:t>of facility name </a:t>
            </a:r>
            <a:r>
              <a:rPr lang="en-US" dirty="0"/>
              <a:t>-  This application is not for Legal entity changes.  </a:t>
            </a:r>
            <a:r>
              <a:rPr lang="en-US" dirty="0" smtClean="0"/>
              <a:t>Changing a location name. </a:t>
            </a:r>
          </a:p>
          <a:p>
            <a:r>
              <a:rPr lang="en-US" b="1" u="sng" dirty="0" smtClean="0"/>
              <a:t>Change </a:t>
            </a:r>
            <a:r>
              <a:rPr lang="en-US" b="1" u="sng" dirty="0"/>
              <a:t>in name of operator </a:t>
            </a:r>
            <a:r>
              <a:rPr lang="en-US" dirty="0"/>
              <a:t>– this application is used to change the name of the CEO or responsible person listed on your applications</a:t>
            </a:r>
            <a:r>
              <a:rPr lang="en-US" dirty="0" smtClean="0"/>
              <a:t>.</a:t>
            </a:r>
            <a:endParaRPr lang="en-US" dirty="0"/>
          </a:p>
          <a:p>
            <a:r>
              <a:rPr lang="en-US" b="1" u="sng" dirty="0" smtClean="0"/>
              <a:t>Change </a:t>
            </a:r>
            <a:r>
              <a:rPr lang="en-US" b="1" u="sng" dirty="0"/>
              <a:t>of facility postal address </a:t>
            </a:r>
            <a:r>
              <a:rPr lang="en-US" dirty="0"/>
              <a:t>– This would be used for postal office changes like 911 address changes.</a:t>
            </a:r>
          </a:p>
          <a:p>
            <a:endParaRPr lang="en-US" dirty="0" smtClean="0"/>
          </a:p>
        </p:txBody>
      </p:sp>
    </p:spTree>
    <p:extLst>
      <p:ext uri="{BB962C8B-B14F-4D97-AF65-F5344CB8AC3E}">
        <p14:creationId xmlns:p14="http://schemas.microsoft.com/office/powerpoint/2010/main" val="231389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23</a:t>
            </a:fld>
            <a:endParaRPr lang="en-US" dirty="0"/>
          </a:p>
        </p:txBody>
      </p:sp>
      <p:sp>
        <p:nvSpPr>
          <p:cNvPr id="3" name="Content Placeholder 2"/>
          <p:cNvSpPr>
            <a:spLocks noGrp="1"/>
          </p:cNvSpPr>
          <p:nvPr>
            <p:ph sz="quarter" idx="13"/>
          </p:nvPr>
        </p:nvSpPr>
        <p:spPr>
          <a:xfrm>
            <a:off x="524107" y="1143000"/>
            <a:ext cx="8153400" cy="4953000"/>
          </a:xfrm>
        </p:spPr>
        <p:txBody>
          <a:bodyPr/>
          <a:lstStyle/>
          <a:p>
            <a:r>
              <a:rPr lang="en-US" b="1" u="sng" dirty="0" smtClean="0"/>
              <a:t>Change </a:t>
            </a:r>
            <a:r>
              <a:rPr lang="en-US" b="1" u="sng" dirty="0"/>
              <a:t>of profit or non-profit status </a:t>
            </a:r>
            <a:r>
              <a:rPr lang="en-US" dirty="0"/>
              <a:t>– This is only used when you agency changes it profit/non-profit status which is typically a legal entity change and would require an open operate new instead of change in profit status app.  Rarely used</a:t>
            </a:r>
            <a:r>
              <a:rPr lang="en-US" dirty="0" smtClean="0"/>
              <a:t>.</a:t>
            </a:r>
          </a:p>
          <a:p>
            <a:pPr marL="0" indent="0">
              <a:buNone/>
            </a:pPr>
            <a:endParaRPr lang="en-US" dirty="0"/>
          </a:p>
          <a:p>
            <a:r>
              <a:rPr lang="en-US" b="1" u="sng" dirty="0" smtClean="0"/>
              <a:t>Increase </a:t>
            </a:r>
            <a:r>
              <a:rPr lang="en-US" b="1" u="sng" dirty="0"/>
              <a:t>or decrease in facility capacity</a:t>
            </a:r>
            <a:r>
              <a:rPr lang="en-US" dirty="0"/>
              <a:t>- This application is used for Chapter 2380 and 2390 to increase their capacity and to increase the capacity of a location for Chapter 6400 and 6500.  You would complete a self-inspection packet along with completing this application type.  Mail or email the self-inspection packet to BHSL headquarters.</a:t>
            </a:r>
          </a:p>
          <a:p>
            <a:endParaRPr lang="en-US" dirty="0"/>
          </a:p>
        </p:txBody>
      </p:sp>
    </p:spTree>
    <p:extLst>
      <p:ext uri="{BB962C8B-B14F-4D97-AF65-F5344CB8AC3E}">
        <p14:creationId xmlns:p14="http://schemas.microsoft.com/office/powerpoint/2010/main" val="105033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r>
              <a:rPr lang="en-US" dirty="0" smtClean="0"/>
              <a:t>10/20/15</a:t>
            </a:r>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24</a:t>
            </a:fld>
            <a:endParaRPr lang="en-US" dirty="0"/>
          </a:p>
        </p:txBody>
      </p:sp>
      <p:sp>
        <p:nvSpPr>
          <p:cNvPr id="3" name="Content Placeholder 2"/>
          <p:cNvSpPr>
            <a:spLocks noGrp="1"/>
          </p:cNvSpPr>
          <p:nvPr>
            <p:ph sz="quarter" idx="13"/>
          </p:nvPr>
        </p:nvSpPr>
        <p:spPr/>
        <p:txBody>
          <a:bodyPr/>
          <a:lstStyle/>
          <a:p>
            <a:r>
              <a:rPr lang="en-US" b="1" u="sng" dirty="0"/>
              <a:t>Add addendum to certificate </a:t>
            </a:r>
            <a:r>
              <a:rPr lang="en-US" dirty="0"/>
              <a:t>– this is Only used for Chapter 6400 and 6500 for adding a new location to an existing certificate of Compliance.  </a:t>
            </a:r>
          </a:p>
          <a:p>
            <a:pPr lvl="0"/>
            <a:endParaRPr lang="en-US" b="1" u="sng" dirty="0" smtClean="0"/>
          </a:p>
          <a:p>
            <a:pPr lvl="0"/>
            <a:r>
              <a:rPr lang="en-US" b="1" u="sng" dirty="0" smtClean="0"/>
              <a:t>Change </a:t>
            </a:r>
            <a:r>
              <a:rPr lang="en-US" b="1" u="sng" dirty="0"/>
              <a:t>provider type </a:t>
            </a:r>
            <a:r>
              <a:rPr lang="en-US" dirty="0"/>
              <a:t>– This application would not be used for ID licensing.</a:t>
            </a:r>
          </a:p>
          <a:p>
            <a:pPr lvl="0"/>
            <a:endParaRPr lang="en-US" dirty="0"/>
          </a:p>
          <a:p>
            <a:pPr lvl="0"/>
            <a:r>
              <a:rPr lang="en-US" dirty="0" smtClean="0"/>
              <a:t>When </a:t>
            </a:r>
            <a:r>
              <a:rPr lang="en-US" dirty="0"/>
              <a:t>submitting an application, you can multi-select app reasons.  You can do a renewal with the change in name of operator, etc. You cannot use the multi-select option when using Add Addendum to Certificate. </a:t>
            </a:r>
          </a:p>
          <a:p>
            <a:endParaRPr lang="en-US" dirty="0"/>
          </a:p>
          <a:p>
            <a:endParaRPr lang="en-US" dirty="0"/>
          </a:p>
        </p:txBody>
      </p:sp>
    </p:spTree>
    <p:extLst>
      <p:ext uri="{BB962C8B-B14F-4D97-AF65-F5344CB8AC3E}">
        <p14:creationId xmlns:p14="http://schemas.microsoft.com/office/powerpoint/2010/main" val="23909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Addendum applications</a:t>
            </a:r>
            <a:br>
              <a:rPr lang="en-US" dirty="0" smtClean="0"/>
            </a:b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25</a:t>
            </a:fld>
            <a:endParaRPr lang="en-US" dirty="0"/>
          </a:p>
        </p:txBody>
      </p:sp>
      <p:sp>
        <p:nvSpPr>
          <p:cNvPr id="3" name="Content Placeholder 2"/>
          <p:cNvSpPr>
            <a:spLocks noGrp="1"/>
          </p:cNvSpPr>
          <p:nvPr>
            <p:ph sz="quarter" idx="13"/>
          </p:nvPr>
        </p:nvSpPr>
        <p:spPr/>
        <p:txBody>
          <a:bodyPr/>
          <a:lstStyle/>
          <a:p>
            <a:endParaRPr lang="en-US" dirty="0" smtClean="0"/>
          </a:p>
          <a:p>
            <a:r>
              <a:rPr lang="en-US" dirty="0" smtClean="0"/>
              <a:t>When adding a location to an existing Certificate, you first need approval from the waiver capacity manager in ODP that the location is non-contiguous.</a:t>
            </a:r>
          </a:p>
          <a:p>
            <a:pPr marL="0" indent="0">
              <a:buNone/>
            </a:pPr>
            <a:endParaRPr lang="en-US" dirty="0" smtClean="0"/>
          </a:p>
          <a:p>
            <a:r>
              <a:rPr lang="en-US" dirty="0" smtClean="0"/>
              <a:t>Register the location in HCSIS.</a:t>
            </a:r>
          </a:p>
          <a:p>
            <a:pPr marL="0" indent="0">
              <a:buNone/>
            </a:pPr>
            <a:endParaRPr lang="en-US" dirty="0" smtClean="0"/>
          </a:p>
          <a:p>
            <a:r>
              <a:rPr lang="en-US" dirty="0" smtClean="0"/>
              <a:t>Complete a self-inspection form.</a:t>
            </a:r>
          </a:p>
          <a:p>
            <a:endParaRPr lang="en-US" dirty="0"/>
          </a:p>
          <a:p>
            <a:endParaRPr lang="en-US" dirty="0"/>
          </a:p>
        </p:txBody>
      </p:sp>
    </p:spTree>
    <p:extLst>
      <p:ext uri="{BB962C8B-B14F-4D97-AF65-F5344CB8AC3E}">
        <p14:creationId xmlns:p14="http://schemas.microsoft.com/office/powerpoint/2010/main" val="503787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ACCESS CLS THRU HCSIS</a:t>
            </a: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26</a:t>
            </a:fld>
            <a:endParaRPr lang="en-US" dirty="0"/>
          </a:p>
        </p:txBody>
      </p:sp>
      <p:sp>
        <p:nvSpPr>
          <p:cNvPr id="3" name="Content Placeholder 2"/>
          <p:cNvSpPr>
            <a:spLocks noGrp="1"/>
          </p:cNvSpPr>
          <p:nvPr>
            <p:ph sz="quarter" idx="13"/>
          </p:nvPr>
        </p:nvSpPr>
        <p:spPr/>
        <p:txBody>
          <a:bodyPr/>
          <a:lstStyle/>
          <a:p>
            <a:endParaRPr lang="en-US" dirty="0"/>
          </a:p>
          <a:p>
            <a:pPr marL="0" indent="0">
              <a:buNone/>
            </a:pP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1604963"/>
            <a:ext cx="741045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677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27</a:t>
            </a:fld>
            <a:endParaRPr lang="en-US" dirty="0"/>
          </a:p>
        </p:txBody>
      </p:sp>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849028" y="2162439"/>
            <a:ext cx="7369744" cy="26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71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28</a:t>
            </a:fld>
            <a:endParaRPr lang="en-US" dirty="0"/>
          </a:p>
        </p:txBody>
      </p:sp>
      <p:sp>
        <p:nvSpPr>
          <p:cNvPr id="3" name="Content Placeholder 2"/>
          <p:cNvSpPr>
            <a:spLocks noGrp="1"/>
          </p:cNvSpPr>
          <p:nvPr>
            <p:ph sz="quarter" idx="13"/>
          </p:nvPr>
        </p:nvSpPr>
        <p:spPr/>
        <p:txBody>
          <a:bodyPr/>
          <a:lstStyle/>
          <a:p>
            <a:pPr marL="0" lvl="0" indent="0">
              <a:buNone/>
            </a:pPr>
            <a:r>
              <a:rPr lang="en-US" dirty="0" smtClean="0"/>
              <a:t>  </a:t>
            </a:r>
            <a:endParaRPr lang="en-US" dirty="0"/>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799"/>
            <a:ext cx="8153400" cy="464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29</a:t>
            </a:fld>
            <a:endParaRPr lang="en-US" dirty="0"/>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305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84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457200" y="457200"/>
            <a:ext cx="5410200" cy="454026"/>
          </a:xfrm>
        </p:spPr>
        <p:txBody>
          <a:bodyPr/>
          <a:lstStyle/>
          <a:p>
            <a:r>
              <a:rPr lang="en-US" sz="2000" dirty="0" smtClean="0"/>
              <a:t>Changes coming to Provider Enrollment</a:t>
            </a:r>
            <a:endParaRPr lang="en-US" sz="2000" dirty="0"/>
          </a:p>
        </p:txBody>
      </p:sp>
      <p:sp>
        <p:nvSpPr>
          <p:cNvPr id="3" name="Content Placeholder 2"/>
          <p:cNvSpPr>
            <a:spLocks noGrp="1"/>
          </p:cNvSpPr>
          <p:nvPr>
            <p:ph sz="quarter" idx="13"/>
          </p:nvPr>
        </p:nvSpPr>
        <p:spPr/>
        <p:txBody>
          <a:bodyPr/>
          <a:lstStyle/>
          <a:p>
            <a:endParaRPr lang="en-US" dirty="0" smtClean="0"/>
          </a:p>
          <a:p>
            <a:r>
              <a:rPr lang="en-US" dirty="0" smtClean="0"/>
              <a:t>Our current process is “paper-based” and includes multiple steps that can lead to delays in PROMISe enrollment.</a:t>
            </a:r>
          </a:p>
          <a:p>
            <a:endParaRPr lang="en-US" dirty="0"/>
          </a:p>
          <a:p>
            <a:r>
              <a:rPr lang="en-US" dirty="0" smtClean="0"/>
              <a:t>The new process will be paperless, which will allow you to digitally transmit your site information and verifications, which ultimately will help reduce processing time. </a:t>
            </a:r>
          </a:p>
          <a:p>
            <a:pPr marL="0" indent="0">
              <a:buNone/>
            </a:pPr>
            <a:endParaRPr lang="en-US" dirty="0" smtClean="0"/>
          </a:p>
          <a:p>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A9AF69DB-14BC-449D-BC99-F24B05F8046E}"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3</a:t>
            </a:fld>
            <a:endParaRPr lang="en-US"/>
          </a:p>
        </p:txBody>
      </p:sp>
    </p:spTree>
    <p:extLst>
      <p:ext uri="{BB962C8B-B14F-4D97-AF65-F5344CB8AC3E}">
        <p14:creationId xmlns:p14="http://schemas.microsoft.com/office/powerpoint/2010/main" val="2321637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30</a:t>
            </a:fld>
            <a:endParaRPr lang="en-US" dirty="0"/>
          </a:p>
        </p:txBody>
      </p:sp>
      <p:sp>
        <p:nvSpPr>
          <p:cNvPr id="5" name="Title 4"/>
          <p:cNvSpPr>
            <a:spLocks noGrp="1"/>
          </p:cNvSpPr>
          <p:nvPr>
            <p:ph type="title"/>
          </p:nvPr>
        </p:nvSpPr>
        <p:spPr/>
        <p:txBody>
          <a:bodyPr/>
          <a:lstStyle/>
          <a:p>
            <a:r>
              <a:rPr lang="en-US" dirty="0" smtClean="0"/>
              <a:t>PSS HOME SCREEN	</a:t>
            </a:r>
            <a:endParaRPr lang="en-US" dirty="0"/>
          </a:p>
        </p:txBody>
      </p:sp>
      <p:pic>
        <p:nvPicPr>
          <p:cNvPr id="1029" name="Picture 5"/>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57200" y="1523636"/>
            <a:ext cx="8153400" cy="396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47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PSS HOME SCREEN</a:t>
            </a: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31</a:t>
            </a:fld>
            <a:endParaRPr lang="en-US" dirty="0"/>
          </a:p>
        </p:txBody>
      </p:sp>
      <p:sp>
        <p:nvSpPr>
          <p:cNvPr id="3" name="Content Placeholder 2"/>
          <p:cNvSpPr>
            <a:spLocks noGrp="1"/>
          </p:cNvSpPr>
          <p:nvPr>
            <p:ph sz="quarter" idx="13"/>
          </p:nvPr>
        </p:nvSpPr>
        <p:spPr>
          <a:xfrm>
            <a:off x="457200" y="1143000"/>
            <a:ext cx="8153400" cy="4953000"/>
          </a:xfrm>
        </p:spPr>
        <p:txBody>
          <a:bodyPr/>
          <a:lstStyle/>
          <a:p>
            <a:pPr marL="0" lvl="0" indent="0">
              <a:buNone/>
            </a:pPr>
            <a:r>
              <a:rPr lang="en-US" dirty="0" smtClean="0"/>
              <a:t> </a:t>
            </a:r>
            <a:endParaRPr lang="en-US" dirty="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025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32</a:t>
            </a:fld>
            <a:endParaRPr lang="en-US" dirty="0"/>
          </a:p>
        </p:txBody>
      </p:sp>
      <p:sp>
        <p:nvSpPr>
          <p:cNvPr id="5" name="Title 4"/>
          <p:cNvSpPr>
            <a:spLocks noGrp="1"/>
          </p:cNvSpPr>
          <p:nvPr>
            <p:ph type="title"/>
          </p:nvPr>
        </p:nvSpPr>
        <p:spPr/>
        <p:txBody>
          <a:bodyPr/>
          <a:lstStyle/>
          <a:p>
            <a:r>
              <a:rPr lang="en-US" dirty="0" smtClean="0"/>
              <a:t>	PLAN OF CORRECTIONS</a:t>
            </a:r>
            <a:endParaRPr lang="en-US"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78682" y="1143000"/>
            <a:ext cx="791043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3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7200"/>
          </a:xfrm>
          <a:prstGeom prst="rect">
            <a:avLst/>
          </a:prstGeom>
        </p:spPr>
        <p:txBody>
          <a:bodyPr/>
          <a:lstStyle/>
          <a:p>
            <a:r>
              <a:rPr lang="en-US" dirty="0" smtClean="0"/>
              <a:t>PLAN OF CORRECTION</a:t>
            </a:r>
            <a:endParaRPr lang="en-US" dirty="0"/>
          </a:p>
        </p:txBody>
      </p:sp>
      <p:sp>
        <p:nvSpPr>
          <p:cNvPr id="4" name="Date Placeholder 3"/>
          <p:cNvSpPr>
            <a:spLocks noGrp="1"/>
          </p:cNvSpPr>
          <p:nvPr>
            <p:ph type="dt" sz="half" idx="10"/>
          </p:nvPr>
        </p:nvSpPr>
        <p:spPr/>
        <p:txBody>
          <a:bodyPr/>
          <a:lstStyle/>
          <a:p>
            <a:pPr>
              <a:defRPr/>
            </a:pPr>
            <a:fld id="{39259FC5-9A3F-4A38-9BD6-3D49B16C6E56}" type="datetime1">
              <a:rPr lang="en-US" smtClean="0"/>
              <a:t>10/14/2015</a:t>
            </a:fld>
            <a:endParaRPr lang="en-US" dirty="0"/>
          </a:p>
        </p:txBody>
      </p:sp>
      <p:sp>
        <p:nvSpPr>
          <p:cNvPr id="5" name="Slide Number Placeholder 4"/>
          <p:cNvSpPr>
            <a:spLocks noGrp="1"/>
          </p:cNvSpPr>
          <p:nvPr>
            <p:ph type="sldNum" sz="quarter" idx="12"/>
          </p:nvPr>
        </p:nvSpPr>
        <p:spPr/>
        <p:txBody>
          <a:bodyPr/>
          <a:lstStyle/>
          <a:p>
            <a:pPr>
              <a:defRPr/>
            </a:pPr>
            <a:fld id="{9C10EB89-1475-4332-AC66-2657F847E4F2}" type="slidenum">
              <a:rPr lang="en-US" smtClean="0"/>
              <a:pPr>
                <a:defRPr/>
              </a:pPr>
              <a:t>33</a:t>
            </a:fld>
            <a:endParaRPr lang="en-US" dirty="0"/>
          </a:p>
        </p:txBody>
      </p:sp>
      <p:sp>
        <p:nvSpPr>
          <p:cNvPr id="3" name="Content Placeholder 2"/>
          <p:cNvSpPr>
            <a:spLocks noGrp="1"/>
          </p:cNvSpPr>
          <p:nvPr>
            <p:ph sz="quarter" idx="13"/>
          </p:nvPr>
        </p:nvSpPr>
        <p:spPr>
          <a:xfrm>
            <a:off x="457200" y="1143000"/>
            <a:ext cx="8153400" cy="4953000"/>
          </a:xfrm>
        </p:spPr>
        <p:txBody>
          <a:bodyPr/>
          <a:lstStyle/>
          <a:p>
            <a:pPr marL="0" lvl="0" indent="0">
              <a:buNone/>
            </a:pPr>
            <a:r>
              <a:rPr lang="en-US" dirty="0" smtClean="0"/>
              <a:t> </a:t>
            </a:r>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1"/>
            <a:ext cx="830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72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34</a:t>
            </a:fld>
            <a:endParaRPr lang="en-US" dirty="0"/>
          </a:p>
        </p:txBody>
      </p:sp>
      <p:sp>
        <p:nvSpPr>
          <p:cNvPr id="5" name="Title 4"/>
          <p:cNvSpPr>
            <a:spLocks noGrp="1"/>
          </p:cNvSpPr>
          <p:nvPr>
            <p:ph type="title"/>
          </p:nvPr>
        </p:nvSpPr>
        <p:spPr/>
        <p:txBody>
          <a:bodyPr/>
          <a:lstStyle/>
          <a:p>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39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453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35</a:t>
            </a:fld>
            <a:endParaRPr lang="en-US" dirty="0"/>
          </a:p>
        </p:txBody>
      </p:sp>
      <p:sp>
        <p:nvSpPr>
          <p:cNvPr id="4" name="Content Placeholder 3"/>
          <p:cNvSpPr>
            <a:spLocks noGrp="1"/>
          </p:cNvSpPr>
          <p:nvPr>
            <p:ph sz="quarter" idx="13"/>
          </p:nvPr>
        </p:nvSpPr>
        <p:spPr/>
        <p:txBody>
          <a:bodyPr/>
          <a:lstStyle/>
          <a:p>
            <a:pPr marL="0" indent="0">
              <a:buNone/>
            </a:pPr>
            <a:endParaRPr lang="en-US" dirty="0"/>
          </a:p>
          <a:p>
            <a:pPr marL="0" indent="0">
              <a:buNone/>
            </a:pPr>
            <a:endParaRPr lang="en-US" dirty="0"/>
          </a:p>
        </p:txBody>
      </p:sp>
      <p:sp>
        <p:nvSpPr>
          <p:cNvPr id="5" name="Title 4"/>
          <p:cNvSpPr>
            <a:spLocks noGrp="1"/>
          </p:cNvSpPr>
          <p:nvPr>
            <p:ph type="title"/>
          </p:nvPr>
        </p:nvSpPr>
        <p:spPr>
          <a:xfrm>
            <a:off x="457200" y="457200"/>
            <a:ext cx="5410200" cy="454026"/>
          </a:xfrm>
        </p:spPr>
        <p:txBody>
          <a:bodyPr/>
          <a:lstStyle/>
          <a:p>
            <a:r>
              <a:rPr lang="en-US" dirty="0" smtClean="0"/>
              <a:t>UPCOMING RELEASES</a:t>
            </a:r>
            <a:endParaRPr lang="en-US" dirty="0"/>
          </a:p>
        </p:txBody>
      </p:sp>
      <p:sp>
        <p:nvSpPr>
          <p:cNvPr id="7" name="Rectangle 6"/>
          <p:cNvSpPr/>
          <p:nvPr/>
        </p:nvSpPr>
        <p:spPr>
          <a:xfrm>
            <a:off x="457200" y="1295400"/>
            <a:ext cx="8229600" cy="5816977"/>
          </a:xfrm>
          <a:prstGeom prst="rect">
            <a:avLst/>
          </a:prstGeom>
        </p:spPr>
        <p:txBody>
          <a:bodyPr wrap="square">
            <a:spAutoFit/>
          </a:bodyPr>
          <a:lstStyle/>
          <a:p>
            <a:pPr marL="742950" lvl="1" indent="-285750">
              <a:buFont typeface="Arial" panose="020B0604020202020204" pitchFamily="34" charset="0"/>
              <a:buChar char="•"/>
            </a:pPr>
            <a:r>
              <a:rPr lang="en-US" sz="2400" dirty="0" smtClean="0"/>
              <a:t>Stop </a:t>
            </a:r>
            <a:r>
              <a:rPr lang="en-US" sz="2400" dirty="0"/>
              <a:t>processing of new app when another app is in </a:t>
            </a:r>
            <a:r>
              <a:rPr lang="en-US" sz="2400" dirty="0" smtClean="0"/>
              <a:t>progress. You will only be able to have one app in the system at a time.</a:t>
            </a:r>
          </a:p>
          <a:p>
            <a:pPr lvl="1"/>
            <a:endParaRPr lang="en-US" sz="2400" dirty="0" smtClean="0"/>
          </a:p>
          <a:p>
            <a:pPr marL="742950" lvl="1" indent="-285750">
              <a:buFont typeface="Arial" panose="020B0604020202020204" pitchFamily="34" charset="0"/>
              <a:buChar char="•"/>
            </a:pPr>
            <a:r>
              <a:rPr lang="en-US" sz="2400" dirty="0" smtClean="0"/>
              <a:t>Certification </a:t>
            </a:r>
            <a:r>
              <a:rPr lang="en-US" sz="2400" dirty="0"/>
              <a:t>Application Get Started Page – Out-of-State </a:t>
            </a:r>
            <a:r>
              <a:rPr lang="en-US" sz="2400" dirty="0" smtClean="0"/>
              <a:t>Providers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Error </a:t>
            </a:r>
            <a:r>
              <a:rPr lang="en-US" sz="2400" dirty="0"/>
              <a:t>when exceeding text limit in free-form test fields in </a:t>
            </a:r>
            <a:r>
              <a:rPr lang="en-US" sz="2400" dirty="0" smtClean="0"/>
              <a:t>PSS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PROMISe changes due to ACA requirements.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a:p>
          <a:p>
            <a:pPr lvl="1"/>
            <a:endParaRPr lang="en-US" dirty="0" smtClean="0"/>
          </a:p>
          <a:p>
            <a:pPr lvl="1"/>
            <a:endParaRPr lang="en-US" dirty="0"/>
          </a:p>
        </p:txBody>
      </p:sp>
    </p:spTree>
    <p:extLst>
      <p:ext uri="{BB962C8B-B14F-4D97-AF65-F5344CB8AC3E}">
        <p14:creationId xmlns:p14="http://schemas.microsoft.com/office/powerpoint/2010/main" val="291729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36</a:t>
            </a:fld>
            <a:endParaRPr lang="en-US" dirty="0"/>
          </a:p>
        </p:txBody>
      </p:sp>
      <p:sp>
        <p:nvSpPr>
          <p:cNvPr id="9" name="Title 8"/>
          <p:cNvSpPr>
            <a:spLocks noGrp="1"/>
          </p:cNvSpPr>
          <p:nvPr>
            <p:ph type="title"/>
          </p:nvPr>
        </p:nvSpPr>
        <p:spPr>
          <a:xfrm>
            <a:off x="457200" y="457200"/>
            <a:ext cx="5410200" cy="454026"/>
          </a:xfrm>
        </p:spPr>
        <p:txBody>
          <a:bodyPr/>
          <a:lstStyle/>
          <a:p>
            <a:pPr algn="ctr"/>
            <a:r>
              <a:rPr lang="en-US" dirty="0" smtClean="0"/>
              <a:t>PROVIDER QUALIFICATION</a:t>
            </a:r>
            <a:endParaRPr lang="en-US" dirty="0"/>
          </a:p>
        </p:txBody>
      </p:sp>
      <p:pic>
        <p:nvPicPr>
          <p:cNvPr id="10" name="Picture 2" descr="C:\Users\vistillman\AppData\Local\Microsoft\Windows\Temporary Internet Files\Content.Outlook\6LQ3SYHB\Part 2.jpg"/>
          <p:cNvPicPr>
            <a:picLocks noChangeAspect="1" noChangeArrowheads="1"/>
          </p:cNvPicPr>
          <p:nvPr/>
        </p:nvPicPr>
        <p:blipFill rotWithShape="1">
          <a:blip r:embed="rId3">
            <a:extLst>
              <a:ext uri="{28A0092B-C50C-407E-A947-70E740481C1C}">
                <a14:useLocalDpi xmlns:a14="http://schemas.microsoft.com/office/drawing/2010/main" val="0"/>
              </a:ext>
            </a:extLst>
          </a:blip>
          <a:srcRect l="37575" t="5854" r="52718" b="83456"/>
          <a:stretch/>
        </p:blipFill>
        <p:spPr bwMode="auto">
          <a:xfrm>
            <a:off x="2286000" y="1752600"/>
            <a:ext cx="4572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41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37</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b="1" dirty="0" smtClean="0"/>
              <a:t>QUALIFICATIONS</a:t>
            </a:r>
            <a:endParaRPr lang="en-US" b="1" dirty="0"/>
          </a:p>
        </p:txBody>
      </p:sp>
      <p:graphicFrame>
        <p:nvGraphicFramePr>
          <p:cNvPr id="21" name="Diagram 20"/>
          <p:cNvGraphicFramePr/>
          <p:nvPr>
            <p:extLst>
              <p:ext uri="{D42A27DB-BD31-4B8C-83A1-F6EECF244321}">
                <p14:modId xmlns:p14="http://schemas.microsoft.com/office/powerpoint/2010/main" val="3365351991"/>
              </p:ext>
            </p:extLst>
          </p:nvPr>
        </p:nvGraphicFramePr>
        <p:xfrm>
          <a:off x="457200" y="1371600"/>
          <a:ext cx="762000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836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38</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b="1" dirty="0" smtClean="0"/>
              <a:t>QUALIFICATIONS</a:t>
            </a:r>
            <a:endParaRPr lang="en-US" sz="1300" b="1" dirty="0"/>
          </a:p>
        </p:txBody>
      </p:sp>
      <p:graphicFrame>
        <p:nvGraphicFramePr>
          <p:cNvPr id="11" name="Diagram 10"/>
          <p:cNvGraphicFramePr/>
          <p:nvPr>
            <p:extLst>
              <p:ext uri="{D42A27DB-BD31-4B8C-83A1-F6EECF244321}">
                <p14:modId xmlns:p14="http://schemas.microsoft.com/office/powerpoint/2010/main" val="209395794"/>
              </p:ext>
            </p:extLst>
          </p:nvPr>
        </p:nvGraphicFramePr>
        <p:xfrm>
          <a:off x="457200" y="1524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948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39</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b="1" dirty="0" smtClean="0"/>
              <a:t>PROMISE ENROLLMENT </a:t>
            </a:r>
            <a:endParaRPr lang="en-US" b="1" dirty="0"/>
          </a:p>
        </p:txBody>
      </p:sp>
      <p:sp>
        <p:nvSpPr>
          <p:cNvPr id="5" name="Content Placeholder 2"/>
          <p:cNvSpPr txBox="1">
            <a:spLocks/>
          </p:cNvSpPr>
          <p:nvPr/>
        </p:nvSpPr>
        <p:spPr>
          <a:xfrm>
            <a:off x="457200" y="1600201"/>
            <a:ext cx="8229600" cy="4525963"/>
          </a:xfrm>
          <a:prstGeom prst="rect">
            <a:avLst/>
          </a:prstGeom>
        </p:spPr>
        <p:txBody>
          <a:bodyPr>
            <a:normAutofit/>
          </a:bodyPr>
          <a:lst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a:lstStyle>
          <a:p>
            <a:pPr marL="400050" lvl="1" indent="0">
              <a:buFontTx/>
              <a:buNone/>
            </a:pPr>
            <a:r>
              <a:rPr lang="en-US" sz="3400" kern="0" dirty="0" smtClean="0"/>
              <a:t>The provider must complete the following actions before a </a:t>
            </a:r>
            <a:r>
              <a:rPr lang="en-US" sz="3400" kern="0" dirty="0" err="1" smtClean="0"/>
              <a:t>PROMISe</a:t>
            </a:r>
            <a:r>
              <a:rPr lang="en-US" sz="3400" kern="0" dirty="0" smtClean="0"/>
              <a:t>™ enrollment application is submitted</a:t>
            </a:r>
          </a:p>
          <a:p>
            <a:pPr lvl="1">
              <a:buClrTx/>
              <a:buFont typeface="Arial" panose="020B0604020202020204" pitchFamily="34" charset="0"/>
              <a:buChar char="•"/>
            </a:pPr>
            <a:r>
              <a:rPr lang="en-US" sz="3300" kern="0" dirty="0" smtClean="0"/>
              <a:t>ODP Provider Agreement </a:t>
            </a:r>
          </a:p>
          <a:p>
            <a:pPr lvl="1">
              <a:buClrTx/>
              <a:buFont typeface="Arial" panose="020B0604020202020204" pitchFamily="34" charset="0"/>
              <a:buChar char="•"/>
            </a:pPr>
            <a:r>
              <a:rPr lang="en-US" sz="3300" kern="0" dirty="0"/>
              <a:t>HCSIS Registration </a:t>
            </a:r>
          </a:p>
          <a:p>
            <a:pPr lvl="1">
              <a:buClrTx/>
              <a:buFont typeface="Arial" panose="020B0604020202020204" pitchFamily="34" charset="0"/>
              <a:buChar char="•"/>
            </a:pPr>
            <a:r>
              <a:rPr lang="en-US" sz="3300" kern="0" dirty="0" smtClean="0"/>
              <a:t>Provider Qualification </a:t>
            </a:r>
          </a:p>
          <a:p>
            <a:pPr lvl="1">
              <a:buClrTx/>
              <a:buFont typeface="Arial" panose="020B0604020202020204" pitchFamily="34" charset="0"/>
              <a:buChar char="•"/>
            </a:pPr>
            <a:r>
              <a:rPr lang="en-US" sz="3300" kern="0" dirty="0" smtClean="0"/>
              <a:t>Service Location Code</a:t>
            </a:r>
            <a:endParaRPr lang="en-US" i="1" kern="0" dirty="0" smtClean="0"/>
          </a:p>
          <a:p>
            <a:pPr marL="0" indent="0">
              <a:buClrTx/>
              <a:buFontTx/>
              <a:buNone/>
            </a:pPr>
            <a:endParaRPr lang="en-US" kern="0" dirty="0" smtClean="0"/>
          </a:p>
          <a:p>
            <a:pPr marL="0" indent="0" algn="ctr">
              <a:buClrTx/>
              <a:buFontTx/>
              <a:buNone/>
            </a:pPr>
            <a:endParaRPr lang="en-US" kern="0" dirty="0" smtClean="0"/>
          </a:p>
          <a:p>
            <a:pPr marL="0" indent="0" algn="ctr">
              <a:buClrTx/>
              <a:buFontTx/>
              <a:buNone/>
            </a:pPr>
            <a:endParaRPr lang="en-US" kern="0" dirty="0" smtClean="0"/>
          </a:p>
          <a:p>
            <a:pPr marL="0" indent="0" algn="ctr">
              <a:buClrTx/>
              <a:buFontTx/>
              <a:buNone/>
            </a:pPr>
            <a:endParaRPr lang="en-US" kern="0" dirty="0" smtClean="0"/>
          </a:p>
          <a:p>
            <a:pPr marL="0" indent="0" algn="ctr">
              <a:buClrTx/>
              <a:buFontTx/>
              <a:buNone/>
            </a:pPr>
            <a:endParaRPr lang="en-US" kern="0" dirty="0"/>
          </a:p>
        </p:txBody>
      </p:sp>
    </p:spTree>
    <p:extLst>
      <p:ext uri="{BB962C8B-B14F-4D97-AF65-F5344CB8AC3E}">
        <p14:creationId xmlns:p14="http://schemas.microsoft.com/office/powerpoint/2010/main" val="3275077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4</a:t>
            </a:fld>
            <a:endParaRPr lang="en-US" dirty="0"/>
          </a:p>
        </p:txBody>
      </p:sp>
      <p:sp>
        <p:nvSpPr>
          <p:cNvPr id="6" name="Title 5"/>
          <p:cNvSpPr>
            <a:spLocks noGrp="1"/>
          </p:cNvSpPr>
          <p:nvPr>
            <p:ph type="title"/>
          </p:nvPr>
        </p:nvSpPr>
        <p:spPr>
          <a:xfrm>
            <a:off x="457200" y="457200"/>
            <a:ext cx="5410200" cy="454026"/>
          </a:xfrm>
        </p:spPr>
        <p:txBody>
          <a:bodyPr/>
          <a:lstStyle/>
          <a:p>
            <a:pPr algn="ctr"/>
            <a:r>
              <a:rPr lang="en-US" b="1" dirty="0" smtClean="0"/>
              <a:t>BECOMING A PROVIDER</a:t>
            </a:r>
            <a:endParaRPr lang="en-US" b="1" dirty="0"/>
          </a:p>
        </p:txBody>
      </p:sp>
      <p:pic>
        <p:nvPicPr>
          <p:cNvPr id="4098" name="Picture 2"/>
          <p:cNvPicPr>
            <a:picLocks noGrp="1" noChangeAspect="1" noChangeArrowheads="1"/>
          </p:cNvPicPr>
          <p:nvPr>
            <p:ph sz="quarter" idx="13"/>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1143000"/>
            <a:ext cx="7167710" cy="464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367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40</a:t>
            </a:fld>
            <a:endParaRPr lang="en-US" dirty="0"/>
          </a:p>
        </p:txBody>
      </p:sp>
      <p:sp>
        <p:nvSpPr>
          <p:cNvPr id="4" name="Title 3"/>
          <p:cNvSpPr>
            <a:spLocks noGrp="1"/>
          </p:cNvSpPr>
          <p:nvPr>
            <p:ph type="title"/>
          </p:nvPr>
        </p:nvSpPr>
        <p:spPr>
          <a:xfrm>
            <a:off x="419100" y="457200"/>
            <a:ext cx="5410200" cy="454026"/>
          </a:xfrm>
        </p:spPr>
        <p:txBody>
          <a:bodyPr/>
          <a:lstStyle/>
          <a:p>
            <a:pPr algn="ctr"/>
            <a:r>
              <a:rPr lang="en-US" dirty="0" smtClean="0"/>
              <a:t>PROMISE ENROLLMENT</a:t>
            </a:r>
            <a:endParaRPr lang="en-US" dirty="0"/>
          </a:p>
        </p:txBody>
      </p:sp>
      <p:pic>
        <p:nvPicPr>
          <p:cNvPr id="7" name="Picture 2" descr="C:\Users\vistillman\AppData\Local\Microsoft\Windows\Temporary Internet Files\Content.Outlook\6LQ3SYHB\Part 2.jpg"/>
          <p:cNvPicPr>
            <a:picLocks noChangeAspect="1" noChangeArrowheads="1"/>
          </p:cNvPicPr>
          <p:nvPr/>
        </p:nvPicPr>
        <p:blipFill rotWithShape="1">
          <a:blip r:embed="rId3">
            <a:extLst>
              <a:ext uri="{28A0092B-C50C-407E-A947-70E740481C1C}">
                <a14:useLocalDpi xmlns:a14="http://schemas.microsoft.com/office/drawing/2010/main" val="0"/>
              </a:ext>
            </a:extLst>
          </a:blip>
          <a:srcRect l="60896" t="5808" r="29593" b="83480"/>
          <a:stretch/>
        </p:blipFill>
        <p:spPr bwMode="auto">
          <a:xfrm>
            <a:off x="2095500" y="1860284"/>
            <a:ext cx="4953000" cy="313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94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5410200" cy="454026"/>
          </a:xfrm>
        </p:spPr>
        <p:txBody>
          <a:bodyPr/>
          <a:lstStyle/>
          <a:p>
            <a:r>
              <a:rPr lang="en-US" sz="2400" dirty="0" smtClean="0"/>
              <a:t>PROMISe Provider Enrollment App</a:t>
            </a:r>
            <a:endParaRPr lang="en-US" sz="2400" dirty="0"/>
          </a:p>
        </p:txBody>
      </p:sp>
      <p:sp>
        <p:nvSpPr>
          <p:cNvPr id="3" name="Content Placeholder 2"/>
          <p:cNvSpPr>
            <a:spLocks noGrp="1"/>
          </p:cNvSpPr>
          <p:nvPr>
            <p:ph sz="quarter" idx="13"/>
          </p:nvPr>
        </p:nvSpPr>
        <p:spPr/>
        <p:txBody>
          <a:bodyPr/>
          <a:lstStyle/>
          <a:p>
            <a:endParaRPr lang="en-US" dirty="0" smtClean="0"/>
          </a:p>
          <a:p>
            <a:r>
              <a:rPr lang="en-US" dirty="0" smtClean="0"/>
              <a:t>Please download the application from the DHS website. As we implement the ACA regulations, the application form will be updated. When applying please use this link </a:t>
            </a:r>
            <a:r>
              <a:rPr lang="en-US" u="sng" dirty="0" smtClean="0">
                <a:hlinkClick r:id="rId2"/>
              </a:rPr>
              <a:t>http</a:t>
            </a:r>
            <a:r>
              <a:rPr lang="en-US" u="sng" dirty="0">
                <a:hlinkClick r:id="rId2"/>
              </a:rPr>
              <a:t>://</a:t>
            </a:r>
            <a:r>
              <a:rPr lang="en-US" u="sng" dirty="0" smtClean="0">
                <a:hlinkClick r:id="rId2"/>
              </a:rPr>
              <a:t>www.dhs.state.pa.us/provider/promise/enrollmentinformation/index.htm</a:t>
            </a:r>
            <a:r>
              <a:rPr lang="en-US" u="sng" dirty="0" smtClean="0"/>
              <a:t>  </a:t>
            </a:r>
            <a:endParaRPr lang="en-US" dirty="0" smtClean="0"/>
          </a:p>
          <a:p>
            <a:endParaRPr lang="en-US" dirty="0"/>
          </a:p>
          <a:p>
            <a:r>
              <a:rPr lang="en-US" dirty="0" smtClean="0"/>
              <a:t>In an effort to expedite processing of applications, we review all applications once. If it is incomplete or missing documentation, you will receive a rejection notice detailing the corrections required before reapplying. </a:t>
            </a: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fld id="{A9AF69DB-14BC-449D-BC99-F24B05F8046E}" type="datetime1">
              <a:rPr lang="en-US" smtClean="0"/>
              <a:pPr/>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fld id="{70265E95-77F9-457A-9EE3-4D9004F83F9A}" type="slidenum">
              <a:rPr lang="en-US" smtClean="0"/>
              <a:pPr/>
              <a:t>41</a:t>
            </a:fld>
            <a:endParaRPr lang="en-US"/>
          </a:p>
        </p:txBody>
      </p:sp>
    </p:spTree>
    <p:extLst>
      <p:ext uri="{BB962C8B-B14F-4D97-AF65-F5344CB8AC3E}">
        <p14:creationId xmlns:p14="http://schemas.microsoft.com/office/powerpoint/2010/main" val="1175159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42</a:t>
            </a:fld>
            <a:endParaRPr lang="en-US" dirty="0"/>
          </a:p>
        </p:txBody>
      </p:sp>
      <p:sp>
        <p:nvSpPr>
          <p:cNvPr id="4" name="Title 3"/>
          <p:cNvSpPr>
            <a:spLocks noGrp="1"/>
          </p:cNvSpPr>
          <p:nvPr>
            <p:ph type="title"/>
          </p:nvPr>
        </p:nvSpPr>
        <p:spPr>
          <a:xfrm>
            <a:off x="485172" y="457200"/>
            <a:ext cx="5410200" cy="454026"/>
          </a:xfrm>
        </p:spPr>
        <p:txBody>
          <a:bodyPr/>
          <a:lstStyle/>
          <a:p>
            <a:pPr algn="ctr"/>
            <a:r>
              <a:rPr lang="en-US" b="1" dirty="0" err="1" smtClean="0"/>
              <a:t>PROMISe</a:t>
            </a:r>
            <a:r>
              <a:rPr lang="en-US" b="1" dirty="0" smtClean="0"/>
              <a:t>™</a:t>
            </a:r>
            <a:endParaRPr lang="en-US" b="1" dirty="0"/>
          </a:p>
        </p:txBody>
      </p:sp>
      <p:sp>
        <p:nvSpPr>
          <p:cNvPr id="5" name="Content Placeholder 8"/>
          <p:cNvSpPr txBox="1">
            <a:spLocks/>
          </p:cNvSpPr>
          <p:nvPr/>
        </p:nvSpPr>
        <p:spPr>
          <a:xfrm>
            <a:off x="457200" y="1295401"/>
            <a:ext cx="8229600" cy="4830764"/>
          </a:xfrm>
          <a:prstGeom prst="rect">
            <a:avLst/>
          </a:prstGeom>
        </p:spPr>
        <p:txBody>
          <a:bodyPr anchor="ctr">
            <a:normAutofit fontScale="85000" lnSpcReduction="20000"/>
          </a:bodyPr>
          <a:lstStyle>
            <a:lvl1pPr marL="342900" indent="-342900" algn="l" rtl="0" eaLnBrk="1" fontAlgn="base" hangingPunct="1">
              <a:spcBef>
                <a:spcPct val="20000"/>
              </a:spcBef>
              <a:spcAft>
                <a:spcPct val="0"/>
              </a:spcAft>
              <a:buClr>
                <a:srgbClr val="E42D1A"/>
              </a:buClr>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lr>
                <a:srgbClr val="E42D1A"/>
              </a:buClr>
              <a:buChar char="–"/>
              <a:defRPr sz="2800">
                <a:solidFill>
                  <a:schemeClr val="tx1"/>
                </a:solidFill>
                <a:latin typeface="+mn-lt"/>
                <a:ea typeface="ＭＳ Ｐゴシック" pitchFamily="-111" charset="-128"/>
              </a:defRPr>
            </a:lvl2pPr>
            <a:lvl3pPr marL="1143000" indent="-228600" algn="l" rtl="0" eaLnBrk="1" fontAlgn="base" hangingPunct="1">
              <a:spcBef>
                <a:spcPct val="20000"/>
              </a:spcBef>
              <a:spcAft>
                <a:spcPct val="0"/>
              </a:spcAft>
              <a:buClr>
                <a:srgbClr val="E42D1A"/>
              </a:buClr>
              <a:buChar char="•"/>
              <a:defRPr sz="2400">
                <a:solidFill>
                  <a:schemeClr val="tx1"/>
                </a:solidFill>
                <a:latin typeface="+mn-lt"/>
                <a:ea typeface="ＭＳ Ｐゴシック" pitchFamily="-111" charset="-128"/>
              </a:defRPr>
            </a:lvl3pPr>
            <a:lvl4pPr marL="1600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4pPr>
            <a:lvl5pPr marL="20574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6pPr>
            <a:lvl7pPr marL="29718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7pPr>
            <a:lvl8pPr marL="34290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8pPr>
            <a:lvl9pPr marL="3886200" indent="-228600" algn="l" rtl="0" eaLnBrk="1" fontAlgn="base" hangingPunct="1">
              <a:spcBef>
                <a:spcPct val="20000"/>
              </a:spcBef>
              <a:spcAft>
                <a:spcPct val="0"/>
              </a:spcAft>
              <a:buClr>
                <a:srgbClr val="E42D1A"/>
              </a:buClr>
              <a:buChar char="»"/>
              <a:defRPr sz="2000">
                <a:solidFill>
                  <a:schemeClr val="tx1"/>
                </a:solidFill>
                <a:latin typeface="+mn-lt"/>
                <a:ea typeface="ＭＳ Ｐゴシック" pitchFamily="-111" charset="-128"/>
              </a:defRPr>
            </a:lvl9pPr>
          </a:lstStyle>
          <a:p>
            <a:pPr marL="0" indent="0">
              <a:buClrTx/>
              <a:buFontTx/>
              <a:buNone/>
            </a:pPr>
            <a:r>
              <a:rPr lang="en-US" kern="0" dirty="0" smtClean="0"/>
              <a:t>The reason for </a:t>
            </a:r>
            <a:r>
              <a:rPr lang="en-US" kern="0" dirty="0" err="1" smtClean="0"/>
              <a:t>PROMISe</a:t>
            </a:r>
            <a:r>
              <a:rPr lang="en-US" i="1" kern="0" dirty="0" smtClean="0"/>
              <a:t>™ </a:t>
            </a:r>
            <a:r>
              <a:rPr lang="en-US" kern="0" dirty="0" smtClean="0"/>
              <a:t>Enrollment</a:t>
            </a:r>
          </a:p>
          <a:p>
            <a:pPr>
              <a:buClrTx/>
            </a:pPr>
            <a:r>
              <a:rPr lang="en-US" kern="0" dirty="0" smtClean="0"/>
              <a:t>To enable the claims processing system (</a:t>
            </a:r>
            <a:r>
              <a:rPr lang="en-US" kern="0" dirty="0" err="1" smtClean="0"/>
              <a:t>PROMISe</a:t>
            </a:r>
            <a:r>
              <a:rPr lang="en-US" kern="0" dirty="0" smtClean="0"/>
              <a:t>™) to recognize you as an active provider. </a:t>
            </a:r>
          </a:p>
          <a:p>
            <a:pPr>
              <a:buClrTx/>
            </a:pPr>
            <a:r>
              <a:rPr lang="en-US" kern="0" dirty="0" smtClean="0"/>
              <a:t>To receive a rate for reimbursement for the services enrolled </a:t>
            </a:r>
          </a:p>
          <a:p>
            <a:pPr>
              <a:buClrTx/>
            </a:pPr>
            <a:r>
              <a:rPr lang="en-US" kern="0" dirty="0" smtClean="0"/>
              <a:t>To enable ODP providers to successfully submit claims into the claims processing system. </a:t>
            </a:r>
          </a:p>
          <a:p>
            <a:pPr>
              <a:buClrTx/>
            </a:pPr>
            <a:r>
              <a:rPr lang="en-US" kern="0" dirty="0" smtClean="0"/>
              <a:t>To enable PROMISe™ to validate that your provider type and specialty are permitted to perform the service or services when submitting claims through PROMISe™. </a:t>
            </a:r>
          </a:p>
          <a:p>
            <a:pPr marL="0" indent="0">
              <a:buClrTx/>
              <a:buFontTx/>
              <a:buNone/>
            </a:pPr>
            <a:endParaRPr lang="en-US" kern="0" dirty="0"/>
          </a:p>
        </p:txBody>
      </p:sp>
    </p:spTree>
    <p:extLst>
      <p:ext uri="{BB962C8B-B14F-4D97-AF65-F5344CB8AC3E}">
        <p14:creationId xmlns:p14="http://schemas.microsoft.com/office/powerpoint/2010/main" val="759866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5410200" cy="530226"/>
          </a:xfrm>
        </p:spPr>
        <p:txBody>
          <a:bodyPr>
            <a:noAutofit/>
          </a:bodyPr>
          <a:lstStyle/>
          <a:p>
            <a:pPr algn="ctr"/>
            <a:r>
              <a:rPr lang="en-US" b="1" dirty="0" smtClean="0">
                <a:latin typeface="+mn-lt"/>
              </a:rPr>
              <a:t>BECOMING A PROVIDER</a:t>
            </a:r>
            <a:endParaRPr lang="en-US" b="1" dirty="0">
              <a:latin typeface="+mn-lt"/>
            </a:endParaRPr>
          </a:p>
        </p:txBody>
      </p:sp>
      <p:sp>
        <p:nvSpPr>
          <p:cNvPr id="3" name="Content Placeholder 2"/>
          <p:cNvSpPr>
            <a:spLocks noGrp="1"/>
          </p:cNvSpPr>
          <p:nvPr>
            <p:ph idx="4294967295"/>
          </p:nvPr>
        </p:nvSpPr>
        <p:spPr>
          <a:xfrm>
            <a:off x="457200" y="1295400"/>
            <a:ext cx="8229600" cy="4648200"/>
          </a:xfrm>
          <a:prstGeom prst="rect">
            <a:avLst/>
          </a:prstGeom>
        </p:spPr>
        <p:txBody>
          <a:bodyPr>
            <a:normAutofit fontScale="25000" lnSpcReduction="20000"/>
          </a:bodyPr>
          <a:lstStyle/>
          <a:p>
            <a:pPr>
              <a:buClrTx/>
            </a:pPr>
            <a:endParaRPr lang="en-US" sz="8000" i="1" dirty="0" smtClean="0">
              <a:solidFill>
                <a:srgbClr val="0070C0"/>
              </a:solidFill>
            </a:endParaRPr>
          </a:p>
          <a:p>
            <a:pPr>
              <a:buClrTx/>
            </a:pPr>
            <a:r>
              <a:rPr lang="en-US" sz="8000" i="1" dirty="0" smtClean="0">
                <a:solidFill>
                  <a:srgbClr val="0070C0"/>
                </a:solidFill>
              </a:rPr>
              <a:t>What does this mean for you as a prospective provider?</a:t>
            </a:r>
          </a:p>
          <a:p>
            <a:pPr lvl="1">
              <a:buClrTx/>
            </a:pPr>
            <a:endParaRPr lang="en-US" sz="7200" dirty="0" smtClean="0"/>
          </a:p>
          <a:p>
            <a:pPr lvl="1">
              <a:buClrTx/>
              <a:buFont typeface="Arial" panose="020B0604020202020204" pitchFamily="34" charset="0"/>
              <a:buChar char="•"/>
            </a:pPr>
            <a:r>
              <a:rPr lang="en-US" sz="7200" dirty="0" smtClean="0"/>
              <a:t>Registration, orientation, licensure (if applicable</a:t>
            </a:r>
            <a:r>
              <a:rPr lang="en-US" sz="7200" dirty="0"/>
              <a:t>), qualifications, monitoring </a:t>
            </a:r>
            <a:r>
              <a:rPr lang="en-US" sz="7200" dirty="0" smtClean="0"/>
              <a:t>and </a:t>
            </a:r>
            <a:r>
              <a:rPr lang="en-US" sz="7200" dirty="0" err="1" smtClean="0"/>
              <a:t>PROMISe</a:t>
            </a:r>
            <a:r>
              <a:rPr lang="en-US" sz="7200" dirty="0" smtClean="0"/>
              <a:t>™ enrollment are all pre-requisites to the final approval for the applicant to begin to offer services.</a:t>
            </a:r>
          </a:p>
          <a:p>
            <a:pPr marL="457200" lvl="1" indent="0">
              <a:buClrTx/>
              <a:buNone/>
            </a:pPr>
            <a:endParaRPr lang="en-US" sz="7200" dirty="0" smtClean="0"/>
          </a:p>
          <a:p>
            <a:pPr lvl="1">
              <a:buClrTx/>
              <a:buFont typeface="Arial" panose="020B0604020202020204" pitchFamily="34" charset="0"/>
              <a:buChar char="•"/>
            </a:pPr>
            <a:r>
              <a:rPr lang="en-US" sz="7200" dirty="0" smtClean="0"/>
              <a:t>Due to the complexity of the process and depending on departmental priorities and provider responsiveness, ODP registration and </a:t>
            </a:r>
            <a:r>
              <a:rPr lang="en-US" sz="7200" dirty="0" err="1" smtClean="0"/>
              <a:t>PROMISe</a:t>
            </a:r>
            <a:r>
              <a:rPr lang="en-US" sz="7200" dirty="0" smtClean="0"/>
              <a:t>™ enrollment can take from 30-90 days to complete, dependent upon provider responsiveness.</a:t>
            </a:r>
          </a:p>
          <a:p>
            <a:pPr lvl="1">
              <a:buClrTx/>
              <a:buFont typeface="Arial" panose="020B0604020202020204" pitchFamily="34" charset="0"/>
              <a:buChar char="•"/>
            </a:pPr>
            <a:endParaRPr lang="en-US" sz="7200" dirty="0" smtClean="0"/>
          </a:p>
          <a:p>
            <a:pPr lvl="1">
              <a:buClrTx/>
              <a:buFont typeface="Arial" panose="020B0604020202020204" pitchFamily="34" charset="0"/>
              <a:buChar char="•"/>
            </a:pPr>
            <a:r>
              <a:rPr lang="en-US" sz="7200" dirty="0" smtClean="0"/>
              <a:t>Applicants must be aware of the complexity of the ODP ID system </a:t>
            </a:r>
            <a:r>
              <a:rPr lang="en-US" sz="7200" smtClean="0"/>
              <a:t>and be </a:t>
            </a:r>
            <a:r>
              <a:rPr lang="en-US" sz="7200" dirty="0" smtClean="0"/>
              <a:t>prepared to assure compliance with all federal and state regulations.</a:t>
            </a:r>
          </a:p>
          <a:p>
            <a:pPr lvl="1">
              <a:buClrTx/>
              <a:buFont typeface="Arial" panose="020B0604020202020204" pitchFamily="34" charset="0"/>
              <a:buChar char="•"/>
            </a:pPr>
            <a:endParaRPr lang="en-US" sz="7200" dirty="0" smtClean="0"/>
          </a:p>
          <a:p>
            <a:pPr lvl="1">
              <a:buClrTx/>
              <a:buFont typeface="Arial" panose="020B0604020202020204" pitchFamily="34" charset="0"/>
              <a:buChar char="•"/>
            </a:pPr>
            <a:r>
              <a:rPr lang="en-US" sz="7200" dirty="0" smtClean="0"/>
              <a:t>Qualifications and Provider Monitoring are immediately applicable. </a:t>
            </a:r>
            <a:endParaRPr lang="en-US" sz="16000" dirty="0"/>
          </a:p>
          <a:p>
            <a:pPr lvl="1">
              <a:buClrTx/>
              <a:buFont typeface="Arial" panose="020B0604020202020204" pitchFamily="34" charset="0"/>
              <a:buChar char="•"/>
            </a:pPr>
            <a:endParaRPr lang="en-US" sz="7200" dirty="0" smtClean="0"/>
          </a:p>
          <a:p>
            <a:pPr marL="457200" lvl="1" indent="0">
              <a:buClrTx/>
              <a:buNone/>
            </a:pPr>
            <a:endParaRPr lang="en-US" sz="5800" dirty="0"/>
          </a:p>
        </p:txBody>
      </p:sp>
      <p:sp>
        <p:nvSpPr>
          <p:cNvPr id="4" name="Slide Number Placeholder 3"/>
          <p:cNvSpPr>
            <a:spLocks noGrp="1"/>
          </p:cNvSpPr>
          <p:nvPr>
            <p:ph type="sldNum" sz="quarter" idx="4294967295"/>
          </p:nvPr>
        </p:nvSpPr>
        <p:spPr>
          <a:xfrm>
            <a:off x="7620000" y="6096000"/>
            <a:ext cx="1066800" cy="381000"/>
          </a:xfrm>
          <a:prstGeom prst="rect">
            <a:avLst/>
          </a:prstGeom>
        </p:spPr>
        <p:txBody>
          <a:bodyPr/>
          <a:lstStyle/>
          <a:p>
            <a:fld id="{D4AA3311-8455-4ACF-B2DE-470243AA6FAF}" type="slidenum">
              <a:rPr lang="en-US" smtClean="0"/>
              <a:t>43</a:t>
            </a:fld>
            <a:endParaRPr lang="en-US"/>
          </a:p>
        </p:txBody>
      </p:sp>
      <p:sp>
        <p:nvSpPr>
          <p:cNvPr id="5" name="Date Placeholder 4"/>
          <p:cNvSpPr>
            <a:spLocks noGrp="1"/>
          </p:cNvSpPr>
          <p:nvPr>
            <p:ph type="dt" sz="half" idx="4294967295"/>
          </p:nvPr>
        </p:nvSpPr>
        <p:spPr>
          <a:xfrm>
            <a:off x="457200" y="6096001"/>
            <a:ext cx="2133600" cy="384175"/>
          </a:xfrm>
          <a:prstGeom prst="rect">
            <a:avLst/>
          </a:prstGeom>
        </p:spPr>
        <p:txBody>
          <a:bodyPr/>
          <a:lstStyle/>
          <a:p>
            <a:r>
              <a:rPr lang="en-US" smtClean="0"/>
              <a:t>9/15/2015</a:t>
            </a:r>
            <a:endParaRPr lang="en-US"/>
          </a:p>
        </p:txBody>
      </p:sp>
    </p:spTree>
    <p:extLst>
      <p:ext uri="{BB962C8B-B14F-4D97-AF65-F5344CB8AC3E}">
        <p14:creationId xmlns:p14="http://schemas.microsoft.com/office/powerpoint/2010/main" val="3220355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454026"/>
          </a:xfrm>
        </p:spPr>
        <p:txBody>
          <a:bodyPr/>
          <a:lstStyle/>
          <a:p>
            <a:r>
              <a:rPr lang="en-US" dirty="0" smtClean="0"/>
              <a:t>NEW PROCESS- PROPOSED </a:t>
            </a:r>
            <a:endParaRPr lang="en-US" dirty="0"/>
          </a:p>
        </p:txBody>
      </p:sp>
      <p:sp>
        <p:nvSpPr>
          <p:cNvPr id="3" name="Content Placeholder 2"/>
          <p:cNvSpPr>
            <a:spLocks noGrp="1"/>
          </p:cNvSpPr>
          <p:nvPr>
            <p:ph sz="quarter" idx="13"/>
          </p:nvPr>
        </p:nvSpPr>
        <p:spPr/>
        <p:txBody>
          <a:bodyPr/>
          <a:lstStyle/>
          <a:p>
            <a:r>
              <a:rPr lang="en-US" dirty="0" smtClean="0"/>
              <a:t>As you process through the online application, you will select the Program offices and waivers you wish to apply for. Each department will receive a copy of your application as applicable.</a:t>
            </a:r>
          </a:p>
          <a:p>
            <a:r>
              <a:rPr lang="en-US" dirty="0" smtClean="0"/>
              <a:t>You will able to scan and attach the requested documents as you complete each sections requirements. </a:t>
            </a:r>
          </a:p>
          <a:p>
            <a:r>
              <a:rPr lang="en-US" dirty="0" smtClean="0"/>
              <a:t>You will be able to pause and save your application as you work on it. It will cancel your work if you do not complete your application and submit it within 30 days. </a:t>
            </a: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44</a:t>
            </a:fld>
            <a:endParaRPr lang="en-US"/>
          </a:p>
        </p:txBody>
      </p:sp>
    </p:spTree>
    <p:extLst>
      <p:ext uri="{BB962C8B-B14F-4D97-AF65-F5344CB8AC3E}">
        <p14:creationId xmlns:p14="http://schemas.microsoft.com/office/powerpoint/2010/main" val="4139732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PROCESS- PROPOSED</a:t>
            </a:r>
            <a:endParaRPr lang="en-US" dirty="0"/>
          </a:p>
        </p:txBody>
      </p:sp>
      <p:sp>
        <p:nvSpPr>
          <p:cNvPr id="3" name="Content Placeholder 2"/>
          <p:cNvSpPr>
            <a:spLocks noGrp="1"/>
          </p:cNvSpPr>
          <p:nvPr>
            <p:ph sz="quarter" idx="13"/>
          </p:nvPr>
        </p:nvSpPr>
        <p:spPr>
          <a:xfrm>
            <a:off x="609600" y="2057400"/>
            <a:ext cx="7772400" cy="3886200"/>
          </a:xfrm>
        </p:spPr>
        <p:txBody>
          <a:bodyPr/>
          <a:lstStyle/>
          <a:p>
            <a:r>
              <a:rPr lang="en-US" dirty="0" smtClean="0"/>
              <a:t>Confirmation when you submit the application. </a:t>
            </a:r>
          </a:p>
          <a:p>
            <a:r>
              <a:rPr lang="en-US" dirty="0" smtClean="0"/>
              <a:t>Notice of any corrections that need made on your application, such as missing information or documentation.</a:t>
            </a:r>
          </a:p>
          <a:p>
            <a:r>
              <a:rPr lang="en-US" dirty="0" smtClean="0"/>
              <a:t>You will receive a reminder to make your corrections and resubmit the corrected application before the application expires.</a:t>
            </a:r>
          </a:p>
          <a:p>
            <a:r>
              <a:rPr lang="en-US" dirty="0" smtClean="0"/>
              <a:t>Notice that your application is approved or rejected.</a:t>
            </a:r>
          </a:p>
          <a:p>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45</a:t>
            </a:fld>
            <a:endParaRPr lang="en-US"/>
          </a:p>
        </p:txBody>
      </p:sp>
      <p:sp>
        <p:nvSpPr>
          <p:cNvPr id="6" name="TextBox 5"/>
          <p:cNvSpPr txBox="1"/>
          <p:nvPr/>
        </p:nvSpPr>
        <p:spPr>
          <a:xfrm>
            <a:off x="1143000" y="1371600"/>
            <a:ext cx="6553200" cy="523220"/>
          </a:xfrm>
          <a:prstGeom prst="rect">
            <a:avLst/>
          </a:prstGeom>
          <a:noFill/>
        </p:spPr>
        <p:txBody>
          <a:bodyPr wrap="square" rtlCol="0">
            <a:spAutoFit/>
          </a:bodyPr>
          <a:lstStyle/>
          <a:p>
            <a:r>
              <a:rPr lang="en-US" sz="2800" dirty="0" smtClean="0"/>
              <a:t>The System will automatically generate</a:t>
            </a:r>
            <a:r>
              <a:rPr lang="en-US" dirty="0" smtClean="0"/>
              <a:t>:</a:t>
            </a:r>
            <a:endParaRPr lang="en-US" dirty="0"/>
          </a:p>
        </p:txBody>
      </p:sp>
    </p:spTree>
    <p:extLst>
      <p:ext uri="{BB962C8B-B14F-4D97-AF65-F5344CB8AC3E}">
        <p14:creationId xmlns:p14="http://schemas.microsoft.com/office/powerpoint/2010/main" val="390966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410200" cy="454026"/>
          </a:xfrm>
        </p:spPr>
        <p:txBody>
          <a:bodyPr/>
          <a:lstStyle/>
          <a:p>
            <a:r>
              <a:rPr lang="en-US" dirty="0" smtClean="0"/>
              <a:t>NEW PROCESS - PROPOSED</a:t>
            </a:r>
            <a:endParaRPr lang="en-US" dirty="0"/>
          </a:p>
        </p:txBody>
      </p:sp>
      <p:sp>
        <p:nvSpPr>
          <p:cNvPr id="3" name="Content Placeholder 2"/>
          <p:cNvSpPr>
            <a:spLocks noGrp="1"/>
          </p:cNvSpPr>
          <p:nvPr>
            <p:ph sz="quarter" idx="13"/>
          </p:nvPr>
        </p:nvSpPr>
        <p:spPr/>
        <p:txBody>
          <a:bodyPr/>
          <a:lstStyle/>
          <a:p>
            <a:endParaRPr lang="en-US" dirty="0" smtClean="0"/>
          </a:p>
          <a:p>
            <a:r>
              <a:rPr lang="en-US" dirty="0" smtClean="0"/>
              <a:t>Licensing will be incorporated into the online application as a step prior to final submission of the application</a:t>
            </a:r>
          </a:p>
          <a:p>
            <a:endParaRPr lang="en-US" dirty="0"/>
          </a:p>
          <a:p>
            <a:r>
              <a:rPr lang="en-US" dirty="0" smtClean="0"/>
              <a:t>You will be able to view the status of your application using your login ID. </a:t>
            </a:r>
          </a:p>
          <a:p>
            <a:endParaRPr lang="en-US" dirty="0"/>
          </a:p>
          <a:p>
            <a:r>
              <a:rPr lang="en-US" dirty="0" smtClean="0"/>
              <a:t> Providers will have an opportunity to make corrections and resubmit the corrected application online. </a:t>
            </a: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46</a:t>
            </a:fld>
            <a:endParaRPr lang="en-US"/>
          </a:p>
        </p:txBody>
      </p:sp>
    </p:spTree>
    <p:extLst>
      <p:ext uri="{BB962C8B-B14F-4D97-AF65-F5344CB8AC3E}">
        <p14:creationId xmlns:p14="http://schemas.microsoft.com/office/powerpoint/2010/main" val="232576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REVALIDATIONS</a:t>
            </a:r>
            <a:br>
              <a:rPr lang="en-US" dirty="0" smtClean="0"/>
            </a:br>
            <a:endParaRPr lang="en-US" dirty="0"/>
          </a:p>
        </p:txBody>
      </p:sp>
      <p:sp>
        <p:nvSpPr>
          <p:cNvPr id="3" name="Content Placeholder 2"/>
          <p:cNvSpPr>
            <a:spLocks noGrp="1"/>
          </p:cNvSpPr>
          <p:nvPr>
            <p:ph sz="quarter" idx="13"/>
          </p:nvPr>
        </p:nvSpPr>
        <p:spPr/>
        <p:txBody>
          <a:bodyPr/>
          <a:lstStyle/>
          <a:p>
            <a:endParaRPr lang="en-US" dirty="0" smtClean="0"/>
          </a:p>
          <a:p>
            <a:r>
              <a:rPr lang="en-US" dirty="0" smtClean="0"/>
              <a:t>Please review MA Bulletin 99-14-06 for complete information on revalidations.</a:t>
            </a:r>
          </a:p>
          <a:p>
            <a:endParaRPr lang="en-US" dirty="0"/>
          </a:p>
          <a:p>
            <a:r>
              <a:rPr lang="en-US" dirty="0" smtClean="0"/>
              <a:t>Please check all your sites in PROMISe to see the date the site is due for revalidation. Please use this link  </a:t>
            </a:r>
            <a:r>
              <a:rPr lang="en-US" u="sng" dirty="0" smtClean="0">
                <a:hlinkClick r:id="rId2"/>
              </a:rPr>
              <a:t>www.promise.dhs.state.pa.us</a:t>
            </a:r>
            <a:r>
              <a:rPr lang="en-US" u="sng" dirty="0" smtClean="0"/>
              <a:t> </a:t>
            </a:r>
          </a:p>
          <a:p>
            <a:endParaRPr lang="en-US" u="sng" dirty="0"/>
          </a:p>
          <a:p>
            <a:r>
              <a:rPr lang="en-US" dirty="0" smtClean="0"/>
              <a:t>Please review the site and include all the specialties you require on the application. </a:t>
            </a:r>
          </a:p>
          <a:p>
            <a:endParaRPr lang="en-US" dirty="0"/>
          </a:p>
          <a:p>
            <a:endParaRPr lang="en-US" u="sng" dirty="0"/>
          </a:p>
          <a:p>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47</a:t>
            </a:fld>
            <a:endParaRPr lang="en-US"/>
          </a:p>
        </p:txBody>
      </p:sp>
    </p:spTree>
    <p:extLst>
      <p:ext uri="{BB962C8B-B14F-4D97-AF65-F5344CB8AC3E}">
        <p14:creationId xmlns:p14="http://schemas.microsoft.com/office/powerpoint/2010/main" val="2446886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REVALIDATIONS</a:t>
            </a:r>
            <a:endParaRPr lang="en-US" dirty="0"/>
          </a:p>
        </p:txBody>
      </p:sp>
      <p:sp>
        <p:nvSpPr>
          <p:cNvPr id="3" name="Content Placeholder 2"/>
          <p:cNvSpPr>
            <a:spLocks noGrp="1"/>
          </p:cNvSpPr>
          <p:nvPr>
            <p:ph sz="quarter" idx="13"/>
          </p:nvPr>
        </p:nvSpPr>
        <p:spPr/>
        <p:txBody>
          <a:bodyPr/>
          <a:lstStyle/>
          <a:p>
            <a:endParaRPr lang="en-US" dirty="0" smtClean="0"/>
          </a:p>
          <a:p>
            <a:r>
              <a:rPr lang="en-US" dirty="0" smtClean="0"/>
              <a:t>You will use the same application for revalidations and new site enrollments.</a:t>
            </a:r>
          </a:p>
          <a:p>
            <a:endParaRPr lang="en-US" dirty="0"/>
          </a:p>
          <a:p>
            <a:r>
              <a:rPr lang="en-US" dirty="0" smtClean="0"/>
              <a:t>IF you need to close the site because it is no longer used or needed, please do so now. It is one less site to revalidate. You can always reopen the site at a later time should you need to.</a:t>
            </a:r>
          </a:p>
          <a:p>
            <a:endParaRPr lang="en-US" dirty="0"/>
          </a:p>
          <a:p>
            <a:r>
              <a:rPr lang="en-US" dirty="0" smtClean="0"/>
              <a:t>We are requesting special attention to detail on the applications you complete. Include all requested documentation with each site application. Please make sure your licenses are not expired. </a:t>
            </a:r>
          </a:p>
          <a:p>
            <a:endParaRPr lang="en-US" dirty="0" smtClean="0"/>
          </a:p>
          <a:p>
            <a:endParaRPr lang="en-US" dirty="0" smtClean="0"/>
          </a:p>
          <a:p>
            <a:endParaRPr lang="en-US" dirty="0"/>
          </a:p>
          <a:p>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48</a:t>
            </a:fld>
            <a:endParaRPr lang="en-US"/>
          </a:p>
        </p:txBody>
      </p:sp>
    </p:spTree>
    <p:extLst>
      <p:ext uri="{BB962C8B-B14F-4D97-AF65-F5344CB8AC3E}">
        <p14:creationId xmlns:p14="http://schemas.microsoft.com/office/powerpoint/2010/main" val="2980925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REVALIDATIONS</a:t>
            </a:r>
            <a:endParaRPr lang="en-US" dirty="0"/>
          </a:p>
        </p:txBody>
      </p:sp>
      <p:sp>
        <p:nvSpPr>
          <p:cNvPr id="3" name="Content Placeholder 2"/>
          <p:cNvSpPr>
            <a:spLocks noGrp="1"/>
          </p:cNvSpPr>
          <p:nvPr>
            <p:ph sz="quarter" idx="13"/>
          </p:nvPr>
        </p:nvSpPr>
        <p:spPr/>
        <p:txBody>
          <a:bodyPr/>
          <a:lstStyle/>
          <a:p>
            <a:endParaRPr lang="en-US" dirty="0" smtClean="0"/>
          </a:p>
          <a:p>
            <a:r>
              <a:rPr lang="en-US" dirty="0" smtClean="0"/>
              <a:t>Our agency is requesting the revalidation applications be mailed to our office to reduce handling time and allow us to focus on reviewing and processing your applications.</a:t>
            </a:r>
          </a:p>
          <a:p>
            <a:endParaRPr lang="en-US" dirty="0"/>
          </a:p>
          <a:p>
            <a:r>
              <a:rPr lang="en-US" dirty="0" smtClean="0"/>
              <a:t>Please mail them to:</a:t>
            </a:r>
          </a:p>
          <a:p>
            <a:pPr marL="1371600" lvl="3" indent="0">
              <a:buNone/>
            </a:pPr>
            <a:r>
              <a:rPr lang="en-US" dirty="0" smtClean="0"/>
              <a:t>Office of Developmental Programs/ ID Services</a:t>
            </a:r>
          </a:p>
          <a:p>
            <a:pPr marL="1371600" lvl="3" indent="0">
              <a:buNone/>
            </a:pPr>
            <a:r>
              <a:rPr lang="en-US" dirty="0" smtClean="0"/>
              <a:t>Attention: Provider Enrollment</a:t>
            </a:r>
          </a:p>
          <a:p>
            <a:pPr marL="1371600" lvl="3" indent="0">
              <a:buNone/>
            </a:pPr>
            <a:r>
              <a:rPr lang="en-US" dirty="0" smtClean="0"/>
              <a:t>Room 413 Health and Welfare Building</a:t>
            </a:r>
          </a:p>
          <a:p>
            <a:pPr marL="1371600" lvl="3" indent="0">
              <a:buNone/>
            </a:pPr>
            <a:r>
              <a:rPr lang="en-US" dirty="0" smtClean="0"/>
              <a:t>625 Forster Street</a:t>
            </a:r>
          </a:p>
          <a:p>
            <a:pPr marL="1371600" lvl="3" indent="0">
              <a:buNone/>
            </a:pPr>
            <a:r>
              <a:rPr lang="en-US" dirty="0" smtClean="0"/>
              <a:t>Harrisburg, PA 17120</a:t>
            </a:r>
            <a:endParaRPr lang="en-US" dirty="0"/>
          </a:p>
          <a:p>
            <a:pPr lvl="4"/>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49</a:t>
            </a:fld>
            <a:endParaRPr lang="en-US"/>
          </a:p>
        </p:txBody>
      </p:sp>
    </p:spTree>
    <p:extLst>
      <p:ext uri="{BB962C8B-B14F-4D97-AF65-F5344CB8AC3E}">
        <p14:creationId xmlns:p14="http://schemas.microsoft.com/office/powerpoint/2010/main" val="67354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dirty="0" smtClean="0"/>
              <a:t>10/6/2015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5</a:t>
            </a:fld>
            <a:endParaRPr lang="en-US" dirty="0"/>
          </a:p>
        </p:txBody>
      </p:sp>
      <p:sp>
        <p:nvSpPr>
          <p:cNvPr id="6" name="Title 5"/>
          <p:cNvSpPr>
            <a:spLocks noGrp="1"/>
          </p:cNvSpPr>
          <p:nvPr>
            <p:ph type="title"/>
          </p:nvPr>
        </p:nvSpPr>
        <p:spPr>
          <a:xfrm>
            <a:off x="457200" y="457199"/>
            <a:ext cx="5410200" cy="457201"/>
          </a:xfrm>
        </p:spPr>
        <p:txBody>
          <a:bodyPr/>
          <a:lstStyle/>
          <a:p>
            <a:pPr algn="ctr"/>
            <a:r>
              <a:rPr lang="en-US" b="1" dirty="0" smtClean="0"/>
              <a:t>GETTING STARTED</a:t>
            </a:r>
            <a:endParaRPr lang="en-US" b="1" dirty="0"/>
          </a:p>
        </p:txBody>
      </p:sp>
      <p:pic>
        <p:nvPicPr>
          <p:cNvPr id="5124" name="Picture 4"/>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3805" t="10485" r="82385" b="77620"/>
          <a:stretch/>
        </p:blipFill>
        <p:spPr bwMode="auto">
          <a:xfrm>
            <a:off x="2033587" y="2007972"/>
            <a:ext cx="5076826" cy="284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752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0" indent="0">
              <a:buNone/>
            </a:pPr>
            <a:endParaRPr lang="en-US" dirty="0" smtClean="0"/>
          </a:p>
          <a:p>
            <a:pPr marL="0" indent="0">
              <a:buNone/>
            </a:pPr>
            <a:endParaRPr lang="en-US" dirty="0"/>
          </a:p>
          <a:p>
            <a:pPr marL="0" indent="0">
              <a:buNone/>
            </a:pPr>
            <a:r>
              <a:rPr lang="en-US" sz="4400" dirty="0" smtClean="0"/>
              <a:t>PLEASE </a:t>
            </a:r>
            <a:r>
              <a:rPr lang="en-US" sz="4400" dirty="0"/>
              <a:t>RETURN YOUR </a:t>
            </a:r>
            <a:r>
              <a:rPr lang="en-US" sz="4400" dirty="0" smtClean="0"/>
              <a:t> 		REVALIDATION </a:t>
            </a:r>
            <a:r>
              <a:rPr lang="en-US" sz="4400" dirty="0"/>
              <a:t>APPLICATIONS TO OUR OFFICE NO LATER THAN </a:t>
            </a:r>
            <a:r>
              <a:rPr lang="en-US" sz="4400" dirty="0" smtClean="0"/>
              <a:t>			12/31/2015</a:t>
            </a:r>
            <a:endParaRPr lang="en-US" sz="4400" dirty="0"/>
          </a:p>
          <a:p>
            <a:pPr marL="0" indent="0">
              <a:buNone/>
            </a:pPr>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50</a:t>
            </a:fld>
            <a:endParaRPr lang="en-US"/>
          </a:p>
        </p:txBody>
      </p:sp>
    </p:spTree>
    <p:extLst>
      <p:ext uri="{BB962C8B-B14F-4D97-AF65-F5344CB8AC3E}">
        <p14:creationId xmlns:p14="http://schemas.microsoft.com/office/powerpoint/2010/main" val="1828448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REVALIDATIONS</a:t>
            </a:r>
            <a:endParaRPr lang="en-US" dirty="0"/>
          </a:p>
        </p:txBody>
      </p:sp>
      <p:sp>
        <p:nvSpPr>
          <p:cNvPr id="3" name="Content Placeholder 2"/>
          <p:cNvSpPr>
            <a:spLocks noGrp="1"/>
          </p:cNvSpPr>
          <p:nvPr>
            <p:ph sz="quarter" idx="13"/>
          </p:nvPr>
        </p:nvSpPr>
        <p:spPr/>
        <p:txBody>
          <a:bodyPr/>
          <a:lstStyle/>
          <a:p>
            <a:endParaRPr lang="en-US" dirty="0" smtClean="0"/>
          </a:p>
          <a:p>
            <a:pPr marL="0" indent="0">
              <a:buNone/>
            </a:pPr>
            <a:endParaRPr lang="en-US" dirty="0" smtClean="0"/>
          </a:p>
          <a:p>
            <a:endParaRPr lang="en-US" dirty="0"/>
          </a:p>
          <a:p>
            <a:r>
              <a:rPr lang="en-US" dirty="0" smtClean="0"/>
              <a:t>Our goal is to complete your revalidations on time.</a:t>
            </a:r>
          </a:p>
          <a:p>
            <a:endParaRPr lang="en-US" dirty="0"/>
          </a:p>
          <a:p>
            <a:r>
              <a:rPr lang="en-US" dirty="0" smtClean="0"/>
              <a:t>Any questions regarding your applications and revalidations can be sent </a:t>
            </a:r>
            <a:r>
              <a:rPr lang="en-US" dirty="0" err="1" smtClean="0"/>
              <a:t>to:</a:t>
            </a:r>
            <a:r>
              <a:rPr lang="en-US" dirty="0" err="1" smtClean="0">
                <a:hlinkClick r:id="rId2"/>
              </a:rPr>
              <a:t>ra-odpproviderenroll@pa.gov</a:t>
            </a:r>
            <a:r>
              <a:rPr lang="en-US" dirty="0" smtClean="0"/>
              <a:t> . Please include your MPI#, the service location, and any other helpful details in your email to help us assist you better.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Date Placeholder 3"/>
          <p:cNvSpPr>
            <a:spLocks noGrp="1"/>
          </p:cNvSpPr>
          <p:nvPr>
            <p:ph type="dt" sz="half" idx="4294967295"/>
          </p:nvPr>
        </p:nvSpPr>
        <p:spPr>
          <a:xfrm>
            <a:off x="457200" y="6400800"/>
            <a:ext cx="2133600" cy="244475"/>
          </a:xfrm>
          <a:prstGeom prst="rect">
            <a:avLst/>
          </a:prstGeom>
        </p:spPr>
        <p:txBody>
          <a:bodyPr/>
          <a:lstStyle/>
          <a:p>
            <a:pPr>
              <a:defRPr/>
            </a:pPr>
            <a:fld id="{19016256-A15E-472F-A44B-6D4C4106F6AD}" type="datetime1">
              <a:rPr lang="en-US" smtClean="0"/>
              <a:t>10/14/2015</a:t>
            </a:fld>
            <a:endParaRPr lang="en-US" dirty="0"/>
          </a:p>
        </p:txBody>
      </p:sp>
      <p:sp>
        <p:nvSpPr>
          <p:cNvPr id="5" name="Slide Number Placeholder 4"/>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51</a:t>
            </a:fld>
            <a:endParaRPr lang="en-US"/>
          </a:p>
        </p:txBody>
      </p:sp>
    </p:spTree>
    <p:extLst>
      <p:ext uri="{BB962C8B-B14F-4D97-AF65-F5344CB8AC3E}">
        <p14:creationId xmlns:p14="http://schemas.microsoft.com/office/powerpoint/2010/main" val="1455339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3DA26C-6B63-49B3-AD9F-F13B143260BF}" type="datetime1">
              <a:rPr lang="en-US" smtClean="0"/>
              <a:t>10/14/2015</a:t>
            </a:fld>
            <a:endParaRPr lang="en-US" dirty="0"/>
          </a:p>
        </p:txBody>
      </p:sp>
      <p:sp>
        <p:nvSpPr>
          <p:cNvPr id="3" name="Slide Number Placeholder 2"/>
          <p:cNvSpPr>
            <a:spLocks noGrp="1"/>
          </p:cNvSpPr>
          <p:nvPr>
            <p:ph type="sldNum" sz="quarter" idx="12"/>
          </p:nvPr>
        </p:nvSpPr>
        <p:spPr/>
        <p:txBody>
          <a:bodyPr/>
          <a:lstStyle/>
          <a:p>
            <a:pPr>
              <a:defRPr/>
            </a:pPr>
            <a:fld id="{9C10EB89-1475-4332-AC66-2657F847E4F2}" type="slidenum">
              <a:rPr lang="en-US" smtClean="0"/>
              <a:pPr>
                <a:defRPr/>
              </a:pPr>
              <a:t>52</a:t>
            </a:fld>
            <a:endParaRPr lang="en-US" dirty="0"/>
          </a:p>
        </p:txBody>
      </p:sp>
      <p:sp>
        <p:nvSpPr>
          <p:cNvPr id="4" name="Content Placeholder 3"/>
          <p:cNvSpPr>
            <a:spLocks noGrp="1"/>
          </p:cNvSpPr>
          <p:nvPr>
            <p:ph sz="quarter" idx="13"/>
          </p:nvPr>
        </p:nvSpPr>
        <p:spPr/>
        <p:txBody>
          <a:bodyPr/>
          <a:lstStyle/>
          <a:p>
            <a:endParaRPr lang="en-US" dirty="0" smtClean="0"/>
          </a:p>
          <a:p>
            <a:endParaRPr lang="en-US" dirty="0"/>
          </a:p>
          <a:p>
            <a:r>
              <a:rPr lang="en-US" dirty="0" smtClean="0"/>
              <a:t>QUESTIONS AND ANSWERS?</a:t>
            </a:r>
          </a:p>
          <a:p>
            <a:endParaRPr lang="en-US" dirty="0"/>
          </a:p>
          <a:p>
            <a:endParaRPr lang="en-US" dirty="0" smtClean="0"/>
          </a:p>
          <a:p>
            <a:endParaRPr lang="en-US" dirty="0"/>
          </a:p>
          <a:p>
            <a:r>
              <a:rPr lang="en-US" dirty="0" smtClean="0"/>
              <a:t>Contacting BHSL:</a:t>
            </a:r>
          </a:p>
          <a:p>
            <a:r>
              <a:rPr lang="en-US" dirty="0" smtClean="0"/>
              <a:t>Email:  </a:t>
            </a:r>
            <a:r>
              <a:rPr lang="en-US" dirty="0" smtClean="0">
                <a:hlinkClick r:id="rId3"/>
              </a:rPr>
              <a:t>RA-pwarlheadquarters@state.pa.us</a:t>
            </a:r>
            <a:r>
              <a:rPr lang="en-US" dirty="0" smtClean="0"/>
              <a:t> </a:t>
            </a:r>
          </a:p>
          <a:p>
            <a:r>
              <a:rPr lang="en-US" dirty="0" smtClean="0"/>
              <a:t>Phone: 1-866-503-3926 </a:t>
            </a:r>
            <a:endParaRPr lang="en-US" dirty="0"/>
          </a:p>
        </p:txBody>
      </p:sp>
      <p:sp>
        <p:nvSpPr>
          <p:cNvPr id="5" name="Title 4"/>
          <p:cNvSpPr>
            <a:spLocks noGrp="1"/>
          </p:cNvSpPr>
          <p:nvPr>
            <p:ph type="title"/>
          </p:nvPr>
        </p:nvSpPr>
        <p:spPr/>
        <p:txBody>
          <a:bodyPr/>
          <a:lstStyle/>
          <a:p>
            <a:r>
              <a:rPr lang="en-US" dirty="0" smtClean="0"/>
              <a:t>Questions	</a:t>
            </a:r>
            <a:endParaRPr lang="en-US" dirty="0"/>
          </a:p>
        </p:txBody>
      </p:sp>
    </p:spTree>
    <p:extLst>
      <p:ext uri="{BB962C8B-B14F-4D97-AF65-F5344CB8AC3E}">
        <p14:creationId xmlns:p14="http://schemas.microsoft.com/office/powerpoint/2010/main" val="242045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for New Providers</a:t>
            </a:r>
            <a:endParaRPr lang="en-US" dirty="0"/>
          </a:p>
        </p:txBody>
      </p:sp>
      <p:sp>
        <p:nvSpPr>
          <p:cNvPr id="5" name="Content Placeholder 4"/>
          <p:cNvSpPr>
            <a:spLocks noGrp="1"/>
          </p:cNvSpPr>
          <p:nvPr>
            <p:ph sz="quarter" idx="13"/>
          </p:nvPr>
        </p:nvSpPr>
        <p:spPr/>
        <p:txBody>
          <a:bodyPr/>
          <a:lstStyle/>
          <a:p>
            <a:pPr marL="0" indent="0">
              <a:buNone/>
            </a:pPr>
            <a:endParaRPr lang="en-US" dirty="0"/>
          </a:p>
          <a:p>
            <a:pPr marL="0" indent="0">
              <a:buNone/>
            </a:pPr>
            <a:r>
              <a:rPr lang="en-US" dirty="0" smtClean="0"/>
              <a:t>ODP’s Provider Enrollment Unit will send you our new provider informational email to help get you started. It has information regarding our agency, a tip sheet to help you register in HCSIS, and  the updated ISP Manual.</a:t>
            </a:r>
          </a:p>
          <a:p>
            <a:pPr marL="0" indent="0">
              <a:buNone/>
            </a:pPr>
            <a:endParaRPr lang="en-US" dirty="0" smtClean="0"/>
          </a:p>
          <a:p>
            <a:pPr marL="0" indent="0">
              <a:buNone/>
            </a:pPr>
            <a:r>
              <a:rPr lang="en-US" dirty="0" smtClean="0"/>
              <a:t>It also has links to more information regarding the waivers. Please review all information before starting the application process. </a:t>
            </a:r>
            <a:endParaRPr lang="en-US" dirty="0"/>
          </a:p>
        </p:txBody>
      </p:sp>
      <p:sp>
        <p:nvSpPr>
          <p:cNvPr id="3" name="Date Placeholder 2"/>
          <p:cNvSpPr>
            <a:spLocks noGrp="1"/>
          </p:cNvSpPr>
          <p:nvPr>
            <p:ph type="dt" sz="half" idx="4294967295"/>
          </p:nvPr>
        </p:nvSpPr>
        <p:spPr>
          <a:xfrm>
            <a:off x="457200" y="6400800"/>
            <a:ext cx="2133600" cy="244475"/>
          </a:xfrm>
          <a:prstGeom prst="rect">
            <a:avLst/>
          </a:prstGeom>
        </p:spPr>
        <p:txBody>
          <a:bodyPr/>
          <a:lstStyle/>
          <a:p>
            <a:pPr>
              <a:defRPr/>
            </a:pPr>
            <a:fld id="{47D42AC0-6820-488A-92DE-F6D746560CD7}" type="datetime1">
              <a:rPr lang="en-US" smtClean="0"/>
              <a:t>10/14/2015</a:t>
            </a:fld>
            <a:endParaRPr lang="en-US" dirty="0"/>
          </a:p>
        </p:txBody>
      </p:sp>
      <p:sp>
        <p:nvSpPr>
          <p:cNvPr id="4" name="Slide Number Placeholder 3"/>
          <p:cNvSpPr>
            <a:spLocks noGrp="1"/>
          </p:cNvSpPr>
          <p:nvPr>
            <p:ph type="sldNum" sz="quarter" idx="4294967295"/>
          </p:nvPr>
        </p:nvSpPr>
        <p:spPr>
          <a:xfrm>
            <a:off x="3505200" y="6400800"/>
            <a:ext cx="2133600" cy="244475"/>
          </a:xfrm>
          <a:prstGeom prst="rect">
            <a:avLst/>
          </a:prstGeom>
        </p:spPr>
        <p:txBody>
          <a:bodyPr/>
          <a:lstStyle/>
          <a:p>
            <a:pPr>
              <a:defRPr/>
            </a:pPr>
            <a:fld id="{70265E95-77F9-457A-9EE3-4D9004F83F9A}" type="slidenum">
              <a:rPr lang="en-US" smtClean="0"/>
              <a:pPr>
                <a:defRPr/>
              </a:pPr>
              <a:t>6</a:t>
            </a:fld>
            <a:endParaRPr lang="en-US"/>
          </a:p>
        </p:txBody>
      </p:sp>
    </p:spTree>
    <p:extLst>
      <p:ext uri="{BB962C8B-B14F-4D97-AF65-F5344CB8AC3E}">
        <p14:creationId xmlns:p14="http://schemas.microsoft.com/office/powerpoint/2010/main" val="16638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5" name="Slide Number Placeholder 4"/>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7</a:t>
            </a:fld>
            <a:endParaRPr lang="en-US" dirty="0"/>
          </a:p>
        </p:txBody>
      </p:sp>
      <p:sp>
        <p:nvSpPr>
          <p:cNvPr id="7" name="Title 6"/>
          <p:cNvSpPr>
            <a:spLocks noGrp="1"/>
          </p:cNvSpPr>
          <p:nvPr>
            <p:ph type="title"/>
          </p:nvPr>
        </p:nvSpPr>
        <p:spPr>
          <a:xfrm>
            <a:off x="457200" y="457200"/>
            <a:ext cx="5410200" cy="454026"/>
          </a:xfrm>
        </p:spPr>
        <p:txBody>
          <a:bodyPr/>
          <a:lstStyle/>
          <a:p>
            <a:pPr algn="ctr"/>
            <a:r>
              <a:rPr lang="en-US" b="1" dirty="0" smtClean="0"/>
              <a:t>HCSIS REGISTRATION</a:t>
            </a:r>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62179"/>
            <a:ext cx="6781800" cy="447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21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8</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b="1" dirty="0" smtClean="0"/>
              <a:t>HCSIS REGISTRATION</a:t>
            </a:r>
            <a:endParaRPr lang="en-US" b="1" dirty="0"/>
          </a:p>
        </p:txBody>
      </p:sp>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t="18102" r="44812" b="15672"/>
          <a:stretch>
            <a:fillRect/>
          </a:stretch>
        </p:blipFill>
        <p:spPr bwMode="auto">
          <a:xfrm>
            <a:off x="609600" y="1156713"/>
            <a:ext cx="7948915" cy="46898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a:off x="628650" y="2971800"/>
            <a:ext cx="1752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795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096001"/>
            <a:ext cx="2133600" cy="384175"/>
          </a:xfrm>
          <a:prstGeom prst="rect">
            <a:avLst/>
          </a:prstGeom>
        </p:spPr>
        <p:txBody>
          <a:bodyPr/>
          <a:lstStyle/>
          <a:p>
            <a:pPr>
              <a:defRPr/>
            </a:pPr>
            <a:r>
              <a:rPr lang="en-US" smtClean="0"/>
              <a:t>9/15/2015</a:t>
            </a:r>
            <a:endParaRPr lang="en-US" dirty="0"/>
          </a:p>
        </p:txBody>
      </p:sp>
      <p:sp>
        <p:nvSpPr>
          <p:cNvPr id="3" name="Slide Number Placeholder 2"/>
          <p:cNvSpPr>
            <a:spLocks noGrp="1"/>
          </p:cNvSpPr>
          <p:nvPr>
            <p:ph type="sldNum" sz="quarter" idx="4294967295"/>
          </p:nvPr>
        </p:nvSpPr>
        <p:spPr>
          <a:xfrm>
            <a:off x="7620000" y="6096000"/>
            <a:ext cx="1066800" cy="381000"/>
          </a:xfrm>
          <a:prstGeom prst="rect">
            <a:avLst/>
          </a:prstGeom>
        </p:spPr>
        <p:txBody>
          <a:bodyPr/>
          <a:lstStyle/>
          <a:p>
            <a:pPr>
              <a:defRPr/>
            </a:pPr>
            <a:fld id="{9C10EB89-1475-4332-AC66-2657F847E4F2}" type="slidenum">
              <a:rPr lang="en-US" smtClean="0"/>
              <a:pPr>
                <a:defRPr/>
              </a:pPr>
              <a:t>9</a:t>
            </a:fld>
            <a:endParaRPr lang="en-US" dirty="0"/>
          </a:p>
        </p:txBody>
      </p:sp>
      <p:sp>
        <p:nvSpPr>
          <p:cNvPr id="4" name="Title 3"/>
          <p:cNvSpPr>
            <a:spLocks noGrp="1"/>
          </p:cNvSpPr>
          <p:nvPr>
            <p:ph type="title"/>
          </p:nvPr>
        </p:nvSpPr>
        <p:spPr>
          <a:xfrm>
            <a:off x="457200" y="457200"/>
            <a:ext cx="5410200" cy="454026"/>
          </a:xfrm>
        </p:spPr>
        <p:txBody>
          <a:bodyPr/>
          <a:lstStyle/>
          <a:p>
            <a:pPr algn="ctr"/>
            <a:r>
              <a:rPr lang="en-US" dirty="0" smtClean="0"/>
              <a:t>HCSIS VERIFICATION</a:t>
            </a:r>
            <a:endParaRPr lang="en-US" dirty="0"/>
          </a:p>
        </p:txBody>
      </p:sp>
      <p:pic>
        <p:nvPicPr>
          <p:cNvPr id="7" name="Picture 2" descr="C:\Users\vistillman\AppData\Local\Microsoft\Windows\Temporary Internet Files\Content.Outlook\6LQ3SYHB\Part 1.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69" t="4207" r="25544" b="86253"/>
          <a:stretch/>
        </p:blipFill>
        <p:spPr bwMode="auto">
          <a:xfrm>
            <a:off x="2217285" y="1595747"/>
            <a:ext cx="4709430" cy="366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38356"/>
      </p:ext>
    </p:extLst>
  </p:cSld>
  <p:clrMapOvr>
    <a:masterClrMapping/>
  </p:clrMapOvr>
</p:sld>
</file>

<file path=ppt/theme/theme1.xml><?xml version="1.0" encoding="utf-8"?>
<a:theme xmlns:a="http://schemas.openxmlformats.org/drawingml/2006/main" name="DHS PowerPoint Template 3">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DHS PowerPoint Template 3</Template>
  <TotalTime>903</TotalTime>
  <Words>4465</Words>
  <Application>Microsoft Office PowerPoint</Application>
  <PresentationFormat>On-screen Show (4:3)</PresentationFormat>
  <Paragraphs>539</Paragraphs>
  <Slides>52</Slides>
  <Notes>38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DHS PowerPoint Template 3</vt:lpstr>
      <vt:lpstr>Provider Enrollment: How It Works and  Best Practices </vt:lpstr>
      <vt:lpstr>PROVIDER ENROLLMENT 101</vt:lpstr>
      <vt:lpstr>Changes coming to Provider Enrollment</vt:lpstr>
      <vt:lpstr>BECOMING A PROVIDER</vt:lpstr>
      <vt:lpstr>GETTING STARTED</vt:lpstr>
      <vt:lpstr>Information for New Providers</vt:lpstr>
      <vt:lpstr>HCSIS REGISTRATION</vt:lpstr>
      <vt:lpstr>HCSIS REGISTRATION</vt:lpstr>
      <vt:lpstr>HCSIS VERIFICATION</vt:lpstr>
      <vt:lpstr>HCSIS PROVIDER ACCESS</vt:lpstr>
      <vt:lpstr>HCSIS VERIFICATIONS</vt:lpstr>
      <vt:lpstr>WAIVER PROVIDER AGREEMENT</vt:lpstr>
      <vt:lpstr>PROVIDER AGREEMENT</vt:lpstr>
      <vt:lpstr>LICENSING</vt:lpstr>
      <vt:lpstr>The Human Services Licensing Process: Using the Certification Licensing System (CLS)</vt:lpstr>
      <vt:lpstr>New Application</vt:lpstr>
      <vt:lpstr>New Application</vt:lpstr>
      <vt:lpstr>LIBRA Process</vt:lpstr>
      <vt:lpstr>LIBRA Process</vt:lpstr>
      <vt:lpstr>LIBRA Process (cont.)</vt:lpstr>
      <vt:lpstr>Application Types:</vt:lpstr>
      <vt:lpstr>PowerPoint Presentation</vt:lpstr>
      <vt:lpstr>PowerPoint Presentation</vt:lpstr>
      <vt:lpstr>PowerPoint Presentation</vt:lpstr>
      <vt:lpstr>Addendum applications </vt:lpstr>
      <vt:lpstr>ACCESS CLS THRU HCSIS</vt:lpstr>
      <vt:lpstr>PowerPoint Presentation</vt:lpstr>
      <vt:lpstr>PowerPoint Presentation</vt:lpstr>
      <vt:lpstr>PowerPoint Presentation</vt:lpstr>
      <vt:lpstr>PSS HOME SCREEN </vt:lpstr>
      <vt:lpstr>PSS HOME SCREEN</vt:lpstr>
      <vt:lpstr> PLAN OF CORRECTIONS</vt:lpstr>
      <vt:lpstr>PLAN OF CORRECTION</vt:lpstr>
      <vt:lpstr>PowerPoint Presentation</vt:lpstr>
      <vt:lpstr>UPCOMING RELEASES</vt:lpstr>
      <vt:lpstr>PROVIDER QUALIFICATION</vt:lpstr>
      <vt:lpstr>QUALIFICATIONS</vt:lpstr>
      <vt:lpstr>QUALIFICATIONS</vt:lpstr>
      <vt:lpstr>PROMISE ENROLLMENT </vt:lpstr>
      <vt:lpstr>PROMISE ENROLLMENT</vt:lpstr>
      <vt:lpstr>PROMISe Provider Enrollment App</vt:lpstr>
      <vt:lpstr>PROMISe™</vt:lpstr>
      <vt:lpstr>BECOMING A PROVIDER</vt:lpstr>
      <vt:lpstr>NEW PROCESS- PROPOSED </vt:lpstr>
      <vt:lpstr>NEW PROCESS- PROPOSED</vt:lpstr>
      <vt:lpstr>NEW PROCESS - PROPOSED</vt:lpstr>
      <vt:lpstr>REVALIDATIONS </vt:lpstr>
      <vt:lpstr>REVALIDATIONS</vt:lpstr>
      <vt:lpstr>REVALIDATIONS</vt:lpstr>
      <vt:lpstr>PowerPoint Presentation</vt:lpstr>
      <vt:lpstr>REVALIDATIONS</vt:lpstr>
      <vt:lpstr>Questions </vt:lpstr>
    </vt:vector>
  </TitlesOfParts>
  <Company>PA Department of Public Welfare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ymm</dc:creator>
  <cp:lastModifiedBy>dpwuser</cp:lastModifiedBy>
  <cp:revision>66</cp:revision>
  <cp:lastPrinted>2015-10-14T18:30:58Z</cp:lastPrinted>
  <dcterms:created xsi:type="dcterms:W3CDTF">2014-11-20T22:12:00Z</dcterms:created>
  <dcterms:modified xsi:type="dcterms:W3CDTF">2015-10-14T18:31:14Z</dcterms:modified>
</cp:coreProperties>
</file>